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  <p:sldMasterId id="2147490887" r:id="rId5"/>
  </p:sldMasterIdLst>
  <p:notesMasterIdLst>
    <p:notesMasterId r:id="rId13"/>
  </p:notesMasterIdLst>
  <p:sldIdLst>
    <p:sldId id="256" r:id="rId6"/>
    <p:sldId id="4369" r:id="rId7"/>
    <p:sldId id="4370" r:id="rId8"/>
    <p:sldId id="4371" r:id="rId9"/>
    <p:sldId id="4372" r:id="rId10"/>
    <p:sldId id="4373" r:id="rId11"/>
    <p:sldId id="268" r:id="rId12"/>
  </p:sldIdLst>
  <p:sldSz cx="12192000" cy="6858000"/>
  <p:notesSz cx="6858000" cy="9144000"/>
  <p:embeddedFontLs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1" roundtripDataSignature="AMtx7mhfl7V5e24uAWjTYx6+bnQdys7x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8000"/>
    <a:srgbClr val="FFFF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6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2.fntdata"/><Relationship Id="rId61" Type="http://customschemas.google.com/relationships/presentationmetadata" Target="metadata"/><Relationship Id="rId10" Type="http://schemas.openxmlformats.org/officeDocument/2006/relationships/slide" Target="slides/slide5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font1.fntdata"/><Relationship Id="rId6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50378-D3D5-4C96-DC3C-49FCC52DC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194CD9-EEFE-2FDB-271C-69D4DB6D5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11C72F-BAB7-91AA-D13D-22BB165CDF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4F453-259A-E3EC-668C-085E12EF0E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3039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A9EAF-60D9-C22A-0F9E-8D34D6118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3D96B2-A199-5F9E-CFAA-8CEAEFA86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51588-665D-A007-5020-AEB82F02E1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830D2-C37E-1AFA-4AC0-A4E570CCAB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3228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E8083-1E09-422F-0ED4-3032194E1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E2169E-155C-5B60-D58D-641C49A1B4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82FE37-6F60-66DB-54DE-1E63B58D85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9FADE-910F-E96D-DB52-4A44E5DBD90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8111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FFB29-3829-BC0C-490F-05648FBB1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6B762-B52F-C622-29F0-B6BCA84F6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4657F-7431-EEC9-9970-93174233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8EC8-1AC4-469E-AB42-477837DF1937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DB379-C81D-5B5C-A2C8-1634A5C6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F64F4-9812-5221-7AF1-89007993C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C9555-F493-4886-9073-8035D5B8E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4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7173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D75B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740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in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26291"/>
            <a:ext cx="6172200" cy="4993416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26291"/>
            <a:ext cx="3932237" cy="4993416"/>
          </a:xfrm>
        </p:spPr>
        <p:txBody>
          <a:bodyPr>
            <a:normAutofit/>
          </a:bodyPr>
          <a:lstStyle>
            <a:lvl1pPr marL="0" indent="0">
              <a:buNone/>
              <a:defRPr sz="4267">
                <a:solidFill>
                  <a:srgbClr val="0097A9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E1E4E75-7B56-F44F-89B4-78A371ABF1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8000" y="288000"/>
            <a:ext cx="8777341" cy="4224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IRDR0010 Advanced Hazards (22/23)</a:t>
            </a:r>
          </a:p>
        </p:txBody>
      </p:sp>
    </p:spTree>
    <p:extLst>
      <p:ext uri="{BB962C8B-B14F-4D97-AF65-F5344CB8AC3E}">
        <p14:creationId xmlns:p14="http://schemas.microsoft.com/office/powerpoint/2010/main" val="179463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1_Title Slide">
  <p:cSld name="31_Title Slid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3"/>
          <p:cNvPicPr preferRelativeResize="0"/>
          <p:nvPr/>
        </p:nvPicPr>
        <p:blipFill rotWithShape="1">
          <a:blip r:embed="rId2">
            <a:alphaModFix/>
          </a:blip>
          <a:srcRect l="1241" t="77476" r="38086" b="1775"/>
          <a:stretch/>
        </p:blipFill>
        <p:spPr>
          <a:xfrm>
            <a:off x="0" y="6148552"/>
            <a:ext cx="12192000" cy="709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935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276A2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t>ICG/IOTWMS</a:t>
            </a:r>
            <a:r>
              <a:rPr spc="-60"/>
              <a:t> </a:t>
            </a:r>
            <a:r>
              <a:t>Working</a:t>
            </a:r>
            <a:r>
              <a:rPr spc="-35"/>
              <a:t> </a:t>
            </a:r>
            <a:r>
              <a:t>Group</a:t>
            </a:r>
            <a:r>
              <a:rPr spc="-25"/>
              <a:t> </a:t>
            </a:r>
            <a:r>
              <a:t>2</a:t>
            </a:r>
            <a:r>
              <a:rPr spc="-40"/>
              <a:t> </a:t>
            </a:r>
            <a:r>
              <a:t>Meeting,</a:t>
            </a:r>
            <a:r>
              <a:rPr spc="-25"/>
              <a:t> </a:t>
            </a:r>
            <a:r>
              <a:t>25</a:t>
            </a:r>
            <a:r>
              <a:rPr spc="-95"/>
              <a:t> </a:t>
            </a:r>
            <a:r>
              <a:t>August</a:t>
            </a:r>
            <a:r>
              <a:rPr spc="-30"/>
              <a:t> </a:t>
            </a:r>
            <a:r>
              <a:rPr spc="-20"/>
              <a:t>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92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276A2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t>ICG/IOTWMS</a:t>
            </a:r>
            <a:r>
              <a:rPr spc="-60"/>
              <a:t> </a:t>
            </a:r>
            <a:r>
              <a:t>Working</a:t>
            </a:r>
            <a:r>
              <a:rPr spc="-35"/>
              <a:t> </a:t>
            </a:r>
            <a:r>
              <a:t>Group</a:t>
            </a:r>
            <a:r>
              <a:rPr spc="-25"/>
              <a:t> </a:t>
            </a:r>
            <a:r>
              <a:t>2</a:t>
            </a:r>
            <a:r>
              <a:rPr spc="-40"/>
              <a:t> </a:t>
            </a:r>
            <a:r>
              <a:t>Meeting,</a:t>
            </a:r>
            <a:r>
              <a:rPr spc="-25"/>
              <a:t> </a:t>
            </a:r>
            <a:r>
              <a:t>25</a:t>
            </a:r>
            <a:r>
              <a:rPr spc="-95"/>
              <a:t> </a:t>
            </a:r>
            <a:r>
              <a:t>August</a:t>
            </a:r>
            <a:r>
              <a:rPr spc="-30"/>
              <a:t> </a:t>
            </a:r>
            <a:r>
              <a:rPr spc="-20"/>
              <a:t>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2855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1544" y="216362"/>
            <a:ext cx="1999700" cy="95192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5"/>
          <p:cNvSpPr/>
          <p:nvPr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5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48951" y="2025894"/>
            <a:ext cx="2920169" cy="280621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/>
          <p:nvPr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1"/>
          <p:cNvSpPr/>
          <p:nvPr/>
        </p:nvSpPr>
        <p:spPr>
          <a:xfrm rot="10800000">
            <a:off x="518275" y="1074002"/>
            <a:ext cx="2423422" cy="9823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3" name="Google Shape;53;p21"/>
          <p:cNvPicPr preferRelativeResize="0"/>
          <p:nvPr userDrawn="1"/>
        </p:nvPicPr>
        <p:blipFill rotWithShape="1">
          <a:blip r:embed="rId9">
            <a:alphaModFix/>
          </a:blip>
          <a:srcRect/>
          <a:stretch/>
        </p:blipFill>
        <p:spPr>
          <a:xfrm>
            <a:off x="10819071" y="150590"/>
            <a:ext cx="1232729" cy="1243643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1"/>
          <p:cNvSpPr/>
          <p:nvPr/>
        </p:nvSpPr>
        <p:spPr>
          <a:xfrm>
            <a:off x="0" y="6299142"/>
            <a:ext cx="12192000" cy="40826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DD01F3-6506-2356-3748-805BA67B45BC}"/>
              </a:ext>
            </a:extLst>
          </p:cNvPr>
          <p:cNvSpPr txBox="1"/>
          <p:nvPr userDrawn="1"/>
        </p:nvSpPr>
        <p:spPr>
          <a:xfrm>
            <a:off x="304800" y="6377356"/>
            <a:ext cx="11762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ea typeface="Arial"/>
                <a:cs typeface="Arial"/>
                <a:sym typeface="Arial"/>
              </a:rPr>
              <a:t>Meeting of the TOWS-WG Task Team on Tsunami Watch Operations (TT-TWO), 5-6 March 2026</a:t>
            </a:r>
          </a:p>
        </p:txBody>
      </p:sp>
    </p:spTree>
    <p:extLst>
      <p:ext uri="{BB962C8B-B14F-4D97-AF65-F5344CB8AC3E}">
        <p14:creationId xmlns:p14="http://schemas.microsoft.com/office/powerpoint/2010/main" val="154803014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90889" r:id="rId1"/>
    <p:sldLayoutId id="2147490890" r:id="rId2"/>
    <p:sldLayoutId id="2147490891" r:id="rId3"/>
    <p:sldLayoutId id="2147490892" r:id="rId4"/>
    <p:sldLayoutId id="2147490893" r:id="rId5"/>
    <p:sldLayoutId id="2147490912" r:id="rId6"/>
    <p:sldLayoutId id="214749091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558A443-B14A-2C7A-F8CA-9B17797EA5AE}"/>
              </a:ext>
            </a:extLst>
          </p:cNvPr>
          <p:cNvSpPr/>
          <p:nvPr/>
        </p:nvSpPr>
        <p:spPr>
          <a:xfrm>
            <a:off x="8819715" y="209228"/>
            <a:ext cx="322326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CARIBE EWS XIX</a:t>
            </a:r>
          </a:p>
          <a:p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22-24 April 2026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Google Shape;159;p1">
            <a:extLst>
              <a:ext uri="{FF2B5EF4-FFF2-40B4-BE49-F238E27FC236}">
                <a16:creationId xmlns:a16="http://schemas.microsoft.com/office/drawing/2014/main" id="{8F056675-0F5E-58E0-21E6-9B1BF91A3D3D}"/>
              </a:ext>
            </a:extLst>
          </p:cNvPr>
          <p:cNvSpPr/>
          <p:nvPr/>
        </p:nvSpPr>
        <p:spPr>
          <a:xfrm>
            <a:off x="6362586" y="2561522"/>
            <a:ext cx="5261404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defTabSz="914400" eaLnBrk="1" fontAlgn="auto" latinLnBrk="0" hangingPunct="1">
              <a:buClr>
                <a:srgbClr val="002060"/>
              </a:buClr>
              <a:buSzPts val="2400"/>
              <a:tabLst/>
              <a:defRPr/>
            </a:pPr>
            <a:r>
              <a:rPr lang="en-US" sz="3200" b="1" dirty="0">
                <a:solidFill>
                  <a:schemeClr val="bg1"/>
                </a:solidFill>
              </a:rPr>
              <a:t>TOWS-XVIII and TOWS-XIX </a:t>
            </a:r>
            <a:r>
              <a:rPr lang="en-US" sz="3200" b="1" dirty="0" err="1">
                <a:solidFill>
                  <a:schemeClr val="bg1"/>
                </a:solidFill>
              </a:rPr>
              <a:t>recommednations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D3C90A-7BCE-6D67-FCFF-1C0A69DA382A}"/>
              </a:ext>
            </a:extLst>
          </p:cNvPr>
          <p:cNvSpPr txBox="1"/>
          <p:nvPr/>
        </p:nvSpPr>
        <p:spPr>
          <a:xfrm>
            <a:off x="5943600" y="4549140"/>
            <a:ext cx="60993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Bernardo Aliaga</a:t>
            </a:r>
            <a:endParaRPr kumimoji="0" lang="en-GB" sz="2000" b="0" i="0" u="none" strike="noStrike" kern="1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2FF71-02DA-FE0B-7C42-D1DE29102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4;p6">
            <a:extLst>
              <a:ext uri="{FF2B5EF4-FFF2-40B4-BE49-F238E27FC236}">
                <a16:creationId xmlns:a16="http://schemas.microsoft.com/office/drawing/2014/main" id="{D9FC54DC-D182-D368-4B16-397944D2D39A}"/>
              </a:ext>
            </a:extLst>
          </p:cNvPr>
          <p:cNvSpPr txBox="1"/>
          <p:nvPr/>
        </p:nvSpPr>
        <p:spPr>
          <a:xfrm>
            <a:off x="429721" y="281731"/>
            <a:ext cx="9676640" cy="76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00" tIns="65000" rIns="65000" bIns="6500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002060"/>
                </a:solidFill>
              </a:rPr>
              <a:t>Instructs the regional ICGs to:</a:t>
            </a:r>
            <a:endParaRPr lang="en-US" sz="32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E2B734-2B02-C90B-701B-EC2927BD1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145432"/>
              </p:ext>
            </p:extLst>
          </p:nvPr>
        </p:nvGraphicFramePr>
        <p:xfrm>
          <a:off x="275844" y="1514179"/>
          <a:ext cx="11640312" cy="3226753"/>
        </p:xfrm>
        <a:graphic>
          <a:graphicData uri="http://schemas.openxmlformats.org/drawingml/2006/table">
            <a:tbl>
              <a:tblPr firstRow="1" firstCol="1" bandRow="1"/>
              <a:tblGrid>
                <a:gridCol w="7914093">
                  <a:extLst>
                    <a:ext uri="{9D8B030D-6E8A-4147-A177-3AD203B41FA5}">
                      <a16:colId xmlns:a16="http://schemas.microsoft.com/office/drawing/2014/main" val="1199824446"/>
                    </a:ext>
                  </a:extLst>
                </a:gridCol>
                <a:gridCol w="3726219">
                  <a:extLst>
                    <a:ext uri="{9D8B030D-6E8A-4147-A177-3AD203B41FA5}">
                      <a16:colId xmlns:a16="http://schemas.microsoft.com/office/drawing/2014/main" val="9292034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to establish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arrangements among Tsunami Service Providers (TSP) within each ICG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to ensure that service provision is ensured at all times for the full Area of Service of the ICG;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develop SOPs for any volcanoes with a tsunamigenic potential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affecting the Area of Service of Tsunami Service Providers within the ICGs;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that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dissemination of the specialized TSP bulletins for the maritime community is tested in CARIBE-EWS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, IOTWMS and NEAMTWS by at least one TSP either through the planned communication tests or tsunami exercises;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that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full operational implementation of TSP bulletins for the maritime community by at least one TSP in each ICG takes place in 2025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(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) Pending 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[TTTWO 2026 3], [TTTWO 2026 4]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 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(ii) Ongoing 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[TTTWO 2026 7], [TTTWO 2026 8], [TTTWO 2026 9]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(iii) Ongoing 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[TTTWO 2026 5], [TTTWO 2026 6]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(iv) As in (iii) above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620802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47B9C02-D99D-0016-6293-19B6E061C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690880"/>
              </p:ext>
            </p:extLst>
          </p:nvPr>
        </p:nvGraphicFramePr>
        <p:xfrm>
          <a:off x="275844" y="4841598"/>
          <a:ext cx="11640312" cy="1163549"/>
        </p:xfrm>
        <a:graphic>
          <a:graphicData uri="http://schemas.openxmlformats.org/drawingml/2006/table">
            <a:tbl>
              <a:tblPr firstRow="1" firstCol="1" bandRow="1"/>
              <a:tblGrid>
                <a:gridCol w="7904415">
                  <a:extLst>
                    <a:ext uri="{9D8B030D-6E8A-4147-A177-3AD203B41FA5}">
                      <a16:colId xmlns:a16="http://schemas.microsoft.com/office/drawing/2014/main" val="2334005955"/>
                    </a:ext>
                  </a:extLst>
                </a:gridCol>
                <a:gridCol w="3735897">
                  <a:extLst>
                    <a:ext uri="{9D8B030D-6E8A-4147-A177-3AD203B41FA5}">
                      <a16:colId xmlns:a16="http://schemas.microsoft.com/office/drawing/2014/main" val="2259012865"/>
                    </a:ext>
                  </a:extLst>
                </a:gridCol>
              </a:tblGrid>
              <a:tr h="11635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b="1" u="sng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Requests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the ICG/PTWS to invite Argentina, as well as the ICG/CARIBE-EWS, to actively participate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in all organizational and implementation stages of any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scientific workshop carried out to assess the potential tsunamigenic risk of the Scotia Arc;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As in (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) above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166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18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277CC-E896-BF2C-4520-51A0F59D6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4;p6">
            <a:extLst>
              <a:ext uri="{FF2B5EF4-FFF2-40B4-BE49-F238E27FC236}">
                <a16:creationId xmlns:a16="http://schemas.microsoft.com/office/drawing/2014/main" id="{D977B0D2-E4A6-31B4-198D-F51E356C5FEB}"/>
              </a:ext>
            </a:extLst>
          </p:cNvPr>
          <p:cNvSpPr txBox="1"/>
          <p:nvPr/>
        </p:nvSpPr>
        <p:spPr>
          <a:xfrm>
            <a:off x="429721" y="258746"/>
            <a:ext cx="9676640" cy="111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00" tIns="65000" rIns="65000" bIns="65000" anchor="t" anchorCtr="0">
            <a:spAutoFit/>
          </a:bodyPr>
          <a:lstStyle/>
          <a:p>
            <a:pPr>
              <a:buClr>
                <a:srgbClr val="002060"/>
              </a:buClr>
              <a:buSzPts val="2400"/>
              <a:defRPr/>
            </a:pPr>
            <a:r>
              <a:rPr lang="en-GB" sz="3200" b="1" dirty="0">
                <a:solidFill>
                  <a:srgbClr val="002060"/>
                </a:solidFill>
              </a:rPr>
              <a:t>Recommends the regional ICGs to</a:t>
            </a:r>
            <a:r>
              <a:rPr lang="en-GB" sz="3200" dirty="0"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:</a:t>
            </a:r>
            <a:endParaRPr lang="en-US" sz="32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defTabSz="914400" eaLnBrk="1" fontAlgn="auto" latinLnBrk="0" hangingPunct="1">
              <a:buClr>
                <a:srgbClr val="002060"/>
              </a:buClr>
              <a:buSzPts val="2400"/>
              <a:tabLst/>
              <a:defRPr/>
            </a:pP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5CF0AE0-970E-1648-B4A9-DB1217C39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57468"/>
              </p:ext>
            </p:extLst>
          </p:nvPr>
        </p:nvGraphicFramePr>
        <p:xfrm>
          <a:off x="338328" y="1530502"/>
          <a:ext cx="11503152" cy="3520250"/>
        </p:xfrm>
        <a:graphic>
          <a:graphicData uri="http://schemas.openxmlformats.org/drawingml/2006/table">
            <a:tbl>
              <a:tblPr firstRow="1" firstCol="1" bandRow="1"/>
              <a:tblGrid>
                <a:gridCol w="7836681">
                  <a:extLst>
                    <a:ext uri="{9D8B030D-6E8A-4147-A177-3AD203B41FA5}">
                      <a16:colId xmlns:a16="http://schemas.microsoft.com/office/drawing/2014/main" val="1153001750"/>
                    </a:ext>
                  </a:extLst>
                </a:gridCol>
                <a:gridCol w="3666471">
                  <a:extLst>
                    <a:ext uri="{9D8B030D-6E8A-4147-A177-3AD203B41FA5}">
                      <a16:colId xmlns:a16="http://schemas.microsoft.com/office/drawing/2014/main" val="2624866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create relationships between National Meteorological and Hydrological Services (NMHS) and TSPs/NTWCs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 order to ensure that tsunami-specific instrumentation including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Tsunameters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/DART® and ocean cable systems are correctly monitored and utilized for detection of 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meteotsunami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continuation of the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investigation and the possibility to adopt tsunami forecasting methods, including probabilistic methodologies, toward impact-based forecasting,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that could also assist post-disaster response, recovery and needs assessment processes;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prioritize regional Tsunami Ready workshops or summits in 2025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and conduct further workshops or summits before 2030;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(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) Pending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(ii) Ongoing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(iii) Ongoing 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[TOWS TT DMP 2026 1]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6798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46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36FA4-95DA-6F6C-F950-AF26E60FF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4;p6">
            <a:extLst>
              <a:ext uri="{FF2B5EF4-FFF2-40B4-BE49-F238E27FC236}">
                <a16:creationId xmlns:a16="http://schemas.microsoft.com/office/drawing/2014/main" id="{C47B6E26-5B75-3B64-0B95-479EC6C2E0F8}"/>
              </a:ext>
            </a:extLst>
          </p:cNvPr>
          <p:cNvSpPr txBox="1"/>
          <p:nvPr/>
        </p:nvSpPr>
        <p:spPr>
          <a:xfrm>
            <a:off x="420577" y="289198"/>
            <a:ext cx="9676640" cy="62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00" tIns="65000" rIns="65000" bIns="65000" anchor="t" anchorCtr="0">
            <a:spAutoFit/>
          </a:bodyPr>
          <a:lstStyle/>
          <a:p>
            <a:pPr>
              <a:buClr>
                <a:srgbClr val="002060"/>
              </a:buClr>
              <a:buSzPts val="2400"/>
              <a:defRPr/>
            </a:pPr>
            <a:r>
              <a:rPr lang="en-GB" sz="3200" b="1" dirty="0">
                <a:solidFill>
                  <a:srgbClr val="002060"/>
                </a:solidFill>
              </a:rPr>
              <a:t>Requests the IOC Secretariat to:</a:t>
            </a: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8A1EC1-057D-FF80-1664-5FD6F4BDB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443710"/>
              </p:ext>
            </p:extLst>
          </p:nvPr>
        </p:nvGraphicFramePr>
        <p:xfrm>
          <a:off x="225552" y="1376521"/>
          <a:ext cx="11740895" cy="3813747"/>
        </p:xfrm>
        <a:graphic>
          <a:graphicData uri="http://schemas.openxmlformats.org/drawingml/2006/table">
            <a:tbl>
              <a:tblPr firstRow="1" firstCol="1" bandRow="1"/>
              <a:tblGrid>
                <a:gridCol w="8228411">
                  <a:extLst>
                    <a:ext uri="{9D8B030D-6E8A-4147-A177-3AD203B41FA5}">
                      <a16:colId xmlns:a16="http://schemas.microsoft.com/office/drawing/2014/main" val="2829425283"/>
                    </a:ext>
                  </a:extLst>
                </a:gridCol>
                <a:gridCol w="3512484">
                  <a:extLst>
                    <a:ext uri="{9D8B030D-6E8A-4147-A177-3AD203B41FA5}">
                      <a16:colId xmlns:a16="http://schemas.microsoft.com/office/drawing/2014/main" val="1204939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inform Member States of the availability of the Tsunami Ready Toolkit through an IOC circular letter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addressed to the Tsunami National Contacts, National Tsunami Ready Boards, and more widely by the attaching it as an appendix to the UNESCO-IOC Standard Guidelines for the Tsunami Ready Recognition Programme (IOC Manuals and guides, 74);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disseminate the final version of the basic tsunami warning product/template for use by the radio amateurs,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 as a guidance;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finalize the Tsunami Ready Coalition Implementation Plan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 consultation with the Tsunami Ready Coalition Chair the Coalition Partners, 'Ambassadors' or similar namesake, and Coalition Co-Chair;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extend invitations to the proposed Coalition Partners and 'Ambassadors' or similar namesake, and a Coalition Co-chair, and urgently address needed resources;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800" dirty="0" err="1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Ongoing 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[TOWS TT DMP 2026 3]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(ii) Done </a:t>
                      </a: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CL 3049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(iii) 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Done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45720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(iv) Pending </a:t>
                      </a:r>
                      <a:r>
                        <a:rPr lang="en-GB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[</a:t>
                      </a:r>
                      <a:r>
                        <a:rPr lang="en-US" sz="1400" b="1" i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TOWS TT DMP 2026 4]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4029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4E47472-C21C-D6C7-681B-05D7FF5E8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191451"/>
              </p:ext>
            </p:extLst>
          </p:nvPr>
        </p:nvGraphicFramePr>
        <p:xfrm>
          <a:off x="228600" y="5300946"/>
          <a:ext cx="11740895" cy="867474"/>
        </p:xfrm>
        <a:graphic>
          <a:graphicData uri="http://schemas.openxmlformats.org/drawingml/2006/table">
            <a:tbl>
              <a:tblPr firstRow="1" firstCol="1" bandRow="1"/>
              <a:tblGrid>
                <a:gridCol w="8228412">
                  <a:extLst>
                    <a:ext uri="{9D8B030D-6E8A-4147-A177-3AD203B41FA5}">
                      <a16:colId xmlns:a16="http://schemas.microsoft.com/office/drawing/2014/main" val="2829425283"/>
                    </a:ext>
                  </a:extLst>
                </a:gridCol>
                <a:gridCol w="3512483">
                  <a:extLst>
                    <a:ext uri="{9D8B030D-6E8A-4147-A177-3AD203B41FA5}">
                      <a16:colId xmlns:a16="http://schemas.microsoft.com/office/drawing/2014/main" val="1204939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Decides to extend the tenure of the Inter-ICG TT-DMP and TT-TWO and with updated Terms of Reference for the Task Team on Tsunami Disaster Management and Preparedness as included in Annex 1.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Done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402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47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4;p6">
            <a:extLst>
              <a:ext uri="{FF2B5EF4-FFF2-40B4-BE49-F238E27FC236}">
                <a16:creationId xmlns:a16="http://schemas.microsoft.com/office/drawing/2014/main" id="{89FB817E-082C-B632-5727-E736966A9BF1}"/>
              </a:ext>
            </a:extLst>
          </p:cNvPr>
          <p:cNvSpPr txBox="1"/>
          <p:nvPr/>
        </p:nvSpPr>
        <p:spPr>
          <a:xfrm>
            <a:off x="420577" y="289198"/>
            <a:ext cx="10068646" cy="62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00" tIns="65000" rIns="65000" bIns="65000" anchor="t" anchorCtr="0">
            <a:spAutoFit/>
          </a:bodyPr>
          <a:lstStyle/>
          <a:p>
            <a:pPr>
              <a:buClr>
                <a:srgbClr val="002060"/>
              </a:buClr>
              <a:buSzPts val="2400"/>
              <a:defRPr/>
            </a:pPr>
            <a:r>
              <a:rPr lang="en-GB" sz="3200" b="1" dirty="0">
                <a:solidFill>
                  <a:srgbClr val="002060"/>
                </a:solidFill>
              </a:rPr>
              <a:t>TOWS-WG Recommendations (submitted to EC-59)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A473AB0-8B46-6768-6290-F2613B7C3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251732"/>
              </p:ext>
            </p:extLst>
          </p:nvPr>
        </p:nvGraphicFramePr>
        <p:xfrm>
          <a:off x="225553" y="1376521"/>
          <a:ext cx="10263670" cy="4200589"/>
        </p:xfrm>
        <a:graphic>
          <a:graphicData uri="http://schemas.openxmlformats.org/drawingml/2006/table">
            <a:tbl>
              <a:tblPr firstRow="1" firstCol="1" bandRow="1"/>
              <a:tblGrid>
                <a:gridCol w="10263670">
                  <a:extLst>
                    <a:ext uri="{9D8B030D-6E8A-4147-A177-3AD203B41FA5}">
                      <a16:colId xmlns:a16="http://schemas.microsoft.com/office/drawing/2014/main" val="28294252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7.	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Instructs the regional ICGs: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Maintain the existing Post-Event Assessment (PEA)Trigger Criteria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and final decision-making process. 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Continually review the findings of PEA surveys, and address identified challenges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and gaps after every significant events, specifically noting the findings of the 2025 Kamchatka Earthquake and Tsunami (TS 219). 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Provide Task Team on Tsunami Watch Operation (TTTWO) with an update on 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actions taken to address gaps in Observing networks for consolidation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into the TTTWO input to its next session 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romanLcParenBoth"/>
                      </a:pP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CARIBE EWS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, IOTWMS and PTWS 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commence regular operational dissemination of maritime tsunami bulletins to their respective NAVAREA Coordinators 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for dissemination via the WWNWS and encourage other ICGs to establish necessary arrangements to enable such services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402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121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353CC-75CC-1C34-90D3-C0A675468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4;p6">
            <a:extLst>
              <a:ext uri="{FF2B5EF4-FFF2-40B4-BE49-F238E27FC236}">
                <a16:creationId xmlns:a16="http://schemas.microsoft.com/office/drawing/2014/main" id="{3BBBF2DD-5449-D8DA-2B98-F94FEF67E468}"/>
              </a:ext>
            </a:extLst>
          </p:cNvPr>
          <p:cNvSpPr txBox="1"/>
          <p:nvPr/>
        </p:nvSpPr>
        <p:spPr>
          <a:xfrm>
            <a:off x="420577" y="289198"/>
            <a:ext cx="10068646" cy="62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00" tIns="65000" rIns="65000" bIns="65000" anchor="t" anchorCtr="0">
            <a:spAutoFit/>
          </a:bodyPr>
          <a:lstStyle/>
          <a:p>
            <a:pPr>
              <a:buClr>
                <a:srgbClr val="002060"/>
              </a:buClr>
              <a:buSzPts val="2400"/>
              <a:defRPr/>
            </a:pPr>
            <a:r>
              <a:rPr lang="en-GB" sz="3200" b="1" dirty="0">
                <a:solidFill>
                  <a:srgbClr val="002060"/>
                </a:solidFill>
              </a:rPr>
              <a:t>TOWS-WG Recommendations (submitted to EC-59)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4F20C4F-9C2D-B0E8-B9E6-3340015F3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97193"/>
              </p:ext>
            </p:extLst>
          </p:nvPr>
        </p:nvGraphicFramePr>
        <p:xfrm>
          <a:off x="527540" y="1182124"/>
          <a:ext cx="10691445" cy="5386678"/>
        </p:xfrm>
        <a:graphic>
          <a:graphicData uri="http://schemas.openxmlformats.org/drawingml/2006/table">
            <a:tbl>
              <a:tblPr firstRow="1" firstCol="1" bandRow="1"/>
              <a:tblGrid>
                <a:gridCol w="10691445">
                  <a:extLst>
                    <a:ext uri="{9D8B030D-6E8A-4147-A177-3AD203B41FA5}">
                      <a16:colId xmlns:a16="http://schemas.microsoft.com/office/drawing/2014/main" val="2829425283"/>
                    </a:ext>
                  </a:extLst>
                </a:gridCol>
              </a:tblGrid>
              <a:tr h="5386678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GB" sz="1700" b="1" u="sng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Recommends</a:t>
                      </a:r>
                      <a:r>
                        <a:rPr lang="en-GB" sz="170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 the regional ICGs:</a:t>
                      </a:r>
                      <a:endParaRPr lang="en-US" sz="1700" u="none" strike="noStrike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+mj-lt"/>
                        <a:buAutoNum type="romanLcPeriod"/>
                        <a:tabLst>
                          <a:tab pos="653415" algn="l"/>
                        </a:tabLst>
                      </a:pPr>
                      <a:r>
                        <a:rPr lang="en-US" sz="17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Consider inclusion of updated guidance in all IOC Wave Exercise Manuals 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to address situations where external circumstances, such as </a:t>
                      </a:r>
                      <a:r>
                        <a:rPr lang="en-US" sz="17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geopolitical crises, extreme weather, or man-made disasters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, may necessitate postponement, suspension, or modification of Wave Exercises, as illustrated by recent experience in the NEAM region; </a:t>
                      </a:r>
                      <a:endParaRPr lang="en-US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+mj-lt"/>
                        <a:buAutoNum type="romanLcPeriod"/>
                        <a:tabLst>
                          <a:tab pos="653415" algn="l"/>
                        </a:tabLst>
                      </a:pPr>
                      <a:r>
                        <a:rPr lang="en-US" sz="17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Strengthen collaboration with relevant GOOS Regional Alliances (GRAs) 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operating within their regions and with the </a:t>
                      </a:r>
                      <a:r>
                        <a:rPr lang="en-US" sz="17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CoastPredict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and Co-Design initiatives of the UN Ocean Decade designed for enhancing multi hazard coastal resilience;</a:t>
                      </a:r>
                      <a:endParaRPr lang="en-US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+mj-lt"/>
                        <a:buAutoNum type="romanLcPeriod"/>
                        <a:tabLst>
                          <a:tab pos="653415" algn="l"/>
                        </a:tabLst>
                      </a:pPr>
                      <a:r>
                        <a:rPr lang="en-US" sz="17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Provide inputs to IOC Ocean Teacher Global Academy (OTGA) on the priorities of Member States as documented through the Capacity Assessment Exercises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and feedback received through the regular training </a:t>
                      </a:r>
                      <a:r>
                        <a:rPr lang="en-US" sz="17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programmes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to enable development of customized capacity building modules for the benefit of Member States;</a:t>
                      </a:r>
                      <a:endParaRPr lang="en-US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+mj-lt"/>
                        <a:buAutoNum type="romanLcPeriod"/>
                        <a:tabLst>
                          <a:tab pos="653415" algn="l"/>
                        </a:tabLst>
                      </a:pPr>
                      <a:r>
                        <a:rPr lang="en-US" sz="17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Optimize the governance of the ICGs by reducing, where possible, the number of Working Groups and Task Teams, recalling the recent experience and development in NEAMTWS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;</a:t>
                      </a:r>
                      <a:endParaRPr lang="en-US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+mj-lt"/>
                        <a:buAutoNum type="romanLcPeriod"/>
                        <a:tabLst>
                          <a:tab pos="653415" algn="l"/>
                        </a:tabLst>
                      </a:pP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Together with Tsunami Information Centers (TICs), </a:t>
                      </a:r>
                      <a:r>
                        <a:rPr lang="en-US" sz="17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consider organizing regional Tsunami Summits and Tsunami Ready Workshops</a:t>
                      </a:r>
                      <a:r>
                        <a:rPr lang="en-US" sz="17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in 2026–2027 to strengthen cooperation, advance preparedness, and sustain global momentum on tsunami risk reduction.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en-US" sz="1400" b="1" i="1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402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925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9;p1">
            <a:extLst>
              <a:ext uri="{FF2B5EF4-FFF2-40B4-BE49-F238E27FC236}">
                <a16:creationId xmlns:a16="http://schemas.microsoft.com/office/drawing/2014/main" id="{F2564171-DE41-51E5-51D0-E3C9A16005E2}"/>
              </a:ext>
            </a:extLst>
          </p:cNvPr>
          <p:cNvSpPr/>
          <p:nvPr/>
        </p:nvSpPr>
        <p:spPr>
          <a:xfrm>
            <a:off x="6369071" y="3136632"/>
            <a:ext cx="5261404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defTabSz="914400" eaLnBrk="1" fontAlgn="auto" latinLnBrk="0" hangingPunct="1">
              <a:buClr>
                <a:srgbClr val="002060"/>
              </a:buClr>
              <a:buSzPts val="2400"/>
              <a:tabLst/>
              <a:defRPr/>
            </a:pPr>
            <a:r>
              <a:rPr lang="en-US" sz="5400" b="1" dirty="0">
                <a:solidFill>
                  <a:schemeClr val="bg1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9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2EDF4C12582849983ACC40EA7AD503" ma:contentTypeVersion="19" ma:contentTypeDescription="Create a new document." ma:contentTypeScope="" ma:versionID="1f2f9e7b8b36a147edf7a7819a552a35">
  <xsd:schema xmlns:xsd="http://www.w3.org/2001/XMLSchema" xmlns:xs="http://www.w3.org/2001/XMLSchema" xmlns:p="http://schemas.microsoft.com/office/2006/metadata/properties" xmlns:ns2="688483ae-be38-48df-888a-8b09cc95d53f" xmlns:ns3="ca9ced96-65f9-4fca-92df-e35060822118" targetNamespace="http://schemas.microsoft.com/office/2006/metadata/properties" ma:root="true" ma:fieldsID="ae82932d17d6454af40e488ae8c046d6" ns2:_="" ns3:_="">
    <xsd:import namespace="688483ae-be38-48df-888a-8b09cc95d53f"/>
    <xsd:import namespace="ca9ced96-65f9-4fca-92df-e35060822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8483ae-be38-48df-888a-8b09cc95d5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0cec18f-64e3-475c-b7ef-ac8bd50224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9ced96-65f9-4fca-92df-e35060822118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cc40a16-bbaf-4194-92d1-0718d3ea15fd}" ma:internalName="TaxCatchAll" ma:showField="CatchAllData" ma:web="ca9ced96-65f9-4fca-92df-e35060822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9ced96-65f9-4fca-92df-e35060822118" xsi:nil="true"/>
    <lcf76f155ced4ddcb4097134ff3c332f xmlns="688483ae-be38-48df-888a-8b09cc95d53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512447-FB82-4028-AE0A-43E8BF1BD9B2}">
  <ds:schemaRefs>
    <ds:schemaRef ds:uri="688483ae-be38-48df-888a-8b09cc95d53f"/>
    <ds:schemaRef ds:uri="ca9ced96-65f9-4fca-92df-e3506082211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2CD531A-2D5C-4217-8A03-2B80992D884A}">
  <ds:schemaRefs>
    <ds:schemaRef ds:uri="688483ae-be38-48df-888a-8b09cc95d53f"/>
    <ds:schemaRef ds:uri="ca9ced96-65f9-4fca-92df-e35060822118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EE0FF40-9E57-431A-855D-F063A74ADB9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928</Words>
  <Application>Microsoft Office PowerPoint</Application>
  <PresentationFormat>Widescreen</PresentationFormat>
  <Paragraphs>64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Times New Roman</vt:lpstr>
      <vt:lpstr>Calibri</vt:lpstr>
      <vt:lpstr>Arial MT</vt:lpstr>
      <vt:lpstr>Arial</vt:lpstr>
      <vt:lpstr>Roboto</vt:lpstr>
      <vt:lpstr>9_Custom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Tesan, Maeva</dc:creator>
  <cp:lastModifiedBy>Aliaga, Bernardo</cp:lastModifiedBy>
  <cp:revision>11</cp:revision>
  <dcterms:created xsi:type="dcterms:W3CDTF">2019-09-03T09:02:06Z</dcterms:created>
  <dcterms:modified xsi:type="dcterms:W3CDTF">2026-04-23T16:06:34Z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0x010100132EDF4C12582849983ACC40EA7AD503</vt:lpwstr>
  </property>
  <property fmtid="{D5CDD505-2E9C-101B-9397-08002B2CF9AE}" pid="3" name="MediaServiceImageTags">
    <vt:lpwstr/>
  </property>
</Properties>
</file>