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2" r:id="rId5"/>
    <p:sldId id="259" r:id="rId6"/>
    <p:sldId id="260" r:id="rId7"/>
    <p:sldId id="263" r:id="rId8"/>
    <p:sldId id="264" r:id="rId9"/>
    <p:sldId id="266" r:id="rId10"/>
    <p:sldId id="272" r:id="rId11"/>
    <p:sldId id="268" r:id="rId12"/>
    <p:sldId id="269" r:id="rId13"/>
    <p:sldId id="273" r:id="rId14"/>
    <p:sldId id="274" r:id="rId15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CC68C-AAE6-8F47-B03E-359A87BAA45B}" type="datetimeFigureOut">
              <a:rPr lang="en-PR" smtClean="0"/>
              <a:t>4/22/26</a:t>
            </a:fld>
            <a:endParaRPr lang="en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A8DD-69CD-F940-93D5-683F5DEA73F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97875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A8DD-69CD-F940-93D5-683F5DEA73FC}" type="slidenum">
              <a:rPr lang="en-PR" smtClean="0"/>
              <a:t>1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3990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75DF-D3B2-19C1-F5C6-0D03F9C26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8DF5A-A701-F46E-48F8-C3F5FDEDA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C3CD3-F780-FB53-1F36-E321BE94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3C726-D325-67B5-1C0E-48C76F83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B3E1-62DA-332B-C60D-338CA5BB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298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4AB4-9ABB-AC7D-653C-5DF848A4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97E06-8177-437D-E666-05AD1E7D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05C9-4A2F-8933-CDF9-493AF446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5C2D-59F2-FC2D-7A9F-641F6D4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E2413-6F1B-E35B-7B08-F85511C5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7343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9C541-B253-6735-6B1A-72C1EC4AF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0253D-8708-1238-565F-5B7A9DE43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4D4B-B795-7B88-CD7A-1F44596A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07E41-D7E2-0625-DEDA-34C74164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89AEE-92F7-8076-88E9-20DD8315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934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C9C3-B9D7-5B7B-B905-9C8BFBAF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9FA6-51F8-6648-209B-49AB8443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3B6F-7F75-8FC4-B0DA-79AE41E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6FE8-8E1D-4E18-7538-DE18D82D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7DBCA-B235-DDC7-D9DE-A3AC55EA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78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2EAB-AF97-C685-A62C-575DEB3E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23D1D-714B-8AE1-3A6E-24D1B433D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B12C0-1D68-2354-CE30-133AEE45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C50D0-9122-6B5C-EA2C-494C57C7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98C9-1D80-891A-4B38-AE909B70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94735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B76D-27D9-7B66-45E3-4D5A6153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D6C6-975E-EA36-BB1B-4DAEDBCE3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E43B-CADF-D3F7-B4A8-E80CE25E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56A1A-F6AB-912D-9BC5-792BD3DC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F8AE-AA12-9222-BB7F-7EE5E340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F0CE-9D03-3B7A-4DD0-249B959D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0369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DB2E-2884-C455-8189-8F09A4D9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1026C-04E8-E3CF-1614-A2D60801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ABC81-82E5-8D95-9E17-8CE2DFB8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0D51B-C7F5-EE61-B0CF-9120003D6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C3857-0531-E078-FB2E-E7FD1F6D5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AB454-B3B9-7D5F-1957-E140612E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1C24C-0D33-8407-6104-E5A460B5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AA699-BB67-1A91-F514-0226E4D5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5676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981B-3168-9524-8CDF-D7F99F7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B6CA9-C4E9-BE15-A35C-24EA0479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9A8CD-1103-137A-42CE-957619B3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EA69A-3AA3-6DE8-2682-A5869662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240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41303-5262-377A-A4F1-6DAAC8CC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73632-24FB-28BD-5727-856567E2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823F2-6A88-6E63-EA59-6513FCD7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1453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0E9C-DD9C-981A-064A-4FAD1179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6FF6-D284-5C47-1A98-BCD30AE8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B620B-D048-875F-A48D-71F4B50F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52A70-22D5-6381-8AB5-CF4C0FAB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FE67A-A9CE-8979-5E8B-9B49D01B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C3941-B0A3-54C4-BE38-62AB3013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9155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1AA8-4EC9-7478-B358-64D491CB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7D21F-2295-5B92-1975-BC9F794F2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97ACF-369A-E10B-9F78-0764A500C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E9A55-97CD-2264-B5D3-21C6BBE8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1F2BA-3385-105E-25DD-6A1569DA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125F-C9DE-4C5B-0159-B859EF47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8434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15C7E-8FE9-F6EF-0BA6-83AD0EE2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5B702-FF8D-AABB-FD6F-15E173D6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51EC-8BAE-7855-8C61-09D0F6CBC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85205-364C-4A4B-9359-121FD6D2376C}" type="datetimeFigureOut">
              <a:rPr lang="en-PR" smtClean="0"/>
              <a:t>4/21/26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04E08-6A94-652B-FA9A-9910B5CA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30FBC-1CF4-7F2C-944C-752631AA2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183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1">
            <a:extLst>
              <a:ext uri="{FF2B5EF4-FFF2-40B4-BE49-F238E27FC236}">
                <a16:creationId xmlns:a16="http://schemas.microsoft.com/office/drawing/2014/main" id="{D5E7CC5C-B9D4-CADF-56F7-4F26EFC39277}"/>
              </a:ext>
            </a:extLst>
          </p:cNvPr>
          <p:cNvSpPr txBox="1"/>
          <p:nvPr/>
        </p:nvSpPr>
        <p:spPr>
          <a:xfrm>
            <a:off x="1748250" y="1566967"/>
            <a:ext cx="86955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Intergovernmental Coordination Group for the Tsunami and Other Coastal Hazards Warning System for the Caribbean and Adjacent Regions (ICG/CARIBE-EWS)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1" dirty="0">
              <a:solidFill>
                <a:schemeClr val="dk1"/>
              </a:solidFill>
              <a:highlight>
                <a:srgbClr val="FFFFFF"/>
              </a:highlight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XIX Session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April 22-24, 2026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54;p1">
            <a:extLst>
              <a:ext uri="{FF2B5EF4-FFF2-40B4-BE49-F238E27FC236}">
                <a16:creationId xmlns:a16="http://schemas.microsoft.com/office/drawing/2014/main" id="{C0C9EBFA-D43C-67B5-CC43-807F215DA0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1547" y="249104"/>
            <a:ext cx="1528907" cy="14732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0;p1">
            <a:extLst>
              <a:ext uri="{FF2B5EF4-FFF2-40B4-BE49-F238E27FC236}">
                <a16:creationId xmlns:a16="http://schemas.microsoft.com/office/drawing/2014/main" id="{4574BE9E-7DC4-C4AE-2B6F-AEB3A179D66A}"/>
              </a:ext>
            </a:extLst>
          </p:cNvPr>
          <p:cNvSpPr/>
          <p:nvPr/>
        </p:nvSpPr>
        <p:spPr>
          <a:xfrm>
            <a:off x="838609" y="4915168"/>
            <a:ext cx="10904213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4.2 WG2: Working Group 2: Tsunami Detection, Analysis and Forecasting </a:t>
            </a:r>
          </a:p>
          <a:p>
            <a:pPr algn="ctr">
              <a:buClr>
                <a:srgbClr val="000000"/>
              </a:buClr>
              <a:buSzPts val="3500"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Progress Report and Recommendations</a:t>
            </a:r>
            <a:endParaRPr sz="2400" b="0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000" b="0" i="0" u="none" strike="noStrike" cap="none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553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8617-D832-A0DB-B2ED-77424C95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R" dirty="0"/>
              <a:t>SMART Webinar: Save the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E3D02-FA73-9103-3811-99EE6B7C7567}"/>
              </a:ext>
            </a:extLst>
          </p:cNvPr>
          <p:cNvSpPr txBox="1"/>
          <p:nvPr/>
        </p:nvSpPr>
        <p:spPr>
          <a:xfrm>
            <a:off x="2530548" y="2175123"/>
            <a:ext cx="781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sz="4400" dirty="0"/>
              <a:t>1st Targeted webinar: May 21</a:t>
            </a:r>
          </a:p>
        </p:txBody>
      </p:sp>
      <p:pic>
        <p:nvPicPr>
          <p:cNvPr id="10" name="Google Shape;646;p3">
            <a:extLst>
              <a:ext uri="{FF2B5EF4-FFF2-40B4-BE49-F238E27FC236}">
                <a16:creationId xmlns:a16="http://schemas.microsoft.com/office/drawing/2014/main" id="{14382F78-6FD9-8567-D57C-1337430167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1645" y="3161033"/>
            <a:ext cx="3312736" cy="120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2;p22">
            <a:extLst>
              <a:ext uri="{FF2B5EF4-FFF2-40B4-BE49-F238E27FC236}">
                <a16:creationId xmlns:a16="http://schemas.microsoft.com/office/drawing/2014/main" id="{B29757BC-3A3D-982D-1C35-9A5B786008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3409" y="4858105"/>
            <a:ext cx="2118300" cy="61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ontacts - CDEMA Build Safe">
            <a:extLst>
              <a:ext uri="{FF2B5EF4-FFF2-40B4-BE49-F238E27FC236}">
                <a16:creationId xmlns:a16="http://schemas.microsoft.com/office/drawing/2014/main" id="{B8835DB4-13BB-B35E-599E-DDBD65D0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829" y="4499287"/>
            <a:ext cx="2373009" cy="1337135"/>
          </a:xfrm>
          <a:prstGeom prst="rect">
            <a:avLst/>
          </a:prstGeom>
        </p:spPr>
      </p:pic>
      <p:pic>
        <p:nvPicPr>
          <p:cNvPr id="13" name="Picture 12" descr="Caribbean Telecomunications Union - CARICOM">
            <a:extLst>
              <a:ext uri="{FF2B5EF4-FFF2-40B4-BE49-F238E27FC236}">
                <a16:creationId xmlns:a16="http://schemas.microsoft.com/office/drawing/2014/main" id="{61226B15-2259-4B52-B713-4905C4931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478" y="4579362"/>
            <a:ext cx="2118300" cy="1588725"/>
          </a:xfrm>
          <a:prstGeom prst="rect">
            <a:avLst/>
          </a:prstGeom>
        </p:spPr>
      </p:pic>
      <p:pic>
        <p:nvPicPr>
          <p:cNvPr id="14" name="Picture 13" descr="IOCARIBE (UNESCO- IOC) (@IOCaribeOcean) / Posts / X">
            <a:extLst>
              <a:ext uri="{FF2B5EF4-FFF2-40B4-BE49-F238E27FC236}">
                <a16:creationId xmlns:a16="http://schemas.microsoft.com/office/drawing/2014/main" id="{B0D31A79-B727-1A5D-E0AF-5E9C340CBF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256" b="30714"/>
          <a:stretch>
            <a:fillRect/>
          </a:stretch>
        </p:blipFill>
        <p:spPr>
          <a:xfrm>
            <a:off x="620623" y="4858105"/>
            <a:ext cx="2290135" cy="1031240"/>
          </a:xfrm>
          <a:prstGeom prst="rect">
            <a:avLst/>
          </a:prstGeom>
        </p:spPr>
      </p:pic>
      <p:pic>
        <p:nvPicPr>
          <p:cNvPr id="15" name="Picture 14" descr="Governance">
            <a:extLst>
              <a:ext uri="{FF2B5EF4-FFF2-40B4-BE49-F238E27FC236}">
                <a16:creationId xmlns:a16="http://schemas.microsoft.com/office/drawing/2014/main" id="{1A5A50DF-0CC8-4817-E32B-36B8B6646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031" y="4704261"/>
            <a:ext cx="647995" cy="9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9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1712-2057-33DA-ACC0-45DE9D30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208714"/>
            <a:ext cx="11442031" cy="1325563"/>
          </a:xfrm>
        </p:spPr>
        <p:txBody>
          <a:bodyPr>
            <a:normAutofit/>
          </a:bodyPr>
          <a:lstStyle/>
          <a:p>
            <a:r>
              <a:rPr lang="en-US" dirty="0"/>
              <a:t>Draft Recommendations for ICG/CARIBE EWS XIX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5E19-0E9D-2009-37EB-3AA67BA4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/>
              <a:t>Notes</a:t>
            </a:r>
            <a:r>
              <a:rPr lang="en-US" dirty="0"/>
              <a:t> and </a:t>
            </a:r>
            <a:r>
              <a:rPr lang="en-US" b="1" dirty="0"/>
              <a:t>appreciates</a:t>
            </a:r>
            <a:r>
              <a:rPr lang="en-US" dirty="0"/>
              <a:t> the member States role of network operators in the region for the installation, maintenance, and data transmission from seismic, sea level and GNSS stations in the region</a:t>
            </a:r>
            <a:endParaRPr lang="en-PR" dirty="0"/>
          </a:p>
          <a:p>
            <a:pPr lvl="0"/>
            <a:endParaRPr lang="en-PR" dirty="0"/>
          </a:p>
          <a:p>
            <a:pPr lvl="0"/>
            <a:r>
              <a:rPr lang="en-US" b="1" dirty="0"/>
              <a:t>Appreciates</a:t>
            </a:r>
            <a:r>
              <a:rPr lang="en-US" dirty="0"/>
              <a:t> the NOAA ITIC-CAR, PTWC and </a:t>
            </a:r>
            <a:r>
              <a:rPr lang="en-US" dirty="0" err="1"/>
              <a:t>Earthscope</a:t>
            </a:r>
            <a:r>
              <a:rPr lang="en-US" dirty="0"/>
              <a:t> for improving the automated processing and continued reporting on the status of seismic and sea level stations;</a:t>
            </a:r>
            <a:endParaRPr lang="en-PR" dirty="0"/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endParaRPr lang="en-PR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3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2F3C-4A24-4BD8-0CAE-73753BA2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53093"/>
            <a:ext cx="11517527" cy="1325563"/>
          </a:xfrm>
        </p:spPr>
        <p:txBody>
          <a:bodyPr/>
          <a:lstStyle/>
          <a:p>
            <a:r>
              <a:rPr lang="en-US" dirty="0"/>
              <a:t>Draft Recommendations for ICG/CARIBE EWS XIX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CB68-FD20-F69E-853A-7642CC95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Notes</a:t>
            </a:r>
            <a:r>
              <a:rPr lang="en-US" dirty="0"/>
              <a:t> that a high percentage of the stations in the CARIBE-EWS sea level network are currently non-operational and therefore can delay the proper assessment of tsunami events and the issuance of timely and accurate tsunami alerts;</a:t>
            </a:r>
            <a:endParaRPr lang="en-PR" dirty="0"/>
          </a:p>
          <a:p>
            <a:endParaRPr lang="en-PR" dirty="0"/>
          </a:p>
          <a:p>
            <a:pPr lvl="0"/>
            <a:r>
              <a:rPr lang="en-US" b="1" dirty="0"/>
              <a:t>Urges</a:t>
            </a:r>
            <a:r>
              <a:rPr lang="en-US" dirty="0"/>
              <a:t> Member States and operators of sea level stations contributing to CARIBE EWS to maintain their sea-level stations in an operational status and regularly review and update the status of its stations,  in the IOC Sea Level Monitoring Facility, and inform ITIC-CAR and Secretariat on plans for repair;</a:t>
            </a: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84321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A9B7-3547-C414-0BD7-A84C9E2C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DDC4-0176-4FDE-5055-E1B3B6A0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53093"/>
            <a:ext cx="11517527" cy="1325563"/>
          </a:xfrm>
        </p:spPr>
        <p:txBody>
          <a:bodyPr/>
          <a:lstStyle/>
          <a:p>
            <a:r>
              <a:rPr lang="en-US" dirty="0"/>
              <a:t>Draft Recommendations for ICG/CARIBE EWS XIX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11BD-A9FF-77E2-7C57-D724C5CEE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Appreciates</a:t>
            </a:r>
            <a:r>
              <a:rPr lang="en-US" dirty="0"/>
              <a:t> the work of the UN Ocean Decade on smart cables and efforts to quantify the impact of SMART cables on regional detection of tsunamigenic events and;</a:t>
            </a:r>
            <a:endParaRPr lang="en-PR" dirty="0"/>
          </a:p>
          <a:p>
            <a:pPr lvl="0"/>
            <a:r>
              <a:rPr lang="en-US" b="1" dirty="0"/>
              <a:t>Recognizing </a:t>
            </a:r>
            <a:r>
              <a:rPr lang="en-US" dirty="0"/>
              <a:t>that SMART cable technology potentially impact ocean observations beyond tsunami hazard;</a:t>
            </a:r>
            <a:endParaRPr lang="en-PR" dirty="0"/>
          </a:p>
          <a:p>
            <a:pPr lvl="0"/>
            <a:r>
              <a:rPr lang="en-US" b="1" dirty="0"/>
              <a:t>Recommends</a:t>
            </a:r>
            <a:r>
              <a:rPr lang="en-US" dirty="0"/>
              <a:t> Caribe-EWS participation in a Caribbean working group including stakeholders from other ocean observatories and interests to specifically address the implementation of such technology in the Caribe-EWS and formalize relationships between the Caribe-EWS and the ITU/WMO/UNESCO-IOC Joint Task Force (JTF) on SMART Cables. </a:t>
            </a:r>
            <a:endParaRPr lang="en-PR" dirty="0"/>
          </a:p>
          <a:p>
            <a:pPr lvl="0"/>
            <a:r>
              <a:rPr lang="en-US" b="1" dirty="0"/>
              <a:t>Further Encourages </a:t>
            </a:r>
            <a:r>
              <a:rPr lang="en-US" dirty="0"/>
              <a:t>Member States to incorporate SMART capability into new subsea telecom cable projects.</a:t>
            </a: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195303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DE135-3506-EE39-CA49-B0B58828E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7987-7160-BBB0-462E-2A5A8858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53093"/>
            <a:ext cx="11517527" cy="1325563"/>
          </a:xfrm>
        </p:spPr>
        <p:txBody>
          <a:bodyPr/>
          <a:lstStyle/>
          <a:p>
            <a:r>
              <a:rPr lang="en-US" dirty="0"/>
              <a:t>Draft Recommendations for ICG/CARIBE EWS XIX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4B6A-DCBF-598A-FB0B-C43ECE30C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Recognizing</a:t>
            </a:r>
            <a:r>
              <a:rPr lang="en-US" dirty="0"/>
              <a:t> and </a:t>
            </a:r>
            <a:r>
              <a:rPr lang="en-US" b="1" dirty="0"/>
              <a:t>Appreciating </a:t>
            </a:r>
            <a:r>
              <a:rPr lang="en-US" dirty="0"/>
              <a:t>the success of the English Language sea level training in Barbados and;</a:t>
            </a:r>
            <a:endParaRPr lang="en-PR" dirty="0"/>
          </a:p>
          <a:p>
            <a:pPr lvl="0"/>
            <a:r>
              <a:rPr lang="en-US" b="1" dirty="0"/>
              <a:t>Appreciating</a:t>
            </a:r>
            <a:r>
              <a:rPr lang="en-US" dirty="0"/>
              <a:t> the efforts of the NOAA, IHO, NOC, and the secretariat to secure support for an English sea level training and;</a:t>
            </a:r>
            <a:endParaRPr lang="en-PR" dirty="0"/>
          </a:p>
          <a:p>
            <a:pPr lvl="0"/>
            <a:r>
              <a:rPr lang="en-US" b="1" dirty="0"/>
              <a:t>Appreciating</a:t>
            </a:r>
            <a:r>
              <a:rPr lang="en-US" dirty="0"/>
              <a:t> the efforts of English sea level training organizing committee and regional partners in the planning and organization of such a training.</a:t>
            </a:r>
            <a:endParaRPr lang="en-PR" dirty="0"/>
          </a:p>
          <a:p>
            <a:pPr lvl="0"/>
            <a:r>
              <a:rPr lang="en-US" b="1" dirty="0"/>
              <a:t>Recommends</a:t>
            </a:r>
            <a:r>
              <a:rPr lang="en-US" dirty="0"/>
              <a:t> that WG2 organize a Spanish language sea level station workshop with the support of NOAA, IHO, IMO, and the secretariat in 2027.</a:t>
            </a:r>
            <a:endParaRPr lang="en-PR" dirty="0"/>
          </a:p>
          <a:p>
            <a:pPr lvl="0"/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64149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C5CB3-8E50-161F-6E6B-6EA94CB8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R" sz="5400"/>
              <a:t>Tasks of the Group: General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22E2-4AFC-E86A-25A2-AFCD2F7FF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PR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 the operations of a fully interoperable regional tsunami warning system.</a:t>
            </a:r>
            <a:endParaRPr lang="en-PR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PR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 and integrate the work of the subgroups.</a:t>
            </a:r>
            <a:endParaRPr lang="en-PR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PR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 a progress report based on the Key Performance Indicators related to the UN ODTP.</a:t>
            </a:r>
            <a:endParaRPr lang="en-PR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PR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Establish strategies to enhance the warning system by including the detection, analysis and forecasting of other coastal hazards.</a:t>
            </a:r>
            <a:endParaRPr lang="en-PR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PR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Promote the sharing of experience and expertise, and capacity building essential to effective tsunami source characterization, detection and forecasting.</a:t>
            </a:r>
            <a:endParaRPr lang="en-PR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PR" sz="2200"/>
          </a:p>
        </p:txBody>
      </p:sp>
    </p:spTree>
    <p:extLst>
      <p:ext uri="{BB962C8B-B14F-4D97-AF65-F5344CB8AC3E}">
        <p14:creationId xmlns:p14="http://schemas.microsoft.com/office/powerpoint/2010/main" val="243444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92CDC-020E-F5C4-C816-6A03022F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Sea Level Status: March 2026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901CF-50E0-4761-380B-1D1C14F99EAC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Note Gaps in coverage especially in NW and Southern Caribe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Highlights need for sea level station maintanence and capacity building in the region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8511D954-B7E7-A389-C7FE-3D945720F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67512"/>
            <a:ext cx="690372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45C77-EB50-B316-C843-8CBA052C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R" sz="5000"/>
              <a:t>Sea Level Training: Barbados Nov 2025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7EAD-0C92-B2CF-D405-BF216E6E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PR" sz="2200"/>
              <a:t>Theoretical and Practical training </a:t>
            </a:r>
          </a:p>
          <a:p>
            <a:pPr lvl="1"/>
            <a:r>
              <a:rPr lang="en-US" sz="2200"/>
              <a:t>F</a:t>
            </a:r>
            <a:r>
              <a:rPr lang="en-PR" sz="2200"/>
              <a:t>ield trip to a local station for training</a:t>
            </a:r>
          </a:p>
          <a:p>
            <a:pPr lvl="1"/>
            <a:r>
              <a:rPr lang="en-PR" sz="2200"/>
              <a:t>Classroom lectures</a:t>
            </a:r>
          </a:p>
          <a:p>
            <a:pPr lvl="1"/>
            <a:r>
              <a:rPr lang="en-PR" sz="2200"/>
              <a:t>Classroom Exercises</a:t>
            </a:r>
          </a:p>
          <a:p>
            <a:r>
              <a:rPr lang="en-PR" sz="2200"/>
              <a:t>24 students and 4 in-person instructors</a:t>
            </a:r>
          </a:p>
          <a:p>
            <a:r>
              <a:rPr lang="en-PR" sz="2200"/>
              <a:t>Certificates presented to participants upon course completion</a:t>
            </a:r>
          </a:p>
          <a:p>
            <a:endParaRPr lang="en-PR" sz="2200"/>
          </a:p>
          <a:p>
            <a:r>
              <a:rPr lang="en-PR" sz="2200"/>
              <a:t>Student to teacher ratio critical for successful trainings</a:t>
            </a:r>
          </a:p>
        </p:txBody>
      </p:sp>
    </p:spTree>
    <p:extLst>
      <p:ext uri="{BB962C8B-B14F-4D97-AF65-F5344CB8AC3E}">
        <p14:creationId xmlns:p14="http://schemas.microsoft.com/office/powerpoint/2010/main" val="31078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F9CC-6D9A-8927-C5D9-17CCDCAF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Seismic Station Status: March 2026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D8F5557-0734-ABCB-E789-9776D3D137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7" y="1445741"/>
            <a:ext cx="10882033" cy="50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2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D7A5E-7303-279C-D877-4706459F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Detection Time Maps: Seismic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E820F7-FC73-9907-AFC6-5F8A7F995A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341" y="1405494"/>
            <a:ext cx="4782064" cy="571495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374AE4-AECB-FC59-B751-D5807AE8BE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337292" y="1405494"/>
            <a:ext cx="5257800" cy="5859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885AC-F869-A613-75F7-A40609CCEC45}"/>
              </a:ext>
            </a:extLst>
          </p:cNvPr>
          <p:cNvSpPr txBox="1"/>
          <p:nvPr/>
        </p:nvSpPr>
        <p:spPr>
          <a:xfrm>
            <a:off x="7648832" y="3429000"/>
            <a:ext cx="97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dirty="0"/>
              <a:t>-60s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A0DD7-4B95-8389-6E68-423E6EC46AF6}"/>
              </a:ext>
            </a:extLst>
          </p:cNvPr>
          <p:cNvSpPr txBox="1"/>
          <p:nvPr/>
        </p:nvSpPr>
        <p:spPr>
          <a:xfrm>
            <a:off x="9494395" y="4272923"/>
            <a:ext cx="97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dirty="0"/>
              <a:t>-60s</a:t>
            </a:r>
          </a:p>
        </p:txBody>
      </p:sp>
    </p:spTree>
    <p:extLst>
      <p:ext uri="{BB962C8B-B14F-4D97-AF65-F5344CB8AC3E}">
        <p14:creationId xmlns:p14="http://schemas.microsoft.com/office/powerpoint/2010/main" val="298874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F1FBAB-8C3E-FF27-D36C-2746B044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Smart Cables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90850E-2863-3DB3-C3E1-FF6C613AF0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8036962"/>
              </p:ext>
            </p:extLst>
          </p:nvPr>
        </p:nvGraphicFramePr>
        <p:xfrm>
          <a:off x="838200" y="1825625"/>
          <a:ext cx="5181600" cy="2981325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577007493"/>
                    </a:ext>
                  </a:extLst>
                </a:gridCol>
              </a:tblGrid>
              <a:tr h="751205">
                <a:tc>
                  <a:txBody>
                    <a:bodyPr/>
                    <a:lstStyle/>
                    <a:p>
                      <a:pPr marL="342900" indent="-342900" algn="l" fontAlgn="t">
                        <a:buFontTx/>
                        <a:buChar char="-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with SMART JTF</a:t>
                      </a:r>
                    </a:p>
                    <a:p>
                      <a:pPr marL="342900" indent="-342900" algn="l" fontAlgn="t">
                        <a:buFontTx/>
                        <a:buChar char="-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t">
                        <a:buFontTx/>
                        <a:buChar char="-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Caribe-EWS participant in Regional Coordination Group</a:t>
                      </a:r>
                    </a:p>
                    <a:p>
                      <a:pPr marL="342900" indent="-342900" algn="l" fontAlgn="t">
                        <a:buFontTx/>
                        <a:buChar char="-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t">
                        <a:buFontTx/>
                        <a:buChar char="-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Goal raise awareness and support beyond the tsunami community</a:t>
                      </a:r>
                    </a:p>
                    <a:p>
                      <a:pPr marL="342900" indent="-342900" algn="l" fontAlgn="t">
                        <a:buFontTx/>
                        <a:buChar char="-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23253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849B4B-1A0D-0DCF-51AB-3A6205266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5878" y="1825625"/>
            <a:ext cx="4134243" cy="4351338"/>
          </a:xfrm>
        </p:spPr>
      </p:pic>
    </p:spTree>
    <p:extLst>
      <p:ext uri="{BB962C8B-B14F-4D97-AF65-F5344CB8AC3E}">
        <p14:creationId xmlns:p14="http://schemas.microsoft.com/office/powerpoint/2010/main" val="292965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AF03-4DBD-7D2B-F26D-EBA3A79D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1762"/>
            <a:ext cx="10515600" cy="1325563"/>
          </a:xfrm>
        </p:spPr>
        <p:txBody>
          <a:bodyPr/>
          <a:lstStyle/>
          <a:p>
            <a:r>
              <a:rPr lang="en-PR" dirty="0"/>
              <a:t>Smart Cables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E76D96-F820-618B-F73A-ACF10FB8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767560"/>
            <a:ext cx="5157787" cy="823912"/>
          </a:xfrm>
        </p:spPr>
        <p:txBody>
          <a:bodyPr/>
          <a:lstStyle/>
          <a:p>
            <a:r>
              <a:rPr lang="en-PR" dirty="0"/>
              <a:t>If All Cables Were Smart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746BE8-C276-A71A-1D8A-42EB685CC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600" y="1733705"/>
            <a:ext cx="5394008" cy="523509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E737E5-BD05-5AD1-BC32-3C569A4A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725" y="701041"/>
            <a:ext cx="5183188" cy="823912"/>
          </a:xfrm>
        </p:spPr>
        <p:txBody>
          <a:bodyPr/>
          <a:lstStyle/>
          <a:p>
            <a:r>
              <a:rPr lang="en-PR" dirty="0"/>
              <a:t>All Seismic: Best Case Current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9B83F7-E770-83FE-9EBD-2BE412CE67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1725" y="1733705"/>
            <a:ext cx="5394008" cy="5235094"/>
          </a:xfrm>
        </p:spPr>
      </p:pic>
    </p:spTree>
    <p:extLst>
      <p:ext uri="{BB962C8B-B14F-4D97-AF65-F5344CB8AC3E}">
        <p14:creationId xmlns:p14="http://schemas.microsoft.com/office/powerpoint/2010/main" val="259131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B298-0A71-EE4E-2B0B-23603B3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An Example with Less Cables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726807-AFDF-FBE9-2AE2-594C4ED62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629712"/>
            <a:ext cx="4332448" cy="4559951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3D48A26-E0AB-3FE2-006C-DEC7307A7FB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42" y="1629712"/>
            <a:ext cx="4698370" cy="45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8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651</Words>
  <Application>Microsoft Macintosh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Tasks of the Group: General</vt:lpstr>
      <vt:lpstr>Current Sea Level Status: March 2026</vt:lpstr>
      <vt:lpstr>Sea Level Training: Barbados Nov 2025 </vt:lpstr>
      <vt:lpstr>Seismic Station Status: March 2026</vt:lpstr>
      <vt:lpstr>Detection Time Maps: Seismic</vt:lpstr>
      <vt:lpstr>Smart Cables</vt:lpstr>
      <vt:lpstr>Smart Cables</vt:lpstr>
      <vt:lpstr>An Example with Less Cables</vt:lpstr>
      <vt:lpstr>SMART Webinar: Save the Date</vt:lpstr>
      <vt:lpstr>Draft Recommendations for ICG/CARIBE EWS XIX</vt:lpstr>
      <vt:lpstr>Draft Recommendations for ICG/CARIBE EWS XIX</vt:lpstr>
      <vt:lpstr>Draft Recommendations for ICG/CARIBE EWS XIX</vt:lpstr>
      <vt:lpstr>Draft Recommendations for ICG/CARIBE EWS XIX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Vanacore</dc:creator>
  <cp:lastModifiedBy>Elizabeth Vanacore</cp:lastModifiedBy>
  <cp:revision>21</cp:revision>
  <dcterms:created xsi:type="dcterms:W3CDTF">2025-05-06T15:58:25Z</dcterms:created>
  <dcterms:modified xsi:type="dcterms:W3CDTF">2026-04-22T13:25:58Z</dcterms:modified>
</cp:coreProperties>
</file>