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 id="2147483660" r:id="rId7"/>
    <p:sldMasterId id="2147483710" r:id="rId8"/>
    <p:sldMasterId id="2147483737" r:id="rId9"/>
    <p:sldMasterId id="2147483748" r:id="rId10"/>
  </p:sldMasterIdLst>
  <p:notesMasterIdLst>
    <p:notesMasterId r:id="rId34"/>
  </p:notesMasterIdLst>
  <p:sldIdLst>
    <p:sldId id="278" r:id="rId11"/>
    <p:sldId id="2147374866" r:id="rId12"/>
    <p:sldId id="2147374869" r:id="rId13"/>
    <p:sldId id="284" r:id="rId14"/>
    <p:sldId id="2147374839" r:id="rId15"/>
    <p:sldId id="2147374872" r:id="rId16"/>
    <p:sldId id="2147374826" r:id="rId17"/>
    <p:sldId id="2147374639" r:id="rId18"/>
    <p:sldId id="2147374820" r:id="rId19"/>
    <p:sldId id="2147374823" r:id="rId20"/>
    <p:sldId id="2147374855" r:id="rId21"/>
    <p:sldId id="2147374857" r:id="rId22"/>
    <p:sldId id="256" r:id="rId23"/>
    <p:sldId id="257" r:id="rId24"/>
    <p:sldId id="2147374852" r:id="rId25"/>
    <p:sldId id="2147374868" r:id="rId26"/>
    <p:sldId id="2147374840" r:id="rId27"/>
    <p:sldId id="2147374838" r:id="rId28"/>
    <p:sldId id="1320" r:id="rId29"/>
    <p:sldId id="1385" r:id="rId30"/>
    <p:sldId id="2147375645" r:id="rId31"/>
    <p:sldId id="1269" r:id="rId32"/>
    <p:sldId id="214737565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1EFB46-42EB-4BB1-87A9-1DDE3F9567E0}" v="4" dt="2026-04-22T14:45:29.8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660"/>
    <p:restoredTop sz="97625"/>
  </p:normalViewPr>
  <p:slideViewPr>
    <p:cSldViewPr snapToGrid="0" snapToObjects="1">
      <p:cViewPr varScale="1">
        <p:scale>
          <a:sx n="118" d="100"/>
          <a:sy n="118" d="100"/>
        </p:scale>
        <p:origin x="288" y="86"/>
      </p:cViewPr>
      <p:guideLst/>
    </p:cSldViewPr>
  </p:slideViewPr>
  <p:notesTextViewPr>
    <p:cViewPr>
      <p:scale>
        <a:sx n="1" d="1"/>
        <a:sy n="1" d="1"/>
      </p:scale>
      <p:origin x="0" y="0"/>
    </p:cViewPr>
  </p:notesTextViewPr>
  <p:sorterViewPr>
    <p:cViewPr>
      <p:scale>
        <a:sx n="100" d="100"/>
        <a:sy n="100" d="100"/>
      </p:scale>
      <p:origin x="0" y="-29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microsoft.com/office/2015/10/relationships/revisionInfo" Target="revisionInfo.xml"/><Relationship Id="rId21" Type="http://schemas.openxmlformats.org/officeDocument/2006/relationships/slide" Target="slides/slide11.xml"/><Relationship Id="rId34" Type="http://schemas.openxmlformats.org/officeDocument/2006/relationships/notesMaster" Target="notesMasters/notesMaster1.xml"/><Relationship Id="rId7" Type="http://schemas.openxmlformats.org/officeDocument/2006/relationships/slideMaster" Target="slideMasters/slideMaster2.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slideMaster" Target="slideMasters/slideMaster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0C5E5F-8FBB-4E44-A4F9-2686D8BCE588}" type="datetimeFigureOut">
              <a:rPr lang="en-US" smtClean="0"/>
              <a:t>4/23/2026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2119D4-2CB9-4519-9705-FF9985262388}" type="slidenum">
              <a:rPr lang="en-US" smtClean="0"/>
              <a:t>‹#›</a:t>
            </a:fld>
            <a:endParaRPr lang="en-US"/>
          </a:p>
        </p:txBody>
      </p:sp>
    </p:spTree>
    <p:extLst>
      <p:ext uri="{BB962C8B-B14F-4D97-AF65-F5344CB8AC3E}">
        <p14:creationId xmlns:p14="http://schemas.microsoft.com/office/powerpoint/2010/main" val="1439380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a:t>CREWS Scale Up Inclusive Early Warning and Action in the Pacific  (SIEWAP) Project </a:t>
            </a:r>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28252-DA79-4597-A3B8-EC577E5DA6D0}" type="slidenum">
              <a:rPr kumimoji="0" lang="en-CH"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962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B7B5C58-3E58-4EFC-B046-2315D6353828}" type="slidenum">
              <a:rPr lang="en-GB" smtClean="0"/>
              <a:t>9</a:t>
            </a:fld>
            <a:endParaRPr lang="en-GB"/>
          </a:p>
        </p:txBody>
      </p:sp>
    </p:spTree>
    <p:extLst>
      <p:ext uri="{BB962C8B-B14F-4D97-AF65-F5344CB8AC3E}">
        <p14:creationId xmlns:p14="http://schemas.microsoft.com/office/powerpoint/2010/main" val="1938800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8198A-CF90-8E23-0F77-6B2FB1237B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B10055-154D-B9E9-38DC-52BF7C453D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500FF5-B7D3-E790-D409-1AD6B0632F6B}"/>
              </a:ext>
            </a:extLst>
          </p:cNvPr>
          <p:cNvSpPr>
            <a:spLocks noGrp="1"/>
          </p:cNvSpPr>
          <p:nvPr>
            <p:ph type="body" idx="1"/>
          </p:nvPr>
        </p:nvSpPr>
        <p:spPr/>
        <p:txBody>
          <a:bodyPr/>
          <a:lstStyle/>
          <a:p>
            <a:r>
              <a:rPr lang="en-GB"/>
              <a:t>9-13 March</a:t>
            </a:r>
            <a:endParaRPr lang="en-CH"/>
          </a:p>
        </p:txBody>
      </p:sp>
      <p:sp>
        <p:nvSpPr>
          <p:cNvPr id="4" name="Slide Number Placeholder 3">
            <a:extLst>
              <a:ext uri="{FF2B5EF4-FFF2-40B4-BE49-F238E27FC236}">
                <a16:creationId xmlns:a16="http://schemas.microsoft.com/office/drawing/2014/main" id="{2B831002-50A2-C867-B744-53D70697C5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28252-DA79-4597-A3B8-EC577E5DA6D0}" type="slidenum">
              <a:rPr kumimoji="0" lang="en-CH"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8601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terms of action item # 2 , members to implement and operational the common alert protocol</a:t>
            </a:r>
            <a:r>
              <a:rPr lang="en-US" baseline="0"/>
              <a:t> which is now a recommended standard by the WMO, I ca report that during the intersessional period, 2 Members, Belize and Turks and Caicos islands implemented workshops on implementing cap in their jurisdictions.  These will be elaborated on by the Project officer when he reports on project but just to say the these were collaborative </a:t>
            </a:r>
            <a:r>
              <a:rPr lang="en-US" baseline="0" err="1"/>
              <a:t>errforts</a:t>
            </a:r>
            <a:r>
              <a:rPr lang="en-US" baseline="0"/>
              <a: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1FE0CA-0EC6-4D7B-B2DE-E09334F967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9182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WMO EW4All road map also supports production of IBFWS,  and WMO will provide Members with IBFWS training workshops and expand the </a:t>
            </a:r>
            <a:r>
              <a:rPr lang="en-US" err="1"/>
              <a:t>ecourss</a:t>
            </a:r>
            <a:r>
              <a:rPr lang="en-US"/>
              <a:t> for priority hazards by integrating the </a:t>
            </a:r>
            <a:r>
              <a:rPr lang="en-US" err="1"/>
              <a:t>eCourse</a:t>
            </a:r>
            <a:r>
              <a:rPr lang="en-US"/>
              <a:t> and CAP editor tool in the WIS 2.0Box. In fact during the work shop the plan is to introduce IBF as well.</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E0B08-1ED3-489F-851C-FC1D861D1D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798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C799-4231-2346-88CD-50EB4F7D6D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7A7F83-D93D-B848-B8B4-C00862A7B9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910179-53D6-2541-984B-2302772D1EB0}"/>
              </a:ext>
            </a:extLst>
          </p:cNvPr>
          <p:cNvSpPr>
            <a:spLocks noGrp="1"/>
          </p:cNvSpPr>
          <p:nvPr>
            <p:ph type="dt" sz="half" idx="10"/>
          </p:nvPr>
        </p:nvSpPr>
        <p:spPr/>
        <p:txBody>
          <a:bodyPr/>
          <a:lstStyle/>
          <a:p>
            <a:fld id="{242EED87-2C30-6C46-8CD5-5737BBF046EB}" type="datetimeFigureOut">
              <a:rPr lang="en-US" smtClean="0"/>
              <a:t>4/23/2026</a:t>
            </a:fld>
            <a:endParaRPr lang="en-US"/>
          </a:p>
        </p:txBody>
      </p:sp>
      <p:sp>
        <p:nvSpPr>
          <p:cNvPr id="5" name="Footer Placeholder 4">
            <a:extLst>
              <a:ext uri="{FF2B5EF4-FFF2-40B4-BE49-F238E27FC236}">
                <a16:creationId xmlns:a16="http://schemas.microsoft.com/office/drawing/2014/main" id="{0D6A9576-B9E5-EC45-822F-70872F479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7FFFE-58EC-AD47-BCC4-79F7901ED450}"/>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98461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4409-47BD-B745-9631-8FBF6F0C98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50928A-9CEF-C94B-9E3D-ECF41CE9C8E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FDCF3C-E871-1246-AA8C-C00AA837EC26}"/>
              </a:ext>
            </a:extLst>
          </p:cNvPr>
          <p:cNvSpPr>
            <a:spLocks noGrp="1"/>
          </p:cNvSpPr>
          <p:nvPr>
            <p:ph type="dt" sz="half" idx="10"/>
          </p:nvPr>
        </p:nvSpPr>
        <p:spPr/>
        <p:txBody>
          <a:bodyPr/>
          <a:lstStyle/>
          <a:p>
            <a:fld id="{242EED87-2C30-6C46-8CD5-5737BBF046EB}" type="datetimeFigureOut">
              <a:rPr lang="en-US" smtClean="0"/>
              <a:t>4/23/2026</a:t>
            </a:fld>
            <a:endParaRPr lang="en-US"/>
          </a:p>
        </p:txBody>
      </p:sp>
      <p:sp>
        <p:nvSpPr>
          <p:cNvPr id="5" name="Footer Placeholder 4">
            <a:extLst>
              <a:ext uri="{FF2B5EF4-FFF2-40B4-BE49-F238E27FC236}">
                <a16:creationId xmlns:a16="http://schemas.microsoft.com/office/drawing/2014/main" id="{FE22C893-02D2-3A40-92BD-4F2897741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0ACCC-903D-8849-B627-3B3B1442F579}"/>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100113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9679AA-F95A-6C49-924E-ED19D1BA6F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B20FD-2E08-4D4E-ABFE-5B18E37C800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32CF-C083-EB49-AADB-8BF4409CC9FE}"/>
              </a:ext>
            </a:extLst>
          </p:cNvPr>
          <p:cNvSpPr>
            <a:spLocks noGrp="1"/>
          </p:cNvSpPr>
          <p:nvPr>
            <p:ph type="dt" sz="half" idx="10"/>
          </p:nvPr>
        </p:nvSpPr>
        <p:spPr/>
        <p:txBody>
          <a:bodyPr/>
          <a:lstStyle/>
          <a:p>
            <a:fld id="{242EED87-2C30-6C46-8CD5-5737BBF046EB}" type="datetimeFigureOut">
              <a:rPr lang="en-US" smtClean="0"/>
              <a:t>4/23/2026</a:t>
            </a:fld>
            <a:endParaRPr lang="en-US"/>
          </a:p>
        </p:txBody>
      </p:sp>
      <p:sp>
        <p:nvSpPr>
          <p:cNvPr id="5" name="Footer Placeholder 4">
            <a:extLst>
              <a:ext uri="{FF2B5EF4-FFF2-40B4-BE49-F238E27FC236}">
                <a16:creationId xmlns:a16="http://schemas.microsoft.com/office/drawing/2014/main" id="{401EBAD8-8AEC-6745-9184-44F30BB2B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D1102-6943-F445-BF9F-18E890F0BE8D}"/>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716420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3C0AB1-DC1A-370D-2DBC-7F636C925F8D}"/>
              </a:ext>
            </a:extLst>
          </p:cNvPr>
          <p:cNvSpPr>
            <a:spLocks noGrp="1"/>
          </p:cNvSpPr>
          <p:nvPr>
            <p:ph type="ctrTitle" hasCustomPrompt="1"/>
          </p:nvPr>
        </p:nvSpPr>
        <p:spPr>
          <a:xfrm>
            <a:off x="1524000" y="1122363"/>
            <a:ext cx="9144000" cy="685172"/>
          </a:xfrm>
          <a:prstGeom prst="rect">
            <a:avLst/>
          </a:prstGeom>
        </p:spPr>
        <p:txBody>
          <a:bodyPr anchor="b">
            <a:noAutofit/>
          </a:bodyPr>
          <a:lstStyle>
            <a:lvl1pPr algn="l">
              <a:defRPr sz="4400">
                <a:solidFill>
                  <a:srgbClr val="005BAA"/>
                </a:solidFill>
              </a:defRPr>
            </a:lvl1pPr>
          </a:lstStyle>
          <a:p>
            <a:r>
              <a:rPr lang="en-GB"/>
              <a:t>Content</a:t>
            </a:r>
            <a:endParaRPr lang="en-FR"/>
          </a:p>
        </p:txBody>
      </p:sp>
      <p:sp>
        <p:nvSpPr>
          <p:cNvPr id="6" name="Subtitle 2">
            <a:extLst>
              <a:ext uri="{FF2B5EF4-FFF2-40B4-BE49-F238E27FC236}">
                <a16:creationId xmlns:a16="http://schemas.microsoft.com/office/drawing/2014/main" id="{4E4AFEC8-D7E6-FB46-B2C8-3E1FF5184111}"/>
              </a:ext>
            </a:extLst>
          </p:cNvPr>
          <p:cNvSpPr>
            <a:spLocks noGrp="1"/>
          </p:cNvSpPr>
          <p:nvPr>
            <p:ph type="subTitle" idx="1"/>
          </p:nvPr>
        </p:nvSpPr>
        <p:spPr>
          <a:xfrm>
            <a:off x="1524000" y="2041451"/>
            <a:ext cx="9144000" cy="322698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a:p>
        </p:txBody>
      </p:sp>
    </p:spTree>
    <p:extLst>
      <p:ext uri="{BB962C8B-B14F-4D97-AF65-F5344CB8AC3E}">
        <p14:creationId xmlns:p14="http://schemas.microsoft.com/office/powerpoint/2010/main" val="2840037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cientific Slide with Graph/Ima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E3AAD9ED-75F1-0289-7EF5-74AB2DFDDAFE}"/>
              </a:ext>
            </a:extLst>
          </p:cNvPr>
          <p:cNvSpPr>
            <a:spLocks noGrp="1"/>
          </p:cNvSpPr>
          <p:nvPr>
            <p:ph type="pic" idx="1"/>
          </p:nvPr>
        </p:nvSpPr>
        <p:spPr>
          <a:xfrm>
            <a:off x="6250112" y="1059400"/>
            <a:ext cx="5664915" cy="456099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8" name="Text Placeholder 2">
            <a:extLst>
              <a:ext uri="{FF2B5EF4-FFF2-40B4-BE49-F238E27FC236}">
                <a16:creationId xmlns:a16="http://schemas.microsoft.com/office/drawing/2014/main" id="{332C05C5-F63A-53B8-E6BB-6E73E6E74904}"/>
              </a:ext>
            </a:extLst>
          </p:cNvPr>
          <p:cNvSpPr>
            <a:spLocks noGrp="1"/>
          </p:cNvSpPr>
          <p:nvPr>
            <p:ph type="body" idx="10"/>
          </p:nvPr>
        </p:nvSpPr>
        <p:spPr>
          <a:xfrm>
            <a:off x="585197" y="1460093"/>
            <a:ext cx="5240250" cy="835650"/>
          </a:xfrm>
          <a:prstGeom prst="rect">
            <a:avLst/>
          </a:prstGeom>
        </p:spPr>
        <p:txBody>
          <a:bodyPr anchor="b">
            <a:noAutofit/>
          </a:bodyPr>
          <a:lstStyle>
            <a:lvl1pPr marL="0" indent="0">
              <a:buNone/>
              <a:defRPr sz="4400" b="1">
                <a:solidFill>
                  <a:srgbClr val="005B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9" name="Content Placeholder 3">
            <a:extLst>
              <a:ext uri="{FF2B5EF4-FFF2-40B4-BE49-F238E27FC236}">
                <a16:creationId xmlns:a16="http://schemas.microsoft.com/office/drawing/2014/main" id="{759AFEE7-E5E4-8C50-6361-BB9205652ADC}"/>
              </a:ext>
            </a:extLst>
          </p:cNvPr>
          <p:cNvSpPr>
            <a:spLocks noGrp="1"/>
          </p:cNvSpPr>
          <p:nvPr>
            <p:ph sz="half" idx="2"/>
          </p:nvPr>
        </p:nvSpPr>
        <p:spPr>
          <a:xfrm>
            <a:off x="585197" y="2434976"/>
            <a:ext cx="5240250" cy="3185418"/>
          </a:xfrm>
          <a:prstGeom prst="rect">
            <a:avLst/>
          </a:prstGeom>
        </p:spPr>
        <p:txBody>
          <a:bodyPr/>
          <a:lstStyle>
            <a:lvl1pPr>
              <a:defRPr sz="2200"/>
            </a:lvl1pPr>
            <a:lvl2pPr>
              <a:defRPr sz="2200"/>
            </a:lvl2pPr>
            <a:lvl3pPr>
              <a:defRPr sz="2200"/>
            </a:lvl3pPr>
            <a:lvl4pPr>
              <a:defRPr sz="2200"/>
            </a:lvl4pPr>
            <a:lvl5pPr>
              <a:defRPr sz="2200"/>
            </a:lvl5pPr>
          </a:lstStyle>
          <a:p>
            <a:pPr lvl="0"/>
            <a:r>
              <a:rPr lang="en-GB"/>
              <a:t>Click to edit Master text styles</a:t>
            </a:r>
          </a:p>
        </p:txBody>
      </p:sp>
    </p:spTree>
    <p:extLst>
      <p:ext uri="{BB962C8B-B14F-4D97-AF65-F5344CB8AC3E}">
        <p14:creationId xmlns:p14="http://schemas.microsoft.com/office/powerpoint/2010/main" val="2057235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ACC09337-932E-DF18-5552-8A10A7DDC8CC}"/>
              </a:ext>
            </a:extLst>
          </p:cNvPr>
          <p:cNvSpPr>
            <a:spLocks noGrp="1"/>
          </p:cNvSpPr>
          <p:nvPr>
            <p:ph type="title"/>
          </p:nvPr>
        </p:nvSpPr>
        <p:spPr>
          <a:xfrm>
            <a:off x="838200" y="755544"/>
            <a:ext cx="10515600" cy="1325563"/>
          </a:xfrm>
          <a:prstGeom prst="rect">
            <a:avLst/>
          </a:prstGeom>
        </p:spPr>
        <p:txBody>
          <a:bodyPr vert="horz" lIns="91440" tIns="45720" rIns="91440" bIns="45720" rtlCol="0" anchor="ctr">
            <a:normAutofit/>
          </a:bodyPr>
          <a:lstStyle>
            <a:lvl1pPr>
              <a:defRPr b="1">
                <a:solidFill>
                  <a:srgbClr val="005BAA"/>
                </a:solidFill>
              </a:defRPr>
            </a:lvl1pPr>
          </a:lstStyle>
          <a:p>
            <a:r>
              <a:rPr lang="en-GB"/>
              <a:t>Cover – Insert title</a:t>
            </a:r>
            <a:endParaRPr lang="en-FR"/>
          </a:p>
        </p:txBody>
      </p:sp>
      <p:sp>
        <p:nvSpPr>
          <p:cNvPr id="7" name="Text Placeholder 2">
            <a:extLst>
              <a:ext uri="{FF2B5EF4-FFF2-40B4-BE49-F238E27FC236}">
                <a16:creationId xmlns:a16="http://schemas.microsoft.com/office/drawing/2014/main" id="{A0165C1A-53B3-D986-E0E9-DDD54523D08E}"/>
              </a:ext>
            </a:extLst>
          </p:cNvPr>
          <p:cNvSpPr>
            <a:spLocks noGrp="1"/>
          </p:cNvSpPr>
          <p:nvPr>
            <p:ph idx="1"/>
          </p:nvPr>
        </p:nvSpPr>
        <p:spPr>
          <a:xfrm>
            <a:off x="838200" y="2216043"/>
            <a:ext cx="10515600" cy="4351338"/>
          </a:xfrm>
          <a:prstGeom prst="rect">
            <a:avLst/>
          </a:prstGeom>
        </p:spPr>
        <p:txBody>
          <a:bodyPr vert="horz" lIns="91440" tIns="45720" rIns="91440" bIns="45720" rtlCol="0">
            <a:normAutofit/>
          </a:bodyPr>
          <a:lstStyle>
            <a:lvl1pPr algn="ctr">
              <a:defRPr sz="2800"/>
            </a:lvl1pPr>
            <a:lvl2pPr algn="ctr">
              <a:defRPr sz="2800"/>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620933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3C0AB1-DC1A-370D-2DBC-7F636C925F8D}"/>
              </a:ext>
            </a:extLst>
          </p:cNvPr>
          <p:cNvSpPr>
            <a:spLocks noGrp="1"/>
          </p:cNvSpPr>
          <p:nvPr>
            <p:ph type="ctrTitle" hasCustomPrompt="1"/>
          </p:nvPr>
        </p:nvSpPr>
        <p:spPr>
          <a:xfrm>
            <a:off x="1524000" y="1122363"/>
            <a:ext cx="9144000" cy="685172"/>
          </a:xfrm>
          <a:prstGeom prst="rect">
            <a:avLst/>
          </a:prstGeom>
        </p:spPr>
        <p:txBody>
          <a:bodyPr anchor="b">
            <a:noAutofit/>
          </a:bodyPr>
          <a:lstStyle>
            <a:lvl1pPr algn="l">
              <a:defRPr sz="4401">
                <a:solidFill>
                  <a:srgbClr val="005BAA"/>
                </a:solidFill>
              </a:defRPr>
            </a:lvl1pPr>
          </a:lstStyle>
          <a:p>
            <a:r>
              <a:rPr lang="en-GB"/>
              <a:t>Content</a:t>
            </a:r>
            <a:endParaRPr lang="en-FR"/>
          </a:p>
        </p:txBody>
      </p:sp>
      <p:sp>
        <p:nvSpPr>
          <p:cNvPr id="6" name="Subtitle 2">
            <a:extLst>
              <a:ext uri="{FF2B5EF4-FFF2-40B4-BE49-F238E27FC236}">
                <a16:creationId xmlns:a16="http://schemas.microsoft.com/office/drawing/2014/main" id="{4E4AFEC8-D7E6-FB46-B2C8-3E1FF5184111}"/>
              </a:ext>
            </a:extLst>
          </p:cNvPr>
          <p:cNvSpPr>
            <a:spLocks noGrp="1"/>
          </p:cNvSpPr>
          <p:nvPr>
            <p:ph type="subTitle" idx="1"/>
          </p:nvPr>
        </p:nvSpPr>
        <p:spPr>
          <a:xfrm>
            <a:off x="1524000" y="2041452"/>
            <a:ext cx="9144000" cy="3226981"/>
          </a:xfrm>
          <a:prstGeom prst="rect">
            <a:avLst/>
          </a:prstGeom>
        </p:spPr>
        <p:txBody>
          <a:bodyPr/>
          <a:lstStyle>
            <a:lvl1pPr marL="0" indent="0" algn="l">
              <a:buNone/>
              <a:defRPr sz="2400"/>
            </a:lvl1pPr>
            <a:lvl2pPr marL="457211" indent="0" algn="ctr">
              <a:buNone/>
              <a:defRPr sz="2000"/>
            </a:lvl2pPr>
            <a:lvl3pPr marL="914422" indent="0" algn="ctr">
              <a:buNone/>
              <a:defRPr sz="1800"/>
            </a:lvl3pPr>
            <a:lvl4pPr marL="1371633" indent="0" algn="ctr">
              <a:buNone/>
              <a:defRPr sz="1600"/>
            </a:lvl4pPr>
            <a:lvl5pPr marL="1828844" indent="0" algn="ctr">
              <a:buNone/>
              <a:defRPr sz="1600"/>
            </a:lvl5pPr>
            <a:lvl6pPr marL="2286055" indent="0" algn="ctr">
              <a:buNone/>
              <a:defRPr sz="1600"/>
            </a:lvl6pPr>
            <a:lvl7pPr marL="2743266" indent="0" algn="ctr">
              <a:buNone/>
              <a:defRPr sz="1600"/>
            </a:lvl7pPr>
            <a:lvl8pPr marL="3200476" indent="0" algn="ctr">
              <a:buNone/>
              <a:defRPr sz="1600"/>
            </a:lvl8pPr>
            <a:lvl9pPr marL="3657687" indent="0" algn="ctr">
              <a:buNone/>
              <a:defRPr sz="1600"/>
            </a:lvl9pPr>
          </a:lstStyle>
          <a:p>
            <a:endParaRPr lang="en-GB"/>
          </a:p>
        </p:txBody>
      </p:sp>
    </p:spTree>
    <p:extLst>
      <p:ext uri="{BB962C8B-B14F-4D97-AF65-F5344CB8AC3E}">
        <p14:creationId xmlns:p14="http://schemas.microsoft.com/office/powerpoint/2010/main" val="3542606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bullet points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84C69AE-3299-1F59-997F-1709C1DD7A81}"/>
              </a:ext>
            </a:extLst>
          </p:cNvPr>
          <p:cNvSpPr>
            <a:spLocks noGrp="1"/>
          </p:cNvSpPr>
          <p:nvPr>
            <p:ph type="title" hasCustomPrompt="1"/>
          </p:nvPr>
        </p:nvSpPr>
        <p:spPr>
          <a:xfrm>
            <a:off x="838200" y="660903"/>
            <a:ext cx="10515600" cy="1325563"/>
          </a:xfrm>
          <a:prstGeom prst="rect">
            <a:avLst/>
          </a:prstGeom>
        </p:spPr>
        <p:txBody>
          <a:bodyPr/>
          <a:lstStyle>
            <a:lvl1pPr algn="l">
              <a:defRPr/>
            </a:lvl1pPr>
          </a:lstStyle>
          <a:p>
            <a:r>
              <a:rPr lang="en-GB"/>
              <a:t>Lorem Ipsum</a:t>
            </a:r>
            <a:endParaRPr lang="en-FR"/>
          </a:p>
        </p:txBody>
      </p:sp>
      <p:sp>
        <p:nvSpPr>
          <p:cNvPr id="9" name="Text Placeholder 2">
            <a:extLst>
              <a:ext uri="{FF2B5EF4-FFF2-40B4-BE49-F238E27FC236}">
                <a16:creationId xmlns:a16="http://schemas.microsoft.com/office/drawing/2014/main" id="{4EDA0CF7-60D6-4B86-6F50-ECF55C6DBF3C}"/>
              </a:ext>
            </a:extLst>
          </p:cNvPr>
          <p:cNvSpPr>
            <a:spLocks noGrp="1"/>
          </p:cNvSpPr>
          <p:nvPr>
            <p:ph type="body" idx="1"/>
          </p:nvPr>
        </p:nvSpPr>
        <p:spPr>
          <a:xfrm>
            <a:off x="838200" y="2195584"/>
            <a:ext cx="10515600" cy="1500187"/>
          </a:xfrm>
          <a:prstGeom prst="rect">
            <a:avLst/>
          </a:prstGeom>
        </p:spPr>
        <p:txBody>
          <a:bodyPr/>
          <a:lstStyle>
            <a:lvl1pPr marL="0" indent="0">
              <a:buNone/>
              <a:defRPr sz="2200">
                <a:solidFill>
                  <a:schemeClr val="tx1"/>
                </a:solidFill>
              </a:defRPr>
            </a:lvl1pPr>
            <a:lvl2pPr marL="457211" indent="0">
              <a:buNone/>
              <a:defRPr sz="2000">
                <a:solidFill>
                  <a:schemeClr val="tx1">
                    <a:tint val="82000"/>
                  </a:schemeClr>
                </a:solidFill>
              </a:defRPr>
            </a:lvl2pPr>
            <a:lvl3pPr marL="914422" indent="0">
              <a:buNone/>
              <a:defRPr sz="1800">
                <a:solidFill>
                  <a:schemeClr val="tx1">
                    <a:tint val="82000"/>
                  </a:schemeClr>
                </a:solidFill>
              </a:defRPr>
            </a:lvl3pPr>
            <a:lvl4pPr marL="1371633" indent="0">
              <a:buNone/>
              <a:defRPr sz="1600">
                <a:solidFill>
                  <a:schemeClr val="tx1">
                    <a:tint val="82000"/>
                  </a:schemeClr>
                </a:solidFill>
              </a:defRPr>
            </a:lvl4pPr>
            <a:lvl5pPr marL="1828844" indent="0">
              <a:buNone/>
              <a:defRPr sz="1600">
                <a:solidFill>
                  <a:schemeClr val="tx1">
                    <a:tint val="82000"/>
                  </a:schemeClr>
                </a:solidFill>
              </a:defRPr>
            </a:lvl5pPr>
            <a:lvl6pPr marL="2286055" indent="0">
              <a:buNone/>
              <a:defRPr sz="1600">
                <a:solidFill>
                  <a:schemeClr val="tx1">
                    <a:tint val="82000"/>
                  </a:schemeClr>
                </a:solidFill>
              </a:defRPr>
            </a:lvl6pPr>
            <a:lvl7pPr marL="2743266" indent="0">
              <a:buNone/>
              <a:defRPr sz="1600">
                <a:solidFill>
                  <a:schemeClr val="tx1">
                    <a:tint val="82000"/>
                  </a:schemeClr>
                </a:solidFill>
              </a:defRPr>
            </a:lvl7pPr>
            <a:lvl8pPr marL="3200476" indent="0">
              <a:buNone/>
              <a:defRPr sz="1600">
                <a:solidFill>
                  <a:schemeClr val="tx1">
                    <a:tint val="82000"/>
                  </a:schemeClr>
                </a:solidFill>
              </a:defRPr>
            </a:lvl8pPr>
            <a:lvl9pPr marL="3657687" indent="0">
              <a:buNone/>
              <a:defRPr sz="16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2705358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cientific Slide with Graph/Ima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E3AAD9ED-75F1-0289-7EF5-74AB2DFDDAFE}"/>
              </a:ext>
            </a:extLst>
          </p:cNvPr>
          <p:cNvSpPr>
            <a:spLocks noGrp="1"/>
          </p:cNvSpPr>
          <p:nvPr>
            <p:ph type="pic" idx="1"/>
          </p:nvPr>
        </p:nvSpPr>
        <p:spPr>
          <a:xfrm>
            <a:off x="6250113" y="1059400"/>
            <a:ext cx="5664915" cy="4560994"/>
          </a:xfrm>
          <a:prstGeom prst="rect">
            <a:avLst/>
          </a:prstGeom>
        </p:spPr>
        <p:txBody>
          <a:bodyPr/>
          <a:lstStyle>
            <a:lvl1pPr marL="0" indent="0">
              <a:buNone/>
              <a:defRPr sz="3200"/>
            </a:lvl1pPr>
            <a:lvl2pPr marL="457211" indent="0">
              <a:buNone/>
              <a:defRPr sz="2800"/>
            </a:lvl2pPr>
            <a:lvl3pPr marL="914422" indent="0">
              <a:buNone/>
              <a:defRPr sz="2400"/>
            </a:lvl3pPr>
            <a:lvl4pPr marL="1371633" indent="0">
              <a:buNone/>
              <a:defRPr sz="2000"/>
            </a:lvl4pPr>
            <a:lvl5pPr marL="1828844" indent="0">
              <a:buNone/>
              <a:defRPr sz="2000"/>
            </a:lvl5pPr>
            <a:lvl6pPr marL="2286055" indent="0">
              <a:buNone/>
              <a:defRPr sz="2000"/>
            </a:lvl6pPr>
            <a:lvl7pPr marL="2743266" indent="0">
              <a:buNone/>
              <a:defRPr sz="2000"/>
            </a:lvl7pPr>
            <a:lvl8pPr marL="3200476" indent="0">
              <a:buNone/>
              <a:defRPr sz="2000"/>
            </a:lvl8pPr>
            <a:lvl9pPr marL="3657687" indent="0">
              <a:buNone/>
              <a:defRPr sz="2000"/>
            </a:lvl9pPr>
          </a:lstStyle>
          <a:p>
            <a:endParaRPr lang="en-FR"/>
          </a:p>
        </p:txBody>
      </p:sp>
      <p:sp>
        <p:nvSpPr>
          <p:cNvPr id="8" name="Text Placeholder 2">
            <a:extLst>
              <a:ext uri="{FF2B5EF4-FFF2-40B4-BE49-F238E27FC236}">
                <a16:creationId xmlns:a16="http://schemas.microsoft.com/office/drawing/2014/main" id="{332C05C5-F63A-53B8-E6BB-6E73E6E74904}"/>
              </a:ext>
            </a:extLst>
          </p:cNvPr>
          <p:cNvSpPr>
            <a:spLocks noGrp="1"/>
          </p:cNvSpPr>
          <p:nvPr>
            <p:ph type="body" idx="10"/>
          </p:nvPr>
        </p:nvSpPr>
        <p:spPr>
          <a:xfrm>
            <a:off x="585197" y="1460093"/>
            <a:ext cx="5240250" cy="835650"/>
          </a:xfrm>
          <a:prstGeom prst="rect">
            <a:avLst/>
          </a:prstGeom>
        </p:spPr>
        <p:txBody>
          <a:bodyPr anchor="b">
            <a:noAutofit/>
          </a:bodyPr>
          <a:lstStyle>
            <a:lvl1pPr marL="0" indent="0">
              <a:buNone/>
              <a:defRPr sz="4401" b="1">
                <a:solidFill>
                  <a:srgbClr val="005BAA"/>
                </a:solidFill>
              </a:defRPr>
            </a:lvl1pPr>
            <a:lvl2pPr marL="457211" indent="0">
              <a:buNone/>
              <a:defRPr sz="2000" b="1"/>
            </a:lvl2pPr>
            <a:lvl3pPr marL="914422" indent="0">
              <a:buNone/>
              <a:defRPr sz="1800" b="1"/>
            </a:lvl3pPr>
            <a:lvl4pPr marL="1371633" indent="0">
              <a:buNone/>
              <a:defRPr sz="1600" b="1"/>
            </a:lvl4pPr>
            <a:lvl5pPr marL="1828844" indent="0">
              <a:buNone/>
              <a:defRPr sz="1600" b="1"/>
            </a:lvl5pPr>
            <a:lvl6pPr marL="2286055" indent="0">
              <a:buNone/>
              <a:defRPr sz="1600" b="1"/>
            </a:lvl6pPr>
            <a:lvl7pPr marL="2743266" indent="0">
              <a:buNone/>
              <a:defRPr sz="1600" b="1"/>
            </a:lvl7pPr>
            <a:lvl8pPr marL="3200476" indent="0">
              <a:buNone/>
              <a:defRPr sz="1600" b="1"/>
            </a:lvl8pPr>
            <a:lvl9pPr marL="3657687" indent="0">
              <a:buNone/>
              <a:defRPr sz="1600" b="1"/>
            </a:lvl9pPr>
          </a:lstStyle>
          <a:p>
            <a:pPr lvl="0"/>
            <a:r>
              <a:rPr lang="en-GB"/>
              <a:t>Click to edit Master text styles</a:t>
            </a:r>
          </a:p>
        </p:txBody>
      </p:sp>
      <p:sp>
        <p:nvSpPr>
          <p:cNvPr id="9" name="Content Placeholder 3">
            <a:extLst>
              <a:ext uri="{FF2B5EF4-FFF2-40B4-BE49-F238E27FC236}">
                <a16:creationId xmlns:a16="http://schemas.microsoft.com/office/drawing/2014/main" id="{759AFEE7-E5E4-8C50-6361-BB9205652ADC}"/>
              </a:ext>
            </a:extLst>
          </p:cNvPr>
          <p:cNvSpPr>
            <a:spLocks noGrp="1"/>
          </p:cNvSpPr>
          <p:nvPr>
            <p:ph sz="half" idx="2"/>
          </p:nvPr>
        </p:nvSpPr>
        <p:spPr>
          <a:xfrm>
            <a:off x="585197" y="2434976"/>
            <a:ext cx="5240250" cy="3185418"/>
          </a:xfrm>
          <a:prstGeom prst="rect">
            <a:avLst/>
          </a:prstGeom>
        </p:spPr>
        <p:txBody>
          <a:bodyPr/>
          <a:lstStyle>
            <a:lvl1pPr>
              <a:defRPr sz="2200"/>
            </a:lvl1pPr>
            <a:lvl2pPr>
              <a:defRPr sz="2200"/>
            </a:lvl2pPr>
            <a:lvl3pPr>
              <a:defRPr sz="2200"/>
            </a:lvl3pPr>
            <a:lvl4pPr>
              <a:defRPr sz="2200"/>
            </a:lvl4pPr>
            <a:lvl5pPr>
              <a:defRPr sz="2200"/>
            </a:lvl5pPr>
          </a:lstStyle>
          <a:p>
            <a:pPr lvl="0"/>
            <a:r>
              <a:rPr lang="en-GB"/>
              <a:t>Click to edit Master text styles</a:t>
            </a:r>
          </a:p>
        </p:txBody>
      </p:sp>
    </p:spTree>
    <p:extLst>
      <p:ext uri="{BB962C8B-B14F-4D97-AF65-F5344CB8AC3E}">
        <p14:creationId xmlns:p14="http://schemas.microsoft.com/office/powerpoint/2010/main" val="339833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7684-9640-7B9F-691F-3B5A26663162}"/>
              </a:ext>
            </a:extLst>
          </p:cNvPr>
          <p:cNvSpPr>
            <a:spLocks noGrp="1"/>
          </p:cNvSpPr>
          <p:nvPr>
            <p:ph type="title"/>
          </p:nvPr>
        </p:nvSpPr>
        <p:spPr>
          <a:xfrm>
            <a:off x="839788" y="365126"/>
            <a:ext cx="10515600" cy="1325563"/>
          </a:xfrm>
          <a:prstGeom prst="rect">
            <a:avLst/>
          </a:prstGeom>
        </p:spPr>
        <p:txBody>
          <a:bodyPr/>
          <a:lstStyle>
            <a:lvl1pPr>
              <a:defRPr b="1">
                <a:solidFill>
                  <a:srgbClr val="005BAA"/>
                </a:solidFill>
              </a:defRPr>
            </a:lvl1pPr>
          </a:lstStyle>
          <a:p>
            <a:r>
              <a:rPr lang="en-GB"/>
              <a:t>Click to edit Master title style</a:t>
            </a:r>
            <a:endParaRPr lang="en-FR"/>
          </a:p>
        </p:txBody>
      </p:sp>
      <p:sp>
        <p:nvSpPr>
          <p:cNvPr id="3" name="Text Placeholder 2">
            <a:extLst>
              <a:ext uri="{FF2B5EF4-FFF2-40B4-BE49-F238E27FC236}">
                <a16:creationId xmlns:a16="http://schemas.microsoft.com/office/drawing/2014/main" id="{5E45FF9C-C20C-490B-6F06-81BD2D8FB7A6}"/>
              </a:ext>
            </a:extLst>
          </p:cNvPr>
          <p:cNvSpPr>
            <a:spLocks noGrp="1"/>
          </p:cNvSpPr>
          <p:nvPr>
            <p:ph type="body" idx="1"/>
          </p:nvPr>
        </p:nvSpPr>
        <p:spPr>
          <a:xfrm>
            <a:off x="839788" y="1681163"/>
            <a:ext cx="5157787" cy="823912"/>
          </a:xfrm>
          <a:prstGeom prst="rect">
            <a:avLst/>
          </a:prstGeom>
        </p:spPr>
        <p:txBody>
          <a:bodyPr anchor="b">
            <a:noAutofit/>
          </a:bodyPr>
          <a:lstStyle>
            <a:lvl1pPr marL="0" indent="0">
              <a:buNone/>
              <a:defRPr sz="2800" b="1"/>
            </a:lvl1pPr>
            <a:lvl2pPr marL="457211" indent="0">
              <a:buNone/>
              <a:defRPr sz="2000" b="1"/>
            </a:lvl2pPr>
            <a:lvl3pPr marL="914422" indent="0">
              <a:buNone/>
              <a:defRPr sz="1800" b="1"/>
            </a:lvl3pPr>
            <a:lvl4pPr marL="1371633" indent="0">
              <a:buNone/>
              <a:defRPr sz="1600" b="1"/>
            </a:lvl4pPr>
            <a:lvl5pPr marL="1828844" indent="0">
              <a:buNone/>
              <a:defRPr sz="1600" b="1"/>
            </a:lvl5pPr>
            <a:lvl6pPr marL="2286055" indent="0">
              <a:buNone/>
              <a:defRPr sz="1600" b="1"/>
            </a:lvl6pPr>
            <a:lvl7pPr marL="2743266" indent="0">
              <a:buNone/>
              <a:defRPr sz="1600" b="1"/>
            </a:lvl7pPr>
            <a:lvl8pPr marL="3200476" indent="0">
              <a:buNone/>
              <a:defRPr sz="1600" b="1"/>
            </a:lvl8pPr>
            <a:lvl9pPr marL="3657687"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4569EF0-726B-80A7-9DCD-6896F352D9AE}"/>
              </a:ext>
            </a:extLst>
          </p:cNvPr>
          <p:cNvSpPr>
            <a:spLocks noGrp="1"/>
          </p:cNvSpPr>
          <p:nvPr>
            <p:ph sz="half" idx="2"/>
          </p:nvPr>
        </p:nvSpPr>
        <p:spPr>
          <a:xfrm>
            <a:off x="839788" y="2505075"/>
            <a:ext cx="5157787" cy="3684588"/>
          </a:xfrm>
          <a:prstGeom prst="rect">
            <a:avLst/>
          </a:prstGeom>
        </p:spPr>
        <p:txBody>
          <a:bodyPr>
            <a:normAutofit/>
          </a:bodyPr>
          <a:lstStyle>
            <a:lvl1pPr marL="0" indent="0" algn="l">
              <a:buNone/>
              <a:defRPr sz="2200"/>
            </a:lvl1pPr>
            <a:lvl2pPr marL="457211" indent="0" algn="l">
              <a:buNone/>
              <a:defRPr sz="2200"/>
            </a:lvl2pPr>
            <a:lvl3pPr marL="914422" indent="0" algn="l">
              <a:buNone/>
              <a:defRPr sz="2200"/>
            </a:lvl3pPr>
            <a:lvl4pPr marL="1371633" indent="0" algn="l">
              <a:buNone/>
              <a:defRPr sz="2200"/>
            </a:lvl4pPr>
            <a:lvl5pPr marL="1828844" indent="0" algn="l">
              <a:buNone/>
              <a:defRPr sz="2200"/>
            </a:lvl5pPr>
          </a:lstStyle>
          <a:p>
            <a:pPr lvl="0"/>
            <a:r>
              <a:rPr lang="en-GB"/>
              <a:t>Click to edit Master text styles</a:t>
            </a:r>
          </a:p>
        </p:txBody>
      </p:sp>
      <p:sp>
        <p:nvSpPr>
          <p:cNvPr id="5" name="Text Placeholder 4">
            <a:extLst>
              <a:ext uri="{FF2B5EF4-FFF2-40B4-BE49-F238E27FC236}">
                <a16:creationId xmlns:a16="http://schemas.microsoft.com/office/drawing/2014/main" id="{614901CD-B4D9-4C0A-A8C1-D42233A2E284}"/>
              </a:ext>
            </a:extLst>
          </p:cNvPr>
          <p:cNvSpPr>
            <a:spLocks noGrp="1"/>
          </p:cNvSpPr>
          <p:nvPr>
            <p:ph type="body" sz="quarter" idx="3"/>
          </p:nvPr>
        </p:nvSpPr>
        <p:spPr>
          <a:xfrm>
            <a:off x="6172200" y="1681163"/>
            <a:ext cx="5183188" cy="823912"/>
          </a:xfrm>
          <a:prstGeom prst="rect">
            <a:avLst/>
          </a:prstGeom>
        </p:spPr>
        <p:txBody>
          <a:bodyPr anchor="b">
            <a:noAutofit/>
          </a:bodyPr>
          <a:lstStyle>
            <a:lvl1pPr marL="0" indent="0">
              <a:buNone/>
              <a:defRPr sz="2800" b="1"/>
            </a:lvl1pPr>
            <a:lvl2pPr marL="457211" indent="0">
              <a:buNone/>
              <a:defRPr sz="2000" b="1"/>
            </a:lvl2pPr>
            <a:lvl3pPr marL="914422" indent="0">
              <a:buNone/>
              <a:defRPr sz="1800" b="1"/>
            </a:lvl3pPr>
            <a:lvl4pPr marL="1371633" indent="0">
              <a:buNone/>
              <a:defRPr sz="1600" b="1"/>
            </a:lvl4pPr>
            <a:lvl5pPr marL="1828844" indent="0">
              <a:buNone/>
              <a:defRPr sz="1600" b="1"/>
            </a:lvl5pPr>
            <a:lvl6pPr marL="2286055" indent="0">
              <a:buNone/>
              <a:defRPr sz="1600" b="1"/>
            </a:lvl6pPr>
            <a:lvl7pPr marL="2743266" indent="0">
              <a:buNone/>
              <a:defRPr sz="1600" b="1"/>
            </a:lvl7pPr>
            <a:lvl8pPr marL="3200476" indent="0">
              <a:buNone/>
              <a:defRPr sz="1600" b="1"/>
            </a:lvl8pPr>
            <a:lvl9pPr marL="3657687"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D05A26A-1F4A-80E3-3CF1-B5AF98EE4D3C}"/>
              </a:ext>
            </a:extLst>
          </p:cNvPr>
          <p:cNvSpPr>
            <a:spLocks noGrp="1"/>
          </p:cNvSpPr>
          <p:nvPr>
            <p:ph sz="quarter" idx="4"/>
          </p:nvPr>
        </p:nvSpPr>
        <p:spPr>
          <a:xfrm>
            <a:off x="6172200" y="2505075"/>
            <a:ext cx="5183188" cy="3684588"/>
          </a:xfrm>
          <a:prstGeom prst="rect">
            <a:avLst/>
          </a:prstGeom>
        </p:spPr>
        <p:txBody>
          <a:bodyPr>
            <a:normAutofit/>
          </a:bodyPr>
          <a:lstStyle>
            <a:lvl1pPr marL="0" indent="0" algn="l">
              <a:buNone/>
              <a:defRPr sz="2200"/>
            </a:lvl1pPr>
            <a:lvl2pPr marL="457211" indent="0" algn="l">
              <a:buNone/>
              <a:defRPr sz="2200"/>
            </a:lvl2pPr>
            <a:lvl3pPr marL="914422" indent="0" algn="l">
              <a:buNone/>
              <a:defRPr sz="2200"/>
            </a:lvl3pPr>
            <a:lvl4pPr marL="1371633" indent="0" algn="l">
              <a:buNone/>
              <a:defRPr sz="2200"/>
            </a:lvl4pPr>
            <a:lvl5pPr marL="1828844" indent="0" algn="l">
              <a:buNone/>
              <a:defRPr sz="2200"/>
            </a:lvl5pPr>
          </a:lstStyle>
          <a:p>
            <a:pPr lvl="0"/>
            <a:r>
              <a:rPr lang="en-GB"/>
              <a:t>Click to edit Master text styles</a:t>
            </a:r>
          </a:p>
        </p:txBody>
      </p:sp>
    </p:spTree>
    <p:extLst>
      <p:ext uri="{BB962C8B-B14F-4D97-AF65-F5344CB8AC3E}">
        <p14:creationId xmlns:p14="http://schemas.microsoft.com/office/powerpoint/2010/main" val="2010262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C3EAE96-DCE0-88A1-D4B1-3E38DC1986D1}"/>
              </a:ext>
            </a:extLst>
          </p:cNvPr>
          <p:cNvSpPr>
            <a:spLocks noGrp="1"/>
          </p:cNvSpPr>
          <p:nvPr>
            <p:ph type="title" hasCustomPrompt="1"/>
          </p:nvPr>
        </p:nvSpPr>
        <p:spPr>
          <a:xfrm>
            <a:off x="0" y="2103438"/>
            <a:ext cx="12192000" cy="1325563"/>
          </a:xfrm>
          <a:prstGeom prst="rect">
            <a:avLst/>
          </a:prstGeom>
        </p:spPr>
        <p:txBody>
          <a:bodyPr/>
          <a:lstStyle>
            <a:lvl1pPr>
              <a:defRPr>
                <a:solidFill>
                  <a:srgbClr val="005BAA"/>
                </a:solidFill>
              </a:defRPr>
            </a:lvl1pPr>
          </a:lstStyle>
          <a:p>
            <a:r>
              <a:rPr lang="en-GB"/>
              <a:t>Thank you.</a:t>
            </a:r>
            <a:endParaRPr lang="en-FR"/>
          </a:p>
        </p:txBody>
      </p:sp>
      <p:sp>
        <p:nvSpPr>
          <p:cNvPr id="9" name="CuadroTexto 3">
            <a:extLst>
              <a:ext uri="{FF2B5EF4-FFF2-40B4-BE49-F238E27FC236}">
                <a16:creationId xmlns:a16="http://schemas.microsoft.com/office/drawing/2014/main" id="{002E4A1E-1EB0-0593-1C8D-3884AC9BB310}"/>
              </a:ext>
            </a:extLst>
          </p:cNvPr>
          <p:cNvSpPr txBox="1"/>
          <p:nvPr userDrawn="1"/>
        </p:nvSpPr>
        <p:spPr>
          <a:xfrm>
            <a:off x="3824879" y="4572080"/>
            <a:ext cx="4542242" cy="523926"/>
          </a:xfrm>
          <a:prstGeom prst="rect">
            <a:avLst/>
          </a:prstGeom>
          <a:noFill/>
        </p:spPr>
        <p:txBody>
          <a:bodyPr wrap="square" rtlCol="0">
            <a:spAutoFit/>
          </a:bodyPr>
          <a:lstStyle/>
          <a:p>
            <a:pPr marR="0" algn="ctr" rtl="0">
              <a:lnSpc>
                <a:spcPct val="150000"/>
              </a:lnSpc>
            </a:pPr>
            <a:r>
              <a:rPr lang="en-US" sz="3200" b="0" i="0" u="none" strike="noStrike" baseline="30000">
                <a:solidFill>
                  <a:srgbClr val="005BAA"/>
                </a:solidFill>
                <a:latin typeface="Arial" panose="020B0604020202020204" pitchFamily="34" charset="0"/>
                <a:ea typeface="Verdana" panose="020B0604030504040204" pitchFamily="34" charset="0"/>
                <a:cs typeface="Arial" panose="020B0604020202020204" pitchFamily="34" charset="0"/>
              </a:rPr>
              <a:t>wmo.int</a:t>
            </a:r>
          </a:p>
        </p:txBody>
      </p:sp>
    </p:spTree>
    <p:extLst>
      <p:ext uri="{BB962C8B-B14F-4D97-AF65-F5344CB8AC3E}">
        <p14:creationId xmlns:p14="http://schemas.microsoft.com/office/powerpoint/2010/main" val="479574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14A7-5367-6641-89B3-ED5206D45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EACD7-D93B-FE43-8595-62E80F9C12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CB0E1-F717-8543-8276-E0FF351BF154}"/>
              </a:ext>
            </a:extLst>
          </p:cNvPr>
          <p:cNvSpPr>
            <a:spLocks noGrp="1"/>
          </p:cNvSpPr>
          <p:nvPr>
            <p:ph type="dt" sz="half" idx="10"/>
          </p:nvPr>
        </p:nvSpPr>
        <p:spPr/>
        <p:txBody>
          <a:bodyPr/>
          <a:lstStyle/>
          <a:p>
            <a:fld id="{242EED87-2C30-6C46-8CD5-5737BBF046EB}" type="datetimeFigureOut">
              <a:rPr lang="en-US" smtClean="0"/>
              <a:t>4/23/2026</a:t>
            </a:fld>
            <a:endParaRPr lang="en-US"/>
          </a:p>
        </p:txBody>
      </p:sp>
      <p:sp>
        <p:nvSpPr>
          <p:cNvPr id="5" name="Footer Placeholder 4">
            <a:extLst>
              <a:ext uri="{FF2B5EF4-FFF2-40B4-BE49-F238E27FC236}">
                <a16:creationId xmlns:a16="http://schemas.microsoft.com/office/drawing/2014/main" id="{DC7C43B9-2296-0545-AA12-2E6E33536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8FCBA-5B72-1847-A4B5-B5B6FBAE9F56}"/>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2255164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465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827272"/>
            <a:ext cx="107696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6267" b="1"/>
            </a:lvl1pPr>
            <a:extLst/>
          </a:lstStyle>
          <a:p>
            <a:r>
              <a:rPr kumimoji="0" lang="en-US"/>
              <a:t>Click to edit Master title style</a:t>
            </a:r>
          </a:p>
        </p:txBody>
      </p:sp>
      <p:sp>
        <p:nvSpPr>
          <p:cNvPr id="3" name="Subtitle 2"/>
          <p:cNvSpPr>
            <a:spLocks noGrp="1"/>
          </p:cNvSpPr>
          <p:nvPr>
            <p:ph type="subTitle" idx="1"/>
          </p:nvPr>
        </p:nvSpPr>
        <p:spPr>
          <a:xfrm>
            <a:off x="914401" y="2844004"/>
            <a:ext cx="10769600" cy="1499616"/>
          </a:xfrm>
        </p:spPr>
        <p:txBody>
          <a:bodyPr lIns="118872" tIns="0" rIns="45720" bIns="0" anchor="b"/>
          <a:lstStyle>
            <a:lvl1pPr marL="0" indent="0" algn="l">
              <a:buNone/>
              <a:defRPr sz="2667">
                <a:solidFill>
                  <a:srgbClr val="FFFFFF"/>
                </a:solidFill>
              </a:defRPr>
            </a:lvl1pPr>
            <a:lvl2pPr marL="609628" indent="0" algn="ctr">
              <a:buNone/>
              <a:defRPr>
                <a:solidFill>
                  <a:schemeClr val="tx1">
                    <a:tint val="75000"/>
                  </a:schemeClr>
                </a:solidFill>
              </a:defRPr>
            </a:lvl2pPr>
            <a:lvl3pPr marL="1219256" indent="0" algn="ctr">
              <a:buNone/>
              <a:defRPr>
                <a:solidFill>
                  <a:schemeClr val="tx1">
                    <a:tint val="75000"/>
                  </a:schemeClr>
                </a:solidFill>
              </a:defRPr>
            </a:lvl3pPr>
            <a:lvl4pPr marL="1828884" indent="0" algn="ctr">
              <a:buNone/>
              <a:defRPr>
                <a:solidFill>
                  <a:schemeClr val="tx1">
                    <a:tint val="75000"/>
                  </a:schemeClr>
                </a:solidFill>
              </a:defRPr>
            </a:lvl4pPr>
            <a:lvl5pPr marL="2438512" indent="0" algn="ctr">
              <a:buNone/>
              <a:defRPr>
                <a:solidFill>
                  <a:schemeClr val="tx1">
                    <a:tint val="75000"/>
                  </a:schemeClr>
                </a:solidFill>
              </a:defRPr>
            </a:lvl5pPr>
            <a:lvl6pPr marL="3048141" indent="0" algn="ctr">
              <a:buNone/>
              <a:defRPr>
                <a:solidFill>
                  <a:schemeClr val="tx1">
                    <a:tint val="75000"/>
                  </a:schemeClr>
                </a:solidFill>
              </a:defRPr>
            </a:lvl6pPr>
            <a:lvl7pPr marL="3657769" indent="0" algn="ctr">
              <a:buNone/>
              <a:defRPr>
                <a:solidFill>
                  <a:schemeClr val="tx1">
                    <a:tint val="75000"/>
                  </a:schemeClr>
                </a:solidFill>
              </a:defRPr>
            </a:lvl7pPr>
            <a:lvl8pPr marL="4267396" indent="0" algn="ctr">
              <a:buNone/>
              <a:defRPr>
                <a:solidFill>
                  <a:schemeClr val="tx1">
                    <a:tint val="75000"/>
                  </a:schemeClr>
                </a:solidFill>
              </a:defRPr>
            </a:lvl8pPr>
            <a:lvl9pPr marL="4877024"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a:xfrm>
            <a:off x="1" y="6583680"/>
            <a:ext cx="2844800" cy="274320"/>
          </a:xfrm>
        </p:spPr>
        <p:txBody>
          <a:bodyPr/>
          <a:lstStyle/>
          <a:p>
            <a:r>
              <a:rPr lang="en-US"/>
              <a:t>19/10/2023</a:t>
            </a:r>
          </a:p>
        </p:txBody>
      </p:sp>
      <p:sp>
        <p:nvSpPr>
          <p:cNvPr id="5" name="Footer Placeholder 4"/>
          <p:cNvSpPr>
            <a:spLocks noGrp="1"/>
          </p:cNvSpPr>
          <p:nvPr>
            <p:ph type="ftr" sz="quarter" idx="11"/>
          </p:nvPr>
        </p:nvSpPr>
        <p:spPr/>
        <p:txBody>
          <a:bodyPr/>
          <a:lstStyle>
            <a:lvl1pPr>
              <a:defRPr i="1"/>
            </a:lvl1pPr>
          </a:lstStyle>
          <a:p>
            <a:r>
              <a:rPr lang="en-US"/>
              <a:t>Laing/ CMO 50th Anniversary</a:t>
            </a:r>
          </a:p>
        </p:txBody>
      </p:sp>
      <p:sp>
        <p:nvSpPr>
          <p:cNvPr id="6" name="Slide Number Placeholder 5"/>
          <p:cNvSpPr>
            <a:spLocks noGrp="1"/>
          </p:cNvSpPr>
          <p:nvPr>
            <p:ph type="sldNum" sz="quarter" idx="12"/>
          </p:nvPr>
        </p:nvSpPr>
        <p:spPr>
          <a:xfrm>
            <a:off x="11194758" y="6583680"/>
            <a:ext cx="978485" cy="274320"/>
          </a:xfrm>
        </p:spPr>
        <p:txBody>
          <a:bodyPr/>
          <a:lstStyle/>
          <a:p>
            <a:fld id="{1A5A02E3-D9AD-4960-A236-8B055FEFBE5D}" type="slidenum">
              <a:rPr lang="en-US" smtClean="0"/>
              <a:pPr/>
              <a:t>‹#›</a:t>
            </a:fld>
            <a:endParaRPr lang="en-US"/>
          </a:p>
        </p:txBody>
      </p:sp>
      <p:sp>
        <p:nvSpPr>
          <p:cNvPr id="10" name="Rectangle 9"/>
          <p:cNvSpPr/>
          <p:nvPr/>
        </p:nvSpPr>
        <p:spPr bwMode="invGray">
          <a:xfrm>
            <a:off x="14337" y="4376225"/>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400"/>
          </a:p>
        </p:txBody>
      </p:sp>
      <p:grpSp>
        <p:nvGrpSpPr>
          <p:cNvPr id="11" name="Group 10">
            <a:extLst>
              <a:ext uri="{FF2B5EF4-FFF2-40B4-BE49-F238E27FC236}">
                <a16:creationId xmlns:a16="http://schemas.microsoft.com/office/drawing/2014/main" id="{C3E489B4-95EC-4ABA-8FBC-D7A579BB5F3E}"/>
              </a:ext>
            </a:extLst>
          </p:cNvPr>
          <p:cNvGrpSpPr>
            <a:grpSpLocks noChangeAspect="1"/>
          </p:cNvGrpSpPr>
          <p:nvPr userDrawn="1"/>
        </p:nvGrpSpPr>
        <p:grpSpPr>
          <a:xfrm>
            <a:off x="0" y="13677"/>
            <a:ext cx="12192000" cy="239098"/>
            <a:chOff x="13798" y="2843"/>
            <a:chExt cx="6023370" cy="260077"/>
          </a:xfrm>
        </p:grpSpPr>
        <p:pic>
          <p:nvPicPr>
            <p:cNvPr id="12" name="Picture 11">
              <a:extLst>
                <a:ext uri="{FF2B5EF4-FFF2-40B4-BE49-F238E27FC236}">
                  <a16:creationId xmlns:a16="http://schemas.microsoft.com/office/drawing/2014/main" id="{05E60C2E-C846-4359-B34B-BE1E3A818DE7}"/>
                </a:ext>
              </a:extLst>
            </p:cNvPr>
            <p:cNvPicPr>
              <a:picLocks noChangeArrowheads="1"/>
            </p:cNvPicPr>
            <p:nvPr userDrawn="1"/>
          </p:nvPicPr>
          <p:blipFill>
            <a:blip r:embed="rId2" cstate="print"/>
            <a:srcRect/>
            <a:stretch>
              <a:fillRect/>
            </a:stretch>
          </p:blipFill>
          <p:spPr bwMode="auto">
            <a:xfrm>
              <a:off x="13798" y="16237"/>
              <a:ext cx="365760" cy="243841"/>
            </a:xfrm>
            <a:prstGeom prst="rect">
              <a:avLst/>
            </a:prstGeom>
            <a:noFill/>
            <a:ln w="9525">
              <a:noFill/>
              <a:miter lim="800000"/>
              <a:headEnd/>
              <a:tailEnd/>
            </a:ln>
            <a:scene3d>
              <a:camera prst="orthographicFront"/>
              <a:lightRig rig="threePt" dir="t"/>
            </a:scene3d>
            <a:sp3d/>
          </p:spPr>
        </p:pic>
        <p:pic>
          <p:nvPicPr>
            <p:cNvPr id="13" name="Picture 12">
              <a:extLst>
                <a:ext uri="{FF2B5EF4-FFF2-40B4-BE49-F238E27FC236}">
                  <a16:creationId xmlns:a16="http://schemas.microsoft.com/office/drawing/2014/main" id="{D6DF86C5-8199-4D96-8F54-42EA5A7F1B45}"/>
                </a:ext>
              </a:extLst>
            </p:cNvPr>
            <p:cNvPicPr preferRelativeResize="0">
              <a:picLocks noChangeArrowheads="1"/>
            </p:cNvPicPr>
            <p:nvPr userDrawn="1"/>
          </p:nvPicPr>
          <p:blipFill>
            <a:blip r:embed="rId3" cstate="print"/>
            <a:srcRect/>
            <a:stretch>
              <a:fillRect/>
            </a:stretch>
          </p:blipFill>
          <p:spPr bwMode="auto">
            <a:xfrm>
              <a:off x="390892" y="18362"/>
              <a:ext cx="365760" cy="243841"/>
            </a:xfrm>
            <a:prstGeom prst="rect">
              <a:avLst/>
            </a:prstGeom>
            <a:noFill/>
            <a:ln w="9525">
              <a:noFill/>
              <a:miter lim="800000"/>
              <a:headEnd/>
              <a:tailEnd/>
            </a:ln>
            <a:scene3d>
              <a:camera prst="orthographicFront"/>
              <a:lightRig rig="threePt" dir="t"/>
            </a:scene3d>
            <a:sp3d/>
          </p:spPr>
        </p:pic>
        <p:pic>
          <p:nvPicPr>
            <p:cNvPr id="14" name="Picture 13">
              <a:extLst>
                <a:ext uri="{FF2B5EF4-FFF2-40B4-BE49-F238E27FC236}">
                  <a16:creationId xmlns:a16="http://schemas.microsoft.com/office/drawing/2014/main" id="{B0A3299C-2310-433D-A075-7EBB24F0F09C}"/>
                </a:ext>
              </a:extLst>
            </p:cNvPr>
            <p:cNvPicPr>
              <a:picLocks noChangeArrowheads="1"/>
            </p:cNvPicPr>
            <p:nvPr userDrawn="1"/>
          </p:nvPicPr>
          <p:blipFill>
            <a:blip r:embed="rId4" cstate="print"/>
            <a:srcRect/>
            <a:stretch>
              <a:fillRect/>
            </a:stretch>
          </p:blipFill>
          <p:spPr bwMode="auto">
            <a:xfrm>
              <a:off x="1145080" y="14286"/>
              <a:ext cx="365760" cy="243841"/>
            </a:xfrm>
            <a:prstGeom prst="rect">
              <a:avLst/>
            </a:prstGeom>
            <a:noFill/>
            <a:ln w="9525">
              <a:noFill/>
              <a:miter lim="800000"/>
              <a:headEnd/>
              <a:tailEnd/>
            </a:ln>
            <a:scene3d>
              <a:camera prst="orthographicFront"/>
              <a:lightRig rig="threePt" dir="t"/>
            </a:scene3d>
            <a:sp3d/>
          </p:spPr>
        </p:pic>
        <p:pic>
          <p:nvPicPr>
            <p:cNvPr id="15" name="Picture 14">
              <a:extLst>
                <a:ext uri="{FF2B5EF4-FFF2-40B4-BE49-F238E27FC236}">
                  <a16:creationId xmlns:a16="http://schemas.microsoft.com/office/drawing/2014/main" id="{2B41D180-2A10-4E65-9201-10D4258AB723}"/>
                </a:ext>
              </a:extLst>
            </p:cNvPr>
            <p:cNvPicPr>
              <a:picLocks noChangeArrowheads="1"/>
            </p:cNvPicPr>
            <p:nvPr userDrawn="1"/>
          </p:nvPicPr>
          <p:blipFill>
            <a:blip r:embed="rId5" cstate="print"/>
            <a:srcRect/>
            <a:stretch>
              <a:fillRect/>
            </a:stretch>
          </p:blipFill>
          <p:spPr bwMode="auto">
            <a:xfrm>
              <a:off x="1522170" y="14286"/>
              <a:ext cx="365760" cy="243841"/>
            </a:xfrm>
            <a:prstGeom prst="rect">
              <a:avLst/>
            </a:prstGeom>
            <a:noFill/>
            <a:ln w="9525">
              <a:noFill/>
              <a:miter lim="800000"/>
              <a:headEnd/>
              <a:tailEnd/>
            </a:ln>
            <a:scene3d>
              <a:camera prst="orthographicFront"/>
              <a:lightRig rig="threePt" dir="t"/>
            </a:scene3d>
            <a:sp3d/>
          </p:spPr>
        </p:pic>
        <p:pic>
          <p:nvPicPr>
            <p:cNvPr id="16" name="Picture 15">
              <a:extLst>
                <a:ext uri="{FF2B5EF4-FFF2-40B4-BE49-F238E27FC236}">
                  <a16:creationId xmlns:a16="http://schemas.microsoft.com/office/drawing/2014/main" id="{863AD484-00E6-4C61-B91F-7B53CF034067}"/>
                </a:ext>
              </a:extLst>
            </p:cNvPr>
            <p:cNvPicPr>
              <a:picLocks noChangeArrowheads="1"/>
            </p:cNvPicPr>
            <p:nvPr userDrawn="1"/>
          </p:nvPicPr>
          <p:blipFill>
            <a:blip r:embed="rId6" cstate="print"/>
            <a:srcRect/>
            <a:stretch>
              <a:fillRect/>
            </a:stretch>
          </p:blipFill>
          <p:spPr bwMode="auto">
            <a:xfrm>
              <a:off x="1901294" y="14285"/>
              <a:ext cx="365760" cy="243841"/>
            </a:xfrm>
            <a:prstGeom prst="rect">
              <a:avLst/>
            </a:prstGeom>
            <a:noFill/>
            <a:ln w="9525">
              <a:noFill/>
              <a:miter lim="800000"/>
              <a:headEnd/>
              <a:tailEnd/>
            </a:ln>
            <a:scene3d>
              <a:camera prst="orthographicFront"/>
              <a:lightRig rig="threePt" dir="t"/>
            </a:scene3d>
            <a:sp3d/>
          </p:spPr>
        </p:pic>
        <p:pic>
          <p:nvPicPr>
            <p:cNvPr id="17" name="Picture 16">
              <a:extLst>
                <a:ext uri="{FF2B5EF4-FFF2-40B4-BE49-F238E27FC236}">
                  <a16:creationId xmlns:a16="http://schemas.microsoft.com/office/drawing/2014/main" id="{7BC88182-1119-43C4-A09F-5DDC902CDFDA}"/>
                </a:ext>
              </a:extLst>
            </p:cNvPr>
            <p:cNvPicPr>
              <a:picLocks noChangeArrowheads="1"/>
            </p:cNvPicPr>
            <p:nvPr userDrawn="1"/>
          </p:nvPicPr>
          <p:blipFill>
            <a:blip r:embed="rId7" cstate="print"/>
            <a:srcRect/>
            <a:stretch>
              <a:fillRect/>
            </a:stretch>
          </p:blipFill>
          <p:spPr bwMode="auto">
            <a:xfrm>
              <a:off x="2278385" y="8570"/>
              <a:ext cx="365760" cy="243841"/>
            </a:xfrm>
            <a:prstGeom prst="rect">
              <a:avLst/>
            </a:prstGeom>
            <a:noFill/>
            <a:ln w="9525">
              <a:noFill/>
              <a:miter lim="800000"/>
              <a:headEnd/>
              <a:tailEnd/>
            </a:ln>
            <a:scene3d>
              <a:camera prst="orthographicFront"/>
              <a:lightRig rig="threePt" dir="t"/>
            </a:scene3d>
            <a:sp3d/>
          </p:spPr>
        </p:pic>
        <p:pic>
          <p:nvPicPr>
            <p:cNvPr id="18" name="Picture 17">
              <a:extLst>
                <a:ext uri="{FF2B5EF4-FFF2-40B4-BE49-F238E27FC236}">
                  <a16:creationId xmlns:a16="http://schemas.microsoft.com/office/drawing/2014/main" id="{1D42D6F0-A96C-474F-8999-6AB931270B9A}"/>
                </a:ext>
              </a:extLst>
            </p:cNvPr>
            <p:cNvPicPr>
              <a:picLocks noChangeArrowheads="1"/>
            </p:cNvPicPr>
            <p:nvPr userDrawn="1"/>
          </p:nvPicPr>
          <p:blipFill>
            <a:blip r:embed="rId8" cstate="print"/>
            <a:srcRect/>
            <a:stretch>
              <a:fillRect/>
            </a:stretch>
          </p:blipFill>
          <p:spPr bwMode="auto">
            <a:xfrm>
              <a:off x="2655471" y="14285"/>
              <a:ext cx="365760" cy="243841"/>
            </a:xfrm>
            <a:prstGeom prst="rect">
              <a:avLst/>
            </a:prstGeom>
            <a:noFill/>
            <a:ln w="9525">
              <a:noFill/>
              <a:miter lim="800000"/>
              <a:headEnd/>
              <a:tailEnd/>
            </a:ln>
            <a:scene3d>
              <a:camera prst="orthographicFront"/>
              <a:lightRig rig="threePt" dir="t"/>
            </a:scene3d>
            <a:sp3d/>
          </p:spPr>
        </p:pic>
        <p:pic>
          <p:nvPicPr>
            <p:cNvPr id="19" name="Picture 18">
              <a:extLst>
                <a:ext uri="{FF2B5EF4-FFF2-40B4-BE49-F238E27FC236}">
                  <a16:creationId xmlns:a16="http://schemas.microsoft.com/office/drawing/2014/main" id="{C12D826D-88D6-48BE-B495-4999B5C89740}"/>
                </a:ext>
              </a:extLst>
            </p:cNvPr>
            <p:cNvPicPr preferRelativeResize="0">
              <a:picLocks noChangeArrowheads="1"/>
            </p:cNvPicPr>
            <p:nvPr userDrawn="1"/>
          </p:nvPicPr>
          <p:blipFill>
            <a:blip r:embed="rId9" cstate="print"/>
            <a:srcRect/>
            <a:stretch>
              <a:fillRect/>
            </a:stretch>
          </p:blipFill>
          <p:spPr bwMode="auto">
            <a:xfrm>
              <a:off x="3032566" y="17527"/>
              <a:ext cx="365760" cy="244800"/>
            </a:xfrm>
            <a:prstGeom prst="rect">
              <a:avLst/>
            </a:prstGeom>
            <a:noFill/>
            <a:ln w="9525">
              <a:noFill/>
              <a:miter lim="800000"/>
              <a:headEnd/>
              <a:tailEnd/>
            </a:ln>
            <a:scene3d>
              <a:camera prst="orthographicFront"/>
              <a:lightRig rig="threePt" dir="t"/>
            </a:scene3d>
            <a:sp3d/>
          </p:spPr>
        </p:pic>
        <p:pic>
          <p:nvPicPr>
            <p:cNvPr id="20" name="Picture 19">
              <a:extLst>
                <a:ext uri="{FF2B5EF4-FFF2-40B4-BE49-F238E27FC236}">
                  <a16:creationId xmlns:a16="http://schemas.microsoft.com/office/drawing/2014/main" id="{42A5F63C-4581-4F33-A2A7-498DB2B60D54}"/>
                </a:ext>
              </a:extLst>
            </p:cNvPr>
            <p:cNvPicPr preferRelativeResize="0">
              <a:picLocks noChangeArrowheads="1"/>
            </p:cNvPicPr>
            <p:nvPr userDrawn="1"/>
          </p:nvPicPr>
          <p:blipFill>
            <a:blip r:embed="rId10" cstate="print"/>
            <a:srcRect/>
            <a:stretch>
              <a:fillRect/>
            </a:stretch>
          </p:blipFill>
          <p:spPr bwMode="auto">
            <a:xfrm>
              <a:off x="3409661" y="14286"/>
              <a:ext cx="365760" cy="243840"/>
            </a:xfrm>
            <a:prstGeom prst="rect">
              <a:avLst/>
            </a:prstGeom>
            <a:noFill/>
            <a:ln w="9525">
              <a:noFill/>
              <a:miter lim="800000"/>
              <a:headEnd/>
              <a:tailEnd/>
            </a:ln>
            <a:scene3d>
              <a:camera prst="orthographicFront"/>
              <a:lightRig rig="threePt" dir="t"/>
            </a:scene3d>
            <a:sp3d/>
          </p:spPr>
        </p:pic>
        <p:pic>
          <p:nvPicPr>
            <p:cNvPr id="21" name="Picture 20">
              <a:extLst>
                <a:ext uri="{FF2B5EF4-FFF2-40B4-BE49-F238E27FC236}">
                  <a16:creationId xmlns:a16="http://schemas.microsoft.com/office/drawing/2014/main" id="{E3071242-6C77-4A43-B39B-90E9A4ADDCE8}"/>
                </a:ext>
              </a:extLst>
            </p:cNvPr>
            <p:cNvPicPr>
              <a:picLocks noChangeArrowheads="1"/>
            </p:cNvPicPr>
            <p:nvPr userDrawn="1"/>
          </p:nvPicPr>
          <p:blipFill>
            <a:blip r:embed="rId11" cstate="print"/>
            <a:srcRect/>
            <a:stretch>
              <a:fillRect/>
            </a:stretch>
          </p:blipFill>
          <p:spPr bwMode="auto">
            <a:xfrm>
              <a:off x="4163407" y="14286"/>
              <a:ext cx="365760" cy="243840"/>
            </a:xfrm>
            <a:prstGeom prst="rect">
              <a:avLst/>
            </a:prstGeom>
            <a:noFill/>
            <a:ln w="9525">
              <a:noFill/>
              <a:miter lim="800000"/>
              <a:headEnd/>
              <a:tailEnd/>
            </a:ln>
            <a:scene3d>
              <a:camera prst="orthographicFront"/>
              <a:lightRig rig="threePt" dir="t"/>
            </a:scene3d>
            <a:sp3d/>
          </p:spPr>
        </p:pic>
        <p:pic>
          <p:nvPicPr>
            <p:cNvPr id="22" name="Picture 21">
              <a:extLst>
                <a:ext uri="{FF2B5EF4-FFF2-40B4-BE49-F238E27FC236}">
                  <a16:creationId xmlns:a16="http://schemas.microsoft.com/office/drawing/2014/main" id="{448E6089-8380-4DFF-AF84-B332B219FAF6}"/>
                </a:ext>
              </a:extLst>
            </p:cNvPr>
            <p:cNvPicPr>
              <a:picLocks noChangeArrowheads="1"/>
            </p:cNvPicPr>
            <p:nvPr userDrawn="1"/>
          </p:nvPicPr>
          <p:blipFill>
            <a:blip r:embed="rId12" cstate="print"/>
            <a:srcRect/>
            <a:stretch>
              <a:fillRect/>
            </a:stretch>
          </p:blipFill>
          <p:spPr bwMode="auto">
            <a:xfrm>
              <a:off x="4542037" y="9193"/>
              <a:ext cx="365760" cy="243840"/>
            </a:xfrm>
            <a:prstGeom prst="rect">
              <a:avLst/>
            </a:prstGeom>
            <a:noFill/>
            <a:ln w="9525">
              <a:noFill/>
              <a:miter lim="800000"/>
              <a:headEnd/>
              <a:tailEnd/>
            </a:ln>
            <a:scene3d>
              <a:camera prst="orthographicFront"/>
              <a:lightRig rig="threePt" dir="t"/>
            </a:scene3d>
            <a:sp3d/>
          </p:spPr>
        </p:pic>
        <p:pic>
          <p:nvPicPr>
            <p:cNvPr id="23" name="Picture 22">
              <a:extLst>
                <a:ext uri="{FF2B5EF4-FFF2-40B4-BE49-F238E27FC236}">
                  <a16:creationId xmlns:a16="http://schemas.microsoft.com/office/drawing/2014/main" id="{1652315D-F717-4982-AF1B-A1660ECBBE3D}"/>
                </a:ext>
              </a:extLst>
            </p:cNvPr>
            <p:cNvPicPr>
              <a:picLocks noChangeArrowheads="1"/>
            </p:cNvPicPr>
            <p:nvPr userDrawn="1"/>
          </p:nvPicPr>
          <p:blipFill>
            <a:blip r:embed="rId13" cstate="print"/>
            <a:srcRect/>
            <a:stretch>
              <a:fillRect/>
            </a:stretch>
          </p:blipFill>
          <p:spPr bwMode="auto">
            <a:xfrm>
              <a:off x="4916348" y="3778"/>
              <a:ext cx="365760" cy="243840"/>
            </a:xfrm>
            <a:prstGeom prst="rect">
              <a:avLst/>
            </a:prstGeom>
            <a:noFill/>
            <a:ln w="9525">
              <a:noFill/>
              <a:miter lim="800000"/>
              <a:headEnd/>
              <a:tailEnd/>
            </a:ln>
            <a:scene3d>
              <a:camera prst="orthographicFront"/>
              <a:lightRig rig="threePt" dir="t"/>
            </a:scene3d>
            <a:sp3d/>
          </p:spPr>
        </p:pic>
        <p:pic>
          <p:nvPicPr>
            <p:cNvPr id="24" name="Picture 23">
              <a:extLst>
                <a:ext uri="{FF2B5EF4-FFF2-40B4-BE49-F238E27FC236}">
                  <a16:creationId xmlns:a16="http://schemas.microsoft.com/office/drawing/2014/main" id="{12B8C6FA-558B-4627-A5A7-E5707402D498}"/>
                </a:ext>
              </a:extLst>
            </p:cNvPr>
            <p:cNvPicPr>
              <a:picLocks noChangeArrowheads="1"/>
            </p:cNvPicPr>
            <p:nvPr userDrawn="1"/>
          </p:nvPicPr>
          <p:blipFill>
            <a:blip r:embed="rId14" cstate="print"/>
            <a:srcRect/>
            <a:stretch>
              <a:fillRect/>
            </a:stretch>
          </p:blipFill>
          <p:spPr bwMode="auto">
            <a:xfrm>
              <a:off x="5296164" y="6917"/>
              <a:ext cx="365760" cy="243840"/>
            </a:xfrm>
            <a:prstGeom prst="rect">
              <a:avLst/>
            </a:prstGeom>
            <a:noFill/>
            <a:ln w="9525">
              <a:noFill/>
              <a:miter lim="800000"/>
              <a:headEnd/>
              <a:tailEnd/>
            </a:ln>
            <a:scene3d>
              <a:camera prst="orthographicFront"/>
              <a:lightRig rig="threePt" dir="t"/>
            </a:scene3d>
            <a:sp3d/>
          </p:spPr>
        </p:pic>
        <p:pic>
          <p:nvPicPr>
            <p:cNvPr id="25" name="Picture 24">
              <a:extLst>
                <a:ext uri="{FF2B5EF4-FFF2-40B4-BE49-F238E27FC236}">
                  <a16:creationId xmlns:a16="http://schemas.microsoft.com/office/drawing/2014/main" id="{B0F3236F-D178-4EC1-990D-8869F83057AB}"/>
                </a:ext>
              </a:extLst>
            </p:cNvPr>
            <p:cNvPicPr>
              <a:picLocks noChangeArrowheads="1"/>
            </p:cNvPicPr>
            <p:nvPr userDrawn="1"/>
          </p:nvPicPr>
          <p:blipFill>
            <a:blip r:embed="rId15" cstate="print"/>
            <a:srcRect/>
            <a:stretch>
              <a:fillRect/>
            </a:stretch>
          </p:blipFill>
          <p:spPr bwMode="auto">
            <a:xfrm>
              <a:off x="5671408" y="2843"/>
              <a:ext cx="365760" cy="243840"/>
            </a:xfrm>
            <a:prstGeom prst="rect">
              <a:avLst/>
            </a:prstGeom>
            <a:noFill/>
            <a:ln w="9525">
              <a:noFill/>
              <a:miter lim="800000"/>
              <a:headEnd/>
              <a:tailEnd/>
            </a:ln>
            <a:scene3d>
              <a:camera prst="orthographicFront"/>
              <a:lightRig rig="threePt" dir="t"/>
            </a:scene3d>
            <a:sp3d/>
          </p:spPr>
        </p:pic>
        <p:pic>
          <p:nvPicPr>
            <p:cNvPr id="26" name="Picture 25">
              <a:extLst>
                <a:ext uri="{FF2B5EF4-FFF2-40B4-BE49-F238E27FC236}">
                  <a16:creationId xmlns:a16="http://schemas.microsoft.com/office/drawing/2014/main" id="{9B557B03-FB03-48B6-AFA9-7F90EF291C8E}"/>
                </a:ext>
              </a:extLst>
            </p:cNvPr>
            <p:cNvPicPr>
              <a:picLocks noChangeArrowheads="1"/>
            </p:cNvPicPr>
            <p:nvPr userDrawn="1"/>
          </p:nvPicPr>
          <p:blipFill>
            <a:blip r:embed="rId16" cstate="print"/>
            <a:srcRect/>
            <a:stretch>
              <a:fillRect/>
            </a:stretch>
          </p:blipFill>
          <p:spPr bwMode="auto">
            <a:xfrm>
              <a:off x="3784514" y="19080"/>
              <a:ext cx="365760" cy="243840"/>
            </a:xfrm>
            <a:prstGeom prst="rect">
              <a:avLst/>
            </a:prstGeom>
            <a:noFill/>
            <a:ln w="9525">
              <a:noFill/>
              <a:miter lim="800000"/>
              <a:headEnd/>
              <a:tailEnd/>
            </a:ln>
            <a:scene3d>
              <a:camera prst="orthographicFront"/>
              <a:lightRig rig="threePt" dir="t"/>
            </a:scene3d>
            <a:sp3d/>
          </p:spPr>
        </p:pic>
        <p:pic>
          <p:nvPicPr>
            <p:cNvPr id="27" name="Picture 26">
              <a:extLst>
                <a:ext uri="{FF2B5EF4-FFF2-40B4-BE49-F238E27FC236}">
                  <a16:creationId xmlns:a16="http://schemas.microsoft.com/office/drawing/2014/main" id="{90A7EE14-1D72-422C-B08E-0141B6DC3C14}"/>
                </a:ext>
              </a:extLst>
            </p:cNvPr>
            <p:cNvPicPr>
              <a:picLocks noChangeArrowheads="1"/>
            </p:cNvPicPr>
            <p:nvPr userDrawn="1"/>
          </p:nvPicPr>
          <p:blipFill>
            <a:blip r:embed="rId17" cstate="print"/>
            <a:srcRect/>
            <a:stretch>
              <a:fillRect/>
            </a:stretch>
          </p:blipFill>
          <p:spPr bwMode="auto">
            <a:xfrm>
              <a:off x="767984" y="14287"/>
              <a:ext cx="365760" cy="243841"/>
            </a:xfrm>
            <a:prstGeom prst="rect">
              <a:avLst/>
            </a:prstGeom>
            <a:noFill/>
            <a:ln w="9525">
              <a:noFill/>
              <a:miter lim="800000"/>
              <a:headEnd/>
              <a:tailEnd/>
            </a:ln>
            <a:scene3d>
              <a:camera prst="orthographicFront"/>
              <a:lightRig rig="threePt" dir="t"/>
            </a:scene3d>
            <a:sp3d/>
          </p:spPr>
        </p:pic>
      </p:grpSp>
    </p:spTree>
    <p:extLst>
      <p:ext uri="{BB962C8B-B14F-4D97-AF65-F5344CB8AC3E}">
        <p14:creationId xmlns:p14="http://schemas.microsoft.com/office/powerpoint/2010/main" val="3779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870"/>
            <a:ext cx="10972800" cy="876821"/>
          </a:xfrm>
        </p:spPr>
        <p:txBody>
          <a:bodyPr>
            <a:normAutofit/>
          </a:bodyPr>
          <a:lstStyle>
            <a:lvl1pPr>
              <a:defRPr sz="4267"/>
            </a:lvl1pPr>
            <a:extLst/>
          </a:lstStyle>
          <a:p>
            <a:r>
              <a:rPr kumimoji="0" lang="en-US"/>
              <a:t>Click to edit Master title style</a:t>
            </a:r>
          </a:p>
        </p:txBody>
      </p:sp>
      <p:sp>
        <p:nvSpPr>
          <p:cNvPr id="3" name="Content Placeholder 2"/>
          <p:cNvSpPr>
            <a:spLocks noGrp="1"/>
          </p:cNvSpPr>
          <p:nvPr>
            <p:ph idx="1"/>
          </p:nvPr>
        </p:nvSpPr>
        <p:spPr>
          <a:xfrm>
            <a:off x="609600" y="934192"/>
            <a:ext cx="10972800" cy="5466611"/>
          </a:xfrm>
        </p:spPr>
        <p:txBody>
          <a:bodyPr/>
          <a:lstStyle>
            <a:lvl1pPr>
              <a:spcBef>
                <a:spcPts val="800"/>
              </a:spcBef>
              <a:defRPr/>
            </a:lvl1pPr>
            <a:lvl2pPr>
              <a:spcBef>
                <a:spcPts val="533"/>
              </a:spcBef>
              <a:defRPr/>
            </a:lvl2pPr>
            <a:lvl3pPr>
              <a:spcBef>
                <a:spcPts val="400"/>
              </a:spcBef>
              <a:defRPr/>
            </a:lvl3pPr>
            <a:lvl4pPr>
              <a:spcBef>
                <a:spcPts val="400"/>
              </a:spcBef>
              <a:defRPr/>
            </a:lvl4pPr>
            <a:lvl5pPr>
              <a:spcBef>
                <a:spcPts val="400"/>
              </a:spcBef>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1" y="6573811"/>
            <a:ext cx="2844800" cy="274320"/>
          </a:xfrm>
        </p:spPr>
        <p:txBody>
          <a:bodyPr/>
          <a:lstStyle/>
          <a:p>
            <a:r>
              <a:rPr lang="en-US"/>
              <a:t>19/10/2023</a:t>
            </a:r>
          </a:p>
        </p:txBody>
      </p:sp>
      <p:sp>
        <p:nvSpPr>
          <p:cNvPr id="6" name="Slide Number Placeholder 5"/>
          <p:cNvSpPr>
            <a:spLocks noGrp="1"/>
          </p:cNvSpPr>
          <p:nvPr>
            <p:ph type="sldNum" sz="quarter" idx="12"/>
          </p:nvPr>
        </p:nvSpPr>
        <p:spPr>
          <a:xfrm>
            <a:off x="11198328" y="6583680"/>
            <a:ext cx="978485" cy="274320"/>
          </a:xfrm>
        </p:spPr>
        <p:txBody>
          <a:bodyPr/>
          <a:lstStyle/>
          <a:p>
            <a:fld id="{1A5A02E3-D9AD-4960-A236-8B055FEFBE5D}" type="slidenum">
              <a:rPr lang="en-US" smtClean="0"/>
              <a:pPr/>
              <a:t>‹#›</a:t>
            </a:fld>
            <a:endParaRPr lang="en-US"/>
          </a:p>
        </p:txBody>
      </p:sp>
      <p:pic>
        <p:nvPicPr>
          <p:cNvPr id="10" name="Picture 9" descr="CMO 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0026" y="0"/>
            <a:ext cx="1023178" cy="961339"/>
          </a:xfrm>
          <a:prstGeom prst="rect">
            <a:avLst/>
          </a:prstGeom>
        </p:spPr>
      </p:pic>
      <p:sp>
        <p:nvSpPr>
          <p:cNvPr id="9" name="Footer Placeholder 4"/>
          <p:cNvSpPr>
            <a:spLocks noGrp="1"/>
          </p:cNvSpPr>
          <p:nvPr>
            <p:ph type="ftr" sz="quarter" idx="3"/>
          </p:nvPr>
        </p:nvSpPr>
        <p:spPr>
          <a:xfrm>
            <a:off x="4005944" y="6476998"/>
            <a:ext cx="4195948" cy="381003"/>
          </a:xfrm>
          <a:prstGeom prst="rect">
            <a:avLst/>
          </a:prstGeom>
        </p:spPr>
        <p:txBody>
          <a:bodyPr vert="horz" lIns="45720" rIns="45720" bIns="0" rtlCol="0" anchor="b"/>
          <a:lstStyle>
            <a:lvl1pPr algn="ctr" eaLnBrk="1" latinLnBrk="0" hangingPunct="1">
              <a:defRPr kumimoji="0" sz="1600" i="1">
                <a:solidFill>
                  <a:schemeClr val="tx1">
                    <a:tint val="95000"/>
                  </a:schemeClr>
                </a:solidFill>
              </a:defRPr>
            </a:lvl1pPr>
            <a:extLst/>
          </a:lstStyle>
          <a:p>
            <a:r>
              <a:rPr lang="en-US"/>
              <a:t>Laing/ CMO 50th Anniversary</a:t>
            </a:r>
          </a:p>
        </p:txBody>
      </p:sp>
    </p:spTree>
    <p:extLst>
      <p:ext uri="{BB962C8B-B14F-4D97-AF65-F5344CB8AC3E}">
        <p14:creationId xmlns:p14="http://schemas.microsoft.com/office/powerpoint/2010/main" val="409233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19/10/2023</a:t>
            </a:r>
          </a:p>
        </p:txBody>
      </p:sp>
      <p:sp>
        <p:nvSpPr>
          <p:cNvPr id="4" name="Footer Placeholder 3"/>
          <p:cNvSpPr>
            <a:spLocks noGrp="1"/>
          </p:cNvSpPr>
          <p:nvPr>
            <p:ph type="ftr" sz="quarter" idx="11"/>
          </p:nvPr>
        </p:nvSpPr>
        <p:spPr/>
        <p:txBody>
          <a:bodyPr/>
          <a:lstStyle/>
          <a:p>
            <a:r>
              <a:rPr lang="en-US"/>
              <a:t>Laing/ CMO 50th Anniversary</a:t>
            </a:r>
          </a:p>
        </p:txBody>
      </p:sp>
      <p:sp>
        <p:nvSpPr>
          <p:cNvPr id="5" name="Slide Number Placeholder 4"/>
          <p:cNvSpPr>
            <a:spLocks noGrp="1"/>
          </p:cNvSpPr>
          <p:nvPr>
            <p:ph type="sldNum" sz="quarter" idx="12"/>
          </p:nvPr>
        </p:nvSpPr>
        <p:spPr/>
        <p:txBody>
          <a:bodyPr/>
          <a:lstStyle/>
          <a:p>
            <a:fld id="{1A5A02E3-D9AD-4960-A236-8B055FEFBE5D}" type="slidenum">
              <a:rPr lang="en-US" smtClean="0"/>
              <a:pPr/>
              <a:t>‹#›</a:t>
            </a:fld>
            <a:endParaRPr lang="en-US"/>
          </a:p>
        </p:txBody>
      </p:sp>
    </p:spTree>
    <p:extLst>
      <p:ext uri="{BB962C8B-B14F-4D97-AF65-F5344CB8AC3E}">
        <p14:creationId xmlns:p14="http://schemas.microsoft.com/office/powerpoint/2010/main" val="228838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2" name="Rectangle 11"/>
          <p:cNvSpPr/>
          <p:nvPr/>
        </p:nvSpPr>
        <p:spPr bwMode="invGray">
          <a:xfrm>
            <a:off x="0" y="260252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400"/>
          </a:p>
        </p:txBody>
      </p:sp>
      <p:sp>
        <p:nvSpPr>
          <p:cNvPr id="2" name="Title 1"/>
          <p:cNvSpPr>
            <a:spLocks noGrp="1"/>
          </p:cNvSpPr>
          <p:nvPr>
            <p:ph type="title"/>
          </p:nvPr>
        </p:nvSpPr>
        <p:spPr>
          <a:xfrm>
            <a:off x="973541" y="118873"/>
            <a:ext cx="10710460"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6267" b="1" cap="none" baseline="0"/>
            </a:lvl1pPr>
            <a:extLst/>
          </a:lstStyle>
          <a:p>
            <a:r>
              <a:rPr kumimoji="0" lang="en-US"/>
              <a:t>Click to edit Master title style</a:t>
            </a:r>
          </a:p>
        </p:txBody>
      </p:sp>
      <p:sp>
        <p:nvSpPr>
          <p:cNvPr id="3" name="Text Placeholder 2"/>
          <p:cNvSpPr>
            <a:spLocks noGrp="1"/>
          </p:cNvSpPr>
          <p:nvPr>
            <p:ph type="body" idx="1"/>
          </p:nvPr>
        </p:nvSpPr>
        <p:spPr>
          <a:xfrm>
            <a:off x="987553" y="1828800"/>
            <a:ext cx="10696448" cy="685800"/>
          </a:xfrm>
        </p:spPr>
        <p:txBody>
          <a:bodyPr lIns="146304" tIns="0" rIns="45720" bIns="0" anchor="t"/>
          <a:lstStyle>
            <a:lvl1pPr marL="0" indent="0">
              <a:buNone/>
              <a:defRPr sz="2667">
                <a:solidFill>
                  <a:srgbClr val="002060"/>
                </a:solidFill>
              </a:defRPr>
            </a:lvl1pPr>
            <a:lvl2pPr marL="609628" indent="0">
              <a:buNone/>
              <a:defRPr sz="2400">
                <a:solidFill>
                  <a:schemeClr val="tx1">
                    <a:tint val="75000"/>
                  </a:schemeClr>
                </a:solidFill>
              </a:defRPr>
            </a:lvl2pPr>
            <a:lvl3pPr marL="1219256" indent="0">
              <a:buNone/>
              <a:defRPr sz="2134">
                <a:solidFill>
                  <a:schemeClr val="tx1">
                    <a:tint val="75000"/>
                  </a:schemeClr>
                </a:solidFill>
              </a:defRPr>
            </a:lvl3pPr>
            <a:lvl4pPr marL="1828884" indent="0">
              <a:buNone/>
              <a:defRPr sz="1867">
                <a:solidFill>
                  <a:schemeClr val="tx1">
                    <a:tint val="75000"/>
                  </a:schemeClr>
                </a:solidFill>
              </a:defRPr>
            </a:lvl4pPr>
            <a:lvl5pPr marL="2438512" indent="0">
              <a:buNone/>
              <a:defRPr sz="1867">
                <a:solidFill>
                  <a:schemeClr val="tx1">
                    <a:tint val="75000"/>
                  </a:schemeClr>
                </a:solidFill>
              </a:defRPr>
            </a:lvl5pPr>
            <a:lvl6pPr marL="3048141" indent="0">
              <a:buNone/>
              <a:defRPr sz="1867">
                <a:solidFill>
                  <a:schemeClr val="tx1">
                    <a:tint val="75000"/>
                  </a:schemeClr>
                </a:solidFill>
              </a:defRPr>
            </a:lvl6pPr>
            <a:lvl7pPr marL="3657769" indent="0">
              <a:buNone/>
              <a:defRPr sz="1867">
                <a:solidFill>
                  <a:schemeClr val="tx1">
                    <a:tint val="75000"/>
                  </a:schemeClr>
                </a:solidFill>
              </a:defRPr>
            </a:lvl7pPr>
            <a:lvl8pPr marL="4267396" indent="0">
              <a:buNone/>
              <a:defRPr sz="1867">
                <a:solidFill>
                  <a:schemeClr val="tx1">
                    <a:tint val="75000"/>
                  </a:schemeClr>
                </a:solidFill>
              </a:defRPr>
            </a:lvl8pPr>
            <a:lvl9pPr marL="4877024" indent="0">
              <a:buNone/>
              <a:defRPr sz="1867">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1" y="6583678"/>
            <a:ext cx="2844800" cy="274320"/>
          </a:xfrm>
        </p:spPr>
        <p:txBody>
          <a:bodyPr/>
          <a:lstStyle/>
          <a:p>
            <a:r>
              <a:rPr lang="en-US"/>
              <a:t>19/10/2023</a:t>
            </a:r>
          </a:p>
        </p:txBody>
      </p:sp>
      <p:sp>
        <p:nvSpPr>
          <p:cNvPr id="5" name="Footer Placeholder 4"/>
          <p:cNvSpPr>
            <a:spLocks noGrp="1"/>
          </p:cNvSpPr>
          <p:nvPr>
            <p:ph type="ftr" sz="quarter" idx="11"/>
          </p:nvPr>
        </p:nvSpPr>
        <p:spPr/>
        <p:txBody>
          <a:bodyPr/>
          <a:lstStyle>
            <a:lvl1pPr>
              <a:defRPr i="1"/>
            </a:lvl1pPr>
          </a:lstStyle>
          <a:p>
            <a:r>
              <a:rPr lang="en-US"/>
              <a:t>Laing/ CMO 50th Anniversary</a:t>
            </a:r>
          </a:p>
        </p:txBody>
      </p:sp>
      <p:sp>
        <p:nvSpPr>
          <p:cNvPr id="6" name="Slide Number Placeholder 5"/>
          <p:cNvSpPr>
            <a:spLocks noGrp="1"/>
          </p:cNvSpPr>
          <p:nvPr>
            <p:ph type="sldNum" sz="quarter" idx="12"/>
          </p:nvPr>
        </p:nvSpPr>
        <p:spPr>
          <a:xfrm>
            <a:off x="11194758" y="6583680"/>
            <a:ext cx="978485" cy="274320"/>
          </a:xfrm>
        </p:spPr>
        <p:txBody>
          <a:bodyPr/>
          <a:lstStyle/>
          <a:p>
            <a:fld id="{1A5A02E3-D9AD-4960-A236-8B055FEFBE5D}" type="slidenum">
              <a:rPr lang="en-US" smtClean="0"/>
              <a:pPr/>
              <a:t>‹#›</a:t>
            </a:fld>
            <a:endParaRPr lang="en-US"/>
          </a:p>
        </p:txBody>
      </p:sp>
    </p:spTree>
    <p:extLst>
      <p:ext uri="{BB962C8B-B14F-4D97-AF65-F5344CB8AC3E}">
        <p14:creationId xmlns:p14="http://schemas.microsoft.com/office/powerpoint/2010/main" val="303971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800669"/>
            <a:ext cx="5384800" cy="5597085"/>
          </a:xfrm>
        </p:spPr>
        <p:txBody>
          <a:bodyPr lIns="91440"/>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1" y="791571"/>
            <a:ext cx="5384800" cy="560618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r>
              <a:rPr lang="en-US"/>
              <a:t>19/10/2023</a:t>
            </a:r>
          </a:p>
        </p:txBody>
      </p:sp>
      <p:sp>
        <p:nvSpPr>
          <p:cNvPr id="6" name="Footer Placeholder 5"/>
          <p:cNvSpPr>
            <a:spLocks noGrp="1"/>
          </p:cNvSpPr>
          <p:nvPr>
            <p:ph type="ftr" sz="quarter" idx="11"/>
          </p:nvPr>
        </p:nvSpPr>
        <p:spPr/>
        <p:txBody>
          <a:bodyPr/>
          <a:lstStyle/>
          <a:p>
            <a:r>
              <a:rPr lang="en-US"/>
              <a:t>Laing/ CMO 50th Anniversary</a:t>
            </a:r>
          </a:p>
        </p:txBody>
      </p:sp>
      <p:sp>
        <p:nvSpPr>
          <p:cNvPr id="7" name="Slide Number Placeholder 6"/>
          <p:cNvSpPr>
            <a:spLocks noGrp="1"/>
          </p:cNvSpPr>
          <p:nvPr>
            <p:ph type="sldNum" sz="quarter" idx="12"/>
          </p:nvPr>
        </p:nvSpPr>
        <p:spPr/>
        <p:txBody>
          <a:bodyPr/>
          <a:lstStyle/>
          <a:p>
            <a:fld id="{1A5A02E3-D9AD-4960-A236-8B055FEFBE5D}" type="slidenum">
              <a:rPr lang="en-US" smtClean="0"/>
              <a:pPr/>
              <a:t>‹#›</a:t>
            </a:fld>
            <a:endParaRPr lang="en-US"/>
          </a:p>
        </p:txBody>
      </p:sp>
    </p:spTree>
    <p:extLst>
      <p:ext uri="{BB962C8B-B14F-4D97-AF65-F5344CB8AC3E}">
        <p14:creationId xmlns:p14="http://schemas.microsoft.com/office/powerpoint/2010/main" val="179701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1" y="798220"/>
            <a:ext cx="5386917" cy="715354"/>
          </a:xfrm>
        </p:spPr>
        <p:txBody>
          <a:bodyPr lIns="146304" anchor="ctr"/>
          <a:lstStyle>
            <a:lvl1pPr marL="0" indent="0">
              <a:buNone/>
              <a:defRPr sz="3067" b="1" cap="all" baseline="0"/>
            </a:lvl1pPr>
            <a:lvl2pPr marL="609628" indent="0">
              <a:buNone/>
              <a:defRPr sz="2667" b="1"/>
            </a:lvl2pPr>
            <a:lvl3pPr marL="1219256" indent="0">
              <a:buNone/>
              <a:defRPr sz="2400" b="1"/>
            </a:lvl3pPr>
            <a:lvl4pPr marL="1828884" indent="0">
              <a:buNone/>
              <a:defRPr sz="2134" b="1"/>
            </a:lvl4pPr>
            <a:lvl5pPr marL="2438512" indent="0">
              <a:buNone/>
              <a:defRPr sz="2134" b="1"/>
            </a:lvl5pPr>
            <a:lvl6pPr marL="3048141" indent="0">
              <a:buNone/>
              <a:defRPr sz="2134" b="1"/>
            </a:lvl6pPr>
            <a:lvl7pPr marL="3657769" indent="0">
              <a:buNone/>
              <a:defRPr sz="2134" b="1"/>
            </a:lvl7pPr>
            <a:lvl8pPr marL="4267396" indent="0">
              <a:buNone/>
              <a:defRPr sz="2134" b="1"/>
            </a:lvl8pPr>
            <a:lvl9pPr marL="4877024" indent="0">
              <a:buNone/>
              <a:defRPr sz="2134"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609601" y="1564944"/>
            <a:ext cx="5386917" cy="4835857"/>
          </a:xfrm>
        </p:spPr>
        <p:txBody>
          <a:bodyPr/>
          <a:lstStyle>
            <a:lvl1pPr>
              <a:defRPr sz="3200"/>
            </a:lvl1pPr>
            <a:lvl2pPr>
              <a:defRPr sz="2667"/>
            </a:lvl2pPr>
            <a:lvl3pPr>
              <a:defRPr sz="2400"/>
            </a:lvl3pPr>
            <a:lvl4pPr>
              <a:defRPr sz="2134"/>
            </a:lvl4pPr>
            <a:lvl5pPr>
              <a:defRPr sz="2134"/>
            </a:lvl5pPr>
            <a:lvl6pPr>
              <a:defRPr sz="2134"/>
            </a:lvl6pPr>
            <a:lvl7pPr>
              <a:defRPr sz="2134"/>
            </a:lvl7pPr>
            <a:lvl8pPr>
              <a:defRPr sz="2134"/>
            </a:lvl8pPr>
            <a:lvl9pPr>
              <a:defRPr sz="2134"/>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6193369" y="798220"/>
            <a:ext cx="5389033" cy="715354"/>
          </a:xfrm>
        </p:spPr>
        <p:txBody>
          <a:bodyPr lIns="146304" anchor="ctr"/>
          <a:lstStyle>
            <a:lvl1pPr marL="0" indent="0">
              <a:buNone/>
              <a:defRPr sz="3067" b="1" cap="all" baseline="0"/>
            </a:lvl1pPr>
            <a:lvl2pPr marL="609628" indent="0">
              <a:buNone/>
              <a:defRPr sz="2667" b="1"/>
            </a:lvl2pPr>
            <a:lvl3pPr marL="1219256" indent="0">
              <a:buNone/>
              <a:defRPr sz="2400" b="1"/>
            </a:lvl3pPr>
            <a:lvl4pPr marL="1828884" indent="0">
              <a:buNone/>
              <a:defRPr sz="2134" b="1"/>
            </a:lvl4pPr>
            <a:lvl5pPr marL="2438512" indent="0">
              <a:buNone/>
              <a:defRPr sz="2134" b="1"/>
            </a:lvl5pPr>
            <a:lvl6pPr marL="3048141" indent="0">
              <a:buNone/>
              <a:defRPr sz="2134" b="1"/>
            </a:lvl6pPr>
            <a:lvl7pPr marL="3657769" indent="0">
              <a:buNone/>
              <a:defRPr sz="2134" b="1"/>
            </a:lvl7pPr>
            <a:lvl8pPr marL="4267396" indent="0">
              <a:buNone/>
              <a:defRPr sz="2134" b="1"/>
            </a:lvl8pPr>
            <a:lvl9pPr marL="4877024" indent="0">
              <a:buNone/>
              <a:defRPr sz="2134"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9" y="1564944"/>
            <a:ext cx="5389033" cy="4835857"/>
          </a:xfrm>
        </p:spPr>
        <p:txBody>
          <a:bodyPr/>
          <a:lstStyle>
            <a:lvl1pPr>
              <a:defRPr sz="3200"/>
            </a:lvl1pPr>
            <a:lvl2pPr>
              <a:defRPr sz="2667"/>
            </a:lvl2pPr>
            <a:lvl3pPr>
              <a:defRPr sz="2400"/>
            </a:lvl3pPr>
            <a:lvl4pPr>
              <a:defRPr sz="2134"/>
            </a:lvl4pPr>
            <a:lvl5pPr>
              <a:defRPr sz="2134"/>
            </a:lvl5pPr>
            <a:lvl6pPr>
              <a:defRPr sz="2134"/>
            </a:lvl6pPr>
            <a:lvl7pPr>
              <a:defRPr sz="2134"/>
            </a:lvl7pPr>
            <a:lvl8pPr>
              <a:defRPr sz="2134"/>
            </a:lvl8pPr>
            <a:lvl9pPr>
              <a:defRPr sz="2134"/>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r>
              <a:rPr lang="en-US"/>
              <a:t>19/10/2023</a:t>
            </a:r>
          </a:p>
        </p:txBody>
      </p:sp>
      <p:sp>
        <p:nvSpPr>
          <p:cNvPr id="8" name="Footer Placeholder 7"/>
          <p:cNvSpPr>
            <a:spLocks noGrp="1"/>
          </p:cNvSpPr>
          <p:nvPr>
            <p:ph type="ftr" sz="quarter" idx="11"/>
          </p:nvPr>
        </p:nvSpPr>
        <p:spPr/>
        <p:txBody>
          <a:bodyPr/>
          <a:lstStyle/>
          <a:p>
            <a:r>
              <a:rPr lang="en-US"/>
              <a:t>Laing/ CMO 50th Anniversary</a:t>
            </a:r>
          </a:p>
        </p:txBody>
      </p:sp>
      <p:sp>
        <p:nvSpPr>
          <p:cNvPr id="9" name="Slide Number Placeholder 8"/>
          <p:cNvSpPr>
            <a:spLocks noGrp="1"/>
          </p:cNvSpPr>
          <p:nvPr>
            <p:ph type="sldNum" sz="quarter" idx="12"/>
          </p:nvPr>
        </p:nvSpPr>
        <p:spPr/>
        <p:txBody>
          <a:bodyPr/>
          <a:lstStyle/>
          <a:p>
            <a:fld id="{1A5A02E3-D9AD-4960-A236-8B055FEFBE5D}" type="slidenum">
              <a:rPr lang="en-US" smtClean="0"/>
              <a:pPr/>
              <a:t>‹#›</a:t>
            </a:fld>
            <a:endParaRPr lang="en-US"/>
          </a:p>
        </p:txBody>
      </p:sp>
    </p:spTree>
    <p:extLst>
      <p:ext uri="{BB962C8B-B14F-4D97-AF65-F5344CB8AC3E}">
        <p14:creationId xmlns:p14="http://schemas.microsoft.com/office/powerpoint/2010/main" val="179272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r>
              <a:rPr lang="en-US"/>
              <a:t>19/10/2023</a:t>
            </a:r>
          </a:p>
        </p:txBody>
      </p:sp>
      <p:sp>
        <p:nvSpPr>
          <p:cNvPr id="4" name="Footer Placeholder 3"/>
          <p:cNvSpPr>
            <a:spLocks noGrp="1"/>
          </p:cNvSpPr>
          <p:nvPr>
            <p:ph type="ftr" sz="quarter" idx="11"/>
          </p:nvPr>
        </p:nvSpPr>
        <p:spPr/>
        <p:txBody>
          <a:bodyPr/>
          <a:lstStyle/>
          <a:p>
            <a:r>
              <a:rPr lang="en-US"/>
              <a:t>Laing/ CMO 50th Anniversary</a:t>
            </a:r>
          </a:p>
        </p:txBody>
      </p:sp>
      <p:sp>
        <p:nvSpPr>
          <p:cNvPr id="5" name="Slide Number Placeholder 4"/>
          <p:cNvSpPr>
            <a:spLocks noGrp="1"/>
          </p:cNvSpPr>
          <p:nvPr>
            <p:ph type="sldNum" sz="quarter" idx="12"/>
          </p:nvPr>
        </p:nvSpPr>
        <p:spPr/>
        <p:txBody>
          <a:bodyPr/>
          <a:lstStyle/>
          <a:p>
            <a:fld id="{1A5A02E3-D9AD-4960-A236-8B055FEFBE5D}" type="slidenum">
              <a:rPr lang="en-US" smtClean="0"/>
              <a:pPr/>
              <a:t>‹#›</a:t>
            </a:fld>
            <a:endParaRPr lang="en-US"/>
          </a:p>
        </p:txBody>
      </p:sp>
    </p:spTree>
    <p:extLst>
      <p:ext uri="{BB962C8B-B14F-4D97-AF65-F5344CB8AC3E}">
        <p14:creationId xmlns:p14="http://schemas.microsoft.com/office/powerpoint/2010/main" val="367180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19/10/2023</a:t>
            </a:r>
          </a:p>
        </p:txBody>
      </p:sp>
      <p:sp>
        <p:nvSpPr>
          <p:cNvPr id="3" name="Footer Placeholder 2"/>
          <p:cNvSpPr>
            <a:spLocks noGrp="1"/>
          </p:cNvSpPr>
          <p:nvPr>
            <p:ph type="ftr" sz="quarter" idx="11"/>
          </p:nvPr>
        </p:nvSpPr>
        <p:spPr/>
        <p:txBody>
          <a:bodyPr/>
          <a:lstStyle/>
          <a:p>
            <a:r>
              <a:rPr lang="en-US"/>
              <a:t>Laing/ CMO 50th Anniversary</a:t>
            </a:r>
          </a:p>
        </p:txBody>
      </p:sp>
      <p:sp>
        <p:nvSpPr>
          <p:cNvPr id="4" name="Slide Number Placeholder 3"/>
          <p:cNvSpPr>
            <a:spLocks noGrp="1"/>
          </p:cNvSpPr>
          <p:nvPr>
            <p:ph type="sldNum" sz="quarter" idx="12"/>
          </p:nvPr>
        </p:nvSpPr>
        <p:spPr/>
        <p:txBody>
          <a:bodyPr/>
          <a:lstStyle/>
          <a:p>
            <a:fld id="{1A5A02E3-D9AD-4960-A236-8B055FEFBE5D}" type="slidenum">
              <a:rPr lang="en-US" smtClean="0"/>
              <a:pPr/>
              <a:t>‹#›</a:t>
            </a:fld>
            <a:endParaRPr lang="en-US"/>
          </a:p>
        </p:txBody>
      </p:sp>
    </p:spTree>
    <p:extLst>
      <p:ext uri="{BB962C8B-B14F-4D97-AF65-F5344CB8AC3E}">
        <p14:creationId xmlns:p14="http://schemas.microsoft.com/office/powerpoint/2010/main" val="67814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784" y="79611"/>
            <a:ext cx="3364992" cy="793847"/>
          </a:xfrm>
        </p:spPr>
        <p:txBody>
          <a:bodyPr vert="horz" lIns="73152" rIns="45720" bIns="0" rtlCol="0" anchor="b">
            <a:normAutofit/>
            <a:sp3d prstMaterial="matte"/>
          </a:bodyPr>
          <a:lstStyle>
            <a:lvl1pPr algn="l">
              <a:defRPr sz="2667" b="0"/>
            </a:lvl1pPr>
            <a:extLst/>
          </a:lstStyle>
          <a:p>
            <a:r>
              <a:rPr kumimoji="0" lang="en-US"/>
              <a:t>Click to edit Master title style</a:t>
            </a:r>
          </a:p>
        </p:txBody>
      </p:sp>
      <p:sp>
        <p:nvSpPr>
          <p:cNvPr id="3" name="Content Placeholder 2"/>
          <p:cNvSpPr>
            <a:spLocks noGrp="1"/>
          </p:cNvSpPr>
          <p:nvPr>
            <p:ph idx="1"/>
          </p:nvPr>
        </p:nvSpPr>
        <p:spPr>
          <a:xfrm>
            <a:off x="4025838" y="955344"/>
            <a:ext cx="7894188" cy="534667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223784" y="946247"/>
            <a:ext cx="3291840" cy="5355773"/>
          </a:xfrm>
        </p:spPr>
        <p:txBody>
          <a:bodyPr/>
          <a:lstStyle>
            <a:lvl1pPr marL="0" indent="0">
              <a:buNone/>
              <a:defRPr sz="1867"/>
            </a:lvl1pPr>
            <a:lvl2pPr marL="609628" indent="0">
              <a:buNone/>
              <a:defRPr sz="1600"/>
            </a:lvl2pPr>
            <a:lvl3pPr marL="1219256" indent="0">
              <a:buNone/>
              <a:defRPr sz="1333"/>
            </a:lvl3pPr>
            <a:lvl4pPr marL="1828884" indent="0">
              <a:buNone/>
              <a:defRPr sz="1200"/>
            </a:lvl4pPr>
            <a:lvl5pPr marL="2438512" indent="0">
              <a:buNone/>
              <a:defRPr sz="1200"/>
            </a:lvl5pPr>
            <a:lvl6pPr marL="3048141" indent="0">
              <a:buNone/>
              <a:defRPr sz="1200"/>
            </a:lvl6pPr>
            <a:lvl7pPr marL="3657769" indent="0">
              <a:buNone/>
              <a:defRPr sz="1200"/>
            </a:lvl7pPr>
            <a:lvl8pPr marL="4267396" indent="0">
              <a:buNone/>
              <a:defRPr sz="1200"/>
            </a:lvl8pPr>
            <a:lvl9pPr marL="4877024" indent="0">
              <a:buNone/>
              <a:defRPr sz="12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r>
              <a:rPr lang="en-US"/>
              <a:t>19/10/2023</a:t>
            </a:r>
          </a:p>
        </p:txBody>
      </p:sp>
      <p:sp>
        <p:nvSpPr>
          <p:cNvPr id="6" name="Footer Placeholder 5"/>
          <p:cNvSpPr>
            <a:spLocks noGrp="1"/>
          </p:cNvSpPr>
          <p:nvPr>
            <p:ph type="ftr" sz="quarter" idx="11"/>
          </p:nvPr>
        </p:nvSpPr>
        <p:spPr/>
        <p:txBody>
          <a:bodyPr/>
          <a:lstStyle/>
          <a:p>
            <a:r>
              <a:rPr lang="en-US"/>
              <a:t>Laing/ CMO 50th Anniversary</a:t>
            </a:r>
          </a:p>
        </p:txBody>
      </p:sp>
      <p:sp>
        <p:nvSpPr>
          <p:cNvPr id="7" name="Slide Number Placeholder 6"/>
          <p:cNvSpPr>
            <a:spLocks noGrp="1"/>
          </p:cNvSpPr>
          <p:nvPr>
            <p:ph type="sldNum" sz="quarter" idx="12"/>
          </p:nvPr>
        </p:nvSpPr>
        <p:spPr/>
        <p:txBody>
          <a:bodyPr/>
          <a:lstStyle/>
          <a:p>
            <a:fld id="{1A5A02E3-D9AD-4960-A236-8B055FEFBE5D}" type="slidenum">
              <a:rPr lang="en-US" smtClean="0"/>
              <a:pPr/>
              <a:t>‹#›</a:t>
            </a:fld>
            <a:endParaRPr lang="en-US"/>
          </a:p>
        </p:txBody>
      </p:sp>
      <p:sp>
        <p:nvSpPr>
          <p:cNvPr id="12" name="Rectangle 11"/>
          <p:cNvSpPr/>
          <p:nvPr/>
        </p:nvSpPr>
        <p:spPr bwMode="invGray">
          <a:xfrm>
            <a:off x="3807649" y="1"/>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400"/>
          </a:p>
        </p:txBody>
      </p:sp>
      <p:sp>
        <p:nvSpPr>
          <p:cNvPr id="9" name="Rectangle 8"/>
          <p:cNvSpPr/>
          <p:nvPr/>
        </p:nvSpPr>
        <p:spPr bwMode="invGray">
          <a:xfrm>
            <a:off x="3807649" y="1"/>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400"/>
          </a:p>
        </p:txBody>
      </p:sp>
    </p:spTree>
    <p:extLst>
      <p:ext uri="{BB962C8B-B14F-4D97-AF65-F5344CB8AC3E}">
        <p14:creationId xmlns:p14="http://schemas.microsoft.com/office/powerpoint/2010/main" val="101012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917ED-B526-3741-9437-CAA67CD3D0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0CB9E6-61FE-0E4A-9EA7-A54AAE0540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9C00FF-8B7B-2849-8F0B-844EBBDCB320}"/>
              </a:ext>
            </a:extLst>
          </p:cNvPr>
          <p:cNvSpPr>
            <a:spLocks noGrp="1"/>
          </p:cNvSpPr>
          <p:nvPr>
            <p:ph type="dt" sz="half" idx="10"/>
          </p:nvPr>
        </p:nvSpPr>
        <p:spPr/>
        <p:txBody>
          <a:bodyPr/>
          <a:lstStyle/>
          <a:p>
            <a:fld id="{242EED87-2C30-6C46-8CD5-5737BBF046EB}" type="datetimeFigureOut">
              <a:rPr lang="en-US" smtClean="0"/>
              <a:t>4/23/2026</a:t>
            </a:fld>
            <a:endParaRPr lang="en-US"/>
          </a:p>
        </p:txBody>
      </p:sp>
      <p:sp>
        <p:nvSpPr>
          <p:cNvPr id="5" name="Footer Placeholder 4">
            <a:extLst>
              <a:ext uri="{FF2B5EF4-FFF2-40B4-BE49-F238E27FC236}">
                <a16:creationId xmlns:a16="http://schemas.microsoft.com/office/drawing/2014/main" id="{6D80EA24-2FF2-8645-B2F8-2B04E162F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47AD9-32FD-5D40-8739-004AAA5CFABB}"/>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36755814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155448"/>
            <a:ext cx="3366866" cy="699812"/>
          </a:xfrm>
        </p:spPr>
        <p:txBody>
          <a:bodyPr lIns="73152" bIns="0" anchor="b">
            <a:sp3d prstMaterial="matte"/>
          </a:bodyPr>
          <a:lstStyle>
            <a:lvl1pPr algn="l">
              <a:defRPr sz="2667" b="0"/>
            </a:lvl1pPr>
            <a:extLst/>
          </a:lstStyle>
          <a:p>
            <a:r>
              <a:rPr kumimoji="0" lang="en-US"/>
              <a:t>Click to edit Master title style</a:t>
            </a:r>
          </a:p>
        </p:txBody>
      </p:sp>
      <p:sp>
        <p:nvSpPr>
          <p:cNvPr id="3" name="Picture Placeholder 2"/>
          <p:cNvSpPr>
            <a:spLocks noGrp="1"/>
          </p:cNvSpPr>
          <p:nvPr>
            <p:ph type="pic" idx="1"/>
          </p:nvPr>
        </p:nvSpPr>
        <p:spPr>
          <a:xfrm>
            <a:off x="3871742" y="1228299"/>
            <a:ext cx="8329863" cy="5629701"/>
          </a:xfrm>
          <a:solidFill>
            <a:schemeClr val="bg2">
              <a:shade val="75000"/>
            </a:schemeClr>
          </a:solidFill>
        </p:spPr>
        <p:txBody>
          <a:bodyPr/>
          <a:lstStyle>
            <a:lvl1pPr marL="0" indent="0">
              <a:buNone/>
              <a:defRPr sz="4267"/>
            </a:lvl1pPr>
            <a:lvl2pPr marL="609628" indent="0">
              <a:buNone/>
              <a:defRPr sz="3733"/>
            </a:lvl2pPr>
            <a:lvl3pPr marL="1219256" indent="0">
              <a:buNone/>
              <a:defRPr sz="3200"/>
            </a:lvl3pPr>
            <a:lvl4pPr marL="1828884" indent="0">
              <a:buNone/>
              <a:defRPr sz="2667"/>
            </a:lvl4pPr>
            <a:lvl5pPr marL="2438512" indent="0">
              <a:buNone/>
              <a:defRPr sz="2667"/>
            </a:lvl5pPr>
            <a:lvl6pPr marL="3048141" indent="0">
              <a:buNone/>
              <a:defRPr sz="2667"/>
            </a:lvl6pPr>
            <a:lvl7pPr marL="3657769" indent="0">
              <a:buNone/>
              <a:defRPr sz="2667"/>
            </a:lvl7pPr>
            <a:lvl8pPr marL="4267396" indent="0">
              <a:buNone/>
              <a:defRPr sz="2667"/>
            </a:lvl8pPr>
            <a:lvl9pPr marL="4877024" indent="0">
              <a:buNone/>
              <a:defRPr sz="2667"/>
            </a:lvl9pPr>
            <a:extLst/>
          </a:lstStyle>
          <a:p>
            <a:r>
              <a:rPr kumimoji="0" lang="en-US"/>
              <a:t>Click icon to add picture</a:t>
            </a:r>
          </a:p>
        </p:txBody>
      </p:sp>
      <p:sp>
        <p:nvSpPr>
          <p:cNvPr id="4" name="Text Placeholder 3"/>
          <p:cNvSpPr>
            <a:spLocks noGrp="1"/>
          </p:cNvSpPr>
          <p:nvPr>
            <p:ph type="body" sz="half" idx="2"/>
          </p:nvPr>
        </p:nvSpPr>
        <p:spPr>
          <a:xfrm>
            <a:off x="219456" y="1210102"/>
            <a:ext cx="3291840" cy="5090115"/>
          </a:xfrm>
        </p:spPr>
        <p:txBody>
          <a:bodyPr/>
          <a:lstStyle>
            <a:lvl1pPr marL="0" indent="0">
              <a:buNone/>
              <a:defRPr sz="1867"/>
            </a:lvl1pPr>
            <a:lvl2pPr marL="609628" indent="0">
              <a:buNone/>
              <a:defRPr sz="1600"/>
            </a:lvl2pPr>
            <a:lvl3pPr marL="1219256" indent="0">
              <a:buNone/>
              <a:defRPr sz="1333"/>
            </a:lvl3pPr>
            <a:lvl4pPr marL="1828884" indent="0">
              <a:buNone/>
              <a:defRPr sz="1200"/>
            </a:lvl4pPr>
            <a:lvl5pPr marL="2438512" indent="0">
              <a:buNone/>
              <a:defRPr sz="1200"/>
            </a:lvl5pPr>
            <a:lvl6pPr marL="3048141" indent="0">
              <a:buNone/>
              <a:defRPr sz="1200"/>
            </a:lvl6pPr>
            <a:lvl7pPr marL="3657769" indent="0">
              <a:buNone/>
              <a:defRPr sz="1200"/>
            </a:lvl7pPr>
            <a:lvl8pPr marL="4267396" indent="0">
              <a:buNone/>
              <a:defRPr sz="1200"/>
            </a:lvl8pPr>
            <a:lvl9pPr marL="4877024" indent="0">
              <a:buNone/>
              <a:defRPr sz="12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219456" y="952064"/>
            <a:ext cx="3364992" cy="201168"/>
          </a:xfrm>
        </p:spPr>
        <p:txBody>
          <a:bodyPr/>
          <a:lstStyle/>
          <a:p>
            <a:r>
              <a:rPr lang="en-US"/>
              <a:t>19/10/2023</a:t>
            </a:r>
          </a:p>
        </p:txBody>
      </p:sp>
      <p:sp>
        <p:nvSpPr>
          <p:cNvPr id="11" name="Rectangle 10"/>
          <p:cNvSpPr/>
          <p:nvPr/>
        </p:nvSpPr>
        <p:spPr>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400"/>
          </a:p>
        </p:txBody>
      </p:sp>
      <p:sp>
        <p:nvSpPr>
          <p:cNvPr id="9" name="Rectangle 8"/>
          <p:cNvSpPr/>
          <p:nvPr/>
        </p:nvSpPr>
        <p:spPr bwMode="invGray">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400"/>
          </a:p>
        </p:txBody>
      </p:sp>
      <p:sp>
        <p:nvSpPr>
          <p:cNvPr id="6" name="Footer Placeholder 5"/>
          <p:cNvSpPr>
            <a:spLocks noGrp="1"/>
          </p:cNvSpPr>
          <p:nvPr>
            <p:ph type="ftr" sz="quarter" idx="11"/>
          </p:nvPr>
        </p:nvSpPr>
        <p:spPr>
          <a:xfrm>
            <a:off x="4047744" y="961163"/>
            <a:ext cx="6925056" cy="201168"/>
          </a:xfrm>
        </p:spPr>
        <p:txBody>
          <a:bodyPr/>
          <a:lstStyle>
            <a:lvl1pPr>
              <a:defRPr>
                <a:solidFill>
                  <a:schemeClr val="bg1">
                    <a:shade val="50000"/>
                  </a:schemeClr>
                </a:solidFill>
              </a:defRPr>
            </a:lvl1pPr>
          </a:lstStyle>
          <a:p>
            <a:r>
              <a:rPr lang="en-US"/>
              <a:t>Laing/ CMO 50th Anniversary</a:t>
            </a:r>
          </a:p>
        </p:txBody>
      </p:sp>
      <p:sp>
        <p:nvSpPr>
          <p:cNvPr id="7" name="Slide Number Placeholder 6"/>
          <p:cNvSpPr>
            <a:spLocks noGrp="1"/>
          </p:cNvSpPr>
          <p:nvPr>
            <p:ph type="sldNum" sz="quarter" idx="12"/>
          </p:nvPr>
        </p:nvSpPr>
        <p:spPr>
          <a:xfrm>
            <a:off x="11119104" y="961163"/>
            <a:ext cx="978485" cy="201168"/>
          </a:xfrm>
        </p:spPr>
        <p:txBody>
          <a:bodyPr/>
          <a:lstStyle/>
          <a:p>
            <a:fld id="{1A5A02E3-D9AD-4960-A236-8B055FEFBE5D}" type="slidenum">
              <a:rPr lang="en-US" smtClean="0"/>
              <a:pPr/>
              <a:t>‹#›</a:t>
            </a:fld>
            <a:endParaRPr lang="en-US"/>
          </a:p>
        </p:txBody>
      </p:sp>
    </p:spTree>
    <p:extLst>
      <p:ext uri="{BB962C8B-B14F-4D97-AF65-F5344CB8AC3E}">
        <p14:creationId xmlns:p14="http://schemas.microsoft.com/office/powerpoint/2010/main" val="156733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946245"/>
            <a:ext cx="10972800" cy="5454558"/>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19/10/2023</a:t>
            </a:r>
          </a:p>
        </p:txBody>
      </p:sp>
      <p:sp>
        <p:nvSpPr>
          <p:cNvPr id="5" name="Footer Placeholder 4"/>
          <p:cNvSpPr>
            <a:spLocks noGrp="1"/>
          </p:cNvSpPr>
          <p:nvPr>
            <p:ph type="ftr" sz="quarter" idx="11"/>
          </p:nvPr>
        </p:nvSpPr>
        <p:spPr/>
        <p:txBody>
          <a:bodyPr/>
          <a:lstStyle/>
          <a:p>
            <a:r>
              <a:rPr lang="en-US"/>
              <a:t>Laing/ CMO 50th Anniversary</a:t>
            </a:r>
          </a:p>
        </p:txBody>
      </p:sp>
      <p:sp>
        <p:nvSpPr>
          <p:cNvPr id="6" name="Slide Number Placeholder 5"/>
          <p:cNvSpPr>
            <a:spLocks noGrp="1"/>
          </p:cNvSpPr>
          <p:nvPr>
            <p:ph type="sldNum" sz="quarter" idx="12"/>
          </p:nvPr>
        </p:nvSpPr>
        <p:spPr/>
        <p:txBody>
          <a:bodyPr/>
          <a:lstStyle/>
          <a:p>
            <a:fld id="{1A5A02E3-D9AD-4960-A236-8B055FEFBE5D}" type="slidenum">
              <a:rPr lang="en-US" smtClean="0"/>
              <a:pPr/>
              <a:t>‹#›</a:t>
            </a:fld>
            <a:endParaRPr lang="en-US"/>
          </a:p>
        </p:txBody>
      </p:sp>
    </p:spTree>
    <p:extLst>
      <p:ext uri="{BB962C8B-B14F-4D97-AF65-F5344CB8AC3E}">
        <p14:creationId xmlns:p14="http://schemas.microsoft.com/office/powerpoint/2010/main" val="8469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8798560" y="0"/>
            <a:ext cx="6096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400"/>
          </a:p>
        </p:txBody>
      </p:sp>
      <p:sp>
        <p:nvSpPr>
          <p:cNvPr id="8" name="Rectangle 7"/>
          <p:cNvSpPr/>
          <p:nvPr/>
        </p:nvSpPr>
        <p:spPr bwMode="ltGray">
          <a:xfrm>
            <a:off x="8863585" y="0"/>
            <a:ext cx="3352802"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400"/>
          </a:p>
        </p:txBody>
      </p:sp>
      <p:sp>
        <p:nvSpPr>
          <p:cNvPr id="2" name="Vertical Title 1"/>
          <p:cNvSpPr>
            <a:spLocks noGrp="1"/>
          </p:cNvSpPr>
          <p:nvPr>
            <p:ph type="title" orient="vert"/>
          </p:nvPr>
        </p:nvSpPr>
        <p:spPr>
          <a:xfrm>
            <a:off x="9042400" y="274641"/>
            <a:ext cx="2540000" cy="5851526"/>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304800"/>
            <a:ext cx="8188960" cy="585152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19/10/2023</a:t>
            </a:r>
          </a:p>
        </p:txBody>
      </p:sp>
      <p:sp>
        <p:nvSpPr>
          <p:cNvPr id="5" name="Footer Placeholder 4"/>
          <p:cNvSpPr>
            <a:spLocks noGrp="1"/>
          </p:cNvSpPr>
          <p:nvPr>
            <p:ph type="ftr" sz="quarter" idx="11"/>
          </p:nvPr>
        </p:nvSpPr>
        <p:spPr>
          <a:xfrm>
            <a:off x="3520796" y="6478137"/>
            <a:ext cx="5115206" cy="264448"/>
          </a:xfrm>
        </p:spPr>
        <p:txBody>
          <a:bodyPr/>
          <a:lstStyle/>
          <a:p>
            <a:r>
              <a:rPr lang="en-US"/>
              <a:t>Laing/ CMO 50th Anniversary</a:t>
            </a:r>
          </a:p>
        </p:txBody>
      </p:sp>
      <p:sp>
        <p:nvSpPr>
          <p:cNvPr id="6" name="Slide Number Placeholder 5"/>
          <p:cNvSpPr>
            <a:spLocks noGrp="1"/>
          </p:cNvSpPr>
          <p:nvPr>
            <p:ph type="sldNum" sz="quarter" idx="12"/>
          </p:nvPr>
        </p:nvSpPr>
        <p:spPr/>
        <p:txBody>
          <a:bodyPr/>
          <a:lstStyle/>
          <a:p>
            <a:fld id="{1A5A02E3-D9AD-4960-A236-8B055FEFBE5D}" type="slidenum">
              <a:rPr lang="en-US" smtClean="0"/>
              <a:pPr/>
              <a:t>‹#›</a:t>
            </a:fld>
            <a:endParaRPr lang="en-US"/>
          </a:p>
        </p:txBody>
      </p:sp>
    </p:spTree>
    <p:extLst>
      <p:ext uri="{BB962C8B-B14F-4D97-AF65-F5344CB8AC3E}">
        <p14:creationId xmlns:p14="http://schemas.microsoft.com/office/powerpoint/2010/main" val="170865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ACC09337-932E-DF18-5552-8A10A7DDC8CC}"/>
              </a:ext>
            </a:extLst>
          </p:cNvPr>
          <p:cNvSpPr>
            <a:spLocks noGrp="1"/>
          </p:cNvSpPr>
          <p:nvPr>
            <p:ph type="title"/>
          </p:nvPr>
        </p:nvSpPr>
        <p:spPr>
          <a:xfrm>
            <a:off x="838200" y="755543"/>
            <a:ext cx="10515600" cy="1325563"/>
          </a:xfrm>
          <a:prstGeom prst="rect">
            <a:avLst/>
          </a:prstGeom>
        </p:spPr>
        <p:txBody>
          <a:bodyPr vert="horz" lIns="91440" tIns="45720" rIns="91440" bIns="45720" rtlCol="0" anchor="ctr">
            <a:normAutofit/>
          </a:bodyPr>
          <a:lstStyle>
            <a:lvl1pPr>
              <a:defRPr b="1">
                <a:solidFill>
                  <a:srgbClr val="005BAA"/>
                </a:solidFill>
              </a:defRPr>
            </a:lvl1pPr>
          </a:lstStyle>
          <a:p>
            <a:r>
              <a:rPr lang="en-GB"/>
              <a:t>Cover – Insert title</a:t>
            </a:r>
            <a:endParaRPr lang="en-FR"/>
          </a:p>
        </p:txBody>
      </p:sp>
      <p:sp>
        <p:nvSpPr>
          <p:cNvPr id="7" name="Text Placeholder 2">
            <a:extLst>
              <a:ext uri="{FF2B5EF4-FFF2-40B4-BE49-F238E27FC236}">
                <a16:creationId xmlns:a16="http://schemas.microsoft.com/office/drawing/2014/main" id="{A0165C1A-53B3-D986-E0E9-DDD54523D08E}"/>
              </a:ext>
            </a:extLst>
          </p:cNvPr>
          <p:cNvSpPr>
            <a:spLocks noGrp="1"/>
          </p:cNvSpPr>
          <p:nvPr>
            <p:ph idx="1"/>
          </p:nvPr>
        </p:nvSpPr>
        <p:spPr>
          <a:xfrm>
            <a:off x="838200" y="2216043"/>
            <a:ext cx="10515600" cy="4351338"/>
          </a:xfrm>
          <a:prstGeom prst="rect">
            <a:avLst/>
          </a:prstGeom>
        </p:spPr>
        <p:txBody>
          <a:bodyPr vert="horz" lIns="91440" tIns="45720" rIns="91440" bIns="45720" rtlCol="0">
            <a:normAutofit/>
          </a:bodyPr>
          <a:lstStyle>
            <a:lvl1pPr algn="ctr">
              <a:defRPr sz="2800"/>
            </a:lvl1pPr>
            <a:lvl2pPr algn="ctr">
              <a:defRPr sz="2800"/>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962854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3C0AB1-DC1A-370D-2DBC-7F636C925F8D}"/>
              </a:ext>
            </a:extLst>
          </p:cNvPr>
          <p:cNvSpPr>
            <a:spLocks noGrp="1"/>
          </p:cNvSpPr>
          <p:nvPr>
            <p:ph type="ctrTitle" hasCustomPrompt="1"/>
          </p:nvPr>
        </p:nvSpPr>
        <p:spPr>
          <a:xfrm>
            <a:off x="1524000" y="1122363"/>
            <a:ext cx="9144000" cy="685172"/>
          </a:xfrm>
          <a:prstGeom prst="rect">
            <a:avLst/>
          </a:prstGeom>
        </p:spPr>
        <p:txBody>
          <a:bodyPr anchor="b">
            <a:noAutofit/>
          </a:bodyPr>
          <a:lstStyle>
            <a:lvl1pPr algn="l">
              <a:defRPr sz="4400">
                <a:solidFill>
                  <a:srgbClr val="005BAA"/>
                </a:solidFill>
              </a:defRPr>
            </a:lvl1pPr>
          </a:lstStyle>
          <a:p>
            <a:r>
              <a:rPr lang="en-GB"/>
              <a:t>Content</a:t>
            </a:r>
            <a:endParaRPr lang="en-FR"/>
          </a:p>
        </p:txBody>
      </p:sp>
      <p:sp>
        <p:nvSpPr>
          <p:cNvPr id="6" name="Subtitle 2">
            <a:extLst>
              <a:ext uri="{FF2B5EF4-FFF2-40B4-BE49-F238E27FC236}">
                <a16:creationId xmlns:a16="http://schemas.microsoft.com/office/drawing/2014/main" id="{4E4AFEC8-D7E6-FB46-B2C8-3E1FF5184111}"/>
              </a:ext>
            </a:extLst>
          </p:cNvPr>
          <p:cNvSpPr>
            <a:spLocks noGrp="1"/>
          </p:cNvSpPr>
          <p:nvPr>
            <p:ph type="subTitle" idx="1"/>
          </p:nvPr>
        </p:nvSpPr>
        <p:spPr>
          <a:xfrm>
            <a:off x="1524000" y="2041451"/>
            <a:ext cx="9144000" cy="322698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a:p>
        </p:txBody>
      </p:sp>
    </p:spTree>
    <p:extLst>
      <p:ext uri="{BB962C8B-B14F-4D97-AF65-F5344CB8AC3E}">
        <p14:creationId xmlns:p14="http://schemas.microsoft.com/office/powerpoint/2010/main" val="3869042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with bullet points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84C69AE-3299-1F59-997F-1709C1DD7A81}"/>
              </a:ext>
            </a:extLst>
          </p:cNvPr>
          <p:cNvSpPr>
            <a:spLocks noGrp="1"/>
          </p:cNvSpPr>
          <p:nvPr>
            <p:ph type="title" hasCustomPrompt="1"/>
          </p:nvPr>
        </p:nvSpPr>
        <p:spPr>
          <a:xfrm>
            <a:off x="838200" y="660902"/>
            <a:ext cx="10515600" cy="1325563"/>
          </a:xfrm>
          <a:prstGeom prst="rect">
            <a:avLst/>
          </a:prstGeom>
        </p:spPr>
        <p:txBody>
          <a:bodyPr/>
          <a:lstStyle>
            <a:lvl1pPr algn="l">
              <a:defRPr/>
            </a:lvl1pPr>
          </a:lstStyle>
          <a:p>
            <a:r>
              <a:rPr lang="en-GB"/>
              <a:t>Lorem Ipsum</a:t>
            </a:r>
            <a:endParaRPr lang="en-FR"/>
          </a:p>
        </p:txBody>
      </p:sp>
      <p:sp>
        <p:nvSpPr>
          <p:cNvPr id="9" name="Text Placeholder 2">
            <a:extLst>
              <a:ext uri="{FF2B5EF4-FFF2-40B4-BE49-F238E27FC236}">
                <a16:creationId xmlns:a16="http://schemas.microsoft.com/office/drawing/2014/main" id="{4EDA0CF7-60D6-4B86-6F50-ECF55C6DBF3C}"/>
              </a:ext>
            </a:extLst>
          </p:cNvPr>
          <p:cNvSpPr>
            <a:spLocks noGrp="1"/>
          </p:cNvSpPr>
          <p:nvPr>
            <p:ph type="body" idx="1"/>
          </p:nvPr>
        </p:nvSpPr>
        <p:spPr>
          <a:xfrm>
            <a:off x="838200" y="2195584"/>
            <a:ext cx="10515600" cy="1500187"/>
          </a:xfrm>
          <a:prstGeom prst="rect">
            <a:avLst/>
          </a:prstGeom>
        </p:spPr>
        <p:txBody>
          <a:bodyPr/>
          <a:lstStyle>
            <a:lvl1pPr marL="0" indent="0">
              <a:buNone/>
              <a:defRPr sz="22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1316625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ientific Slide with Graph/Ima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E3AAD9ED-75F1-0289-7EF5-74AB2DFDDAFE}"/>
              </a:ext>
            </a:extLst>
          </p:cNvPr>
          <p:cNvSpPr>
            <a:spLocks noGrp="1"/>
          </p:cNvSpPr>
          <p:nvPr>
            <p:ph type="pic" idx="1"/>
          </p:nvPr>
        </p:nvSpPr>
        <p:spPr>
          <a:xfrm>
            <a:off x="6250112" y="1059400"/>
            <a:ext cx="5664915" cy="456099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8" name="Text Placeholder 2">
            <a:extLst>
              <a:ext uri="{FF2B5EF4-FFF2-40B4-BE49-F238E27FC236}">
                <a16:creationId xmlns:a16="http://schemas.microsoft.com/office/drawing/2014/main" id="{332C05C5-F63A-53B8-E6BB-6E73E6E74904}"/>
              </a:ext>
            </a:extLst>
          </p:cNvPr>
          <p:cNvSpPr>
            <a:spLocks noGrp="1"/>
          </p:cNvSpPr>
          <p:nvPr>
            <p:ph type="body" idx="10"/>
          </p:nvPr>
        </p:nvSpPr>
        <p:spPr>
          <a:xfrm>
            <a:off x="585197" y="1460093"/>
            <a:ext cx="5240250" cy="835650"/>
          </a:xfrm>
          <a:prstGeom prst="rect">
            <a:avLst/>
          </a:prstGeom>
        </p:spPr>
        <p:txBody>
          <a:bodyPr anchor="b">
            <a:noAutofit/>
          </a:bodyPr>
          <a:lstStyle>
            <a:lvl1pPr marL="0" indent="0">
              <a:buNone/>
              <a:defRPr sz="4400" b="1">
                <a:solidFill>
                  <a:srgbClr val="005B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9" name="Content Placeholder 3">
            <a:extLst>
              <a:ext uri="{FF2B5EF4-FFF2-40B4-BE49-F238E27FC236}">
                <a16:creationId xmlns:a16="http://schemas.microsoft.com/office/drawing/2014/main" id="{759AFEE7-E5E4-8C50-6361-BB9205652ADC}"/>
              </a:ext>
            </a:extLst>
          </p:cNvPr>
          <p:cNvSpPr>
            <a:spLocks noGrp="1"/>
          </p:cNvSpPr>
          <p:nvPr>
            <p:ph sz="half" idx="2"/>
          </p:nvPr>
        </p:nvSpPr>
        <p:spPr>
          <a:xfrm>
            <a:off x="585197" y="2434976"/>
            <a:ext cx="5240250" cy="3185418"/>
          </a:xfrm>
          <a:prstGeom prst="rect">
            <a:avLst/>
          </a:prstGeom>
        </p:spPr>
        <p:txBody>
          <a:bodyPr/>
          <a:lstStyle>
            <a:lvl1pPr>
              <a:defRPr sz="2200"/>
            </a:lvl1pPr>
            <a:lvl2pPr>
              <a:defRPr sz="2200"/>
            </a:lvl2pPr>
            <a:lvl3pPr>
              <a:defRPr sz="2200"/>
            </a:lvl3pPr>
            <a:lvl4pPr>
              <a:defRPr sz="2200"/>
            </a:lvl4pPr>
            <a:lvl5pPr>
              <a:defRPr sz="2200"/>
            </a:lvl5pPr>
          </a:lstStyle>
          <a:p>
            <a:pPr lvl="0"/>
            <a:r>
              <a:rPr lang="en-GB"/>
              <a:t>Click to edit Master text styles</a:t>
            </a:r>
          </a:p>
        </p:txBody>
      </p:sp>
    </p:spTree>
    <p:extLst>
      <p:ext uri="{BB962C8B-B14F-4D97-AF65-F5344CB8AC3E}">
        <p14:creationId xmlns:p14="http://schemas.microsoft.com/office/powerpoint/2010/main" val="6262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7684-9640-7B9F-691F-3B5A26663162}"/>
              </a:ext>
            </a:extLst>
          </p:cNvPr>
          <p:cNvSpPr>
            <a:spLocks noGrp="1"/>
          </p:cNvSpPr>
          <p:nvPr>
            <p:ph type="title"/>
          </p:nvPr>
        </p:nvSpPr>
        <p:spPr>
          <a:xfrm>
            <a:off x="839788" y="365125"/>
            <a:ext cx="10515600" cy="1325563"/>
          </a:xfrm>
          <a:prstGeom prst="rect">
            <a:avLst/>
          </a:prstGeom>
        </p:spPr>
        <p:txBody>
          <a:bodyPr/>
          <a:lstStyle>
            <a:lvl1pPr>
              <a:defRPr b="1">
                <a:solidFill>
                  <a:srgbClr val="005BAA"/>
                </a:solidFill>
              </a:defRPr>
            </a:lvl1pPr>
          </a:lstStyle>
          <a:p>
            <a:r>
              <a:rPr lang="en-GB"/>
              <a:t>Click to edit Master title style</a:t>
            </a:r>
            <a:endParaRPr lang="en-FR"/>
          </a:p>
        </p:txBody>
      </p:sp>
      <p:sp>
        <p:nvSpPr>
          <p:cNvPr id="3" name="Text Placeholder 2">
            <a:extLst>
              <a:ext uri="{FF2B5EF4-FFF2-40B4-BE49-F238E27FC236}">
                <a16:creationId xmlns:a16="http://schemas.microsoft.com/office/drawing/2014/main" id="{5E45FF9C-C20C-490B-6F06-81BD2D8FB7A6}"/>
              </a:ext>
            </a:extLst>
          </p:cNvPr>
          <p:cNvSpPr>
            <a:spLocks noGrp="1"/>
          </p:cNvSpPr>
          <p:nvPr>
            <p:ph type="body" idx="1"/>
          </p:nvPr>
        </p:nvSpPr>
        <p:spPr>
          <a:xfrm>
            <a:off x="839788" y="1681163"/>
            <a:ext cx="5157787" cy="823912"/>
          </a:xfrm>
          <a:prstGeom prst="rect">
            <a:avLst/>
          </a:prstGeo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4569EF0-726B-80A7-9DCD-6896F352D9AE}"/>
              </a:ext>
            </a:extLst>
          </p:cNvPr>
          <p:cNvSpPr>
            <a:spLocks noGrp="1"/>
          </p:cNvSpPr>
          <p:nvPr>
            <p:ph sz="half" idx="2"/>
          </p:nvPr>
        </p:nvSpPr>
        <p:spPr>
          <a:xfrm>
            <a:off x="839788" y="2505075"/>
            <a:ext cx="5157787" cy="3684588"/>
          </a:xfrm>
          <a:prstGeom prst="rect">
            <a:avLst/>
          </a:prstGeom>
        </p:spPr>
        <p:txBody>
          <a:bodyPr>
            <a:normAutofit/>
          </a:bodyPr>
          <a:lstStyle>
            <a:lvl1pPr marL="0" indent="0" algn="l">
              <a:buNone/>
              <a:defRPr sz="2200"/>
            </a:lvl1pPr>
            <a:lvl2pPr marL="457200" indent="0" algn="l">
              <a:buNone/>
              <a:defRPr sz="2200"/>
            </a:lvl2pPr>
            <a:lvl3pPr marL="914400" indent="0" algn="l">
              <a:buNone/>
              <a:defRPr sz="2200"/>
            </a:lvl3pPr>
            <a:lvl4pPr marL="1371600" indent="0" algn="l">
              <a:buNone/>
              <a:defRPr sz="2200"/>
            </a:lvl4pPr>
            <a:lvl5pPr marL="1828800" indent="0" algn="l">
              <a:buNone/>
              <a:defRPr sz="2200"/>
            </a:lvl5pPr>
          </a:lstStyle>
          <a:p>
            <a:pPr lvl="0"/>
            <a:r>
              <a:rPr lang="en-GB"/>
              <a:t>Click to edit Master text styles</a:t>
            </a:r>
          </a:p>
        </p:txBody>
      </p:sp>
      <p:sp>
        <p:nvSpPr>
          <p:cNvPr id="5" name="Text Placeholder 4">
            <a:extLst>
              <a:ext uri="{FF2B5EF4-FFF2-40B4-BE49-F238E27FC236}">
                <a16:creationId xmlns:a16="http://schemas.microsoft.com/office/drawing/2014/main" id="{614901CD-B4D9-4C0A-A8C1-D42233A2E284}"/>
              </a:ext>
            </a:extLst>
          </p:cNvPr>
          <p:cNvSpPr>
            <a:spLocks noGrp="1"/>
          </p:cNvSpPr>
          <p:nvPr>
            <p:ph type="body" sz="quarter" idx="3"/>
          </p:nvPr>
        </p:nvSpPr>
        <p:spPr>
          <a:xfrm>
            <a:off x="6172200" y="1681163"/>
            <a:ext cx="5183188" cy="823912"/>
          </a:xfrm>
          <a:prstGeom prst="rect">
            <a:avLst/>
          </a:prstGeo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D05A26A-1F4A-80E3-3CF1-B5AF98EE4D3C}"/>
              </a:ext>
            </a:extLst>
          </p:cNvPr>
          <p:cNvSpPr>
            <a:spLocks noGrp="1"/>
          </p:cNvSpPr>
          <p:nvPr>
            <p:ph sz="quarter" idx="4"/>
          </p:nvPr>
        </p:nvSpPr>
        <p:spPr>
          <a:xfrm>
            <a:off x="6172200" y="2505075"/>
            <a:ext cx="5183188" cy="3684588"/>
          </a:xfrm>
          <a:prstGeom prst="rect">
            <a:avLst/>
          </a:prstGeom>
        </p:spPr>
        <p:txBody>
          <a:bodyPr>
            <a:normAutofit/>
          </a:bodyPr>
          <a:lstStyle>
            <a:lvl1pPr marL="0" indent="0" algn="l">
              <a:buNone/>
              <a:defRPr sz="2200"/>
            </a:lvl1pPr>
            <a:lvl2pPr marL="457200" indent="0" algn="l">
              <a:buNone/>
              <a:defRPr sz="2200"/>
            </a:lvl2pPr>
            <a:lvl3pPr marL="914400" indent="0" algn="l">
              <a:buNone/>
              <a:defRPr sz="2200"/>
            </a:lvl3pPr>
            <a:lvl4pPr marL="1371600" indent="0" algn="l">
              <a:buNone/>
              <a:defRPr sz="2200"/>
            </a:lvl4pPr>
            <a:lvl5pPr marL="1828800" indent="0" algn="l">
              <a:buNone/>
              <a:defRPr sz="2200"/>
            </a:lvl5pPr>
          </a:lstStyle>
          <a:p>
            <a:pPr lvl="0"/>
            <a:r>
              <a:rPr lang="en-GB"/>
              <a:t>Click to edit Master text styles</a:t>
            </a:r>
          </a:p>
        </p:txBody>
      </p:sp>
    </p:spTree>
    <p:extLst>
      <p:ext uri="{BB962C8B-B14F-4D97-AF65-F5344CB8AC3E}">
        <p14:creationId xmlns:p14="http://schemas.microsoft.com/office/powerpoint/2010/main" val="696839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C3EAE96-DCE0-88A1-D4B1-3E38DC1986D1}"/>
              </a:ext>
            </a:extLst>
          </p:cNvPr>
          <p:cNvSpPr>
            <a:spLocks noGrp="1"/>
          </p:cNvSpPr>
          <p:nvPr>
            <p:ph type="title" hasCustomPrompt="1"/>
          </p:nvPr>
        </p:nvSpPr>
        <p:spPr>
          <a:xfrm>
            <a:off x="0" y="2103437"/>
            <a:ext cx="12192000" cy="1325563"/>
          </a:xfrm>
          <a:prstGeom prst="rect">
            <a:avLst/>
          </a:prstGeom>
        </p:spPr>
        <p:txBody>
          <a:bodyPr/>
          <a:lstStyle>
            <a:lvl1pPr>
              <a:defRPr>
                <a:solidFill>
                  <a:srgbClr val="005BAA"/>
                </a:solidFill>
              </a:defRPr>
            </a:lvl1pPr>
          </a:lstStyle>
          <a:p>
            <a:r>
              <a:rPr lang="en-GB"/>
              <a:t>Thank you.</a:t>
            </a:r>
            <a:endParaRPr lang="en-FR"/>
          </a:p>
        </p:txBody>
      </p:sp>
      <p:sp>
        <p:nvSpPr>
          <p:cNvPr id="9" name="CuadroTexto 3">
            <a:extLst>
              <a:ext uri="{FF2B5EF4-FFF2-40B4-BE49-F238E27FC236}">
                <a16:creationId xmlns:a16="http://schemas.microsoft.com/office/drawing/2014/main" id="{002E4A1E-1EB0-0593-1C8D-3884AC9BB310}"/>
              </a:ext>
            </a:extLst>
          </p:cNvPr>
          <p:cNvSpPr txBox="1"/>
          <p:nvPr userDrawn="1"/>
        </p:nvSpPr>
        <p:spPr>
          <a:xfrm>
            <a:off x="3824879" y="4572080"/>
            <a:ext cx="4542242" cy="523926"/>
          </a:xfrm>
          <a:prstGeom prst="rect">
            <a:avLst/>
          </a:prstGeom>
          <a:noFill/>
        </p:spPr>
        <p:txBody>
          <a:bodyPr wrap="square" rtlCol="0">
            <a:spAutoFit/>
          </a:bodyPr>
          <a:lstStyle/>
          <a:p>
            <a:pPr marR="0" algn="ctr" rtl="0">
              <a:lnSpc>
                <a:spcPct val="150000"/>
              </a:lnSpc>
            </a:pPr>
            <a:r>
              <a:rPr lang="en-US" sz="3200" b="0" i="0" u="none" strike="noStrike" baseline="30000">
                <a:solidFill>
                  <a:srgbClr val="005BAA"/>
                </a:solidFill>
                <a:latin typeface="Arial" panose="020B0604020202020204" pitchFamily="34" charset="0"/>
                <a:ea typeface="Verdana" panose="020B0604030504040204" pitchFamily="34" charset="0"/>
                <a:cs typeface="Arial" panose="020B0604020202020204" pitchFamily="34" charset="0"/>
              </a:rPr>
              <a:t>wmo.int</a:t>
            </a:r>
          </a:p>
        </p:txBody>
      </p:sp>
    </p:spTree>
    <p:extLst>
      <p:ext uri="{BB962C8B-B14F-4D97-AF65-F5344CB8AC3E}">
        <p14:creationId xmlns:p14="http://schemas.microsoft.com/office/powerpoint/2010/main" val="35732912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008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F550-CB93-6440-9E7D-1990C02300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534B28-9891-9C48-BBF7-3FA840B1448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8933CE-EA8D-4D49-A832-CFE5A31CF0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A8EF8E-143E-4648-850C-FFE87BCDCF08}"/>
              </a:ext>
            </a:extLst>
          </p:cNvPr>
          <p:cNvSpPr>
            <a:spLocks noGrp="1"/>
          </p:cNvSpPr>
          <p:nvPr>
            <p:ph type="dt" sz="half" idx="10"/>
          </p:nvPr>
        </p:nvSpPr>
        <p:spPr/>
        <p:txBody>
          <a:bodyPr/>
          <a:lstStyle/>
          <a:p>
            <a:fld id="{242EED87-2C30-6C46-8CD5-5737BBF046EB}" type="datetimeFigureOut">
              <a:rPr lang="en-US" smtClean="0"/>
              <a:t>4/23/2026</a:t>
            </a:fld>
            <a:endParaRPr lang="en-US"/>
          </a:p>
        </p:txBody>
      </p:sp>
      <p:sp>
        <p:nvSpPr>
          <p:cNvPr id="6" name="Footer Placeholder 5">
            <a:extLst>
              <a:ext uri="{FF2B5EF4-FFF2-40B4-BE49-F238E27FC236}">
                <a16:creationId xmlns:a16="http://schemas.microsoft.com/office/drawing/2014/main" id="{893E1F61-4260-9C4D-AB89-CE7BE42C20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40F333-43E3-5847-B0EC-E9AB122D534C}"/>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5861892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C799-4231-2346-88CD-50EB4F7D6D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7A7F83-D93D-B848-B8B4-C00862A7B9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910179-53D6-2541-984B-2302772D1EB0}"/>
              </a:ext>
            </a:extLst>
          </p:cNvPr>
          <p:cNvSpPr>
            <a:spLocks noGrp="1"/>
          </p:cNvSpPr>
          <p:nvPr>
            <p:ph type="dt" sz="half" idx="10"/>
          </p:nvPr>
        </p:nvSpPr>
        <p:spPr/>
        <p:txBody>
          <a:bodyPr/>
          <a:lstStyle/>
          <a:p>
            <a:fld id="{242EED87-2C30-6C46-8CD5-5737BBF046EB}" type="datetimeFigureOut">
              <a:rPr lang="en-US" smtClean="0"/>
              <a:t>4/23/2026</a:t>
            </a:fld>
            <a:endParaRPr lang="en-US"/>
          </a:p>
        </p:txBody>
      </p:sp>
      <p:sp>
        <p:nvSpPr>
          <p:cNvPr id="5" name="Footer Placeholder 4">
            <a:extLst>
              <a:ext uri="{FF2B5EF4-FFF2-40B4-BE49-F238E27FC236}">
                <a16:creationId xmlns:a16="http://schemas.microsoft.com/office/drawing/2014/main" id="{0D6A9576-B9E5-EC45-822F-70872F479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7FFFE-58EC-AD47-BCC4-79F7901ED450}"/>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30758403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7660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24B75-2859-BF22-F620-F51062EEC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82A7DC-97BA-58FF-4939-3AE738B679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56B035-1BB6-FCD6-9ED4-3974D4C926B4}"/>
              </a:ext>
            </a:extLst>
          </p:cNvPr>
          <p:cNvSpPr>
            <a:spLocks noGrp="1"/>
          </p:cNvSpPr>
          <p:nvPr>
            <p:ph type="dt" sz="half" idx="10"/>
          </p:nvPr>
        </p:nvSpPr>
        <p:spPr/>
        <p:txBody>
          <a:bodyPr/>
          <a:lstStyle/>
          <a:p>
            <a:fld id="{36A008C9-231B-465A-AD6B-CB56E52AE68C}" type="datetimeFigureOut">
              <a:rPr lang="en-US" smtClean="0"/>
              <a:t>4/23/2026</a:t>
            </a:fld>
            <a:endParaRPr lang="en-US"/>
          </a:p>
        </p:txBody>
      </p:sp>
      <p:sp>
        <p:nvSpPr>
          <p:cNvPr id="5" name="Footer Placeholder 4">
            <a:extLst>
              <a:ext uri="{FF2B5EF4-FFF2-40B4-BE49-F238E27FC236}">
                <a16:creationId xmlns:a16="http://schemas.microsoft.com/office/drawing/2014/main" id="{16F4CF9F-E661-3B26-5367-CA2202898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C9FF3-EC07-4741-536A-174EF1A41561}"/>
              </a:ext>
            </a:extLst>
          </p:cNvPr>
          <p:cNvSpPr>
            <a:spLocks noGrp="1"/>
          </p:cNvSpPr>
          <p:nvPr>
            <p:ph type="sldNum" sz="quarter" idx="12"/>
          </p:nvPr>
        </p:nvSpPr>
        <p:spPr/>
        <p:txBody>
          <a:bodyPr/>
          <a:lstStyle/>
          <a:p>
            <a:fld id="{8FA3547D-B469-4A37-AB08-8D99E017A4DD}" type="slidenum">
              <a:rPr lang="en-US" smtClean="0"/>
              <a:t>‹#›</a:t>
            </a:fld>
            <a:endParaRPr lang="en-US"/>
          </a:p>
        </p:txBody>
      </p:sp>
    </p:spTree>
    <p:extLst>
      <p:ext uri="{BB962C8B-B14F-4D97-AF65-F5344CB8AC3E}">
        <p14:creationId xmlns:p14="http://schemas.microsoft.com/office/powerpoint/2010/main" val="2185203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ACC09337-932E-DF18-5552-8A10A7DDC8CC}"/>
              </a:ext>
            </a:extLst>
          </p:cNvPr>
          <p:cNvSpPr>
            <a:spLocks noGrp="1"/>
          </p:cNvSpPr>
          <p:nvPr>
            <p:ph type="title"/>
          </p:nvPr>
        </p:nvSpPr>
        <p:spPr>
          <a:xfrm>
            <a:off x="838200" y="755543"/>
            <a:ext cx="10515600" cy="1325563"/>
          </a:xfrm>
          <a:prstGeom prst="rect">
            <a:avLst/>
          </a:prstGeom>
        </p:spPr>
        <p:txBody>
          <a:bodyPr vert="horz" lIns="91440" tIns="45720" rIns="91440" bIns="45720" rtlCol="0" anchor="ctr">
            <a:normAutofit/>
          </a:bodyPr>
          <a:lstStyle>
            <a:lvl1pPr>
              <a:defRPr b="1">
                <a:solidFill>
                  <a:srgbClr val="005BAA"/>
                </a:solidFill>
              </a:defRPr>
            </a:lvl1pPr>
          </a:lstStyle>
          <a:p>
            <a:r>
              <a:rPr lang="en-GB"/>
              <a:t>Cover – Insert title</a:t>
            </a:r>
            <a:endParaRPr lang="en-FR"/>
          </a:p>
        </p:txBody>
      </p:sp>
      <p:sp>
        <p:nvSpPr>
          <p:cNvPr id="7" name="Text Placeholder 2">
            <a:extLst>
              <a:ext uri="{FF2B5EF4-FFF2-40B4-BE49-F238E27FC236}">
                <a16:creationId xmlns:a16="http://schemas.microsoft.com/office/drawing/2014/main" id="{A0165C1A-53B3-D986-E0E9-DDD54523D08E}"/>
              </a:ext>
            </a:extLst>
          </p:cNvPr>
          <p:cNvSpPr>
            <a:spLocks noGrp="1"/>
          </p:cNvSpPr>
          <p:nvPr>
            <p:ph idx="1"/>
          </p:nvPr>
        </p:nvSpPr>
        <p:spPr>
          <a:xfrm>
            <a:off x="838200" y="2216043"/>
            <a:ext cx="10515600" cy="4351338"/>
          </a:xfrm>
          <a:prstGeom prst="rect">
            <a:avLst/>
          </a:prstGeom>
        </p:spPr>
        <p:txBody>
          <a:bodyPr vert="horz" lIns="91440" tIns="45720" rIns="91440" bIns="45720" rtlCol="0">
            <a:normAutofit/>
          </a:bodyPr>
          <a:lstStyle>
            <a:lvl1pPr algn="ctr">
              <a:defRPr sz="2800"/>
            </a:lvl1pPr>
            <a:lvl2pPr algn="ctr">
              <a:defRPr sz="2800"/>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5292679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3C0AB1-DC1A-370D-2DBC-7F636C925F8D}"/>
              </a:ext>
            </a:extLst>
          </p:cNvPr>
          <p:cNvSpPr>
            <a:spLocks noGrp="1"/>
          </p:cNvSpPr>
          <p:nvPr>
            <p:ph type="ctrTitle" hasCustomPrompt="1"/>
          </p:nvPr>
        </p:nvSpPr>
        <p:spPr>
          <a:xfrm>
            <a:off x="1524000" y="1122363"/>
            <a:ext cx="9144000" cy="685172"/>
          </a:xfrm>
          <a:prstGeom prst="rect">
            <a:avLst/>
          </a:prstGeom>
        </p:spPr>
        <p:txBody>
          <a:bodyPr anchor="b">
            <a:noAutofit/>
          </a:bodyPr>
          <a:lstStyle>
            <a:lvl1pPr algn="l">
              <a:defRPr sz="4400">
                <a:solidFill>
                  <a:srgbClr val="005BAA"/>
                </a:solidFill>
              </a:defRPr>
            </a:lvl1pPr>
          </a:lstStyle>
          <a:p>
            <a:r>
              <a:rPr lang="en-GB"/>
              <a:t>Content</a:t>
            </a:r>
            <a:endParaRPr lang="en-FR"/>
          </a:p>
        </p:txBody>
      </p:sp>
      <p:sp>
        <p:nvSpPr>
          <p:cNvPr id="6" name="Subtitle 2">
            <a:extLst>
              <a:ext uri="{FF2B5EF4-FFF2-40B4-BE49-F238E27FC236}">
                <a16:creationId xmlns:a16="http://schemas.microsoft.com/office/drawing/2014/main" id="{4E4AFEC8-D7E6-FB46-B2C8-3E1FF5184111}"/>
              </a:ext>
            </a:extLst>
          </p:cNvPr>
          <p:cNvSpPr>
            <a:spLocks noGrp="1"/>
          </p:cNvSpPr>
          <p:nvPr>
            <p:ph type="subTitle" idx="1"/>
          </p:nvPr>
        </p:nvSpPr>
        <p:spPr>
          <a:xfrm>
            <a:off x="1524000" y="2041451"/>
            <a:ext cx="9144000" cy="322698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a:p>
        </p:txBody>
      </p:sp>
    </p:spTree>
    <p:extLst>
      <p:ext uri="{BB962C8B-B14F-4D97-AF65-F5344CB8AC3E}">
        <p14:creationId xmlns:p14="http://schemas.microsoft.com/office/powerpoint/2010/main" val="4037806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with bullet points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84C69AE-3299-1F59-997F-1709C1DD7A81}"/>
              </a:ext>
            </a:extLst>
          </p:cNvPr>
          <p:cNvSpPr>
            <a:spLocks noGrp="1"/>
          </p:cNvSpPr>
          <p:nvPr>
            <p:ph type="title" hasCustomPrompt="1"/>
          </p:nvPr>
        </p:nvSpPr>
        <p:spPr>
          <a:xfrm>
            <a:off x="838200" y="660902"/>
            <a:ext cx="10515600" cy="1325563"/>
          </a:xfrm>
          <a:prstGeom prst="rect">
            <a:avLst/>
          </a:prstGeom>
        </p:spPr>
        <p:txBody>
          <a:bodyPr/>
          <a:lstStyle>
            <a:lvl1pPr algn="l">
              <a:defRPr/>
            </a:lvl1pPr>
          </a:lstStyle>
          <a:p>
            <a:r>
              <a:rPr lang="en-GB"/>
              <a:t>Lorem Ipsum</a:t>
            </a:r>
            <a:endParaRPr lang="en-FR"/>
          </a:p>
        </p:txBody>
      </p:sp>
      <p:sp>
        <p:nvSpPr>
          <p:cNvPr id="9" name="Text Placeholder 2">
            <a:extLst>
              <a:ext uri="{FF2B5EF4-FFF2-40B4-BE49-F238E27FC236}">
                <a16:creationId xmlns:a16="http://schemas.microsoft.com/office/drawing/2014/main" id="{4EDA0CF7-60D6-4B86-6F50-ECF55C6DBF3C}"/>
              </a:ext>
            </a:extLst>
          </p:cNvPr>
          <p:cNvSpPr>
            <a:spLocks noGrp="1"/>
          </p:cNvSpPr>
          <p:nvPr>
            <p:ph type="body" idx="1"/>
          </p:nvPr>
        </p:nvSpPr>
        <p:spPr>
          <a:xfrm>
            <a:off x="838200" y="2195584"/>
            <a:ext cx="10515600" cy="1500187"/>
          </a:xfrm>
          <a:prstGeom prst="rect">
            <a:avLst/>
          </a:prstGeom>
        </p:spPr>
        <p:txBody>
          <a:bodyPr/>
          <a:lstStyle>
            <a:lvl1pPr marL="0" indent="0">
              <a:buNone/>
              <a:defRPr sz="22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10464054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cientific Slide with Graph/Ima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E3AAD9ED-75F1-0289-7EF5-74AB2DFDDAFE}"/>
              </a:ext>
            </a:extLst>
          </p:cNvPr>
          <p:cNvSpPr>
            <a:spLocks noGrp="1"/>
          </p:cNvSpPr>
          <p:nvPr>
            <p:ph type="pic" idx="1"/>
          </p:nvPr>
        </p:nvSpPr>
        <p:spPr>
          <a:xfrm>
            <a:off x="6250112" y="1059400"/>
            <a:ext cx="5664915" cy="456099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8" name="Text Placeholder 2">
            <a:extLst>
              <a:ext uri="{FF2B5EF4-FFF2-40B4-BE49-F238E27FC236}">
                <a16:creationId xmlns:a16="http://schemas.microsoft.com/office/drawing/2014/main" id="{332C05C5-F63A-53B8-E6BB-6E73E6E74904}"/>
              </a:ext>
            </a:extLst>
          </p:cNvPr>
          <p:cNvSpPr>
            <a:spLocks noGrp="1"/>
          </p:cNvSpPr>
          <p:nvPr>
            <p:ph type="body" idx="10"/>
          </p:nvPr>
        </p:nvSpPr>
        <p:spPr>
          <a:xfrm>
            <a:off x="585197" y="1460093"/>
            <a:ext cx="5240250" cy="835650"/>
          </a:xfrm>
          <a:prstGeom prst="rect">
            <a:avLst/>
          </a:prstGeom>
        </p:spPr>
        <p:txBody>
          <a:bodyPr anchor="b">
            <a:noAutofit/>
          </a:bodyPr>
          <a:lstStyle>
            <a:lvl1pPr marL="0" indent="0">
              <a:buNone/>
              <a:defRPr sz="4400" b="1">
                <a:solidFill>
                  <a:srgbClr val="005B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9" name="Content Placeholder 3">
            <a:extLst>
              <a:ext uri="{FF2B5EF4-FFF2-40B4-BE49-F238E27FC236}">
                <a16:creationId xmlns:a16="http://schemas.microsoft.com/office/drawing/2014/main" id="{759AFEE7-E5E4-8C50-6361-BB9205652ADC}"/>
              </a:ext>
            </a:extLst>
          </p:cNvPr>
          <p:cNvSpPr>
            <a:spLocks noGrp="1"/>
          </p:cNvSpPr>
          <p:nvPr>
            <p:ph sz="half" idx="2"/>
          </p:nvPr>
        </p:nvSpPr>
        <p:spPr>
          <a:xfrm>
            <a:off x="585197" y="2434976"/>
            <a:ext cx="5240250" cy="3185418"/>
          </a:xfrm>
          <a:prstGeom prst="rect">
            <a:avLst/>
          </a:prstGeom>
        </p:spPr>
        <p:txBody>
          <a:bodyPr/>
          <a:lstStyle>
            <a:lvl1pPr>
              <a:defRPr sz="2200"/>
            </a:lvl1pPr>
            <a:lvl2pPr>
              <a:defRPr sz="2200"/>
            </a:lvl2pPr>
            <a:lvl3pPr>
              <a:defRPr sz="2200"/>
            </a:lvl3pPr>
            <a:lvl4pPr>
              <a:defRPr sz="2200"/>
            </a:lvl4pPr>
            <a:lvl5pPr>
              <a:defRPr sz="2200"/>
            </a:lvl5pPr>
          </a:lstStyle>
          <a:p>
            <a:pPr lvl="0"/>
            <a:r>
              <a:rPr lang="en-GB"/>
              <a:t>Click to edit Master text styles</a:t>
            </a:r>
          </a:p>
        </p:txBody>
      </p:sp>
    </p:spTree>
    <p:extLst>
      <p:ext uri="{BB962C8B-B14F-4D97-AF65-F5344CB8AC3E}">
        <p14:creationId xmlns:p14="http://schemas.microsoft.com/office/powerpoint/2010/main" val="1735239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7684-9640-7B9F-691F-3B5A26663162}"/>
              </a:ext>
            </a:extLst>
          </p:cNvPr>
          <p:cNvSpPr>
            <a:spLocks noGrp="1"/>
          </p:cNvSpPr>
          <p:nvPr>
            <p:ph type="title"/>
          </p:nvPr>
        </p:nvSpPr>
        <p:spPr>
          <a:xfrm>
            <a:off x="839788" y="365125"/>
            <a:ext cx="10515600" cy="1325563"/>
          </a:xfrm>
          <a:prstGeom prst="rect">
            <a:avLst/>
          </a:prstGeom>
        </p:spPr>
        <p:txBody>
          <a:bodyPr/>
          <a:lstStyle>
            <a:lvl1pPr>
              <a:defRPr b="1">
                <a:solidFill>
                  <a:srgbClr val="005BAA"/>
                </a:solidFill>
              </a:defRPr>
            </a:lvl1pPr>
          </a:lstStyle>
          <a:p>
            <a:r>
              <a:rPr lang="en-GB"/>
              <a:t>Click to edit Master title style</a:t>
            </a:r>
            <a:endParaRPr lang="en-FR"/>
          </a:p>
        </p:txBody>
      </p:sp>
      <p:sp>
        <p:nvSpPr>
          <p:cNvPr id="3" name="Text Placeholder 2">
            <a:extLst>
              <a:ext uri="{FF2B5EF4-FFF2-40B4-BE49-F238E27FC236}">
                <a16:creationId xmlns:a16="http://schemas.microsoft.com/office/drawing/2014/main" id="{5E45FF9C-C20C-490B-6F06-81BD2D8FB7A6}"/>
              </a:ext>
            </a:extLst>
          </p:cNvPr>
          <p:cNvSpPr>
            <a:spLocks noGrp="1"/>
          </p:cNvSpPr>
          <p:nvPr>
            <p:ph type="body" idx="1"/>
          </p:nvPr>
        </p:nvSpPr>
        <p:spPr>
          <a:xfrm>
            <a:off x="839788" y="1681163"/>
            <a:ext cx="5157787" cy="823912"/>
          </a:xfrm>
          <a:prstGeom prst="rect">
            <a:avLst/>
          </a:prstGeo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4569EF0-726B-80A7-9DCD-6896F352D9AE}"/>
              </a:ext>
            </a:extLst>
          </p:cNvPr>
          <p:cNvSpPr>
            <a:spLocks noGrp="1"/>
          </p:cNvSpPr>
          <p:nvPr>
            <p:ph sz="half" idx="2"/>
          </p:nvPr>
        </p:nvSpPr>
        <p:spPr>
          <a:xfrm>
            <a:off x="839788" y="2505075"/>
            <a:ext cx="5157787" cy="3684588"/>
          </a:xfrm>
          <a:prstGeom prst="rect">
            <a:avLst/>
          </a:prstGeom>
        </p:spPr>
        <p:txBody>
          <a:bodyPr>
            <a:normAutofit/>
          </a:bodyPr>
          <a:lstStyle>
            <a:lvl1pPr marL="0" indent="0" algn="l">
              <a:buNone/>
              <a:defRPr sz="2200"/>
            </a:lvl1pPr>
            <a:lvl2pPr marL="457200" indent="0" algn="l">
              <a:buNone/>
              <a:defRPr sz="2200"/>
            </a:lvl2pPr>
            <a:lvl3pPr marL="914400" indent="0" algn="l">
              <a:buNone/>
              <a:defRPr sz="2200"/>
            </a:lvl3pPr>
            <a:lvl4pPr marL="1371600" indent="0" algn="l">
              <a:buNone/>
              <a:defRPr sz="2200"/>
            </a:lvl4pPr>
            <a:lvl5pPr marL="1828800" indent="0" algn="l">
              <a:buNone/>
              <a:defRPr sz="2200"/>
            </a:lvl5pPr>
          </a:lstStyle>
          <a:p>
            <a:pPr lvl="0"/>
            <a:r>
              <a:rPr lang="en-GB"/>
              <a:t>Click to edit Master text styles</a:t>
            </a:r>
          </a:p>
        </p:txBody>
      </p:sp>
      <p:sp>
        <p:nvSpPr>
          <p:cNvPr id="5" name="Text Placeholder 4">
            <a:extLst>
              <a:ext uri="{FF2B5EF4-FFF2-40B4-BE49-F238E27FC236}">
                <a16:creationId xmlns:a16="http://schemas.microsoft.com/office/drawing/2014/main" id="{614901CD-B4D9-4C0A-A8C1-D42233A2E284}"/>
              </a:ext>
            </a:extLst>
          </p:cNvPr>
          <p:cNvSpPr>
            <a:spLocks noGrp="1"/>
          </p:cNvSpPr>
          <p:nvPr>
            <p:ph type="body" sz="quarter" idx="3"/>
          </p:nvPr>
        </p:nvSpPr>
        <p:spPr>
          <a:xfrm>
            <a:off x="6172200" y="1681163"/>
            <a:ext cx="5183188" cy="823912"/>
          </a:xfrm>
          <a:prstGeom prst="rect">
            <a:avLst/>
          </a:prstGeo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D05A26A-1F4A-80E3-3CF1-B5AF98EE4D3C}"/>
              </a:ext>
            </a:extLst>
          </p:cNvPr>
          <p:cNvSpPr>
            <a:spLocks noGrp="1"/>
          </p:cNvSpPr>
          <p:nvPr>
            <p:ph sz="quarter" idx="4"/>
          </p:nvPr>
        </p:nvSpPr>
        <p:spPr>
          <a:xfrm>
            <a:off x="6172200" y="2505075"/>
            <a:ext cx="5183188" cy="3684588"/>
          </a:xfrm>
          <a:prstGeom prst="rect">
            <a:avLst/>
          </a:prstGeom>
        </p:spPr>
        <p:txBody>
          <a:bodyPr>
            <a:normAutofit/>
          </a:bodyPr>
          <a:lstStyle>
            <a:lvl1pPr marL="0" indent="0" algn="l">
              <a:buNone/>
              <a:defRPr sz="2200"/>
            </a:lvl1pPr>
            <a:lvl2pPr marL="457200" indent="0" algn="l">
              <a:buNone/>
              <a:defRPr sz="2200"/>
            </a:lvl2pPr>
            <a:lvl3pPr marL="914400" indent="0" algn="l">
              <a:buNone/>
              <a:defRPr sz="2200"/>
            </a:lvl3pPr>
            <a:lvl4pPr marL="1371600" indent="0" algn="l">
              <a:buNone/>
              <a:defRPr sz="2200"/>
            </a:lvl4pPr>
            <a:lvl5pPr marL="1828800" indent="0" algn="l">
              <a:buNone/>
              <a:defRPr sz="2200"/>
            </a:lvl5pPr>
          </a:lstStyle>
          <a:p>
            <a:pPr lvl="0"/>
            <a:r>
              <a:rPr lang="en-GB"/>
              <a:t>Click to edit Master text styles</a:t>
            </a:r>
          </a:p>
        </p:txBody>
      </p:sp>
    </p:spTree>
    <p:extLst>
      <p:ext uri="{BB962C8B-B14F-4D97-AF65-F5344CB8AC3E}">
        <p14:creationId xmlns:p14="http://schemas.microsoft.com/office/powerpoint/2010/main" val="25511790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C3EAE96-DCE0-88A1-D4B1-3E38DC1986D1}"/>
              </a:ext>
            </a:extLst>
          </p:cNvPr>
          <p:cNvSpPr>
            <a:spLocks noGrp="1"/>
          </p:cNvSpPr>
          <p:nvPr>
            <p:ph type="title" hasCustomPrompt="1"/>
          </p:nvPr>
        </p:nvSpPr>
        <p:spPr>
          <a:xfrm>
            <a:off x="0" y="2103437"/>
            <a:ext cx="12192000" cy="1325563"/>
          </a:xfrm>
          <a:prstGeom prst="rect">
            <a:avLst/>
          </a:prstGeom>
        </p:spPr>
        <p:txBody>
          <a:bodyPr/>
          <a:lstStyle>
            <a:lvl1pPr>
              <a:defRPr>
                <a:solidFill>
                  <a:srgbClr val="005BAA"/>
                </a:solidFill>
              </a:defRPr>
            </a:lvl1pPr>
          </a:lstStyle>
          <a:p>
            <a:r>
              <a:rPr lang="en-GB"/>
              <a:t>Thank you.</a:t>
            </a:r>
            <a:endParaRPr lang="en-FR"/>
          </a:p>
        </p:txBody>
      </p:sp>
      <p:sp>
        <p:nvSpPr>
          <p:cNvPr id="9" name="CuadroTexto 3">
            <a:extLst>
              <a:ext uri="{FF2B5EF4-FFF2-40B4-BE49-F238E27FC236}">
                <a16:creationId xmlns:a16="http://schemas.microsoft.com/office/drawing/2014/main" id="{002E4A1E-1EB0-0593-1C8D-3884AC9BB310}"/>
              </a:ext>
            </a:extLst>
          </p:cNvPr>
          <p:cNvSpPr txBox="1"/>
          <p:nvPr userDrawn="1"/>
        </p:nvSpPr>
        <p:spPr>
          <a:xfrm>
            <a:off x="3824879" y="4572080"/>
            <a:ext cx="4542242" cy="523926"/>
          </a:xfrm>
          <a:prstGeom prst="rect">
            <a:avLst/>
          </a:prstGeom>
          <a:noFill/>
        </p:spPr>
        <p:txBody>
          <a:bodyPr wrap="square" rtlCol="0">
            <a:spAutoFit/>
          </a:bodyPr>
          <a:lstStyle/>
          <a:p>
            <a:pPr marR="0" algn="ctr" rtl="0">
              <a:lnSpc>
                <a:spcPct val="150000"/>
              </a:lnSpc>
            </a:pPr>
            <a:r>
              <a:rPr lang="en-US" sz="3200" b="0" i="0" u="none" strike="noStrike" baseline="30000">
                <a:solidFill>
                  <a:srgbClr val="005BAA"/>
                </a:solidFill>
                <a:latin typeface="Arial" panose="020B0604020202020204" pitchFamily="34" charset="0"/>
                <a:ea typeface="Verdana" panose="020B0604030504040204" pitchFamily="34" charset="0"/>
                <a:cs typeface="Arial" panose="020B0604020202020204" pitchFamily="34" charset="0"/>
              </a:rPr>
              <a:t>wmo.int</a:t>
            </a:r>
          </a:p>
        </p:txBody>
      </p:sp>
    </p:spTree>
    <p:extLst>
      <p:ext uri="{BB962C8B-B14F-4D97-AF65-F5344CB8AC3E}">
        <p14:creationId xmlns:p14="http://schemas.microsoft.com/office/powerpoint/2010/main" val="37496511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303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7806A-B7D2-7140-9436-1143278A72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E6735-5C95-C54F-8E6D-915607B712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65059F-B372-DB48-B36F-AA1616F3B3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46C662-5F07-F443-B63B-58577DB757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1AC9D6-AFA3-A546-BB82-E3D4FE01C9F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A8E6B6-73E5-CA41-8BD4-041E50F46C1F}"/>
              </a:ext>
            </a:extLst>
          </p:cNvPr>
          <p:cNvSpPr>
            <a:spLocks noGrp="1"/>
          </p:cNvSpPr>
          <p:nvPr>
            <p:ph type="dt" sz="half" idx="10"/>
          </p:nvPr>
        </p:nvSpPr>
        <p:spPr/>
        <p:txBody>
          <a:bodyPr/>
          <a:lstStyle/>
          <a:p>
            <a:fld id="{242EED87-2C30-6C46-8CD5-5737BBF046EB}" type="datetimeFigureOut">
              <a:rPr lang="en-US" smtClean="0"/>
              <a:t>4/23/2026</a:t>
            </a:fld>
            <a:endParaRPr lang="en-US"/>
          </a:p>
        </p:txBody>
      </p:sp>
      <p:sp>
        <p:nvSpPr>
          <p:cNvPr id="8" name="Footer Placeholder 7">
            <a:extLst>
              <a:ext uri="{FF2B5EF4-FFF2-40B4-BE49-F238E27FC236}">
                <a16:creationId xmlns:a16="http://schemas.microsoft.com/office/drawing/2014/main" id="{1AD955FE-D63C-D841-944B-31661EB392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D28364-DF09-0447-BD31-D77CF6314176}"/>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8174906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C799-4231-2346-88CD-50EB4F7D6D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7A7F83-D93D-B848-B8B4-C00862A7B9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910179-53D6-2541-984B-2302772D1EB0}"/>
              </a:ext>
            </a:extLst>
          </p:cNvPr>
          <p:cNvSpPr>
            <a:spLocks noGrp="1"/>
          </p:cNvSpPr>
          <p:nvPr>
            <p:ph type="dt" sz="half" idx="10"/>
          </p:nvPr>
        </p:nvSpPr>
        <p:spPr/>
        <p:txBody>
          <a:bodyPr/>
          <a:lstStyle/>
          <a:p>
            <a:fld id="{242EED87-2C30-6C46-8CD5-5737BBF046EB}" type="datetimeFigureOut">
              <a:rPr lang="en-US" smtClean="0"/>
              <a:t>4/23/2026</a:t>
            </a:fld>
            <a:endParaRPr lang="en-US"/>
          </a:p>
        </p:txBody>
      </p:sp>
      <p:sp>
        <p:nvSpPr>
          <p:cNvPr id="5" name="Footer Placeholder 4">
            <a:extLst>
              <a:ext uri="{FF2B5EF4-FFF2-40B4-BE49-F238E27FC236}">
                <a16:creationId xmlns:a16="http://schemas.microsoft.com/office/drawing/2014/main" id="{0D6A9576-B9E5-EC45-822F-70872F479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7FFFE-58EC-AD47-BCC4-79F7901ED450}"/>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9055804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0025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3987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Scientific Slide with Graph/Ima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E3AAD9ED-75F1-0289-7EF5-74AB2DFDDAFE}"/>
              </a:ext>
            </a:extLst>
          </p:cNvPr>
          <p:cNvSpPr>
            <a:spLocks noGrp="1"/>
          </p:cNvSpPr>
          <p:nvPr>
            <p:ph type="pic" idx="1"/>
          </p:nvPr>
        </p:nvSpPr>
        <p:spPr>
          <a:xfrm>
            <a:off x="6250112" y="1059400"/>
            <a:ext cx="5664915" cy="456099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8" name="Text Placeholder 2">
            <a:extLst>
              <a:ext uri="{FF2B5EF4-FFF2-40B4-BE49-F238E27FC236}">
                <a16:creationId xmlns:a16="http://schemas.microsoft.com/office/drawing/2014/main" id="{332C05C5-F63A-53B8-E6BB-6E73E6E74904}"/>
              </a:ext>
            </a:extLst>
          </p:cNvPr>
          <p:cNvSpPr>
            <a:spLocks noGrp="1"/>
          </p:cNvSpPr>
          <p:nvPr>
            <p:ph type="body" idx="10"/>
          </p:nvPr>
        </p:nvSpPr>
        <p:spPr>
          <a:xfrm>
            <a:off x="585197" y="1460093"/>
            <a:ext cx="5240250" cy="835650"/>
          </a:xfrm>
          <a:prstGeom prst="rect">
            <a:avLst/>
          </a:prstGeom>
        </p:spPr>
        <p:txBody>
          <a:bodyPr anchor="b">
            <a:noAutofit/>
          </a:bodyPr>
          <a:lstStyle>
            <a:lvl1pPr marL="0" indent="0">
              <a:buNone/>
              <a:defRPr sz="4400" b="1">
                <a:solidFill>
                  <a:srgbClr val="005BA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9" name="Content Placeholder 3">
            <a:extLst>
              <a:ext uri="{FF2B5EF4-FFF2-40B4-BE49-F238E27FC236}">
                <a16:creationId xmlns:a16="http://schemas.microsoft.com/office/drawing/2014/main" id="{759AFEE7-E5E4-8C50-6361-BB9205652ADC}"/>
              </a:ext>
            </a:extLst>
          </p:cNvPr>
          <p:cNvSpPr>
            <a:spLocks noGrp="1"/>
          </p:cNvSpPr>
          <p:nvPr>
            <p:ph sz="half" idx="2"/>
          </p:nvPr>
        </p:nvSpPr>
        <p:spPr>
          <a:xfrm>
            <a:off x="585197" y="2434976"/>
            <a:ext cx="5240250" cy="3185418"/>
          </a:xfrm>
          <a:prstGeom prst="rect">
            <a:avLst/>
          </a:prstGeom>
        </p:spPr>
        <p:txBody>
          <a:bodyPr/>
          <a:lstStyle>
            <a:lvl1pPr>
              <a:defRPr sz="2200"/>
            </a:lvl1pPr>
            <a:lvl2pPr>
              <a:defRPr sz="2200"/>
            </a:lvl2pPr>
            <a:lvl3pPr>
              <a:defRPr sz="2200"/>
            </a:lvl3pPr>
            <a:lvl4pPr>
              <a:defRPr sz="2200"/>
            </a:lvl4pPr>
            <a:lvl5pPr>
              <a:defRPr sz="2200"/>
            </a:lvl5pPr>
          </a:lstStyle>
          <a:p>
            <a:pPr lvl="0"/>
            <a:r>
              <a:rPr lang="en-GB"/>
              <a:t>Click to edit Master text styles</a:t>
            </a:r>
          </a:p>
        </p:txBody>
      </p:sp>
    </p:spTree>
    <p:extLst>
      <p:ext uri="{BB962C8B-B14F-4D97-AF65-F5344CB8AC3E}">
        <p14:creationId xmlns:p14="http://schemas.microsoft.com/office/powerpoint/2010/main" val="40550197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3C0AB1-DC1A-370D-2DBC-7F636C925F8D}"/>
              </a:ext>
            </a:extLst>
          </p:cNvPr>
          <p:cNvSpPr>
            <a:spLocks noGrp="1"/>
          </p:cNvSpPr>
          <p:nvPr>
            <p:ph type="ctrTitle" hasCustomPrompt="1"/>
          </p:nvPr>
        </p:nvSpPr>
        <p:spPr>
          <a:xfrm>
            <a:off x="1524000" y="1122363"/>
            <a:ext cx="9144000" cy="685172"/>
          </a:xfrm>
          <a:prstGeom prst="rect">
            <a:avLst/>
          </a:prstGeom>
        </p:spPr>
        <p:txBody>
          <a:bodyPr anchor="b">
            <a:noAutofit/>
          </a:bodyPr>
          <a:lstStyle>
            <a:lvl1pPr algn="l">
              <a:defRPr sz="4400">
                <a:solidFill>
                  <a:srgbClr val="005BAA"/>
                </a:solidFill>
              </a:defRPr>
            </a:lvl1pPr>
          </a:lstStyle>
          <a:p>
            <a:r>
              <a:rPr lang="en-GB"/>
              <a:t>Content</a:t>
            </a:r>
            <a:endParaRPr lang="en-FR"/>
          </a:p>
        </p:txBody>
      </p:sp>
      <p:sp>
        <p:nvSpPr>
          <p:cNvPr id="6" name="Subtitle 2">
            <a:extLst>
              <a:ext uri="{FF2B5EF4-FFF2-40B4-BE49-F238E27FC236}">
                <a16:creationId xmlns:a16="http://schemas.microsoft.com/office/drawing/2014/main" id="{4E4AFEC8-D7E6-FB46-B2C8-3E1FF5184111}"/>
              </a:ext>
            </a:extLst>
          </p:cNvPr>
          <p:cNvSpPr>
            <a:spLocks noGrp="1"/>
          </p:cNvSpPr>
          <p:nvPr>
            <p:ph type="subTitle" idx="1"/>
          </p:nvPr>
        </p:nvSpPr>
        <p:spPr>
          <a:xfrm>
            <a:off x="1524000" y="2041451"/>
            <a:ext cx="9144000" cy="322698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a:p>
        </p:txBody>
      </p:sp>
    </p:spTree>
    <p:extLst>
      <p:ext uri="{BB962C8B-B14F-4D97-AF65-F5344CB8AC3E}">
        <p14:creationId xmlns:p14="http://schemas.microsoft.com/office/powerpoint/2010/main" val="3815934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A369-3332-8449-82FA-53904157D9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14008B-3EEF-6E40-9202-C50512A3BC5A}"/>
              </a:ext>
            </a:extLst>
          </p:cNvPr>
          <p:cNvSpPr>
            <a:spLocks noGrp="1"/>
          </p:cNvSpPr>
          <p:nvPr>
            <p:ph type="dt" sz="half" idx="10"/>
          </p:nvPr>
        </p:nvSpPr>
        <p:spPr/>
        <p:txBody>
          <a:bodyPr/>
          <a:lstStyle/>
          <a:p>
            <a:fld id="{242EED87-2C30-6C46-8CD5-5737BBF046EB}" type="datetimeFigureOut">
              <a:rPr lang="en-US" smtClean="0"/>
              <a:t>4/23/2026</a:t>
            </a:fld>
            <a:endParaRPr lang="en-US"/>
          </a:p>
        </p:txBody>
      </p:sp>
      <p:sp>
        <p:nvSpPr>
          <p:cNvPr id="4" name="Footer Placeholder 3">
            <a:extLst>
              <a:ext uri="{FF2B5EF4-FFF2-40B4-BE49-F238E27FC236}">
                <a16:creationId xmlns:a16="http://schemas.microsoft.com/office/drawing/2014/main" id="{6AC30F60-22F5-CF4F-8300-0C23FA8D63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26F9C5-71CD-DF4D-87AE-1E5603379355}"/>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4190117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0D5756-9533-5947-8AA4-A55E45B54662}"/>
              </a:ext>
            </a:extLst>
          </p:cNvPr>
          <p:cNvSpPr>
            <a:spLocks noGrp="1"/>
          </p:cNvSpPr>
          <p:nvPr>
            <p:ph type="dt" sz="half" idx="10"/>
          </p:nvPr>
        </p:nvSpPr>
        <p:spPr/>
        <p:txBody>
          <a:bodyPr/>
          <a:lstStyle/>
          <a:p>
            <a:fld id="{242EED87-2C30-6C46-8CD5-5737BBF046EB}" type="datetimeFigureOut">
              <a:rPr lang="en-US" smtClean="0"/>
              <a:t>4/23/2026</a:t>
            </a:fld>
            <a:endParaRPr lang="en-US"/>
          </a:p>
        </p:txBody>
      </p:sp>
      <p:sp>
        <p:nvSpPr>
          <p:cNvPr id="3" name="Footer Placeholder 2">
            <a:extLst>
              <a:ext uri="{FF2B5EF4-FFF2-40B4-BE49-F238E27FC236}">
                <a16:creationId xmlns:a16="http://schemas.microsoft.com/office/drawing/2014/main" id="{5B54A894-2BDD-664C-9734-01944B8EE6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938AFC-927D-0E4C-8765-513AA32F5C5A}"/>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2688843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B2AB-6FB0-3F4B-B296-90A3EB5BD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36C93C-3293-7641-AEA6-C4007B00A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9A7650-C748-FB4E-9BA6-288E3E3F41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3EDD49-D3A1-B74F-A8BB-1077D7DCEC7E}"/>
              </a:ext>
            </a:extLst>
          </p:cNvPr>
          <p:cNvSpPr>
            <a:spLocks noGrp="1"/>
          </p:cNvSpPr>
          <p:nvPr>
            <p:ph type="dt" sz="half" idx="10"/>
          </p:nvPr>
        </p:nvSpPr>
        <p:spPr/>
        <p:txBody>
          <a:bodyPr/>
          <a:lstStyle/>
          <a:p>
            <a:fld id="{242EED87-2C30-6C46-8CD5-5737BBF046EB}" type="datetimeFigureOut">
              <a:rPr lang="en-US" smtClean="0"/>
              <a:t>4/23/2026</a:t>
            </a:fld>
            <a:endParaRPr lang="en-US"/>
          </a:p>
        </p:txBody>
      </p:sp>
      <p:sp>
        <p:nvSpPr>
          <p:cNvPr id="6" name="Footer Placeholder 5">
            <a:extLst>
              <a:ext uri="{FF2B5EF4-FFF2-40B4-BE49-F238E27FC236}">
                <a16:creationId xmlns:a16="http://schemas.microsoft.com/office/drawing/2014/main" id="{9F082356-7C2E-8A4E-9BC3-2381AEED33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408F6-B699-7C45-B509-8772F6DF4940}"/>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1981901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6179F-7EA1-A64F-AA5A-4307727C6A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E14D99-0F9D-1849-B080-00CC58551F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178331-B9EE-984C-BF89-C28E8A1BA6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9ECBAC-97ED-0B47-A77B-78F83C6495ED}"/>
              </a:ext>
            </a:extLst>
          </p:cNvPr>
          <p:cNvSpPr>
            <a:spLocks noGrp="1"/>
          </p:cNvSpPr>
          <p:nvPr>
            <p:ph type="dt" sz="half" idx="10"/>
          </p:nvPr>
        </p:nvSpPr>
        <p:spPr/>
        <p:txBody>
          <a:bodyPr/>
          <a:lstStyle/>
          <a:p>
            <a:fld id="{242EED87-2C30-6C46-8CD5-5737BBF046EB}" type="datetimeFigureOut">
              <a:rPr lang="en-US" smtClean="0"/>
              <a:t>4/23/2026</a:t>
            </a:fld>
            <a:endParaRPr lang="en-US"/>
          </a:p>
        </p:txBody>
      </p:sp>
      <p:sp>
        <p:nvSpPr>
          <p:cNvPr id="6" name="Footer Placeholder 5">
            <a:extLst>
              <a:ext uri="{FF2B5EF4-FFF2-40B4-BE49-F238E27FC236}">
                <a16:creationId xmlns:a16="http://schemas.microsoft.com/office/drawing/2014/main" id="{C15CB222-F7B7-A440-BD6A-F188B5160A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DD5C41-6ADD-3445-9543-8CBA4F2CCE2D}"/>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3655197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E42707-DAB0-9642-AB96-BCDAFE10AF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3C5FAD-B53E-A44E-ACCE-FA8671073B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C309E-16C9-9949-AF70-5ED1258102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EED87-2C30-6C46-8CD5-5737BBF046EB}" type="datetimeFigureOut">
              <a:rPr lang="en-US" smtClean="0"/>
              <a:t>4/23/2026</a:t>
            </a:fld>
            <a:endParaRPr lang="en-US"/>
          </a:p>
        </p:txBody>
      </p:sp>
      <p:sp>
        <p:nvSpPr>
          <p:cNvPr id="5" name="Footer Placeholder 4">
            <a:extLst>
              <a:ext uri="{FF2B5EF4-FFF2-40B4-BE49-F238E27FC236}">
                <a16:creationId xmlns:a16="http://schemas.microsoft.com/office/drawing/2014/main" id="{AC45BAAE-3D1C-F24D-97C2-A7BE90B756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00EC8-E292-F447-B047-35F0458B26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71B117-5D75-FF4D-911A-5C226444051F}" type="slidenum">
              <a:rPr lang="en-US" smtClean="0"/>
              <a:t>‹#›</a:t>
            </a:fld>
            <a:endParaRPr lang="en-US"/>
          </a:p>
        </p:txBody>
      </p:sp>
    </p:spTree>
    <p:extLst>
      <p:ext uri="{BB962C8B-B14F-4D97-AF65-F5344CB8AC3E}">
        <p14:creationId xmlns:p14="http://schemas.microsoft.com/office/powerpoint/2010/main" val="1433237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5" r:id="rId12"/>
    <p:sldLayoutId id="214748373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C007C7-A317-B3BD-4F67-1F0F9741F8A9}"/>
              </a:ext>
            </a:extLst>
          </p:cNvPr>
          <p:cNvPicPr>
            <a:picLocks noChangeAspect="1"/>
          </p:cNvPicPr>
          <p:nvPr userDrawn="1"/>
        </p:nvPicPr>
        <p:blipFill>
          <a:blip r:embed="rId9"/>
          <a:srcRect/>
          <a:stretch/>
        </p:blipFill>
        <p:spPr>
          <a:xfrm>
            <a:off x="0" y="3477952"/>
            <a:ext cx="12192000" cy="3380048"/>
          </a:xfrm>
          <a:prstGeom prst="rect">
            <a:avLst/>
          </a:prstGeom>
        </p:spPr>
      </p:pic>
      <p:sp>
        <p:nvSpPr>
          <p:cNvPr id="7" name="Title Placeholder 1">
            <a:extLst>
              <a:ext uri="{FF2B5EF4-FFF2-40B4-BE49-F238E27FC236}">
                <a16:creationId xmlns:a16="http://schemas.microsoft.com/office/drawing/2014/main" id="{B8A9C213-3E26-B848-BF1A-9E6EC69BD9F8}"/>
              </a:ext>
            </a:extLst>
          </p:cNvPr>
          <p:cNvSpPr>
            <a:spLocks noGrp="1"/>
          </p:cNvSpPr>
          <p:nvPr>
            <p:ph type="title"/>
          </p:nvPr>
        </p:nvSpPr>
        <p:spPr>
          <a:xfrm>
            <a:off x="836690" y="2204200"/>
            <a:ext cx="10515600" cy="1325563"/>
          </a:xfrm>
          <a:prstGeom prst="rect">
            <a:avLst/>
          </a:prstGeom>
        </p:spPr>
        <p:txBody>
          <a:bodyPr vert="horz" lIns="91440" tIns="45720" rIns="91440" bIns="45720" rtlCol="0" anchor="ctr">
            <a:normAutofit/>
          </a:bodyPr>
          <a:lstStyle/>
          <a:p>
            <a:r>
              <a:rPr lang="en-GB"/>
              <a:t>WMO PPT Style #2</a:t>
            </a:r>
            <a:endParaRPr lang="en-FR"/>
          </a:p>
        </p:txBody>
      </p:sp>
    </p:spTree>
    <p:extLst>
      <p:ext uri="{BB962C8B-B14F-4D97-AF65-F5344CB8AC3E}">
        <p14:creationId xmlns:p14="http://schemas.microsoft.com/office/powerpoint/2010/main" val="1928668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ctr" defTabSz="914422" rtl="0" eaLnBrk="1" latinLnBrk="0" hangingPunct="1">
        <a:lnSpc>
          <a:spcPct val="90000"/>
        </a:lnSpc>
        <a:spcBef>
          <a:spcPct val="0"/>
        </a:spcBef>
        <a:buNone/>
        <a:defRPr sz="4401" b="1" kern="1200">
          <a:solidFill>
            <a:srgbClr val="005BAA"/>
          </a:solidFill>
          <a:latin typeface="Arial" panose="020B0604020202020204" pitchFamily="34" charset="0"/>
          <a:ea typeface="+mj-ea"/>
          <a:cs typeface="Arial" panose="020B0604020202020204" pitchFamily="34" charset="0"/>
        </a:defRPr>
      </a:lvl1pPr>
    </p:titleStyle>
    <p:bodyStyle>
      <a:lvl1pPr marL="228605" indent="-228605" algn="ctr" defTabSz="914422"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16" indent="-228605" algn="ctr"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27" indent="-228605" algn="ctr"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39" indent="-228605" algn="ctr"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49" indent="-228605" algn="ctr"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22" rtl="0" eaLnBrk="1" latinLnBrk="0" hangingPunct="1">
        <a:defRPr sz="1800" kern="1200">
          <a:solidFill>
            <a:schemeClr val="tx1"/>
          </a:solidFill>
          <a:latin typeface="+mn-lt"/>
          <a:ea typeface="+mn-ea"/>
          <a:cs typeface="+mn-cs"/>
        </a:defRPr>
      </a:lvl1pPr>
      <a:lvl2pPr marL="457211" algn="l" defTabSz="914422" rtl="0" eaLnBrk="1" latinLnBrk="0" hangingPunct="1">
        <a:defRPr sz="1800" kern="1200">
          <a:solidFill>
            <a:schemeClr val="tx1"/>
          </a:solidFill>
          <a:latin typeface="+mn-lt"/>
          <a:ea typeface="+mn-ea"/>
          <a:cs typeface="+mn-cs"/>
        </a:defRPr>
      </a:lvl2pPr>
      <a:lvl3pPr marL="914422" algn="l" defTabSz="914422" rtl="0" eaLnBrk="1" latinLnBrk="0" hangingPunct="1">
        <a:defRPr sz="1800" kern="1200">
          <a:solidFill>
            <a:schemeClr val="tx1"/>
          </a:solidFill>
          <a:latin typeface="+mn-lt"/>
          <a:ea typeface="+mn-ea"/>
          <a:cs typeface="+mn-cs"/>
        </a:defRPr>
      </a:lvl3pPr>
      <a:lvl4pPr marL="1371633" algn="l" defTabSz="914422" rtl="0" eaLnBrk="1" latinLnBrk="0" hangingPunct="1">
        <a:defRPr sz="1800" kern="1200">
          <a:solidFill>
            <a:schemeClr val="tx1"/>
          </a:solidFill>
          <a:latin typeface="+mn-lt"/>
          <a:ea typeface="+mn-ea"/>
          <a:cs typeface="+mn-cs"/>
        </a:defRPr>
      </a:lvl4pPr>
      <a:lvl5pPr marL="1828844" algn="l" defTabSz="914422" rtl="0" eaLnBrk="1" latinLnBrk="0" hangingPunct="1">
        <a:defRPr sz="1800" kern="1200">
          <a:solidFill>
            <a:schemeClr val="tx1"/>
          </a:solidFill>
          <a:latin typeface="+mn-lt"/>
          <a:ea typeface="+mn-ea"/>
          <a:cs typeface="+mn-cs"/>
        </a:defRPr>
      </a:lvl5pPr>
      <a:lvl6pPr marL="2286055" algn="l" defTabSz="914422" rtl="0" eaLnBrk="1" latinLnBrk="0" hangingPunct="1">
        <a:defRPr sz="1800" kern="1200">
          <a:solidFill>
            <a:schemeClr val="tx1"/>
          </a:solidFill>
          <a:latin typeface="+mn-lt"/>
          <a:ea typeface="+mn-ea"/>
          <a:cs typeface="+mn-cs"/>
        </a:defRPr>
      </a:lvl6pPr>
      <a:lvl7pPr marL="2743266" algn="l" defTabSz="914422" rtl="0" eaLnBrk="1" latinLnBrk="0" hangingPunct="1">
        <a:defRPr sz="1800" kern="1200">
          <a:solidFill>
            <a:schemeClr val="tx1"/>
          </a:solidFill>
          <a:latin typeface="+mn-lt"/>
          <a:ea typeface="+mn-ea"/>
          <a:cs typeface="+mn-cs"/>
        </a:defRPr>
      </a:lvl7pPr>
      <a:lvl8pPr marL="3200476" algn="l" defTabSz="914422" rtl="0" eaLnBrk="1" latinLnBrk="0" hangingPunct="1">
        <a:defRPr sz="1800" kern="1200">
          <a:solidFill>
            <a:schemeClr val="tx1"/>
          </a:solidFill>
          <a:latin typeface="+mn-lt"/>
          <a:ea typeface="+mn-ea"/>
          <a:cs typeface="+mn-cs"/>
        </a:defRPr>
      </a:lvl8pPr>
      <a:lvl9pPr marL="3657687" algn="l" defTabSz="91442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861964"/>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400"/>
          </a:p>
        </p:txBody>
      </p:sp>
      <p:sp>
        <p:nvSpPr>
          <p:cNvPr id="2" name="Title Placeholder 1"/>
          <p:cNvSpPr>
            <a:spLocks noGrp="1"/>
          </p:cNvSpPr>
          <p:nvPr>
            <p:ph type="title"/>
          </p:nvPr>
        </p:nvSpPr>
        <p:spPr>
          <a:xfrm>
            <a:off x="609600" y="6825"/>
            <a:ext cx="10972800" cy="864034"/>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609600" y="934192"/>
            <a:ext cx="10972800" cy="5466611"/>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1" y="6659451"/>
            <a:ext cx="2844800" cy="205939"/>
          </a:xfrm>
          <a:prstGeom prst="rect">
            <a:avLst/>
          </a:prstGeom>
        </p:spPr>
        <p:txBody>
          <a:bodyPr vert="horz" lIns="109728" rIns="45720" bIns="0" rtlCol="0" anchor="b"/>
          <a:lstStyle>
            <a:lvl1pPr algn="l" eaLnBrk="1" latinLnBrk="0" hangingPunct="1">
              <a:defRPr kumimoji="0" sz="1200" i="1">
                <a:solidFill>
                  <a:srgbClr val="69635A"/>
                </a:solidFill>
              </a:defRPr>
            </a:lvl1pPr>
            <a:extLst/>
          </a:lstStyle>
          <a:p>
            <a:r>
              <a:rPr lang="en-US"/>
              <a:t>19/10/2023</a:t>
            </a:r>
          </a:p>
        </p:txBody>
      </p:sp>
      <p:sp>
        <p:nvSpPr>
          <p:cNvPr id="5" name="Footer Placeholder 4"/>
          <p:cNvSpPr>
            <a:spLocks noGrp="1"/>
          </p:cNvSpPr>
          <p:nvPr>
            <p:ph type="ftr" sz="quarter" idx="3"/>
          </p:nvPr>
        </p:nvSpPr>
        <p:spPr>
          <a:xfrm>
            <a:off x="4005944" y="6615658"/>
            <a:ext cx="4195948" cy="242342"/>
          </a:xfrm>
          <a:prstGeom prst="rect">
            <a:avLst/>
          </a:prstGeom>
        </p:spPr>
        <p:txBody>
          <a:bodyPr vert="horz" lIns="45720" rIns="45720" bIns="0" rtlCol="0" anchor="b"/>
          <a:lstStyle>
            <a:lvl1pPr algn="ctr" eaLnBrk="1" latinLnBrk="0" hangingPunct="1">
              <a:defRPr kumimoji="0" sz="1200" i="1">
                <a:solidFill>
                  <a:srgbClr val="69635A"/>
                </a:solidFill>
              </a:defRPr>
            </a:lvl1pPr>
            <a:extLst/>
          </a:lstStyle>
          <a:p>
            <a:r>
              <a:rPr lang="en-US"/>
              <a:t>Laing/ CMO 50th Anniversary</a:t>
            </a:r>
          </a:p>
        </p:txBody>
      </p:sp>
      <p:sp>
        <p:nvSpPr>
          <p:cNvPr id="6" name="Slide Number Placeholder 5"/>
          <p:cNvSpPr>
            <a:spLocks noGrp="1"/>
          </p:cNvSpPr>
          <p:nvPr>
            <p:ph type="sldNum" sz="quarter" idx="4"/>
          </p:nvPr>
        </p:nvSpPr>
        <p:spPr>
          <a:xfrm>
            <a:off x="11213515" y="6659450"/>
            <a:ext cx="978485" cy="174484"/>
          </a:xfrm>
          <a:prstGeom prst="rect">
            <a:avLst/>
          </a:prstGeom>
        </p:spPr>
        <p:txBody>
          <a:bodyPr vert="horz" bIns="0" rtlCol="0" anchor="b"/>
          <a:lstStyle>
            <a:lvl1pPr algn="r" eaLnBrk="1" latinLnBrk="0" hangingPunct="1">
              <a:defRPr kumimoji="0" sz="1467">
                <a:solidFill>
                  <a:schemeClr val="tx1">
                    <a:tint val="95000"/>
                  </a:schemeClr>
                </a:solidFill>
              </a:defRPr>
            </a:lvl1pPr>
            <a:extLst/>
          </a:lstStyle>
          <a:p>
            <a:fld id="{1A5A02E3-D9AD-4960-A236-8B055FEFBE5D}" type="slidenum">
              <a:rPr lang="en-US" smtClean="0"/>
              <a:pPr/>
              <a:t>‹#›</a:t>
            </a:fld>
            <a:endParaRPr lang="en-US"/>
          </a:p>
        </p:txBody>
      </p:sp>
      <p:pic>
        <p:nvPicPr>
          <p:cNvPr id="9" name="Picture 8" descr="CMO Logo.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050858" y="-110832"/>
            <a:ext cx="1141142" cy="1072172"/>
          </a:xfrm>
          <a:prstGeom prst="rect">
            <a:avLst/>
          </a:prstGeom>
        </p:spPr>
      </p:pic>
    </p:spTree>
    <p:extLst>
      <p:ext uri="{BB962C8B-B14F-4D97-AF65-F5344CB8AC3E}">
        <p14:creationId xmlns:p14="http://schemas.microsoft.com/office/powerpoint/2010/main" val="254659541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4267" b="1" kern="1200">
          <a:solidFill>
            <a:srgbClr val="15147D"/>
          </a:solidFill>
          <a:effectLst/>
          <a:latin typeface="+mj-lt"/>
          <a:ea typeface="+mj-ea"/>
          <a:cs typeface="+mj-cs"/>
        </a:defRPr>
      </a:lvl1pPr>
      <a:extLst/>
    </p:titleStyle>
    <p:bodyStyle>
      <a:lvl1pPr marL="585243" indent="-426739" algn="l" rtl="0" eaLnBrk="1" latinLnBrk="0" hangingPunct="1">
        <a:spcBef>
          <a:spcPts val="800"/>
        </a:spcBef>
        <a:buClr>
          <a:schemeClr val="accent1"/>
        </a:buClr>
        <a:buSzPct val="80000"/>
        <a:buFont typeface="Wingdings 2"/>
        <a:buChar char=""/>
        <a:defRPr kumimoji="0" sz="4267" kern="1200">
          <a:solidFill>
            <a:schemeClr val="tx1"/>
          </a:solidFill>
          <a:latin typeface="+mn-lt"/>
          <a:ea typeface="+mn-ea"/>
          <a:cs typeface="+mn-cs"/>
        </a:defRPr>
      </a:lvl1pPr>
      <a:lvl2pPr marL="975405" indent="-365777" algn="l" rtl="0" eaLnBrk="1" latinLnBrk="0" hangingPunct="1">
        <a:spcBef>
          <a:spcPts val="533"/>
        </a:spcBef>
        <a:buClr>
          <a:schemeClr val="accent2"/>
        </a:buClr>
        <a:buSzPct val="90000"/>
        <a:buFont typeface="Wingdings"/>
        <a:buChar char=""/>
        <a:defRPr kumimoji="0" sz="3733" kern="1200">
          <a:solidFill>
            <a:schemeClr val="tx1"/>
          </a:solidFill>
          <a:latin typeface="+mn-lt"/>
          <a:ea typeface="+mn-ea"/>
          <a:cs typeface="+mn-cs"/>
        </a:defRPr>
      </a:lvl2pPr>
      <a:lvl3pPr marL="1328989" indent="-304814" algn="l" rtl="0" eaLnBrk="1" latinLnBrk="0" hangingPunct="1">
        <a:spcBef>
          <a:spcPts val="400"/>
        </a:spcBef>
        <a:buClr>
          <a:schemeClr val="accent3"/>
        </a:buClr>
        <a:buFont typeface="Arial"/>
        <a:buChar char="▪"/>
        <a:defRPr kumimoji="0" sz="3200" kern="1200">
          <a:solidFill>
            <a:schemeClr val="tx1"/>
          </a:solidFill>
          <a:latin typeface="+mn-lt"/>
          <a:ea typeface="+mn-ea"/>
          <a:cs typeface="+mn-cs"/>
        </a:defRPr>
      </a:lvl3pPr>
      <a:lvl4pPr marL="1621610" indent="-243851" algn="l" rtl="0" eaLnBrk="1" latinLnBrk="0" hangingPunct="1">
        <a:spcBef>
          <a:spcPts val="400"/>
        </a:spcBef>
        <a:buClr>
          <a:schemeClr val="accent4"/>
        </a:buClr>
        <a:buFont typeface="Arial"/>
        <a:buChar char="▪"/>
        <a:defRPr kumimoji="0" sz="2667" kern="1200">
          <a:solidFill>
            <a:schemeClr val="tx1"/>
          </a:solidFill>
          <a:latin typeface="+mn-lt"/>
          <a:ea typeface="+mn-ea"/>
          <a:cs typeface="+mn-cs"/>
        </a:defRPr>
      </a:lvl4pPr>
      <a:lvl5pPr marL="1902040" indent="-243851" algn="l" rtl="0" eaLnBrk="1" latinLnBrk="0" hangingPunct="1">
        <a:spcBef>
          <a:spcPts val="400"/>
        </a:spcBef>
        <a:buClr>
          <a:schemeClr val="accent5"/>
        </a:buClr>
        <a:buFont typeface="Wingdings 3"/>
        <a:buChar char=""/>
        <a:defRPr kumimoji="0" lang="en-US" sz="2667" kern="1200" smtClean="0">
          <a:solidFill>
            <a:schemeClr val="tx1"/>
          </a:solidFill>
          <a:latin typeface="+mn-lt"/>
          <a:ea typeface="+mn-ea"/>
          <a:cs typeface="+mn-cs"/>
        </a:defRPr>
      </a:lvl5pPr>
      <a:lvl6pPr marL="2170276" indent="-243851" algn="l" rtl="0" eaLnBrk="1" latinLnBrk="0" hangingPunct="1">
        <a:spcBef>
          <a:spcPct val="20000"/>
        </a:spcBef>
        <a:buClr>
          <a:schemeClr val="accent6"/>
        </a:buClr>
        <a:buSzPct val="100000"/>
        <a:buFont typeface="Wingdings 2"/>
        <a:buChar char=""/>
        <a:defRPr kumimoji="0" sz="2667" kern="1200">
          <a:solidFill>
            <a:schemeClr val="tx1"/>
          </a:solidFill>
          <a:latin typeface="+mn-lt"/>
          <a:ea typeface="+mn-ea"/>
          <a:cs typeface="+mn-cs"/>
        </a:defRPr>
      </a:lvl6pPr>
      <a:lvl7pPr marL="2438512" indent="-243851" algn="l" rtl="0" eaLnBrk="1" latinLnBrk="0" hangingPunct="1">
        <a:spcBef>
          <a:spcPct val="20000"/>
        </a:spcBef>
        <a:buClr>
          <a:schemeClr val="accent1"/>
        </a:buClr>
        <a:buSzPct val="100000"/>
        <a:buFont typeface="Wingdings 2"/>
        <a:buChar char=""/>
        <a:defRPr kumimoji="0" sz="2400" kern="1200">
          <a:solidFill>
            <a:schemeClr val="tx1"/>
          </a:solidFill>
          <a:latin typeface="+mn-lt"/>
          <a:ea typeface="+mn-ea"/>
          <a:cs typeface="+mn-cs"/>
        </a:defRPr>
      </a:lvl7pPr>
      <a:lvl8pPr marL="2706749" indent="-243851" algn="l" rtl="0" eaLnBrk="1" latinLnBrk="0" hangingPunct="1">
        <a:spcBef>
          <a:spcPct val="20000"/>
        </a:spcBef>
        <a:buClr>
          <a:schemeClr val="accent2"/>
        </a:buClr>
        <a:buFont typeface="Wingdings 2" pitchFamily="18" charset="2"/>
        <a:buChar char=""/>
        <a:defRPr kumimoji="0" sz="2400" kern="1200">
          <a:solidFill>
            <a:schemeClr val="tx1"/>
          </a:solidFill>
          <a:latin typeface="+mn-lt"/>
          <a:ea typeface="+mn-ea"/>
          <a:cs typeface="+mn-cs"/>
        </a:defRPr>
      </a:lvl8pPr>
      <a:lvl9pPr marL="2974985" indent="-243851" algn="l" rtl="0" eaLnBrk="1" latinLnBrk="0" hangingPunct="1">
        <a:spcBef>
          <a:spcPct val="20000"/>
        </a:spcBef>
        <a:buClr>
          <a:schemeClr val="accent3"/>
        </a:buClr>
        <a:buFont typeface="Wingdings 2" pitchFamily="18" charset="2"/>
        <a:buChar char=""/>
        <a:defRPr kumimoji="0" sz="2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609628" algn="l" rtl="0" eaLnBrk="1" latinLnBrk="0" hangingPunct="1">
        <a:defRPr kumimoji="0" kern="1200">
          <a:solidFill>
            <a:schemeClr val="tx1"/>
          </a:solidFill>
          <a:latin typeface="+mn-lt"/>
          <a:ea typeface="+mn-ea"/>
          <a:cs typeface="+mn-cs"/>
        </a:defRPr>
      </a:lvl2pPr>
      <a:lvl3pPr marL="1219256" algn="l" rtl="0" eaLnBrk="1" latinLnBrk="0" hangingPunct="1">
        <a:defRPr kumimoji="0" kern="1200">
          <a:solidFill>
            <a:schemeClr val="tx1"/>
          </a:solidFill>
          <a:latin typeface="+mn-lt"/>
          <a:ea typeface="+mn-ea"/>
          <a:cs typeface="+mn-cs"/>
        </a:defRPr>
      </a:lvl3pPr>
      <a:lvl4pPr marL="1828884" algn="l" rtl="0" eaLnBrk="1" latinLnBrk="0" hangingPunct="1">
        <a:defRPr kumimoji="0" kern="1200">
          <a:solidFill>
            <a:schemeClr val="tx1"/>
          </a:solidFill>
          <a:latin typeface="+mn-lt"/>
          <a:ea typeface="+mn-ea"/>
          <a:cs typeface="+mn-cs"/>
        </a:defRPr>
      </a:lvl4pPr>
      <a:lvl5pPr marL="2438512" algn="l" rtl="0" eaLnBrk="1" latinLnBrk="0" hangingPunct="1">
        <a:defRPr kumimoji="0" kern="1200">
          <a:solidFill>
            <a:schemeClr val="tx1"/>
          </a:solidFill>
          <a:latin typeface="+mn-lt"/>
          <a:ea typeface="+mn-ea"/>
          <a:cs typeface="+mn-cs"/>
        </a:defRPr>
      </a:lvl5pPr>
      <a:lvl6pPr marL="3048141" algn="l" rtl="0" eaLnBrk="1" latinLnBrk="0" hangingPunct="1">
        <a:defRPr kumimoji="0" kern="1200">
          <a:solidFill>
            <a:schemeClr val="tx1"/>
          </a:solidFill>
          <a:latin typeface="+mn-lt"/>
          <a:ea typeface="+mn-ea"/>
          <a:cs typeface="+mn-cs"/>
        </a:defRPr>
      </a:lvl6pPr>
      <a:lvl7pPr marL="3657769" algn="l" rtl="0" eaLnBrk="1" latinLnBrk="0" hangingPunct="1">
        <a:defRPr kumimoji="0" kern="1200">
          <a:solidFill>
            <a:schemeClr val="tx1"/>
          </a:solidFill>
          <a:latin typeface="+mn-lt"/>
          <a:ea typeface="+mn-ea"/>
          <a:cs typeface="+mn-cs"/>
        </a:defRPr>
      </a:lvl7pPr>
      <a:lvl8pPr marL="4267396" algn="l" rtl="0" eaLnBrk="1" latinLnBrk="0" hangingPunct="1">
        <a:defRPr kumimoji="0" kern="1200">
          <a:solidFill>
            <a:schemeClr val="tx1"/>
          </a:solidFill>
          <a:latin typeface="+mn-lt"/>
          <a:ea typeface="+mn-ea"/>
          <a:cs typeface="+mn-cs"/>
        </a:defRPr>
      </a:lvl8pPr>
      <a:lvl9pPr marL="4877024"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C007C7-A317-B3BD-4F67-1F0F9741F8A9}"/>
              </a:ext>
            </a:extLst>
          </p:cNvPr>
          <p:cNvPicPr>
            <a:picLocks noChangeAspect="1"/>
          </p:cNvPicPr>
          <p:nvPr userDrawn="1"/>
        </p:nvPicPr>
        <p:blipFill>
          <a:blip r:embed="rId12"/>
          <a:srcRect/>
          <a:stretch/>
        </p:blipFill>
        <p:spPr>
          <a:xfrm>
            <a:off x="0" y="3477952"/>
            <a:ext cx="12192000" cy="3380048"/>
          </a:xfrm>
          <a:prstGeom prst="rect">
            <a:avLst/>
          </a:prstGeom>
        </p:spPr>
      </p:pic>
      <p:sp>
        <p:nvSpPr>
          <p:cNvPr id="7" name="Title Placeholder 1">
            <a:extLst>
              <a:ext uri="{FF2B5EF4-FFF2-40B4-BE49-F238E27FC236}">
                <a16:creationId xmlns:a16="http://schemas.microsoft.com/office/drawing/2014/main" id="{B8A9C213-3E26-B848-BF1A-9E6EC69BD9F8}"/>
              </a:ext>
            </a:extLst>
          </p:cNvPr>
          <p:cNvSpPr>
            <a:spLocks noGrp="1"/>
          </p:cNvSpPr>
          <p:nvPr>
            <p:ph type="title"/>
          </p:nvPr>
        </p:nvSpPr>
        <p:spPr>
          <a:xfrm>
            <a:off x="836690" y="2204199"/>
            <a:ext cx="10515600" cy="1325563"/>
          </a:xfrm>
          <a:prstGeom prst="rect">
            <a:avLst/>
          </a:prstGeom>
        </p:spPr>
        <p:txBody>
          <a:bodyPr vert="horz" lIns="91440" tIns="45720" rIns="91440" bIns="45720" rtlCol="0" anchor="ctr">
            <a:normAutofit/>
          </a:bodyPr>
          <a:lstStyle/>
          <a:p>
            <a:r>
              <a:rPr lang="en-GB"/>
              <a:t>WMO PPT Style #2</a:t>
            </a:r>
            <a:endParaRPr lang="en-FR"/>
          </a:p>
        </p:txBody>
      </p:sp>
    </p:spTree>
    <p:extLst>
      <p:ext uri="{BB962C8B-B14F-4D97-AF65-F5344CB8AC3E}">
        <p14:creationId xmlns:p14="http://schemas.microsoft.com/office/powerpoint/2010/main" val="2009569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txStyles>
    <p:titleStyle>
      <a:lvl1pPr algn="ctr" defTabSz="914400" rtl="0" eaLnBrk="1" latinLnBrk="0" hangingPunct="1">
        <a:lnSpc>
          <a:spcPct val="90000"/>
        </a:lnSpc>
        <a:spcBef>
          <a:spcPct val="0"/>
        </a:spcBef>
        <a:buNone/>
        <a:defRPr sz="4400" b="1" kern="1200">
          <a:solidFill>
            <a:srgbClr val="005BAA"/>
          </a:solidFill>
          <a:latin typeface="Arial" panose="020B0604020202020204" pitchFamily="34" charset="0"/>
          <a:ea typeface="+mj-ea"/>
          <a:cs typeface="Arial" panose="020B0604020202020204" pitchFamily="34" charset="0"/>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C007C7-A317-B3BD-4F67-1F0F9741F8A9}"/>
              </a:ext>
            </a:extLst>
          </p:cNvPr>
          <p:cNvPicPr>
            <a:picLocks noChangeAspect="1"/>
          </p:cNvPicPr>
          <p:nvPr userDrawn="1"/>
        </p:nvPicPr>
        <p:blipFill>
          <a:blip r:embed="rId14"/>
          <a:srcRect/>
          <a:stretch/>
        </p:blipFill>
        <p:spPr>
          <a:xfrm>
            <a:off x="1" y="4904072"/>
            <a:ext cx="8162094" cy="1953927"/>
          </a:xfrm>
          <a:prstGeom prst="rect">
            <a:avLst/>
          </a:prstGeom>
        </p:spPr>
      </p:pic>
      <p:sp>
        <p:nvSpPr>
          <p:cNvPr id="7" name="Title Placeholder 1">
            <a:extLst>
              <a:ext uri="{FF2B5EF4-FFF2-40B4-BE49-F238E27FC236}">
                <a16:creationId xmlns:a16="http://schemas.microsoft.com/office/drawing/2014/main" id="{B8A9C213-3E26-B848-BF1A-9E6EC69BD9F8}"/>
              </a:ext>
            </a:extLst>
          </p:cNvPr>
          <p:cNvSpPr>
            <a:spLocks noGrp="1"/>
          </p:cNvSpPr>
          <p:nvPr>
            <p:ph type="title"/>
          </p:nvPr>
        </p:nvSpPr>
        <p:spPr>
          <a:xfrm>
            <a:off x="836690" y="2204199"/>
            <a:ext cx="10515600" cy="1325563"/>
          </a:xfrm>
          <a:prstGeom prst="rect">
            <a:avLst/>
          </a:prstGeom>
        </p:spPr>
        <p:txBody>
          <a:bodyPr vert="horz" lIns="91440" tIns="45720" rIns="91440" bIns="45720" rtlCol="0" anchor="ctr">
            <a:normAutofit/>
          </a:bodyPr>
          <a:lstStyle/>
          <a:p>
            <a:r>
              <a:rPr lang="en-GB"/>
              <a:t>WMO PPT Style #2</a:t>
            </a:r>
            <a:endParaRPr lang="en-FR"/>
          </a:p>
        </p:txBody>
      </p:sp>
    </p:spTree>
    <p:extLst>
      <p:ext uri="{BB962C8B-B14F-4D97-AF65-F5344CB8AC3E}">
        <p14:creationId xmlns:p14="http://schemas.microsoft.com/office/powerpoint/2010/main" val="378916738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ctr" defTabSz="914400" rtl="0" eaLnBrk="1" latinLnBrk="0" hangingPunct="1">
        <a:lnSpc>
          <a:spcPct val="90000"/>
        </a:lnSpc>
        <a:spcBef>
          <a:spcPct val="0"/>
        </a:spcBef>
        <a:buNone/>
        <a:defRPr sz="4400" b="1" kern="1200">
          <a:solidFill>
            <a:srgbClr val="005BAA"/>
          </a:solidFill>
          <a:latin typeface="Arial" panose="020B0604020202020204" pitchFamily="34" charset="0"/>
          <a:ea typeface="+mj-ea"/>
          <a:cs typeface="Arial" panose="020B0604020202020204" pitchFamily="34" charset="0"/>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0.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0.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41.xm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svg"/><Relationship Id="rId1" Type="http://schemas.openxmlformats.org/officeDocument/2006/relationships/slideLayout" Target="../slideLayouts/slideLayout41.xml"/><Relationship Id="rId5" Type="http://schemas.openxmlformats.org/officeDocument/2006/relationships/image" Target="../media/image68.svg"/><Relationship Id="rId4" Type="http://schemas.openxmlformats.org/officeDocument/2006/relationships/image" Target="../media/image67.svg"/></Relationships>
</file>

<file path=ppt/slides/_rels/slide17.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4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jpe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80.png"/><Relationship Id="rId4" Type="http://schemas.openxmlformats.org/officeDocument/2006/relationships/hyperlink" Target="https://etrp.wmo.int/course/view.php?id=253"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sv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3.xml"/><Relationship Id="rId5" Type="http://schemas.openxmlformats.org/officeDocument/2006/relationships/image" Target="../media/image48.svg"/><Relationship Id="rId4" Type="http://schemas.openxmlformats.org/officeDocument/2006/relationships/image" Target="../media/image47.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hape 79">
            <a:extLst>
              <a:ext uri="{FF2B5EF4-FFF2-40B4-BE49-F238E27FC236}">
                <a16:creationId xmlns:a16="http://schemas.microsoft.com/office/drawing/2014/main" id="{D43B275B-84BF-C21D-40E8-7D1235DF538A}"/>
              </a:ext>
            </a:extLst>
          </p:cNvPr>
          <p:cNvSpPr/>
          <p:nvPr/>
        </p:nvSpPr>
        <p:spPr>
          <a:xfrm>
            <a:off x="939285" y="1641976"/>
            <a:ext cx="10048183" cy="1154162"/>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a:lnSpc>
                <a:spcPts val="4500"/>
              </a:lnSpc>
              <a:defRPr sz="1800"/>
            </a:pPr>
            <a:r>
              <a:rPr lang="en-US" sz="4400" b="1" kern="1000" spc="-10" dirty="0">
                <a:solidFill>
                  <a:srgbClr val="005A9C"/>
                </a:solidFill>
                <a:latin typeface="Arial" panose="020B0604020202020204" pitchFamily="34" charset="0"/>
                <a:ea typeface="Verdana" panose="020B0604030504040204" pitchFamily="34" charset="0"/>
                <a:cs typeface="Arial" panose="020B0604020202020204" pitchFamily="34" charset="0"/>
                <a:sym typeface="Montserrat-Regular"/>
              </a:rPr>
              <a:t>WMO Report </a:t>
            </a:r>
          </a:p>
          <a:p>
            <a:pPr algn="ctr">
              <a:lnSpc>
                <a:spcPts val="4500"/>
              </a:lnSpc>
              <a:defRPr sz="1800"/>
            </a:pPr>
            <a:r>
              <a:rPr lang="en-US" sz="4400" b="1" kern="1000" spc="-10" dirty="0" err="1">
                <a:solidFill>
                  <a:srgbClr val="005A9C"/>
                </a:solidFill>
                <a:latin typeface="Arial" panose="020B0604020202020204" pitchFamily="34" charset="0"/>
                <a:ea typeface="Verdana" panose="020B0604030504040204" pitchFamily="34" charset="0"/>
                <a:cs typeface="Arial" panose="020B0604020202020204" pitchFamily="34" charset="0"/>
                <a:sym typeface="Montserrat-Regular"/>
              </a:rPr>
              <a:t>ICG</a:t>
            </a:r>
            <a:r>
              <a:rPr lang="en-US" sz="4400" b="1" kern="1000" spc="-10" dirty="0">
                <a:solidFill>
                  <a:srgbClr val="005A9C"/>
                </a:solidFill>
                <a:latin typeface="Arial" panose="020B0604020202020204" pitchFamily="34" charset="0"/>
                <a:ea typeface="Verdana" panose="020B0604030504040204" pitchFamily="34" charset="0"/>
                <a:cs typeface="Arial" panose="020B0604020202020204" pitchFamily="34" charset="0"/>
                <a:sym typeface="Montserrat-Regular"/>
              </a:rPr>
              <a:t>/CARIBE-</a:t>
            </a:r>
            <a:r>
              <a:rPr lang="en-US" sz="4400" b="1" kern="1000" spc="-10" dirty="0" err="1">
                <a:solidFill>
                  <a:srgbClr val="005A9C"/>
                </a:solidFill>
                <a:latin typeface="Arial" panose="020B0604020202020204" pitchFamily="34" charset="0"/>
                <a:ea typeface="Verdana" panose="020B0604030504040204" pitchFamily="34" charset="0"/>
                <a:cs typeface="Arial" panose="020B0604020202020204" pitchFamily="34" charset="0"/>
                <a:sym typeface="Montserrat-Regular"/>
              </a:rPr>
              <a:t>EWS</a:t>
            </a:r>
            <a:r>
              <a:rPr lang="en-US" sz="4400" b="1" kern="1000" spc="-10" dirty="0">
                <a:solidFill>
                  <a:srgbClr val="005A9C"/>
                </a:solidFill>
                <a:latin typeface="Arial" panose="020B0604020202020204" pitchFamily="34" charset="0"/>
                <a:ea typeface="Verdana" panose="020B0604030504040204" pitchFamily="34" charset="0"/>
                <a:cs typeface="Arial" panose="020B0604020202020204" pitchFamily="34" charset="0"/>
                <a:sym typeface="Montserrat-Regular"/>
              </a:rPr>
              <a:t> XIX)</a:t>
            </a:r>
          </a:p>
        </p:txBody>
      </p:sp>
      <p:sp>
        <p:nvSpPr>
          <p:cNvPr id="5" name="Shape 79">
            <a:extLst>
              <a:ext uri="{FF2B5EF4-FFF2-40B4-BE49-F238E27FC236}">
                <a16:creationId xmlns:a16="http://schemas.microsoft.com/office/drawing/2014/main" id="{09DABE98-0BBB-BC8C-CDAE-C2AFF3268DAE}"/>
              </a:ext>
            </a:extLst>
          </p:cNvPr>
          <p:cNvSpPr/>
          <p:nvPr/>
        </p:nvSpPr>
        <p:spPr>
          <a:xfrm>
            <a:off x="537472" y="3170055"/>
            <a:ext cx="11293887" cy="1538883"/>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a:endParaRPr lang="en-US" sz="2800" dirty="0">
              <a:solidFill>
                <a:srgbClr val="005A9C"/>
              </a:solidFill>
              <a:latin typeface="Arial" panose="020B0604020202020204" pitchFamily="34" charset="0"/>
              <a:ea typeface="Verdana" panose="020B0604030504040204" pitchFamily="34" charset="0"/>
              <a:cs typeface="Arial" panose="020B0604020202020204" pitchFamily="34" charset="0"/>
            </a:endParaRPr>
          </a:p>
          <a:p>
            <a:pPr algn="ctr"/>
            <a:r>
              <a:rPr lang="es-EC" sz="2400" b="0" i="0" u="none" strike="noStrike" baseline="0" dirty="0">
                <a:solidFill>
                  <a:srgbClr val="005A9C"/>
                </a:solidFill>
                <a:latin typeface="Arial" panose="020B0604020202020204" pitchFamily="34" charset="0"/>
                <a:ea typeface="Verdana" panose="020B0604030504040204" pitchFamily="34" charset="0"/>
                <a:cs typeface="Arial" panose="020B0604020202020204" pitchFamily="34" charset="0"/>
              </a:rPr>
              <a:t>Rodney Martínez</a:t>
            </a:r>
            <a:endParaRPr lang="hr-HR" sz="2400" b="0" i="0" u="none" strike="noStrike" baseline="0" dirty="0">
              <a:solidFill>
                <a:srgbClr val="005A9C"/>
              </a:solidFill>
              <a:latin typeface="Arial" panose="020B0604020202020204" pitchFamily="34" charset="0"/>
              <a:ea typeface="Verdana" panose="020B0604030504040204" pitchFamily="34" charset="0"/>
              <a:cs typeface="Arial" panose="020B0604020202020204" pitchFamily="34" charset="0"/>
            </a:endParaRPr>
          </a:p>
          <a:p>
            <a:pPr algn="ctr"/>
            <a:r>
              <a:rPr lang="en-US" sz="2400" b="0" i="0" u="none" strike="noStrike" baseline="0" dirty="0">
                <a:solidFill>
                  <a:srgbClr val="005A9C"/>
                </a:solidFill>
                <a:latin typeface="Arial" panose="020B0604020202020204" pitchFamily="34" charset="0"/>
                <a:ea typeface="Verdana" panose="020B0604030504040204" pitchFamily="34" charset="0"/>
                <a:cs typeface="Arial" panose="020B0604020202020204" pitchFamily="34" charset="0"/>
              </a:rPr>
              <a:t>WMO Representative for North America, Central America, and the Caribbean </a:t>
            </a:r>
          </a:p>
          <a:p>
            <a:pPr algn="ctr"/>
            <a:r>
              <a:rPr lang="en-US" sz="2400" b="0" i="0" u="none" strike="noStrike" baseline="0" dirty="0">
                <a:solidFill>
                  <a:srgbClr val="005A9C"/>
                </a:solidFill>
                <a:latin typeface="Arial" panose="020B0604020202020204" pitchFamily="34" charset="0"/>
                <a:ea typeface="Verdana" panose="020B0604030504040204" pitchFamily="34" charset="0"/>
                <a:cs typeface="Arial" panose="020B0604020202020204" pitchFamily="34" charset="0"/>
              </a:rPr>
              <a:t>6 November 2025</a:t>
            </a:r>
          </a:p>
        </p:txBody>
      </p:sp>
    </p:spTree>
    <p:extLst>
      <p:ext uri="{BB962C8B-B14F-4D97-AF65-F5344CB8AC3E}">
        <p14:creationId xmlns:p14="http://schemas.microsoft.com/office/powerpoint/2010/main" val="2102021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C85B8-94E2-F219-5D85-09020C32CE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FAABC2-A0C8-9574-EA1C-4CE010ADBA11}"/>
              </a:ext>
            </a:extLst>
          </p:cNvPr>
          <p:cNvSpPr>
            <a:spLocks noGrp="1"/>
          </p:cNvSpPr>
          <p:nvPr>
            <p:ph type="ctrTitle"/>
          </p:nvPr>
        </p:nvSpPr>
        <p:spPr>
          <a:xfrm>
            <a:off x="606871" y="425627"/>
            <a:ext cx="11697188" cy="685172"/>
          </a:xfrm>
        </p:spPr>
        <p:txBody>
          <a:bodyPr/>
          <a:lstStyle/>
          <a:p>
            <a:r>
              <a:rPr lang="en-GB" sz="2400" b="1" dirty="0">
                <a:latin typeface="+mn-lt"/>
                <a:ea typeface="+mn-ea"/>
                <a:cs typeface="+mn-cs"/>
              </a:rPr>
              <a:t>Global Funding Opportunities &amp; How WMO Facilitates Access</a:t>
            </a:r>
            <a:endParaRPr lang="en-US" sz="2400" b="1" dirty="0">
              <a:latin typeface="+mn-lt"/>
              <a:ea typeface="+mn-ea"/>
              <a:cs typeface="+mn-cs"/>
            </a:endParaRPr>
          </a:p>
        </p:txBody>
      </p:sp>
      <p:sp>
        <p:nvSpPr>
          <p:cNvPr id="6" name="Rectangle: Rounded Corners 5">
            <a:extLst>
              <a:ext uri="{FF2B5EF4-FFF2-40B4-BE49-F238E27FC236}">
                <a16:creationId xmlns:a16="http://schemas.microsoft.com/office/drawing/2014/main" id="{4FA32DC8-945F-F4BC-8D89-CF9CDED1E2F2}"/>
              </a:ext>
            </a:extLst>
          </p:cNvPr>
          <p:cNvSpPr/>
          <p:nvPr/>
        </p:nvSpPr>
        <p:spPr>
          <a:xfrm>
            <a:off x="2028633" y="1597668"/>
            <a:ext cx="3718726" cy="2068283"/>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en-GB" sz="1400" b="1">
                <a:latin typeface="Arial"/>
                <a:cs typeface="Arial"/>
              </a:rPr>
              <a:t>A rapidly expanding opportunity</a:t>
            </a:r>
            <a:br>
              <a:rPr lang="en-GB" sz="1400" b="1">
                <a:latin typeface="Arial"/>
                <a:cs typeface="Arial"/>
              </a:rPr>
            </a:br>
            <a:endParaRPr lang="en-GB" sz="1600" b="1">
              <a:latin typeface="Arial" panose="020B0604020202020204" pitchFamily="34" charset="0"/>
              <a:cs typeface="Arial" panose="020B0604020202020204" pitchFamily="34" charset="0"/>
            </a:endParaRPr>
          </a:p>
          <a:p>
            <a:r>
              <a:rPr lang="en-GB" sz="1200">
                <a:latin typeface="Arial"/>
                <a:cs typeface="Arial"/>
              </a:rPr>
              <a:t>• Climate finance is scaling up with new collective goal of USD 300B/year by 2035 </a:t>
            </a:r>
            <a:br>
              <a:rPr lang="en-GB" sz="1200">
                <a:latin typeface="Arial" panose="020B0604020202020204" pitchFamily="34" charset="0"/>
                <a:cs typeface="Arial" panose="020B0604020202020204" pitchFamily="34" charset="0"/>
              </a:rPr>
            </a:br>
            <a:r>
              <a:rPr lang="en-GB" sz="1200">
                <a:latin typeface="Arial"/>
                <a:cs typeface="Arial"/>
              </a:rPr>
              <a:t>• Adaptation, early warnings, climate services and observations prioritized investment areas</a:t>
            </a:r>
            <a:br>
              <a:rPr lang="en-GB" sz="1200">
                <a:latin typeface="Arial" panose="020B0604020202020204" pitchFamily="34" charset="0"/>
                <a:cs typeface="Arial" panose="020B0604020202020204" pitchFamily="34" charset="0"/>
              </a:rPr>
            </a:br>
            <a:r>
              <a:rPr lang="en-GB" sz="1200">
                <a:latin typeface="Arial"/>
                <a:cs typeface="Arial"/>
              </a:rPr>
              <a:t>• Requires credible science, strong institutions, bankable proposals</a:t>
            </a:r>
          </a:p>
        </p:txBody>
      </p:sp>
      <p:sp>
        <p:nvSpPr>
          <p:cNvPr id="7" name="Rectangle: Rounded Corners 6">
            <a:extLst>
              <a:ext uri="{FF2B5EF4-FFF2-40B4-BE49-F238E27FC236}">
                <a16:creationId xmlns:a16="http://schemas.microsoft.com/office/drawing/2014/main" id="{B4DDFD0A-D0B6-E2FC-48A1-9A46B205F0A5}"/>
              </a:ext>
            </a:extLst>
          </p:cNvPr>
          <p:cNvSpPr/>
          <p:nvPr/>
        </p:nvSpPr>
        <p:spPr>
          <a:xfrm>
            <a:off x="6322451" y="1597667"/>
            <a:ext cx="3715247" cy="2061116"/>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en-GB" sz="1400" b="1">
                <a:latin typeface="Arial"/>
                <a:cs typeface="Arial"/>
              </a:rPr>
              <a:t>NMHSs at the centre of access</a:t>
            </a:r>
            <a:br>
              <a:rPr lang="en-GB" sz="1600" b="1">
                <a:latin typeface="Arial"/>
                <a:cs typeface="Arial"/>
              </a:rPr>
            </a:br>
            <a:endParaRPr lang="en-GB" sz="1600" b="1">
              <a:latin typeface="Arial"/>
              <a:cs typeface="Arial"/>
            </a:endParaRPr>
          </a:p>
          <a:p>
            <a:r>
              <a:rPr lang="en-GB" sz="1200">
                <a:latin typeface="Arial"/>
                <a:cs typeface="Arial"/>
              </a:rPr>
              <a:t>• Provide authoritative climate data for:</a:t>
            </a:r>
            <a:br>
              <a:rPr lang="en-GB" sz="1200">
                <a:latin typeface="Arial" panose="020B0604020202020204" pitchFamily="34" charset="0"/>
                <a:cs typeface="Arial" panose="020B0604020202020204" pitchFamily="34" charset="0"/>
              </a:rPr>
            </a:br>
            <a:r>
              <a:rPr lang="en-GB" sz="1200">
                <a:latin typeface="Arial"/>
                <a:cs typeface="Arial"/>
              </a:rPr>
              <a:t>– NDCs &amp; NAPs</a:t>
            </a:r>
            <a:br>
              <a:rPr lang="en-GB" sz="1200">
                <a:latin typeface="Arial" panose="020B0604020202020204" pitchFamily="34" charset="0"/>
                <a:cs typeface="Arial" panose="020B0604020202020204" pitchFamily="34" charset="0"/>
              </a:rPr>
            </a:br>
            <a:r>
              <a:rPr lang="en-GB" sz="1200">
                <a:latin typeface="Arial"/>
                <a:cs typeface="Arial"/>
              </a:rPr>
              <a:t>– Risk-informed investments</a:t>
            </a:r>
            <a:br>
              <a:rPr lang="en-GB" sz="1200">
                <a:latin typeface="Arial" panose="020B0604020202020204" pitchFamily="34" charset="0"/>
                <a:cs typeface="Arial" panose="020B0604020202020204" pitchFamily="34" charset="0"/>
              </a:rPr>
            </a:br>
            <a:r>
              <a:rPr lang="en-GB" sz="1200">
                <a:latin typeface="Arial"/>
                <a:cs typeface="Arial"/>
              </a:rPr>
              <a:t>– Results tracking &amp; reporting</a:t>
            </a:r>
            <a:br>
              <a:rPr lang="en-GB" sz="1200">
                <a:latin typeface="Arial" panose="020B0604020202020204" pitchFamily="34" charset="0"/>
                <a:cs typeface="Arial" panose="020B0604020202020204" pitchFamily="34" charset="0"/>
              </a:rPr>
            </a:br>
            <a:r>
              <a:rPr lang="en-GB" sz="1200">
                <a:latin typeface="Arial"/>
                <a:cs typeface="Arial"/>
              </a:rPr>
              <a:t>• Empowering NMHSs unlocks finance for Members</a:t>
            </a:r>
          </a:p>
        </p:txBody>
      </p:sp>
      <p:sp>
        <p:nvSpPr>
          <p:cNvPr id="8" name="Rectangle: Rounded Corners 7">
            <a:extLst>
              <a:ext uri="{FF2B5EF4-FFF2-40B4-BE49-F238E27FC236}">
                <a16:creationId xmlns:a16="http://schemas.microsoft.com/office/drawing/2014/main" id="{EEFF25A8-7509-FC7E-9955-DC23D0EF25A4}"/>
              </a:ext>
            </a:extLst>
          </p:cNvPr>
          <p:cNvSpPr/>
          <p:nvPr/>
        </p:nvSpPr>
        <p:spPr>
          <a:xfrm>
            <a:off x="2133017" y="4477673"/>
            <a:ext cx="3708287" cy="2050677"/>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en-GB" sz="1400" b="1">
                <a:latin typeface="Arial"/>
                <a:cs typeface="Arial"/>
              </a:rPr>
              <a:t>Where funding comes from</a:t>
            </a:r>
            <a:br>
              <a:rPr lang="en-GB" sz="1400" b="1">
                <a:latin typeface="Arial"/>
                <a:cs typeface="Arial"/>
              </a:rPr>
            </a:br>
            <a:endParaRPr lang="en-GB" sz="1400" b="1">
              <a:latin typeface="Arial"/>
              <a:cs typeface="Arial"/>
            </a:endParaRPr>
          </a:p>
          <a:p>
            <a:r>
              <a:rPr lang="en-GB" sz="1200">
                <a:latin typeface="Arial"/>
                <a:cs typeface="Arial"/>
              </a:rPr>
              <a:t>• Multilateral climate funds (e.g. GCF, AF)</a:t>
            </a:r>
            <a:br>
              <a:rPr lang="en-GB" sz="1200">
                <a:latin typeface="Arial" panose="020B0604020202020204" pitchFamily="34" charset="0"/>
                <a:cs typeface="Arial" panose="020B0604020202020204" pitchFamily="34" charset="0"/>
              </a:rPr>
            </a:br>
            <a:r>
              <a:rPr lang="en-GB" sz="1200">
                <a:latin typeface="Arial"/>
                <a:cs typeface="Arial"/>
              </a:rPr>
              <a:t>• MDBs &amp; regional development banks</a:t>
            </a:r>
            <a:br>
              <a:rPr lang="en-GB" sz="1200">
                <a:latin typeface="Arial" panose="020B0604020202020204" pitchFamily="34" charset="0"/>
                <a:cs typeface="Arial" panose="020B0604020202020204" pitchFamily="34" charset="0"/>
              </a:rPr>
            </a:br>
            <a:r>
              <a:rPr lang="en-GB" sz="1200">
                <a:latin typeface="Arial"/>
                <a:cs typeface="Arial"/>
              </a:rPr>
              <a:t>• Early warning mechanisms (CREWS)</a:t>
            </a:r>
            <a:endParaRPr lang="en-GB">
              <a:latin typeface="Aptos" panose="02110004020202020204"/>
              <a:cs typeface="Arial"/>
            </a:endParaRPr>
          </a:p>
          <a:p>
            <a:pPr marL="171450" indent="-171450">
              <a:buFont typeface="Arial"/>
              <a:buChar char="•"/>
            </a:pPr>
            <a:r>
              <a:rPr lang="en-GB" sz="1200">
                <a:latin typeface="Arial"/>
                <a:cs typeface="Arial"/>
              </a:rPr>
              <a:t>Enable LDCs and SIDS to generate and sustain observations from  (SOFF)</a:t>
            </a:r>
            <a:endParaRPr lang="en-GB">
              <a:latin typeface="Aptos" panose="02110004020202020204"/>
              <a:cs typeface="Arial"/>
            </a:endParaRPr>
          </a:p>
          <a:p>
            <a:pPr marL="171450" indent="-171450">
              <a:buFont typeface="Arial"/>
              <a:buChar char="•"/>
            </a:pPr>
            <a:r>
              <a:rPr lang="en-GB" sz="1200">
                <a:latin typeface="Arial"/>
                <a:cs typeface="Arial"/>
              </a:rPr>
              <a:t>Bilateral donors &amp; UN partners</a:t>
            </a:r>
            <a:endParaRPr lang="en-GB"/>
          </a:p>
        </p:txBody>
      </p:sp>
      <p:sp>
        <p:nvSpPr>
          <p:cNvPr id="9" name="Rectangle: Rounded Corners 8">
            <a:extLst>
              <a:ext uri="{FF2B5EF4-FFF2-40B4-BE49-F238E27FC236}">
                <a16:creationId xmlns:a16="http://schemas.microsoft.com/office/drawing/2014/main" id="{21FFA784-1F07-0F1B-8DE4-A7C627EC1398}"/>
              </a:ext>
            </a:extLst>
          </p:cNvPr>
          <p:cNvSpPr/>
          <p:nvPr/>
        </p:nvSpPr>
        <p:spPr>
          <a:xfrm>
            <a:off x="6301574" y="4477672"/>
            <a:ext cx="3737516" cy="2050677"/>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en-GB" sz="1400" b="1">
                <a:latin typeface="Arial"/>
                <a:cs typeface="Arial"/>
              </a:rPr>
              <a:t>How WMO operationalises support</a:t>
            </a:r>
            <a:br>
              <a:rPr lang="en-GB" sz="1400" b="1">
                <a:latin typeface="Arial"/>
                <a:cs typeface="Arial"/>
              </a:rPr>
            </a:br>
            <a:endParaRPr lang="en-GB" sz="1200" b="1">
              <a:latin typeface="Arial"/>
              <a:cs typeface="Arial"/>
            </a:endParaRPr>
          </a:p>
          <a:p>
            <a:r>
              <a:rPr lang="en-GB" sz="1200">
                <a:latin typeface="Arial"/>
                <a:cs typeface="Arial"/>
              </a:rPr>
              <a:t>• Engaging in global climate finance dialogues</a:t>
            </a:r>
            <a:br>
              <a:rPr lang="en-GB" sz="1200">
                <a:latin typeface="Arial" panose="020B0604020202020204" pitchFamily="34" charset="0"/>
                <a:cs typeface="Arial" panose="020B0604020202020204" pitchFamily="34" charset="0"/>
              </a:rPr>
            </a:br>
            <a:r>
              <a:rPr lang="en-GB" sz="1200">
                <a:latin typeface="Arial"/>
                <a:cs typeface="Arial"/>
              </a:rPr>
              <a:t>• Publication of Guidance note </a:t>
            </a:r>
            <a:r>
              <a:rPr lang="en-GB" sz="1200" i="1">
                <a:latin typeface="Arial"/>
                <a:cs typeface="Arial"/>
              </a:rPr>
              <a:t>Enhancing the Role of NMHSs in mobilising Climate Finance </a:t>
            </a:r>
            <a:br>
              <a:rPr lang="en-GB" sz="1200">
                <a:latin typeface="Arial" panose="020B0604020202020204" pitchFamily="34" charset="0"/>
                <a:cs typeface="Arial" panose="020B0604020202020204" pitchFamily="34" charset="0"/>
              </a:rPr>
            </a:br>
            <a:r>
              <a:rPr lang="en-GB" sz="1200">
                <a:latin typeface="Arial"/>
                <a:cs typeface="Arial"/>
              </a:rPr>
              <a:t>• Structured support at: – Global | Regional | National levels</a:t>
            </a:r>
            <a:br>
              <a:rPr lang="en-GB" sz="1200">
                <a:latin typeface="Arial" panose="020B0604020202020204" pitchFamily="34" charset="0"/>
                <a:cs typeface="Arial" panose="020B0604020202020204" pitchFamily="34" charset="0"/>
              </a:rPr>
            </a:br>
            <a:r>
              <a:rPr lang="en-GB" sz="1200">
                <a:latin typeface="Arial"/>
                <a:cs typeface="Arial"/>
              </a:rPr>
              <a:t>• Trainings, proposal co-development, NDA engagement</a:t>
            </a:r>
            <a:br>
              <a:rPr lang="en-GB" sz="1200">
                <a:latin typeface="Arial" panose="020B0604020202020204" pitchFamily="34" charset="0"/>
                <a:cs typeface="Arial" panose="020B0604020202020204" pitchFamily="34" charset="0"/>
              </a:rPr>
            </a:br>
            <a:r>
              <a:rPr lang="en-GB" sz="1200">
                <a:latin typeface="Arial"/>
                <a:cs typeface="Arial"/>
              </a:rPr>
              <a:t>• Self-paced learning module in development</a:t>
            </a:r>
          </a:p>
        </p:txBody>
      </p:sp>
      <p:sp>
        <p:nvSpPr>
          <p:cNvPr id="11" name="Arrow: Quad 10">
            <a:extLst>
              <a:ext uri="{FF2B5EF4-FFF2-40B4-BE49-F238E27FC236}">
                <a16:creationId xmlns:a16="http://schemas.microsoft.com/office/drawing/2014/main" id="{E3449019-A052-ED0C-2226-CE8F833D7C50}"/>
              </a:ext>
            </a:extLst>
          </p:cNvPr>
          <p:cNvSpPr/>
          <p:nvPr/>
        </p:nvSpPr>
        <p:spPr>
          <a:xfrm>
            <a:off x="3176710" y="3338278"/>
            <a:ext cx="5734049" cy="1351463"/>
          </a:xfrm>
          <a:prstGeom prst="quadArrow">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7762BA9-B85B-5399-E333-D02BB29027F4}"/>
              </a:ext>
            </a:extLst>
          </p:cNvPr>
          <p:cNvSpPr txBox="1"/>
          <p:nvPr/>
        </p:nvSpPr>
        <p:spPr>
          <a:xfrm>
            <a:off x="3891088" y="3878861"/>
            <a:ext cx="6146800" cy="307777"/>
          </a:xfrm>
          <a:prstGeom prst="rect">
            <a:avLst/>
          </a:prstGeom>
          <a:noFill/>
        </p:spPr>
        <p:txBody>
          <a:bodyPr wrap="square" lIns="91440" tIns="45720" rIns="91440" bIns="45720" anchor="t">
            <a:spAutoFit/>
          </a:bodyPr>
          <a:lstStyle/>
          <a:p>
            <a:r>
              <a:rPr lang="en-GB" sz="1400" b="1">
                <a:solidFill>
                  <a:schemeClr val="accent1"/>
                </a:solidFill>
                <a:latin typeface="Arial"/>
                <a:cs typeface="Arial"/>
              </a:rPr>
              <a:t>From climate science → finance → implementation</a:t>
            </a:r>
            <a:endParaRPr lang="en-US"/>
          </a:p>
        </p:txBody>
      </p:sp>
      <p:pic>
        <p:nvPicPr>
          <p:cNvPr id="16" name="Picture 15" descr="A graphic of a group of people sitting at a table&#10;&#10;AI-generated content may be incorrect.">
            <a:extLst>
              <a:ext uri="{FF2B5EF4-FFF2-40B4-BE49-F238E27FC236}">
                <a16:creationId xmlns:a16="http://schemas.microsoft.com/office/drawing/2014/main" id="{93B2FFA2-2ACD-2D31-BA8D-8487D5C8C4F3}"/>
              </a:ext>
            </a:extLst>
          </p:cNvPr>
          <p:cNvPicPr>
            <a:picLocks noChangeAspect="1"/>
          </p:cNvPicPr>
          <p:nvPr/>
        </p:nvPicPr>
        <p:blipFill>
          <a:blip r:embed="rId2"/>
          <a:srcRect l="5882" t="32751" r="5882" b="17031"/>
          <a:stretch>
            <a:fillRect/>
          </a:stretch>
        </p:blipFill>
        <p:spPr>
          <a:xfrm>
            <a:off x="9873758" y="4740856"/>
            <a:ext cx="2427064" cy="15375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Picture 16" descr="A logo with a globe and different objects around it&#10;&#10;AI-generated content may be incorrect.">
            <a:extLst>
              <a:ext uri="{FF2B5EF4-FFF2-40B4-BE49-F238E27FC236}">
                <a16:creationId xmlns:a16="http://schemas.microsoft.com/office/drawing/2014/main" id="{2A39E600-D497-4D0B-2222-A0359E7D80CB}"/>
              </a:ext>
            </a:extLst>
          </p:cNvPr>
          <p:cNvPicPr>
            <a:picLocks noChangeAspect="1"/>
          </p:cNvPicPr>
          <p:nvPr/>
        </p:nvPicPr>
        <p:blipFill>
          <a:blip r:embed="rId3"/>
          <a:srcRect l="6939" t="10488" r="10041" b="42353"/>
          <a:stretch>
            <a:fillRect/>
          </a:stretch>
        </p:blipFill>
        <p:spPr>
          <a:xfrm>
            <a:off x="9715374" y="1715973"/>
            <a:ext cx="2593405" cy="15295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0" name="Picture 19" descr="A group of logos and symbols&#10;&#10;AI-generated content may be incorrect.">
            <a:extLst>
              <a:ext uri="{FF2B5EF4-FFF2-40B4-BE49-F238E27FC236}">
                <a16:creationId xmlns:a16="http://schemas.microsoft.com/office/drawing/2014/main" id="{A04FF451-A91F-1CF1-ABCA-78B4D4D5EE45}"/>
              </a:ext>
            </a:extLst>
          </p:cNvPr>
          <p:cNvPicPr>
            <a:picLocks noChangeAspect="1"/>
          </p:cNvPicPr>
          <p:nvPr/>
        </p:nvPicPr>
        <p:blipFill>
          <a:blip r:embed="rId4"/>
          <a:srcRect l="25954" t="15094" r="24682" b="20283"/>
          <a:stretch>
            <a:fillRect/>
          </a:stretch>
        </p:blipFill>
        <p:spPr>
          <a:xfrm>
            <a:off x="219036" y="4796117"/>
            <a:ext cx="2177493" cy="15349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2" name="Picture 21">
            <a:extLst>
              <a:ext uri="{FF2B5EF4-FFF2-40B4-BE49-F238E27FC236}">
                <a16:creationId xmlns:a16="http://schemas.microsoft.com/office/drawing/2014/main" id="{5A52191A-D3B3-3B51-1E28-7509CC183D1C}"/>
              </a:ext>
            </a:extLst>
          </p:cNvPr>
          <p:cNvPicPr>
            <a:picLocks noChangeAspect="1"/>
          </p:cNvPicPr>
          <p:nvPr/>
        </p:nvPicPr>
        <p:blipFill>
          <a:blip r:embed="rId5"/>
          <a:srcRect l="2835" t="-1962" r="3571" b="5261"/>
          <a:stretch>
            <a:fillRect/>
          </a:stretch>
        </p:blipFill>
        <p:spPr>
          <a:xfrm>
            <a:off x="68999" y="1894555"/>
            <a:ext cx="2232838" cy="152225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3" name="Graphic 22" descr="Chevron arrows with solid fill">
            <a:extLst>
              <a:ext uri="{FF2B5EF4-FFF2-40B4-BE49-F238E27FC236}">
                <a16:creationId xmlns:a16="http://schemas.microsoft.com/office/drawing/2014/main" id="{FB55415C-027E-70A1-11D6-A5364074A12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4260000">
            <a:off x="1929653" y="1683124"/>
            <a:ext cx="253254" cy="298077"/>
          </a:xfrm>
          <a:prstGeom prst="rect">
            <a:avLst/>
          </a:prstGeom>
        </p:spPr>
      </p:pic>
      <p:pic>
        <p:nvPicPr>
          <p:cNvPr id="24" name="Graphic 23" descr="Chevron arrows with solid fill">
            <a:extLst>
              <a:ext uri="{FF2B5EF4-FFF2-40B4-BE49-F238E27FC236}">
                <a16:creationId xmlns:a16="http://schemas.microsoft.com/office/drawing/2014/main" id="{679E234E-14E2-4102-3046-6533A48E26B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5060000">
            <a:off x="9897034" y="1694330"/>
            <a:ext cx="253254" cy="298077"/>
          </a:xfrm>
          <a:prstGeom prst="rect">
            <a:avLst/>
          </a:prstGeom>
        </p:spPr>
      </p:pic>
      <p:pic>
        <p:nvPicPr>
          <p:cNvPr id="25" name="Graphic 24" descr="Chevron arrows with solid fill">
            <a:extLst>
              <a:ext uri="{FF2B5EF4-FFF2-40B4-BE49-F238E27FC236}">
                <a16:creationId xmlns:a16="http://schemas.microsoft.com/office/drawing/2014/main" id="{526A03C4-7F9C-A170-CEC5-DA81978129B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4520000">
            <a:off x="9841004" y="4473388"/>
            <a:ext cx="253254" cy="298077"/>
          </a:xfrm>
          <a:prstGeom prst="rect">
            <a:avLst/>
          </a:prstGeom>
        </p:spPr>
      </p:pic>
      <p:pic>
        <p:nvPicPr>
          <p:cNvPr id="26" name="Graphic 25" descr="Chevron arrows with solid fill">
            <a:extLst>
              <a:ext uri="{FF2B5EF4-FFF2-40B4-BE49-F238E27FC236}">
                <a16:creationId xmlns:a16="http://schemas.microsoft.com/office/drawing/2014/main" id="{11693B3D-55AC-938E-17CF-1F2638075CA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7220000">
            <a:off x="2030504" y="4540623"/>
            <a:ext cx="253254" cy="298077"/>
          </a:xfrm>
          <a:prstGeom prst="rect">
            <a:avLst/>
          </a:prstGeom>
        </p:spPr>
      </p:pic>
      <p:pic>
        <p:nvPicPr>
          <p:cNvPr id="27" name="Graphic 26" descr="Chevron arrows with solid fill">
            <a:extLst>
              <a:ext uri="{FF2B5EF4-FFF2-40B4-BE49-F238E27FC236}">
                <a16:creationId xmlns:a16="http://schemas.microsoft.com/office/drawing/2014/main" id="{BDA21264-E75D-B8D8-0A05-60F0A76F429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2460000">
            <a:off x="2086533" y="6243917"/>
            <a:ext cx="253254" cy="298077"/>
          </a:xfrm>
          <a:prstGeom prst="rect">
            <a:avLst/>
          </a:prstGeom>
        </p:spPr>
      </p:pic>
      <p:pic>
        <p:nvPicPr>
          <p:cNvPr id="28" name="Graphic 27" descr="Chevron arrows with solid fill">
            <a:extLst>
              <a:ext uri="{FF2B5EF4-FFF2-40B4-BE49-F238E27FC236}">
                <a16:creationId xmlns:a16="http://schemas.microsoft.com/office/drawing/2014/main" id="{B925F0DA-0B09-4258-92EA-A74BDA59B65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3540000">
            <a:off x="1940856" y="3319182"/>
            <a:ext cx="253254" cy="298077"/>
          </a:xfrm>
          <a:prstGeom prst="rect">
            <a:avLst/>
          </a:prstGeom>
        </p:spPr>
      </p:pic>
      <p:pic>
        <p:nvPicPr>
          <p:cNvPr id="29" name="Graphic 28" descr="Chevron arrows with solid fill">
            <a:extLst>
              <a:ext uri="{FF2B5EF4-FFF2-40B4-BE49-F238E27FC236}">
                <a16:creationId xmlns:a16="http://schemas.microsoft.com/office/drawing/2014/main" id="{FBCFDE97-843D-2138-5D79-080BC041645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8160000">
            <a:off x="9807386" y="6266329"/>
            <a:ext cx="253254" cy="298077"/>
          </a:xfrm>
          <a:prstGeom prst="rect">
            <a:avLst/>
          </a:prstGeom>
        </p:spPr>
      </p:pic>
      <p:pic>
        <p:nvPicPr>
          <p:cNvPr id="30" name="Graphic 29" descr="Chevron arrows with solid fill">
            <a:extLst>
              <a:ext uri="{FF2B5EF4-FFF2-40B4-BE49-F238E27FC236}">
                <a16:creationId xmlns:a16="http://schemas.microsoft.com/office/drawing/2014/main" id="{1A0FA731-99EB-338B-548B-6CA07E5C860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6720000">
            <a:off x="9852208" y="3352799"/>
            <a:ext cx="253254" cy="298077"/>
          </a:xfrm>
          <a:prstGeom prst="rect">
            <a:avLst/>
          </a:prstGeom>
        </p:spPr>
      </p:pic>
    </p:spTree>
    <p:extLst>
      <p:ext uri="{BB962C8B-B14F-4D97-AF65-F5344CB8AC3E}">
        <p14:creationId xmlns:p14="http://schemas.microsoft.com/office/powerpoint/2010/main" val="1816015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5353B-6A24-C4A8-E2F4-CE58107B32DB}"/>
              </a:ext>
            </a:extLst>
          </p:cNvPr>
          <p:cNvSpPr>
            <a:spLocks noGrp="1"/>
          </p:cNvSpPr>
          <p:nvPr>
            <p:ph type="title"/>
          </p:nvPr>
        </p:nvSpPr>
        <p:spPr/>
        <p:txBody>
          <a:bodyPr/>
          <a:lstStyle/>
          <a:p>
            <a:endParaRPr lang="en-US"/>
          </a:p>
        </p:txBody>
      </p:sp>
      <p:pic>
        <p:nvPicPr>
          <p:cNvPr id="4" name="Picture 3" descr="A close-up of a book&#10;&#10;AI-generated content may be incorrect.">
            <a:extLst>
              <a:ext uri="{FF2B5EF4-FFF2-40B4-BE49-F238E27FC236}">
                <a16:creationId xmlns:a16="http://schemas.microsoft.com/office/drawing/2014/main" id="{2F0D76ED-C919-ED15-ACB9-F5192CDF62B0}"/>
              </a:ext>
            </a:extLst>
          </p:cNvPr>
          <p:cNvPicPr>
            <a:picLocks noChangeAspect="1"/>
          </p:cNvPicPr>
          <p:nvPr/>
        </p:nvPicPr>
        <p:blipFill>
          <a:blip r:embed="rId2"/>
          <a:stretch>
            <a:fillRect/>
          </a:stretch>
        </p:blipFill>
        <p:spPr>
          <a:xfrm>
            <a:off x="992037" y="490242"/>
            <a:ext cx="10481095" cy="5431818"/>
          </a:xfrm>
          <a:prstGeom prst="rect">
            <a:avLst/>
          </a:prstGeom>
        </p:spPr>
      </p:pic>
    </p:spTree>
    <p:extLst>
      <p:ext uri="{BB962C8B-B14F-4D97-AF65-F5344CB8AC3E}">
        <p14:creationId xmlns:p14="http://schemas.microsoft.com/office/powerpoint/2010/main" val="1025675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3BEA7-AAE8-ED58-9D7A-35579A45DE42}"/>
              </a:ext>
            </a:extLst>
          </p:cNvPr>
          <p:cNvPicPr>
            <a:picLocks noChangeAspect="1"/>
          </p:cNvPicPr>
          <p:nvPr/>
        </p:nvPicPr>
        <p:blipFill>
          <a:blip r:embed="rId2"/>
          <a:stretch>
            <a:fillRect/>
          </a:stretch>
        </p:blipFill>
        <p:spPr>
          <a:xfrm>
            <a:off x="857251" y="945942"/>
            <a:ext cx="5238750" cy="2777214"/>
          </a:xfrm>
          <a:prstGeom prst="rect">
            <a:avLst/>
          </a:prstGeom>
        </p:spPr>
      </p:pic>
      <p:pic>
        <p:nvPicPr>
          <p:cNvPr id="3" name="Picture 2">
            <a:extLst>
              <a:ext uri="{FF2B5EF4-FFF2-40B4-BE49-F238E27FC236}">
                <a16:creationId xmlns:a16="http://schemas.microsoft.com/office/drawing/2014/main" id="{585A44E2-71AF-A675-2A09-641E4AD575B5}"/>
              </a:ext>
            </a:extLst>
          </p:cNvPr>
          <p:cNvPicPr>
            <a:picLocks noChangeAspect="1"/>
          </p:cNvPicPr>
          <p:nvPr/>
        </p:nvPicPr>
        <p:blipFill>
          <a:blip r:embed="rId3"/>
          <a:stretch>
            <a:fillRect/>
          </a:stretch>
        </p:blipFill>
        <p:spPr>
          <a:xfrm>
            <a:off x="5326380" y="4070820"/>
            <a:ext cx="6561379" cy="2578417"/>
          </a:xfrm>
          <a:prstGeom prst="rect">
            <a:avLst/>
          </a:prstGeom>
        </p:spPr>
      </p:pic>
      <p:sp>
        <p:nvSpPr>
          <p:cNvPr id="4" name="TextBox 3">
            <a:extLst>
              <a:ext uri="{FF2B5EF4-FFF2-40B4-BE49-F238E27FC236}">
                <a16:creationId xmlns:a16="http://schemas.microsoft.com/office/drawing/2014/main" id="{4703FDB3-7E16-B3D3-0A38-F10293195965}"/>
              </a:ext>
            </a:extLst>
          </p:cNvPr>
          <p:cNvSpPr txBox="1"/>
          <p:nvPr/>
        </p:nvSpPr>
        <p:spPr>
          <a:xfrm>
            <a:off x="891540" y="182880"/>
            <a:ext cx="1055391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Aptos" panose="02110004020202020204"/>
                <a:ea typeface="+mn-ea"/>
                <a:cs typeface="+mn-cs"/>
              </a:rPr>
              <a:t>Leadership and Management Course Introduced for Caribbean Members</a:t>
            </a:r>
          </a:p>
        </p:txBody>
      </p:sp>
      <p:sp>
        <p:nvSpPr>
          <p:cNvPr id="6" name="TextBox 5">
            <a:extLst>
              <a:ext uri="{FF2B5EF4-FFF2-40B4-BE49-F238E27FC236}">
                <a16:creationId xmlns:a16="http://schemas.microsoft.com/office/drawing/2014/main" id="{61314371-9F6B-6139-C650-B32624223E4B}"/>
              </a:ext>
            </a:extLst>
          </p:cNvPr>
          <p:cNvSpPr txBox="1"/>
          <p:nvPr/>
        </p:nvSpPr>
        <p:spPr>
          <a:xfrm>
            <a:off x="6729413" y="1025575"/>
            <a:ext cx="5238750" cy="2677656"/>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More than 30 participants including: Permanent Representatives, Hydrological Advisors, and Senior Managers from Caribbean countries.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prstClr val="black"/>
              </a:solidFill>
              <a:effectLst/>
              <a:uLnTx/>
              <a:uFillTx/>
              <a:latin typeface="Aptos" panose="021100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BFF9F95F-A8EC-6035-30B2-E6E31A1B6265}"/>
              </a:ext>
            </a:extLst>
          </p:cNvPr>
          <p:cNvSpPr txBox="1"/>
          <p:nvPr/>
        </p:nvSpPr>
        <p:spPr>
          <a:xfrm>
            <a:off x="1065849" y="3862747"/>
            <a:ext cx="4454841"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Port of Spain, Trinidad and Tobago,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  December 2025</a:t>
            </a:r>
          </a:p>
        </p:txBody>
      </p:sp>
    </p:spTree>
    <p:extLst>
      <p:ext uri="{BB962C8B-B14F-4D97-AF65-F5344CB8AC3E}">
        <p14:creationId xmlns:p14="http://schemas.microsoft.com/office/powerpoint/2010/main" val="24450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BC1C6E-28DC-1770-042D-0AD594D590F5}"/>
              </a:ext>
            </a:extLst>
          </p:cNvPr>
          <p:cNvPicPr>
            <a:picLocks noChangeAspect="1"/>
          </p:cNvPicPr>
          <p:nvPr/>
        </p:nvPicPr>
        <p:blipFill>
          <a:blip r:embed="rId2">
            <a:extLst>
              <a:ext uri="{28A0092B-C50C-407E-A947-70E740481C1C}">
                <a14:useLocalDpi xmlns:a14="http://schemas.microsoft.com/office/drawing/2010/main" val="0"/>
              </a:ext>
            </a:extLst>
          </a:blip>
          <a:srcRect l="8952" r="12294" b="2"/>
          <a:stretch>
            <a:fillRect/>
          </a:stretch>
        </p:blipFill>
        <p:spPr bwMode="auto">
          <a:xfrm>
            <a:off x="5162052" y="3272588"/>
            <a:ext cx="6105382" cy="3585411"/>
          </a:xfrm>
          <a:prstGeom prst="rect">
            <a:avLst/>
          </a:prstGeom>
          <a:noFill/>
        </p:spPr>
      </p:pic>
      <p:pic>
        <p:nvPicPr>
          <p:cNvPr id="4" name="Picture 3">
            <a:extLst>
              <a:ext uri="{FF2B5EF4-FFF2-40B4-BE49-F238E27FC236}">
                <a16:creationId xmlns:a16="http://schemas.microsoft.com/office/drawing/2014/main" id="{4F348D62-E6CB-0E0F-FEBD-084D6FEE1B43}"/>
              </a:ext>
            </a:extLst>
          </p:cNvPr>
          <p:cNvPicPr>
            <a:picLocks noChangeAspect="1"/>
          </p:cNvPicPr>
          <p:nvPr/>
        </p:nvPicPr>
        <p:blipFill>
          <a:blip r:embed="rId3" cstate="print">
            <a:extLst>
              <a:ext uri="{28A0092B-C50C-407E-A947-70E740481C1C}">
                <a14:useLocalDpi xmlns:a14="http://schemas.microsoft.com/office/drawing/2010/main"/>
              </a:ext>
            </a:extLst>
          </a:blip>
          <a:srcRect t="28655" r="1" b="1"/>
          <a:stretch>
            <a:fillRect/>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p:spPr>
      </p:pic>
      <p:sp>
        <p:nvSpPr>
          <p:cNvPr id="7" name="TextBox 6">
            <a:extLst>
              <a:ext uri="{FF2B5EF4-FFF2-40B4-BE49-F238E27FC236}">
                <a16:creationId xmlns:a16="http://schemas.microsoft.com/office/drawing/2014/main" id="{47644D7C-B5CD-CA6F-F5C5-1A21104C7BD3}"/>
              </a:ext>
            </a:extLst>
          </p:cNvPr>
          <p:cNvSpPr txBox="1"/>
          <p:nvPr/>
        </p:nvSpPr>
        <p:spPr>
          <a:xfrm>
            <a:off x="435059" y="4340326"/>
            <a:ext cx="4330563" cy="224676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110004020202020204"/>
                <a:ea typeface="+mn-ea"/>
                <a:cs typeface="+mn-cs"/>
              </a:rPr>
              <a:t>WMO RA IV Training Workshop on Regional WIGOS </a:t>
            </a:r>
            <a:r>
              <a:rPr kumimoji="0" lang="en-US" sz="2000" b="1" i="0" u="none" strike="noStrike" kern="1200" cap="none" spc="0" normalizeH="0" baseline="0" noProof="0" err="1">
                <a:ln>
                  <a:noFill/>
                </a:ln>
                <a:solidFill>
                  <a:prstClr val="black"/>
                </a:solidFill>
                <a:effectLst/>
                <a:uLnTx/>
                <a:uFillTx/>
                <a:latin typeface="Aptos" panose="02110004020202020204"/>
                <a:ea typeface="+mn-ea"/>
                <a:cs typeface="+mn-cs"/>
              </a:rPr>
              <a:t>Centres</a:t>
            </a:r>
            <a:r>
              <a:rPr kumimoji="0" lang="en-US" sz="2000" b="1" i="0" u="none" strike="noStrike" kern="1200" cap="none" spc="0" normalizeH="0" baseline="0" noProof="0">
                <a:ln>
                  <a:noFill/>
                </a:ln>
                <a:solidFill>
                  <a:prstClr val="black"/>
                </a:solidFill>
                <a:effectLst/>
                <a:uLnTx/>
                <a:uFillTx/>
                <a:latin typeface="Aptos" panose="02110004020202020204"/>
                <a:ea typeface="+mn-ea"/>
                <a:cs typeface="+mn-cs"/>
              </a:rPr>
              <a:t> (RWC) functions and tools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Aptos" panose="02110004020202020204"/>
                <a:ea typeface="+mn-ea"/>
                <a:cs typeface="+mn-cs"/>
              </a:rPr>
              <a:t>San José, Costa Rica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black"/>
                </a:solidFill>
                <a:effectLst/>
                <a:uLnTx/>
                <a:uFillTx/>
                <a:latin typeface="Aptos" panose="02110004020202020204"/>
                <a:ea typeface="+mn-ea"/>
                <a:cs typeface="+mn-cs"/>
              </a:rPr>
              <a:t>9-11 </a:t>
            </a:r>
            <a:r>
              <a:rPr kumimoji="0" lang="es-ES" sz="2000" b="1" i="0" u="none" strike="noStrike" kern="1200" cap="none" spc="0" normalizeH="0" baseline="0" noProof="0" err="1">
                <a:ln>
                  <a:noFill/>
                </a:ln>
                <a:solidFill>
                  <a:prstClr val="black"/>
                </a:solidFill>
                <a:effectLst/>
                <a:uLnTx/>
                <a:uFillTx/>
                <a:latin typeface="Aptos" panose="02110004020202020204"/>
                <a:ea typeface="+mn-ea"/>
                <a:cs typeface="+mn-cs"/>
              </a:rPr>
              <a:t>February</a:t>
            </a:r>
            <a:r>
              <a:rPr kumimoji="0" lang="es-ES" sz="2000" b="1" i="0" u="none" strike="noStrike" kern="1200" cap="none" spc="0" normalizeH="0" baseline="0" noProof="0">
                <a:ln>
                  <a:noFill/>
                </a:ln>
                <a:solidFill>
                  <a:prstClr val="black"/>
                </a:solidFill>
                <a:effectLst/>
                <a:uLnTx/>
                <a:uFillTx/>
                <a:latin typeface="Aptos" panose="02110004020202020204"/>
                <a:ea typeface="+mn-ea"/>
                <a:cs typeface="+mn-cs"/>
              </a:rPr>
              <a:t> 2026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56873677-0192-10D4-D475-E9D48DF0DFA0}"/>
              </a:ext>
            </a:extLst>
          </p:cNvPr>
          <p:cNvPicPr>
            <a:picLocks noChangeAspect="1"/>
          </p:cNvPicPr>
          <p:nvPr/>
        </p:nvPicPr>
        <p:blipFill>
          <a:blip r:embed="rId4"/>
          <a:stretch>
            <a:fillRect/>
          </a:stretch>
        </p:blipFill>
        <p:spPr>
          <a:xfrm>
            <a:off x="7458302" y="-5588"/>
            <a:ext cx="3809132" cy="1351788"/>
          </a:xfrm>
          <a:prstGeom prst="rect">
            <a:avLst/>
          </a:prstGeom>
          <a:solidFill>
            <a:schemeClr val="bg1">
              <a:lumMod val="85000"/>
              <a:alpha val="0"/>
            </a:schemeClr>
          </a:solidFill>
        </p:spPr>
      </p:pic>
    </p:spTree>
    <p:extLst>
      <p:ext uri="{BB962C8B-B14F-4D97-AF65-F5344CB8AC3E}">
        <p14:creationId xmlns:p14="http://schemas.microsoft.com/office/powerpoint/2010/main" val="693992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FB9451-464E-FFB1-2A31-FFC1520F37B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2605B7D-D8DA-ED17-2C72-0BFAF9108852}"/>
              </a:ext>
            </a:extLst>
          </p:cNvPr>
          <p:cNvSpPr txBox="1"/>
          <p:nvPr/>
        </p:nvSpPr>
        <p:spPr>
          <a:xfrm>
            <a:off x="7747920" y="1400945"/>
            <a:ext cx="3229896"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panose="02110004020202020204"/>
                <a:ea typeface="+mn-ea"/>
                <a:cs typeface="+mn-cs"/>
              </a:rPr>
              <a:t>WMO Regional Workshop on RBON design for RA IV</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ptos" panose="02110004020202020204"/>
                <a:ea typeface="+mn-ea"/>
                <a:cs typeface="+mn-cs"/>
              </a:rPr>
              <a:t>San José, Costa Rica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prstClr val="white"/>
                </a:solidFill>
                <a:effectLst/>
                <a:uLnTx/>
                <a:uFillTx/>
                <a:latin typeface="Aptos" panose="02110004020202020204"/>
                <a:ea typeface="+mn-ea"/>
                <a:cs typeface="+mn-cs"/>
              </a:rPr>
              <a:t>12-14 </a:t>
            </a:r>
            <a:r>
              <a:rPr kumimoji="0" lang="es-ES" sz="2000" b="1" i="0" u="none" strike="noStrike" kern="1200" cap="none" spc="0" normalizeH="0" baseline="0" noProof="0" err="1">
                <a:ln>
                  <a:noFill/>
                </a:ln>
                <a:solidFill>
                  <a:prstClr val="white"/>
                </a:solidFill>
                <a:effectLst/>
                <a:uLnTx/>
                <a:uFillTx/>
                <a:latin typeface="Aptos" panose="02110004020202020204"/>
                <a:ea typeface="+mn-ea"/>
                <a:cs typeface="+mn-cs"/>
              </a:rPr>
              <a:t>February</a:t>
            </a:r>
            <a:r>
              <a:rPr kumimoji="0" lang="es-ES" sz="2000" b="1" i="0" u="none" strike="noStrike" kern="1200" cap="none" spc="0" normalizeH="0" baseline="0" noProof="0">
                <a:ln>
                  <a:noFill/>
                </a:ln>
                <a:solidFill>
                  <a:prstClr val="white"/>
                </a:solidFill>
                <a:effectLst/>
                <a:uLnTx/>
                <a:uFillTx/>
                <a:latin typeface="Aptos" panose="02110004020202020204"/>
                <a:ea typeface="+mn-ea"/>
                <a:cs typeface="+mn-cs"/>
              </a:rPr>
              <a:t> 2026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05F6D863-1D45-34B9-F78E-EBA200740E72}"/>
              </a:ext>
            </a:extLst>
          </p:cNvPr>
          <p:cNvPicPr>
            <a:picLocks noChangeAspect="1"/>
          </p:cNvPicPr>
          <p:nvPr/>
        </p:nvPicPr>
        <p:blipFill>
          <a:blip r:embed="rId2"/>
          <a:stretch>
            <a:fillRect/>
          </a:stretch>
        </p:blipFill>
        <p:spPr>
          <a:xfrm>
            <a:off x="114301" y="-1"/>
            <a:ext cx="7187532" cy="3918917"/>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p:spPr>
      </p:pic>
      <p:pic>
        <p:nvPicPr>
          <p:cNvPr id="8" name="Picture 7">
            <a:extLst>
              <a:ext uri="{FF2B5EF4-FFF2-40B4-BE49-F238E27FC236}">
                <a16:creationId xmlns:a16="http://schemas.microsoft.com/office/drawing/2014/main" id="{285A0767-9ACD-FD08-8DBF-1E74893C0804}"/>
              </a:ext>
            </a:extLst>
          </p:cNvPr>
          <p:cNvPicPr>
            <a:picLocks noChangeAspect="1"/>
          </p:cNvPicPr>
          <p:nvPr/>
        </p:nvPicPr>
        <p:blipFill>
          <a:blip r:embed="rId3"/>
          <a:srcRect t="19833"/>
          <a:stretch>
            <a:fillRect/>
          </a:stretch>
        </p:blipFill>
        <p:spPr>
          <a:xfrm>
            <a:off x="5204523" y="3251200"/>
            <a:ext cx="6109778" cy="3606800"/>
          </a:xfrm>
          <a:prstGeom prst="rect">
            <a:avLst/>
          </a:prstGeom>
          <a:noFill/>
        </p:spPr>
      </p:pic>
      <p:pic>
        <p:nvPicPr>
          <p:cNvPr id="13" name="Picture 12">
            <a:extLst>
              <a:ext uri="{FF2B5EF4-FFF2-40B4-BE49-F238E27FC236}">
                <a16:creationId xmlns:a16="http://schemas.microsoft.com/office/drawing/2014/main" id="{A3C944CC-56D7-89F9-F113-3BE20E81810B}"/>
              </a:ext>
            </a:extLst>
          </p:cNvPr>
          <p:cNvPicPr>
            <a:picLocks noChangeAspect="1"/>
          </p:cNvPicPr>
          <p:nvPr/>
        </p:nvPicPr>
        <p:blipFill>
          <a:blip r:embed="rId4"/>
          <a:stretch>
            <a:fillRect/>
          </a:stretch>
        </p:blipFill>
        <p:spPr>
          <a:xfrm>
            <a:off x="7458302" y="7112"/>
            <a:ext cx="3809132" cy="1318545"/>
          </a:xfrm>
          <a:prstGeom prst="rect">
            <a:avLst/>
          </a:prstGeom>
          <a:solidFill>
            <a:schemeClr val="bg1">
              <a:lumMod val="85000"/>
              <a:alpha val="0"/>
            </a:schemeClr>
          </a:solidFill>
        </p:spPr>
      </p:pic>
    </p:spTree>
    <p:extLst>
      <p:ext uri="{BB962C8B-B14F-4D97-AF65-F5344CB8AC3E}">
        <p14:creationId xmlns:p14="http://schemas.microsoft.com/office/powerpoint/2010/main" val="3286748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C8170-FBFA-E15A-9C02-C099F945C02B}"/>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1B70A15-2F6A-6E2D-E8B7-3B1D920FB82A}"/>
              </a:ext>
            </a:extLst>
          </p:cNvPr>
          <p:cNvSpPr/>
          <p:nvPr/>
        </p:nvSpPr>
        <p:spPr>
          <a:xfrm>
            <a:off x="6485314" y="118872"/>
            <a:ext cx="5584766" cy="6675119"/>
          </a:xfrm>
          <a:prstGeom prst="roundRect">
            <a:avLst/>
          </a:prstGeom>
          <a:solidFill>
            <a:srgbClr val="005BAA"/>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itle 1">
            <a:extLst>
              <a:ext uri="{FF2B5EF4-FFF2-40B4-BE49-F238E27FC236}">
                <a16:creationId xmlns:a16="http://schemas.microsoft.com/office/drawing/2014/main" id="{252002BF-5F0E-99A5-0144-030CFF0A28D1}"/>
              </a:ext>
            </a:extLst>
          </p:cNvPr>
          <p:cNvSpPr>
            <a:spLocks noGrp="1"/>
          </p:cNvSpPr>
          <p:nvPr/>
        </p:nvSpPr>
        <p:spPr>
          <a:xfrm>
            <a:off x="250946" y="-61757"/>
            <a:ext cx="11254505" cy="68517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kern="1200">
                <a:solidFill>
                  <a:srgbClr val="005BA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003DA5"/>
                </a:solidFill>
                <a:effectLst/>
                <a:uLnTx/>
                <a:uFillTx/>
                <a:latin typeface="Arial Bold"/>
                <a:ea typeface="+mj-ea"/>
                <a:cs typeface="Arial Bold"/>
              </a:rPr>
              <a:t>Hydrological activities – SIDS </a:t>
            </a:r>
          </a:p>
        </p:txBody>
      </p:sp>
      <p:sp>
        <p:nvSpPr>
          <p:cNvPr id="19" name="Subtitle 2">
            <a:extLst>
              <a:ext uri="{FF2B5EF4-FFF2-40B4-BE49-F238E27FC236}">
                <a16:creationId xmlns:a16="http://schemas.microsoft.com/office/drawing/2014/main" id="{E6D8E4A9-9C64-AB9F-4E27-F9AA45CD81A3}"/>
              </a:ext>
            </a:extLst>
          </p:cNvPr>
          <p:cNvSpPr>
            <a:spLocks noGrp="1"/>
          </p:cNvSpPr>
          <p:nvPr/>
        </p:nvSpPr>
        <p:spPr>
          <a:xfrm>
            <a:off x="460592" y="886968"/>
            <a:ext cx="6031866" cy="4156919"/>
          </a:xfrm>
          <a:prstGeom prst="rect">
            <a:avLst/>
          </a:prstGeom>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GB" sz="2000" b="1" i="0" u="none" strike="noStrike" kern="1200" cap="none" spc="0" normalizeH="0" baseline="0" noProof="0">
                <a:ln>
                  <a:noFill/>
                </a:ln>
                <a:solidFill>
                  <a:prstClr val="black"/>
                </a:solidFill>
                <a:effectLst/>
                <a:uLnTx/>
                <a:uFillTx/>
                <a:latin typeface="Arial"/>
                <a:ea typeface="+mn-ea"/>
                <a:cs typeface="Arial"/>
              </a:rPr>
            </a:br>
            <a:endParaRPr kumimoji="0" lang="en-GB" sz="2000" b="1"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Arial Bold"/>
                <a:ea typeface="+mn-ea"/>
                <a:cs typeface="Arial"/>
              </a:rPr>
              <a:t>Hydrological Status and Outlooks Systems in the Caribbean</a:t>
            </a: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Arial"/>
              </a:rPr>
              <a:t>Follows the </a:t>
            </a:r>
            <a:r>
              <a:rPr kumimoji="0" lang="en-GB" sz="1400" b="0" i="0" u="none" strike="noStrike" kern="1200" cap="none" spc="0" normalizeH="0" baseline="0" noProof="0" err="1">
                <a:ln>
                  <a:noFill/>
                </a:ln>
                <a:solidFill>
                  <a:prstClr val="black"/>
                </a:solidFill>
                <a:effectLst/>
                <a:uLnTx/>
                <a:uFillTx/>
                <a:latin typeface="Arial"/>
                <a:ea typeface="+mn-ea"/>
                <a:cs typeface="Arial"/>
              </a:rPr>
              <a:t>HydroSOS</a:t>
            </a:r>
            <a:r>
              <a:rPr kumimoji="0" lang="en-GB" sz="1400" b="0" i="0" u="none" strike="noStrike" kern="1200" cap="none" spc="0" normalizeH="0" baseline="0" noProof="0">
                <a:ln>
                  <a:noFill/>
                </a:ln>
                <a:solidFill>
                  <a:prstClr val="black"/>
                </a:solidFill>
                <a:effectLst/>
                <a:uLnTx/>
                <a:uFillTx/>
                <a:latin typeface="Arial"/>
                <a:ea typeface="+mn-ea"/>
                <a:cs typeface="Arial"/>
              </a:rPr>
              <a:t> Caribbean Implementation Plan, endorsed in Cg-19</a:t>
            </a: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Arial"/>
              </a:rPr>
              <a:t>Supports capacity development on data management and exchange through WIS/WHOS</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Arial"/>
              </a:rPr>
              <a:t>Provides global products for hydrological status assessments (such as GEOGLOWS)</a:t>
            </a: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Arial"/>
              </a:rPr>
              <a:t>Provides participating countries with tools to quantify and visualize streamflow and groundwater, and support decision-making </a:t>
            </a: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Arial"/>
              </a:rPr>
              <a:t>Financed through CREWS, WMO, and key partners like UKCEH</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Arial Bold"/>
                <a:ea typeface="+mn-ea"/>
                <a:cs typeface="Arial"/>
              </a:rPr>
              <a:t>Early Warning Systems for Floods - SIDS</a:t>
            </a: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Arial"/>
              </a:rPr>
              <a:t>National Capabilities Assessment were performed for selected countries in the Caribbean, South West Indian Ocean and the Pacific</a:t>
            </a: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Arial"/>
              </a:rPr>
              <a:t>Flash and urban flood prediction capabilities are to be enhanced during 2026</a:t>
            </a: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Arial"/>
              </a:rPr>
              <a:t>Directly supports implementation of EW4All in the regions</a:t>
            </a: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90AA50A-921F-FF2B-BF10-B9EC733BE858}"/>
              </a:ext>
            </a:extLst>
          </p:cNvPr>
          <p:cNvSpPr txBox="1"/>
          <p:nvPr/>
        </p:nvSpPr>
        <p:spPr>
          <a:xfrm>
            <a:off x="9003831" y="2072744"/>
            <a:ext cx="29019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prstClr val="white"/>
                </a:solidFill>
                <a:effectLst/>
                <a:uLnTx/>
                <a:uFillTx/>
                <a:latin typeface="Aptos" panose="02110004020202020204"/>
                <a:ea typeface="+mn-ea"/>
                <a:cs typeface="+mn-cs"/>
              </a:rPr>
              <a:t>HydroSOS</a:t>
            </a:r>
            <a:r>
              <a:rPr kumimoji="0" lang="en-US" sz="1400" b="1" i="0" u="none" strike="noStrike" kern="1200" cap="none" spc="0" normalizeH="0" baseline="0" noProof="0">
                <a:ln>
                  <a:noFill/>
                </a:ln>
                <a:solidFill>
                  <a:prstClr val="white"/>
                </a:solidFill>
                <a:effectLst/>
                <a:uLnTx/>
                <a:uFillTx/>
                <a:latin typeface="Aptos" panose="02110004020202020204"/>
                <a:ea typeface="+mn-ea"/>
                <a:cs typeface="+mn-cs"/>
              </a:rPr>
              <a:t> Workshop in Jamaica, Feb 2026</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FFC758C0-1EF1-E0C6-0A32-FDBE0C12921D}"/>
              </a:ext>
            </a:extLst>
          </p:cNvPr>
          <p:cNvPicPr>
            <a:picLocks noChangeAspect="1"/>
          </p:cNvPicPr>
          <p:nvPr/>
        </p:nvPicPr>
        <p:blipFill>
          <a:blip r:embed="rId2"/>
          <a:stretch>
            <a:fillRect/>
          </a:stretch>
        </p:blipFill>
        <p:spPr>
          <a:xfrm>
            <a:off x="9003831" y="516963"/>
            <a:ext cx="2901995" cy="1465466"/>
          </a:xfrm>
          <a:prstGeom prst="rect">
            <a:avLst/>
          </a:prstGeom>
        </p:spPr>
      </p:pic>
      <p:pic>
        <p:nvPicPr>
          <p:cNvPr id="8" name="Picture 7" descr="A person in a blue uniform&#10;&#10;AI-generated content may be incorrect.">
            <a:extLst>
              <a:ext uri="{FF2B5EF4-FFF2-40B4-BE49-F238E27FC236}">
                <a16:creationId xmlns:a16="http://schemas.microsoft.com/office/drawing/2014/main" id="{37E01A66-1893-9D5F-AF76-0815B3455F7B}"/>
              </a:ext>
            </a:extLst>
          </p:cNvPr>
          <p:cNvPicPr>
            <a:picLocks noChangeAspect="1"/>
          </p:cNvPicPr>
          <p:nvPr/>
        </p:nvPicPr>
        <p:blipFill>
          <a:blip r:embed="rId3"/>
          <a:srcRect l="12233" t="14533" r="40667" b="-1701"/>
          <a:stretch>
            <a:fillRect/>
          </a:stretch>
        </p:blipFill>
        <p:spPr>
          <a:xfrm>
            <a:off x="6931177" y="516963"/>
            <a:ext cx="2022323" cy="2807009"/>
          </a:xfrm>
          <a:prstGeom prst="rect">
            <a:avLst/>
          </a:prstGeom>
        </p:spPr>
      </p:pic>
      <p:sp>
        <p:nvSpPr>
          <p:cNvPr id="9" name="TextBox 8">
            <a:extLst>
              <a:ext uri="{FF2B5EF4-FFF2-40B4-BE49-F238E27FC236}">
                <a16:creationId xmlns:a16="http://schemas.microsoft.com/office/drawing/2014/main" id="{36D9B8B3-FCCC-2EBF-8D77-E0AE55DBDC58}"/>
              </a:ext>
            </a:extLst>
          </p:cNvPr>
          <p:cNvSpPr txBox="1"/>
          <p:nvPr/>
        </p:nvSpPr>
        <p:spPr>
          <a:xfrm>
            <a:off x="6702576" y="3242991"/>
            <a:ext cx="252371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panose="02110004020202020204"/>
                <a:ea typeface="+mn-ea"/>
                <a:cs typeface="+mn-cs"/>
              </a:rPr>
              <a:t>GEOGLOWS Workshop for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panose="02110004020202020204"/>
                <a:ea typeface="+mn-ea"/>
                <a:cs typeface="+mn-cs"/>
              </a:rPr>
              <a:t>Haiti and Cuba, Dec 2025</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28" name="Picture 4" descr="A group of people standing in front of a building&#10;&#10;Description automatically generated">
            <a:extLst>
              <a:ext uri="{FF2B5EF4-FFF2-40B4-BE49-F238E27FC236}">
                <a16:creationId xmlns:a16="http://schemas.microsoft.com/office/drawing/2014/main" id="{9A3F82E7-262A-FEA9-BB1D-EC60FE3F22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622" y="4155669"/>
            <a:ext cx="5316204" cy="14398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430C5D5-809C-2433-9631-9CF916A66FC8}"/>
              </a:ext>
            </a:extLst>
          </p:cNvPr>
          <p:cNvSpPr txBox="1"/>
          <p:nvPr/>
        </p:nvSpPr>
        <p:spPr>
          <a:xfrm>
            <a:off x="7181851" y="5595474"/>
            <a:ext cx="41529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panose="02110004020202020204"/>
                <a:ea typeface="+mn-ea"/>
                <a:cs typeface="+mn-cs"/>
              </a:rPr>
              <a:t>EWS-F Planning Meeting for Antigua and Barbuda, Barbados, Guatemala, and Haiti, Jun 2024</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2001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90769" y="859645"/>
            <a:ext cx="6157543" cy="3388907"/>
          </a:xfrm>
          <a:custGeom>
            <a:avLst/>
            <a:gdLst/>
            <a:ahLst/>
            <a:cxnLst/>
            <a:rect l="l" t="t" r="r" b="b"/>
            <a:pathLst>
              <a:path w="9236315" h="5083360">
                <a:moveTo>
                  <a:pt x="0" y="0"/>
                </a:moveTo>
                <a:lnTo>
                  <a:pt x="9236314" y="0"/>
                </a:lnTo>
                <a:lnTo>
                  <a:pt x="9236314" y="5083360"/>
                </a:lnTo>
                <a:lnTo>
                  <a:pt x="0" y="5083360"/>
                </a:lnTo>
                <a:lnTo>
                  <a:pt x="0" y="0"/>
                </a:lnTo>
                <a:close/>
              </a:path>
            </a:pathLst>
          </a:custGeom>
          <a:blipFill>
            <a:blip>
              <a:extLst>
                <a:ext uri="{96DAC541-7B7A-43D3-8B79-37D633B846F1}">
                  <asvg:svgBlip xmlns:asvg="http://schemas.microsoft.com/office/drawing/2016/SVG/main" r:embed="rId2"/>
                </a:ext>
              </a:extLst>
            </a:blip>
            <a:stretch>
              <a:fillRect l="-3577"/>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AutoShape 3"/>
          <p:cNvSpPr/>
          <p:nvPr/>
        </p:nvSpPr>
        <p:spPr>
          <a:xfrm flipV="1">
            <a:off x="8472191" y="712616"/>
            <a:ext cx="555557" cy="1595843"/>
          </a:xfrm>
          <a:prstGeom prst="line">
            <a:avLst/>
          </a:prstGeom>
          <a:ln w="19050" cap="flat">
            <a:solidFill>
              <a:srgbClr val="6CA4FC"/>
            </a:solidFill>
            <a:prstDash val="sysDash"/>
            <a:headEnd type="oval" w="lg" len="lg"/>
            <a:tailEnd type="none" w="sm" len="sm"/>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4"/>
          <p:cNvGrpSpPr/>
          <p:nvPr/>
        </p:nvGrpSpPr>
        <p:grpSpPr>
          <a:xfrm>
            <a:off x="8980129" y="109659"/>
            <a:ext cx="3119776" cy="602957"/>
            <a:chOff x="0" y="0"/>
            <a:chExt cx="6239552" cy="1205915"/>
          </a:xfrm>
        </p:grpSpPr>
        <p:grpSp>
          <p:nvGrpSpPr>
            <p:cNvPr id="5" name="Group 5"/>
            <p:cNvGrpSpPr/>
            <p:nvPr/>
          </p:nvGrpSpPr>
          <p:grpSpPr>
            <a:xfrm>
              <a:off x="0" y="0"/>
              <a:ext cx="6213493" cy="1205915"/>
              <a:chOff x="0" y="0"/>
              <a:chExt cx="1497979" cy="290728"/>
            </a:xfrm>
          </p:grpSpPr>
          <p:sp>
            <p:nvSpPr>
              <p:cNvPr id="6" name="Freeform 6"/>
              <p:cNvSpPr/>
              <p:nvPr/>
            </p:nvSpPr>
            <p:spPr>
              <a:xfrm>
                <a:off x="0" y="0"/>
                <a:ext cx="1497979" cy="290728"/>
              </a:xfrm>
              <a:custGeom>
                <a:avLst/>
                <a:gdLst/>
                <a:ahLst/>
                <a:cxnLst/>
                <a:rect l="l" t="t" r="r" b="b"/>
                <a:pathLst>
                  <a:path w="1497979" h="290728">
                    <a:moveTo>
                      <a:pt x="45642" y="0"/>
                    </a:moveTo>
                    <a:lnTo>
                      <a:pt x="1452338" y="0"/>
                    </a:lnTo>
                    <a:cubicBezTo>
                      <a:pt x="1477545" y="0"/>
                      <a:pt x="1497979" y="20435"/>
                      <a:pt x="1497979" y="45642"/>
                    </a:cubicBezTo>
                    <a:lnTo>
                      <a:pt x="1497979" y="245086"/>
                    </a:lnTo>
                    <a:cubicBezTo>
                      <a:pt x="1497979" y="270293"/>
                      <a:pt x="1477545" y="290728"/>
                      <a:pt x="1452338" y="290728"/>
                    </a:cubicBezTo>
                    <a:lnTo>
                      <a:pt x="45642" y="290728"/>
                    </a:lnTo>
                    <a:cubicBezTo>
                      <a:pt x="20435" y="290728"/>
                      <a:pt x="0" y="270293"/>
                      <a:pt x="0" y="245086"/>
                    </a:cubicBezTo>
                    <a:lnTo>
                      <a:pt x="0" y="45642"/>
                    </a:lnTo>
                    <a:cubicBezTo>
                      <a:pt x="0" y="20435"/>
                      <a:pt x="20435" y="0"/>
                      <a:pt x="45642" y="0"/>
                    </a:cubicBezTo>
                    <a:close/>
                  </a:path>
                </a:pathLst>
              </a:custGeom>
              <a:solidFill>
                <a:srgbClr val="6CA4FC"/>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Box 7"/>
              <p:cNvSpPr txBox="1"/>
              <p:nvPr/>
            </p:nvSpPr>
            <p:spPr>
              <a:xfrm>
                <a:off x="0" y="28575"/>
                <a:ext cx="1497979" cy="262153"/>
              </a:xfrm>
              <a:prstGeom prst="rect">
                <a:avLst/>
              </a:prstGeom>
            </p:spPr>
            <p:txBody>
              <a:bodyPr lIns="24051" tIns="24051" rIns="24051" bIns="24051" rtlCol="0" anchor="ctr"/>
              <a:lstStyle/>
              <a:p>
                <a:pPr marL="0" marR="0" lvl="0" indent="0" algn="ctr" defTabSz="457200" rtl="0" eaLnBrk="1" fontAlgn="auto" latinLnBrk="0" hangingPunct="1">
                  <a:lnSpc>
                    <a:spcPts val="260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TextBox 8"/>
            <p:cNvSpPr txBox="1"/>
            <p:nvPr/>
          </p:nvSpPr>
          <p:spPr>
            <a:xfrm>
              <a:off x="26058" y="279048"/>
              <a:ext cx="6213494" cy="666851"/>
            </a:xfrm>
            <a:prstGeom prst="rect">
              <a:avLst/>
            </a:prstGeom>
          </p:spPr>
          <p:txBody>
            <a:bodyPr lIns="0" tIns="0" rIns="0" bIns="0" rtlCol="0" anchor="t">
              <a:spAutoFit/>
            </a:bodyPr>
            <a:lstStyle/>
            <a:p>
              <a:pPr marL="0" marR="0" lvl="0" indent="0" algn="ctr" defTabSz="457200" rtl="0" eaLnBrk="1" fontAlgn="auto" latinLnBrk="0" hangingPunct="1">
                <a:lnSpc>
                  <a:spcPts val="2609"/>
                </a:lnSpc>
                <a:spcBef>
                  <a:spcPct val="0"/>
                </a:spcBef>
                <a:spcAft>
                  <a:spcPts val="0"/>
                </a:spcAft>
                <a:buClrTx/>
                <a:buSzTx/>
                <a:buFontTx/>
                <a:buNone/>
                <a:tabLst/>
                <a:defRPr/>
              </a:pPr>
              <a:r>
                <a:rPr kumimoji="0" lang="en-US" sz="2533" b="0" i="0" u="none" strike="noStrike" kern="1200" cap="none" spc="0" normalizeH="0" baseline="0" noProof="0">
                  <a:ln>
                    <a:noFill/>
                  </a:ln>
                  <a:solidFill>
                    <a:srgbClr val="FFFFFF"/>
                  </a:solidFill>
                  <a:effectLst/>
                  <a:uLnTx/>
                  <a:uFillTx/>
                  <a:latin typeface="Helvetica"/>
                  <a:ea typeface="Helvetica"/>
                  <a:cs typeface="Helvetica"/>
                  <a:sym typeface="Helvetica"/>
                </a:rPr>
                <a:t>RA-VI CENTERS</a:t>
              </a:r>
            </a:p>
          </p:txBody>
        </p:sp>
      </p:grpSp>
      <p:grpSp>
        <p:nvGrpSpPr>
          <p:cNvPr id="9" name="Group 9"/>
          <p:cNvGrpSpPr/>
          <p:nvPr/>
        </p:nvGrpSpPr>
        <p:grpSpPr>
          <a:xfrm>
            <a:off x="8993157" y="950044"/>
            <a:ext cx="3106747" cy="1553873"/>
            <a:chOff x="0" y="0"/>
            <a:chExt cx="6213493" cy="3107747"/>
          </a:xfrm>
        </p:grpSpPr>
        <p:grpSp>
          <p:nvGrpSpPr>
            <p:cNvPr id="10" name="Group 10"/>
            <p:cNvGrpSpPr/>
            <p:nvPr/>
          </p:nvGrpSpPr>
          <p:grpSpPr>
            <a:xfrm>
              <a:off x="847491" y="517818"/>
              <a:ext cx="5366002" cy="2589929"/>
              <a:chOff x="0" y="0"/>
              <a:chExt cx="1434211" cy="692230"/>
            </a:xfrm>
          </p:grpSpPr>
          <p:sp>
            <p:nvSpPr>
              <p:cNvPr id="11" name="Freeform 11"/>
              <p:cNvSpPr/>
              <p:nvPr/>
            </p:nvSpPr>
            <p:spPr>
              <a:xfrm>
                <a:off x="0" y="0"/>
                <a:ext cx="1434211" cy="692230"/>
              </a:xfrm>
              <a:custGeom>
                <a:avLst/>
                <a:gdLst/>
                <a:ahLst/>
                <a:cxnLst/>
                <a:rect l="l" t="t" r="r" b="b"/>
                <a:pathLst>
                  <a:path w="1434211" h="692230">
                    <a:moveTo>
                      <a:pt x="60400" y="0"/>
                    </a:moveTo>
                    <a:lnTo>
                      <a:pt x="1373811" y="0"/>
                    </a:lnTo>
                    <a:cubicBezTo>
                      <a:pt x="1407169" y="0"/>
                      <a:pt x="1434211" y="27042"/>
                      <a:pt x="1434211" y="60400"/>
                    </a:cubicBezTo>
                    <a:lnTo>
                      <a:pt x="1434211" y="631829"/>
                    </a:lnTo>
                    <a:cubicBezTo>
                      <a:pt x="1434211" y="665187"/>
                      <a:pt x="1407169" y="692230"/>
                      <a:pt x="1373811" y="692230"/>
                    </a:cubicBezTo>
                    <a:lnTo>
                      <a:pt x="60400" y="692230"/>
                    </a:lnTo>
                    <a:cubicBezTo>
                      <a:pt x="27042" y="692230"/>
                      <a:pt x="0" y="665187"/>
                      <a:pt x="0" y="631829"/>
                    </a:cubicBezTo>
                    <a:lnTo>
                      <a:pt x="0" y="60400"/>
                    </a:lnTo>
                    <a:cubicBezTo>
                      <a:pt x="0" y="27042"/>
                      <a:pt x="27042" y="0"/>
                      <a:pt x="60400" y="0"/>
                    </a:cubicBezTo>
                    <a:close/>
                  </a:path>
                </a:pathLst>
              </a:custGeom>
              <a:solidFill>
                <a:srgbClr val="BBD4FD"/>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2"/>
              <p:cNvSpPr txBox="1"/>
              <p:nvPr/>
            </p:nvSpPr>
            <p:spPr>
              <a:xfrm>
                <a:off x="0" y="28575"/>
                <a:ext cx="1434211" cy="663655"/>
              </a:xfrm>
              <a:prstGeom prst="rect">
                <a:avLst/>
              </a:prstGeom>
            </p:spPr>
            <p:txBody>
              <a:bodyPr lIns="24051" tIns="24051" rIns="24051" bIns="24051" rtlCol="0" anchor="ctr"/>
              <a:lstStyle/>
              <a:p>
                <a:pPr marL="0" marR="0" lvl="0" indent="0" algn="ctr" defTabSz="457200" rtl="0" eaLnBrk="1" fontAlgn="auto" latinLnBrk="0" hangingPunct="1">
                  <a:lnSpc>
                    <a:spcPts val="257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3" name="Group 13"/>
            <p:cNvGrpSpPr/>
            <p:nvPr/>
          </p:nvGrpSpPr>
          <p:grpSpPr>
            <a:xfrm>
              <a:off x="408857" y="152571"/>
              <a:ext cx="3901219" cy="730494"/>
              <a:chOff x="0" y="0"/>
              <a:chExt cx="1551448" cy="290505"/>
            </a:xfrm>
          </p:grpSpPr>
          <p:sp>
            <p:nvSpPr>
              <p:cNvPr id="14" name="Freeform 14"/>
              <p:cNvSpPr/>
              <p:nvPr/>
            </p:nvSpPr>
            <p:spPr>
              <a:xfrm>
                <a:off x="0" y="0"/>
                <a:ext cx="1551448" cy="290505"/>
              </a:xfrm>
              <a:custGeom>
                <a:avLst/>
                <a:gdLst/>
                <a:ahLst/>
                <a:cxnLst/>
                <a:rect l="l" t="t" r="r" b="b"/>
                <a:pathLst>
                  <a:path w="1551448" h="290505">
                    <a:moveTo>
                      <a:pt x="72694" y="0"/>
                    </a:moveTo>
                    <a:lnTo>
                      <a:pt x="1478754" y="0"/>
                    </a:lnTo>
                    <a:cubicBezTo>
                      <a:pt x="1518902" y="0"/>
                      <a:pt x="1551448" y="32546"/>
                      <a:pt x="1551448" y="72694"/>
                    </a:cubicBezTo>
                    <a:lnTo>
                      <a:pt x="1551448" y="217811"/>
                    </a:lnTo>
                    <a:cubicBezTo>
                      <a:pt x="1551448" y="257959"/>
                      <a:pt x="1518902" y="290505"/>
                      <a:pt x="1478754" y="290505"/>
                    </a:cubicBezTo>
                    <a:lnTo>
                      <a:pt x="72694" y="290505"/>
                    </a:lnTo>
                    <a:cubicBezTo>
                      <a:pt x="32546" y="290505"/>
                      <a:pt x="0" y="257959"/>
                      <a:pt x="0" y="217811"/>
                    </a:cubicBezTo>
                    <a:lnTo>
                      <a:pt x="0" y="72694"/>
                    </a:lnTo>
                    <a:cubicBezTo>
                      <a:pt x="0" y="32546"/>
                      <a:pt x="32546" y="0"/>
                      <a:pt x="72694" y="0"/>
                    </a:cubicBezTo>
                    <a:close/>
                  </a:path>
                </a:pathLst>
              </a:custGeom>
              <a:solidFill>
                <a:srgbClr val="6CA4FC"/>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Box 15"/>
              <p:cNvSpPr txBox="1"/>
              <p:nvPr/>
            </p:nvSpPr>
            <p:spPr>
              <a:xfrm>
                <a:off x="0" y="28575"/>
                <a:ext cx="1551448" cy="261930"/>
              </a:xfrm>
              <a:prstGeom prst="rect">
                <a:avLst/>
              </a:prstGeom>
            </p:spPr>
            <p:txBody>
              <a:bodyPr lIns="16164" tIns="16164" rIns="16164" bIns="16164" rtlCol="0" anchor="ctr"/>
              <a:lstStyle/>
              <a:p>
                <a:pPr marL="0" marR="0" lvl="0" indent="0" algn="ctr" defTabSz="457200" rtl="0" eaLnBrk="1" fontAlgn="auto" latinLnBrk="0" hangingPunct="1">
                  <a:lnSpc>
                    <a:spcPts val="257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6" name="Group 16"/>
            <p:cNvGrpSpPr/>
            <p:nvPr/>
          </p:nvGrpSpPr>
          <p:grpSpPr>
            <a:xfrm>
              <a:off x="0" y="0"/>
              <a:ext cx="1015874" cy="101587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28575" cap="sq">
                <a:solidFill>
                  <a:srgbClr val="6CA4FC"/>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TextBox 18"/>
              <p:cNvSpPr txBox="1"/>
              <p:nvPr/>
            </p:nvSpPr>
            <p:spPr>
              <a:xfrm>
                <a:off x="76200" y="95250"/>
                <a:ext cx="660400" cy="641350"/>
              </a:xfrm>
              <a:prstGeom prst="rect">
                <a:avLst/>
              </a:prstGeom>
            </p:spPr>
            <p:txBody>
              <a:bodyPr lIns="30548" tIns="30548" rIns="30548" bIns="30548" rtlCol="0" anchor="ctr"/>
              <a:lstStyle/>
              <a:p>
                <a:pPr marL="0" marR="0" lvl="0" indent="0" algn="ctr" defTabSz="457200" rtl="0" eaLnBrk="1" fontAlgn="auto" latinLnBrk="0" hangingPunct="1">
                  <a:lnSpc>
                    <a:spcPts val="135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9" name="TextBox 19"/>
            <p:cNvSpPr txBox="1"/>
            <p:nvPr/>
          </p:nvSpPr>
          <p:spPr>
            <a:xfrm>
              <a:off x="1015876" y="996824"/>
              <a:ext cx="5031853" cy="1979391"/>
            </a:xfrm>
            <a:prstGeom prst="rect">
              <a:avLst/>
            </a:prstGeom>
          </p:spPr>
          <p:txBody>
            <a:bodyPr lIns="0" tIns="0" rIns="0" bIns="0" rtlCol="0" anchor="t">
              <a:spAutoFit/>
            </a:bodyPr>
            <a:lstStyle/>
            <a:p>
              <a:pPr marL="0" marR="0" lvl="0" indent="0" algn="l" defTabSz="457200" rtl="0" eaLnBrk="1" fontAlgn="auto" latinLnBrk="0" hangingPunct="1">
                <a:lnSpc>
                  <a:spcPts val="1311"/>
                </a:lnSpc>
                <a:spcBef>
                  <a:spcPts val="0"/>
                </a:spcBef>
                <a:spcAft>
                  <a:spcPts val="0"/>
                </a:spcAft>
                <a:buClrTx/>
                <a:buSzTx/>
                <a:buFontTx/>
                <a:buNone/>
                <a:tabLst/>
                <a:defRPr/>
              </a:pPr>
              <a:r>
                <a:rPr kumimoji="0" lang="en-US" sz="1066" b="0" i="0" u="none" strike="noStrike" kern="1200" cap="none" spc="0" normalizeH="0" baseline="0" noProof="0">
                  <a:ln>
                    <a:noFill/>
                  </a:ln>
                  <a:solidFill>
                    <a:srgbClr val="00288F"/>
                  </a:solidFill>
                  <a:effectLst/>
                  <a:uLnTx/>
                  <a:uFillTx/>
                  <a:latin typeface="Helvetica"/>
                  <a:ea typeface="Helvetica"/>
                  <a:cs typeface="Helvetica"/>
                  <a:sym typeface="Helvetica"/>
                </a:rPr>
                <a:t>- Agency for Meteorology, Climatology and Geophysics (BMKG), recognized in 2012.</a:t>
              </a:r>
            </a:p>
            <a:p>
              <a:pPr marL="0" marR="0" lvl="0" indent="0" algn="l" defTabSz="457200" rtl="0" eaLnBrk="1" fontAlgn="auto" latinLnBrk="0" hangingPunct="1">
                <a:lnSpc>
                  <a:spcPts val="1311"/>
                </a:lnSpc>
                <a:spcBef>
                  <a:spcPts val="0"/>
                </a:spcBef>
                <a:spcAft>
                  <a:spcPts val="0"/>
                </a:spcAft>
                <a:buClrTx/>
                <a:buSzTx/>
                <a:buFontTx/>
                <a:buNone/>
                <a:tabLst/>
                <a:defRPr/>
              </a:pPr>
              <a:r>
                <a:rPr kumimoji="0" lang="en-US" sz="1066" b="0" i="0" u="none" strike="noStrike" kern="1200" cap="none" spc="0" normalizeH="0" baseline="0" noProof="0">
                  <a:ln>
                    <a:noFill/>
                  </a:ln>
                  <a:solidFill>
                    <a:srgbClr val="00288F"/>
                  </a:solidFill>
                  <a:effectLst/>
                  <a:uLnTx/>
                  <a:uFillTx/>
                  <a:latin typeface="Helvetica"/>
                  <a:ea typeface="Helvetica"/>
                  <a:cs typeface="Helvetica"/>
                  <a:sym typeface="Helvetica"/>
                </a:rPr>
                <a:t>- Center for Competency Development on Water Resources, Human Settlements and Strategic Infrastructure (CWRSCD)</a:t>
              </a:r>
            </a:p>
          </p:txBody>
        </p:sp>
        <p:sp>
          <p:nvSpPr>
            <p:cNvPr id="20" name="TextBox 20"/>
            <p:cNvSpPr txBox="1"/>
            <p:nvPr/>
          </p:nvSpPr>
          <p:spPr>
            <a:xfrm>
              <a:off x="1312180" y="294390"/>
              <a:ext cx="2997896" cy="410368"/>
            </a:xfrm>
            <a:prstGeom prst="rect">
              <a:avLst/>
            </a:prstGeom>
          </p:spPr>
          <p:txBody>
            <a:bodyPr lIns="0" tIns="0" rIns="0" bIns="0" rtlCol="0" anchor="t">
              <a:spAutoFit/>
            </a:bodyPr>
            <a:lstStyle/>
            <a:p>
              <a:pPr marL="0" marR="0" lvl="0" indent="0" algn="l" defTabSz="457200" rtl="0" eaLnBrk="1" fontAlgn="auto" latinLnBrk="0" hangingPunct="1">
                <a:lnSpc>
                  <a:spcPts val="1585"/>
                </a:lnSpc>
                <a:spcBef>
                  <a:spcPct val="0"/>
                </a:spcBef>
                <a:spcAft>
                  <a:spcPts val="0"/>
                </a:spcAft>
                <a:buClrTx/>
                <a:buSzTx/>
                <a:buFontTx/>
                <a:buNone/>
                <a:tabLst/>
                <a:defRPr/>
              </a:pPr>
              <a:r>
                <a:rPr kumimoji="0" lang="en-US" sz="1538" b="0" i="0" u="none" strike="noStrike" kern="1200" cap="none" spc="0" normalizeH="0" baseline="0" noProof="0">
                  <a:ln>
                    <a:noFill/>
                  </a:ln>
                  <a:solidFill>
                    <a:srgbClr val="FFFFFF"/>
                  </a:solidFill>
                  <a:effectLst/>
                  <a:uLnTx/>
                  <a:uFillTx/>
                  <a:latin typeface="Helvetica"/>
                  <a:ea typeface="Helvetica"/>
                  <a:cs typeface="Helvetica"/>
                  <a:sym typeface="Helvetica"/>
                </a:rPr>
                <a:t>Indonesia</a:t>
              </a:r>
            </a:p>
          </p:txBody>
        </p:sp>
      </p:grpSp>
      <p:grpSp>
        <p:nvGrpSpPr>
          <p:cNvPr id="21" name="Group 21"/>
          <p:cNvGrpSpPr/>
          <p:nvPr/>
        </p:nvGrpSpPr>
        <p:grpSpPr>
          <a:xfrm>
            <a:off x="8993157" y="2640820"/>
            <a:ext cx="3106747" cy="1327877"/>
            <a:chOff x="0" y="0"/>
            <a:chExt cx="6213493" cy="2655754"/>
          </a:xfrm>
        </p:grpSpPr>
        <p:grpSp>
          <p:nvGrpSpPr>
            <p:cNvPr id="22" name="Group 22"/>
            <p:cNvGrpSpPr/>
            <p:nvPr/>
          </p:nvGrpSpPr>
          <p:grpSpPr>
            <a:xfrm>
              <a:off x="847491" y="517818"/>
              <a:ext cx="5366002" cy="2137936"/>
              <a:chOff x="0" y="0"/>
              <a:chExt cx="1434211" cy="571422"/>
            </a:xfrm>
          </p:grpSpPr>
          <p:sp>
            <p:nvSpPr>
              <p:cNvPr id="23" name="Freeform 23"/>
              <p:cNvSpPr/>
              <p:nvPr/>
            </p:nvSpPr>
            <p:spPr>
              <a:xfrm>
                <a:off x="0" y="0"/>
                <a:ext cx="1434211" cy="571422"/>
              </a:xfrm>
              <a:custGeom>
                <a:avLst/>
                <a:gdLst/>
                <a:ahLst/>
                <a:cxnLst/>
                <a:rect l="l" t="t" r="r" b="b"/>
                <a:pathLst>
                  <a:path w="1434211" h="571422">
                    <a:moveTo>
                      <a:pt x="54360" y="0"/>
                    </a:moveTo>
                    <a:lnTo>
                      <a:pt x="1379851" y="0"/>
                    </a:lnTo>
                    <a:cubicBezTo>
                      <a:pt x="1409873" y="0"/>
                      <a:pt x="1434211" y="24338"/>
                      <a:pt x="1434211" y="54360"/>
                    </a:cubicBezTo>
                    <a:lnTo>
                      <a:pt x="1434211" y="517062"/>
                    </a:lnTo>
                    <a:cubicBezTo>
                      <a:pt x="1434211" y="547084"/>
                      <a:pt x="1409873" y="571422"/>
                      <a:pt x="1379851" y="571422"/>
                    </a:cubicBezTo>
                    <a:lnTo>
                      <a:pt x="54360" y="571422"/>
                    </a:lnTo>
                    <a:cubicBezTo>
                      <a:pt x="24338" y="571422"/>
                      <a:pt x="0" y="547084"/>
                      <a:pt x="0" y="517062"/>
                    </a:cubicBezTo>
                    <a:lnTo>
                      <a:pt x="0" y="54360"/>
                    </a:lnTo>
                    <a:cubicBezTo>
                      <a:pt x="0" y="24338"/>
                      <a:pt x="24338" y="0"/>
                      <a:pt x="54360" y="0"/>
                    </a:cubicBezTo>
                    <a:close/>
                  </a:path>
                </a:pathLst>
              </a:custGeom>
              <a:solidFill>
                <a:srgbClr val="BBD4FD"/>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TextBox 24"/>
              <p:cNvSpPr txBox="1"/>
              <p:nvPr/>
            </p:nvSpPr>
            <p:spPr>
              <a:xfrm>
                <a:off x="0" y="28575"/>
                <a:ext cx="1434211" cy="542847"/>
              </a:xfrm>
              <a:prstGeom prst="rect">
                <a:avLst/>
              </a:prstGeom>
            </p:spPr>
            <p:txBody>
              <a:bodyPr lIns="24051" tIns="24051" rIns="24051" bIns="24051" rtlCol="0" anchor="ctr"/>
              <a:lstStyle/>
              <a:p>
                <a:pPr marL="0" marR="0" lvl="0" indent="0" algn="ctr" defTabSz="457200" rtl="0" eaLnBrk="1" fontAlgn="auto" latinLnBrk="0" hangingPunct="1">
                  <a:lnSpc>
                    <a:spcPts val="257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5" name="Group 25"/>
            <p:cNvGrpSpPr/>
            <p:nvPr/>
          </p:nvGrpSpPr>
          <p:grpSpPr>
            <a:xfrm>
              <a:off x="408857" y="152571"/>
              <a:ext cx="3901219" cy="730494"/>
              <a:chOff x="0" y="0"/>
              <a:chExt cx="1551448" cy="290505"/>
            </a:xfrm>
          </p:grpSpPr>
          <p:sp>
            <p:nvSpPr>
              <p:cNvPr id="26" name="Freeform 26"/>
              <p:cNvSpPr/>
              <p:nvPr/>
            </p:nvSpPr>
            <p:spPr>
              <a:xfrm>
                <a:off x="0" y="0"/>
                <a:ext cx="1551448" cy="290505"/>
              </a:xfrm>
              <a:custGeom>
                <a:avLst/>
                <a:gdLst/>
                <a:ahLst/>
                <a:cxnLst/>
                <a:rect l="l" t="t" r="r" b="b"/>
                <a:pathLst>
                  <a:path w="1551448" h="290505">
                    <a:moveTo>
                      <a:pt x="66463" y="0"/>
                    </a:moveTo>
                    <a:lnTo>
                      <a:pt x="1484985" y="0"/>
                    </a:lnTo>
                    <a:cubicBezTo>
                      <a:pt x="1502612" y="0"/>
                      <a:pt x="1519518" y="7002"/>
                      <a:pt x="1531982" y="19467"/>
                    </a:cubicBezTo>
                    <a:cubicBezTo>
                      <a:pt x="1544446" y="31931"/>
                      <a:pt x="1551448" y="48836"/>
                      <a:pt x="1551448" y="66463"/>
                    </a:cubicBezTo>
                    <a:lnTo>
                      <a:pt x="1551448" y="224042"/>
                    </a:lnTo>
                    <a:cubicBezTo>
                      <a:pt x="1551448" y="260748"/>
                      <a:pt x="1521692" y="290505"/>
                      <a:pt x="1484985" y="290505"/>
                    </a:cubicBezTo>
                    <a:lnTo>
                      <a:pt x="66463" y="290505"/>
                    </a:lnTo>
                    <a:cubicBezTo>
                      <a:pt x="48836" y="290505"/>
                      <a:pt x="31931" y="283503"/>
                      <a:pt x="19467" y="271038"/>
                    </a:cubicBezTo>
                    <a:cubicBezTo>
                      <a:pt x="7002" y="258574"/>
                      <a:pt x="0" y="241669"/>
                      <a:pt x="0" y="224042"/>
                    </a:cubicBezTo>
                    <a:lnTo>
                      <a:pt x="0" y="66463"/>
                    </a:lnTo>
                    <a:cubicBezTo>
                      <a:pt x="0" y="48836"/>
                      <a:pt x="7002" y="31931"/>
                      <a:pt x="19467" y="19467"/>
                    </a:cubicBezTo>
                    <a:cubicBezTo>
                      <a:pt x="31931" y="7002"/>
                      <a:pt x="48836" y="0"/>
                      <a:pt x="66463" y="0"/>
                    </a:cubicBezTo>
                    <a:close/>
                  </a:path>
                </a:pathLst>
              </a:custGeom>
              <a:solidFill>
                <a:srgbClr val="6CA4FC"/>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TextBox 27"/>
              <p:cNvSpPr txBox="1"/>
              <p:nvPr/>
            </p:nvSpPr>
            <p:spPr>
              <a:xfrm>
                <a:off x="0" y="28575"/>
                <a:ext cx="1551448" cy="261930"/>
              </a:xfrm>
              <a:prstGeom prst="rect">
                <a:avLst/>
              </a:prstGeom>
            </p:spPr>
            <p:txBody>
              <a:bodyPr lIns="16164" tIns="16164" rIns="16164" bIns="16164" rtlCol="0" anchor="ctr"/>
              <a:lstStyle/>
              <a:p>
                <a:pPr marL="0" marR="0" lvl="0" indent="0" algn="ctr" defTabSz="457200" rtl="0" eaLnBrk="1" fontAlgn="auto" latinLnBrk="0" hangingPunct="1">
                  <a:lnSpc>
                    <a:spcPts val="257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8" name="Group 28"/>
            <p:cNvGrpSpPr/>
            <p:nvPr/>
          </p:nvGrpSpPr>
          <p:grpSpPr>
            <a:xfrm>
              <a:off x="0" y="0"/>
              <a:ext cx="1015874" cy="1015874"/>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28575" cap="sq">
                <a:solidFill>
                  <a:srgbClr val="6CA4FC"/>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TextBox 30"/>
              <p:cNvSpPr txBox="1"/>
              <p:nvPr/>
            </p:nvSpPr>
            <p:spPr>
              <a:xfrm>
                <a:off x="76200" y="95250"/>
                <a:ext cx="660400" cy="641350"/>
              </a:xfrm>
              <a:prstGeom prst="rect">
                <a:avLst/>
              </a:prstGeom>
            </p:spPr>
            <p:txBody>
              <a:bodyPr lIns="30548" tIns="30548" rIns="30548" bIns="30548" rtlCol="0" anchor="ctr"/>
              <a:lstStyle/>
              <a:p>
                <a:pPr marL="0" marR="0" lvl="0" indent="0" algn="ctr" defTabSz="457200" rtl="0" eaLnBrk="1" fontAlgn="auto" latinLnBrk="0" hangingPunct="1">
                  <a:lnSpc>
                    <a:spcPts val="135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1" name="TextBox 31"/>
            <p:cNvSpPr txBox="1"/>
            <p:nvPr/>
          </p:nvSpPr>
          <p:spPr>
            <a:xfrm>
              <a:off x="1015876" y="920624"/>
              <a:ext cx="4942953" cy="1645964"/>
            </a:xfrm>
            <a:prstGeom prst="rect">
              <a:avLst/>
            </a:prstGeom>
          </p:spPr>
          <p:txBody>
            <a:bodyPr lIns="0" tIns="0" rIns="0" bIns="0" rtlCol="0" anchor="t">
              <a:spAutoFit/>
            </a:bodyPr>
            <a:lstStyle/>
            <a:p>
              <a:pPr marL="0" marR="0" lvl="0" indent="0" algn="l" defTabSz="457200" rtl="0" eaLnBrk="1" fontAlgn="auto" latinLnBrk="0" hangingPunct="1">
                <a:lnSpc>
                  <a:spcPts val="1311"/>
                </a:lnSpc>
                <a:spcBef>
                  <a:spcPts val="0"/>
                </a:spcBef>
                <a:spcAft>
                  <a:spcPts val="0"/>
                </a:spcAft>
                <a:buClrTx/>
                <a:buSzTx/>
                <a:buFontTx/>
                <a:buNone/>
                <a:tabLst/>
                <a:defRPr/>
              </a:pPr>
              <a:r>
                <a:rPr kumimoji="0" lang="en-US" sz="1066" b="0" i="0" u="none" strike="noStrike" kern="1200" cap="none" spc="0" normalizeH="0" baseline="0" noProof="0">
                  <a:ln>
                    <a:noFill/>
                  </a:ln>
                  <a:solidFill>
                    <a:srgbClr val="00288F"/>
                  </a:solidFill>
                  <a:effectLst/>
                  <a:uLnTx/>
                  <a:uFillTx/>
                  <a:latin typeface="Helvetica"/>
                  <a:ea typeface="Helvetica"/>
                  <a:cs typeface="Helvetica"/>
                  <a:sym typeface="Helvetica"/>
                </a:rPr>
                <a:t>- Philippine Atmospheric, Geophysical and Astronomical Services Administration (PAGASA)</a:t>
              </a:r>
            </a:p>
            <a:p>
              <a:pPr marL="0" marR="0" lvl="0" indent="0" algn="l" defTabSz="457200" rtl="0" eaLnBrk="1" fontAlgn="auto" latinLnBrk="0" hangingPunct="1">
                <a:lnSpc>
                  <a:spcPts val="1311"/>
                </a:lnSpc>
                <a:spcBef>
                  <a:spcPts val="0"/>
                </a:spcBef>
                <a:spcAft>
                  <a:spcPts val="0"/>
                </a:spcAft>
                <a:buClrTx/>
                <a:buSzTx/>
                <a:buFontTx/>
                <a:buNone/>
                <a:tabLst/>
                <a:defRPr/>
              </a:pPr>
              <a:r>
                <a:rPr kumimoji="0" lang="en-US" sz="1066" b="0" i="0" u="none" strike="noStrike" kern="1200" cap="none" spc="0" normalizeH="0" baseline="0" noProof="0">
                  <a:ln>
                    <a:noFill/>
                  </a:ln>
                  <a:solidFill>
                    <a:srgbClr val="00288F"/>
                  </a:solidFill>
                  <a:effectLst/>
                  <a:uLnTx/>
                  <a:uFillTx/>
                  <a:latin typeface="Helvetica"/>
                  <a:ea typeface="Helvetica"/>
                  <a:cs typeface="Helvetica"/>
                  <a:sym typeface="Helvetica"/>
                </a:rPr>
                <a:t>- University of the Philippines (UP), recognized in 1984</a:t>
              </a:r>
            </a:p>
          </p:txBody>
        </p:sp>
        <p:sp>
          <p:nvSpPr>
            <p:cNvPr id="32" name="TextBox 32"/>
            <p:cNvSpPr txBox="1"/>
            <p:nvPr/>
          </p:nvSpPr>
          <p:spPr>
            <a:xfrm>
              <a:off x="1312180" y="305828"/>
              <a:ext cx="2779482" cy="410368"/>
            </a:xfrm>
            <a:prstGeom prst="rect">
              <a:avLst/>
            </a:prstGeom>
          </p:spPr>
          <p:txBody>
            <a:bodyPr lIns="0" tIns="0" rIns="0" bIns="0" rtlCol="0" anchor="t">
              <a:spAutoFit/>
            </a:bodyPr>
            <a:lstStyle/>
            <a:p>
              <a:pPr marL="0" marR="0" lvl="0" indent="0" algn="l" defTabSz="457200" rtl="0" eaLnBrk="1" fontAlgn="auto" latinLnBrk="0" hangingPunct="1">
                <a:lnSpc>
                  <a:spcPts val="1585"/>
                </a:lnSpc>
                <a:spcBef>
                  <a:spcPct val="0"/>
                </a:spcBef>
                <a:spcAft>
                  <a:spcPts val="0"/>
                </a:spcAft>
                <a:buClrTx/>
                <a:buSzTx/>
                <a:buFontTx/>
                <a:buNone/>
                <a:tabLst/>
                <a:defRPr/>
              </a:pPr>
              <a:r>
                <a:rPr kumimoji="0" lang="en-US" sz="1538" b="0" i="0" u="none" strike="noStrike" kern="1200" cap="none" spc="0" normalizeH="0" baseline="0" noProof="0">
                  <a:ln>
                    <a:noFill/>
                  </a:ln>
                  <a:solidFill>
                    <a:srgbClr val="FFFFFF"/>
                  </a:solidFill>
                  <a:effectLst/>
                  <a:uLnTx/>
                  <a:uFillTx/>
                  <a:latin typeface="Helvetica"/>
                  <a:ea typeface="Helvetica"/>
                  <a:cs typeface="Helvetica"/>
                  <a:sym typeface="Helvetica"/>
                </a:rPr>
                <a:t>Philippines</a:t>
              </a:r>
            </a:p>
          </p:txBody>
        </p:sp>
      </p:grpSp>
      <p:grpSp>
        <p:nvGrpSpPr>
          <p:cNvPr id="33" name="Group 33"/>
          <p:cNvGrpSpPr/>
          <p:nvPr/>
        </p:nvGrpSpPr>
        <p:grpSpPr>
          <a:xfrm>
            <a:off x="104624" y="109659"/>
            <a:ext cx="3068757" cy="561416"/>
            <a:chOff x="0" y="0"/>
            <a:chExt cx="6137514" cy="1122832"/>
          </a:xfrm>
        </p:grpSpPr>
        <p:grpSp>
          <p:nvGrpSpPr>
            <p:cNvPr id="34" name="Group 34"/>
            <p:cNvGrpSpPr/>
            <p:nvPr/>
          </p:nvGrpSpPr>
          <p:grpSpPr>
            <a:xfrm>
              <a:off x="0" y="0"/>
              <a:ext cx="6137514" cy="1122832"/>
              <a:chOff x="0" y="0"/>
              <a:chExt cx="1497979" cy="274049"/>
            </a:xfrm>
          </p:grpSpPr>
          <p:sp>
            <p:nvSpPr>
              <p:cNvPr id="35" name="Freeform 35"/>
              <p:cNvSpPr/>
              <p:nvPr/>
            </p:nvSpPr>
            <p:spPr>
              <a:xfrm>
                <a:off x="0" y="0"/>
                <a:ext cx="1497979" cy="274049"/>
              </a:xfrm>
              <a:custGeom>
                <a:avLst/>
                <a:gdLst/>
                <a:ahLst/>
                <a:cxnLst/>
                <a:rect l="l" t="t" r="r" b="b"/>
                <a:pathLst>
                  <a:path w="1497979" h="274049">
                    <a:moveTo>
                      <a:pt x="45642" y="0"/>
                    </a:moveTo>
                    <a:lnTo>
                      <a:pt x="1452338" y="0"/>
                    </a:lnTo>
                    <a:cubicBezTo>
                      <a:pt x="1477545" y="0"/>
                      <a:pt x="1497979" y="20435"/>
                      <a:pt x="1497979" y="45642"/>
                    </a:cubicBezTo>
                    <a:lnTo>
                      <a:pt x="1497979" y="228407"/>
                    </a:lnTo>
                    <a:cubicBezTo>
                      <a:pt x="1497979" y="253614"/>
                      <a:pt x="1477545" y="274049"/>
                      <a:pt x="1452338" y="274049"/>
                    </a:cubicBezTo>
                    <a:lnTo>
                      <a:pt x="45642" y="274049"/>
                    </a:lnTo>
                    <a:cubicBezTo>
                      <a:pt x="20435" y="274049"/>
                      <a:pt x="0" y="253614"/>
                      <a:pt x="0" y="228407"/>
                    </a:cubicBezTo>
                    <a:lnTo>
                      <a:pt x="0" y="45642"/>
                    </a:lnTo>
                    <a:cubicBezTo>
                      <a:pt x="0" y="20435"/>
                      <a:pt x="20435" y="0"/>
                      <a:pt x="45642" y="0"/>
                    </a:cubicBezTo>
                    <a:close/>
                  </a:path>
                </a:pathLst>
              </a:custGeom>
              <a:solidFill>
                <a:srgbClr val="6CA4FC"/>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TextBox 36"/>
              <p:cNvSpPr txBox="1"/>
              <p:nvPr/>
            </p:nvSpPr>
            <p:spPr>
              <a:xfrm>
                <a:off x="0" y="57150"/>
                <a:ext cx="1497979" cy="216899"/>
              </a:xfrm>
              <a:prstGeom prst="rect">
                <a:avLst/>
              </a:prstGeom>
            </p:spPr>
            <p:txBody>
              <a:bodyPr lIns="24051" tIns="24051" rIns="24051" bIns="24051" rtlCol="0" anchor="ctr"/>
              <a:lstStyle/>
              <a:p>
                <a:pPr marL="0" marR="0" lvl="0" indent="0" algn="ctr" defTabSz="457200" rtl="0" eaLnBrk="1" fontAlgn="auto" latinLnBrk="0" hangingPunct="1">
                  <a:lnSpc>
                    <a:spcPts val="257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7" name="TextBox 37"/>
            <p:cNvSpPr txBox="1"/>
            <p:nvPr/>
          </p:nvSpPr>
          <p:spPr>
            <a:xfrm>
              <a:off x="488824" y="205096"/>
              <a:ext cx="5159872" cy="666850"/>
            </a:xfrm>
            <a:prstGeom prst="rect">
              <a:avLst/>
            </a:prstGeom>
          </p:spPr>
          <p:txBody>
            <a:bodyPr lIns="0" tIns="0" rIns="0" bIns="0" rtlCol="0" anchor="t">
              <a:spAutoFit/>
            </a:bodyPr>
            <a:lstStyle/>
            <a:p>
              <a:pPr marL="0" marR="0" lvl="0" indent="0" algn="ctr" defTabSz="457200" rtl="0" eaLnBrk="1" fontAlgn="auto" latinLnBrk="0" hangingPunct="1">
                <a:lnSpc>
                  <a:spcPts val="2609"/>
                </a:lnSpc>
                <a:spcBef>
                  <a:spcPct val="0"/>
                </a:spcBef>
                <a:spcAft>
                  <a:spcPts val="0"/>
                </a:spcAft>
                <a:buClrTx/>
                <a:buSzTx/>
                <a:buFontTx/>
                <a:buNone/>
                <a:tabLst/>
                <a:defRPr/>
              </a:pPr>
              <a:r>
                <a:rPr kumimoji="0" lang="en-US" sz="2533" b="0" i="0" u="none" strike="noStrike" kern="1200" cap="none" spc="0" normalizeH="0" baseline="0" noProof="0">
                  <a:ln>
                    <a:noFill/>
                  </a:ln>
                  <a:solidFill>
                    <a:srgbClr val="FFFFFF"/>
                  </a:solidFill>
                  <a:effectLst/>
                  <a:uLnTx/>
                  <a:uFillTx/>
                  <a:latin typeface="Helvetica"/>
                  <a:ea typeface="Helvetica"/>
                  <a:cs typeface="Helvetica"/>
                  <a:sym typeface="Helvetica"/>
                </a:rPr>
                <a:t>RA-IV CENTERS</a:t>
              </a:r>
            </a:p>
          </p:txBody>
        </p:sp>
      </p:grpSp>
      <p:sp>
        <p:nvSpPr>
          <p:cNvPr id="38" name="AutoShape 38"/>
          <p:cNvSpPr/>
          <p:nvPr/>
        </p:nvSpPr>
        <p:spPr>
          <a:xfrm flipH="1" flipV="1">
            <a:off x="2936786" y="594807"/>
            <a:ext cx="1058681" cy="1849709"/>
          </a:xfrm>
          <a:prstGeom prst="line">
            <a:avLst/>
          </a:prstGeom>
          <a:ln w="19050" cap="flat">
            <a:solidFill>
              <a:srgbClr val="6CA4FC"/>
            </a:solidFill>
            <a:prstDash val="sysDash"/>
            <a:headEnd type="oval" w="lg" len="lg"/>
            <a:tailEnd type="none" w="sm" len="sm"/>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9" name="Group 39"/>
          <p:cNvGrpSpPr/>
          <p:nvPr/>
        </p:nvGrpSpPr>
        <p:grpSpPr>
          <a:xfrm>
            <a:off x="104624" y="906538"/>
            <a:ext cx="3068758" cy="865174"/>
            <a:chOff x="0" y="0"/>
            <a:chExt cx="6137515" cy="1730347"/>
          </a:xfrm>
        </p:grpSpPr>
        <p:grpSp>
          <p:nvGrpSpPr>
            <p:cNvPr id="40" name="Group 40"/>
            <p:cNvGrpSpPr/>
            <p:nvPr/>
          </p:nvGrpSpPr>
          <p:grpSpPr>
            <a:xfrm>
              <a:off x="837128" y="511486"/>
              <a:ext cx="5300387" cy="1218861"/>
              <a:chOff x="0" y="0"/>
              <a:chExt cx="1434211" cy="329807"/>
            </a:xfrm>
          </p:grpSpPr>
          <p:sp>
            <p:nvSpPr>
              <p:cNvPr id="41" name="Freeform 41"/>
              <p:cNvSpPr/>
              <p:nvPr/>
            </p:nvSpPr>
            <p:spPr>
              <a:xfrm>
                <a:off x="0" y="0"/>
                <a:ext cx="1434211" cy="329807"/>
              </a:xfrm>
              <a:custGeom>
                <a:avLst/>
                <a:gdLst/>
                <a:ahLst/>
                <a:cxnLst/>
                <a:rect l="l" t="t" r="r" b="b"/>
                <a:pathLst>
                  <a:path w="1434211" h="329807">
                    <a:moveTo>
                      <a:pt x="77900" y="0"/>
                    </a:moveTo>
                    <a:lnTo>
                      <a:pt x="1356311" y="0"/>
                    </a:lnTo>
                    <a:cubicBezTo>
                      <a:pt x="1399334" y="0"/>
                      <a:pt x="1434211" y="34877"/>
                      <a:pt x="1434211" y="77900"/>
                    </a:cubicBezTo>
                    <a:lnTo>
                      <a:pt x="1434211" y="251906"/>
                    </a:lnTo>
                    <a:cubicBezTo>
                      <a:pt x="1434211" y="272567"/>
                      <a:pt x="1426004" y="292381"/>
                      <a:pt x="1411395" y="306990"/>
                    </a:cubicBezTo>
                    <a:cubicBezTo>
                      <a:pt x="1396786" y="321599"/>
                      <a:pt x="1376971" y="329807"/>
                      <a:pt x="1356311" y="329807"/>
                    </a:cubicBezTo>
                    <a:lnTo>
                      <a:pt x="77900" y="329807"/>
                    </a:lnTo>
                    <a:cubicBezTo>
                      <a:pt x="57240" y="329807"/>
                      <a:pt x="37426" y="321599"/>
                      <a:pt x="22817" y="306990"/>
                    </a:cubicBezTo>
                    <a:cubicBezTo>
                      <a:pt x="8207" y="292381"/>
                      <a:pt x="0" y="272567"/>
                      <a:pt x="0" y="251906"/>
                    </a:cubicBezTo>
                    <a:lnTo>
                      <a:pt x="0" y="77900"/>
                    </a:lnTo>
                    <a:cubicBezTo>
                      <a:pt x="0" y="57240"/>
                      <a:pt x="8207" y="37426"/>
                      <a:pt x="22817" y="22817"/>
                    </a:cubicBezTo>
                    <a:cubicBezTo>
                      <a:pt x="37426" y="8207"/>
                      <a:pt x="57240" y="0"/>
                      <a:pt x="77900" y="0"/>
                    </a:cubicBezTo>
                    <a:close/>
                  </a:path>
                </a:pathLst>
              </a:custGeom>
              <a:solidFill>
                <a:srgbClr val="BBD4FD"/>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TextBox 42"/>
              <p:cNvSpPr txBox="1"/>
              <p:nvPr/>
            </p:nvSpPr>
            <p:spPr>
              <a:xfrm>
                <a:off x="0" y="28575"/>
                <a:ext cx="1434211" cy="301232"/>
              </a:xfrm>
              <a:prstGeom prst="rect">
                <a:avLst/>
              </a:prstGeom>
            </p:spPr>
            <p:txBody>
              <a:bodyPr lIns="24051" tIns="24051" rIns="24051" bIns="24051" rtlCol="0" anchor="ctr"/>
              <a:lstStyle/>
              <a:p>
                <a:pPr marL="0" marR="0" lvl="0" indent="0" algn="ctr" defTabSz="457200" rtl="0" eaLnBrk="1" fontAlgn="auto" latinLnBrk="0" hangingPunct="1">
                  <a:lnSpc>
                    <a:spcPts val="257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3" name="Group 43"/>
            <p:cNvGrpSpPr/>
            <p:nvPr/>
          </p:nvGrpSpPr>
          <p:grpSpPr>
            <a:xfrm>
              <a:off x="403857" y="150705"/>
              <a:ext cx="3853515" cy="721561"/>
              <a:chOff x="0" y="0"/>
              <a:chExt cx="1551448" cy="290505"/>
            </a:xfrm>
          </p:grpSpPr>
          <p:sp>
            <p:nvSpPr>
              <p:cNvPr id="44" name="Freeform 44"/>
              <p:cNvSpPr/>
              <p:nvPr/>
            </p:nvSpPr>
            <p:spPr>
              <a:xfrm>
                <a:off x="0" y="0"/>
                <a:ext cx="1551448" cy="290505"/>
              </a:xfrm>
              <a:custGeom>
                <a:avLst/>
                <a:gdLst/>
                <a:ahLst/>
                <a:cxnLst/>
                <a:rect l="l" t="t" r="r" b="b"/>
                <a:pathLst>
                  <a:path w="1551448" h="290505">
                    <a:moveTo>
                      <a:pt x="93756" y="0"/>
                    </a:moveTo>
                    <a:lnTo>
                      <a:pt x="1457693" y="0"/>
                    </a:lnTo>
                    <a:cubicBezTo>
                      <a:pt x="1509472" y="0"/>
                      <a:pt x="1551448" y="41976"/>
                      <a:pt x="1551448" y="93756"/>
                    </a:cubicBezTo>
                    <a:lnTo>
                      <a:pt x="1551448" y="196749"/>
                    </a:lnTo>
                    <a:cubicBezTo>
                      <a:pt x="1551448" y="248529"/>
                      <a:pt x="1509472" y="290505"/>
                      <a:pt x="1457693" y="290505"/>
                    </a:cubicBezTo>
                    <a:lnTo>
                      <a:pt x="93756" y="290505"/>
                    </a:lnTo>
                    <a:cubicBezTo>
                      <a:pt x="68890" y="290505"/>
                      <a:pt x="45043" y="280627"/>
                      <a:pt x="27460" y="263044"/>
                    </a:cubicBezTo>
                    <a:cubicBezTo>
                      <a:pt x="9878" y="245462"/>
                      <a:pt x="0" y="221615"/>
                      <a:pt x="0" y="196749"/>
                    </a:cubicBezTo>
                    <a:lnTo>
                      <a:pt x="0" y="93756"/>
                    </a:lnTo>
                    <a:cubicBezTo>
                      <a:pt x="0" y="41976"/>
                      <a:pt x="41976" y="0"/>
                      <a:pt x="93756" y="0"/>
                    </a:cubicBezTo>
                    <a:close/>
                  </a:path>
                </a:pathLst>
              </a:custGeom>
              <a:solidFill>
                <a:srgbClr val="6CA4FC"/>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TextBox 45"/>
              <p:cNvSpPr txBox="1"/>
              <p:nvPr/>
            </p:nvSpPr>
            <p:spPr>
              <a:xfrm>
                <a:off x="0" y="28575"/>
                <a:ext cx="1551448" cy="261930"/>
              </a:xfrm>
              <a:prstGeom prst="rect">
                <a:avLst/>
              </a:prstGeom>
            </p:spPr>
            <p:txBody>
              <a:bodyPr lIns="16164" tIns="16164" rIns="16164" bIns="16164" rtlCol="0" anchor="ctr"/>
              <a:lstStyle/>
              <a:p>
                <a:pPr marL="0" marR="0" lvl="0" indent="0" algn="ctr" defTabSz="457200" rtl="0" eaLnBrk="1" fontAlgn="auto" latinLnBrk="0" hangingPunct="1">
                  <a:lnSpc>
                    <a:spcPts val="257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6" name="Group 46"/>
            <p:cNvGrpSpPr/>
            <p:nvPr/>
          </p:nvGrpSpPr>
          <p:grpSpPr>
            <a:xfrm>
              <a:off x="0" y="0"/>
              <a:ext cx="1003452" cy="1003452"/>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28575" cap="sq">
                <a:solidFill>
                  <a:srgbClr val="6CA4FC"/>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TextBox 48"/>
              <p:cNvSpPr txBox="1"/>
              <p:nvPr/>
            </p:nvSpPr>
            <p:spPr>
              <a:xfrm>
                <a:off x="76200" y="95250"/>
                <a:ext cx="660400" cy="641350"/>
              </a:xfrm>
              <a:prstGeom prst="rect">
                <a:avLst/>
              </a:prstGeom>
            </p:spPr>
            <p:txBody>
              <a:bodyPr lIns="30548" tIns="30548" rIns="30548" bIns="30548" rtlCol="0" anchor="ctr"/>
              <a:lstStyle/>
              <a:p>
                <a:pPr marL="0" marR="0" lvl="0" indent="0" algn="ctr" defTabSz="457200" rtl="0" eaLnBrk="1" fontAlgn="auto" latinLnBrk="0" hangingPunct="1">
                  <a:lnSpc>
                    <a:spcPts val="135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9" name="TextBox 49"/>
            <p:cNvSpPr txBox="1"/>
            <p:nvPr/>
          </p:nvSpPr>
          <p:spPr>
            <a:xfrm>
              <a:off x="1296136" y="974877"/>
              <a:ext cx="4841379" cy="696474"/>
            </a:xfrm>
            <a:prstGeom prst="rect">
              <a:avLst/>
            </a:prstGeom>
          </p:spPr>
          <p:txBody>
            <a:bodyPr lIns="0" tIns="0" rIns="0" bIns="0" rtlCol="0" anchor="t">
              <a:spAutoFit/>
            </a:bodyPr>
            <a:lstStyle/>
            <a:p>
              <a:pPr marL="0" marR="0" lvl="0" indent="0" algn="l" defTabSz="457200" rtl="0" eaLnBrk="1" fontAlgn="auto" latinLnBrk="0" hangingPunct="1">
                <a:lnSpc>
                  <a:spcPts val="1435"/>
                </a:lnSpc>
                <a:spcBef>
                  <a:spcPts val="0"/>
                </a:spcBef>
                <a:spcAft>
                  <a:spcPts val="0"/>
                </a:spcAft>
                <a:buClrTx/>
                <a:buSzTx/>
                <a:buFontTx/>
                <a:buNone/>
                <a:tabLst/>
                <a:defRPr/>
              </a:pPr>
              <a:r>
                <a:rPr kumimoji="0" lang="en-US" sz="1166" b="0" i="0" u="none" strike="noStrike" kern="1200" cap="none" spc="0" normalizeH="0" baseline="0" noProof="0">
                  <a:ln>
                    <a:noFill/>
                  </a:ln>
                  <a:solidFill>
                    <a:srgbClr val="00288F"/>
                  </a:solidFill>
                  <a:effectLst/>
                  <a:uLnTx/>
                  <a:uFillTx/>
                  <a:latin typeface="Helvetica"/>
                  <a:ea typeface="Helvetica"/>
                  <a:cs typeface="Helvetica"/>
                  <a:sym typeface="Helvetica"/>
                </a:rPr>
                <a:t>Caribbean Institute for Meteorology and Hydrology (CIMH)</a:t>
              </a:r>
            </a:p>
          </p:txBody>
        </p:sp>
        <p:sp>
          <p:nvSpPr>
            <p:cNvPr id="50" name="TextBox 50"/>
            <p:cNvSpPr txBox="1"/>
            <p:nvPr/>
          </p:nvSpPr>
          <p:spPr>
            <a:xfrm>
              <a:off x="1283434" y="305260"/>
              <a:ext cx="2457888" cy="410368"/>
            </a:xfrm>
            <a:prstGeom prst="rect">
              <a:avLst/>
            </a:prstGeom>
          </p:spPr>
          <p:txBody>
            <a:bodyPr lIns="0" tIns="0" rIns="0" bIns="0" rtlCol="0" anchor="t">
              <a:spAutoFit/>
            </a:bodyPr>
            <a:lstStyle/>
            <a:p>
              <a:pPr marL="0" marR="0" lvl="0" indent="0" algn="l" defTabSz="457200" rtl="0" eaLnBrk="1" fontAlgn="auto" latinLnBrk="0" hangingPunct="1">
                <a:lnSpc>
                  <a:spcPts val="1648"/>
                </a:lnSpc>
                <a:spcBef>
                  <a:spcPct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elvetica"/>
                  <a:ea typeface="Helvetica"/>
                  <a:cs typeface="Helvetica"/>
                  <a:sym typeface="Helvetica"/>
                </a:rPr>
                <a:t>Barbados</a:t>
              </a:r>
            </a:p>
          </p:txBody>
        </p:sp>
      </p:grpSp>
      <p:grpSp>
        <p:nvGrpSpPr>
          <p:cNvPr id="51" name="Group 51"/>
          <p:cNvGrpSpPr/>
          <p:nvPr/>
        </p:nvGrpSpPr>
        <p:grpSpPr>
          <a:xfrm>
            <a:off x="104624" y="1853770"/>
            <a:ext cx="3068758" cy="1365594"/>
            <a:chOff x="0" y="0"/>
            <a:chExt cx="6137515" cy="2731189"/>
          </a:xfrm>
        </p:grpSpPr>
        <p:grpSp>
          <p:nvGrpSpPr>
            <p:cNvPr id="52" name="Group 52"/>
            <p:cNvGrpSpPr/>
            <p:nvPr/>
          </p:nvGrpSpPr>
          <p:grpSpPr>
            <a:xfrm>
              <a:off x="837128" y="511486"/>
              <a:ext cx="5300387" cy="2219703"/>
              <a:chOff x="0" y="0"/>
              <a:chExt cx="1434211" cy="600621"/>
            </a:xfrm>
          </p:grpSpPr>
          <p:sp>
            <p:nvSpPr>
              <p:cNvPr id="53" name="Freeform 53"/>
              <p:cNvSpPr/>
              <p:nvPr/>
            </p:nvSpPr>
            <p:spPr>
              <a:xfrm>
                <a:off x="0" y="0"/>
                <a:ext cx="1434211" cy="600621"/>
              </a:xfrm>
              <a:custGeom>
                <a:avLst/>
                <a:gdLst/>
                <a:ahLst/>
                <a:cxnLst/>
                <a:rect l="l" t="t" r="r" b="b"/>
                <a:pathLst>
                  <a:path w="1434211" h="600621">
                    <a:moveTo>
                      <a:pt x="70110" y="0"/>
                    </a:moveTo>
                    <a:lnTo>
                      <a:pt x="1364101" y="0"/>
                    </a:lnTo>
                    <a:cubicBezTo>
                      <a:pt x="1402822" y="0"/>
                      <a:pt x="1434211" y="31389"/>
                      <a:pt x="1434211" y="70110"/>
                    </a:cubicBezTo>
                    <a:lnTo>
                      <a:pt x="1434211" y="530510"/>
                    </a:lnTo>
                    <a:cubicBezTo>
                      <a:pt x="1434211" y="549105"/>
                      <a:pt x="1426825" y="566938"/>
                      <a:pt x="1413676" y="580086"/>
                    </a:cubicBezTo>
                    <a:cubicBezTo>
                      <a:pt x="1400528" y="593234"/>
                      <a:pt x="1382695" y="600621"/>
                      <a:pt x="1364101" y="600621"/>
                    </a:cubicBezTo>
                    <a:lnTo>
                      <a:pt x="70110" y="600621"/>
                    </a:lnTo>
                    <a:cubicBezTo>
                      <a:pt x="51516" y="600621"/>
                      <a:pt x="33683" y="593234"/>
                      <a:pt x="20535" y="580086"/>
                    </a:cubicBezTo>
                    <a:cubicBezTo>
                      <a:pt x="7387" y="566938"/>
                      <a:pt x="0" y="549105"/>
                      <a:pt x="0" y="530510"/>
                    </a:cubicBezTo>
                    <a:lnTo>
                      <a:pt x="0" y="70110"/>
                    </a:lnTo>
                    <a:cubicBezTo>
                      <a:pt x="0" y="51516"/>
                      <a:pt x="7387" y="33683"/>
                      <a:pt x="20535" y="20535"/>
                    </a:cubicBezTo>
                    <a:cubicBezTo>
                      <a:pt x="33683" y="7387"/>
                      <a:pt x="51516" y="0"/>
                      <a:pt x="70110" y="0"/>
                    </a:cubicBezTo>
                    <a:close/>
                  </a:path>
                </a:pathLst>
              </a:custGeom>
              <a:solidFill>
                <a:srgbClr val="BBD4FD"/>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TextBox 54"/>
              <p:cNvSpPr txBox="1"/>
              <p:nvPr/>
            </p:nvSpPr>
            <p:spPr>
              <a:xfrm>
                <a:off x="0" y="28575"/>
                <a:ext cx="1434211" cy="572046"/>
              </a:xfrm>
              <a:prstGeom prst="rect">
                <a:avLst/>
              </a:prstGeom>
            </p:spPr>
            <p:txBody>
              <a:bodyPr lIns="24051" tIns="24051" rIns="24051" bIns="24051" rtlCol="0" anchor="ctr"/>
              <a:lstStyle/>
              <a:p>
                <a:pPr marL="0" marR="0" lvl="0" indent="0" algn="ctr" defTabSz="457200" rtl="0" eaLnBrk="1" fontAlgn="auto" latinLnBrk="0" hangingPunct="1">
                  <a:lnSpc>
                    <a:spcPts val="257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5" name="Group 55"/>
            <p:cNvGrpSpPr/>
            <p:nvPr/>
          </p:nvGrpSpPr>
          <p:grpSpPr>
            <a:xfrm>
              <a:off x="403857" y="150705"/>
              <a:ext cx="3853515" cy="721561"/>
              <a:chOff x="0" y="0"/>
              <a:chExt cx="1551448" cy="290505"/>
            </a:xfrm>
          </p:grpSpPr>
          <p:sp>
            <p:nvSpPr>
              <p:cNvPr id="56" name="Freeform 56"/>
              <p:cNvSpPr/>
              <p:nvPr/>
            </p:nvSpPr>
            <p:spPr>
              <a:xfrm>
                <a:off x="0" y="0"/>
                <a:ext cx="1551448" cy="290505"/>
              </a:xfrm>
              <a:custGeom>
                <a:avLst/>
                <a:gdLst/>
                <a:ahLst/>
                <a:cxnLst/>
                <a:rect l="l" t="t" r="r" b="b"/>
                <a:pathLst>
                  <a:path w="1551448" h="290505">
                    <a:moveTo>
                      <a:pt x="85720" y="0"/>
                    </a:moveTo>
                    <a:lnTo>
                      <a:pt x="1465729" y="0"/>
                    </a:lnTo>
                    <a:cubicBezTo>
                      <a:pt x="1513070" y="0"/>
                      <a:pt x="1551448" y="38378"/>
                      <a:pt x="1551448" y="85720"/>
                    </a:cubicBezTo>
                    <a:lnTo>
                      <a:pt x="1551448" y="204785"/>
                    </a:lnTo>
                    <a:cubicBezTo>
                      <a:pt x="1551448" y="252127"/>
                      <a:pt x="1513070" y="290505"/>
                      <a:pt x="1465729" y="290505"/>
                    </a:cubicBezTo>
                    <a:lnTo>
                      <a:pt x="85720" y="290505"/>
                    </a:lnTo>
                    <a:cubicBezTo>
                      <a:pt x="62985" y="290505"/>
                      <a:pt x="41182" y="281474"/>
                      <a:pt x="25107" y="265398"/>
                    </a:cubicBezTo>
                    <a:cubicBezTo>
                      <a:pt x="9031" y="249323"/>
                      <a:pt x="0" y="227520"/>
                      <a:pt x="0" y="204785"/>
                    </a:cubicBezTo>
                    <a:lnTo>
                      <a:pt x="0" y="85720"/>
                    </a:lnTo>
                    <a:cubicBezTo>
                      <a:pt x="0" y="38378"/>
                      <a:pt x="38378" y="0"/>
                      <a:pt x="85720" y="0"/>
                    </a:cubicBezTo>
                    <a:close/>
                  </a:path>
                </a:pathLst>
              </a:custGeom>
              <a:solidFill>
                <a:srgbClr val="6CA4FC"/>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TextBox 57"/>
              <p:cNvSpPr txBox="1"/>
              <p:nvPr/>
            </p:nvSpPr>
            <p:spPr>
              <a:xfrm>
                <a:off x="0" y="28575"/>
                <a:ext cx="1551448" cy="261930"/>
              </a:xfrm>
              <a:prstGeom prst="rect">
                <a:avLst/>
              </a:prstGeom>
            </p:spPr>
            <p:txBody>
              <a:bodyPr lIns="16164" tIns="16164" rIns="16164" bIns="16164" rtlCol="0" anchor="ctr"/>
              <a:lstStyle/>
              <a:p>
                <a:pPr marL="0" marR="0" lvl="0" indent="0" algn="ctr" defTabSz="457200" rtl="0" eaLnBrk="1" fontAlgn="auto" latinLnBrk="0" hangingPunct="1">
                  <a:lnSpc>
                    <a:spcPts val="257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8" name="Group 58"/>
            <p:cNvGrpSpPr/>
            <p:nvPr/>
          </p:nvGrpSpPr>
          <p:grpSpPr>
            <a:xfrm>
              <a:off x="0" y="0"/>
              <a:ext cx="1003452" cy="1003452"/>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28575" cap="sq">
                <a:solidFill>
                  <a:srgbClr val="6CA4FC"/>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TextBox 60"/>
              <p:cNvSpPr txBox="1"/>
              <p:nvPr/>
            </p:nvSpPr>
            <p:spPr>
              <a:xfrm>
                <a:off x="76200" y="95250"/>
                <a:ext cx="660400" cy="641350"/>
              </a:xfrm>
              <a:prstGeom prst="rect">
                <a:avLst/>
              </a:prstGeom>
            </p:spPr>
            <p:txBody>
              <a:bodyPr lIns="30548" tIns="30548" rIns="30548" bIns="30548" rtlCol="0" anchor="ctr"/>
              <a:lstStyle/>
              <a:p>
                <a:pPr marL="0" marR="0" lvl="0" indent="0" algn="ctr" defTabSz="457200" rtl="0" eaLnBrk="1" fontAlgn="auto" latinLnBrk="0" hangingPunct="1">
                  <a:lnSpc>
                    <a:spcPts val="135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1" name="Freeform 61"/>
            <p:cNvSpPr/>
            <p:nvPr/>
          </p:nvSpPr>
          <p:spPr>
            <a:xfrm>
              <a:off x="183362" y="137042"/>
              <a:ext cx="636729" cy="729369"/>
            </a:xfrm>
            <a:custGeom>
              <a:avLst/>
              <a:gdLst/>
              <a:ahLst/>
              <a:cxnLst/>
              <a:rect l="l" t="t" r="r" b="b"/>
              <a:pathLst>
                <a:path w="636729" h="729369">
                  <a:moveTo>
                    <a:pt x="0" y="0"/>
                  </a:moveTo>
                  <a:lnTo>
                    <a:pt x="636728" y="0"/>
                  </a:lnTo>
                  <a:lnTo>
                    <a:pt x="636728" y="729368"/>
                  </a:lnTo>
                  <a:lnTo>
                    <a:pt x="0" y="72936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TextBox 62"/>
            <p:cNvSpPr txBox="1"/>
            <p:nvPr/>
          </p:nvSpPr>
          <p:spPr>
            <a:xfrm>
              <a:off x="1296136" y="965352"/>
              <a:ext cx="4382373" cy="1512853"/>
            </a:xfrm>
            <a:prstGeom prst="rect">
              <a:avLst/>
            </a:prstGeom>
          </p:spPr>
          <p:txBody>
            <a:bodyPr lIns="0" tIns="0" rIns="0" bIns="0" rtlCol="0" anchor="t">
              <a:spAutoFit/>
            </a:bodyPr>
            <a:lstStyle/>
            <a:p>
              <a:pPr marL="0" marR="0" lvl="0" indent="0" algn="l" defTabSz="457200" rtl="0" eaLnBrk="1" fontAlgn="auto" latinLnBrk="0" hangingPunct="1">
                <a:lnSpc>
                  <a:spcPts val="1476"/>
                </a:lnSpc>
                <a:spcBef>
                  <a:spcPts val="0"/>
                </a:spcBef>
                <a:spcAft>
                  <a:spcPts val="0"/>
                </a:spcAft>
                <a:buClrTx/>
                <a:buSzTx/>
                <a:buFontTx/>
                <a:buNone/>
                <a:tabLst/>
                <a:defRPr/>
              </a:pPr>
              <a:r>
                <a:rPr kumimoji="0" lang="en-US" sz="1200" b="0" i="0" u="none" strike="noStrike" kern="1200" cap="none" spc="0" normalizeH="0" baseline="0" noProof="0">
                  <a:ln>
                    <a:noFill/>
                  </a:ln>
                  <a:solidFill>
                    <a:srgbClr val="00288F"/>
                  </a:solidFill>
                  <a:effectLst/>
                  <a:uLnTx/>
                  <a:uFillTx/>
                  <a:latin typeface="Helvetica"/>
                  <a:ea typeface="Helvetica"/>
                  <a:cs typeface="Helvetica"/>
                  <a:sym typeface="Helvetica"/>
                </a:rPr>
                <a:t>-Instituto </a:t>
              </a:r>
              <a:r>
                <a:rPr kumimoji="0" lang="en-US" sz="1200" b="0" i="0" u="none" strike="noStrike" kern="1200" cap="none" spc="0" normalizeH="0" baseline="0" noProof="0" err="1">
                  <a:ln>
                    <a:noFill/>
                  </a:ln>
                  <a:solidFill>
                    <a:srgbClr val="00288F"/>
                  </a:solidFill>
                  <a:effectLst/>
                  <a:uLnTx/>
                  <a:uFillTx/>
                  <a:latin typeface="Helvetica"/>
                  <a:ea typeface="Helvetica"/>
                  <a:cs typeface="Helvetica"/>
                  <a:sym typeface="Helvetica"/>
                </a:rPr>
                <a:t>MeteorológicoNacional</a:t>
              </a:r>
              <a:r>
                <a:rPr kumimoji="0" lang="en-US" sz="1200" b="0" i="0" u="none" strike="noStrike" kern="1200" cap="none" spc="0" normalizeH="0" baseline="0" noProof="0">
                  <a:ln>
                    <a:noFill/>
                  </a:ln>
                  <a:solidFill>
                    <a:srgbClr val="00288F"/>
                  </a:solidFill>
                  <a:effectLst/>
                  <a:uLnTx/>
                  <a:uFillTx/>
                  <a:latin typeface="Helvetica"/>
                  <a:ea typeface="Helvetica"/>
                  <a:cs typeface="Helvetica"/>
                  <a:sym typeface="Helvetica"/>
                </a:rPr>
                <a:t> (IMN)</a:t>
              </a:r>
            </a:p>
            <a:p>
              <a:pPr marL="0" marR="0" lvl="0" indent="0" algn="l" defTabSz="457200" rtl="0" eaLnBrk="1" fontAlgn="auto" latinLnBrk="0" hangingPunct="1">
                <a:lnSpc>
                  <a:spcPts val="1476"/>
                </a:lnSpc>
                <a:spcBef>
                  <a:spcPts val="0"/>
                </a:spcBef>
                <a:spcAft>
                  <a:spcPts val="0"/>
                </a:spcAft>
                <a:buClrTx/>
                <a:buSzTx/>
                <a:buFontTx/>
                <a:buNone/>
                <a:tabLst/>
                <a:defRPr/>
              </a:pPr>
              <a:r>
                <a:rPr kumimoji="0" lang="en-US" sz="1200" b="0" i="0" u="none" strike="noStrike" kern="1200" cap="none" spc="0" normalizeH="0" baseline="0" noProof="0">
                  <a:ln>
                    <a:noFill/>
                  </a:ln>
                  <a:solidFill>
                    <a:srgbClr val="00288F"/>
                  </a:solidFill>
                  <a:effectLst/>
                  <a:uLnTx/>
                  <a:uFillTx/>
                  <a:latin typeface="Helvetica"/>
                  <a:ea typeface="Helvetica"/>
                  <a:cs typeface="Helvetica"/>
                  <a:sym typeface="Helvetica"/>
                </a:rPr>
                <a:t>-University of Costa Rica (UCR), recognized in 1968</a:t>
              </a:r>
            </a:p>
          </p:txBody>
        </p:sp>
        <p:sp>
          <p:nvSpPr>
            <p:cNvPr id="63" name="TextBox 63"/>
            <p:cNvSpPr txBox="1"/>
            <p:nvPr/>
          </p:nvSpPr>
          <p:spPr>
            <a:xfrm>
              <a:off x="1296134" y="292560"/>
              <a:ext cx="2361644" cy="410368"/>
            </a:xfrm>
            <a:prstGeom prst="rect">
              <a:avLst/>
            </a:prstGeom>
          </p:spPr>
          <p:txBody>
            <a:bodyPr lIns="0" tIns="0" rIns="0" bIns="0" rtlCol="0" anchor="t">
              <a:spAutoFit/>
            </a:bodyPr>
            <a:lstStyle/>
            <a:p>
              <a:pPr marL="0" marR="0" lvl="0" indent="0" algn="l" defTabSz="457200" rtl="0" eaLnBrk="1" fontAlgn="auto" latinLnBrk="0" hangingPunct="1">
                <a:lnSpc>
                  <a:spcPts val="1648"/>
                </a:lnSpc>
                <a:spcBef>
                  <a:spcPct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Helvetica"/>
                  <a:ea typeface="Helvetica"/>
                  <a:cs typeface="Helvetica"/>
                  <a:sym typeface="Helvetica"/>
                </a:rPr>
                <a:t>Costa Rica</a:t>
              </a:r>
            </a:p>
          </p:txBody>
        </p:sp>
      </p:grpSp>
      <p:grpSp>
        <p:nvGrpSpPr>
          <p:cNvPr id="64" name="Group 64"/>
          <p:cNvGrpSpPr/>
          <p:nvPr/>
        </p:nvGrpSpPr>
        <p:grpSpPr>
          <a:xfrm>
            <a:off x="523188" y="3693619"/>
            <a:ext cx="2650193" cy="1521151"/>
            <a:chOff x="0" y="0"/>
            <a:chExt cx="1434211" cy="823205"/>
          </a:xfrm>
        </p:grpSpPr>
        <p:sp>
          <p:nvSpPr>
            <p:cNvPr id="65" name="Freeform 65"/>
            <p:cNvSpPr/>
            <p:nvPr/>
          </p:nvSpPr>
          <p:spPr>
            <a:xfrm>
              <a:off x="0" y="0"/>
              <a:ext cx="1434211" cy="823205"/>
            </a:xfrm>
            <a:custGeom>
              <a:avLst/>
              <a:gdLst/>
              <a:ahLst/>
              <a:cxnLst/>
              <a:rect l="l" t="t" r="r" b="b"/>
              <a:pathLst>
                <a:path w="1434211" h="823205">
                  <a:moveTo>
                    <a:pt x="70110" y="0"/>
                  </a:moveTo>
                  <a:lnTo>
                    <a:pt x="1364101" y="0"/>
                  </a:lnTo>
                  <a:cubicBezTo>
                    <a:pt x="1402822" y="0"/>
                    <a:pt x="1434211" y="31389"/>
                    <a:pt x="1434211" y="70110"/>
                  </a:cubicBezTo>
                  <a:lnTo>
                    <a:pt x="1434211" y="753095"/>
                  </a:lnTo>
                  <a:cubicBezTo>
                    <a:pt x="1434211" y="771689"/>
                    <a:pt x="1426825" y="789522"/>
                    <a:pt x="1413676" y="802670"/>
                  </a:cubicBezTo>
                  <a:cubicBezTo>
                    <a:pt x="1400528" y="815818"/>
                    <a:pt x="1382695" y="823205"/>
                    <a:pt x="1364101" y="823205"/>
                  </a:cubicBezTo>
                  <a:lnTo>
                    <a:pt x="70110" y="823205"/>
                  </a:lnTo>
                  <a:cubicBezTo>
                    <a:pt x="51516" y="823205"/>
                    <a:pt x="33683" y="815818"/>
                    <a:pt x="20535" y="802670"/>
                  </a:cubicBezTo>
                  <a:cubicBezTo>
                    <a:pt x="7387" y="789522"/>
                    <a:pt x="0" y="771689"/>
                    <a:pt x="0" y="753095"/>
                  </a:cubicBezTo>
                  <a:lnTo>
                    <a:pt x="0" y="70110"/>
                  </a:lnTo>
                  <a:cubicBezTo>
                    <a:pt x="0" y="51516"/>
                    <a:pt x="7387" y="33683"/>
                    <a:pt x="20535" y="20535"/>
                  </a:cubicBezTo>
                  <a:cubicBezTo>
                    <a:pt x="33683" y="7387"/>
                    <a:pt x="51516" y="0"/>
                    <a:pt x="70110" y="0"/>
                  </a:cubicBezTo>
                  <a:close/>
                </a:path>
              </a:pathLst>
            </a:custGeom>
            <a:solidFill>
              <a:srgbClr val="003DA5"/>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TextBox 66"/>
            <p:cNvSpPr txBox="1"/>
            <p:nvPr/>
          </p:nvSpPr>
          <p:spPr>
            <a:xfrm>
              <a:off x="0" y="28575"/>
              <a:ext cx="1434211" cy="794630"/>
            </a:xfrm>
            <a:prstGeom prst="rect">
              <a:avLst/>
            </a:prstGeom>
          </p:spPr>
          <p:txBody>
            <a:bodyPr lIns="24051" tIns="24051" rIns="24051" bIns="24051" rtlCol="0" anchor="ctr"/>
            <a:lstStyle/>
            <a:p>
              <a:pPr marL="0" marR="0" lvl="0" indent="0" algn="ctr" defTabSz="457200" rtl="0" eaLnBrk="1" fontAlgn="auto" latinLnBrk="0" hangingPunct="1">
                <a:lnSpc>
                  <a:spcPts val="257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7" name="Group 67"/>
          <p:cNvGrpSpPr/>
          <p:nvPr/>
        </p:nvGrpSpPr>
        <p:grpSpPr>
          <a:xfrm>
            <a:off x="8993157" y="4108397"/>
            <a:ext cx="3106747" cy="875883"/>
            <a:chOff x="0" y="0"/>
            <a:chExt cx="6213493" cy="1751767"/>
          </a:xfrm>
        </p:grpSpPr>
        <p:grpSp>
          <p:nvGrpSpPr>
            <p:cNvPr id="68" name="Group 68"/>
            <p:cNvGrpSpPr/>
            <p:nvPr/>
          </p:nvGrpSpPr>
          <p:grpSpPr>
            <a:xfrm>
              <a:off x="847491" y="517818"/>
              <a:ext cx="5366002" cy="1233949"/>
              <a:chOff x="0" y="0"/>
              <a:chExt cx="1434211" cy="329807"/>
            </a:xfrm>
          </p:grpSpPr>
          <p:sp>
            <p:nvSpPr>
              <p:cNvPr id="69" name="Freeform 69"/>
              <p:cNvSpPr/>
              <p:nvPr/>
            </p:nvSpPr>
            <p:spPr>
              <a:xfrm>
                <a:off x="0" y="0"/>
                <a:ext cx="1434211" cy="329807"/>
              </a:xfrm>
              <a:custGeom>
                <a:avLst/>
                <a:gdLst/>
                <a:ahLst/>
                <a:cxnLst/>
                <a:rect l="l" t="t" r="r" b="b"/>
                <a:pathLst>
                  <a:path w="1434211" h="329807">
                    <a:moveTo>
                      <a:pt x="54360" y="0"/>
                    </a:moveTo>
                    <a:lnTo>
                      <a:pt x="1379851" y="0"/>
                    </a:lnTo>
                    <a:cubicBezTo>
                      <a:pt x="1409873" y="0"/>
                      <a:pt x="1434211" y="24338"/>
                      <a:pt x="1434211" y="54360"/>
                    </a:cubicBezTo>
                    <a:lnTo>
                      <a:pt x="1434211" y="275446"/>
                    </a:lnTo>
                    <a:cubicBezTo>
                      <a:pt x="1434211" y="305469"/>
                      <a:pt x="1409873" y="329807"/>
                      <a:pt x="1379851" y="329807"/>
                    </a:cubicBezTo>
                    <a:lnTo>
                      <a:pt x="54360" y="329807"/>
                    </a:lnTo>
                    <a:cubicBezTo>
                      <a:pt x="24338" y="329807"/>
                      <a:pt x="0" y="305469"/>
                      <a:pt x="0" y="275446"/>
                    </a:cubicBezTo>
                    <a:lnTo>
                      <a:pt x="0" y="54360"/>
                    </a:lnTo>
                    <a:cubicBezTo>
                      <a:pt x="0" y="24338"/>
                      <a:pt x="24338" y="0"/>
                      <a:pt x="54360" y="0"/>
                    </a:cubicBezTo>
                    <a:close/>
                  </a:path>
                </a:pathLst>
              </a:custGeom>
              <a:solidFill>
                <a:srgbClr val="BBD4FD"/>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 name="TextBox 70"/>
              <p:cNvSpPr txBox="1"/>
              <p:nvPr/>
            </p:nvSpPr>
            <p:spPr>
              <a:xfrm>
                <a:off x="0" y="28575"/>
                <a:ext cx="1434211" cy="301232"/>
              </a:xfrm>
              <a:prstGeom prst="rect">
                <a:avLst/>
              </a:prstGeom>
            </p:spPr>
            <p:txBody>
              <a:bodyPr lIns="24051" tIns="24051" rIns="24051" bIns="24051" rtlCol="0" anchor="ctr"/>
              <a:lstStyle/>
              <a:p>
                <a:pPr marL="0" marR="0" lvl="0" indent="0" algn="ctr" defTabSz="457200" rtl="0" eaLnBrk="1" fontAlgn="auto" latinLnBrk="0" hangingPunct="1">
                  <a:lnSpc>
                    <a:spcPts val="257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1" name="Group 71"/>
            <p:cNvGrpSpPr/>
            <p:nvPr/>
          </p:nvGrpSpPr>
          <p:grpSpPr>
            <a:xfrm>
              <a:off x="408857" y="152571"/>
              <a:ext cx="3901219" cy="730494"/>
              <a:chOff x="0" y="0"/>
              <a:chExt cx="1551448" cy="290505"/>
            </a:xfrm>
          </p:grpSpPr>
          <p:sp>
            <p:nvSpPr>
              <p:cNvPr id="72" name="Freeform 72"/>
              <p:cNvSpPr/>
              <p:nvPr/>
            </p:nvSpPr>
            <p:spPr>
              <a:xfrm>
                <a:off x="0" y="0"/>
                <a:ext cx="1551448" cy="290505"/>
              </a:xfrm>
              <a:custGeom>
                <a:avLst/>
                <a:gdLst/>
                <a:ahLst/>
                <a:cxnLst/>
                <a:rect l="l" t="t" r="r" b="b"/>
                <a:pathLst>
                  <a:path w="1551448" h="290505">
                    <a:moveTo>
                      <a:pt x="66463" y="0"/>
                    </a:moveTo>
                    <a:lnTo>
                      <a:pt x="1484985" y="0"/>
                    </a:lnTo>
                    <a:cubicBezTo>
                      <a:pt x="1502612" y="0"/>
                      <a:pt x="1519518" y="7002"/>
                      <a:pt x="1531982" y="19467"/>
                    </a:cubicBezTo>
                    <a:cubicBezTo>
                      <a:pt x="1544446" y="31931"/>
                      <a:pt x="1551448" y="48836"/>
                      <a:pt x="1551448" y="66463"/>
                    </a:cubicBezTo>
                    <a:lnTo>
                      <a:pt x="1551448" y="224042"/>
                    </a:lnTo>
                    <a:cubicBezTo>
                      <a:pt x="1551448" y="260748"/>
                      <a:pt x="1521692" y="290505"/>
                      <a:pt x="1484985" y="290505"/>
                    </a:cubicBezTo>
                    <a:lnTo>
                      <a:pt x="66463" y="290505"/>
                    </a:lnTo>
                    <a:cubicBezTo>
                      <a:pt x="48836" y="290505"/>
                      <a:pt x="31931" y="283503"/>
                      <a:pt x="19467" y="271038"/>
                    </a:cubicBezTo>
                    <a:cubicBezTo>
                      <a:pt x="7002" y="258574"/>
                      <a:pt x="0" y="241669"/>
                      <a:pt x="0" y="224042"/>
                    </a:cubicBezTo>
                    <a:lnTo>
                      <a:pt x="0" y="66463"/>
                    </a:lnTo>
                    <a:cubicBezTo>
                      <a:pt x="0" y="48836"/>
                      <a:pt x="7002" y="31931"/>
                      <a:pt x="19467" y="19467"/>
                    </a:cubicBezTo>
                    <a:cubicBezTo>
                      <a:pt x="31931" y="7002"/>
                      <a:pt x="48836" y="0"/>
                      <a:pt x="66463" y="0"/>
                    </a:cubicBezTo>
                    <a:close/>
                  </a:path>
                </a:pathLst>
              </a:custGeom>
              <a:solidFill>
                <a:srgbClr val="6CA4FC"/>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TextBox 73"/>
              <p:cNvSpPr txBox="1"/>
              <p:nvPr/>
            </p:nvSpPr>
            <p:spPr>
              <a:xfrm>
                <a:off x="0" y="28575"/>
                <a:ext cx="1551448" cy="261930"/>
              </a:xfrm>
              <a:prstGeom prst="rect">
                <a:avLst/>
              </a:prstGeom>
            </p:spPr>
            <p:txBody>
              <a:bodyPr lIns="16164" tIns="16164" rIns="16164" bIns="16164" rtlCol="0" anchor="ctr"/>
              <a:lstStyle/>
              <a:p>
                <a:pPr marL="0" marR="0" lvl="0" indent="0" algn="ctr" defTabSz="457200" rtl="0" eaLnBrk="1" fontAlgn="auto" latinLnBrk="0" hangingPunct="1">
                  <a:lnSpc>
                    <a:spcPts val="257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4" name="Group 74"/>
            <p:cNvGrpSpPr/>
            <p:nvPr/>
          </p:nvGrpSpPr>
          <p:grpSpPr>
            <a:xfrm>
              <a:off x="0" y="0"/>
              <a:ext cx="1015874" cy="1015874"/>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28575" cap="sq">
                <a:solidFill>
                  <a:srgbClr val="6CA4FC"/>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TextBox 76"/>
              <p:cNvSpPr txBox="1"/>
              <p:nvPr/>
            </p:nvSpPr>
            <p:spPr>
              <a:xfrm>
                <a:off x="76200" y="95250"/>
                <a:ext cx="660400" cy="641350"/>
              </a:xfrm>
              <a:prstGeom prst="rect">
                <a:avLst/>
              </a:prstGeom>
            </p:spPr>
            <p:txBody>
              <a:bodyPr lIns="30548" tIns="30548" rIns="30548" bIns="30548" rtlCol="0" anchor="ctr"/>
              <a:lstStyle/>
              <a:p>
                <a:pPr marL="0" marR="0" lvl="0" indent="0" algn="ctr" defTabSz="457200" rtl="0" eaLnBrk="1" fontAlgn="auto" latinLnBrk="0" hangingPunct="1">
                  <a:lnSpc>
                    <a:spcPts val="135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77" name="TextBox 77"/>
            <p:cNvSpPr txBox="1"/>
            <p:nvPr/>
          </p:nvSpPr>
          <p:spPr>
            <a:xfrm>
              <a:off x="1312180" y="996825"/>
              <a:ext cx="4436623" cy="645690"/>
            </a:xfrm>
            <a:prstGeom prst="rect">
              <a:avLst/>
            </a:prstGeom>
          </p:spPr>
          <p:txBody>
            <a:bodyPr lIns="0" tIns="0" rIns="0" bIns="0" rtlCol="0" anchor="t">
              <a:spAutoFit/>
            </a:bodyPr>
            <a:lstStyle/>
            <a:p>
              <a:pPr marL="0" marR="0" lvl="0" indent="0" algn="l" defTabSz="457200" rtl="0" eaLnBrk="1" fontAlgn="auto" latinLnBrk="0" hangingPunct="1">
                <a:lnSpc>
                  <a:spcPts val="1311"/>
                </a:lnSpc>
                <a:spcBef>
                  <a:spcPts val="0"/>
                </a:spcBef>
                <a:spcAft>
                  <a:spcPts val="0"/>
                </a:spcAft>
                <a:buClrTx/>
                <a:buSzTx/>
                <a:buFontTx/>
                <a:buNone/>
                <a:tabLst/>
                <a:defRPr/>
              </a:pPr>
              <a:r>
                <a:rPr kumimoji="0" lang="en-US" sz="1066" b="0" i="0" u="none" strike="noStrike" kern="1200" cap="none" spc="0" normalizeH="0" baseline="0" noProof="0">
                  <a:ln>
                    <a:noFill/>
                  </a:ln>
                  <a:solidFill>
                    <a:srgbClr val="00288F"/>
                  </a:solidFill>
                  <a:effectLst/>
                  <a:uLnTx/>
                  <a:uFillTx/>
                  <a:latin typeface="Helvetica"/>
                  <a:ea typeface="Helvetica"/>
                  <a:cs typeface="Helvetica"/>
                  <a:sym typeface="Helvetica"/>
                </a:rPr>
                <a:t>Currently under consideration as a candidate RTC</a:t>
              </a:r>
            </a:p>
          </p:txBody>
        </p:sp>
        <p:sp>
          <p:nvSpPr>
            <p:cNvPr id="78" name="TextBox 78"/>
            <p:cNvSpPr txBox="1"/>
            <p:nvPr/>
          </p:nvSpPr>
          <p:spPr>
            <a:xfrm>
              <a:off x="1312180" y="301500"/>
              <a:ext cx="2390880" cy="410368"/>
            </a:xfrm>
            <a:prstGeom prst="rect">
              <a:avLst/>
            </a:prstGeom>
          </p:spPr>
          <p:txBody>
            <a:bodyPr lIns="0" tIns="0" rIns="0" bIns="0" rtlCol="0" anchor="t">
              <a:spAutoFit/>
            </a:bodyPr>
            <a:lstStyle/>
            <a:p>
              <a:pPr marL="0" marR="0" lvl="0" indent="0" algn="l" defTabSz="457200" rtl="0" eaLnBrk="1" fontAlgn="auto" latinLnBrk="0" hangingPunct="1">
                <a:lnSpc>
                  <a:spcPts val="1585"/>
                </a:lnSpc>
                <a:spcBef>
                  <a:spcPct val="0"/>
                </a:spcBef>
                <a:spcAft>
                  <a:spcPts val="0"/>
                </a:spcAft>
                <a:buClrTx/>
                <a:buSzTx/>
                <a:buFontTx/>
                <a:buNone/>
                <a:tabLst/>
                <a:defRPr/>
              </a:pPr>
              <a:r>
                <a:rPr kumimoji="0" lang="en-US" sz="1538" b="0" i="0" u="none" strike="noStrike" kern="1200" cap="none" spc="0" normalizeH="0" baseline="0" noProof="0">
                  <a:ln>
                    <a:noFill/>
                  </a:ln>
                  <a:solidFill>
                    <a:srgbClr val="FFFFFF"/>
                  </a:solidFill>
                  <a:effectLst/>
                  <a:uLnTx/>
                  <a:uFillTx/>
                  <a:latin typeface="Helvetica"/>
                  <a:ea typeface="Helvetica"/>
                  <a:cs typeface="Helvetica"/>
                  <a:sym typeface="Helvetica"/>
                </a:rPr>
                <a:t>Fiji</a:t>
              </a:r>
            </a:p>
          </p:txBody>
        </p:sp>
      </p:grpSp>
      <p:grpSp>
        <p:nvGrpSpPr>
          <p:cNvPr id="79" name="Group 79"/>
          <p:cNvGrpSpPr/>
          <p:nvPr/>
        </p:nvGrpSpPr>
        <p:grpSpPr>
          <a:xfrm>
            <a:off x="9360834" y="5442969"/>
            <a:ext cx="2751593" cy="1277286"/>
            <a:chOff x="0" y="0"/>
            <a:chExt cx="5503186" cy="2554572"/>
          </a:xfrm>
        </p:grpSpPr>
        <p:grpSp>
          <p:nvGrpSpPr>
            <p:cNvPr id="80" name="Group 80"/>
            <p:cNvGrpSpPr/>
            <p:nvPr/>
          </p:nvGrpSpPr>
          <p:grpSpPr>
            <a:xfrm>
              <a:off x="0" y="0"/>
              <a:ext cx="5503186" cy="2554572"/>
              <a:chOff x="0" y="0"/>
              <a:chExt cx="1489086" cy="691232"/>
            </a:xfrm>
          </p:grpSpPr>
          <p:sp>
            <p:nvSpPr>
              <p:cNvPr id="81" name="Freeform 81"/>
              <p:cNvSpPr/>
              <p:nvPr/>
            </p:nvSpPr>
            <p:spPr>
              <a:xfrm>
                <a:off x="0" y="0"/>
                <a:ext cx="1489086" cy="691232"/>
              </a:xfrm>
              <a:custGeom>
                <a:avLst/>
                <a:gdLst/>
                <a:ahLst/>
                <a:cxnLst/>
                <a:rect l="l" t="t" r="r" b="b"/>
                <a:pathLst>
                  <a:path w="1489086" h="691232">
                    <a:moveTo>
                      <a:pt x="67527" y="0"/>
                    </a:moveTo>
                    <a:lnTo>
                      <a:pt x="1421559" y="0"/>
                    </a:lnTo>
                    <a:cubicBezTo>
                      <a:pt x="1458853" y="0"/>
                      <a:pt x="1489086" y="30233"/>
                      <a:pt x="1489086" y="67527"/>
                    </a:cubicBezTo>
                    <a:lnTo>
                      <a:pt x="1489086" y="623705"/>
                    </a:lnTo>
                    <a:cubicBezTo>
                      <a:pt x="1489086" y="641614"/>
                      <a:pt x="1481972" y="658790"/>
                      <a:pt x="1469308" y="671454"/>
                    </a:cubicBezTo>
                    <a:cubicBezTo>
                      <a:pt x="1456644" y="684118"/>
                      <a:pt x="1439469" y="691232"/>
                      <a:pt x="1421559" y="691232"/>
                    </a:cubicBezTo>
                    <a:lnTo>
                      <a:pt x="67527" y="691232"/>
                    </a:lnTo>
                    <a:cubicBezTo>
                      <a:pt x="30233" y="691232"/>
                      <a:pt x="0" y="660999"/>
                      <a:pt x="0" y="623705"/>
                    </a:cubicBezTo>
                    <a:lnTo>
                      <a:pt x="0" y="67527"/>
                    </a:lnTo>
                    <a:cubicBezTo>
                      <a:pt x="0" y="49618"/>
                      <a:pt x="7114" y="32442"/>
                      <a:pt x="19778" y="19778"/>
                    </a:cubicBezTo>
                    <a:cubicBezTo>
                      <a:pt x="32442" y="7114"/>
                      <a:pt x="49618" y="0"/>
                      <a:pt x="67527" y="0"/>
                    </a:cubicBezTo>
                    <a:close/>
                  </a:path>
                </a:pathLst>
              </a:custGeom>
              <a:solidFill>
                <a:srgbClr val="003DA5"/>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 name="TextBox 82"/>
              <p:cNvSpPr txBox="1"/>
              <p:nvPr/>
            </p:nvSpPr>
            <p:spPr>
              <a:xfrm>
                <a:off x="0" y="28575"/>
                <a:ext cx="1489086" cy="662657"/>
              </a:xfrm>
              <a:prstGeom prst="rect">
                <a:avLst/>
              </a:prstGeom>
            </p:spPr>
            <p:txBody>
              <a:bodyPr lIns="24051" tIns="24051" rIns="24051" bIns="24051" rtlCol="0" anchor="ctr"/>
              <a:lstStyle/>
              <a:p>
                <a:pPr marL="0" marR="0" lvl="0" indent="0" algn="ctr" defTabSz="457200" rtl="0" eaLnBrk="1" fontAlgn="auto" latinLnBrk="0" hangingPunct="1">
                  <a:lnSpc>
                    <a:spcPts val="257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3" name="TextBox 83"/>
            <p:cNvSpPr txBox="1"/>
            <p:nvPr/>
          </p:nvSpPr>
          <p:spPr>
            <a:xfrm>
              <a:off x="154720" y="198574"/>
              <a:ext cx="5278796" cy="2282292"/>
            </a:xfrm>
            <a:prstGeom prst="rect">
              <a:avLst/>
            </a:prstGeom>
          </p:spPr>
          <p:txBody>
            <a:bodyPr lIns="0" tIns="0" rIns="0" bIns="0" rtlCol="0" anchor="t">
              <a:spAutoFit/>
            </a:bodyPr>
            <a:lstStyle/>
            <a:p>
              <a:pPr marL="0" marR="0" lvl="0" indent="0" algn="ctr" defTabSz="457200" rtl="0" eaLnBrk="1" fontAlgn="auto" latinLnBrk="0" hangingPunct="1">
                <a:lnSpc>
                  <a:spcPts val="1476"/>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
                  <a:ea typeface="Helvetica"/>
                  <a:cs typeface="Helvetica"/>
                  <a:sym typeface="Helvetica"/>
                </a:rPr>
                <a:t>These training activities included BIP-M and BIP-MT programmes, hydrology training, postgraduate education in meteorology, as well as specialized short- and medium-term professional courses.</a:t>
              </a:r>
            </a:p>
          </p:txBody>
        </p:sp>
      </p:grpSp>
      <p:sp>
        <p:nvSpPr>
          <p:cNvPr id="84" name="Freeform 84"/>
          <p:cNvSpPr/>
          <p:nvPr/>
        </p:nvSpPr>
        <p:spPr>
          <a:xfrm rot="5473072">
            <a:off x="1639003" y="3310246"/>
            <a:ext cx="342098" cy="342098"/>
          </a:xfrm>
          <a:custGeom>
            <a:avLst/>
            <a:gdLst/>
            <a:ahLst/>
            <a:cxnLst/>
            <a:rect l="l" t="t" r="r" b="b"/>
            <a:pathLst>
              <a:path w="513147" h="513147">
                <a:moveTo>
                  <a:pt x="0" y="0"/>
                </a:moveTo>
                <a:lnTo>
                  <a:pt x="513147" y="0"/>
                </a:lnTo>
                <a:lnTo>
                  <a:pt x="513147" y="513147"/>
                </a:lnTo>
                <a:lnTo>
                  <a:pt x="0" y="51314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TextBox 85"/>
          <p:cNvSpPr txBox="1"/>
          <p:nvPr/>
        </p:nvSpPr>
        <p:spPr>
          <a:xfrm>
            <a:off x="752691" y="3786555"/>
            <a:ext cx="2191187" cy="1333507"/>
          </a:xfrm>
          <a:prstGeom prst="rect">
            <a:avLst/>
          </a:prstGeom>
        </p:spPr>
        <p:txBody>
          <a:bodyPr lIns="0" tIns="0" rIns="0" bIns="0" rtlCol="0" anchor="t">
            <a:spAutoFit/>
          </a:bodyPr>
          <a:lstStyle/>
          <a:p>
            <a:pPr marL="0" marR="0" lvl="0" indent="0" algn="ctr" defTabSz="457200" rtl="0" eaLnBrk="1" fontAlgn="auto" latinLnBrk="0" hangingPunct="1">
              <a:lnSpc>
                <a:spcPts val="1476"/>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
                <a:ea typeface="Helvetica"/>
                <a:cs typeface="Helvetica"/>
                <a:sym typeface="Helvetica"/>
              </a:rPr>
              <a:t>These centers cover meteorology education at BSc, MSc, and PhD levels, BIP-M and BIP-MT programmes, hydrology technician training, aeronautical meteorology, and specialized short courses.</a:t>
            </a:r>
          </a:p>
        </p:txBody>
      </p:sp>
      <p:sp>
        <p:nvSpPr>
          <p:cNvPr id="86" name="Freeform 86"/>
          <p:cNvSpPr/>
          <p:nvPr/>
        </p:nvSpPr>
        <p:spPr>
          <a:xfrm rot="5400000">
            <a:off x="10565581" y="5043721"/>
            <a:ext cx="342098" cy="342098"/>
          </a:xfrm>
          <a:custGeom>
            <a:avLst/>
            <a:gdLst/>
            <a:ahLst/>
            <a:cxnLst/>
            <a:rect l="l" t="t" r="r" b="b"/>
            <a:pathLst>
              <a:path w="513147" h="513147">
                <a:moveTo>
                  <a:pt x="0" y="0"/>
                </a:moveTo>
                <a:lnTo>
                  <a:pt x="513147" y="0"/>
                </a:lnTo>
                <a:lnTo>
                  <a:pt x="513147" y="513147"/>
                </a:lnTo>
                <a:lnTo>
                  <a:pt x="0" y="51314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aphicFrame>
        <p:nvGraphicFramePr>
          <p:cNvPr id="87" name="Table 87"/>
          <p:cNvGraphicFramePr>
            <a:graphicFrameLocks noGrp="1"/>
          </p:cNvGraphicFramePr>
          <p:nvPr/>
        </p:nvGraphicFramePr>
        <p:xfrm>
          <a:off x="3995467" y="4454195"/>
          <a:ext cx="4548144" cy="2230386"/>
        </p:xfrm>
        <a:graphic>
          <a:graphicData uri="http://schemas.openxmlformats.org/drawingml/2006/table">
            <a:tbl>
              <a:tblPr/>
              <a:tblGrid>
                <a:gridCol w="1392428">
                  <a:extLst>
                    <a:ext uri="{9D8B030D-6E8A-4147-A177-3AD203B41FA5}">
                      <a16:colId xmlns:a16="http://schemas.microsoft.com/office/drawing/2014/main" val="20000"/>
                    </a:ext>
                  </a:extLst>
                </a:gridCol>
                <a:gridCol w="1910629">
                  <a:extLst>
                    <a:ext uri="{9D8B030D-6E8A-4147-A177-3AD203B41FA5}">
                      <a16:colId xmlns:a16="http://schemas.microsoft.com/office/drawing/2014/main" val="20001"/>
                    </a:ext>
                  </a:extLst>
                </a:gridCol>
                <a:gridCol w="1245087">
                  <a:extLst>
                    <a:ext uri="{9D8B030D-6E8A-4147-A177-3AD203B41FA5}">
                      <a16:colId xmlns:a16="http://schemas.microsoft.com/office/drawing/2014/main" val="20002"/>
                    </a:ext>
                  </a:extLst>
                </a:gridCol>
              </a:tblGrid>
              <a:tr h="698243">
                <a:tc>
                  <a:txBody>
                    <a:bodyPr/>
                    <a:lstStyle/>
                    <a:p>
                      <a:pPr algn="ctr">
                        <a:lnSpc>
                          <a:spcPts val="4200"/>
                        </a:lnSpc>
                        <a:defRPr/>
                      </a:pPr>
                      <a:r>
                        <a:rPr lang="en-US" sz="2000">
                          <a:solidFill>
                            <a:srgbClr val="FFFFFF"/>
                          </a:solidFill>
                          <a:latin typeface="Helvetica"/>
                          <a:ea typeface="Helvetica"/>
                          <a:cs typeface="Helvetica"/>
                          <a:sym typeface="Helvetica"/>
                        </a:rPr>
                        <a:t>Regions</a:t>
                      </a:r>
                      <a:endParaRPr lang="en-US" sz="700"/>
                    </a:p>
                  </a:txBody>
                  <a:tcPr marL="127000" marR="127000" marT="127000" marB="127000" anchor="ctr">
                    <a:lnL w="0" cap="flat" cmpd="sng" algn="ctr">
                      <a:solidFill>
                        <a:srgbClr val="00288F"/>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288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rgbClr val="5185C3"/>
                    </a:solidFill>
                  </a:tcPr>
                </a:tc>
                <a:tc>
                  <a:txBody>
                    <a:bodyPr/>
                    <a:lstStyle/>
                    <a:p>
                      <a:pPr algn="ctr">
                        <a:lnSpc>
                          <a:spcPts val="4200"/>
                        </a:lnSpc>
                        <a:defRPr/>
                      </a:pPr>
                      <a:r>
                        <a:rPr lang="en-US" sz="2000">
                          <a:solidFill>
                            <a:srgbClr val="FFFFFF"/>
                          </a:solidFill>
                          <a:latin typeface="Helvetica"/>
                          <a:ea typeface="Helvetica"/>
                          <a:cs typeface="Helvetica"/>
                          <a:sym typeface="Helvetica"/>
                        </a:rPr>
                        <a:t>Participants</a:t>
                      </a:r>
                      <a:endParaRPr lang="en-US" sz="700"/>
                    </a:p>
                  </a:txBody>
                  <a:tcPr marL="127000" marR="127000" marT="127000" marB="1270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288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rgbClr val="5185C3"/>
                    </a:solidFill>
                  </a:tcPr>
                </a:tc>
                <a:tc>
                  <a:txBody>
                    <a:bodyPr/>
                    <a:lstStyle/>
                    <a:p>
                      <a:pPr algn="ctr">
                        <a:lnSpc>
                          <a:spcPts val="4200"/>
                        </a:lnSpc>
                        <a:defRPr/>
                      </a:pPr>
                      <a:r>
                        <a:rPr lang="en-US" sz="2000">
                          <a:solidFill>
                            <a:srgbClr val="FFFFFF"/>
                          </a:solidFill>
                          <a:latin typeface="Helvetica"/>
                          <a:ea typeface="Helvetica"/>
                          <a:cs typeface="Helvetica"/>
                          <a:sym typeface="Helvetica"/>
                        </a:rPr>
                        <a:t>Courses</a:t>
                      </a:r>
                      <a:endParaRPr lang="en-US" sz="700"/>
                    </a:p>
                  </a:txBody>
                  <a:tcPr marL="127000" marR="127000" marT="127000" marB="127000" anchor="ctr">
                    <a:lnL w="0" cap="flat" cmpd="sng" algn="ctr">
                      <a:solidFill>
                        <a:srgbClr val="000000"/>
                      </a:solidFill>
                      <a:prstDash val="solid"/>
                      <a:round/>
                      <a:headEnd type="none" w="med" len="med"/>
                      <a:tailEnd type="none" w="med" len="med"/>
                    </a:lnL>
                    <a:lnR w="0" cap="flat" cmpd="sng" algn="ctr">
                      <a:solidFill>
                        <a:srgbClr val="00288F"/>
                      </a:solidFill>
                      <a:prstDash val="solid"/>
                      <a:round/>
                      <a:headEnd type="none" w="med" len="med"/>
                      <a:tailEnd type="none" w="med" len="med"/>
                    </a:lnR>
                    <a:lnT w="0" cap="flat" cmpd="sng" algn="ctr">
                      <a:solidFill>
                        <a:srgbClr val="00288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rgbClr val="5185C3"/>
                    </a:solidFill>
                  </a:tcPr>
                </a:tc>
                <a:extLst>
                  <a:ext uri="{0D108BD9-81ED-4DB2-BD59-A6C34878D82A}">
                    <a16:rowId xmlns:a16="http://schemas.microsoft.com/office/drawing/2014/main" val="10000"/>
                  </a:ext>
                </a:extLst>
              </a:tr>
              <a:tr h="752033">
                <a:tc>
                  <a:txBody>
                    <a:bodyPr/>
                    <a:lstStyle/>
                    <a:p>
                      <a:pPr algn="ctr">
                        <a:lnSpc>
                          <a:spcPts val="4199"/>
                        </a:lnSpc>
                        <a:defRPr/>
                      </a:pPr>
                      <a:r>
                        <a:rPr lang="en-US" sz="2000">
                          <a:solidFill>
                            <a:srgbClr val="FFFFFF"/>
                          </a:solidFill>
                          <a:latin typeface="Poppins"/>
                          <a:ea typeface="Poppins"/>
                          <a:cs typeface="Poppins"/>
                          <a:sym typeface="Poppins"/>
                        </a:rPr>
                        <a:t>RA IV</a:t>
                      </a:r>
                      <a:endParaRPr lang="en-US" sz="700"/>
                    </a:p>
                  </a:txBody>
                  <a:tcPr marL="127000" marR="127000" marT="127000" marB="127000" anchor="ctr">
                    <a:lnL w="0" cap="flat" cmpd="sng" algn="ctr">
                      <a:solidFill>
                        <a:srgbClr val="00288F"/>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2C8DC"/>
                    </a:solidFill>
                  </a:tcPr>
                </a:tc>
                <a:tc>
                  <a:txBody>
                    <a:bodyPr/>
                    <a:lstStyle/>
                    <a:p>
                      <a:pPr algn="ctr">
                        <a:lnSpc>
                          <a:spcPts val="4199"/>
                        </a:lnSpc>
                        <a:defRPr/>
                      </a:pPr>
                      <a:r>
                        <a:rPr lang="en-US" sz="2000">
                          <a:solidFill>
                            <a:srgbClr val="FFFFFF"/>
                          </a:solidFill>
                          <a:latin typeface="Poppins"/>
                          <a:ea typeface="Poppins"/>
                          <a:cs typeface="Poppins"/>
                          <a:sym typeface="Poppins"/>
                        </a:rPr>
                        <a:t>1,646</a:t>
                      </a:r>
                      <a:endParaRPr lang="en-US" sz="700"/>
                    </a:p>
                  </a:txBody>
                  <a:tcPr marL="127000" marR="127000" marT="127000" marB="1270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2C8DC"/>
                    </a:solidFill>
                  </a:tcPr>
                </a:tc>
                <a:tc>
                  <a:txBody>
                    <a:bodyPr/>
                    <a:lstStyle/>
                    <a:p>
                      <a:pPr algn="ctr">
                        <a:lnSpc>
                          <a:spcPts val="4199"/>
                        </a:lnSpc>
                        <a:defRPr/>
                      </a:pPr>
                      <a:r>
                        <a:rPr lang="en-US" sz="2000">
                          <a:solidFill>
                            <a:srgbClr val="FFFFFF"/>
                          </a:solidFill>
                          <a:latin typeface="Poppins"/>
                          <a:ea typeface="Poppins"/>
                          <a:cs typeface="Poppins"/>
                          <a:sym typeface="Poppins"/>
                        </a:rPr>
                        <a:t>67</a:t>
                      </a:r>
                      <a:endParaRPr lang="en-US" sz="700"/>
                    </a:p>
                  </a:txBody>
                  <a:tcPr marL="127000" marR="127000" marT="127000" marB="127000" anchor="ctr">
                    <a:lnL w="0" cap="flat" cmpd="sng" algn="ctr">
                      <a:solidFill>
                        <a:srgbClr val="000000"/>
                      </a:solidFill>
                      <a:prstDash val="solid"/>
                      <a:round/>
                      <a:headEnd type="none" w="med" len="med"/>
                      <a:tailEnd type="none" w="med" len="med"/>
                    </a:lnL>
                    <a:lnR w="0" cap="flat" cmpd="sng" algn="ctr">
                      <a:solidFill>
                        <a:srgbClr val="00288F"/>
                      </a:solidFill>
                      <a:prstDash val="solid"/>
                      <a:round/>
                      <a:headEnd type="none" w="med" len="med"/>
                      <a:tailEnd type="none" w="med" len="med"/>
                    </a:lnR>
                    <a:lnT w="0"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2C8DC"/>
                    </a:solidFill>
                  </a:tcPr>
                </a:tc>
                <a:extLst>
                  <a:ext uri="{0D108BD9-81ED-4DB2-BD59-A6C34878D82A}">
                    <a16:rowId xmlns:a16="http://schemas.microsoft.com/office/drawing/2014/main" val="10001"/>
                  </a:ext>
                </a:extLst>
              </a:tr>
              <a:tr h="756739">
                <a:tc>
                  <a:txBody>
                    <a:bodyPr/>
                    <a:lstStyle/>
                    <a:p>
                      <a:pPr algn="ctr">
                        <a:lnSpc>
                          <a:spcPts val="4199"/>
                        </a:lnSpc>
                        <a:defRPr/>
                      </a:pPr>
                      <a:r>
                        <a:rPr lang="en-US" sz="2000">
                          <a:solidFill>
                            <a:srgbClr val="FFFFFF"/>
                          </a:solidFill>
                          <a:latin typeface="Poppins"/>
                          <a:ea typeface="Poppins"/>
                          <a:cs typeface="Poppins"/>
                          <a:sym typeface="Poppins"/>
                        </a:rPr>
                        <a:t>RA VI</a:t>
                      </a:r>
                      <a:endParaRPr lang="en-US" sz="700"/>
                    </a:p>
                  </a:txBody>
                  <a:tcPr marL="127000" marR="127000" marT="127000" marB="127000" anchor="ctr">
                    <a:lnL w="0" cap="flat" cmpd="sng" algn="ctr">
                      <a:solidFill>
                        <a:srgbClr val="00288F"/>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00288F"/>
                      </a:solidFill>
                      <a:prstDash val="solid"/>
                      <a:round/>
                      <a:headEnd type="none" w="med" len="med"/>
                      <a:tailEnd type="none" w="med" len="med"/>
                    </a:lnB>
                    <a:solidFill>
                      <a:srgbClr val="B2C8DC"/>
                    </a:solidFill>
                  </a:tcPr>
                </a:tc>
                <a:tc>
                  <a:txBody>
                    <a:bodyPr/>
                    <a:lstStyle/>
                    <a:p>
                      <a:pPr algn="ctr">
                        <a:lnSpc>
                          <a:spcPts val="4199"/>
                        </a:lnSpc>
                        <a:defRPr/>
                      </a:pPr>
                      <a:r>
                        <a:rPr lang="en-US" sz="2000">
                          <a:solidFill>
                            <a:srgbClr val="FFFFFF"/>
                          </a:solidFill>
                          <a:latin typeface="Poppins"/>
                          <a:ea typeface="Poppins"/>
                          <a:cs typeface="Poppins"/>
                          <a:sym typeface="Poppins"/>
                        </a:rPr>
                        <a:t>11,650</a:t>
                      </a:r>
                      <a:endParaRPr lang="en-US" sz="700"/>
                    </a:p>
                  </a:txBody>
                  <a:tcPr marL="127000" marR="127000" marT="127000" marB="1270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00288F"/>
                      </a:solidFill>
                      <a:prstDash val="solid"/>
                      <a:round/>
                      <a:headEnd type="none" w="med" len="med"/>
                      <a:tailEnd type="none" w="med" len="med"/>
                    </a:lnB>
                    <a:solidFill>
                      <a:srgbClr val="B2C8DC"/>
                    </a:solidFill>
                  </a:tcPr>
                </a:tc>
                <a:tc>
                  <a:txBody>
                    <a:bodyPr/>
                    <a:lstStyle/>
                    <a:p>
                      <a:pPr algn="ctr">
                        <a:lnSpc>
                          <a:spcPts val="4199"/>
                        </a:lnSpc>
                        <a:defRPr/>
                      </a:pPr>
                      <a:r>
                        <a:rPr lang="en-US" sz="2000">
                          <a:solidFill>
                            <a:srgbClr val="FFFFFF"/>
                          </a:solidFill>
                          <a:latin typeface="Poppins"/>
                          <a:ea typeface="Poppins"/>
                          <a:cs typeface="Poppins"/>
                          <a:sym typeface="Poppins"/>
                        </a:rPr>
                        <a:t>211</a:t>
                      </a:r>
                      <a:endParaRPr lang="en-US" sz="700"/>
                    </a:p>
                  </a:txBody>
                  <a:tcPr marL="127000" marR="127000" marT="127000" marB="127000" anchor="ctr">
                    <a:lnL w="0" cap="flat" cmpd="sng" algn="ctr">
                      <a:solidFill>
                        <a:srgbClr val="000000"/>
                      </a:solidFill>
                      <a:prstDash val="solid"/>
                      <a:round/>
                      <a:headEnd type="none" w="med" len="med"/>
                      <a:tailEnd type="none" w="med" len="med"/>
                    </a:lnL>
                    <a:lnR w="0" cap="flat" cmpd="sng" algn="ctr">
                      <a:solidFill>
                        <a:srgbClr val="00288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00288F"/>
                      </a:solidFill>
                      <a:prstDash val="solid"/>
                      <a:round/>
                      <a:headEnd type="none" w="med" len="med"/>
                      <a:tailEnd type="none" w="med" len="med"/>
                    </a:lnB>
                    <a:solidFill>
                      <a:srgbClr val="B2C8DC"/>
                    </a:solidFill>
                  </a:tcPr>
                </a:tc>
                <a:extLst>
                  <a:ext uri="{0D108BD9-81ED-4DB2-BD59-A6C34878D82A}">
                    <a16:rowId xmlns:a16="http://schemas.microsoft.com/office/drawing/2014/main" val="10002"/>
                  </a:ext>
                </a:extLst>
              </a:tr>
            </a:tbl>
          </a:graphicData>
        </a:graphic>
      </p:graphicFrame>
      <p:sp>
        <p:nvSpPr>
          <p:cNvPr id="88" name="Freeform 88"/>
          <p:cNvSpPr/>
          <p:nvPr/>
        </p:nvSpPr>
        <p:spPr>
          <a:xfrm>
            <a:off x="204823" y="974441"/>
            <a:ext cx="318364" cy="364684"/>
          </a:xfrm>
          <a:custGeom>
            <a:avLst/>
            <a:gdLst/>
            <a:ahLst/>
            <a:cxnLst/>
            <a:rect l="l" t="t" r="r" b="b"/>
            <a:pathLst>
              <a:path w="477546" h="547026">
                <a:moveTo>
                  <a:pt x="0" y="0"/>
                </a:moveTo>
                <a:lnTo>
                  <a:pt x="477546" y="0"/>
                </a:lnTo>
                <a:lnTo>
                  <a:pt x="477546" y="547026"/>
                </a:lnTo>
                <a:lnTo>
                  <a:pt x="0" y="54702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Freeform 89"/>
          <p:cNvSpPr/>
          <p:nvPr/>
        </p:nvSpPr>
        <p:spPr>
          <a:xfrm>
            <a:off x="9079636" y="2716765"/>
            <a:ext cx="318364" cy="364684"/>
          </a:xfrm>
          <a:custGeom>
            <a:avLst/>
            <a:gdLst/>
            <a:ahLst/>
            <a:cxnLst/>
            <a:rect l="l" t="t" r="r" b="b"/>
            <a:pathLst>
              <a:path w="477546" h="547026">
                <a:moveTo>
                  <a:pt x="0" y="0"/>
                </a:moveTo>
                <a:lnTo>
                  <a:pt x="477547" y="0"/>
                </a:lnTo>
                <a:lnTo>
                  <a:pt x="477547" y="547026"/>
                </a:lnTo>
                <a:lnTo>
                  <a:pt x="0" y="54702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Freeform 89">
            <a:extLst>
              <a:ext uri="{FF2B5EF4-FFF2-40B4-BE49-F238E27FC236}">
                <a16:creationId xmlns:a16="http://schemas.microsoft.com/office/drawing/2014/main" id="{2FAE837D-64F1-DCA1-BC77-A346829DF179}"/>
              </a:ext>
            </a:extLst>
          </p:cNvPr>
          <p:cNvSpPr/>
          <p:nvPr/>
        </p:nvSpPr>
        <p:spPr>
          <a:xfrm>
            <a:off x="9077050" y="4169464"/>
            <a:ext cx="318364" cy="364684"/>
          </a:xfrm>
          <a:custGeom>
            <a:avLst/>
            <a:gdLst/>
            <a:ahLst/>
            <a:cxnLst/>
            <a:rect l="l" t="t" r="r" b="b"/>
            <a:pathLst>
              <a:path w="477546" h="547026">
                <a:moveTo>
                  <a:pt x="0" y="0"/>
                </a:moveTo>
                <a:lnTo>
                  <a:pt x="477547" y="0"/>
                </a:lnTo>
                <a:lnTo>
                  <a:pt x="477547" y="547026"/>
                </a:lnTo>
                <a:lnTo>
                  <a:pt x="0" y="54702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1" name="Freeform 89">
            <a:extLst>
              <a:ext uri="{FF2B5EF4-FFF2-40B4-BE49-F238E27FC236}">
                <a16:creationId xmlns:a16="http://schemas.microsoft.com/office/drawing/2014/main" id="{5B3BC53B-0D5A-D96C-42C0-74E295615FF4}"/>
              </a:ext>
            </a:extLst>
          </p:cNvPr>
          <p:cNvSpPr/>
          <p:nvPr/>
        </p:nvSpPr>
        <p:spPr>
          <a:xfrm>
            <a:off x="9086919" y="1018891"/>
            <a:ext cx="318364" cy="364684"/>
          </a:xfrm>
          <a:custGeom>
            <a:avLst/>
            <a:gdLst/>
            <a:ahLst/>
            <a:cxnLst/>
            <a:rect l="l" t="t" r="r" b="b"/>
            <a:pathLst>
              <a:path w="477546" h="547026">
                <a:moveTo>
                  <a:pt x="0" y="0"/>
                </a:moveTo>
                <a:lnTo>
                  <a:pt x="477547" y="0"/>
                </a:lnTo>
                <a:lnTo>
                  <a:pt x="477547" y="547026"/>
                </a:lnTo>
                <a:lnTo>
                  <a:pt x="0" y="54702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2" name="TextBox 36">
            <a:extLst>
              <a:ext uri="{FF2B5EF4-FFF2-40B4-BE49-F238E27FC236}">
                <a16:creationId xmlns:a16="http://schemas.microsoft.com/office/drawing/2014/main" id="{5B4F63C0-836A-C652-03FD-286626FE9E9A}"/>
              </a:ext>
            </a:extLst>
          </p:cNvPr>
          <p:cNvSpPr txBox="1"/>
          <p:nvPr/>
        </p:nvSpPr>
        <p:spPr>
          <a:xfrm>
            <a:off x="3590096" y="115620"/>
            <a:ext cx="5237251" cy="820738"/>
          </a:xfrm>
          <a:prstGeom prst="rect">
            <a:avLst/>
          </a:prstGeom>
        </p:spPr>
        <p:txBody>
          <a:bodyPr lIns="0" tIns="0" rIns="0" bIns="0" rtlCol="0" anchor="t">
            <a:spAutoFit/>
          </a:bodyPr>
          <a:lstStyle/>
          <a:p>
            <a:pPr marL="0" marR="0" lvl="0" indent="0" algn="ctr" defTabSz="457200" rtl="0" eaLnBrk="1" fontAlgn="auto" latinLnBrk="0" hangingPunct="1">
              <a:lnSpc>
                <a:spcPts val="3200"/>
              </a:lnSpc>
              <a:spcBef>
                <a:spcPts val="0"/>
              </a:spcBef>
              <a:spcAft>
                <a:spcPts val="0"/>
              </a:spcAft>
              <a:buClrTx/>
              <a:buSzTx/>
              <a:buFontTx/>
              <a:buNone/>
              <a:tabLst/>
              <a:defRPr/>
            </a:pPr>
            <a:r>
              <a:rPr kumimoji="0" lang="en-US" sz="3000" b="1" i="0" u="none" strike="noStrike" kern="1200" cap="none" spc="0" normalizeH="0" baseline="0" noProof="0">
                <a:ln>
                  <a:noFill/>
                </a:ln>
                <a:solidFill>
                  <a:srgbClr val="003DA5"/>
                </a:solidFill>
                <a:effectLst/>
                <a:uLnTx/>
                <a:uFillTx/>
                <a:latin typeface="Helvetica Bold"/>
                <a:ea typeface="Helvetica Bold"/>
                <a:cs typeface="Helvetica Bold"/>
                <a:sym typeface="Helvetica Bold"/>
              </a:rPr>
              <a:t>Regional </a:t>
            </a:r>
            <a:r>
              <a:rPr kumimoji="0" lang="en-CH" sz="3000" b="1" i="0" u="none" strike="noStrike" kern="1200" cap="none" spc="0" normalizeH="0" baseline="0" noProof="0">
                <a:ln>
                  <a:noFill/>
                </a:ln>
                <a:solidFill>
                  <a:srgbClr val="003DA5"/>
                </a:solidFill>
                <a:effectLst/>
                <a:uLnTx/>
                <a:uFillTx/>
                <a:latin typeface="Helvetica Bold"/>
                <a:ea typeface="Helvetica Bold"/>
                <a:cs typeface="Helvetica Bold"/>
                <a:sym typeface="Helvetica Bold"/>
              </a:rPr>
              <a:t>Training </a:t>
            </a:r>
            <a:r>
              <a:rPr kumimoji="0" lang="en-CH" sz="3000" b="1" i="0" u="none" strike="noStrike" kern="1200" cap="none" spc="0" normalizeH="0" baseline="0" noProof="0" err="1">
                <a:ln>
                  <a:noFill/>
                </a:ln>
                <a:solidFill>
                  <a:srgbClr val="003DA5"/>
                </a:solidFill>
                <a:effectLst/>
                <a:uLnTx/>
                <a:uFillTx/>
                <a:latin typeface="Helvetica Bold"/>
                <a:ea typeface="Helvetica Bold"/>
                <a:cs typeface="Helvetica Bold"/>
                <a:sym typeface="Helvetica Bold"/>
              </a:rPr>
              <a:t>Centers</a:t>
            </a:r>
            <a:r>
              <a:rPr kumimoji="0" lang="en-CH" sz="3000" b="1" i="0" u="none" strike="noStrike" kern="1200" cap="none" spc="0" normalizeH="0" baseline="0" noProof="0">
                <a:ln>
                  <a:noFill/>
                </a:ln>
                <a:solidFill>
                  <a:srgbClr val="003DA5"/>
                </a:solidFill>
                <a:effectLst/>
                <a:uLnTx/>
                <a:uFillTx/>
                <a:latin typeface="Helvetica Bold"/>
                <a:ea typeface="Helvetica Bold"/>
                <a:cs typeface="Helvetica Bold"/>
                <a:sym typeface="Helvetica Bold"/>
              </a:rPr>
              <a:t> (RTC)</a:t>
            </a:r>
            <a:endParaRPr kumimoji="0" lang="en-US" sz="3000" b="1" i="0" u="none" strike="noStrike" kern="1200" cap="none" spc="0" normalizeH="0" baseline="0" noProof="0">
              <a:ln>
                <a:noFill/>
              </a:ln>
              <a:solidFill>
                <a:srgbClr val="003DA5"/>
              </a:solidFill>
              <a:effectLst/>
              <a:uLnTx/>
              <a:uFillTx/>
              <a:latin typeface="Helvetica Bold"/>
              <a:ea typeface="Helvetica Bold"/>
              <a:cs typeface="Helvetica Bold"/>
              <a:sym typeface="Helvetica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CF356-C32E-6CA3-0A11-5F2D6EFD32B3}"/>
            </a:ext>
          </a:extLst>
        </p:cNvPr>
        <p:cNvGrpSpPr/>
        <p:nvPr/>
      </p:nvGrpSpPr>
      <p:grpSpPr>
        <a:xfrm>
          <a:off x="0" y="0"/>
          <a:ext cx="0" cy="0"/>
          <a:chOff x="0" y="0"/>
          <a:chExt cx="0" cy="0"/>
        </a:xfrm>
      </p:grpSpPr>
      <p:sp>
        <p:nvSpPr>
          <p:cNvPr id="22" name="Isosceles Triangle 21">
            <a:extLst>
              <a:ext uri="{FF2B5EF4-FFF2-40B4-BE49-F238E27FC236}">
                <a16:creationId xmlns:a16="http://schemas.microsoft.com/office/drawing/2014/main" id="{63C3FFF7-E83C-8379-3D5C-74E9F53439EF}"/>
              </a:ext>
            </a:extLst>
          </p:cNvPr>
          <p:cNvSpPr/>
          <p:nvPr/>
        </p:nvSpPr>
        <p:spPr>
          <a:xfrm rot="5400000">
            <a:off x="3139209" y="3109647"/>
            <a:ext cx="2983146" cy="638706"/>
          </a:xfrm>
          <a:prstGeom prst="triangle">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Single Corner Snipped 20">
            <a:extLst>
              <a:ext uri="{FF2B5EF4-FFF2-40B4-BE49-F238E27FC236}">
                <a16:creationId xmlns:a16="http://schemas.microsoft.com/office/drawing/2014/main" id="{5A29B5D9-7B39-E3EB-749E-FFBAC63032A5}"/>
              </a:ext>
            </a:extLst>
          </p:cNvPr>
          <p:cNvSpPr/>
          <p:nvPr/>
        </p:nvSpPr>
        <p:spPr>
          <a:xfrm>
            <a:off x="4645440" y="1218473"/>
            <a:ext cx="7214968" cy="5256000"/>
          </a:xfrm>
          <a:prstGeom prst="snip1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Title 1">
            <a:extLst>
              <a:ext uri="{FF2B5EF4-FFF2-40B4-BE49-F238E27FC236}">
                <a16:creationId xmlns:a16="http://schemas.microsoft.com/office/drawing/2014/main" id="{67F18861-9462-F02D-10F5-FC233B2E004E}"/>
              </a:ext>
            </a:extLst>
          </p:cNvPr>
          <p:cNvSpPr>
            <a:spLocks noGrp="1"/>
          </p:cNvSpPr>
          <p:nvPr>
            <p:ph type="ctrTitle"/>
          </p:nvPr>
        </p:nvSpPr>
        <p:spPr>
          <a:xfrm>
            <a:off x="466846" y="225262"/>
            <a:ext cx="11254505" cy="685172"/>
          </a:xfrm>
        </p:spPr>
        <p:txBody>
          <a:bodyPr/>
          <a:lstStyle/>
          <a:p>
            <a:pPr lvl="1"/>
            <a:r>
              <a:rPr lang="en-GB" sz="4000" b="1">
                <a:solidFill>
                  <a:srgbClr val="003DA5"/>
                </a:solidFill>
                <a:latin typeface="Arial" panose="020B0604020202020204" pitchFamily="34" charset="0"/>
                <a:cs typeface="Arial" panose="020B0604020202020204" pitchFamily="34" charset="0"/>
              </a:rPr>
              <a:t>Caribbean │ Upcoming Project Activities</a:t>
            </a:r>
            <a:endParaRPr lang="en-US" sz="2500" b="1">
              <a:solidFill>
                <a:srgbClr val="003DA5"/>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AB54886-941B-89F5-0F76-A26B93C99F05}"/>
              </a:ext>
            </a:extLst>
          </p:cNvPr>
          <p:cNvSpPr/>
          <p:nvPr/>
        </p:nvSpPr>
        <p:spPr>
          <a:xfrm>
            <a:off x="5057774" y="1497805"/>
            <a:ext cx="3060000" cy="2314575"/>
          </a:xfrm>
          <a:prstGeom prst="roundRect">
            <a:avLst/>
          </a:prstGeom>
          <a:solidFill>
            <a:schemeClr val="bg1">
              <a:lumMod val="8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ptos" panose="02110004020202020204"/>
                <a:ea typeface="+mn-ea"/>
                <a:cs typeface="+mn-cs"/>
              </a:rPr>
              <a:t>Regional: Impact Based Forecasting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F9ED5"/>
                </a:solidFill>
                <a:effectLst/>
                <a:uLnTx/>
                <a:uFillTx/>
                <a:latin typeface="Aptos" panose="02110004020202020204"/>
                <a:ea typeface="+mn-ea"/>
                <a:cs typeface="+mn-cs"/>
              </a:rPr>
              <a:t>Workshop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lumMod val="65000"/>
                  <a:lumOff val="35000"/>
                </a:prstClr>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lumMod val="65000"/>
                  <a:lumOff val="35000"/>
                </a:prstClr>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id="{4B7ED93B-1B3B-386B-3B54-D4CC357D08D3}"/>
              </a:ext>
            </a:extLst>
          </p:cNvPr>
          <p:cNvSpPr/>
          <p:nvPr/>
        </p:nvSpPr>
        <p:spPr>
          <a:xfrm>
            <a:off x="8172449" y="1497805"/>
            <a:ext cx="3060000" cy="2314575"/>
          </a:xfrm>
          <a:prstGeom prst="roundRect">
            <a:avLst/>
          </a:prstGeom>
          <a:solidFill>
            <a:schemeClr val="bg1">
              <a:lumMod val="8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ptos" panose="02110004020202020204"/>
                <a:ea typeface="+mn-ea"/>
                <a:cs typeface="+mn-cs"/>
              </a:rPr>
              <a:t>Belize: Socio-Economic Benefit Analysis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F9ED5"/>
                </a:solidFill>
                <a:effectLst/>
                <a:uLnTx/>
                <a:uFillTx/>
                <a:latin typeface="Aptos" panose="02110004020202020204"/>
                <a:ea typeface="+mn-ea"/>
                <a:cs typeface="+mn-cs"/>
              </a:rPr>
              <a:t>High Level Launch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a:ln>
                <a:noFill/>
              </a:ln>
              <a:solidFill>
                <a:srgbClr val="0F9ED5"/>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a:ln>
                <a:noFill/>
              </a:ln>
              <a:solidFill>
                <a:prstClr val="black">
                  <a:lumMod val="65000"/>
                  <a:lumOff val="35000"/>
                </a:prstClr>
              </a:solidFill>
              <a:effectLst/>
              <a:uLnTx/>
              <a:uFillTx/>
              <a:latin typeface="Aptos" panose="02110004020202020204"/>
              <a:ea typeface="+mn-ea"/>
              <a:cs typeface="+mn-cs"/>
            </a:endParaRPr>
          </a:p>
        </p:txBody>
      </p:sp>
      <p:sp>
        <p:nvSpPr>
          <p:cNvPr id="8" name="Rectangle: Rounded Corners 7">
            <a:extLst>
              <a:ext uri="{FF2B5EF4-FFF2-40B4-BE49-F238E27FC236}">
                <a16:creationId xmlns:a16="http://schemas.microsoft.com/office/drawing/2014/main" id="{1762ABB1-6902-5512-CC04-100566251C7B}"/>
              </a:ext>
            </a:extLst>
          </p:cNvPr>
          <p:cNvSpPr/>
          <p:nvPr/>
        </p:nvSpPr>
        <p:spPr>
          <a:xfrm>
            <a:off x="5055872" y="3873894"/>
            <a:ext cx="3060000" cy="2314575"/>
          </a:xfrm>
          <a:prstGeom prst="roundRect">
            <a:avLst/>
          </a:prstGeom>
          <a:solidFill>
            <a:schemeClr val="bg1">
              <a:lumMod val="8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ptos" panose="02110004020202020204"/>
                <a:ea typeface="+mn-ea"/>
                <a:cs typeface="+mn-cs"/>
              </a:rPr>
              <a:t>Haiti: National Strategic Plan 2026 to 2028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F9ED5"/>
                </a:solidFill>
                <a:effectLst/>
                <a:uLnTx/>
                <a:uFillTx/>
                <a:latin typeface="Aptos" panose="02110004020202020204"/>
                <a:ea typeface="+mn-ea"/>
                <a:cs typeface="+mn-cs"/>
              </a:rPr>
              <a:t>Launch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a:ln>
                <a:noFill/>
              </a:ln>
              <a:solidFill>
                <a:srgbClr val="0F9ED5"/>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a:ln>
                <a:noFill/>
              </a:ln>
              <a:solidFill>
                <a:prstClr val="black">
                  <a:lumMod val="65000"/>
                  <a:lumOff val="35000"/>
                </a:prstClr>
              </a:solidFill>
              <a:effectLst/>
              <a:uLnTx/>
              <a:uFillTx/>
              <a:latin typeface="Aptos" panose="02110004020202020204"/>
              <a:ea typeface="+mn-ea"/>
              <a:cs typeface="+mn-cs"/>
            </a:endParaRPr>
          </a:p>
        </p:txBody>
      </p:sp>
      <p:sp>
        <p:nvSpPr>
          <p:cNvPr id="9" name="Rectangle: Rounded Corners 8">
            <a:extLst>
              <a:ext uri="{FF2B5EF4-FFF2-40B4-BE49-F238E27FC236}">
                <a16:creationId xmlns:a16="http://schemas.microsoft.com/office/drawing/2014/main" id="{896FA02B-D66A-C44B-9F5F-EFA160DE8780}"/>
              </a:ext>
            </a:extLst>
          </p:cNvPr>
          <p:cNvSpPr/>
          <p:nvPr/>
        </p:nvSpPr>
        <p:spPr>
          <a:xfrm>
            <a:off x="8172449" y="3873894"/>
            <a:ext cx="3060000" cy="2314575"/>
          </a:xfrm>
          <a:prstGeom prst="roundRect">
            <a:avLst/>
          </a:prstGeom>
          <a:solidFill>
            <a:schemeClr val="bg1">
              <a:lumMod val="8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ptos" panose="02110004020202020204"/>
                <a:ea typeface="+mn-ea"/>
                <a:cs typeface="+mn-cs"/>
              </a:rPr>
              <a:t>Regional: </a:t>
            </a:r>
            <a:r>
              <a:rPr kumimoji="0" lang="en-GB" sz="2000" b="0" i="0" u="none" strike="noStrike" kern="1200" cap="none" spc="0" normalizeH="0" baseline="0" noProof="0" err="1">
                <a:ln>
                  <a:noFill/>
                </a:ln>
                <a:solidFill>
                  <a:prstClr val="black"/>
                </a:solidFill>
                <a:effectLst/>
                <a:uLnTx/>
                <a:uFillTx/>
                <a:latin typeface="Aptos" panose="02110004020202020204"/>
                <a:ea typeface="+mn-ea"/>
                <a:cs typeface="+mn-cs"/>
              </a:rPr>
              <a:t>HydroSOS</a:t>
            </a:r>
            <a:r>
              <a:rPr kumimoji="0" lang="en-GB" sz="2000" b="0" i="0" u="none" strike="noStrike" kern="1200" cap="none" spc="0" normalizeH="0" baseline="0" noProof="0">
                <a:ln>
                  <a:noFill/>
                </a:ln>
                <a:solidFill>
                  <a:prstClr val="black"/>
                </a:solidFill>
                <a:effectLst/>
                <a:uLnTx/>
                <a:uFillTx/>
                <a:latin typeface="Aptos" panose="02110004020202020204"/>
                <a:ea typeface="+mn-ea"/>
                <a:cs typeface="+mn-cs"/>
              </a:rPr>
              <a:t> + WHOS /MCH + rating curves &amp; ground water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F9ED5"/>
                </a:solidFill>
                <a:effectLst/>
                <a:uLnTx/>
                <a:uFillTx/>
                <a:latin typeface="Aptos" panose="02110004020202020204"/>
                <a:ea typeface="+mn-ea"/>
                <a:cs typeface="+mn-cs"/>
              </a:rPr>
              <a:t>Trainings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a:ln>
                <a:noFill/>
              </a:ln>
              <a:solidFill>
                <a:srgbClr val="0F9ED5"/>
              </a:solidFill>
              <a:effectLst/>
              <a:uLnTx/>
              <a:uFillTx/>
              <a:latin typeface="Aptos" panose="02110004020202020204"/>
              <a:ea typeface="+mn-ea"/>
              <a:cs typeface="+mn-cs"/>
            </a:endParaRPr>
          </a:p>
        </p:txBody>
      </p:sp>
      <p:cxnSp>
        <p:nvCxnSpPr>
          <p:cNvPr id="12" name="Straight Connector 11">
            <a:extLst>
              <a:ext uri="{FF2B5EF4-FFF2-40B4-BE49-F238E27FC236}">
                <a16:creationId xmlns:a16="http://schemas.microsoft.com/office/drawing/2014/main" id="{A3B14027-9882-77E8-D8CA-E3A53E21E48F}"/>
              </a:ext>
            </a:extLst>
          </p:cNvPr>
          <p:cNvCxnSpPr/>
          <p:nvPr/>
        </p:nvCxnSpPr>
        <p:spPr>
          <a:xfrm>
            <a:off x="4295775" y="1087833"/>
            <a:ext cx="0" cy="5148261"/>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30" name="Oval 29">
            <a:extLst>
              <a:ext uri="{FF2B5EF4-FFF2-40B4-BE49-F238E27FC236}">
                <a16:creationId xmlns:a16="http://schemas.microsoft.com/office/drawing/2014/main" id="{2570857A-353C-FF4D-AFEE-910742706A8B}"/>
              </a:ext>
            </a:extLst>
          </p:cNvPr>
          <p:cNvSpPr/>
          <p:nvPr/>
        </p:nvSpPr>
        <p:spPr>
          <a:xfrm>
            <a:off x="10926792" y="1497805"/>
            <a:ext cx="252000" cy="252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Oval 30">
            <a:extLst>
              <a:ext uri="{FF2B5EF4-FFF2-40B4-BE49-F238E27FC236}">
                <a16:creationId xmlns:a16="http://schemas.microsoft.com/office/drawing/2014/main" id="{BE8C8668-1470-7CEC-BC91-A2BF00592488}"/>
              </a:ext>
            </a:extLst>
          </p:cNvPr>
          <p:cNvSpPr/>
          <p:nvPr/>
        </p:nvSpPr>
        <p:spPr>
          <a:xfrm>
            <a:off x="10926792" y="3873894"/>
            <a:ext cx="252000" cy="252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Oval 31">
            <a:extLst>
              <a:ext uri="{FF2B5EF4-FFF2-40B4-BE49-F238E27FC236}">
                <a16:creationId xmlns:a16="http://schemas.microsoft.com/office/drawing/2014/main" id="{6166C129-DE6A-76F1-0401-C7C314D73133}"/>
              </a:ext>
            </a:extLst>
          </p:cNvPr>
          <p:cNvSpPr/>
          <p:nvPr/>
        </p:nvSpPr>
        <p:spPr>
          <a:xfrm>
            <a:off x="7818838" y="1497805"/>
            <a:ext cx="252000" cy="252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Oval 32">
            <a:extLst>
              <a:ext uri="{FF2B5EF4-FFF2-40B4-BE49-F238E27FC236}">
                <a16:creationId xmlns:a16="http://schemas.microsoft.com/office/drawing/2014/main" id="{932C3B0A-5901-703B-AD49-073C2F2AA202}"/>
              </a:ext>
            </a:extLst>
          </p:cNvPr>
          <p:cNvSpPr/>
          <p:nvPr/>
        </p:nvSpPr>
        <p:spPr>
          <a:xfrm>
            <a:off x="7818838" y="3873894"/>
            <a:ext cx="252000" cy="252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Graphic 10" descr="Rocket with solid fill">
            <a:extLst>
              <a:ext uri="{FF2B5EF4-FFF2-40B4-BE49-F238E27FC236}">
                <a16:creationId xmlns:a16="http://schemas.microsoft.com/office/drawing/2014/main" id="{70D6A480-63B1-B0BF-BDAA-EC4E9C4F710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850703" y="1533921"/>
            <a:ext cx="180000" cy="180000"/>
          </a:xfrm>
          <a:prstGeom prst="rect">
            <a:avLst/>
          </a:prstGeom>
        </p:spPr>
      </p:pic>
      <p:pic>
        <p:nvPicPr>
          <p:cNvPr id="14" name="Graphic 13" descr="Rocket with solid fill">
            <a:extLst>
              <a:ext uri="{FF2B5EF4-FFF2-40B4-BE49-F238E27FC236}">
                <a16:creationId xmlns:a16="http://schemas.microsoft.com/office/drawing/2014/main" id="{8548E5EE-5FD8-2F93-24BE-747E0D09F3A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962792" y="1533805"/>
            <a:ext cx="180000" cy="180000"/>
          </a:xfrm>
          <a:prstGeom prst="rect">
            <a:avLst/>
          </a:prstGeom>
        </p:spPr>
      </p:pic>
      <p:pic>
        <p:nvPicPr>
          <p:cNvPr id="15" name="Graphic 14" descr="Rocket with solid fill">
            <a:extLst>
              <a:ext uri="{FF2B5EF4-FFF2-40B4-BE49-F238E27FC236}">
                <a16:creationId xmlns:a16="http://schemas.microsoft.com/office/drawing/2014/main" id="{3A4EAD99-58F4-9292-F45B-0ED0249214A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844879" y="3909894"/>
            <a:ext cx="180000" cy="180000"/>
          </a:xfrm>
          <a:prstGeom prst="rect">
            <a:avLst/>
          </a:prstGeom>
        </p:spPr>
      </p:pic>
      <p:pic>
        <p:nvPicPr>
          <p:cNvPr id="16" name="Graphic 15" descr="Rocket with solid fill">
            <a:extLst>
              <a:ext uri="{FF2B5EF4-FFF2-40B4-BE49-F238E27FC236}">
                <a16:creationId xmlns:a16="http://schemas.microsoft.com/office/drawing/2014/main" id="{98D8B317-25B3-C9E4-A688-62BFC2A7098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946905" y="3928413"/>
            <a:ext cx="180000" cy="180000"/>
          </a:xfrm>
          <a:prstGeom prst="rect">
            <a:avLst/>
          </a:prstGeom>
        </p:spPr>
      </p:pic>
      <p:sp>
        <p:nvSpPr>
          <p:cNvPr id="19" name="Rectangle 18">
            <a:extLst>
              <a:ext uri="{FF2B5EF4-FFF2-40B4-BE49-F238E27FC236}">
                <a16:creationId xmlns:a16="http://schemas.microsoft.com/office/drawing/2014/main" id="{4A23392B-D275-D305-0174-D01517EAC78C}"/>
              </a:ext>
            </a:extLst>
          </p:cNvPr>
          <p:cNvSpPr/>
          <p:nvPr/>
        </p:nvSpPr>
        <p:spPr>
          <a:xfrm>
            <a:off x="4785252" y="1097204"/>
            <a:ext cx="3467672" cy="229194"/>
          </a:xfrm>
          <a:prstGeom prst="rect">
            <a:avLst/>
          </a:prstGeom>
          <a:solidFill>
            <a:srgbClr val="003D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Planned in March - May 2026</a:t>
            </a:r>
            <a:endParaRPr kumimoji="0" lang="LID4096"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86C7B9EC-23F2-F53D-ACB9-5570A001E446}"/>
              </a:ext>
            </a:extLst>
          </p:cNvPr>
          <p:cNvSpPr/>
          <p:nvPr/>
        </p:nvSpPr>
        <p:spPr>
          <a:xfrm>
            <a:off x="585318" y="2917321"/>
            <a:ext cx="3787280" cy="14892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F9ED5"/>
                </a:solidFill>
                <a:effectLst/>
                <a:uLnTx/>
                <a:uFillTx/>
                <a:latin typeface="Arial"/>
                <a:ea typeface="+mn-ea"/>
                <a:cs typeface="Arial"/>
              </a:rPr>
              <a:t>Major WMO Initiatives</a:t>
            </a:r>
            <a:endParaRPr kumimoji="0" lang="en-GB" sz="1700" b="0" i="1"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a:ea typeface="+mn-ea"/>
                <a:cs typeface="Arial"/>
              </a:rPr>
              <a:t>EU </a:t>
            </a:r>
            <a:r>
              <a:rPr kumimoji="0" lang="en-GB" sz="2000" b="0" i="0" u="none" strike="noStrike" kern="1200" cap="none" spc="0" normalizeH="0" baseline="0" noProof="0" err="1">
                <a:ln>
                  <a:noFill/>
                </a:ln>
                <a:solidFill>
                  <a:prstClr val="black"/>
                </a:solidFill>
                <a:effectLst/>
                <a:uLnTx/>
                <a:uFillTx/>
                <a:latin typeface="Arial"/>
                <a:ea typeface="+mn-ea"/>
                <a:cs typeface="Arial"/>
              </a:rPr>
              <a:t>ClimSA</a:t>
            </a:r>
            <a:endParaRPr kumimoji="0" lang="en-GB" sz="2000" b="0"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a:ea typeface="+mn-ea"/>
                <a:cs typeface="Arial"/>
              </a:rPr>
              <a:t>CREWS funded</a:t>
            </a:r>
          </a:p>
          <a:p>
            <a:pPr marL="447675" marR="0" lvl="1" indent="-182563"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a:ea typeface="+mn-ea"/>
                <a:cs typeface="Arial"/>
              </a:rPr>
              <a:t>Caribbean 2.0</a:t>
            </a:r>
          </a:p>
          <a:p>
            <a:pPr marL="447675" marR="0" lvl="1" indent="-182563"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a:ea typeface="+mn-ea"/>
                <a:cs typeface="Arial"/>
              </a:rPr>
              <a:t>Haiti</a:t>
            </a:r>
          </a:p>
          <a:p>
            <a:pPr marL="447675" marR="0" lvl="1" indent="-182563"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a:ea typeface="+mn-ea"/>
                <a:cs typeface="Arial"/>
              </a:rPr>
              <a:t>Accelerated Support Window Belize &amp; Cuba</a:t>
            </a:r>
          </a:p>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567846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1198F-7C86-0428-72A5-5A85957EB419}"/>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12156DF-8C25-3643-EC02-B0A1FABA92AB}"/>
              </a:ext>
            </a:extLst>
          </p:cNvPr>
          <p:cNvSpPr/>
          <p:nvPr/>
        </p:nvSpPr>
        <p:spPr>
          <a:xfrm>
            <a:off x="6413054" y="3931203"/>
            <a:ext cx="5361332" cy="2455946"/>
          </a:xfrm>
          <a:prstGeom prst="roundRect">
            <a:avLst/>
          </a:prstGeom>
          <a:solidFill>
            <a:srgbClr val="005BAA"/>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itle 1">
            <a:extLst>
              <a:ext uri="{FF2B5EF4-FFF2-40B4-BE49-F238E27FC236}">
                <a16:creationId xmlns:a16="http://schemas.microsoft.com/office/drawing/2014/main" id="{69A3C0E2-0267-ECAF-3A46-BB02B788F433}"/>
              </a:ext>
            </a:extLst>
          </p:cNvPr>
          <p:cNvSpPr>
            <a:spLocks noGrp="1"/>
          </p:cNvSpPr>
          <p:nvPr/>
        </p:nvSpPr>
        <p:spPr>
          <a:xfrm>
            <a:off x="250946" y="-61757"/>
            <a:ext cx="11254505" cy="68517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kern="1200">
                <a:solidFill>
                  <a:srgbClr val="005BA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4400" b="1" i="0" u="none" strike="noStrike" kern="1200" cap="none" spc="0" normalizeH="0" baseline="0" noProof="0">
                <a:ln>
                  <a:noFill/>
                </a:ln>
                <a:solidFill>
                  <a:srgbClr val="005BAA"/>
                </a:solidFill>
                <a:effectLst/>
                <a:uLnTx/>
                <a:uFillTx/>
                <a:latin typeface="Arial" panose="020B0604020202020204" pitchFamily="34" charset="0"/>
                <a:ea typeface="+mj-ea"/>
                <a:cs typeface="Arial" panose="020B0604020202020204" pitchFamily="34" charset="0"/>
              </a:rPr>
            </a:br>
            <a:r>
              <a:rPr kumimoji="0" lang="en-GB" sz="2400" b="1" i="0" u="none" strike="noStrike" kern="1200" cap="none" spc="0" normalizeH="0" baseline="0" noProof="0">
                <a:ln>
                  <a:noFill/>
                </a:ln>
                <a:solidFill>
                  <a:srgbClr val="003DA5"/>
                </a:solidFill>
                <a:effectLst/>
                <a:uLnTx/>
                <a:uFillTx/>
                <a:latin typeface="Arial Bold"/>
                <a:ea typeface="+mj-ea"/>
                <a:cs typeface="Arial Bold"/>
              </a:rPr>
              <a:t>Strengthening Science, Observations &amp; Climate Services</a:t>
            </a:r>
          </a:p>
        </p:txBody>
      </p:sp>
      <p:sp>
        <p:nvSpPr>
          <p:cNvPr id="19" name="Subtitle 2">
            <a:extLst>
              <a:ext uri="{FF2B5EF4-FFF2-40B4-BE49-F238E27FC236}">
                <a16:creationId xmlns:a16="http://schemas.microsoft.com/office/drawing/2014/main" id="{01962D7A-F1B9-E262-75B0-90B8F321704A}"/>
              </a:ext>
            </a:extLst>
          </p:cNvPr>
          <p:cNvSpPr>
            <a:spLocks noGrp="1"/>
          </p:cNvSpPr>
          <p:nvPr/>
        </p:nvSpPr>
        <p:spPr>
          <a:xfrm>
            <a:off x="460592" y="1816906"/>
            <a:ext cx="6031866" cy="3226981"/>
          </a:xfrm>
          <a:prstGeom prst="rect">
            <a:avLst/>
          </a:prstGeom>
        </p:spPr>
        <p:txBody>
          <a:bodyPr lIns="91440" tIns="45720" rIns="91440" bIns="45720" anchor="ct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GB" sz="2000" b="1" i="0" u="none" strike="noStrike" kern="1200" cap="none" spc="0" normalizeH="0" baseline="0" noProof="0">
                <a:ln>
                  <a:noFill/>
                </a:ln>
                <a:solidFill>
                  <a:prstClr val="black"/>
                </a:solidFill>
                <a:effectLst/>
                <a:uLnTx/>
                <a:uFillTx/>
                <a:latin typeface="Arial"/>
                <a:ea typeface="+mn-ea"/>
                <a:cs typeface="Arial"/>
              </a:rPr>
            </a:br>
            <a:endParaRPr kumimoji="0" lang="en-GB" sz="2000" b="1"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Arial Bold"/>
                <a:ea typeface="+mn-ea"/>
                <a:cs typeface="Arial"/>
              </a:rPr>
              <a:t>Science for Informed Decision-Making</a:t>
            </a: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Arial"/>
              </a:rPr>
              <a:t>Provides robust, policy-relevant evidence</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Arial"/>
              </a:rPr>
              <a:t>Identifies emerging risks and compounding hazards</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Arial"/>
              </a:rPr>
              <a:t>Integrates physical sea-level science with social vulnerability analysis</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Arial"/>
              </a:rPr>
              <a:t>Supports early action before impacts become irreversible</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Arial Bold"/>
                <a:ea typeface="+mn-ea"/>
                <a:cs typeface="Arial"/>
              </a:rPr>
              <a:t>Closing Observation Gaps</a:t>
            </a: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Arial"/>
              </a:rPr>
              <a:t>Persistent data gaps in vulnerable SIDS limit risk quantification</a:t>
            </a: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Arial"/>
              </a:rPr>
              <a:t>Need sustained ocean observing system</a:t>
            </a: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Arial"/>
              </a:rPr>
              <a:t>Strengthen meteorological networks and impact data systems</a:t>
            </a: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Arial"/>
              </a:rPr>
              <a:t>Improve access to satellite and reanalysis products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Arial Bold"/>
                <a:ea typeface="+mn-ea"/>
                <a:cs typeface="Arial"/>
              </a:rPr>
              <a:t>From Forecasting to Protection</a:t>
            </a:r>
            <a:endParaRPr kumimoji="0" lang="en-US" sz="1800" b="0" i="0" u="none" strike="noStrike" kern="1200" cap="none" spc="0" normalizeH="0" baseline="0" noProof="0">
              <a:ln>
                <a:noFill/>
              </a:ln>
              <a:solidFill>
                <a:prstClr val="black"/>
              </a:solidFill>
              <a:effectLst/>
              <a:uLnTx/>
              <a:uFillTx/>
              <a:latin typeface="Arial Bold"/>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Arial"/>
              </a:rPr>
              <a:t>I</a:t>
            </a:r>
            <a:r>
              <a:rPr kumimoji="0" lang="en-GB" sz="1400" b="0" i="0" u="none" strike="noStrike" kern="1200" cap="none" spc="0" normalizeH="0" baseline="0" noProof="0">
                <a:ln>
                  <a:noFill/>
                </a:ln>
                <a:solidFill>
                  <a:prstClr val="black"/>
                </a:solidFill>
                <a:effectLst/>
                <a:uLnTx/>
                <a:uFillTx/>
                <a:latin typeface="Arial"/>
                <a:ea typeface="+mn-ea"/>
                <a:cs typeface="Arial"/>
              </a:rPr>
              <a:t>mpact-based forecasting enables anticipatory action</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Arial"/>
              </a:rPr>
              <a:t>Multi-hazard Early Warning Systems reduce exposure and loss</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GB" sz="1400" b="0" i="0" u="none" strike="noStrike" kern="1200" cap="none" spc="0" normalizeH="0" baseline="0" noProof="0">
                <a:ln>
                  <a:noFill/>
                </a:ln>
                <a:solidFill>
                  <a:prstClr val="black"/>
                </a:solidFill>
                <a:effectLst/>
                <a:uLnTx/>
                <a:uFillTx/>
                <a:latin typeface="Arial"/>
                <a:ea typeface="+mn-ea"/>
                <a:cs typeface="Arial"/>
              </a:rPr>
              <a:t>Investments in preparedness and communication protect rights to life, health and security</a:t>
            </a: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descr="Two girls in blue dresses standing on a hill&#10;&#10;AI-generated content may be incorrect.">
            <a:extLst>
              <a:ext uri="{FF2B5EF4-FFF2-40B4-BE49-F238E27FC236}">
                <a16:creationId xmlns:a16="http://schemas.microsoft.com/office/drawing/2014/main" id="{69474B2C-F5BC-B216-97DF-27A32263D185}"/>
              </a:ext>
            </a:extLst>
          </p:cNvPr>
          <p:cNvPicPr>
            <a:picLocks noChangeAspect="1"/>
          </p:cNvPicPr>
          <p:nvPr/>
        </p:nvPicPr>
        <p:blipFill>
          <a:blip r:embed="rId2"/>
          <a:stretch>
            <a:fillRect/>
          </a:stretch>
        </p:blipFill>
        <p:spPr>
          <a:xfrm>
            <a:off x="9128181" y="4072977"/>
            <a:ext cx="2416176" cy="1568451"/>
          </a:xfrm>
          <a:prstGeom prst="rect">
            <a:avLst/>
          </a:prstGeom>
        </p:spPr>
      </p:pic>
      <p:pic>
        <p:nvPicPr>
          <p:cNvPr id="4" name="Picture 3" descr="A child sitting on a wood floor&#10;&#10;AI-generated content may be incorrect.">
            <a:extLst>
              <a:ext uri="{FF2B5EF4-FFF2-40B4-BE49-F238E27FC236}">
                <a16:creationId xmlns:a16="http://schemas.microsoft.com/office/drawing/2014/main" id="{3BEAFD99-2A0B-784E-03F5-13FC44512D74}"/>
              </a:ext>
            </a:extLst>
          </p:cNvPr>
          <p:cNvPicPr>
            <a:picLocks noChangeAspect="1"/>
          </p:cNvPicPr>
          <p:nvPr/>
        </p:nvPicPr>
        <p:blipFill>
          <a:blip r:embed="rId3"/>
          <a:stretch>
            <a:fillRect/>
          </a:stretch>
        </p:blipFill>
        <p:spPr>
          <a:xfrm>
            <a:off x="6793223" y="4111333"/>
            <a:ext cx="2222501" cy="1538818"/>
          </a:xfrm>
          <a:prstGeom prst="rect">
            <a:avLst/>
          </a:prstGeom>
        </p:spPr>
      </p:pic>
      <p:sp>
        <p:nvSpPr>
          <p:cNvPr id="5" name="TextBox 4">
            <a:extLst>
              <a:ext uri="{FF2B5EF4-FFF2-40B4-BE49-F238E27FC236}">
                <a16:creationId xmlns:a16="http://schemas.microsoft.com/office/drawing/2014/main" id="{1B383C59-B4BC-FF81-1333-8EDAA5145025}"/>
              </a:ext>
            </a:extLst>
          </p:cNvPr>
          <p:cNvSpPr txBox="1"/>
          <p:nvPr/>
        </p:nvSpPr>
        <p:spPr>
          <a:xfrm>
            <a:off x="6650348" y="5645662"/>
            <a:ext cx="5111749"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ptos" panose="02110004020202020204"/>
                <a:ea typeface="+mn-ea"/>
                <a:cs typeface="+mn-cs"/>
              </a:rPr>
              <a:t>Caribbean Lightning Safety Awareness Contest, June 2025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panose="02110004020202020204"/>
                <a:ea typeface="+mn-ea"/>
                <a:cs typeface="+mn-cs"/>
              </a:rPr>
              <a:t>Launched by CMO with WMO, this regional initiative empowered school-aged children to raise awareness on lightning safety and first aid - turning youth creativity into life-saving knowledge for Caribbean communities.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DEB82DD-267F-DECD-AF29-463D6E322D34}"/>
              </a:ext>
            </a:extLst>
          </p:cNvPr>
          <p:cNvSpPr/>
          <p:nvPr/>
        </p:nvSpPr>
        <p:spPr>
          <a:xfrm>
            <a:off x="6413053" y="856926"/>
            <a:ext cx="2654918" cy="1615120"/>
          </a:xfrm>
          <a:prstGeom prst="roundRect">
            <a:avLst/>
          </a:prstGeom>
          <a:solidFill>
            <a:srgbClr val="005BAA"/>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Rectangle: Rounded Corners 6">
            <a:extLst>
              <a:ext uri="{FF2B5EF4-FFF2-40B4-BE49-F238E27FC236}">
                <a16:creationId xmlns:a16="http://schemas.microsoft.com/office/drawing/2014/main" id="{4AC4D9F2-437C-B384-9F88-C61D3AB184F7}"/>
              </a:ext>
            </a:extLst>
          </p:cNvPr>
          <p:cNvSpPr/>
          <p:nvPr/>
        </p:nvSpPr>
        <p:spPr>
          <a:xfrm>
            <a:off x="9211432" y="909479"/>
            <a:ext cx="2556385" cy="2882929"/>
          </a:xfrm>
          <a:prstGeom prst="roundRect">
            <a:avLst/>
          </a:prstGeom>
          <a:solidFill>
            <a:srgbClr val="005BAA"/>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descr="A group of people standing in front of a building&#10;&#10;AI-generated content may be incorrect.">
            <a:extLst>
              <a:ext uri="{FF2B5EF4-FFF2-40B4-BE49-F238E27FC236}">
                <a16:creationId xmlns:a16="http://schemas.microsoft.com/office/drawing/2014/main" id="{C9A10B63-76A9-5A4D-495D-2731015F0EA7}"/>
              </a:ext>
            </a:extLst>
          </p:cNvPr>
          <p:cNvPicPr>
            <a:picLocks noChangeAspect="1"/>
          </p:cNvPicPr>
          <p:nvPr/>
        </p:nvPicPr>
        <p:blipFill>
          <a:blip r:embed="rId4"/>
          <a:stretch>
            <a:fillRect/>
          </a:stretch>
        </p:blipFill>
        <p:spPr>
          <a:xfrm>
            <a:off x="9592334" y="1468493"/>
            <a:ext cx="1796612" cy="1175187"/>
          </a:xfrm>
          <a:prstGeom prst="rect">
            <a:avLst/>
          </a:prstGeom>
        </p:spPr>
      </p:pic>
      <p:pic>
        <p:nvPicPr>
          <p:cNvPr id="11" name="Picture 10" descr="A red sign with white letters&#10;&#10;AI-generated content may be incorrect.">
            <a:extLst>
              <a:ext uri="{FF2B5EF4-FFF2-40B4-BE49-F238E27FC236}">
                <a16:creationId xmlns:a16="http://schemas.microsoft.com/office/drawing/2014/main" id="{77C932CD-884D-03E1-FF89-ED72ACA0E634}"/>
              </a:ext>
            </a:extLst>
          </p:cNvPr>
          <p:cNvPicPr>
            <a:picLocks noChangeAspect="1"/>
          </p:cNvPicPr>
          <p:nvPr/>
        </p:nvPicPr>
        <p:blipFill>
          <a:blip r:embed="rId5"/>
          <a:stretch>
            <a:fillRect/>
          </a:stretch>
        </p:blipFill>
        <p:spPr>
          <a:xfrm>
            <a:off x="10024242" y="998483"/>
            <a:ext cx="794844" cy="348155"/>
          </a:xfrm>
          <a:prstGeom prst="rect">
            <a:avLst/>
          </a:prstGeom>
        </p:spPr>
      </p:pic>
      <p:sp>
        <p:nvSpPr>
          <p:cNvPr id="12" name="TextBox 11">
            <a:extLst>
              <a:ext uri="{FF2B5EF4-FFF2-40B4-BE49-F238E27FC236}">
                <a16:creationId xmlns:a16="http://schemas.microsoft.com/office/drawing/2014/main" id="{285C52F2-B645-18E6-1BA8-1A132B2890DD}"/>
              </a:ext>
            </a:extLst>
          </p:cNvPr>
          <p:cNvSpPr txBox="1"/>
          <p:nvPr/>
        </p:nvSpPr>
        <p:spPr>
          <a:xfrm>
            <a:off x="9196553" y="2529051"/>
            <a:ext cx="2581604"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panose="02110004020202020204"/>
                <a:ea typeface="+mn-ea"/>
                <a:cs typeface="+mn-cs"/>
              </a:rPr>
              <a:t>Under </a:t>
            </a:r>
            <a:r>
              <a:rPr kumimoji="0" lang="en-US" sz="1000" b="1" i="0" u="none" strike="noStrike" kern="1200" cap="none" spc="0" normalizeH="0" baseline="0" noProof="0">
                <a:ln>
                  <a:noFill/>
                </a:ln>
                <a:solidFill>
                  <a:prstClr val="white"/>
                </a:solidFill>
                <a:effectLst/>
                <a:uLnTx/>
                <a:uFillTx/>
                <a:latin typeface="Aptos" panose="02110004020202020204"/>
                <a:ea typeface="+mn-ea"/>
                <a:cs typeface="+mn-cs"/>
              </a:rPr>
              <a:t>CREWS Caribbean 2.0</a:t>
            </a:r>
            <a:r>
              <a:rPr kumimoji="0" lang="en-US" sz="1000" b="0" i="0" u="none" strike="noStrike" kern="1200" cap="none" spc="0" normalizeH="0" baseline="0" noProof="0">
                <a:ln>
                  <a:noFill/>
                </a:ln>
                <a:solidFill>
                  <a:prstClr val="white"/>
                </a:solidFill>
                <a:effectLst/>
                <a:uLnTx/>
                <a:uFillTx/>
                <a:latin typeface="Aptos" panose="02110004020202020204"/>
                <a:ea typeface="+mn-ea"/>
                <a:cs typeface="+mn-cs"/>
              </a:rPr>
              <a:t>, </a:t>
            </a:r>
            <a:r>
              <a:rPr kumimoji="0" lang="en-US" sz="1000" b="1" i="0" u="none" strike="noStrike" kern="1200" cap="none" spc="0" normalizeH="0" baseline="0" noProof="0">
                <a:ln>
                  <a:noFill/>
                </a:ln>
                <a:solidFill>
                  <a:prstClr val="white"/>
                </a:solidFill>
                <a:effectLst/>
                <a:uLnTx/>
                <a:uFillTx/>
                <a:latin typeface="Aptos" panose="02110004020202020204"/>
                <a:ea typeface="+mn-ea"/>
                <a:cs typeface="+mn-cs"/>
              </a:rPr>
              <a:t>three CAP workshops in Dominica, Saint Lucia, and Grenada contributed to &gt; 1,100 CAP warnings issued in 2025</a:t>
            </a:r>
            <a:r>
              <a:rPr kumimoji="0" lang="en-US" sz="1000" b="0" i="0" u="none" strike="noStrike" kern="1200" cap="none" spc="0" normalizeH="0" baseline="0" noProof="0">
                <a:ln>
                  <a:noFill/>
                </a:ln>
                <a:solidFill>
                  <a:prstClr val="white"/>
                </a:solidFill>
                <a:effectLst/>
                <a:uLnTx/>
                <a:uFillTx/>
                <a:latin typeface="Aptos" panose="02110004020202020204"/>
                <a:ea typeface="+mn-ea"/>
                <a:cs typeface="+mn-cs"/>
              </a:rPr>
              <a:t> </a:t>
            </a:r>
            <a:r>
              <a:rPr kumimoji="0" lang="en-US" sz="1000" b="1" i="0" u="none" strike="noStrike" kern="1200" cap="none" spc="0" normalizeH="0" baseline="0" noProof="0">
                <a:ln>
                  <a:noFill/>
                </a:ln>
                <a:solidFill>
                  <a:prstClr val="white"/>
                </a:solidFill>
                <a:effectLst/>
                <a:uLnTx/>
                <a:uFillTx/>
                <a:latin typeface="Aptos" panose="02110004020202020204"/>
                <a:ea typeface="+mn-ea"/>
                <a:cs typeface="+mn-cs"/>
              </a:rPr>
              <a:t>across Caribbean</a:t>
            </a:r>
            <a:r>
              <a:rPr kumimoji="0" lang="en-US" sz="1000" b="0" i="0" u="none" strike="noStrike" kern="1200" cap="none" spc="0" normalizeH="0" baseline="0" noProof="0">
                <a:ln>
                  <a:noFill/>
                </a:ln>
                <a:solidFill>
                  <a:prstClr val="white"/>
                </a:solidFill>
                <a:effectLst/>
                <a:uLnTx/>
                <a:uFillTx/>
                <a:latin typeface="Aptos" panose="02110004020202020204"/>
                <a:ea typeface="+mn-ea"/>
                <a:cs typeface="+mn-cs"/>
              </a:rPr>
              <a:t>, strengthening operational early warning delivery.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Rectangle: Rounded Corners 15">
            <a:extLst>
              <a:ext uri="{FF2B5EF4-FFF2-40B4-BE49-F238E27FC236}">
                <a16:creationId xmlns:a16="http://schemas.microsoft.com/office/drawing/2014/main" id="{AC2F7404-033A-5FB0-2894-2EAE35A1D900}"/>
              </a:ext>
            </a:extLst>
          </p:cNvPr>
          <p:cNvSpPr/>
          <p:nvPr/>
        </p:nvSpPr>
        <p:spPr>
          <a:xfrm>
            <a:off x="6413053" y="2532011"/>
            <a:ext cx="2654917" cy="1260395"/>
          </a:xfrm>
          <a:prstGeom prst="roundRect">
            <a:avLst/>
          </a:prstGeom>
          <a:solidFill>
            <a:srgbClr val="005BAA"/>
          </a:solid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Picture 16" descr="A group of men climbing up a ladder&#10;&#10;AI-generated content may be incorrect.">
            <a:extLst>
              <a:ext uri="{FF2B5EF4-FFF2-40B4-BE49-F238E27FC236}">
                <a16:creationId xmlns:a16="http://schemas.microsoft.com/office/drawing/2014/main" id="{0A7685D9-2CAF-ED4D-9DAD-1B3F4DAB45B3}"/>
              </a:ext>
            </a:extLst>
          </p:cNvPr>
          <p:cNvPicPr>
            <a:picLocks noChangeAspect="1"/>
          </p:cNvPicPr>
          <p:nvPr/>
        </p:nvPicPr>
        <p:blipFill>
          <a:blip r:embed="rId6"/>
          <a:stretch>
            <a:fillRect/>
          </a:stretch>
        </p:blipFill>
        <p:spPr>
          <a:xfrm>
            <a:off x="8299397" y="1233817"/>
            <a:ext cx="710437" cy="869405"/>
          </a:xfrm>
          <a:prstGeom prst="rect">
            <a:avLst/>
          </a:prstGeom>
        </p:spPr>
      </p:pic>
      <p:pic>
        <p:nvPicPr>
          <p:cNvPr id="13" name="Picture 12" descr="A logo with red and black lines&#10;&#10;AI-generated content may be incorrect.">
            <a:extLst>
              <a:ext uri="{FF2B5EF4-FFF2-40B4-BE49-F238E27FC236}">
                <a16:creationId xmlns:a16="http://schemas.microsoft.com/office/drawing/2014/main" id="{2B03AC93-A3CA-E479-3A09-AC3A532B057C}"/>
              </a:ext>
            </a:extLst>
          </p:cNvPr>
          <p:cNvPicPr>
            <a:picLocks noChangeAspect="1"/>
          </p:cNvPicPr>
          <p:nvPr/>
        </p:nvPicPr>
        <p:blipFill>
          <a:blip r:embed="rId7"/>
          <a:stretch>
            <a:fillRect/>
          </a:stretch>
        </p:blipFill>
        <p:spPr>
          <a:xfrm>
            <a:off x="8449172" y="2266127"/>
            <a:ext cx="1054648" cy="407607"/>
          </a:xfrm>
          <a:prstGeom prst="rect">
            <a:avLst/>
          </a:prstGeom>
        </p:spPr>
      </p:pic>
      <p:sp>
        <p:nvSpPr>
          <p:cNvPr id="18" name="TextBox 17">
            <a:extLst>
              <a:ext uri="{FF2B5EF4-FFF2-40B4-BE49-F238E27FC236}">
                <a16:creationId xmlns:a16="http://schemas.microsoft.com/office/drawing/2014/main" id="{DD547BF0-1951-59CE-C0E3-33BF1DFD587A}"/>
              </a:ext>
            </a:extLst>
          </p:cNvPr>
          <p:cNvSpPr txBox="1"/>
          <p:nvPr/>
        </p:nvSpPr>
        <p:spPr>
          <a:xfrm>
            <a:off x="6549261" y="853966"/>
            <a:ext cx="1898430"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panose="02110004020202020204"/>
                <a:ea typeface="+mn-ea"/>
                <a:cs typeface="+mn-cs"/>
              </a:rPr>
              <a:t>In October 2025, under CREWS Caribbean 2.0, when B</a:t>
            </a:r>
            <a:r>
              <a:rPr kumimoji="0" lang="en-US" sz="1000" b="1" i="0" u="none" strike="noStrike" kern="1200" cap="none" spc="0" normalizeH="0" baseline="0" noProof="0">
                <a:ln>
                  <a:noFill/>
                </a:ln>
                <a:solidFill>
                  <a:prstClr val="white"/>
                </a:solidFill>
                <a:effectLst/>
                <a:uLnTx/>
                <a:uFillTx/>
                <a:latin typeface="Aptos" panose="02110004020202020204"/>
                <a:ea typeface="+mn-ea"/>
                <a:cs typeface="+mn-cs"/>
              </a:rPr>
              <a:t>elize’s national radar failed at the peak of hurricane season, WMO acted immediately to deploy urgent technical training - safeguarding the country’s early warning capacity when it was needed most.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DF03132B-E9D8-6964-8DAF-AE748C066E00}"/>
              </a:ext>
            </a:extLst>
          </p:cNvPr>
          <p:cNvSpPr txBox="1"/>
          <p:nvPr/>
        </p:nvSpPr>
        <p:spPr>
          <a:xfrm>
            <a:off x="6549258" y="2529049"/>
            <a:ext cx="1905001"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panose="02110004020202020204"/>
                <a:ea typeface="+mn-ea"/>
                <a:cs typeface="+mn-cs"/>
              </a:rPr>
              <a:t>In 2025, by agreeing to </a:t>
            </a:r>
            <a:r>
              <a:rPr kumimoji="0" lang="en-US" sz="1000" b="1" i="0" u="none" strike="noStrike" kern="1200" cap="none" spc="0" normalizeH="0" baseline="0" noProof="0">
                <a:ln>
                  <a:noFill/>
                </a:ln>
                <a:solidFill>
                  <a:prstClr val="white"/>
                </a:solidFill>
                <a:effectLst/>
                <a:uLnTx/>
                <a:uFillTx/>
                <a:latin typeface="Aptos" panose="02110004020202020204"/>
                <a:ea typeface="+mn-ea"/>
                <a:cs typeface="+mn-cs"/>
              </a:rPr>
              <a:t>expand SWFP–Caribbean to full regional domain coverage</a:t>
            </a:r>
            <a:r>
              <a:rPr kumimoji="0" lang="en-US" sz="1000" b="0" i="0" u="none" strike="noStrike" kern="1200" cap="none" spc="0" normalizeH="0" baseline="0" noProof="0">
                <a:ln>
                  <a:noFill/>
                </a:ln>
                <a:solidFill>
                  <a:prstClr val="white"/>
                </a:solidFill>
                <a:effectLst/>
                <a:uLnTx/>
                <a:uFillTx/>
                <a:latin typeface="Aptos" panose="02110004020202020204"/>
                <a:ea typeface="+mn-ea"/>
                <a:cs typeface="+mn-cs"/>
              </a:rPr>
              <a:t>, Members significantly strengthened coordinated, IBF and ensured more consistent early warnings across the Caribbean.</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5" name="Picture 14" descr="A map of a hurricane&#10;&#10;AI-generated content may be incorrect.">
            <a:extLst>
              <a:ext uri="{FF2B5EF4-FFF2-40B4-BE49-F238E27FC236}">
                <a16:creationId xmlns:a16="http://schemas.microsoft.com/office/drawing/2014/main" id="{348BC8BA-D14B-A74D-1F46-9766F4ADF94B}"/>
              </a:ext>
            </a:extLst>
          </p:cNvPr>
          <p:cNvPicPr>
            <a:picLocks noChangeAspect="1"/>
          </p:cNvPicPr>
          <p:nvPr/>
        </p:nvPicPr>
        <p:blipFill>
          <a:blip r:embed="rId8"/>
          <a:stretch>
            <a:fillRect/>
          </a:stretch>
        </p:blipFill>
        <p:spPr>
          <a:xfrm>
            <a:off x="8448135" y="3264649"/>
            <a:ext cx="514714" cy="328703"/>
          </a:xfrm>
          <a:prstGeom prst="rect">
            <a:avLst/>
          </a:prstGeom>
        </p:spPr>
      </p:pic>
      <p:pic>
        <p:nvPicPr>
          <p:cNvPr id="20" name="Picture 19" descr="A map of a tropical storm&#10;&#10;AI-generated content may be incorrect.">
            <a:extLst>
              <a:ext uri="{FF2B5EF4-FFF2-40B4-BE49-F238E27FC236}">
                <a16:creationId xmlns:a16="http://schemas.microsoft.com/office/drawing/2014/main" id="{105A8AF6-6340-251C-F948-9788AA07D307}"/>
              </a:ext>
            </a:extLst>
          </p:cNvPr>
          <p:cNvPicPr>
            <a:picLocks noChangeAspect="1"/>
          </p:cNvPicPr>
          <p:nvPr/>
        </p:nvPicPr>
        <p:blipFill>
          <a:blip r:embed="rId9"/>
          <a:stretch>
            <a:fillRect/>
          </a:stretch>
        </p:blipFill>
        <p:spPr>
          <a:xfrm>
            <a:off x="8446970" y="2778515"/>
            <a:ext cx="524232" cy="395197"/>
          </a:xfrm>
          <a:prstGeom prst="rect">
            <a:avLst/>
          </a:prstGeom>
        </p:spPr>
      </p:pic>
    </p:spTree>
    <p:extLst>
      <p:ext uri="{BB962C8B-B14F-4D97-AF65-F5344CB8AC3E}">
        <p14:creationId xmlns:p14="http://schemas.microsoft.com/office/powerpoint/2010/main" val="32921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526" y="110641"/>
            <a:ext cx="11686573" cy="729989"/>
          </a:xfrm>
        </p:spPr>
        <p:txBody>
          <a:bodyPr>
            <a:normAutofit fontScale="90000"/>
          </a:bodyPr>
          <a:lstStyle/>
          <a:p>
            <a:br>
              <a:rPr lang="en-US" sz="3200">
                <a:latin typeface="Arial" panose="020B0604020202020204" pitchFamily="34" charset="0"/>
                <a:cs typeface="Arial" panose="020B0604020202020204" pitchFamily="34" charset="0"/>
              </a:rPr>
            </a:br>
            <a:r>
              <a:rPr lang="en-US" sz="3733">
                <a:solidFill>
                  <a:srgbClr val="0066FF"/>
                </a:solidFill>
                <a:latin typeface="Arial" panose="020B0604020202020204" pitchFamily="34" charset="0"/>
                <a:cs typeface="Arial" panose="020B0604020202020204" pitchFamily="34" charset="0"/>
              </a:rPr>
              <a:t>Implementation and operationalization of the</a:t>
            </a:r>
            <a:br>
              <a:rPr lang="en-US" sz="3733">
                <a:solidFill>
                  <a:srgbClr val="0066FF"/>
                </a:solidFill>
                <a:latin typeface="Arial" panose="020B0604020202020204" pitchFamily="34" charset="0"/>
                <a:cs typeface="Arial" panose="020B0604020202020204" pitchFamily="34" charset="0"/>
              </a:rPr>
            </a:br>
            <a:r>
              <a:rPr lang="en-US" sz="3733">
                <a:solidFill>
                  <a:srgbClr val="0066FF"/>
                </a:solidFill>
                <a:latin typeface="Arial" panose="020B0604020202020204" pitchFamily="34" charset="0"/>
                <a:cs typeface="Arial" panose="020B0604020202020204" pitchFamily="34" charset="0"/>
              </a:rPr>
              <a:t>Common Alerting Protocol (CAP) in the Caribbean</a:t>
            </a:r>
            <a:endParaRPr lang="en-US" sz="2933">
              <a:solidFill>
                <a:srgbClr val="0066FF"/>
              </a:solidFill>
              <a:latin typeface="Arial" panose="020B0604020202020204" pitchFamily="34" charset="0"/>
              <a:cs typeface="Arial" panose="020B0604020202020204" pitchFamily="34" charset="0"/>
            </a:endParaRPr>
          </a:p>
        </p:txBody>
      </p:sp>
      <p:sp>
        <p:nvSpPr>
          <p:cNvPr id="6" name="Rectangle 5"/>
          <p:cNvSpPr/>
          <p:nvPr/>
        </p:nvSpPr>
        <p:spPr>
          <a:xfrm>
            <a:off x="7135906" y="2298227"/>
            <a:ext cx="4959827" cy="3708708"/>
          </a:xfrm>
          <a:prstGeom prst="rect">
            <a:avLst/>
          </a:prstGeom>
        </p:spPr>
        <p:txBody>
          <a:bodyPr wrap="square">
            <a:spAutoFit/>
          </a:bodyPr>
          <a:lstStyle/>
          <a:p>
            <a:pPr defTabSz="1219256">
              <a:spcBef>
                <a:spcPts val="529"/>
              </a:spcBef>
            </a:pPr>
            <a:endParaRPr lang="en-US" b="1">
              <a:solidFill>
                <a:prstClr val="black"/>
              </a:solidFill>
              <a:latin typeface="Calibri"/>
            </a:endParaRPr>
          </a:p>
          <a:p>
            <a:pPr defTabSz="1219256">
              <a:spcBef>
                <a:spcPts val="529"/>
              </a:spcBef>
            </a:pPr>
            <a:r>
              <a:rPr lang="en-US" sz="2400" b="1">
                <a:solidFill>
                  <a:prstClr val="black"/>
                </a:solidFill>
                <a:latin typeface="Calibri"/>
              </a:rPr>
              <a:t>Collaborative effort: </a:t>
            </a:r>
          </a:p>
          <a:p>
            <a:pPr marL="587212" indent="-381018" defTabSz="1219256">
              <a:spcBef>
                <a:spcPts val="529"/>
              </a:spcBef>
              <a:buFont typeface="Arial" panose="020B0604020202020204" pitchFamily="34" charset="0"/>
              <a:buChar char="•"/>
            </a:pPr>
            <a:r>
              <a:rPr lang="en-US" sz="2400" b="1">
                <a:solidFill>
                  <a:srgbClr val="00B0F0"/>
                </a:solidFill>
                <a:latin typeface="Calibri"/>
              </a:rPr>
              <a:t>National Meteorological Services</a:t>
            </a:r>
          </a:p>
          <a:p>
            <a:pPr marL="587212" indent="-381018" defTabSz="1219256">
              <a:spcBef>
                <a:spcPts val="529"/>
              </a:spcBef>
              <a:buFont typeface="Arial" panose="020B0604020202020204" pitchFamily="34" charset="0"/>
              <a:buChar char="•"/>
            </a:pPr>
            <a:r>
              <a:rPr lang="en-US" sz="2400" b="1">
                <a:solidFill>
                  <a:srgbClr val="00B0F0"/>
                </a:solidFill>
                <a:latin typeface="Calibri"/>
              </a:rPr>
              <a:t>CMO Headquarters Unit</a:t>
            </a:r>
          </a:p>
          <a:p>
            <a:pPr marL="587212" indent="-381018" defTabSz="1219256">
              <a:spcBef>
                <a:spcPts val="529"/>
              </a:spcBef>
              <a:buFont typeface="Arial" panose="020B0604020202020204" pitchFamily="34" charset="0"/>
              <a:buChar char="•"/>
            </a:pPr>
            <a:r>
              <a:rPr lang="en-US" sz="2400" b="1">
                <a:solidFill>
                  <a:srgbClr val="00B0F0"/>
                </a:solidFill>
                <a:latin typeface="Calibri"/>
              </a:rPr>
              <a:t>World Meteorological Organization</a:t>
            </a:r>
          </a:p>
          <a:p>
            <a:pPr defTabSz="1219256">
              <a:spcBef>
                <a:spcPts val="529"/>
              </a:spcBef>
            </a:pPr>
            <a:r>
              <a:rPr lang="en-US" sz="2400" b="1">
                <a:solidFill>
                  <a:prstClr val="black"/>
                </a:solidFill>
                <a:latin typeface="Calibri"/>
              </a:rPr>
              <a:t>Funded by:</a:t>
            </a:r>
          </a:p>
          <a:p>
            <a:pPr defTabSz="1219256">
              <a:spcBef>
                <a:spcPts val="529"/>
              </a:spcBef>
            </a:pPr>
            <a:r>
              <a:rPr lang="en-US" sz="2400" b="1">
                <a:solidFill>
                  <a:srgbClr val="FF0000"/>
                </a:solidFill>
                <a:latin typeface="Calibri"/>
              </a:rPr>
              <a:t>Climate Risk &amp; Early Warning Systems (CREWS)</a:t>
            </a:r>
            <a:endParaRPr lang="en-US" sz="2400" b="1">
              <a:solidFill>
                <a:prstClr val="black"/>
              </a:solidFill>
              <a:latin typeface="Calibri"/>
            </a:endParaRPr>
          </a:p>
        </p:txBody>
      </p:sp>
      <p:sp>
        <p:nvSpPr>
          <p:cNvPr id="8" name="Title 1"/>
          <p:cNvSpPr txBox="1">
            <a:spLocks/>
          </p:cNvSpPr>
          <p:nvPr/>
        </p:nvSpPr>
        <p:spPr>
          <a:xfrm>
            <a:off x="331695" y="1830636"/>
            <a:ext cx="11795332" cy="6898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256"/>
            <a:r>
              <a:rPr lang="en-US" sz="2382" b="1">
                <a:solidFill>
                  <a:prstClr val="black"/>
                </a:solidFill>
                <a:latin typeface="Arial" panose="020B0604020202020204" pitchFamily="34" charset="0"/>
                <a:cs typeface="Arial" panose="020B0604020202020204" pitchFamily="34" charset="0"/>
              </a:rPr>
              <a:t>Two (2) Workshop on Implementing CAP held in Belize &amp; Turks &amp; Caicos Islands</a:t>
            </a:r>
          </a:p>
        </p:txBody>
      </p:sp>
      <p:pic>
        <p:nvPicPr>
          <p:cNvPr id="14" name="Picture 13"/>
          <p:cNvPicPr>
            <a:picLocks noChangeAspect="1"/>
          </p:cNvPicPr>
          <p:nvPr/>
        </p:nvPicPr>
        <p:blipFill>
          <a:blip r:embed="rId3"/>
          <a:stretch>
            <a:fillRect/>
          </a:stretch>
        </p:blipFill>
        <p:spPr>
          <a:xfrm>
            <a:off x="564525" y="2713234"/>
            <a:ext cx="6434666" cy="3860800"/>
          </a:xfrm>
          <a:prstGeom prst="rect">
            <a:avLst/>
          </a:prstGeom>
        </p:spPr>
      </p:pic>
    </p:spTree>
    <p:extLst>
      <p:ext uri="{BB962C8B-B14F-4D97-AF65-F5344CB8AC3E}">
        <p14:creationId xmlns:p14="http://schemas.microsoft.com/office/powerpoint/2010/main" val="185803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61450" y="5026037"/>
            <a:ext cx="541679" cy="0"/>
          </a:xfrm>
          <a:prstGeom prst="line">
            <a:avLst/>
          </a:prstGeom>
          <a:ln w="19050" cap="rnd">
            <a:solidFill>
              <a:srgbClr val="184680"/>
            </a:solidFill>
            <a:prstDash val="solid"/>
            <a:headEnd type="none" w="sm" len="sm"/>
            <a:tailEnd type="none" w="sm" len="sm"/>
          </a:ln>
        </p:spPr>
        <p:txBody>
          <a:bodyPr/>
          <a:lstStyle/>
          <a:p>
            <a:endParaRPr lang="en-CH" sz="1200"/>
          </a:p>
        </p:txBody>
      </p:sp>
      <p:grpSp>
        <p:nvGrpSpPr>
          <p:cNvPr id="3" name="Group 3"/>
          <p:cNvGrpSpPr/>
          <p:nvPr/>
        </p:nvGrpSpPr>
        <p:grpSpPr>
          <a:xfrm>
            <a:off x="0" y="0"/>
            <a:ext cx="3240177" cy="2970298"/>
            <a:chOff x="0" y="0"/>
            <a:chExt cx="1280070" cy="1173451"/>
          </a:xfrm>
        </p:grpSpPr>
        <p:sp>
          <p:nvSpPr>
            <p:cNvPr id="4" name="Freeform 4"/>
            <p:cNvSpPr/>
            <p:nvPr/>
          </p:nvSpPr>
          <p:spPr>
            <a:xfrm>
              <a:off x="0" y="0"/>
              <a:ext cx="1280070" cy="1173451"/>
            </a:xfrm>
            <a:custGeom>
              <a:avLst/>
              <a:gdLst/>
              <a:ahLst/>
              <a:cxnLst/>
              <a:rect l="l" t="t" r="r" b="b"/>
              <a:pathLst>
                <a:path w="1280070" h="1173451">
                  <a:moveTo>
                    <a:pt x="0" y="0"/>
                  </a:moveTo>
                  <a:lnTo>
                    <a:pt x="1280070" y="0"/>
                  </a:lnTo>
                  <a:lnTo>
                    <a:pt x="1280070" y="1173451"/>
                  </a:lnTo>
                  <a:lnTo>
                    <a:pt x="0" y="1173451"/>
                  </a:lnTo>
                  <a:close/>
                </a:path>
              </a:pathLst>
            </a:custGeom>
            <a:solidFill>
              <a:srgbClr val="003DA5"/>
            </a:solidFill>
          </p:spPr>
          <p:txBody>
            <a:bodyPr/>
            <a:lstStyle/>
            <a:p>
              <a:endParaRPr lang="en-CH" sz="1200"/>
            </a:p>
          </p:txBody>
        </p:sp>
        <p:sp>
          <p:nvSpPr>
            <p:cNvPr id="5" name="TextBox 5"/>
            <p:cNvSpPr txBox="1"/>
            <p:nvPr/>
          </p:nvSpPr>
          <p:spPr>
            <a:xfrm>
              <a:off x="0" y="-38100"/>
              <a:ext cx="1280070" cy="1211551"/>
            </a:xfrm>
            <a:prstGeom prst="rect">
              <a:avLst/>
            </a:prstGeom>
          </p:spPr>
          <p:txBody>
            <a:bodyPr lIns="33867" tIns="33867" rIns="33867" bIns="33867" rtlCol="0" anchor="ctr"/>
            <a:lstStyle/>
            <a:p>
              <a:pPr algn="ctr">
                <a:lnSpc>
                  <a:spcPts val="1773"/>
                </a:lnSpc>
              </a:pPr>
              <a:endParaRPr sz="1200"/>
            </a:p>
          </p:txBody>
        </p:sp>
      </p:grpSp>
      <p:grpSp>
        <p:nvGrpSpPr>
          <p:cNvPr id="6" name="Group 6"/>
          <p:cNvGrpSpPr/>
          <p:nvPr/>
        </p:nvGrpSpPr>
        <p:grpSpPr>
          <a:xfrm>
            <a:off x="6686832" y="165252"/>
            <a:ext cx="4819369" cy="1527363"/>
            <a:chOff x="0" y="0"/>
            <a:chExt cx="1694767" cy="537109"/>
          </a:xfrm>
        </p:grpSpPr>
        <p:sp>
          <p:nvSpPr>
            <p:cNvPr id="7" name="Freeform 7"/>
            <p:cNvSpPr/>
            <p:nvPr/>
          </p:nvSpPr>
          <p:spPr>
            <a:xfrm>
              <a:off x="0" y="0"/>
              <a:ext cx="1694767" cy="537109"/>
            </a:xfrm>
            <a:custGeom>
              <a:avLst/>
              <a:gdLst/>
              <a:ahLst/>
              <a:cxnLst/>
              <a:rect l="l" t="t" r="r" b="b"/>
              <a:pathLst>
                <a:path w="1694767" h="537109">
                  <a:moveTo>
                    <a:pt x="0" y="0"/>
                  </a:moveTo>
                  <a:lnTo>
                    <a:pt x="1694767" y="0"/>
                  </a:lnTo>
                  <a:lnTo>
                    <a:pt x="1694767" y="537109"/>
                  </a:lnTo>
                  <a:lnTo>
                    <a:pt x="0" y="537109"/>
                  </a:lnTo>
                  <a:close/>
                </a:path>
              </a:pathLst>
            </a:custGeom>
            <a:solidFill>
              <a:srgbClr val="184680"/>
            </a:solidFill>
            <a:ln cap="sq">
              <a:noFill/>
              <a:prstDash val="sysDot"/>
              <a:miter/>
            </a:ln>
          </p:spPr>
          <p:txBody>
            <a:bodyPr/>
            <a:lstStyle/>
            <a:p>
              <a:endParaRPr lang="en-CH" sz="1200"/>
            </a:p>
          </p:txBody>
        </p:sp>
        <p:sp>
          <p:nvSpPr>
            <p:cNvPr id="8" name="TextBox 8"/>
            <p:cNvSpPr txBox="1"/>
            <p:nvPr/>
          </p:nvSpPr>
          <p:spPr>
            <a:xfrm>
              <a:off x="0" y="-38100"/>
              <a:ext cx="1694767" cy="575209"/>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9" name="Group 9"/>
          <p:cNvGrpSpPr/>
          <p:nvPr/>
        </p:nvGrpSpPr>
        <p:grpSpPr>
          <a:xfrm>
            <a:off x="6686832" y="1831963"/>
            <a:ext cx="4819369" cy="1527363"/>
            <a:chOff x="0" y="0"/>
            <a:chExt cx="1694767" cy="537109"/>
          </a:xfrm>
        </p:grpSpPr>
        <p:sp>
          <p:nvSpPr>
            <p:cNvPr id="10" name="Freeform 10"/>
            <p:cNvSpPr/>
            <p:nvPr/>
          </p:nvSpPr>
          <p:spPr>
            <a:xfrm>
              <a:off x="0" y="0"/>
              <a:ext cx="1694767" cy="537109"/>
            </a:xfrm>
            <a:custGeom>
              <a:avLst/>
              <a:gdLst/>
              <a:ahLst/>
              <a:cxnLst/>
              <a:rect l="l" t="t" r="r" b="b"/>
              <a:pathLst>
                <a:path w="1694767" h="537109">
                  <a:moveTo>
                    <a:pt x="0" y="0"/>
                  </a:moveTo>
                  <a:lnTo>
                    <a:pt x="1694767" y="0"/>
                  </a:lnTo>
                  <a:lnTo>
                    <a:pt x="1694767" y="537109"/>
                  </a:lnTo>
                  <a:lnTo>
                    <a:pt x="0" y="537109"/>
                  </a:lnTo>
                  <a:close/>
                </a:path>
              </a:pathLst>
            </a:custGeom>
            <a:solidFill>
              <a:srgbClr val="99C5FF"/>
            </a:solidFill>
            <a:ln cap="sq">
              <a:noFill/>
              <a:prstDash val="sysDot"/>
              <a:miter/>
            </a:ln>
          </p:spPr>
          <p:txBody>
            <a:bodyPr/>
            <a:lstStyle/>
            <a:p>
              <a:endParaRPr lang="en-CH" sz="1200"/>
            </a:p>
          </p:txBody>
        </p:sp>
        <p:sp>
          <p:nvSpPr>
            <p:cNvPr id="11" name="TextBox 11"/>
            <p:cNvSpPr txBox="1"/>
            <p:nvPr/>
          </p:nvSpPr>
          <p:spPr>
            <a:xfrm>
              <a:off x="0" y="-38100"/>
              <a:ext cx="1694767" cy="575209"/>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2" name="Group 12"/>
          <p:cNvGrpSpPr/>
          <p:nvPr/>
        </p:nvGrpSpPr>
        <p:grpSpPr>
          <a:xfrm>
            <a:off x="6686832" y="3498674"/>
            <a:ext cx="4819369" cy="1527363"/>
            <a:chOff x="0" y="0"/>
            <a:chExt cx="1694767" cy="537109"/>
          </a:xfrm>
        </p:grpSpPr>
        <p:sp>
          <p:nvSpPr>
            <p:cNvPr id="13" name="Freeform 13"/>
            <p:cNvSpPr/>
            <p:nvPr/>
          </p:nvSpPr>
          <p:spPr>
            <a:xfrm>
              <a:off x="0" y="0"/>
              <a:ext cx="1694767" cy="537109"/>
            </a:xfrm>
            <a:custGeom>
              <a:avLst/>
              <a:gdLst/>
              <a:ahLst/>
              <a:cxnLst/>
              <a:rect l="l" t="t" r="r" b="b"/>
              <a:pathLst>
                <a:path w="1694767" h="537109">
                  <a:moveTo>
                    <a:pt x="0" y="0"/>
                  </a:moveTo>
                  <a:lnTo>
                    <a:pt x="1694767" y="0"/>
                  </a:lnTo>
                  <a:lnTo>
                    <a:pt x="1694767" y="537109"/>
                  </a:lnTo>
                  <a:lnTo>
                    <a:pt x="0" y="537109"/>
                  </a:lnTo>
                  <a:close/>
                </a:path>
              </a:pathLst>
            </a:custGeom>
            <a:solidFill>
              <a:srgbClr val="184680"/>
            </a:solidFill>
            <a:ln cap="sq">
              <a:noFill/>
              <a:prstDash val="sysDot"/>
              <a:miter/>
            </a:ln>
          </p:spPr>
          <p:txBody>
            <a:bodyPr/>
            <a:lstStyle/>
            <a:p>
              <a:endParaRPr lang="en-CH" sz="1200"/>
            </a:p>
          </p:txBody>
        </p:sp>
        <p:sp>
          <p:nvSpPr>
            <p:cNvPr id="14" name="TextBox 14"/>
            <p:cNvSpPr txBox="1"/>
            <p:nvPr/>
          </p:nvSpPr>
          <p:spPr>
            <a:xfrm>
              <a:off x="0" y="-38100"/>
              <a:ext cx="1694767" cy="575209"/>
            </a:xfrm>
            <a:prstGeom prst="rect">
              <a:avLst/>
            </a:prstGeom>
          </p:spPr>
          <p:txBody>
            <a:bodyPr lIns="33867" tIns="33867" rIns="33867" bIns="33867" rtlCol="0" anchor="ctr"/>
            <a:lstStyle/>
            <a:p>
              <a:pPr algn="ctr">
                <a:lnSpc>
                  <a:spcPts val="1773"/>
                </a:lnSpc>
              </a:pPr>
              <a:endParaRPr sz="1200"/>
            </a:p>
          </p:txBody>
        </p:sp>
      </p:grpSp>
      <p:grpSp>
        <p:nvGrpSpPr>
          <p:cNvPr id="15" name="Group 15"/>
          <p:cNvGrpSpPr/>
          <p:nvPr/>
        </p:nvGrpSpPr>
        <p:grpSpPr>
          <a:xfrm>
            <a:off x="6686832" y="5165385"/>
            <a:ext cx="4819369" cy="1527363"/>
            <a:chOff x="0" y="0"/>
            <a:chExt cx="1694767" cy="537109"/>
          </a:xfrm>
        </p:grpSpPr>
        <p:sp>
          <p:nvSpPr>
            <p:cNvPr id="16" name="Freeform 16"/>
            <p:cNvSpPr/>
            <p:nvPr/>
          </p:nvSpPr>
          <p:spPr>
            <a:xfrm>
              <a:off x="0" y="0"/>
              <a:ext cx="1694767" cy="537109"/>
            </a:xfrm>
            <a:custGeom>
              <a:avLst/>
              <a:gdLst/>
              <a:ahLst/>
              <a:cxnLst/>
              <a:rect l="l" t="t" r="r" b="b"/>
              <a:pathLst>
                <a:path w="1694767" h="537109">
                  <a:moveTo>
                    <a:pt x="0" y="0"/>
                  </a:moveTo>
                  <a:lnTo>
                    <a:pt x="1694767" y="0"/>
                  </a:lnTo>
                  <a:lnTo>
                    <a:pt x="1694767" y="537109"/>
                  </a:lnTo>
                  <a:lnTo>
                    <a:pt x="0" y="537109"/>
                  </a:lnTo>
                  <a:close/>
                </a:path>
              </a:pathLst>
            </a:custGeom>
            <a:solidFill>
              <a:srgbClr val="99C5FF"/>
            </a:solidFill>
            <a:ln cap="sq">
              <a:noFill/>
              <a:prstDash val="sysDot"/>
              <a:miter/>
            </a:ln>
          </p:spPr>
          <p:txBody>
            <a:bodyPr/>
            <a:lstStyle/>
            <a:p>
              <a:endParaRPr lang="en-CH" sz="1200"/>
            </a:p>
          </p:txBody>
        </p:sp>
        <p:sp>
          <p:nvSpPr>
            <p:cNvPr id="17" name="TextBox 17"/>
            <p:cNvSpPr txBox="1"/>
            <p:nvPr/>
          </p:nvSpPr>
          <p:spPr>
            <a:xfrm>
              <a:off x="0" y="-38100"/>
              <a:ext cx="1694767" cy="575209"/>
            </a:xfrm>
            <a:prstGeom prst="rect">
              <a:avLst/>
            </a:prstGeom>
          </p:spPr>
          <p:txBody>
            <a:bodyPr lIns="33867" tIns="33867" rIns="33867" bIns="33867" rtlCol="0" anchor="ctr"/>
            <a:lstStyle/>
            <a:p>
              <a:pPr algn="ctr">
                <a:lnSpc>
                  <a:spcPts val="1773"/>
                </a:lnSpc>
              </a:pPr>
              <a:endParaRPr sz="1200"/>
            </a:p>
          </p:txBody>
        </p:sp>
      </p:grpSp>
      <p:grpSp>
        <p:nvGrpSpPr>
          <p:cNvPr id="18" name="Group 18"/>
          <p:cNvGrpSpPr/>
          <p:nvPr/>
        </p:nvGrpSpPr>
        <p:grpSpPr>
          <a:xfrm>
            <a:off x="961450" y="707511"/>
            <a:ext cx="4879913" cy="2721489"/>
            <a:chOff x="0" y="0"/>
            <a:chExt cx="1393986" cy="777415"/>
          </a:xfrm>
        </p:grpSpPr>
        <p:sp>
          <p:nvSpPr>
            <p:cNvPr id="19" name="Freeform 19"/>
            <p:cNvSpPr/>
            <p:nvPr/>
          </p:nvSpPr>
          <p:spPr>
            <a:xfrm>
              <a:off x="0" y="0"/>
              <a:ext cx="1393986" cy="777415"/>
            </a:xfrm>
            <a:custGeom>
              <a:avLst/>
              <a:gdLst/>
              <a:ahLst/>
              <a:cxnLst/>
              <a:rect l="l" t="t" r="r" b="b"/>
              <a:pathLst>
                <a:path w="1393986" h="777415">
                  <a:moveTo>
                    <a:pt x="0" y="0"/>
                  </a:moveTo>
                  <a:lnTo>
                    <a:pt x="1393986" y="0"/>
                  </a:lnTo>
                  <a:lnTo>
                    <a:pt x="1393986" y="777415"/>
                  </a:lnTo>
                  <a:lnTo>
                    <a:pt x="0" y="777415"/>
                  </a:lnTo>
                  <a:close/>
                </a:path>
              </a:pathLst>
            </a:custGeom>
            <a:blipFill>
              <a:blip r:embed="rId2"/>
              <a:stretch>
                <a:fillRect l="-11965" r="-11965"/>
              </a:stretch>
            </a:blipFill>
          </p:spPr>
          <p:txBody>
            <a:bodyPr/>
            <a:lstStyle/>
            <a:p>
              <a:endParaRPr lang="en-CH" sz="1200"/>
            </a:p>
          </p:txBody>
        </p:sp>
      </p:grpSp>
      <p:grpSp>
        <p:nvGrpSpPr>
          <p:cNvPr id="20" name="Group 20"/>
          <p:cNvGrpSpPr/>
          <p:nvPr/>
        </p:nvGrpSpPr>
        <p:grpSpPr>
          <a:xfrm>
            <a:off x="6140079" y="384777"/>
            <a:ext cx="1076415" cy="1088312"/>
            <a:chOff x="0" y="0"/>
            <a:chExt cx="358086" cy="362044"/>
          </a:xfrm>
        </p:grpSpPr>
        <p:sp>
          <p:nvSpPr>
            <p:cNvPr id="21" name="Freeform 21"/>
            <p:cNvSpPr/>
            <p:nvPr/>
          </p:nvSpPr>
          <p:spPr>
            <a:xfrm>
              <a:off x="0" y="0"/>
              <a:ext cx="358086" cy="362044"/>
            </a:xfrm>
            <a:custGeom>
              <a:avLst/>
              <a:gdLst/>
              <a:ahLst/>
              <a:cxnLst/>
              <a:rect l="l" t="t" r="r" b="b"/>
              <a:pathLst>
                <a:path w="358086" h="362044">
                  <a:moveTo>
                    <a:pt x="0" y="0"/>
                  </a:moveTo>
                  <a:lnTo>
                    <a:pt x="358086" y="0"/>
                  </a:lnTo>
                  <a:lnTo>
                    <a:pt x="358086" y="362044"/>
                  </a:lnTo>
                  <a:lnTo>
                    <a:pt x="0" y="362044"/>
                  </a:lnTo>
                  <a:close/>
                </a:path>
              </a:pathLst>
            </a:custGeom>
            <a:solidFill>
              <a:srgbClr val="FFFFFF"/>
            </a:solidFill>
          </p:spPr>
          <p:txBody>
            <a:bodyPr/>
            <a:lstStyle/>
            <a:p>
              <a:endParaRPr lang="en-CH" sz="1200"/>
            </a:p>
          </p:txBody>
        </p:sp>
        <p:sp>
          <p:nvSpPr>
            <p:cNvPr id="22" name="TextBox 22"/>
            <p:cNvSpPr txBox="1"/>
            <p:nvPr/>
          </p:nvSpPr>
          <p:spPr>
            <a:xfrm>
              <a:off x="0" y="-38100"/>
              <a:ext cx="358086" cy="400144"/>
            </a:xfrm>
            <a:prstGeom prst="rect">
              <a:avLst/>
            </a:prstGeom>
          </p:spPr>
          <p:txBody>
            <a:bodyPr lIns="33867" tIns="33867" rIns="33867" bIns="33867" rtlCol="0" anchor="ctr"/>
            <a:lstStyle/>
            <a:p>
              <a:pPr algn="ctr">
                <a:lnSpc>
                  <a:spcPts val="1773"/>
                </a:lnSpc>
              </a:pPr>
              <a:endParaRPr sz="1200"/>
            </a:p>
          </p:txBody>
        </p:sp>
      </p:grpSp>
      <p:grpSp>
        <p:nvGrpSpPr>
          <p:cNvPr id="23" name="Group 23"/>
          <p:cNvGrpSpPr/>
          <p:nvPr/>
        </p:nvGrpSpPr>
        <p:grpSpPr>
          <a:xfrm>
            <a:off x="6148624" y="2051489"/>
            <a:ext cx="1076415" cy="1088312"/>
            <a:chOff x="0" y="0"/>
            <a:chExt cx="358086" cy="362044"/>
          </a:xfrm>
        </p:grpSpPr>
        <p:sp>
          <p:nvSpPr>
            <p:cNvPr id="24" name="Freeform 24"/>
            <p:cNvSpPr/>
            <p:nvPr/>
          </p:nvSpPr>
          <p:spPr>
            <a:xfrm>
              <a:off x="0" y="0"/>
              <a:ext cx="358086" cy="362044"/>
            </a:xfrm>
            <a:custGeom>
              <a:avLst/>
              <a:gdLst/>
              <a:ahLst/>
              <a:cxnLst/>
              <a:rect l="l" t="t" r="r" b="b"/>
              <a:pathLst>
                <a:path w="358086" h="362044">
                  <a:moveTo>
                    <a:pt x="0" y="0"/>
                  </a:moveTo>
                  <a:lnTo>
                    <a:pt x="358086" y="0"/>
                  </a:lnTo>
                  <a:lnTo>
                    <a:pt x="358086" y="362044"/>
                  </a:lnTo>
                  <a:lnTo>
                    <a:pt x="0" y="362044"/>
                  </a:lnTo>
                  <a:close/>
                </a:path>
              </a:pathLst>
            </a:custGeom>
            <a:solidFill>
              <a:srgbClr val="FFFFFF"/>
            </a:solidFill>
          </p:spPr>
          <p:txBody>
            <a:bodyPr/>
            <a:lstStyle/>
            <a:p>
              <a:endParaRPr lang="en-CH" sz="1200"/>
            </a:p>
          </p:txBody>
        </p:sp>
        <p:sp>
          <p:nvSpPr>
            <p:cNvPr id="25" name="TextBox 25"/>
            <p:cNvSpPr txBox="1"/>
            <p:nvPr/>
          </p:nvSpPr>
          <p:spPr>
            <a:xfrm>
              <a:off x="0" y="-38100"/>
              <a:ext cx="358086" cy="400144"/>
            </a:xfrm>
            <a:prstGeom prst="rect">
              <a:avLst/>
            </a:prstGeom>
          </p:spPr>
          <p:txBody>
            <a:bodyPr lIns="33867" tIns="33867" rIns="33867" bIns="33867" rtlCol="0" anchor="ctr"/>
            <a:lstStyle/>
            <a:p>
              <a:pPr algn="ctr">
                <a:lnSpc>
                  <a:spcPts val="1773"/>
                </a:lnSpc>
              </a:pPr>
              <a:endParaRPr sz="1200"/>
            </a:p>
          </p:txBody>
        </p:sp>
      </p:grpSp>
      <p:grpSp>
        <p:nvGrpSpPr>
          <p:cNvPr id="26" name="Group 26"/>
          <p:cNvGrpSpPr/>
          <p:nvPr/>
        </p:nvGrpSpPr>
        <p:grpSpPr>
          <a:xfrm>
            <a:off x="6140079" y="3718199"/>
            <a:ext cx="1076415" cy="1088312"/>
            <a:chOff x="0" y="0"/>
            <a:chExt cx="358086" cy="362044"/>
          </a:xfrm>
        </p:grpSpPr>
        <p:sp>
          <p:nvSpPr>
            <p:cNvPr id="27" name="Freeform 27"/>
            <p:cNvSpPr/>
            <p:nvPr/>
          </p:nvSpPr>
          <p:spPr>
            <a:xfrm>
              <a:off x="0" y="0"/>
              <a:ext cx="358086" cy="362044"/>
            </a:xfrm>
            <a:custGeom>
              <a:avLst/>
              <a:gdLst/>
              <a:ahLst/>
              <a:cxnLst/>
              <a:rect l="l" t="t" r="r" b="b"/>
              <a:pathLst>
                <a:path w="358086" h="362044">
                  <a:moveTo>
                    <a:pt x="0" y="0"/>
                  </a:moveTo>
                  <a:lnTo>
                    <a:pt x="358086" y="0"/>
                  </a:lnTo>
                  <a:lnTo>
                    <a:pt x="358086" y="362044"/>
                  </a:lnTo>
                  <a:lnTo>
                    <a:pt x="0" y="362044"/>
                  </a:lnTo>
                  <a:close/>
                </a:path>
              </a:pathLst>
            </a:custGeom>
            <a:solidFill>
              <a:srgbClr val="FFFFFF"/>
            </a:solidFill>
          </p:spPr>
          <p:txBody>
            <a:bodyPr/>
            <a:lstStyle/>
            <a:p>
              <a:endParaRPr lang="en-CH" sz="1200"/>
            </a:p>
          </p:txBody>
        </p:sp>
        <p:sp>
          <p:nvSpPr>
            <p:cNvPr id="28" name="TextBox 28"/>
            <p:cNvSpPr txBox="1"/>
            <p:nvPr/>
          </p:nvSpPr>
          <p:spPr>
            <a:xfrm>
              <a:off x="0" y="-38100"/>
              <a:ext cx="358086" cy="400144"/>
            </a:xfrm>
            <a:prstGeom prst="rect">
              <a:avLst/>
            </a:prstGeom>
          </p:spPr>
          <p:txBody>
            <a:bodyPr lIns="33867" tIns="33867" rIns="33867" bIns="33867" rtlCol="0" anchor="ctr"/>
            <a:lstStyle/>
            <a:p>
              <a:pPr algn="ctr">
                <a:lnSpc>
                  <a:spcPts val="1773"/>
                </a:lnSpc>
              </a:pPr>
              <a:endParaRPr sz="1200"/>
            </a:p>
          </p:txBody>
        </p:sp>
      </p:grpSp>
      <p:grpSp>
        <p:nvGrpSpPr>
          <p:cNvPr id="29" name="Group 29"/>
          <p:cNvGrpSpPr/>
          <p:nvPr/>
        </p:nvGrpSpPr>
        <p:grpSpPr>
          <a:xfrm>
            <a:off x="6148624" y="5435439"/>
            <a:ext cx="1076415" cy="1088312"/>
            <a:chOff x="0" y="0"/>
            <a:chExt cx="358086" cy="362044"/>
          </a:xfrm>
        </p:grpSpPr>
        <p:sp>
          <p:nvSpPr>
            <p:cNvPr id="30" name="Freeform 30"/>
            <p:cNvSpPr/>
            <p:nvPr/>
          </p:nvSpPr>
          <p:spPr>
            <a:xfrm>
              <a:off x="0" y="0"/>
              <a:ext cx="358086" cy="362044"/>
            </a:xfrm>
            <a:custGeom>
              <a:avLst/>
              <a:gdLst/>
              <a:ahLst/>
              <a:cxnLst/>
              <a:rect l="l" t="t" r="r" b="b"/>
              <a:pathLst>
                <a:path w="358086" h="362044">
                  <a:moveTo>
                    <a:pt x="0" y="0"/>
                  </a:moveTo>
                  <a:lnTo>
                    <a:pt x="358086" y="0"/>
                  </a:lnTo>
                  <a:lnTo>
                    <a:pt x="358086" y="362044"/>
                  </a:lnTo>
                  <a:lnTo>
                    <a:pt x="0" y="362044"/>
                  </a:lnTo>
                  <a:close/>
                </a:path>
              </a:pathLst>
            </a:custGeom>
            <a:solidFill>
              <a:srgbClr val="FFFFFF"/>
            </a:solidFill>
            <a:ln cap="sq">
              <a:noFill/>
              <a:prstDash val="solid"/>
              <a:miter/>
            </a:ln>
          </p:spPr>
          <p:txBody>
            <a:bodyPr/>
            <a:lstStyle/>
            <a:p>
              <a:endParaRPr lang="en-CH" sz="1200"/>
            </a:p>
          </p:txBody>
        </p:sp>
        <p:sp>
          <p:nvSpPr>
            <p:cNvPr id="31" name="TextBox 31"/>
            <p:cNvSpPr txBox="1"/>
            <p:nvPr/>
          </p:nvSpPr>
          <p:spPr>
            <a:xfrm>
              <a:off x="0" y="-38100"/>
              <a:ext cx="358086" cy="400144"/>
            </a:xfrm>
            <a:prstGeom prst="rect">
              <a:avLst/>
            </a:prstGeom>
          </p:spPr>
          <p:txBody>
            <a:bodyPr lIns="33867" tIns="33867" rIns="33867" bIns="33867" rtlCol="0" anchor="ctr"/>
            <a:lstStyle/>
            <a:p>
              <a:pPr algn="ctr">
                <a:lnSpc>
                  <a:spcPts val="1773"/>
                </a:lnSpc>
                <a:spcBef>
                  <a:spcPct val="0"/>
                </a:spcBef>
              </a:pPr>
              <a:endParaRPr sz="1200"/>
            </a:p>
          </p:txBody>
        </p:sp>
      </p:grpSp>
      <p:sp>
        <p:nvSpPr>
          <p:cNvPr id="32" name="Freeform 32"/>
          <p:cNvSpPr/>
          <p:nvPr/>
        </p:nvSpPr>
        <p:spPr>
          <a:xfrm>
            <a:off x="6262116" y="467875"/>
            <a:ext cx="849432" cy="941791"/>
          </a:xfrm>
          <a:custGeom>
            <a:avLst/>
            <a:gdLst/>
            <a:ahLst/>
            <a:cxnLst/>
            <a:rect l="l" t="t" r="r" b="b"/>
            <a:pathLst>
              <a:path w="1274148" h="1412686">
                <a:moveTo>
                  <a:pt x="0" y="0"/>
                </a:moveTo>
                <a:lnTo>
                  <a:pt x="1274147" y="0"/>
                </a:lnTo>
                <a:lnTo>
                  <a:pt x="1274147" y="1412686"/>
                </a:lnTo>
                <a:lnTo>
                  <a:pt x="0" y="1412686"/>
                </a:lnTo>
                <a:lnTo>
                  <a:pt x="0" y="0"/>
                </a:lnTo>
                <a:close/>
              </a:path>
            </a:pathLst>
          </a:custGeom>
          <a:blipFill>
            <a:blip r:embed="rId3"/>
            <a:stretch>
              <a:fillRect l="-23224" t="-10623" r="-28812" b="-6407"/>
            </a:stretch>
          </a:blipFill>
        </p:spPr>
        <p:txBody>
          <a:bodyPr/>
          <a:lstStyle/>
          <a:p>
            <a:endParaRPr lang="en-CH" sz="1200"/>
          </a:p>
        </p:txBody>
      </p:sp>
      <p:sp>
        <p:nvSpPr>
          <p:cNvPr id="33" name="Freeform 33"/>
          <p:cNvSpPr/>
          <p:nvPr/>
        </p:nvSpPr>
        <p:spPr>
          <a:xfrm>
            <a:off x="6375607" y="2149956"/>
            <a:ext cx="735940" cy="772283"/>
          </a:xfrm>
          <a:custGeom>
            <a:avLst/>
            <a:gdLst/>
            <a:ahLst/>
            <a:cxnLst/>
            <a:rect l="l" t="t" r="r" b="b"/>
            <a:pathLst>
              <a:path w="1103910" h="1158425">
                <a:moveTo>
                  <a:pt x="0" y="0"/>
                </a:moveTo>
                <a:lnTo>
                  <a:pt x="1103910" y="0"/>
                </a:lnTo>
                <a:lnTo>
                  <a:pt x="1103910" y="1158424"/>
                </a:lnTo>
                <a:lnTo>
                  <a:pt x="0" y="1158424"/>
                </a:lnTo>
                <a:lnTo>
                  <a:pt x="0" y="0"/>
                </a:lnTo>
                <a:close/>
              </a:path>
            </a:pathLst>
          </a:custGeom>
          <a:blipFill>
            <a:blip r:embed="rId4"/>
            <a:stretch>
              <a:fillRect l="-54484" t="-71269" r="-276574" b="-81177"/>
            </a:stretch>
          </a:blipFill>
        </p:spPr>
        <p:txBody>
          <a:bodyPr/>
          <a:lstStyle/>
          <a:p>
            <a:endParaRPr lang="en-CH" sz="1200"/>
          </a:p>
        </p:txBody>
      </p:sp>
      <p:sp>
        <p:nvSpPr>
          <p:cNvPr id="34" name="Freeform 34"/>
          <p:cNvSpPr/>
          <p:nvPr/>
        </p:nvSpPr>
        <p:spPr>
          <a:xfrm>
            <a:off x="6183470" y="3849344"/>
            <a:ext cx="989634" cy="826025"/>
          </a:xfrm>
          <a:custGeom>
            <a:avLst/>
            <a:gdLst/>
            <a:ahLst/>
            <a:cxnLst/>
            <a:rect l="l" t="t" r="r" b="b"/>
            <a:pathLst>
              <a:path w="1484451" h="1239037">
                <a:moveTo>
                  <a:pt x="0" y="0"/>
                </a:moveTo>
                <a:lnTo>
                  <a:pt x="1484451" y="0"/>
                </a:lnTo>
                <a:lnTo>
                  <a:pt x="1484451" y="1239037"/>
                </a:lnTo>
                <a:lnTo>
                  <a:pt x="0" y="1239037"/>
                </a:lnTo>
                <a:lnTo>
                  <a:pt x="0" y="0"/>
                </a:lnTo>
                <a:close/>
              </a:path>
            </a:pathLst>
          </a:custGeom>
          <a:blipFill>
            <a:blip r:embed="rId5"/>
            <a:stretch>
              <a:fillRect l="-69334" r="-67177" b="-192235"/>
            </a:stretch>
          </a:blipFill>
        </p:spPr>
        <p:txBody>
          <a:bodyPr/>
          <a:lstStyle/>
          <a:p>
            <a:endParaRPr lang="en-CH" sz="1200"/>
          </a:p>
        </p:txBody>
      </p:sp>
      <p:sp>
        <p:nvSpPr>
          <p:cNvPr id="35" name="Freeform 35"/>
          <p:cNvSpPr/>
          <p:nvPr/>
        </p:nvSpPr>
        <p:spPr>
          <a:xfrm>
            <a:off x="6423034" y="5667387"/>
            <a:ext cx="641087" cy="684367"/>
          </a:xfrm>
          <a:custGeom>
            <a:avLst/>
            <a:gdLst/>
            <a:ahLst/>
            <a:cxnLst/>
            <a:rect l="l" t="t" r="r" b="b"/>
            <a:pathLst>
              <a:path w="961630" h="1026551">
                <a:moveTo>
                  <a:pt x="0" y="0"/>
                </a:moveTo>
                <a:lnTo>
                  <a:pt x="961630" y="0"/>
                </a:lnTo>
                <a:lnTo>
                  <a:pt x="961630" y="1026551"/>
                </a:lnTo>
                <a:lnTo>
                  <a:pt x="0" y="1026551"/>
                </a:lnTo>
                <a:lnTo>
                  <a:pt x="0" y="0"/>
                </a:lnTo>
                <a:close/>
              </a:path>
            </a:pathLst>
          </a:custGeom>
          <a:blipFill>
            <a:blip r:embed="rId6"/>
            <a:stretch>
              <a:fillRect/>
            </a:stretch>
          </a:blipFill>
        </p:spPr>
        <p:txBody>
          <a:bodyPr/>
          <a:lstStyle/>
          <a:p>
            <a:endParaRPr lang="en-CH" sz="1200"/>
          </a:p>
        </p:txBody>
      </p:sp>
      <p:sp>
        <p:nvSpPr>
          <p:cNvPr id="36" name="TextBox 36"/>
          <p:cNvSpPr txBox="1"/>
          <p:nvPr/>
        </p:nvSpPr>
        <p:spPr>
          <a:xfrm>
            <a:off x="902828" y="3677809"/>
            <a:ext cx="5237251" cy="1231106"/>
          </a:xfrm>
          <a:prstGeom prst="rect">
            <a:avLst/>
          </a:prstGeom>
        </p:spPr>
        <p:txBody>
          <a:bodyPr lIns="0" tIns="0" rIns="0" bIns="0" rtlCol="0" anchor="t">
            <a:spAutoFit/>
          </a:bodyPr>
          <a:lstStyle/>
          <a:p>
            <a:pPr algn="ctr">
              <a:lnSpc>
                <a:spcPts val="3200"/>
              </a:lnSpc>
            </a:pPr>
            <a:r>
              <a:rPr lang="en-US" sz="3200" b="1">
                <a:solidFill>
                  <a:srgbClr val="003DA5"/>
                </a:solidFill>
                <a:latin typeface="Helvetica Bold"/>
                <a:ea typeface="Helvetica Bold"/>
                <a:cs typeface="Helvetica Bold"/>
                <a:sym typeface="Helvetica Bold"/>
              </a:rPr>
              <a:t>Supporting Regional Agendas Through Global Coordination</a:t>
            </a:r>
          </a:p>
        </p:txBody>
      </p:sp>
      <p:sp>
        <p:nvSpPr>
          <p:cNvPr id="37" name="TextBox 37"/>
          <p:cNvSpPr txBox="1"/>
          <p:nvPr/>
        </p:nvSpPr>
        <p:spPr>
          <a:xfrm>
            <a:off x="840951" y="5095527"/>
            <a:ext cx="5037305" cy="858377"/>
          </a:xfrm>
          <a:prstGeom prst="rect">
            <a:avLst/>
          </a:prstGeom>
        </p:spPr>
        <p:txBody>
          <a:bodyPr lIns="0" tIns="0" rIns="0" bIns="0" rtlCol="0" anchor="t">
            <a:spAutoFit/>
          </a:bodyPr>
          <a:lstStyle/>
          <a:p>
            <a:pPr marL="302275" lvl="1" indent="-151138">
              <a:lnSpc>
                <a:spcPts val="1680"/>
              </a:lnSpc>
              <a:buFont typeface="Arial"/>
              <a:buChar char="•"/>
            </a:pPr>
            <a:r>
              <a:rPr lang="en-US" sz="1400">
                <a:solidFill>
                  <a:srgbClr val="2A2A2A"/>
                </a:solidFill>
                <a:latin typeface="Helvetica"/>
                <a:ea typeface="Helvetica"/>
                <a:cs typeface="Helvetica"/>
                <a:sym typeface="Helvetica"/>
              </a:rPr>
              <a:t>WMO supports and amplifies national and regional priorities rather than creating parallel agendas.</a:t>
            </a:r>
          </a:p>
          <a:p>
            <a:pPr marL="302275" lvl="1" indent="-151138">
              <a:lnSpc>
                <a:spcPts val="1680"/>
              </a:lnSpc>
              <a:buFont typeface="Arial"/>
              <a:buChar char="•"/>
            </a:pPr>
            <a:r>
              <a:rPr lang="en-US" sz="1400">
                <a:solidFill>
                  <a:srgbClr val="2A2A2A"/>
                </a:solidFill>
                <a:latin typeface="Helvetica"/>
                <a:ea typeface="Helvetica"/>
                <a:cs typeface="Helvetica"/>
                <a:sym typeface="Helvetica"/>
              </a:rPr>
              <a:t>We engage where these priorities align with WMO’s core mandate</a:t>
            </a:r>
          </a:p>
        </p:txBody>
      </p:sp>
      <p:sp>
        <p:nvSpPr>
          <p:cNvPr id="38" name="TextBox 38"/>
          <p:cNvSpPr txBox="1"/>
          <p:nvPr/>
        </p:nvSpPr>
        <p:spPr>
          <a:xfrm>
            <a:off x="7440377" y="718346"/>
            <a:ext cx="3893624" cy="769441"/>
          </a:xfrm>
          <a:prstGeom prst="rect">
            <a:avLst/>
          </a:prstGeom>
        </p:spPr>
        <p:txBody>
          <a:bodyPr lIns="0" tIns="0" rIns="0" bIns="0" rtlCol="0" anchor="t">
            <a:spAutoFit/>
          </a:bodyPr>
          <a:lstStyle/>
          <a:p>
            <a:pPr marL="273502" lvl="1" indent="-136751">
              <a:lnSpc>
                <a:spcPts val="1520"/>
              </a:lnSpc>
              <a:buFont typeface="Arial"/>
              <a:buChar char="•"/>
            </a:pPr>
            <a:r>
              <a:rPr lang="en-US" sz="1267">
                <a:solidFill>
                  <a:srgbClr val="FFFFFF"/>
                </a:solidFill>
                <a:latin typeface="Helvetica"/>
                <a:ea typeface="Helvetica"/>
                <a:cs typeface="Helvetica"/>
                <a:sym typeface="Helvetica"/>
              </a:rPr>
              <a:t>WMO collaborates closely with CMO to strengthen forecasting capacity, observation systems, and early warning services across the Caribbean.</a:t>
            </a:r>
          </a:p>
          <a:p>
            <a:pPr marL="273502" lvl="1" indent="-136751">
              <a:lnSpc>
                <a:spcPts val="1520"/>
              </a:lnSpc>
              <a:buFont typeface="Arial"/>
              <a:buChar char="•"/>
            </a:pPr>
            <a:r>
              <a:rPr lang="en-US" sz="1267">
                <a:solidFill>
                  <a:srgbClr val="FFFFFF"/>
                </a:solidFill>
                <a:latin typeface="Helvetica"/>
                <a:ea typeface="Helvetica"/>
                <a:cs typeface="Helvetica"/>
                <a:sym typeface="Helvetica"/>
              </a:rPr>
              <a:t>WMO RA IV Hurricane Committee</a:t>
            </a:r>
          </a:p>
        </p:txBody>
      </p:sp>
      <p:sp>
        <p:nvSpPr>
          <p:cNvPr id="39" name="TextBox 39"/>
          <p:cNvSpPr txBox="1"/>
          <p:nvPr/>
        </p:nvSpPr>
        <p:spPr>
          <a:xfrm>
            <a:off x="7440378" y="400209"/>
            <a:ext cx="3696870" cy="218008"/>
          </a:xfrm>
          <a:prstGeom prst="rect">
            <a:avLst/>
          </a:prstGeom>
        </p:spPr>
        <p:txBody>
          <a:bodyPr lIns="0" tIns="0" rIns="0" bIns="0" rtlCol="0" anchor="t">
            <a:spAutoFit/>
          </a:bodyPr>
          <a:lstStyle/>
          <a:p>
            <a:pPr>
              <a:lnSpc>
                <a:spcPts val="1662"/>
              </a:lnSpc>
            </a:pPr>
            <a:r>
              <a:rPr lang="en-US" sz="1662" b="1">
                <a:solidFill>
                  <a:srgbClr val="FFFFFF"/>
                </a:solidFill>
                <a:latin typeface="Helvetica Bold"/>
                <a:ea typeface="Helvetica Bold"/>
                <a:cs typeface="Helvetica Bold"/>
                <a:sym typeface="Helvetica Bold"/>
              </a:rPr>
              <a:t>WMO ↔ Caribbean Met. Org. (CMO)</a:t>
            </a:r>
          </a:p>
        </p:txBody>
      </p:sp>
      <p:sp>
        <p:nvSpPr>
          <p:cNvPr id="40" name="TextBox 40"/>
          <p:cNvSpPr txBox="1"/>
          <p:nvPr/>
        </p:nvSpPr>
        <p:spPr>
          <a:xfrm>
            <a:off x="7440377" y="2263945"/>
            <a:ext cx="4065823" cy="961802"/>
          </a:xfrm>
          <a:prstGeom prst="rect">
            <a:avLst/>
          </a:prstGeom>
        </p:spPr>
        <p:txBody>
          <a:bodyPr lIns="0" tIns="0" rIns="0" bIns="0" rtlCol="0" anchor="t">
            <a:spAutoFit/>
          </a:bodyPr>
          <a:lstStyle/>
          <a:p>
            <a:pPr marL="273502" lvl="1" indent="-136751">
              <a:lnSpc>
                <a:spcPts val="1520"/>
              </a:lnSpc>
              <a:buFont typeface="Arial"/>
              <a:buChar char="•"/>
            </a:pPr>
            <a:r>
              <a:rPr lang="en-US" sz="1267">
                <a:solidFill>
                  <a:srgbClr val="2A2A2A"/>
                </a:solidFill>
                <a:latin typeface="Helvetica"/>
                <a:ea typeface="Helvetica"/>
                <a:cs typeface="Helvetica"/>
                <a:sym typeface="Helvetica"/>
              </a:rPr>
              <a:t>Weather Ready Pacific is a regional investment programme to strengthen meteorological services and resilience across Pacific Island countries. </a:t>
            </a:r>
          </a:p>
          <a:p>
            <a:pPr marL="273502" lvl="1" indent="-136751">
              <a:lnSpc>
                <a:spcPts val="1520"/>
              </a:lnSpc>
              <a:buFont typeface="Arial"/>
              <a:buChar char="•"/>
            </a:pPr>
            <a:r>
              <a:rPr lang="en-US" sz="1267">
                <a:solidFill>
                  <a:srgbClr val="2A2A2A"/>
                </a:solidFill>
                <a:latin typeface="Helvetica"/>
                <a:ea typeface="Helvetica"/>
                <a:cs typeface="Helvetica"/>
                <a:sym typeface="Helvetica"/>
              </a:rPr>
              <a:t>Developed with the support of WMO, SPREP, and the Australian Bureau of Meteorology.</a:t>
            </a:r>
          </a:p>
        </p:txBody>
      </p:sp>
      <p:sp>
        <p:nvSpPr>
          <p:cNvPr id="41" name="TextBox 41"/>
          <p:cNvSpPr txBox="1"/>
          <p:nvPr/>
        </p:nvSpPr>
        <p:spPr>
          <a:xfrm>
            <a:off x="7440378" y="2042315"/>
            <a:ext cx="3381769" cy="218008"/>
          </a:xfrm>
          <a:prstGeom prst="rect">
            <a:avLst/>
          </a:prstGeom>
        </p:spPr>
        <p:txBody>
          <a:bodyPr lIns="0" tIns="0" rIns="0" bIns="0" rtlCol="0" anchor="t">
            <a:spAutoFit/>
          </a:bodyPr>
          <a:lstStyle/>
          <a:p>
            <a:pPr>
              <a:lnSpc>
                <a:spcPts val="1662"/>
              </a:lnSpc>
            </a:pPr>
            <a:r>
              <a:rPr lang="en-US" sz="1662" b="1">
                <a:solidFill>
                  <a:srgbClr val="2A2A2A"/>
                </a:solidFill>
                <a:latin typeface="Helvetica Bold"/>
                <a:ea typeface="Helvetica Bold"/>
                <a:cs typeface="Helvetica Bold"/>
                <a:sym typeface="Helvetica Bold"/>
              </a:rPr>
              <a:t>WMO ↔ Weather Ready Pacific </a:t>
            </a:r>
          </a:p>
        </p:txBody>
      </p:sp>
      <p:sp>
        <p:nvSpPr>
          <p:cNvPr id="42" name="TextBox 42"/>
          <p:cNvSpPr txBox="1"/>
          <p:nvPr/>
        </p:nvSpPr>
        <p:spPr>
          <a:xfrm>
            <a:off x="7383711" y="4150481"/>
            <a:ext cx="4065823" cy="769441"/>
          </a:xfrm>
          <a:prstGeom prst="rect">
            <a:avLst/>
          </a:prstGeom>
        </p:spPr>
        <p:txBody>
          <a:bodyPr lIns="0" tIns="0" rIns="0" bIns="0" rtlCol="0" anchor="t">
            <a:spAutoFit/>
          </a:bodyPr>
          <a:lstStyle/>
          <a:p>
            <a:pPr>
              <a:lnSpc>
                <a:spcPts val="1520"/>
              </a:lnSpc>
            </a:pPr>
            <a:r>
              <a:rPr lang="en-US" sz="1267">
                <a:solidFill>
                  <a:srgbClr val="FFFFFF"/>
                </a:solidFill>
                <a:latin typeface="Helvetica"/>
                <a:ea typeface="Helvetica"/>
                <a:cs typeface="Helvetica"/>
                <a:sym typeface="Helvetica"/>
              </a:rPr>
              <a:t>These connect with WMO through:</a:t>
            </a:r>
          </a:p>
          <a:p>
            <a:pPr marL="273502" lvl="1" indent="-136751">
              <a:lnSpc>
                <a:spcPts val="1520"/>
              </a:lnSpc>
              <a:buFont typeface="Arial"/>
              <a:buChar char="•"/>
            </a:pPr>
            <a:r>
              <a:rPr lang="en-US" sz="1267">
                <a:solidFill>
                  <a:srgbClr val="FFFFFF"/>
                </a:solidFill>
                <a:latin typeface="Helvetica"/>
                <a:ea typeface="Helvetica"/>
                <a:cs typeface="Helvetica"/>
                <a:sym typeface="Helvetica"/>
              </a:rPr>
              <a:t>Early Warnings for All initiative</a:t>
            </a:r>
          </a:p>
          <a:p>
            <a:pPr marL="273502" lvl="1" indent="-136751">
              <a:lnSpc>
                <a:spcPts val="1520"/>
              </a:lnSpc>
              <a:buFont typeface="Arial"/>
              <a:buChar char="•"/>
            </a:pPr>
            <a:r>
              <a:rPr lang="en-US" sz="1267">
                <a:solidFill>
                  <a:srgbClr val="FFFFFF"/>
                </a:solidFill>
                <a:latin typeface="Helvetica"/>
                <a:ea typeface="Helvetica"/>
                <a:cs typeface="Helvetica"/>
                <a:sym typeface="Helvetica"/>
              </a:rPr>
              <a:t>CREWS (Climate Risk and Early Warning Systems)</a:t>
            </a:r>
          </a:p>
          <a:p>
            <a:pPr marL="273502" lvl="1" indent="-136751">
              <a:lnSpc>
                <a:spcPts val="1520"/>
              </a:lnSpc>
              <a:buFont typeface="Arial"/>
              <a:buChar char="•"/>
            </a:pPr>
            <a:r>
              <a:rPr lang="en-US" sz="1267">
                <a:solidFill>
                  <a:srgbClr val="FFFFFF"/>
                </a:solidFill>
                <a:latin typeface="Helvetica"/>
                <a:ea typeface="Helvetica"/>
                <a:cs typeface="Helvetica"/>
                <a:sym typeface="Helvetica"/>
              </a:rPr>
              <a:t>SOFF (Systematic Observations Financing Facility)</a:t>
            </a:r>
          </a:p>
        </p:txBody>
      </p:sp>
      <p:sp>
        <p:nvSpPr>
          <p:cNvPr id="43" name="TextBox 43"/>
          <p:cNvSpPr txBox="1"/>
          <p:nvPr/>
        </p:nvSpPr>
        <p:spPr>
          <a:xfrm>
            <a:off x="7383711" y="3658128"/>
            <a:ext cx="3810203" cy="436017"/>
          </a:xfrm>
          <a:prstGeom prst="rect">
            <a:avLst/>
          </a:prstGeom>
        </p:spPr>
        <p:txBody>
          <a:bodyPr lIns="0" tIns="0" rIns="0" bIns="0" rtlCol="0" anchor="t">
            <a:spAutoFit/>
          </a:bodyPr>
          <a:lstStyle/>
          <a:p>
            <a:pPr>
              <a:lnSpc>
                <a:spcPts val="1662"/>
              </a:lnSpc>
            </a:pPr>
            <a:r>
              <a:rPr lang="en-US" sz="1662" b="1">
                <a:solidFill>
                  <a:srgbClr val="FFFFFF"/>
                </a:solidFill>
                <a:latin typeface="Helvetica Bold"/>
                <a:ea typeface="Helvetica Bold"/>
                <a:cs typeface="Helvetica Bold"/>
                <a:sym typeface="Helvetica Bold"/>
              </a:rPr>
              <a:t>ABAS (Antigua &amp; Barbuda agenda for SIDS) and related initiatives</a:t>
            </a:r>
          </a:p>
        </p:txBody>
      </p:sp>
      <p:sp>
        <p:nvSpPr>
          <p:cNvPr id="44" name="TextBox 44"/>
          <p:cNvSpPr txBox="1"/>
          <p:nvPr/>
        </p:nvSpPr>
        <p:spPr>
          <a:xfrm>
            <a:off x="7227568" y="5668632"/>
            <a:ext cx="4221966" cy="961802"/>
          </a:xfrm>
          <a:prstGeom prst="rect">
            <a:avLst/>
          </a:prstGeom>
        </p:spPr>
        <p:txBody>
          <a:bodyPr lIns="0" tIns="0" rIns="0" bIns="0" rtlCol="0" anchor="t">
            <a:spAutoFit/>
          </a:bodyPr>
          <a:lstStyle/>
          <a:p>
            <a:pPr marL="273502" lvl="1" indent="-136751">
              <a:lnSpc>
                <a:spcPts val="1520"/>
              </a:lnSpc>
              <a:buFont typeface="Arial"/>
              <a:buChar char="•"/>
            </a:pPr>
            <a:r>
              <a:rPr lang="en-US" sz="1267">
                <a:solidFill>
                  <a:srgbClr val="2A2A2A"/>
                </a:solidFill>
                <a:latin typeface="Helvetica"/>
                <a:ea typeface="Helvetica"/>
                <a:cs typeface="Helvetica"/>
                <a:sym typeface="Helvetica"/>
              </a:rPr>
              <a:t>WMO works jointly with ESCAP to run intergovernmental platforms such as the ESCAP/WMO Typhoon Committee.</a:t>
            </a:r>
          </a:p>
          <a:p>
            <a:pPr marL="273502" lvl="1" indent="-136751">
              <a:lnSpc>
                <a:spcPts val="1520"/>
              </a:lnSpc>
              <a:buFont typeface="Arial"/>
              <a:buChar char="•"/>
            </a:pPr>
            <a:r>
              <a:rPr lang="en-US" sz="1267">
                <a:solidFill>
                  <a:srgbClr val="2A2A2A"/>
                </a:solidFill>
                <a:latin typeface="Helvetica"/>
                <a:ea typeface="Helvetica"/>
                <a:cs typeface="Helvetica"/>
                <a:sym typeface="Helvetica"/>
              </a:rPr>
              <a:t>These mechanisms coordinate meteorological, hydrological, and disaster risk reduction activities.</a:t>
            </a:r>
          </a:p>
        </p:txBody>
      </p:sp>
      <p:sp>
        <p:nvSpPr>
          <p:cNvPr id="45" name="TextBox 45"/>
          <p:cNvSpPr txBox="1"/>
          <p:nvPr/>
        </p:nvSpPr>
        <p:spPr>
          <a:xfrm>
            <a:off x="7440377" y="5302872"/>
            <a:ext cx="3893624" cy="359073"/>
          </a:xfrm>
          <a:prstGeom prst="rect">
            <a:avLst/>
          </a:prstGeom>
        </p:spPr>
        <p:txBody>
          <a:bodyPr lIns="0" tIns="0" rIns="0" bIns="0" rtlCol="0" anchor="t">
            <a:spAutoFit/>
          </a:bodyPr>
          <a:lstStyle/>
          <a:p>
            <a:pPr>
              <a:lnSpc>
                <a:spcPts val="1400"/>
              </a:lnSpc>
            </a:pPr>
            <a:r>
              <a:rPr lang="en-US" sz="1400" b="1">
                <a:solidFill>
                  <a:srgbClr val="2A2A2A"/>
                </a:solidFill>
                <a:latin typeface="Helvetica Bold"/>
                <a:ea typeface="Helvetica Bold"/>
                <a:cs typeface="Helvetica Bold"/>
                <a:sym typeface="Helvetica Bold"/>
              </a:rPr>
              <a:t>WMO ↔ Economic and Social Commission for Asia and the Pacific</a:t>
            </a:r>
            <a:r>
              <a:rPr lang="en-CH" sz="1400" b="1">
                <a:solidFill>
                  <a:srgbClr val="2A2A2A"/>
                </a:solidFill>
                <a:latin typeface="Helvetica Bold"/>
                <a:ea typeface="Helvetica Bold"/>
                <a:cs typeface="Helvetica Bold"/>
                <a:sym typeface="Helvetica Bold"/>
              </a:rPr>
              <a:t> (</a:t>
            </a:r>
            <a:r>
              <a:rPr lang="en-US" sz="1400" b="1">
                <a:solidFill>
                  <a:srgbClr val="2A2A2A"/>
                </a:solidFill>
                <a:latin typeface="Helvetica Bold"/>
                <a:ea typeface="Helvetica Bold"/>
                <a:cs typeface="Helvetica Bold"/>
                <a:sym typeface="Helvetica Bold"/>
              </a:rPr>
              <a:t>ESCAP</a:t>
            </a:r>
            <a:r>
              <a:rPr lang="en-CH" sz="1400" b="1">
                <a:solidFill>
                  <a:srgbClr val="2A2A2A"/>
                </a:solidFill>
                <a:latin typeface="Helvetica Bold"/>
                <a:ea typeface="Helvetica Bold"/>
                <a:cs typeface="Helvetica Bold"/>
                <a:sym typeface="Helvetica Bold"/>
              </a:rPr>
              <a:t>)</a:t>
            </a:r>
            <a:endParaRPr lang="en-US" sz="1400" b="1">
              <a:solidFill>
                <a:srgbClr val="2A2A2A"/>
              </a:solidFill>
              <a:latin typeface="Helvetica Bold"/>
              <a:ea typeface="Helvetica Bold"/>
              <a:cs typeface="Helvetica Bold"/>
              <a:sym typeface="Helvetica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61" y="105119"/>
            <a:ext cx="10972800" cy="876821"/>
          </a:xfrm>
        </p:spPr>
        <p:txBody>
          <a:bodyPr>
            <a:noAutofit/>
          </a:bodyPr>
          <a:lstStyle/>
          <a:p>
            <a:pPr algn="ctr"/>
            <a:r>
              <a:rPr lang="en-US" sz="2933">
                <a:solidFill>
                  <a:schemeClr val="tx1"/>
                </a:solidFill>
                <a:latin typeface="Arial Black" panose="020B0A04020102020204" pitchFamily="34" charset="0"/>
              </a:rPr>
              <a:t>Strengthening Service Capacity</a:t>
            </a:r>
            <a:br>
              <a:rPr lang="en-US" sz="2933">
                <a:solidFill>
                  <a:schemeClr val="tx1"/>
                </a:solidFill>
                <a:latin typeface="Arial Black" panose="020B0A04020102020204" pitchFamily="34" charset="0"/>
              </a:rPr>
            </a:br>
            <a:r>
              <a:rPr lang="en-US" sz="2933">
                <a:solidFill>
                  <a:schemeClr val="tx1"/>
                </a:solidFill>
                <a:latin typeface="Arial Black" panose="020B0A04020102020204" pitchFamily="34" charset="0"/>
              </a:rPr>
              <a:t>Including Marine and Ocean Services</a:t>
            </a:r>
          </a:p>
        </p:txBody>
      </p:sp>
      <p:pic>
        <p:nvPicPr>
          <p:cNvPr id="6" name="Picture 5"/>
          <p:cNvPicPr>
            <a:picLocks noChangeAspect="1"/>
          </p:cNvPicPr>
          <p:nvPr/>
        </p:nvPicPr>
        <p:blipFill>
          <a:blip r:embed="rId3"/>
          <a:stretch>
            <a:fillRect/>
          </a:stretch>
        </p:blipFill>
        <p:spPr>
          <a:xfrm>
            <a:off x="397514" y="1300165"/>
            <a:ext cx="4903144" cy="2195510"/>
          </a:xfrm>
          <a:prstGeom prst="rect">
            <a:avLst/>
          </a:prstGeom>
        </p:spPr>
      </p:pic>
      <p:sp>
        <p:nvSpPr>
          <p:cNvPr id="8" name="Rectangle 7"/>
          <p:cNvSpPr/>
          <p:nvPr/>
        </p:nvSpPr>
        <p:spPr>
          <a:xfrm>
            <a:off x="6212541" y="1398757"/>
            <a:ext cx="5522260" cy="4414029"/>
          </a:xfrm>
          <a:prstGeom prst="rect">
            <a:avLst/>
          </a:prstGeom>
        </p:spPr>
        <p:txBody>
          <a:bodyPr wrap="square">
            <a:spAutoFit/>
          </a:bodyPr>
          <a:lstStyle/>
          <a:p>
            <a:pPr defTabSz="1219256">
              <a:spcAft>
                <a:spcPts val="1588"/>
              </a:spcAft>
            </a:pPr>
            <a:r>
              <a:rPr lang="en-US" sz="2400">
                <a:solidFill>
                  <a:srgbClr val="252525"/>
                </a:solidFill>
                <a:latin typeface="Arial" panose="020B0604020202020204" pitchFamily="34" charset="0"/>
                <a:ea typeface="Calibri" panose="020F0502020204030204" pitchFamily="34" charset="0"/>
              </a:rPr>
              <a:t>Roadmap for EW4All supports</a:t>
            </a:r>
            <a:br>
              <a:rPr lang="en-US" sz="2400">
                <a:solidFill>
                  <a:srgbClr val="252525"/>
                </a:solidFill>
                <a:latin typeface="Arial" panose="020B0604020202020204" pitchFamily="34" charset="0"/>
                <a:ea typeface="Calibri" panose="020F0502020204030204" pitchFamily="34" charset="0"/>
              </a:rPr>
            </a:br>
            <a:r>
              <a:rPr lang="en-US" sz="2400">
                <a:solidFill>
                  <a:srgbClr val="252525"/>
                </a:solidFill>
                <a:latin typeface="Arial" panose="020B0604020202020204" pitchFamily="34" charset="0"/>
                <a:ea typeface="Calibri" panose="020F0502020204030204" pitchFamily="34" charset="0"/>
              </a:rPr>
              <a:t>production of IBFWS:</a:t>
            </a:r>
          </a:p>
          <a:p>
            <a:pPr marL="434805" indent="-228610" defTabSz="1219256">
              <a:spcAft>
                <a:spcPts val="1067"/>
              </a:spcAft>
              <a:buFont typeface="Arial" panose="020B0604020202020204" pitchFamily="34" charset="0"/>
              <a:buChar char="•"/>
            </a:pPr>
            <a:r>
              <a:rPr lang="en-US" sz="2400">
                <a:solidFill>
                  <a:srgbClr val="252525"/>
                </a:solidFill>
                <a:latin typeface="Arial" panose="020B0604020202020204" pitchFamily="34" charset="0"/>
                <a:ea typeface="Calibri" panose="020F0502020204030204" pitchFamily="34" charset="0"/>
              </a:rPr>
              <a:t>WMO will provide Members with IBFWS training workshops,</a:t>
            </a:r>
          </a:p>
          <a:p>
            <a:pPr marL="434805" indent="-228610" defTabSz="1219256">
              <a:spcAft>
                <a:spcPts val="1067"/>
              </a:spcAft>
              <a:buFont typeface="Arial" panose="020B0604020202020204" pitchFamily="34" charset="0"/>
              <a:buChar char="•"/>
            </a:pPr>
            <a:r>
              <a:rPr lang="en-US" sz="2400">
                <a:solidFill>
                  <a:srgbClr val="252525"/>
                </a:solidFill>
                <a:latin typeface="Arial" panose="020B0604020202020204" pitchFamily="34" charset="0"/>
                <a:ea typeface="Calibri" panose="020F0502020204030204" pitchFamily="34" charset="0"/>
              </a:rPr>
              <a:t>Expand IBFWS </a:t>
            </a:r>
            <a:r>
              <a:rPr lang="en-US" sz="2400" err="1">
                <a:solidFill>
                  <a:srgbClr val="252525"/>
                </a:solidFill>
                <a:latin typeface="Arial" panose="020B0604020202020204" pitchFamily="34" charset="0"/>
                <a:ea typeface="Calibri" panose="020F0502020204030204" pitchFamily="34" charset="0"/>
              </a:rPr>
              <a:t>eCourse</a:t>
            </a:r>
            <a:r>
              <a:rPr lang="en-US" sz="2400">
                <a:solidFill>
                  <a:srgbClr val="252525"/>
                </a:solidFill>
                <a:latin typeface="Arial" panose="020B0604020202020204" pitchFamily="34" charset="0"/>
                <a:ea typeface="Calibri" panose="020F0502020204030204" pitchFamily="34" charset="0"/>
              </a:rPr>
              <a:t> for priority hazards,</a:t>
            </a:r>
          </a:p>
          <a:p>
            <a:pPr marL="434805" indent="-228610" defTabSz="1219256">
              <a:spcAft>
                <a:spcPts val="1067"/>
              </a:spcAft>
              <a:buFont typeface="Arial" panose="020B0604020202020204" pitchFamily="34" charset="0"/>
              <a:buChar char="•"/>
            </a:pPr>
            <a:r>
              <a:rPr lang="en-US" sz="2400">
                <a:solidFill>
                  <a:srgbClr val="252525"/>
                </a:solidFill>
                <a:latin typeface="Arial" panose="020B0604020202020204" pitchFamily="34" charset="0"/>
                <a:ea typeface="Calibri" panose="020F0502020204030204" pitchFamily="34" charset="0"/>
              </a:rPr>
              <a:t>Widen warning dissemination tools by implementing CAP</a:t>
            </a:r>
          </a:p>
          <a:p>
            <a:pPr marL="434805" indent="-228610" defTabSz="1219256">
              <a:spcAft>
                <a:spcPts val="1067"/>
              </a:spcAft>
              <a:buFont typeface="Arial" panose="020B0604020202020204" pitchFamily="34" charset="0"/>
              <a:buChar char="•"/>
            </a:pPr>
            <a:r>
              <a:rPr lang="en-US" sz="2400">
                <a:solidFill>
                  <a:srgbClr val="252525"/>
                </a:solidFill>
                <a:latin typeface="Arial" panose="020B0604020202020204" pitchFamily="34" charset="0"/>
                <a:ea typeface="Calibri" panose="020F0502020204030204" pitchFamily="34" charset="0"/>
              </a:rPr>
              <a:t>Integrate e-learning IBF courses and CAP editor tool in WIS 2.0 Box</a:t>
            </a:r>
            <a:endParaRPr lang="en-US" sz="2400">
              <a:solidFill>
                <a:prstClr val="black"/>
              </a:solidFill>
              <a:latin typeface="Arial" panose="020B0604020202020204" pitchFamily="34" charset="0"/>
              <a:ea typeface="Calibri" panose="020F0502020204030204" pitchFamily="34" charset="0"/>
            </a:endParaRPr>
          </a:p>
        </p:txBody>
      </p:sp>
      <p:sp>
        <p:nvSpPr>
          <p:cNvPr id="9" name="Rectangle 8"/>
          <p:cNvSpPr/>
          <p:nvPr/>
        </p:nvSpPr>
        <p:spPr>
          <a:xfrm>
            <a:off x="1232564" y="1801131"/>
            <a:ext cx="2720617" cy="379656"/>
          </a:xfrm>
          <a:prstGeom prst="rect">
            <a:avLst/>
          </a:prstGeom>
        </p:spPr>
        <p:txBody>
          <a:bodyPr wrap="none">
            <a:spAutoFit/>
          </a:bodyPr>
          <a:lstStyle/>
          <a:p>
            <a:pPr defTabSz="1219256"/>
            <a:r>
              <a:rPr lang="en-US" sz="1867" b="1">
                <a:solidFill>
                  <a:srgbClr val="0099FF"/>
                </a:solidFill>
                <a:latin typeface="Arial" panose="020B0604020202020204" pitchFamily="34" charset="0"/>
                <a:ea typeface="Calibri" panose="020F0502020204030204" pitchFamily="34" charset="0"/>
              </a:rPr>
              <a:t>WMO IBFWS eCourse </a:t>
            </a:r>
            <a:endParaRPr lang="en-US" sz="1867" b="1">
              <a:solidFill>
                <a:srgbClr val="0099FF"/>
              </a:solidFill>
              <a:latin typeface="Calibri"/>
            </a:endParaRPr>
          </a:p>
        </p:txBody>
      </p:sp>
      <p:sp>
        <p:nvSpPr>
          <p:cNvPr id="11" name="Rectangle 10"/>
          <p:cNvSpPr/>
          <p:nvPr/>
        </p:nvSpPr>
        <p:spPr>
          <a:xfrm>
            <a:off x="560270" y="3544122"/>
            <a:ext cx="4147226" cy="338554"/>
          </a:xfrm>
          <a:prstGeom prst="rect">
            <a:avLst/>
          </a:prstGeom>
        </p:spPr>
        <p:txBody>
          <a:bodyPr wrap="none">
            <a:spAutoFit/>
          </a:bodyPr>
          <a:lstStyle/>
          <a:p>
            <a:pPr defTabSz="1219256"/>
            <a:r>
              <a:rPr lang="en-US" sz="1600" b="1">
                <a:solidFill>
                  <a:prstClr val="black"/>
                </a:solidFill>
                <a:latin typeface="Calibri"/>
                <a:hlinkClick r:id="rId4"/>
              </a:rPr>
              <a:t>https://etrp.wmo.int/course/view.php?id=253</a:t>
            </a:r>
            <a:endParaRPr lang="en-US" sz="1600" b="1">
              <a:solidFill>
                <a:prstClr val="black"/>
              </a:solidFill>
              <a:latin typeface="Calibri"/>
            </a:endParaRPr>
          </a:p>
        </p:txBody>
      </p:sp>
      <p:pic>
        <p:nvPicPr>
          <p:cNvPr id="3" name="Picture 2"/>
          <p:cNvPicPr>
            <a:picLocks noChangeAspect="1"/>
          </p:cNvPicPr>
          <p:nvPr/>
        </p:nvPicPr>
        <p:blipFill>
          <a:blip r:embed="rId5"/>
          <a:stretch>
            <a:fillRect/>
          </a:stretch>
        </p:blipFill>
        <p:spPr>
          <a:xfrm>
            <a:off x="112827" y="4391026"/>
            <a:ext cx="5678374" cy="1160448"/>
          </a:xfrm>
          <a:prstGeom prst="rect">
            <a:avLst/>
          </a:prstGeom>
        </p:spPr>
      </p:pic>
    </p:spTree>
    <p:extLst>
      <p:ext uri="{BB962C8B-B14F-4D97-AF65-F5344CB8AC3E}">
        <p14:creationId xmlns:p14="http://schemas.microsoft.com/office/powerpoint/2010/main" val="171037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5D2993-E75C-46B2-9D39-FF58199E471B}"/>
              </a:ext>
            </a:extLst>
          </p:cNvPr>
          <p:cNvSpPr txBox="1"/>
          <p:nvPr/>
        </p:nvSpPr>
        <p:spPr>
          <a:xfrm>
            <a:off x="2689964" y="5704382"/>
            <a:ext cx="9502036" cy="1058917"/>
          </a:xfrm>
          <a:prstGeom prst="rect">
            <a:avLst/>
          </a:prstGeom>
          <a:noFill/>
        </p:spPr>
        <p:txBody>
          <a:bodyPr wrap="square" lIns="80682" tIns="40341" rIns="80682" bIns="40341" rtlCol="0" anchor="t">
            <a:spAutoFit/>
          </a:bodyPr>
          <a:lstStyle/>
          <a:p>
            <a:pPr algn="ctr" defTabSz="806867"/>
            <a:r>
              <a:rPr lang="en-US" sz="1588" b="1">
                <a:solidFill>
                  <a:srgbClr val="004F9E"/>
                </a:solidFill>
                <a:latin typeface="Arial"/>
                <a:ea typeface="+mn-lt"/>
                <a:cs typeface="+mn-lt"/>
              </a:rPr>
              <a:t>WMO is supporting Members in advancing CAP compliance through various capacity development options, including South-South cooperation among NMHSs,</a:t>
            </a:r>
            <a:br>
              <a:rPr lang="en-US" sz="1588" b="1">
                <a:solidFill>
                  <a:srgbClr val="004F9E"/>
                </a:solidFill>
                <a:latin typeface="Arial"/>
                <a:ea typeface="+mn-lt"/>
                <a:cs typeface="+mn-lt"/>
              </a:rPr>
            </a:br>
            <a:r>
              <a:rPr lang="en-US" sz="1588" b="1">
                <a:solidFill>
                  <a:srgbClr val="004F9E"/>
                </a:solidFill>
                <a:latin typeface="Arial"/>
                <a:ea typeface="+mn-lt"/>
                <a:cs typeface="+mn-lt"/>
              </a:rPr>
              <a:t>as well as collaboration with regional institutions such as CIMH and CMO.</a:t>
            </a:r>
            <a:br>
              <a:rPr lang="en-US" sz="1588" b="1">
                <a:solidFill>
                  <a:srgbClr val="004F9E"/>
                </a:solidFill>
                <a:latin typeface="Arial"/>
                <a:ea typeface="+mn-lt"/>
                <a:cs typeface="+mn-lt"/>
              </a:rPr>
            </a:br>
            <a:r>
              <a:rPr lang="en-US" sz="1588" b="1">
                <a:solidFill>
                  <a:srgbClr val="004F9E"/>
                </a:solidFill>
                <a:latin typeface="Arial"/>
                <a:ea typeface="+mn-lt"/>
                <a:cs typeface="+mn-lt"/>
              </a:rPr>
              <a:t>Support is provided through webinars, regional events and targeted national training workshops</a:t>
            </a:r>
            <a:endParaRPr lang="en-US" sz="1588" b="1">
              <a:solidFill>
                <a:srgbClr val="004F9E"/>
              </a:solidFill>
              <a:latin typeface="Arial"/>
              <a:cs typeface="Arial"/>
            </a:endParaRPr>
          </a:p>
        </p:txBody>
      </p:sp>
      <p:sp>
        <p:nvSpPr>
          <p:cNvPr id="5" name="Title 1">
            <a:extLst>
              <a:ext uri="{FF2B5EF4-FFF2-40B4-BE49-F238E27FC236}">
                <a16:creationId xmlns:a16="http://schemas.microsoft.com/office/drawing/2014/main" id="{C08728B8-6C3E-AA3F-94BB-0CD96D45672C}"/>
              </a:ext>
            </a:extLst>
          </p:cNvPr>
          <p:cNvSpPr txBox="1">
            <a:spLocks/>
          </p:cNvSpPr>
          <p:nvPr/>
        </p:nvSpPr>
        <p:spPr>
          <a:xfrm>
            <a:off x="401471" y="159456"/>
            <a:ext cx="11592916" cy="855850"/>
          </a:xfrm>
          <a:prstGeom prst="rect">
            <a:avLst/>
          </a:prstGeom>
        </p:spPr>
        <p:txBody>
          <a:bodyPr vert="horz" lIns="80682" tIns="40341" rIns="80682" bIns="40341" rtlCol="0" anchor="ctr">
            <a:noAutofit/>
          </a:bodyPr>
          <a:lstStyle>
            <a:lvl1pPr algn="ctr" defTabSz="1036290" rtl="0" eaLnBrk="1" latinLnBrk="0" hangingPunct="1">
              <a:lnSpc>
                <a:spcPct val="90000"/>
              </a:lnSpc>
              <a:spcBef>
                <a:spcPct val="0"/>
              </a:spcBef>
              <a:buNone/>
              <a:defRPr sz="4987" b="1" kern="1200">
                <a:solidFill>
                  <a:srgbClr val="005BAA"/>
                </a:solidFill>
                <a:latin typeface="Arial" panose="020B0604020202020204" pitchFamily="34" charset="0"/>
                <a:ea typeface="+mj-ea"/>
                <a:cs typeface="Arial" panose="020B0604020202020204" pitchFamily="34" charset="0"/>
              </a:defRPr>
            </a:lvl1pPr>
          </a:lstStyle>
          <a:p>
            <a:pPr defTabSz="914422"/>
            <a:r>
              <a:rPr lang="es-CR" sz="3177">
                <a:solidFill>
                  <a:srgbClr val="004F9E"/>
                </a:solidFill>
                <a:latin typeface="Arial"/>
                <a:ea typeface="Verdana"/>
                <a:cs typeface="Arial"/>
              </a:rPr>
              <a:t>CAP </a:t>
            </a:r>
            <a:r>
              <a:rPr lang="es-CR" sz="3177" err="1">
                <a:solidFill>
                  <a:srgbClr val="004F9E"/>
                </a:solidFill>
                <a:latin typeface="Arial"/>
                <a:ea typeface="Verdana"/>
                <a:cs typeface="Arial"/>
              </a:rPr>
              <a:t>Implementation</a:t>
            </a:r>
            <a:r>
              <a:rPr lang="es-CR" sz="3177">
                <a:solidFill>
                  <a:srgbClr val="004F9E"/>
                </a:solidFill>
                <a:latin typeface="Arial"/>
                <a:ea typeface="Verdana"/>
                <a:cs typeface="Arial"/>
              </a:rPr>
              <a:t> in Central </a:t>
            </a:r>
            <a:r>
              <a:rPr lang="es-CR" sz="3177" err="1">
                <a:solidFill>
                  <a:srgbClr val="004F9E"/>
                </a:solidFill>
                <a:latin typeface="Arial"/>
                <a:ea typeface="Verdana"/>
                <a:cs typeface="Arial"/>
              </a:rPr>
              <a:t>America</a:t>
            </a:r>
            <a:r>
              <a:rPr lang="es-CR" sz="3177">
                <a:solidFill>
                  <a:srgbClr val="004F9E"/>
                </a:solidFill>
                <a:latin typeface="Arial"/>
                <a:ea typeface="Verdana"/>
                <a:cs typeface="Arial"/>
              </a:rPr>
              <a:t> and </a:t>
            </a:r>
            <a:r>
              <a:rPr lang="es-CR" sz="3177" err="1">
                <a:solidFill>
                  <a:srgbClr val="004F9E"/>
                </a:solidFill>
                <a:latin typeface="Arial"/>
                <a:ea typeface="Verdana"/>
                <a:cs typeface="Arial"/>
              </a:rPr>
              <a:t>the</a:t>
            </a:r>
            <a:r>
              <a:rPr lang="es-CR" sz="3177">
                <a:solidFill>
                  <a:srgbClr val="004F9E"/>
                </a:solidFill>
                <a:latin typeface="Arial"/>
                <a:ea typeface="Verdana"/>
                <a:cs typeface="Arial"/>
              </a:rPr>
              <a:t> </a:t>
            </a:r>
            <a:r>
              <a:rPr lang="es-CR" sz="3177" err="1">
                <a:solidFill>
                  <a:srgbClr val="004F9E"/>
                </a:solidFill>
                <a:latin typeface="Arial"/>
                <a:ea typeface="Verdana"/>
                <a:cs typeface="Arial"/>
              </a:rPr>
              <a:t>Caribbean</a:t>
            </a:r>
            <a:endParaRPr lang="es-ES" sz="3177">
              <a:solidFill>
                <a:srgbClr val="004F9E"/>
              </a:solidFill>
              <a:latin typeface="Arial"/>
              <a:ea typeface="Verdana"/>
              <a:cs typeface="Arial"/>
            </a:endParaRPr>
          </a:p>
        </p:txBody>
      </p:sp>
      <p:graphicFrame>
        <p:nvGraphicFramePr>
          <p:cNvPr id="7" name="Tabla 6">
            <a:extLst>
              <a:ext uri="{FF2B5EF4-FFF2-40B4-BE49-F238E27FC236}">
                <a16:creationId xmlns:a16="http://schemas.microsoft.com/office/drawing/2014/main" id="{C0B906AA-B0A4-D74A-9D09-D1E630387A6E}"/>
              </a:ext>
            </a:extLst>
          </p:cNvPr>
          <p:cNvGraphicFramePr>
            <a:graphicFrameLocks noGrp="1"/>
          </p:cNvGraphicFramePr>
          <p:nvPr/>
        </p:nvGraphicFramePr>
        <p:xfrm>
          <a:off x="6672671" y="1955820"/>
          <a:ext cx="4636298" cy="1825028"/>
        </p:xfrm>
        <a:graphic>
          <a:graphicData uri="http://schemas.openxmlformats.org/drawingml/2006/table">
            <a:tbl>
              <a:tblPr bandRow="1">
                <a:tableStyleId>{3B4B98B0-60AC-42C2-AFA5-B58CD77FA1E5}</a:tableStyleId>
              </a:tblPr>
              <a:tblGrid>
                <a:gridCol w="1468816">
                  <a:extLst>
                    <a:ext uri="{9D8B030D-6E8A-4147-A177-3AD203B41FA5}">
                      <a16:colId xmlns:a16="http://schemas.microsoft.com/office/drawing/2014/main" val="2600058337"/>
                    </a:ext>
                  </a:extLst>
                </a:gridCol>
                <a:gridCol w="1622050">
                  <a:extLst>
                    <a:ext uri="{9D8B030D-6E8A-4147-A177-3AD203B41FA5}">
                      <a16:colId xmlns:a16="http://schemas.microsoft.com/office/drawing/2014/main" val="3405229715"/>
                    </a:ext>
                  </a:extLst>
                </a:gridCol>
                <a:gridCol w="1545432">
                  <a:extLst>
                    <a:ext uri="{9D8B030D-6E8A-4147-A177-3AD203B41FA5}">
                      <a16:colId xmlns:a16="http://schemas.microsoft.com/office/drawing/2014/main" val="227597254"/>
                    </a:ext>
                  </a:extLst>
                </a:gridCol>
              </a:tblGrid>
              <a:tr h="507217">
                <a:tc>
                  <a:txBody>
                    <a:bodyPr/>
                    <a:lstStyle/>
                    <a:p>
                      <a:r>
                        <a:rPr lang="es-ES" sz="1400" b="1">
                          <a:solidFill>
                            <a:srgbClr val="004F9E"/>
                          </a:solidFill>
                          <a:latin typeface="Arial"/>
                        </a:rPr>
                        <a:t>Status</a:t>
                      </a:r>
                    </a:p>
                  </a:txBody>
                  <a:tcPr marL="80682" marR="80682" marT="40341" marB="40341" anchor="ctr"/>
                </a:tc>
                <a:tc>
                  <a:txBody>
                    <a:bodyPr/>
                    <a:lstStyle/>
                    <a:p>
                      <a:pPr algn="ctr"/>
                      <a:r>
                        <a:rPr lang="es-ES" sz="1400" b="1">
                          <a:solidFill>
                            <a:srgbClr val="004F9E"/>
                          </a:solidFill>
                          <a:latin typeface="Arial"/>
                        </a:rPr>
                        <a:t># </a:t>
                      </a:r>
                      <a:r>
                        <a:rPr lang="es-ES" sz="1400" b="1" err="1">
                          <a:solidFill>
                            <a:srgbClr val="004F9E"/>
                          </a:solidFill>
                          <a:latin typeface="Arial"/>
                        </a:rPr>
                        <a:t>of</a:t>
                      </a:r>
                      <a:r>
                        <a:rPr lang="es-ES" sz="1400" b="1">
                          <a:solidFill>
                            <a:srgbClr val="004F9E"/>
                          </a:solidFill>
                          <a:latin typeface="Arial"/>
                        </a:rPr>
                        <a:t> </a:t>
                      </a:r>
                      <a:r>
                        <a:rPr lang="es-ES" sz="1400" b="1" err="1">
                          <a:solidFill>
                            <a:srgbClr val="004F9E"/>
                          </a:solidFill>
                          <a:latin typeface="Arial"/>
                        </a:rPr>
                        <a:t>Countries</a:t>
                      </a:r>
                      <a:endParaRPr lang="es-ES" sz="1400">
                        <a:solidFill>
                          <a:srgbClr val="004F9E"/>
                        </a:solidFill>
                        <a:latin typeface="Arial"/>
                      </a:endParaRPr>
                    </a:p>
                  </a:txBody>
                  <a:tcPr marL="80682" marR="80682" marT="40341" marB="40341" anchor="ctr"/>
                </a:tc>
                <a:tc>
                  <a:txBody>
                    <a:bodyPr/>
                    <a:lstStyle/>
                    <a:p>
                      <a:pPr algn="ctr"/>
                      <a:r>
                        <a:rPr lang="es-ES" sz="1400" b="1">
                          <a:solidFill>
                            <a:srgbClr val="004F9E"/>
                          </a:solidFill>
                          <a:latin typeface="Arial"/>
                        </a:rPr>
                        <a:t>%</a:t>
                      </a:r>
                    </a:p>
                  </a:txBody>
                  <a:tcPr marL="80682" marR="80682" marT="40341" marB="40341" anchor="ctr"/>
                </a:tc>
                <a:extLst>
                  <a:ext uri="{0D108BD9-81ED-4DB2-BD59-A6C34878D82A}">
                    <a16:rowId xmlns:a16="http://schemas.microsoft.com/office/drawing/2014/main" val="4126586368"/>
                  </a:ext>
                </a:extLst>
              </a:tr>
              <a:tr h="510988">
                <a:tc>
                  <a:txBody>
                    <a:bodyPr/>
                    <a:lstStyle/>
                    <a:p>
                      <a:r>
                        <a:rPr lang="es-ES" sz="1400">
                          <a:solidFill>
                            <a:srgbClr val="004F9E"/>
                          </a:solidFill>
                          <a:latin typeface="Arial"/>
                        </a:rPr>
                        <a:t>✅ </a:t>
                      </a:r>
                      <a:r>
                        <a:rPr lang="es-ES" sz="1400" err="1">
                          <a:solidFill>
                            <a:srgbClr val="004F9E"/>
                          </a:solidFill>
                          <a:latin typeface="Arial"/>
                        </a:rPr>
                        <a:t>Operational</a:t>
                      </a:r>
                      <a:r>
                        <a:rPr lang="es-ES" sz="1400">
                          <a:solidFill>
                            <a:srgbClr val="004F9E"/>
                          </a:solidFill>
                          <a:latin typeface="Arial"/>
                        </a:rPr>
                        <a:t> / </a:t>
                      </a:r>
                      <a:r>
                        <a:rPr lang="es-ES" sz="1400" err="1">
                          <a:solidFill>
                            <a:srgbClr val="004F9E"/>
                          </a:solidFill>
                          <a:latin typeface="Arial"/>
                        </a:rPr>
                        <a:t>Compliant</a:t>
                      </a:r>
                      <a:endParaRPr lang="es-ES" sz="1400">
                        <a:solidFill>
                          <a:srgbClr val="004F9E"/>
                        </a:solidFill>
                        <a:latin typeface="Arial"/>
                      </a:endParaRPr>
                    </a:p>
                  </a:txBody>
                  <a:tcPr marL="80682" marR="80682" marT="40341" marB="40341" anchor="ctr"/>
                </a:tc>
                <a:tc>
                  <a:txBody>
                    <a:bodyPr/>
                    <a:lstStyle/>
                    <a:p>
                      <a:pPr algn="ctr"/>
                      <a:r>
                        <a:rPr lang="es-ES" sz="1400">
                          <a:solidFill>
                            <a:srgbClr val="004F9E"/>
                          </a:solidFill>
                          <a:latin typeface="Arial"/>
                        </a:rPr>
                        <a:t>14</a:t>
                      </a:r>
                    </a:p>
                  </a:txBody>
                  <a:tcPr marL="80682" marR="80682" marT="40341" marB="40341" anchor="ctr"/>
                </a:tc>
                <a:tc>
                  <a:txBody>
                    <a:bodyPr/>
                    <a:lstStyle/>
                    <a:p>
                      <a:pPr algn="ctr"/>
                      <a:r>
                        <a:rPr lang="es-ES" sz="1400">
                          <a:solidFill>
                            <a:srgbClr val="004F9E"/>
                          </a:solidFill>
                          <a:latin typeface="Arial"/>
                        </a:rPr>
                        <a:t>54%</a:t>
                      </a:r>
                    </a:p>
                  </a:txBody>
                  <a:tcPr marL="80682" marR="80682" marT="40341" marB="40341" anchor="ctr"/>
                </a:tc>
                <a:extLst>
                  <a:ext uri="{0D108BD9-81ED-4DB2-BD59-A6C34878D82A}">
                    <a16:rowId xmlns:a16="http://schemas.microsoft.com/office/drawing/2014/main" val="2434766321"/>
                  </a:ext>
                </a:extLst>
              </a:tr>
              <a:tr h="510988">
                <a:tc>
                  <a:txBody>
                    <a:bodyPr/>
                    <a:lstStyle/>
                    <a:p>
                      <a:r>
                        <a:rPr lang="es-ES" sz="1400">
                          <a:solidFill>
                            <a:srgbClr val="004F9E"/>
                          </a:solidFill>
                          <a:latin typeface="Arial"/>
                        </a:rPr>
                        <a:t>🔧 </a:t>
                      </a:r>
                      <a:r>
                        <a:rPr lang="es-ES" sz="1400" err="1">
                          <a:solidFill>
                            <a:srgbClr val="004F9E"/>
                          </a:solidFill>
                          <a:latin typeface="Arial"/>
                        </a:rPr>
                        <a:t>Testing</a:t>
                      </a:r>
                      <a:r>
                        <a:rPr lang="es-ES" sz="1400">
                          <a:solidFill>
                            <a:srgbClr val="004F9E"/>
                          </a:solidFill>
                          <a:latin typeface="Arial"/>
                        </a:rPr>
                        <a:t> / </a:t>
                      </a:r>
                      <a:r>
                        <a:rPr lang="es-ES" sz="1400" err="1">
                          <a:solidFill>
                            <a:srgbClr val="004F9E"/>
                          </a:solidFill>
                          <a:latin typeface="Arial"/>
                        </a:rPr>
                        <a:t>Development</a:t>
                      </a:r>
                      <a:endParaRPr lang="es-ES" sz="1400">
                        <a:solidFill>
                          <a:srgbClr val="004F9E"/>
                        </a:solidFill>
                        <a:latin typeface="Arial"/>
                      </a:endParaRPr>
                    </a:p>
                  </a:txBody>
                  <a:tcPr marL="80682" marR="80682" marT="40341" marB="40341" anchor="ctr"/>
                </a:tc>
                <a:tc>
                  <a:txBody>
                    <a:bodyPr/>
                    <a:lstStyle/>
                    <a:p>
                      <a:pPr algn="ctr"/>
                      <a:r>
                        <a:rPr lang="es-ES" sz="1400">
                          <a:solidFill>
                            <a:srgbClr val="004F9E"/>
                          </a:solidFill>
                          <a:latin typeface="Arial"/>
                        </a:rPr>
                        <a:t>9</a:t>
                      </a:r>
                    </a:p>
                  </a:txBody>
                  <a:tcPr marL="80682" marR="80682" marT="40341" marB="40341" anchor="ctr"/>
                </a:tc>
                <a:tc>
                  <a:txBody>
                    <a:bodyPr/>
                    <a:lstStyle/>
                    <a:p>
                      <a:pPr algn="ctr"/>
                      <a:r>
                        <a:rPr lang="es-ES" sz="1400">
                          <a:solidFill>
                            <a:srgbClr val="004F9E"/>
                          </a:solidFill>
                          <a:latin typeface="Arial"/>
                        </a:rPr>
                        <a:t>35%</a:t>
                      </a:r>
                    </a:p>
                  </a:txBody>
                  <a:tcPr marL="80682" marR="80682" marT="40341" marB="40341" anchor="ctr"/>
                </a:tc>
                <a:extLst>
                  <a:ext uri="{0D108BD9-81ED-4DB2-BD59-A6C34878D82A}">
                    <a16:rowId xmlns:a16="http://schemas.microsoft.com/office/drawing/2014/main" val="2310893519"/>
                  </a:ext>
                </a:extLst>
              </a:tr>
              <a:tr h="295835">
                <a:tc>
                  <a:txBody>
                    <a:bodyPr/>
                    <a:lstStyle/>
                    <a:p>
                      <a:r>
                        <a:rPr lang="es-ES" sz="1400">
                          <a:solidFill>
                            <a:srgbClr val="004F9E"/>
                          </a:solidFill>
                          <a:latin typeface="Arial"/>
                        </a:rPr>
                        <a:t>⏳ </a:t>
                      </a:r>
                      <a:r>
                        <a:rPr lang="es-ES" sz="1400" err="1">
                          <a:solidFill>
                            <a:srgbClr val="004F9E"/>
                          </a:solidFill>
                          <a:latin typeface="Arial"/>
                        </a:rPr>
                        <a:t>Not</a:t>
                      </a:r>
                      <a:r>
                        <a:rPr lang="es-ES" sz="1400">
                          <a:solidFill>
                            <a:srgbClr val="004F9E"/>
                          </a:solidFill>
                          <a:latin typeface="Arial"/>
                        </a:rPr>
                        <a:t> </a:t>
                      </a:r>
                      <a:r>
                        <a:rPr lang="es-ES" sz="1400" err="1">
                          <a:solidFill>
                            <a:srgbClr val="004F9E"/>
                          </a:solidFill>
                          <a:latin typeface="Arial"/>
                        </a:rPr>
                        <a:t>Started</a:t>
                      </a:r>
                      <a:endParaRPr lang="es-ES" sz="1400">
                        <a:solidFill>
                          <a:srgbClr val="004F9E"/>
                        </a:solidFill>
                        <a:latin typeface="Arial"/>
                      </a:endParaRPr>
                    </a:p>
                  </a:txBody>
                  <a:tcPr marL="80682" marR="80682" marT="40341" marB="40341" anchor="ctr"/>
                </a:tc>
                <a:tc>
                  <a:txBody>
                    <a:bodyPr/>
                    <a:lstStyle/>
                    <a:p>
                      <a:pPr algn="ctr"/>
                      <a:r>
                        <a:rPr lang="es-ES" sz="1400">
                          <a:solidFill>
                            <a:srgbClr val="FF0000"/>
                          </a:solidFill>
                        </a:rPr>
                        <a:t>3</a:t>
                      </a:r>
                    </a:p>
                  </a:txBody>
                  <a:tcPr marL="80682" marR="80682" marT="40341" marB="40341" anchor="ctr"/>
                </a:tc>
                <a:tc>
                  <a:txBody>
                    <a:bodyPr/>
                    <a:lstStyle/>
                    <a:p>
                      <a:pPr algn="ctr"/>
                      <a:r>
                        <a:rPr lang="es-ES" sz="1400">
                          <a:solidFill>
                            <a:srgbClr val="FF0000"/>
                          </a:solidFill>
                        </a:rPr>
                        <a:t>11%</a:t>
                      </a:r>
                    </a:p>
                  </a:txBody>
                  <a:tcPr marL="80682" marR="80682" marT="40341" marB="40341" anchor="ctr"/>
                </a:tc>
                <a:extLst>
                  <a:ext uri="{0D108BD9-81ED-4DB2-BD59-A6C34878D82A}">
                    <a16:rowId xmlns:a16="http://schemas.microsoft.com/office/drawing/2014/main" val="826263583"/>
                  </a:ext>
                </a:extLst>
              </a:tr>
            </a:tbl>
          </a:graphicData>
        </a:graphic>
      </p:graphicFrame>
      <p:sp>
        <p:nvSpPr>
          <p:cNvPr id="10" name="Marcador de texto 9">
            <a:extLst>
              <a:ext uri="{FF2B5EF4-FFF2-40B4-BE49-F238E27FC236}">
                <a16:creationId xmlns:a16="http://schemas.microsoft.com/office/drawing/2014/main" id="{912148AC-E6B3-0CA9-4FF7-110E4C9E6A9A}"/>
              </a:ext>
            </a:extLst>
          </p:cNvPr>
          <p:cNvSpPr>
            <a:spLocks noGrp="1"/>
          </p:cNvSpPr>
          <p:nvPr>
            <p:ph type="body" idx="1"/>
          </p:nvPr>
        </p:nvSpPr>
        <p:spPr>
          <a:xfrm>
            <a:off x="471567" y="1150422"/>
            <a:ext cx="5157787" cy="485246"/>
          </a:xfrm>
        </p:spPr>
        <p:txBody>
          <a:bodyPr lIns="80682" tIns="40341" rIns="80682" bIns="40341" anchor="ctr">
            <a:noAutofit/>
          </a:bodyPr>
          <a:lstStyle/>
          <a:p>
            <a:pPr algn="l"/>
            <a:r>
              <a:rPr lang="en-US" sz="1588">
                <a:latin typeface="Aptos"/>
                <a:cs typeface="Arial"/>
              </a:rPr>
              <a:t>‍🏫</a:t>
            </a:r>
            <a:r>
              <a:rPr lang="en-US" sz="1765">
                <a:latin typeface="Aptos"/>
                <a:cs typeface="Arial"/>
              </a:rPr>
              <a:t> </a:t>
            </a:r>
            <a:r>
              <a:rPr lang="en-US" sz="1765">
                <a:solidFill>
                  <a:srgbClr val="004F9E"/>
                </a:solidFill>
                <a:latin typeface="Arial"/>
                <a:cs typeface="Arial"/>
              </a:rPr>
              <a:t>CAP Trainings (2024–2025)</a:t>
            </a:r>
            <a:endParaRPr lang="es-ES" sz="1765">
              <a:solidFill>
                <a:srgbClr val="004F9E"/>
              </a:solidFill>
              <a:latin typeface="Arial"/>
              <a:cs typeface="Arial"/>
            </a:endParaRPr>
          </a:p>
        </p:txBody>
      </p:sp>
      <p:sp>
        <p:nvSpPr>
          <p:cNvPr id="12" name="Marcador de texto 11">
            <a:extLst>
              <a:ext uri="{FF2B5EF4-FFF2-40B4-BE49-F238E27FC236}">
                <a16:creationId xmlns:a16="http://schemas.microsoft.com/office/drawing/2014/main" id="{A6125E17-2DD2-BEF3-CCB5-BEE451E6CB9E}"/>
              </a:ext>
            </a:extLst>
          </p:cNvPr>
          <p:cNvSpPr>
            <a:spLocks noGrp="1"/>
          </p:cNvSpPr>
          <p:nvPr>
            <p:ph type="body" sz="quarter" idx="3"/>
          </p:nvPr>
        </p:nvSpPr>
        <p:spPr>
          <a:xfrm>
            <a:off x="6623209" y="1147984"/>
            <a:ext cx="4733804" cy="485246"/>
          </a:xfrm>
        </p:spPr>
        <p:txBody>
          <a:bodyPr lIns="80682" tIns="40341" rIns="80682" bIns="40341" anchor="ctr">
            <a:noAutofit/>
          </a:bodyPr>
          <a:lstStyle/>
          <a:p>
            <a:pPr algn="l"/>
            <a:r>
              <a:rPr lang="en-US" sz="1588">
                <a:latin typeface="Aptos"/>
                <a:cs typeface="Arial"/>
              </a:rPr>
              <a:t>📊 </a:t>
            </a:r>
            <a:r>
              <a:rPr lang="en-US" sz="1765">
                <a:solidFill>
                  <a:srgbClr val="004F9E"/>
                </a:solidFill>
                <a:latin typeface="Arial"/>
                <a:cs typeface="Arial"/>
              </a:rPr>
              <a:t>CAP Implementation Status – RA IV</a:t>
            </a:r>
            <a:endParaRPr lang="es-ES" sz="1765" b="0">
              <a:solidFill>
                <a:srgbClr val="004F9E"/>
              </a:solidFill>
              <a:latin typeface="Arial"/>
              <a:cs typeface="Arial"/>
            </a:endParaRPr>
          </a:p>
        </p:txBody>
      </p:sp>
      <p:sp>
        <p:nvSpPr>
          <p:cNvPr id="15" name="CuadroTexto 2">
            <a:extLst>
              <a:ext uri="{FF2B5EF4-FFF2-40B4-BE49-F238E27FC236}">
                <a16:creationId xmlns:a16="http://schemas.microsoft.com/office/drawing/2014/main" id="{959754DE-C908-EAC3-BA52-F1933763746D}"/>
              </a:ext>
            </a:extLst>
          </p:cNvPr>
          <p:cNvSpPr txBox="1"/>
          <p:nvPr/>
        </p:nvSpPr>
        <p:spPr>
          <a:xfrm>
            <a:off x="406041" y="1630047"/>
            <a:ext cx="5838887" cy="3537224"/>
          </a:xfrm>
          <a:prstGeom prst="rect">
            <a:avLst/>
          </a:prstGeom>
          <a:noFill/>
        </p:spPr>
        <p:txBody>
          <a:bodyPr rot="0" spcFirstLastPara="0" vert="horz" wrap="square" lIns="80682" tIns="40341" rIns="80682" bIns="40341"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22580" indent="-322580" defTabSz="806867">
              <a:spcAft>
                <a:spcPts val="1059"/>
              </a:spcAft>
              <a:buFont typeface="Wingdings"/>
              <a:buChar char="Ø"/>
            </a:pPr>
            <a:r>
              <a:rPr lang="en-US" sz="1550" b="1" dirty="0">
                <a:solidFill>
                  <a:srgbClr val="004F9E"/>
                </a:solidFill>
                <a:latin typeface="Arial"/>
                <a:ea typeface="+mn-lt"/>
                <a:cs typeface="+mn-lt"/>
              </a:rPr>
              <a:t>Dominican Republic &amp; Panama</a:t>
            </a:r>
            <a:r>
              <a:rPr lang="en-US" sz="1550" dirty="0">
                <a:solidFill>
                  <a:srgbClr val="004F9E"/>
                </a:solidFill>
                <a:latin typeface="Arial"/>
                <a:ea typeface="+mn-lt"/>
                <a:cs typeface="+mn-lt"/>
              </a:rPr>
              <a:t> </a:t>
            </a:r>
            <a:r>
              <a:rPr lang="en-US" sz="1550" i="1" dirty="0">
                <a:solidFill>
                  <a:srgbClr val="004F9E"/>
                </a:solidFill>
                <a:latin typeface="Arial"/>
                <a:ea typeface="+mn-lt"/>
                <a:cs typeface="+mn-lt"/>
              </a:rPr>
              <a:t>(Spanish)</a:t>
            </a:r>
            <a:endParaRPr lang="es-ES" sz="1550" dirty="0">
              <a:solidFill>
                <a:srgbClr val="004F9E"/>
              </a:solidFill>
              <a:latin typeface="Arial"/>
              <a:cs typeface="Arial"/>
            </a:endParaRPr>
          </a:p>
          <a:p>
            <a:pPr marL="322580" indent="-19685" defTabSz="806867">
              <a:spcAft>
                <a:spcPts val="1059"/>
              </a:spcAft>
            </a:pPr>
            <a:r>
              <a:rPr lang="en-US" sz="1550" dirty="0">
                <a:solidFill>
                  <a:srgbClr val="004F9E"/>
                </a:solidFill>
                <a:latin typeface="Arial"/>
                <a:cs typeface="Arial"/>
              </a:rPr>
              <a:t>– Webinar series (4 sessions) | April–May 2024</a:t>
            </a:r>
            <a:br>
              <a:rPr lang="en-US" sz="1550" dirty="0">
                <a:latin typeface="Arial"/>
              </a:rPr>
            </a:br>
            <a:r>
              <a:rPr lang="en-US" sz="1550" dirty="0">
                <a:solidFill>
                  <a:srgbClr val="004F9E"/>
                </a:solidFill>
                <a:latin typeface="Arial"/>
                <a:cs typeface="Arial"/>
              </a:rPr>
              <a:t>– CAP implemented: Dominican Republic (Sept </a:t>
            </a:r>
            <a:r>
              <a:rPr lang="en-US" sz="1550">
                <a:solidFill>
                  <a:srgbClr val="004F9E"/>
                </a:solidFill>
                <a:latin typeface="Arial"/>
                <a:cs typeface="Arial"/>
              </a:rPr>
              <a:t>2024), Panama (Jan 2025)</a:t>
            </a:r>
            <a:endParaRPr lang="en-US" sz="1550">
              <a:solidFill>
                <a:prstClr val="black"/>
              </a:solidFill>
              <a:latin typeface="Aptos" panose="02110004020202020204"/>
            </a:endParaRPr>
          </a:p>
          <a:p>
            <a:pPr marL="322580" indent="-322580" defTabSz="806867">
              <a:spcAft>
                <a:spcPts val="1059"/>
              </a:spcAft>
              <a:buFont typeface="Wingdings"/>
              <a:buChar char="Ø"/>
            </a:pPr>
            <a:r>
              <a:rPr lang="en-US" sz="1550" b="1" dirty="0">
                <a:solidFill>
                  <a:srgbClr val="004F9E"/>
                </a:solidFill>
                <a:latin typeface="Arial"/>
                <a:cs typeface="Arial"/>
              </a:rPr>
              <a:t>🌴 Caribbean Countries</a:t>
            </a:r>
            <a:r>
              <a:rPr lang="en-US" sz="1550" dirty="0">
                <a:solidFill>
                  <a:srgbClr val="004F9E"/>
                </a:solidFill>
                <a:latin typeface="Arial"/>
                <a:cs typeface="Arial"/>
              </a:rPr>
              <a:t> </a:t>
            </a:r>
            <a:r>
              <a:rPr lang="en-US" sz="1550" i="1" dirty="0">
                <a:solidFill>
                  <a:srgbClr val="004F9E"/>
                </a:solidFill>
                <a:latin typeface="Arial"/>
                <a:cs typeface="Arial"/>
              </a:rPr>
              <a:t>(English)</a:t>
            </a:r>
            <a:br>
              <a:rPr lang="en-US" sz="1550" dirty="0">
                <a:latin typeface="Arial"/>
              </a:rPr>
            </a:br>
            <a:r>
              <a:rPr lang="en-US" sz="1550" dirty="0">
                <a:solidFill>
                  <a:srgbClr val="004F9E"/>
                </a:solidFill>
                <a:latin typeface="Arial"/>
                <a:cs typeface="Arial"/>
              </a:rPr>
              <a:t>– Webinar series (2 sessions) | May 2024</a:t>
            </a:r>
          </a:p>
          <a:p>
            <a:pPr marL="322580" indent="-322580" defTabSz="806867">
              <a:spcAft>
                <a:spcPts val="1059"/>
              </a:spcAft>
              <a:buFont typeface="Wingdings"/>
              <a:buChar char="Ø"/>
            </a:pPr>
            <a:r>
              <a:rPr lang="en-US" sz="1550" b="1" dirty="0">
                <a:solidFill>
                  <a:srgbClr val="004F9E"/>
                </a:solidFill>
                <a:latin typeface="Arial"/>
                <a:cs typeface="Arial"/>
              </a:rPr>
              <a:t>🌎 Regional Workshop – Latin America &amp; Caribbean</a:t>
            </a:r>
            <a:r>
              <a:rPr lang="en-US" sz="1550" dirty="0">
                <a:solidFill>
                  <a:srgbClr val="004F9E"/>
                </a:solidFill>
                <a:latin typeface="Arial"/>
                <a:cs typeface="Arial"/>
              </a:rPr>
              <a:t> </a:t>
            </a:r>
            <a:r>
              <a:rPr lang="en-US" sz="1550" i="1" dirty="0">
                <a:solidFill>
                  <a:srgbClr val="004F9E"/>
                </a:solidFill>
                <a:latin typeface="Arial"/>
                <a:cs typeface="Arial"/>
              </a:rPr>
              <a:t>(Spanish)</a:t>
            </a:r>
            <a:br>
              <a:rPr lang="en-US" sz="1550" dirty="0">
                <a:latin typeface="Arial"/>
              </a:rPr>
            </a:br>
            <a:r>
              <a:rPr lang="en-US" sz="1550" dirty="0">
                <a:solidFill>
                  <a:srgbClr val="004F9E"/>
                </a:solidFill>
                <a:latin typeface="Arial"/>
                <a:cs typeface="Arial"/>
              </a:rPr>
              <a:t>– CAP &amp; Impact-Based Forecast and Warning Services </a:t>
            </a:r>
            <a:r>
              <a:rPr lang="en-US" sz="1550">
                <a:solidFill>
                  <a:srgbClr val="004F9E"/>
                </a:solidFill>
                <a:latin typeface="Arial"/>
                <a:cs typeface="Arial"/>
              </a:rPr>
              <a:t>(IBFWS). Held in Chile | 9–13 December 2024</a:t>
            </a:r>
          </a:p>
          <a:p>
            <a:pPr marL="322580" indent="-322580" defTabSz="806867">
              <a:spcAft>
                <a:spcPts val="1059"/>
              </a:spcAft>
              <a:buFont typeface="Wingdings"/>
              <a:buChar char="Ø"/>
            </a:pPr>
            <a:r>
              <a:rPr lang="en-US" sz="1550" b="1" dirty="0">
                <a:solidFill>
                  <a:srgbClr val="004F9E"/>
                </a:solidFill>
                <a:latin typeface="Arial"/>
                <a:ea typeface="+mn-lt"/>
                <a:cs typeface="+mn-lt"/>
              </a:rPr>
              <a:t>Dominica, Saint Lucia, Grenada</a:t>
            </a:r>
            <a:br>
              <a:rPr lang="en-US" sz="1550" dirty="0">
                <a:latin typeface="Arial"/>
              </a:rPr>
            </a:br>
            <a:r>
              <a:rPr lang="en-US" sz="1550" dirty="0">
                <a:solidFill>
                  <a:srgbClr val="004F9E"/>
                </a:solidFill>
                <a:latin typeface="Arial"/>
                <a:cs typeface="Arial"/>
              </a:rPr>
              <a:t>– National Workshops (2 days each) | 27 Jan – 4 Feb 2025</a:t>
            </a:r>
          </a:p>
        </p:txBody>
      </p:sp>
      <p:cxnSp>
        <p:nvCxnSpPr>
          <p:cNvPr id="16" name="Conector recto de flecha 15">
            <a:extLst>
              <a:ext uri="{FF2B5EF4-FFF2-40B4-BE49-F238E27FC236}">
                <a16:creationId xmlns:a16="http://schemas.microsoft.com/office/drawing/2014/main" id="{1B2FDF7F-7885-2D6F-71D2-3E9983DD8BB0}"/>
              </a:ext>
            </a:extLst>
          </p:cNvPr>
          <p:cNvCxnSpPr/>
          <p:nvPr/>
        </p:nvCxnSpPr>
        <p:spPr>
          <a:xfrm>
            <a:off x="6449950" y="1146929"/>
            <a:ext cx="29291" cy="3455108"/>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8923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79D4B-DFB9-647C-3E36-CDF64935CF4B}"/>
              </a:ext>
            </a:extLst>
          </p:cNvPr>
          <p:cNvSpPr>
            <a:spLocks noGrp="1"/>
          </p:cNvSpPr>
          <p:nvPr>
            <p:ph type="title"/>
          </p:nvPr>
        </p:nvSpPr>
        <p:spPr>
          <a:xfrm>
            <a:off x="203200" y="10332"/>
            <a:ext cx="11036968" cy="876821"/>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a:solidFill>
                  <a:srgbClr val="0070C0"/>
                </a:solidFill>
              </a:rPr>
              <a:t>Strengthening EWS Governance</a:t>
            </a:r>
          </a:p>
        </p:txBody>
      </p:sp>
      <p:pic>
        <p:nvPicPr>
          <p:cNvPr id="7" name="Picture 6">
            <a:extLst>
              <a:ext uri="{FF2B5EF4-FFF2-40B4-BE49-F238E27FC236}">
                <a16:creationId xmlns:a16="http://schemas.microsoft.com/office/drawing/2014/main" id="{202AE2C6-7245-C04D-D124-A10852ADD6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6951" y="766912"/>
            <a:ext cx="2334659" cy="3000317"/>
          </a:xfrm>
          <a:prstGeom prst="rect">
            <a:avLst/>
          </a:prstGeom>
        </p:spPr>
      </p:pic>
      <p:pic>
        <p:nvPicPr>
          <p:cNvPr id="8" name="Picture 7">
            <a:extLst>
              <a:ext uri="{FF2B5EF4-FFF2-40B4-BE49-F238E27FC236}">
                <a16:creationId xmlns:a16="http://schemas.microsoft.com/office/drawing/2014/main" id="{E9B0A9A7-DE9A-6081-B4F2-0DE9ACB69D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1315" y="2244788"/>
            <a:ext cx="2226307" cy="2881043"/>
          </a:xfrm>
          <a:prstGeom prst="rect">
            <a:avLst/>
          </a:prstGeom>
        </p:spPr>
      </p:pic>
      <p:sp>
        <p:nvSpPr>
          <p:cNvPr id="3" name="Date Placeholder 2">
            <a:extLst>
              <a:ext uri="{FF2B5EF4-FFF2-40B4-BE49-F238E27FC236}">
                <a16:creationId xmlns:a16="http://schemas.microsoft.com/office/drawing/2014/main" id="{23384461-D168-F8CF-5B58-7883178F58ED}"/>
              </a:ext>
            </a:extLst>
          </p:cNvPr>
          <p:cNvSpPr>
            <a:spLocks noGrp="1"/>
          </p:cNvSpPr>
          <p:nvPr>
            <p:ph type="dt" sz="half" idx="10"/>
          </p:nvPr>
        </p:nvSpPr>
        <p:spPr>
          <a:xfrm>
            <a:off x="1" y="6570495"/>
            <a:ext cx="1249428" cy="274320"/>
          </a:xfrm>
          <a:prstGeom prst="rect">
            <a:avLst/>
          </a:prstGeom>
        </p:spPr>
        <p:txBody>
          <a:bodyPr vert="horz" lIns="146304" rIns="60960" bIns="0" rtlCol="0" anchor="b"/>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marL="0" marR="0" lvl="0" indent="0" algn="l" defTabSz="162551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ptos" panose="02110004020202020204"/>
                <a:ea typeface="+mn-ea"/>
                <a:cs typeface="+mn-cs"/>
              </a:rPr>
              <a:t>12/2023</a:t>
            </a:r>
          </a:p>
        </p:txBody>
      </p:sp>
      <p:sp>
        <p:nvSpPr>
          <p:cNvPr id="11" name="TextBox 10">
            <a:extLst>
              <a:ext uri="{FF2B5EF4-FFF2-40B4-BE49-F238E27FC236}">
                <a16:creationId xmlns:a16="http://schemas.microsoft.com/office/drawing/2014/main" id="{02E450A1-7784-AD53-0EB9-8014A6B513DE}"/>
              </a:ext>
            </a:extLst>
          </p:cNvPr>
          <p:cNvSpPr txBox="1"/>
          <p:nvPr/>
        </p:nvSpPr>
        <p:spPr>
          <a:xfrm>
            <a:off x="8495839" y="5166343"/>
            <a:ext cx="3489431" cy="984885"/>
          </a:xfrm>
          <a:prstGeom prst="rect">
            <a:avLst/>
          </a:prstGeom>
          <a:solidFill>
            <a:schemeClr val="bg1"/>
          </a:solid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a:ln>
                  <a:noFill/>
                </a:ln>
                <a:solidFill>
                  <a:prstClr val="black"/>
                </a:solidFill>
                <a:effectLst/>
                <a:uLnTx/>
                <a:uFillTx/>
                <a:latin typeface="Aptos" panose="02110004020202020204"/>
                <a:ea typeface="+mn-ea"/>
                <a:cs typeface="+mn-cs"/>
              </a:rPr>
              <a:t>In collaboration with WMO, OECS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1"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a:ln>
                  <a:noFill/>
                </a:ln>
                <a:solidFill>
                  <a:prstClr val="black"/>
                </a:solidFill>
                <a:effectLst/>
                <a:uLnTx/>
                <a:uFillTx/>
                <a:latin typeface="Aptos" panose="02110004020202020204"/>
                <a:ea typeface="+mn-ea"/>
                <a:cs typeface="+mn-cs"/>
              </a:rPr>
              <a:t>Funded by CREWS &amp; ECCC</a:t>
            </a:r>
            <a:endParaRPr kumimoji="0" lang="en-US" sz="186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Content Placeholder 13">
            <a:extLst>
              <a:ext uri="{FF2B5EF4-FFF2-40B4-BE49-F238E27FC236}">
                <a16:creationId xmlns:a16="http://schemas.microsoft.com/office/drawing/2014/main" id="{C4FA75CE-E7F7-60B2-C354-B3919EBA9721}"/>
              </a:ext>
            </a:extLst>
          </p:cNvPr>
          <p:cNvSpPr>
            <a:spLocks noGrp="1"/>
          </p:cNvSpPr>
          <p:nvPr>
            <p:ph idx="1"/>
          </p:nvPr>
        </p:nvSpPr>
        <p:spPr>
          <a:xfrm>
            <a:off x="380128" y="1069659"/>
            <a:ext cx="7082707" cy="3865488"/>
          </a:xfrm>
        </p:spPr>
        <p:txBody>
          <a:bodyPr lIns="91440" tIns="45720" rIns="91440" bIns="45720" anchor="t">
            <a:normAutofit fontScale="92500" lnSpcReduction="1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365" indent="-380365">
              <a:lnSpc>
                <a:spcPct val="80000"/>
              </a:lnSpc>
              <a:spcBef>
                <a:spcPts val="0"/>
              </a:spcBef>
              <a:spcAft>
                <a:spcPts val="1333"/>
              </a:spcAft>
              <a:buClr>
                <a:schemeClr val="accent1"/>
              </a:buClr>
              <a:buFont typeface="Wingdings" pitchFamily="2" charset="2"/>
              <a:buChar char="§"/>
            </a:pPr>
            <a:r>
              <a:rPr lang="en-US" sz="3200"/>
              <a:t>Model Hydro-Meteorological Bill and Meteorology Policy</a:t>
            </a:r>
            <a:r>
              <a:rPr lang="en-US" sz="3200">
                <a:solidFill>
                  <a:srgbClr val="0070C0"/>
                </a:solidFill>
              </a:rPr>
              <a:t> </a:t>
            </a:r>
            <a:endParaRPr lang="en-US"/>
          </a:p>
          <a:p>
            <a:pPr marL="771125" lvl="1" indent="-380990">
              <a:lnSpc>
                <a:spcPct val="80000"/>
              </a:lnSpc>
              <a:spcBef>
                <a:spcPts val="0"/>
              </a:spcBef>
              <a:spcAft>
                <a:spcPts val="1333"/>
              </a:spcAft>
              <a:buClr>
                <a:schemeClr val="accent1"/>
              </a:buClr>
              <a:buFont typeface="Wingdings" pitchFamily="2" charset="2"/>
              <a:buChar char="§"/>
            </a:pPr>
            <a:r>
              <a:rPr lang="en-US" sz="2667"/>
              <a:t>Endorsed by CMO Members (2021)</a:t>
            </a:r>
          </a:p>
          <a:p>
            <a:pPr marL="380990" indent="-380990">
              <a:lnSpc>
                <a:spcPct val="80000"/>
              </a:lnSpc>
              <a:spcBef>
                <a:spcPts val="0"/>
              </a:spcBef>
              <a:spcAft>
                <a:spcPts val="1333"/>
              </a:spcAft>
              <a:buClr>
                <a:schemeClr val="accent1"/>
              </a:buClr>
              <a:buFont typeface="Wingdings" pitchFamily="2" charset="2"/>
              <a:buChar char="§"/>
            </a:pPr>
            <a:endParaRPr lang="en-US" sz="3200">
              <a:solidFill>
                <a:srgbClr val="0070C0"/>
              </a:solidFill>
            </a:endParaRPr>
          </a:p>
          <a:p>
            <a:pPr marL="380990" indent="-380990">
              <a:lnSpc>
                <a:spcPct val="80000"/>
              </a:lnSpc>
              <a:spcBef>
                <a:spcPts val="0"/>
              </a:spcBef>
              <a:spcAft>
                <a:spcPts val="1333"/>
              </a:spcAft>
              <a:buClr>
                <a:schemeClr val="accent1"/>
              </a:buClr>
              <a:buFont typeface="Wingdings" pitchFamily="2" charset="2"/>
              <a:buChar char="§"/>
            </a:pPr>
            <a:r>
              <a:rPr lang="en-US" sz="3200">
                <a:solidFill>
                  <a:srgbClr val="0070C0"/>
                </a:solidFill>
              </a:rPr>
              <a:t>Adapted to draft national legislation </a:t>
            </a:r>
          </a:p>
          <a:p>
            <a:pPr marL="771125" lvl="1" indent="-380990">
              <a:lnSpc>
                <a:spcPct val="80000"/>
              </a:lnSpc>
              <a:spcBef>
                <a:spcPts val="0"/>
              </a:spcBef>
              <a:spcAft>
                <a:spcPts val="1333"/>
              </a:spcAft>
              <a:buClr>
                <a:schemeClr val="accent1"/>
              </a:buClr>
              <a:buFont typeface="Wingdings" pitchFamily="2" charset="2"/>
              <a:buChar char="§"/>
            </a:pPr>
            <a:r>
              <a:rPr lang="en-GB" sz="2667" i="1"/>
              <a:t>2021-2022: Anguilla, </a:t>
            </a:r>
            <a:r>
              <a:rPr lang="en-GB" sz="2667" i="1">
                <a:solidFill>
                  <a:srgbClr val="C00000"/>
                </a:solidFill>
              </a:rPr>
              <a:t>Antigua and Barbuda</a:t>
            </a:r>
            <a:r>
              <a:rPr lang="en-GB" sz="2667" i="1"/>
              <a:t>, Belize, Grenada, Jamaica, Saint Lucia, St Kitts &amp; Nevis, St Vincent &amp; the Grenadines </a:t>
            </a:r>
          </a:p>
          <a:p>
            <a:pPr marL="771125" lvl="1" indent="-380990">
              <a:lnSpc>
                <a:spcPct val="80000"/>
              </a:lnSpc>
              <a:spcBef>
                <a:spcPts val="0"/>
              </a:spcBef>
              <a:spcAft>
                <a:spcPts val="1333"/>
              </a:spcAft>
              <a:buClr>
                <a:schemeClr val="accent1"/>
              </a:buClr>
              <a:buFont typeface="Wingdings" pitchFamily="2" charset="2"/>
              <a:buChar char="§"/>
            </a:pPr>
            <a:r>
              <a:rPr lang="en-GB" sz="2667" i="1"/>
              <a:t>2023: Barbados</a:t>
            </a:r>
            <a:r>
              <a:rPr lang="en-US" sz="2667" i="1"/>
              <a:t> </a:t>
            </a:r>
          </a:p>
          <a:p>
            <a:endParaRPr lang="en-US" sz="3200"/>
          </a:p>
        </p:txBody>
      </p:sp>
    </p:spTree>
    <p:extLst>
      <p:ext uri="{BB962C8B-B14F-4D97-AF65-F5344CB8AC3E}">
        <p14:creationId xmlns:p14="http://schemas.microsoft.com/office/powerpoint/2010/main" val="246622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1392C-BBD9-B23D-062D-9468CDFE4628}"/>
              </a:ext>
            </a:extLst>
          </p:cNvPr>
          <p:cNvSpPr>
            <a:spLocks noGrp="1"/>
          </p:cNvSpPr>
          <p:nvPr>
            <p:ph type="title"/>
          </p:nvPr>
        </p:nvSpPr>
        <p:spPr/>
        <p:txBody>
          <a:bodyPr>
            <a:normAutofit fontScale="90000"/>
          </a:bodyPr>
          <a:lstStyle/>
          <a:p>
            <a:pPr algn="ctr"/>
            <a:r>
              <a:rPr lang="x-none" sz="6000">
                <a:solidFill>
                  <a:srgbClr val="004F9E"/>
                </a:solidFill>
                <a:latin typeface="Arial"/>
                <a:ea typeface="Verdana"/>
                <a:cs typeface="Arial"/>
              </a:rPr>
              <a:t>Thank you</a:t>
            </a:r>
            <a:r>
              <a:rPr lang="es-CR" sz="6000">
                <a:solidFill>
                  <a:srgbClr val="004F9E"/>
                </a:solidFill>
                <a:latin typeface="Arial"/>
                <a:ea typeface="Verdana"/>
                <a:cs typeface="Arial"/>
              </a:rPr>
              <a:t>!</a:t>
            </a:r>
            <a:br>
              <a:rPr lang="es-CO" sz="6000">
                <a:solidFill>
                  <a:srgbClr val="004F9E"/>
                </a:solidFill>
                <a:ea typeface="Verdana" panose="020B0604030504040204" pitchFamily="34" charset="0"/>
              </a:rPr>
            </a:br>
            <a:r>
              <a:rPr lang="es-CO" sz="6000">
                <a:solidFill>
                  <a:srgbClr val="004F9E"/>
                </a:solidFill>
                <a:ea typeface="Verdana" panose="020B0604030504040204" pitchFamily="34" charset="0"/>
              </a:rPr>
              <a:t>¡</a:t>
            </a:r>
            <a:r>
              <a:rPr lang="es-CO" sz="6000">
                <a:solidFill>
                  <a:srgbClr val="004F9E"/>
                </a:solidFill>
                <a:latin typeface="Arial"/>
                <a:ea typeface="Verdana"/>
                <a:cs typeface="Arial"/>
              </a:rPr>
              <a:t>Gracias!</a:t>
            </a:r>
            <a:br>
              <a:rPr lang="es-CO" sz="6000">
                <a:solidFill>
                  <a:srgbClr val="004F9E"/>
                </a:solidFill>
                <a:ea typeface="Verdana" panose="020B0604030504040204" pitchFamily="34" charset="0"/>
              </a:rPr>
            </a:br>
            <a:r>
              <a:rPr lang="es-CO" sz="6000" err="1">
                <a:solidFill>
                  <a:srgbClr val="004F9E"/>
                </a:solidFill>
                <a:latin typeface="Arial"/>
                <a:ea typeface="Verdana"/>
                <a:cs typeface="Arial"/>
              </a:rPr>
              <a:t>Merci</a:t>
            </a:r>
            <a:r>
              <a:rPr lang="es-CO" sz="6000">
                <a:solidFill>
                  <a:srgbClr val="004F9E"/>
                </a:solidFill>
                <a:latin typeface="Arial"/>
                <a:ea typeface="Verdana"/>
                <a:cs typeface="Arial"/>
              </a:rPr>
              <a:t> !</a:t>
            </a:r>
            <a:endParaRPr lang="x-none" sz="6000">
              <a:solidFill>
                <a:srgbClr val="004F9E"/>
              </a:solidFill>
              <a:latin typeface="Arial"/>
              <a:ea typeface="Verdana"/>
              <a:cs typeface="Arial"/>
            </a:endParaRPr>
          </a:p>
        </p:txBody>
      </p:sp>
    </p:spTree>
    <p:extLst>
      <p:ext uri="{BB962C8B-B14F-4D97-AF65-F5344CB8AC3E}">
        <p14:creationId xmlns:p14="http://schemas.microsoft.com/office/powerpoint/2010/main" val="1740315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20"/>
          <p:cNvSpPr/>
          <p:nvPr/>
        </p:nvSpPr>
        <p:spPr>
          <a:xfrm>
            <a:off x="4375979" y="3660284"/>
            <a:ext cx="1468064" cy="779385"/>
          </a:xfrm>
          <a:custGeom>
            <a:avLst/>
            <a:gdLst>
              <a:gd name="connsiteX0" fmla="*/ 0 w 2253698"/>
              <a:gd name="connsiteY0" fmla="*/ 0 h 1225348"/>
              <a:gd name="connsiteX1" fmla="*/ 2253698 w 2253698"/>
              <a:gd name="connsiteY1" fmla="*/ 1225348 h 1225348"/>
              <a:gd name="connsiteX0" fmla="*/ 0 w 2253698"/>
              <a:gd name="connsiteY0" fmla="*/ 0 h 1225348"/>
              <a:gd name="connsiteX1" fmla="*/ 280104 w 2253698"/>
              <a:gd name="connsiteY1" fmla="*/ 1109633 h 1225348"/>
              <a:gd name="connsiteX2" fmla="*/ 2253698 w 2253698"/>
              <a:gd name="connsiteY2" fmla="*/ 1225348 h 1225348"/>
              <a:gd name="connsiteX0" fmla="*/ 0 w 2253698"/>
              <a:gd name="connsiteY0" fmla="*/ 0 h 1225348"/>
              <a:gd name="connsiteX1" fmla="*/ 280104 w 2253698"/>
              <a:gd name="connsiteY1" fmla="*/ 1109633 h 1225348"/>
              <a:gd name="connsiteX2" fmla="*/ 1672806 w 2253698"/>
              <a:gd name="connsiteY2" fmla="*/ 1208107 h 1225348"/>
              <a:gd name="connsiteX3" fmla="*/ 2253698 w 2253698"/>
              <a:gd name="connsiteY3" fmla="*/ 1225348 h 1225348"/>
              <a:gd name="connsiteX0" fmla="*/ 0 w 2253698"/>
              <a:gd name="connsiteY0" fmla="*/ 0 h 1155010"/>
              <a:gd name="connsiteX1" fmla="*/ 280104 w 2253698"/>
              <a:gd name="connsiteY1" fmla="*/ 1039295 h 1155010"/>
              <a:gd name="connsiteX2" fmla="*/ 1672806 w 2253698"/>
              <a:gd name="connsiteY2" fmla="*/ 1137769 h 1155010"/>
              <a:gd name="connsiteX3" fmla="*/ 2253698 w 2253698"/>
              <a:gd name="connsiteY3" fmla="*/ 1155010 h 1155010"/>
              <a:gd name="connsiteX0" fmla="*/ 0 w 2197427"/>
              <a:gd name="connsiteY0" fmla="*/ 0 h 1169077"/>
              <a:gd name="connsiteX1" fmla="*/ 223833 w 2197427"/>
              <a:gd name="connsiteY1" fmla="*/ 1053362 h 1169077"/>
              <a:gd name="connsiteX2" fmla="*/ 1616535 w 2197427"/>
              <a:gd name="connsiteY2" fmla="*/ 1151836 h 1169077"/>
              <a:gd name="connsiteX3" fmla="*/ 2197427 w 2197427"/>
              <a:gd name="connsiteY3" fmla="*/ 1169077 h 1169077"/>
              <a:gd name="connsiteX0" fmla="*/ 0 w 2197427"/>
              <a:gd name="connsiteY0" fmla="*/ 0 h 1169077"/>
              <a:gd name="connsiteX1" fmla="*/ 223833 w 2197427"/>
              <a:gd name="connsiteY1" fmla="*/ 1053362 h 1169077"/>
              <a:gd name="connsiteX2" fmla="*/ 1616535 w 2197427"/>
              <a:gd name="connsiteY2" fmla="*/ 1151836 h 1169077"/>
              <a:gd name="connsiteX3" fmla="*/ 2197427 w 2197427"/>
              <a:gd name="connsiteY3" fmla="*/ 1169077 h 1169077"/>
              <a:gd name="connsiteX0" fmla="*/ 0 w 2197427"/>
              <a:gd name="connsiteY0" fmla="*/ 0 h 1190931"/>
              <a:gd name="connsiteX1" fmla="*/ 209766 w 2197427"/>
              <a:gd name="connsiteY1" fmla="*/ 1109633 h 1190931"/>
              <a:gd name="connsiteX2" fmla="*/ 1616535 w 2197427"/>
              <a:gd name="connsiteY2" fmla="*/ 1151836 h 1190931"/>
              <a:gd name="connsiteX3" fmla="*/ 2197427 w 2197427"/>
              <a:gd name="connsiteY3" fmla="*/ 1169077 h 1190931"/>
              <a:gd name="connsiteX0" fmla="*/ 0 w 2197427"/>
              <a:gd name="connsiteY0" fmla="*/ 0 h 1169077"/>
              <a:gd name="connsiteX1" fmla="*/ 1616535 w 2197427"/>
              <a:gd name="connsiteY1" fmla="*/ 1151836 h 1169077"/>
              <a:gd name="connsiteX2" fmla="*/ 2197427 w 2197427"/>
              <a:gd name="connsiteY2" fmla="*/ 1169077 h 1169077"/>
              <a:gd name="connsiteX0" fmla="*/ 0 w 2197427"/>
              <a:gd name="connsiteY0" fmla="*/ 0 h 1169077"/>
              <a:gd name="connsiteX1" fmla="*/ 2197427 w 2197427"/>
              <a:gd name="connsiteY1" fmla="*/ 1169077 h 1169077"/>
              <a:gd name="connsiteX0" fmla="*/ 0 w 2197427"/>
              <a:gd name="connsiteY0" fmla="*/ 0 h 1169077"/>
              <a:gd name="connsiteX1" fmla="*/ 181630 w 2197427"/>
              <a:gd name="connsiteY1" fmla="*/ 1165905 h 1169077"/>
              <a:gd name="connsiteX2" fmla="*/ 2197427 w 2197427"/>
              <a:gd name="connsiteY2" fmla="*/ 1169077 h 1169077"/>
              <a:gd name="connsiteX0" fmla="*/ 4669 w 2202096"/>
              <a:gd name="connsiteY0" fmla="*/ 0 h 1169077"/>
              <a:gd name="connsiteX1" fmla="*/ 186299 w 2202096"/>
              <a:gd name="connsiteY1" fmla="*/ 1165905 h 1169077"/>
              <a:gd name="connsiteX2" fmla="*/ 2202096 w 2202096"/>
              <a:gd name="connsiteY2" fmla="*/ 1169077 h 1169077"/>
            </a:gdLst>
            <a:ahLst/>
            <a:cxnLst>
              <a:cxn ang="0">
                <a:pos x="connsiteX0" y="connsiteY0"/>
              </a:cxn>
              <a:cxn ang="0">
                <a:pos x="connsiteX1" y="connsiteY1"/>
              </a:cxn>
              <a:cxn ang="0">
                <a:pos x="connsiteX2" y="connsiteY2"/>
              </a:cxn>
            </a:cxnLst>
            <a:rect l="l" t="t" r="r" b="b"/>
            <a:pathLst>
              <a:path w="2202096" h="1169077">
                <a:moveTo>
                  <a:pt x="4669" y="0"/>
                </a:moveTo>
                <a:cubicBezTo>
                  <a:pt x="79280" y="1087330"/>
                  <a:pt x="-141531" y="992975"/>
                  <a:pt x="186299" y="1165905"/>
                </a:cubicBezTo>
                <a:lnTo>
                  <a:pt x="2202096" y="1169077"/>
                </a:lnTo>
              </a:path>
            </a:pathLst>
          </a:custGeom>
          <a:ln w="38100" cap="flat">
            <a:solidFill>
              <a:srgbClr val="003DA5"/>
            </a:solidFill>
            <a:prstDash val="sysDash"/>
            <a:headEnd type="none" w="sm" len="sm"/>
            <a:tailEnd type="triangle" w="lg" len="med"/>
          </a:ln>
        </p:spPr>
        <p:txBody>
          <a:bodyPr/>
          <a:lstStyle/>
          <a:p>
            <a:endParaRPr lang="en-CH" sz="1200"/>
          </a:p>
        </p:txBody>
      </p:sp>
      <p:sp>
        <p:nvSpPr>
          <p:cNvPr id="52" name="AutoShape 20">
            <a:extLst>
              <a:ext uri="{FF2B5EF4-FFF2-40B4-BE49-F238E27FC236}">
                <a16:creationId xmlns:a16="http://schemas.microsoft.com/office/drawing/2014/main" id="{AE7F816F-EEE5-0F5D-A5EF-A6778A44BBDC}"/>
              </a:ext>
            </a:extLst>
          </p:cNvPr>
          <p:cNvSpPr/>
          <p:nvPr/>
        </p:nvSpPr>
        <p:spPr>
          <a:xfrm flipH="1">
            <a:off x="6549542" y="3660284"/>
            <a:ext cx="1468064" cy="779385"/>
          </a:xfrm>
          <a:custGeom>
            <a:avLst/>
            <a:gdLst>
              <a:gd name="connsiteX0" fmla="*/ 0 w 2253698"/>
              <a:gd name="connsiteY0" fmla="*/ 0 h 1225348"/>
              <a:gd name="connsiteX1" fmla="*/ 2253698 w 2253698"/>
              <a:gd name="connsiteY1" fmla="*/ 1225348 h 1225348"/>
              <a:gd name="connsiteX0" fmla="*/ 0 w 2253698"/>
              <a:gd name="connsiteY0" fmla="*/ 0 h 1225348"/>
              <a:gd name="connsiteX1" fmla="*/ 280104 w 2253698"/>
              <a:gd name="connsiteY1" fmla="*/ 1109633 h 1225348"/>
              <a:gd name="connsiteX2" fmla="*/ 2253698 w 2253698"/>
              <a:gd name="connsiteY2" fmla="*/ 1225348 h 1225348"/>
              <a:gd name="connsiteX0" fmla="*/ 0 w 2253698"/>
              <a:gd name="connsiteY0" fmla="*/ 0 h 1225348"/>
              <a:gd name="connsiteX1" fmla="*/ 280104 w 2253698"/>
              <a:gd name="connsiteY1" fmla="*/ 1109633 h 1225348"/>
              <a:gd name="connsiteX2" fmla="*/ 1672806 w 2253698"/>
              <a:gd name="connsiteY2" fmla="*/ 1208107 h 1225348"/>
              <a:gd name="connsiteX3" fmla="*/ 2253698 w 2253698"/>
              <a:gd name="connsiteY3" fmla="*/ 1225348 h 1225348"/>
              <a:gd name="connsiteX0" fmla="*/ 0 w 2253698"/>
              <a:gd name="connsiteY0" fmla="*/ 0 h 1155010"/>
              <a:gd name="connsiteX1" fmla="*/ 280104 w 2253698"/>
              <a:gd name="connsiteY1" fmla="*/ 1039295 h 1155010"/>
              <a:gd name="connsiteX2" fmla="*/ 1672806 w 2253698"/>
              <a:gd name="connsiteY2" fmla="*/ 1137769 h 1155010"/>
              <a:gd name="connsiteX3" fmla="*/ 2253698 w 2253698"/>
              <a:gd name="connsiteY3" fmla="*/ 1155010 h 1155010"/>
              <a:gd name="connsiteX0" fmla="*/ 0 w 2197427"/>
              <a:gd name="connsiteY0" fmla="*/ 0 h 1169077"/>
              <a:gd name="connsiteX1" fmla="*/ 223833 w 2197427"/>
              <a:gd name="connsiteY1" fmla="*/ 1053362 h 1169077"/>
              <a:gd name="connsiteX2" fmla="*/ 1616535 w 2197427"/>
              <a:gd name="connsiteY2" fmla="*/ 1151836 h 1169077"/>
              <a:gd name="connsiteX3" fmla="*/ 2197427 w 2197427"/>
              <a:gd name="connsiteY3" fmla="*/ 1169077 h 1169077"/>
              <a:gd name="connsiteX0" fmla="*/ 0 w 2197427"/>
              <a:gd name="connsiteY0" fmla="*/ 0 h 1169077"/>
              <a:gd name="connsiteX1" fmla="*/ 223833 w 2197427"/>
              <a:gd name="connsiteY1" fmla="*/ 1053362 h 1169077"/>
              <a:gd name="connsiteX2" fmla="*/ 1616535 w 2197427"/>
              <a:gd name="connsiteY2" fmla="*/ 1151836 h 1169077"/>
              <a:gd name="connsiteX3" fmla="*/ 2197427 w 2197427"/>
              <a:gd name="connsiteY3" fmla="*/ 1169077 h 1169077"/>
              <a:gd name="connsiteX0" fmla="*/ 0 w 2197427"/>
              <a:gd name="connsiteY0" fmla="*/ 0 h 1190931"/>
              <a:gd name="connsiteX1" fmla="*/ 209766 w 2197427"/>
              <a:gd name="connsiteY1" fmla="*/ 1109633 h 1190931"/>
              <a:gd name="connsiteX2" fmla="*/ 1616535 w 2197427"/>
              <a:gd name="connsiteY2" fmla="*/ 1151836 h 1190931"/>
              <a:gd name="connsiteX3" fmla="*/ 2197427 w 2197427"/>
              <a:gd name="connsiteY3" fmla="*/ 1169077 h 1190931"/>
              <a:gd name="connsiteX0" fmla="*/ 0 w 2197427"/>
              <a:gd name="connsiteY0" fmla="*/ 0 h 1169077"/>
              <a:gd name="connsiteX1" fmla="*/ 1616535 w 2197427"/>
              <a:gd name="connsiteY1" fmla="*/ 1151836 h 1169077"/>
              <a:gd name="connsiteX2" fmla="*/ 2197427 w 2197427"/>
              <a:gd name="connsiteY2" fmla="*/ 1169077 h 1169077"/>
              <a:gd name="connsiteX0" fmla="*/ 0 w 2197427"/>
              <a:gd name="connsiteY0" fmla="*/ 0 h 1169077"/>
              <a:gd name="connsiteX1" fmla="*/ 2197427 w 2197427"/>
              <a:gd name="connsiteY1" fmla="*/ 1169077 h 1169077"/>
              <a:gd name="connsiteX0" fmla="*/ 0 w 2197427"/>
              <a:gd name="connsiteY0" fmla="*/ 0 h 1169077"/>
              <a:gd name="connsiteX1" fmla="*/ 181630 w 2197427"/>
              <a:gd name="connsiteY1" fmla="*/ 1165905 h 1169077"/>
              <a:gd name="connsiteX2" fmla="*/ 2197427 w 2197427"/>
              <a:gd name="connsiteY2" fmla="*/ 1169077 h 1169077"/>
              <a:gd name="connsiteX0" fmla="*/ 4669 w 2202096"/>
              <a:gd name="connsiteY0" fmla="*/ 0 h 1169077"/>
              <a:gd name="connsiteX1" fmla="*/ 186299 w 2202096"/>
              <a:gd name="connsiteY1" fmla="*/ 1165905 h 1169077"/>
              <a:gd name="connsiteX2" fmla="*/ 2202096 w 2202096"/>
              <a:gd name="connsiteY2" fmla="*/ 1169077 h 1169077"/>
            </a:gdLst>
            <a:ahLst/>
            <a:cxnLst>
              <a:cxn ang="0">
                <a:pos x="connsiteX0" y="connsiteY0"/>
              </a:cxn>
              <a:cxn ang="0">
                <a:pos x="connsiteX1" y="connsiteY1"/>
              </a:cxn>
              <a:cxn ang="0">
                <a:pos x="connsiteX2" y="connsiteY2"/>
              </a:cxn>
            </a:cxnLst>
            <a:rect l="l" t="t" r="r" b="b"/>
            <a:pathLst>
              <a:path w="2202096" h="1169077">
                <a:moveTo>
                  <a:pt x="4669" y="0"/>
                </a:moveTo>
                <a:cubicBezTo>
                  <a:pt x="79280" y="1087330"/>
                  <a:pt x="-141531" y="992975"/>
                  <a:pt x="186299" y="1165905"/>
                </a:cubicBezTo>
                <a:lnTo>
                  <a:pt x="2202096" y="1169077"/>
                </a:lnTo>
              </a:path>
            </a:pathLst>
          </a:custGeom>
          <a:ln w="38100" cap="flat">
            <a:solidFill>
              <a:srgbClr val="003DA5"/>
            </a:solidFill>
            <a:prstDash val="sysDash"/>
            <a:headEnd type="none" w="sm" len="sm"/>
            <a:tailEnd type="triangle" w="lg" len="med"/>
          </a:ln>
        </p:spPr>
        <p:txBody>
          <a:bodyPr/>
          <a:lstStyle/>
          <a:p>
            <a:endParaRPr lang="en-CH" sz="1200"/>
          </a:p>
        </p:txBody>
      </p:sp>
      <p:grpSp>
        <p:nvGrpSpPr>
          <p:cNvPr id="2" name="Group 2"/>
          <p:cNvGrpSpPr/>
          <p:nvPr/>
        </p:nvGrpSpPr>
        <p:grpSpPr>
          <a:xfrm>
            <a:off x="2687054" y="953057"/>
            <a:ext cx="3255743" cy="2743200"/>
            <a:chOff x="0" y="0"/>
            <a:chExt cx="1286219" cy="1083733"/>
          </a:xfrm>
        </p:grpSpPr>
        <p:sp>
          <p:nvSpPr>
            <p:cNvPr id="3" name="Freeform 3"/>
            <p:cNvSpPr/>
            <p:nvPr/>
          </p:nvSpPr>
          <p:spPr>
            <a:xfrm>
              <a:off x="0" y="0"/>
              <a:ext cx="1286219" cy="1083733"/>
            </a:xfrm>
            <a:custGeom>
              <a:avLst/>
              <a:gdLst/>
              <a:ahLst/>
              <a:cxnLst/>
              <a:rect l="l" t="t" r="r" b="b"/>
              <a:pathLst>
                <a:path w="1286219" h="1083733">
                  <a:moveTo>
                    <a:pt x="71338" y="0"/>
                  </a:moveTo>
                  <a:lnTo>
                    <a:pt x="1214881" y="0"/>
                  </a:lnTo>
                  <a:cubicBezTo>
                    <a:pt x="1254280" y="0"/>
                    <a:pt x="1286219" y="31939"/>
                    <a:pt x="1286219" y="71338"/>
                  </a:cubicBezTo>
                  <a:lnTo>
                    <a:pt x="1286219" y="1012396"/>
                  </a:lnTo>
                  <a:cubicBezTo>
                    <a:pt x="1286219" y="1031316"/>
                    <a:pt x="1278703" y="1049461"/>
                    <a:pt x="1265325" y="1062839"/>
                  </a:cubicBezTo>
                  <a:cubicBezTo>
                    <a:pt x="1251946" y="1076217"/>
                    <a:pt x="1233801" y="1083733"/>
                    <a:pt x="1214881" y="1083733"/>
                  </a:cubicBezTo>
                  <a:lnTo>
                    <a:pt x="71338" y="1083733"/>
                  </a:lnTo>
                  <a:cubicBezTo>
                    <a:pt x="31939" y="1083733"/>
                    <a:pt x="0" y="1051794"/>
                    <a:pt x="0" y="1012396"/>
                  </a:cubicBezTo>
                  <a:lnTo>
                    <a:pt x="0" y="71338"/>
                  </a:lnTo>
                  <a:cubicBezTo>
                    <a:pt x="0" y="31939"/>
                    <a:pt x="31939" y="0"/>
                    <a:pt x="71338" y="0"/>
                  </a:cubicBezTo>
                  <a:close/>
                </a:path>
              </a:pathLst>
            </a:custGeom>
            <a:solidFill>
              <a:srgbClr val="E7E7E7"/>
            </a:solidFill>
          </p:spPr>
          <p:txBody>
            <a:bodyPr/>
            <a:lstStyle/>
            <a:p>
              <a:endParaRPr lang="en-CH" sz="1200"/>
            </a:p>
          </p:txBody>
        </p:sp>
        <p:sp>
          <p:nvSpPr>
            <p:cNvPr id="4" name="TextBox 4"/>
            <p:cNvSpPr txBox="1"/>
            <p:nvPr/>
          </p:nvSpPr>
          <p:spPr>
            <a:xfrm>
              <a:off x="0" y="-19050"/>
              <a:ext cx="1286219" cy="1102783"/>
            </a:xfrm>
            <a:prstGeom prst="rect">
              <a:avLst/>
            </a:prstGeom>
          </p:spPr>
          <p:txBody>
            <a:bodyPr lIns="33867" tIns="33867" rIns="33867" bIns="33867" rtlCol="0" anchor="ctr"/>
            <a:lstStyle/>
            <a:p>
              <a:pPr algn="ctr">
                <a:lnSpc>
                  <a:spcPts val="1560"/>
                </a:lnSpc>
              </a:pPr>
              <a:endParaRPr sz="1200"/>
            </a:p>
          </p:txBody>
        </p:sp>
      </p:grpSp>
      <p:grpSp>
        <p:nvGrpSpPr>
          <p:cNvPr id="5" name="Group 5"/>
          <p:cNvGrpSpPr/>
          <p:nvPr/>
        </p:nvGrpSpPr>
        <p:grpSpPr>
          <a:xfrm>
            <a:off x="2687054" y="265206"/>
            <a:ext cx="3255743" cy="465601"/>
            <a:chOff x="0" y="0"/>
            <a:chExt cx="2841776" cy="406400"/>
          </a:xfrm>
        </p:grpSpPr>
        <p:sp>
          <p:nvSpPr>
            <p:cNvPr id="6" name="Freeform 6"/>
            <p:cNvSpPr/>
            <p:nvPr/>
          </p:nvSpPr>
          <p:spPr>
            <a:xfrm>
              <a:off x="0" y="0"/>
              <a:ext cx="2841776" cy="406400"/>
            </a:xfrm>
            <a:custGeom>
              <a:avLst/>
              <a:gdLst/>
              <a:ahLst/>
              <a:cxnLst/>
              <a:rect l="l" t="t" r="r" b="b"/>
              <a:pathLst>
                <a:path w="2841776" h="406400">
                  <a:moveTo>
                    <a:pt x="2638576" y="0"/>
                  </a:moveTo>
                  <a:cubicBezTo>
                    <a:pt x="2750800" y="0"/>
                    <a:pt x="2841776" y="90976"/>
                    <a:pt x="2841776" y="203200"/>
                  </a:cubicBezTo>
                  <a:cubicBezTo>
                    <a:pt x="2841776" y="315424"/>
                    <a:pt x="2750800" y="406400"/>
                    <a:pt x="2638576" y="406400"/>
                  </a:cubicBezTo>
                  <a:lnTo>
                    <a:pt x="203200" y="406400"/>
                  </a:lnTo>
                  <a:cubicBezTo>
                    <a:pt x="90976" y="406400"/>
                    <a:pt x="0" y="315424"/>
                    <a:pt x="0" y="203200"/>
                  </a:cubicBezTo>
                  <a:cubicBezTo>
                    <a:pt x="0" y="90976"/>
                    <a:pt x="90976" y="0"/>
                    <a:pt x="203200" y="0"/>
                  </a:cubicBezTo>
                  <a:close/>
                </a:path>
              </a:pathLst>
            </a:custGeom>
            <a:solidFill>
              <a:srgbClr val="3A59D1"/>
            </a:solidFill>
          </p:spPr>
          <p:txBody>
            <a:bodyPr/>
            <a:lstStyle/>
            <a:p>
              <a:endParaRPr lang="en-CH" sz="1200"/>
            </a:p>
          </p:txBody>
        </p:sp>
        <p:sp>
          <p:nvSpPr>
            <p:cNvPr id="7" name="TextBox 7"/>
            <p:cNvSpPr txBox="1"/>
            <p:nvPr/>
          </p:nvSpPr>
          <p:spPr>
            <a:xfrm>
              <a:off x="0" y="-47625"/>
              <a:ext cx="2841776" cy="454025"/>
            </a:xfrm>
            <a:prstGeom prst="rect">
              <a:avLst/>
            </a:prstGeom>
          </p:spPr>
          <p:txBody>
            <a:bodyPr lIns="33867" tIns="33867" rIns="33867" bIns="33867" rtlCol="0" anchor="ctr"/>
            <a:lstStyle/>
            <a:p>
              <a:pPr algn="ctr">
                <a:lnSpc>
                  <a:spcPts val="1560"/>
                </a:lnSpc>
              </a:pPr>
              <a:endParaRPr sz="1200"/>
            </a:p>
          </p:txBody>
        </p:sp>
      </p:grpSp>
      <p:grpSp>
        <p:nvGrpSpPr>
          <p:cNvPr id="8" name="Group 8"/>
          <p:cNvGrpSpPr/>
          <p:nvPr/>
        </p:nvGrpSpPr>
        <p:grpSpPr>
          <a:xfrm>
            <a:off x="2887655" y="1133990"/>
            <a:ext cx="381000" cy="38100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59D1"/>
            </a:solidFill>
          </p:spPr>
          <p:txBody>
            <a:bodyPr/>
            <a:lstStyle/>
            <a:p>
              <a:endParaRPr lang="en-CH" sz="1200"/>
            </a:p>
          </p:txBody>
        </p:sp>
        <p:sp>
          <p:nvSpPr>
            <p:cNvPr id="10" name="TextBox 10"/>
            <p:cNvSpPr txBox="1"/>
            <p:nvPr/>
          </p:nvSpPr>
          <p:spPr>
            <a:xfrm>
              <a:off x="76200" y="28575"/>
              <a:ext cx="660400" cy="708025"/>
            </a:xfrm>
            <a:prstGeom prst="rect">
              <a:avLst/>
            </a:prstGeom>
          </p:spPr>
          <p:txBody>
            <a:bodyPr lIns="33867" tIns="33867" rIns="33867" bIns="33867" rtlCol="0" anchor="ctr"/>
            <a:lstStyle/>
            <a:p>
              <a:pPr algn="ctr">
                <a:lnSpc>
                  <a:spcPts val="1560"/>
                </a:lnSpc>
              </a:pPr>
              <a:endParaRPr sz="1200"/>
            </a:p>
          </p:txBody>
        </p:sp>
      </p:grpSp>
      <p:grpSp>
        <p:nvGrpSpPr>
          <p:cNvPr id="11" name="Group 11"/>
          <p:cNvGrpSpPr/>
          <p:nvPr/>
        </p:nvGrpSpPr>
        <p:grpSpPr>
          <a:xfrm>
            <a:off x="2887655" y="2012850"/>
            <a:ext cx="381000" cy="38100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59D1"/>
            </a:solidFill>
          </p:spPr>
          <p:txBody>
            <a:bodyPr/>
            <a:lstStyle/>
            <a:p>
              <a:endParaRPr lang="en-CH" sz="1200"/>
            </a:p>
          </p:txBody>
        </p:sp>
        <p:sp>
          <p:nvSpPr>
            <p:cNvPr id="13" name="TextBox 13"/>
            <p:cNvSpPr txBox="1"/>
            <p:nvPr/>
          </p:nvSpPr>
          <p:spPr>
            <a:xfrm>
              <a:off x="76200" y="28575"/>
              <a:ext cx="660400" cy="708025"/>
            </a:xfrm>
            <a:prstGeom prst="rect">
              <a:avLst/>
            </a:prstGeom>
          </p:spPr>
          <p:txBody>
            <a:bodyPr lIns="33867" tIns="33867" rIns="33867" bIns="33867" rtlCol="0" anchor="ctr"/>
            <a:lstStyle/>
            <a:p>
              <a:pPr algn="ctr">
                <a:lnSpc>
                  <a:spcPts val="1560"/>
                </a:lnSpc>
              </a:pPr>
              <a:endParaRPr sz="1200"/>
            </a:p>
          </p:txBody>
        </p:sp>
      </p:grpSp>
      <p:grpSp>
        <p:nvGrpSpPr>
          <p:cNvPr id="14" name="Group 14"/>
          <p:cNvGrpSpPr/>
          <p:nvPr/>
        </p:nvGrpSpPr>
        <p:grpSpPr>
          <a:xfrm>
            <a:off x="6432899" y="953057"/>
            <a:ext cx="3255743" cy="2743200"/>
            <a:chOff x="0" y="0"/>
            <a:chExt cx="1286219" cy="1083733"/>
          </a:xfrm>
        </p:grpSpPr>
        <p:sp>
          <p:nvSpPr>
            <p:cNvPr id="15" name="Freeform 15"/>
            <p:cNvSpPr/>
            <p:nvPr/>
          </p:nvSpPr>
          <p:spPr>
            <a:xfrm>
              <a:off x="0" y="0"/>
              <a:ext cx="1286219" cy="1083733"/>
            </a:xfrm>
            <a:custGeom>
              <a:avLst/>
              <a:gdLst/>
              <a:ahLst/>
              <a:cxnLst/>
              <a:rect l="l" t="t" r="r" b="b"/>
              <a:pathLst>
                <a:path w="1286219" h="1083733">
                  <a:moveTo>
                    <a:pt x="71338" y="0"/>
                  </a:moveTo>
                  <a:lnTo>
                    <a:pt x="1214881" y="0"/>
                  </a:lnTo>
                  <a:cubicBezTo>
                    <a:pt x="1254280" y="0"/>
                    <a:pt x="1286219" y="31939"/>
                    <a:pt x="1286219" y="71338"/>
                  </a:cubicBezTo>
                  <a:lnTo>
                    <a:pt x="1286219" y="1012396"/>
                  </a:lnTo>
                  <a:cubicBezTo>
                    <a:pt x="1286219" y="1031316"/>
                    <a:pt x="1278703" y="1049461"/>
                    <a:pt x="1265325" y="1062839"/>
                  </a:cubicBezTo>
                  <a:cubicBezTo>
                    <a:pt x="1251946" y="1076217"/>
                    <a:pt x="1233801" y="1083733"/>
                    <a:pt x="1214881" y="1083733"/>
                  </a:cubicBezTo>
                  <a:lnTo>
                    <a:pt x="71338" y="1083733"/>
                  </a:lnTo>
                  <a:cubicBezTo>
                    <a:pt x="31939" y="1083733"/>
                    <a:pt x="0" y="1051794"/>
                    <a:pt x="0" y="1012396"/>
                  </a:cubicBezTo>
                  <a:lnTo>
                    <a:pt x="0" y="71338"/>
                  </a:lnTo>
                  <a:cubicBezTo>
                    <a:pt x="0" y="31939"/>
                    <a:pt x="31939" y="0"/>
                    <a:pt x="71338" y="0"/>
                  </a:cubicBezTo>
                  <a:close/>
                </a:path>
              </a:pathLst>
            </a:custGeom>
            <a:solidFill>
              <a:srgbClr val="E7E7E7"/>
            </a:solidFill>
          </p:spPr>
          <p:txBody>
            <a:bodyPr/>
            <a:lstStyle/>
            <a:p>
              <a:endParaRPr lang="en-CH" sz="1200"/>
            </a:p>
          </p:txBody>
        </p:sp>
        <p:sp>
          <p:nvSpPr>
            <p:cNvPr id="16" name="TextBox 16"/>
            <p:cNvSpPr txBox="1"/>
            <p:nvPr/>
          </p:nvSpPr>
          <p:spPr>
            <a:xfrm>
              <a:off x="0" y="-19050"/>
              <a:ext cx="1286219" cy="1102783"/>
            </a:xfrm>
            <a:prstGeom prst="rect">
              <a:avLst/>
            </a:prstGeom>
          </p:spPr>
          <p:txBody>
            <a:bodyPr lIns="33867" tIns="33867" rIns="33867" bIns="33867" rtlCol="0" anchor="ctr"/>
            <a:lstStyle/>
            <a:p>
              <a:pPr algn="ctr">
                <a:lnSpc>
                  <a:spcPts val="1560"/>
                </a:lnSpc>
              </a:pPr>
              <a:endParaRPr sz="1200"/>
            </a:p>
          </p:txBody>
        </p:sp>
      </p:grpSp>
      <p:grpSp>
        <p:nvGrpSpPr>
          <p:cNvPr id="17" name="Group 17"/>
          <p:cNvGrpSpPr/>
          <p:nvPr/>
        </p:nvGrpSpPr>
        <p:grpSpPr>
          <a:xfrm>
            <a:off x="6433362" y="265206"/>
            <a:ext cx="3255279" cy="465601"/>
            <a:chOff x="0" y="0"/>
            <a:chExt cx="2841371" cy="406400"/>
          </a:xfrm>
        </p:grpSpPr>
        <p:sp>
          <p:nvSpPr>
            <p:cNvPr id="18" name="Freeform 18"/>
            <p:cNvSpPr/>
            <p:nvPr/>
          </p:nvSpPr>
          <p:spPr>
            <a:xfrm>
              <a:off x="0" y="0"/>
              <a:ext cx="2841371" cy="406400"/>
            </a:xfrm>
            <a:custGeom>
              <a:avLst/>
              <a:gdLst/>
              <a:ahLst/>
              <a:cxnLst/>
              <a:rect l="l" t="t" r="r" b="b"/>
              <a:pathLst>
                <a:path w="2841371" h="406400">
                  <a:moveTo>
                    <a:pt x="2638171" y="0"/>
                  </a:moveTo>
                  <a:cubicBezTo>
                    <a:pt x="2750395" y="0"/>
                    <a:pt x="2841371" y="90976"/>
                    <a:pt x="2841371" y="203200"/>
                  </a:cubicBezTo>
                  <a:cubicBezTo>
                    <a:pt x="2841371" y="315424"/>
                    <a:pt x="2750395" y="406400"/>
                    <a:pt x="2638171" y="406400"/>
                  </a:cubicBezTo>
                  <a:lnTo>
                    <a:pt x="203200" y="406400"/>
                  </a:lnTo>
                  <a:cubicBezTo>
                    <a:pt x="90976" y="406400"/>
                    <a:pt x="0" y="315424"/>
                    <a:pt x="0" y="203200"/>
                  </a:cubicBezTo>
                  <a:cubicBezTo>
                    <a:pt x="0" y="90976"/>
                    <a:pt x="90976" y="0"/>
                    <a:pt x="203200" y="0"/>
                  </a:cubicBezTo>
                  <a:close/>
                </a:path>
              </a:pathLst>
            </a:custGeom>
            <a:solidFill>
              <a:srgbClr val="3DBBD7"/>
            </a:solidFill>
          </p:spPr>
          <p:txBody>
            <a:bodyPr/>
            <a:lstStyle/>
            <a:p>
              <a:endParaRPr lang="en-CH" sz="1200"/>
            </a:p>
          </p:txBody>
        </p:sp>
        <p:sp>
          <p:nvSpPr>
            <p:cNvPr id="19" name="TextBox 19"/>
            <p:cNvSpPr txBox="1"/>
            <p:nvPr/>
          </p:nvSpPr>
          <p:spPr>
            <a:xfrm>
              <a:off x="0" y="-47625"/>
              <a:ext cx="2841371" cy="454025"/>
            </a:xfrm>
            <a:prstGeom prst="rect">
              <a:avLst/>
            </a:prstGeom>
          </p:spPr>
          <p:txBody>
            <a:bodyPr lIns="33867" tIns="33867" rIns="33867" bIns="33867" rtlCol="0" anchor="ctr"/>
            <a:lstStyle/>
            <a:p>
              <a:pPr algn="ctr">
                <a:lnSpc>
                  <a:spcPts val="1560"/>
                </a:lnSpc>
              </a:pPr>
              <a:endParaRPr sz="1200"/>
            </a:p>
          </p:txBody>
        </p:sp>
      </p:grpSp>
      <p:grpSp>
        <p:nvGrpSpPr>
          <p:cNvPr id="22" name="Group 22"/>
          <p:cNvGrpSpPr/>
          <p:nvPr/>
        </p:nvGrpSpPr>
        <p:grpSpPr>
          <a:xfrm>
            <a:off x="6554721" y="1027987"/>
            <a:ext cx="381000" cy="38100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BBD7"/>
            </a:solidFill>
          </p:spPr>
          <p:txBody>
            <a:bodyPr/>
            <a:lstStyle/>
            <a:p>
              <a:endParaRPr lang="en-CH" sz="1200"/>
            </a:p>
          </p:txBody>
        </p:sp>
        <p:sp>
          <p:nvSpPr>
            <p:cNvPr id="24" name="TextBox 24"/>
            <p:cNvSpPr txBox="1"/>
            <p:nvPr/>
          </p:nvSpPr>
          <p:spPr>
            <a:xfrm>
              <a:off x="76200" y="28575"/>
              <a:ext cx="660400" cy="708025"/>
            </a:xfrm>
            <a:prstGeom prst="rect">
              <a:avLst/>
            </a:prstGeom>
          </p:spPr>
          <p:txBody>
            <a:bodyPr lIns="33867" tIns="33867" rIns="33867" bIns="33867" rtlCol="0" anchor="ctr"/>
            <a:lstStyle/>
            <a:p>
              <a:pPr algn="ctr">
                <a:lnSpc>
                  <a:spcPts val="1560"/>
                </a:lnSpc>
              </a:pPr>
              <a:endParaRPr sz="1200"/>
            </a:p>
          </p:txBody>
        </p:sp>
      </p:grpSp>
      <p:grpSp>
        <p:nvGrpSpPr>
          <p:cNvPr id="25" name="Group 25"/>
          <p:cNvGrpSpPr/>
          <p:nvPr/>
        </p:nvGrpSpPr>
        <p:grpSpPr>
          <a:xfrm>
            <a:off x="6554721" y="2116425"/>
            <a:ext cx="381000" cy="381000"/>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BBD7"/>
            </a:solidFill>
          </p:spPr>
          <p:txBody>
            <a:bodyPr/>
            <a:lstStyle/>
            <a:p>
              <a:endParaRPr lang="en-CH" sz="1200"/>
            </a:p>
          </p:txBody>
        </p:sp>
        <p:sp>
          <p:nvSpPr>
            <p:cNvPr id="27" name="TextBox 27"/>
            <p:cNvSpPr txBox="1"/>
            <p:nvPr/>
          </p:nvSpPr>
          <p:spPr>
            <a:xfrm>
              <a:off x="76200" y="28575"/>
              <a:ext cx="660400" cy="708025"/>
            </a:xfrm>
            <a:prstGeom prst="rect">
              <a:avLst/>
            </a:prstGeom>
          </p:spPr>
          <p:txBody>
            <a:bodyPr lIns="33867" tIns="33867" rIns="33867" bIns="33867" rtlCol="0" anchor="ctr"/>
            <a:lstStyle/>
            <a:p>
              <a:pPr algn="ctr">
                <a:lnSpc>
                  <a:spcPts val="1560"/>
                </a:lnSpc>
              </a:pPr>
              <a:endParaRPr sz="1200"/>
            </a:p>
          </p:txBody>
        </p:sp>
      </p:grpSp>
      <p:grpSp>
        <p:nvGrpSpPr>
          <p:cNvPr id="28" name="Group 28"/>
          <p:cNvGrpSpPr/>
          <p:nvPr/>
        </p:nvGrpSpPr>
        <p:grpSpPr>
          <a:xfrm>
            <a:off x="6554721" y="3077415"/>
            <a:ext cx="381000" cy="381000"/>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BBD7"/>
            </a:solidFill>
          </p:spPr>
          <p:txBody>
            <a:bodyPr/>
            <a:lstStyle/>
            <a:p>
              <a:endParaRPr lang="en-CH" sz="1200"/>
            </a:p>
          </p:txBody>
        </p:sp>
        <p:sp>
          <p:nvSpPr>
            <p:cNvPr id="30" name="TextBox 30"/>
            <p:cNvSpPr txBox="1"/>
            <p:nvPr/>
          </p:nvSpPr>
          <p:spPr>
            <a:xfrm>
              <a:off x="76200" y="28575"/>
              <a:ext cx="660400" cy="708025"/>
            </a:xfrm>
            <a:prstGeom prst="rect">
              <a:avLst/>
            </a:prstGeom>
          </p:spPr>
          <p:txBody>
            <a:bodyPr lIns="33867" tIns="33867" rIns="33867" bIns="33867" rtlCol="0" anchor="ctr"/>
            <a:lstStyle/>
            <a:p>
              <a:pPr algn="ctr">
                <a:lnSpc>
                  <a:spcPts val="1560"/>
                </a:lnSpc>
              </a:pPr>
              <a:endParaRPr sz="1200"/>
            </a:p>
          </p:txBody>
        </p:sp>
      </p:grpSp>
      <p:graphicFrame>
        <p:nvGraphicFramePr>
          <p:cNvPr id="31" name="Table 31"/>
          <p:cNvGraphicFramePr>
            <a:graphicFrameLocks noGrp="1"/>
          </p:cNvGraphicFramePr>
          <p:nvPr/>
        </p:nvGraphicFramePr>
        <p:xfrm>
          <a:off x="4144068" y="4690970"/>
          <a:ext cx="4160721" cy="1991197"/>
        </p:xfrm>
        <a:graphic>
          <a:graphicData uri="http://schemas.openxmlformats.org/drawingml/2006/table">
            <a:tbl>
              <a:tblPr/>
              <a:tblGrid>
                <a:gridCol w="1273817">
                  <a:extLst>
                    <a:ext uri="{9D8B030D-6E8A-4147-A177-3AD203B41FA5}">
                      <a16:colId xmlns:a16="http://schemas.microsoft.com/office/drawing/2014/main" val="20000"/>
                    </a:ext>
                  </a:extLst>
                </a:gridCol>
                <a:gridCol w="1747877">
                  <a:extLst>
                    <a:ext uri="{9D8B030D-6E8A-4147-A177-3AD203B41FA5}">
                      <a16:colId xmlns:a16="http://schemas.microsoft.com/office/drawing/2014/main" val="20001"/>
                    </a:ext>
                  </a:extLst>
                </a:gridCol>
                <a:gridCol w="1139027">
                  <a:extLst>
                    <a:ext uri="{9D8B030D-6E8A-4147-A177-3AD203B41FA5}">
                      <a16:colId xmlns:a16="http://schemas.microsoft.com/office/drawing/2014/main" val="20002"/>
                    </a:ext>
                  </a:extLst>
                </a:gridCol>
              </a:tblGrid>
              <a:tr h="553374">
                <a:tc>
                  <a:txBody>
                    <a:bodyPr/>
                    <a:lstStyle/>
                    <a:p>
                      <a:pPr algn="ctr">
                        <a:lnSpc>
                          <a:spcPts val="3499"/>
                        </a:lnSpc>
                        <a:defRPr/>
                      </a:pPr>
                      <a:r>
                        <a:rPr lang="en-US" sz="1700" b="1">
                          <a:solidFill>
                            <a:srgbClr val="00288F"/>
                          </a:solidFill>
                          <a:latin typeface="Helvetica Bold"/>
                          <a:ea typeface="Helvetica Bold"/>
                          <a:cs typeface="Helvetica Bold"/>
                          <a:sym typeface="Helvetica Bold"/>
                        </a:rPr>
                        <a:t>Regions</a:t>
                      </a:r>
                      <a:endParaRPr lang="en-US" sz="700"/>
                    </a:p>
                  </a:txBody>
                  <a:tcPr marL="127000" marR="127000" marT="127000" marB="127000" anchor="ctr">
                    <a:lnL w="0" cap="flat" cmpd="sng" algn="ctr">
                      <a:solidFill>
                        <a:srgbClr val="00288F"/>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288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rgbClr val="E7E7E7"/>
                    </a:solidFill>
                  </a:tcPr>
                </a:tc>
                <a:tc>
                  <a:txBody>
                    <a:bodyPr/>
                    <a:lstStyle/>
                    <a:p>
                      <a:pPr algn="ctr">
                        <a:lnSpc>
                          <a:spcPts val="3499"/>
                        </a:lnSpc>
                        <a:defRPr/>
                      </a:pPr>
                      <a:r>
                        <a:rPr lang="en-US" sz="1700" b="1">
                          <a:solidFill>
                            <a:srgbClr val="00288F"/>
                          </a:solidFill>
                          <a:latin typeface="Helvetica Bold"/>
                          <a:ea typeface="Helvetica Bold"/>
                          <a:cs typeface="Helvetica Bold"/>
                          <a:sym typeface="Helvetica Bold"/>
                        </a:rPr>
                        <a:t>Participants</a:t>
                      </a:r>
                      <a:endParaRPr lang="en-US" sz="700"/>
                    </a:p>
                  </a:txBody>
                  <a:tcPr marL="127000" marR="127000" marT="127000" marB="127000" anchor="ctr">
                    <a:lnL w="0" cap="flat" cmpd="sng" algn="ctr">
                      <a:solidFill>
                        <a:srgbClr val="000000"/>
                      </a:solidFill>
                      <a:prstDash val="solid"/>
                      <a:round/>
                      <a:headEnd type="none" w="med" len="med"/>
                      <a:tailEnd type="none" w="med" len="med"/>
                    </a:lnL>
                    <a:lnR w="0" cap="flat" cmpd="sng" algn="ctr">
                      <a:noFill/>
                      <a:prstDash val="solid"/>
                      <a:round/>
                      <a:headEnd type="none" w="med" len="med"/>
                      <a:tailEnd type="none" w="med" len="med"/>
                    </a:lnR>
                    <a:lnT w="0" cap="flat" cmpd="sng" algn="ctr">
                      <a:solidFill>
                        <a:srgbClr val="00288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rgbClr val="E7E7E7"/>
                    </a:solidFill>
                  </a:tcPr>
                </a:tc>
                <a:tc>
                  <a:txBody>
                    <a:bodyPr/>
                    <a:lstStyle/>
                    <a:p>
                      <a:pPr algn="ctr">
                        <a:lnSpc>
                          <a:spcPts val="3499"/>
                        </a:lnSpc>
                        <a:defRPr/>
                      </a:pPr>
                      <a:r>
                        <a:rPr lang="en-US" sz="1700" b="1">
                          <a:solidFill>
                            <a:srgbClr val="00288F"/>
                          </a:solidFill>
                          <a:latin typeface="Helvetica Bold"/>
                          <a:ea typeface="Helvetica Bold"/>
                          <a:cs typeface="Helvetica Bold"/>
                          <a:sym typeface="Helvetica Bold"/>
                        </a:rPr>
                        <a:t>Courses</a:t>
                      </a:r>
                      <a:endParaRPr lang="en-US" sz="700"/>
                    </a:p>
                  </a:txBody>
                  <a:tcPr marL="127000" marR="127000" marT="127000" marB="12700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0000"/>
                  </a:ext>
                </a:extLst>
              </a:tr>
              <a:tr h="674225">
                <a:tc>
                  <a:txBody>
                    <a:bodyPr/>
                    <a:lstStyle/>
                    <a:p>
                      <a:pPr algn="ctr">
                        <a:lnSpc>
                          <a:spcPts val="3499"/>
                        </a:lnSpc>
                        <a:defRPr/>
                      </a:pPr>
                      <a:r>
                        <a:rPr lang="en-US" sz="1700">
                          <a:solidFill>
                            <a:srgbClr val="FFFFFF"/>
                          </a:solidFill>
                          <a:latin typeface="Poppins"/>
                          <a:ea typeface="Poppins"/>
                          <a:cs typeface="Poppins"/>
                          <a:sym typeface="Poppins"/>
                        </a:rPr>
                        <a:t>RA IV</a:t>
                      </a:r>
                      <a:endParaRPr lang="en-US" sz="700"/>
                    </a:p>
                  </a:txBody>
                  <a:tcPr marL="127000" marR="127000" marT="127000" marB="127000" anchor="ctr">
                    <a:lnL w="0" cap="flat" cmpd="sng" algn="ctr">
                      <a:solidFill>
                        <a:srgbClr val="00288F"/>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FFFFFF"/>
                      </a:solidFill>
                      <a:prstDash val="solid"/>
                      <a:round/>
                      <a:headEnd type="none" w="med" len="med"/>
                      <a:tailEnd type="none" w="med" len="med"/>
                    </a:lnT>
                    <a:lnB w="9525" cap="flat" cmpd="sng" algn="ctr">
                      <a:noFill/>
                      <a:prstDash val="solid"/>
                      <a:round/>
                      <a:headEnd type="none" w="med" len="med"/>
                      <a:tailEnd type="none" w="med" len="med"/>
                    </a:lnB>
                    <a:solidFill>
                      <a:srgbClr val="4152CC"/>
                    </a:solidFill>
                  </a:tcPr>
                </a:tc>
                <a:tc>
                  <a:txBody>
                    <a:bodyPr/>
                    <a:lstStyle/>
                    <a:p>
                      <a:pPr algn="ctr">
                        <a:lnSpc>
                          <a:spcPts val="3499"/>
                        </a:lnSpc>
                        <a:defRPr/>
                      </a:pPr>
                      <a:r>
                        <a:rPr lang="en-US" sz="1700">
                          <a:solidFill>
                            <a:srgbClr val="FFFFFF"/>
                          </a:solidFill>
                          <a:latin typeface="Poppins"/>
                          <a:ea typeface="Poppins"/>
                          <a:cs typeface="Poppins"/>
                          <a:sym typeface="Poppins"/>
                        </a:rPr>
                        <a:t>1,646</a:t>
                      </a:r>
                      <a:endParaRPr lang="en-US" sz="700"/>
                    </a:p>
                  </a:txBody>
                  <a:tcPr marL="127000" marR="127000" marT="127000" marB="1270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FFFFFF"/>
                      </a:solidFill>
                      <a:prstDash val="solid"/>
                      <a:round/>
                      <a:headEnd type="none" w="med" len="med"/>
                      <a:tailEnd type="none" w="med" len="med"/>
                    </a:lnT>
                    <a:lnB w="9525" cap="flat" cmpd="sng" algn="ctr">
                      <a:noFill/>
                      <a:prstDash val="solid"/>
                      <a:round/>
                      <a:headEnd type="none" w="med" len="med"/>
                      <a:tailEnd type="none" w="med" len="med"/>
                    </a:lnB>
                    <a:solidFill>
                      <a:srgbClr val="4152CC"/>
                    </a:solidFill>
                  </a:tcPr>
                </a:tc>
                <a:tc>
                  <a:txBody>
                    <a:bodyPr/>
                    <a:lstStyle/>
                    <a:p>
                      <a:pPr algn="ctr">
                        <a:lnSpc>
                          <a:spcPts val="3499"/>
                        </a:lnSpc>
                        <a:defRPr/>
                      </a:pPr>
                      <a:r>
                        <a:rPr lang="en-US" sz="1700">
                          <a:solidFill>
                            <a:srgbClr val="FFFFFF"/>
                          </a:solidFill>
                          <a:latin typeface="Poppins"/>
                          <a:ea typeface="Poppins"/>
                          <a:cs typeface="Poppins"/>
                          <a:sym typeface="Poppins"/>
                        </a:rPr>
                        <a:t>67</a:t>
                      </a:r>
                      <a:endParaRPr lang="en-US" sz="700"/>
                    </a:p>
                  </a:txBody>
                  <a:tcPr marL="127000" marR="127000" marT="127000" marB="127000" anchor="ctr">
                    <a:lnL w="0" cap="flat" cmpd="sng" algn="ctr">
                      <a:solidFill>
                        <a:srgbClr val="000000"/>
                      </a:solidFill>
                      <a:prstDash val="solid"/>
                      <a:round/>
                      <a:headEnd type="none" w="med" len="med"/>
                      <a:tailEnd type="none" w="med" len="med"/>
                    </a:lnL>
                    <a:lnR w="0" cap="flat" cmpd="sng" algn="ctr">
                      <a:solidFill>
                        <a:srgbClr val="00288F"/>
                      </a:solidFill>
                      <a:prstDash val="solid"/>
                      <a:round/>
                      <a:headEnd type="none" w="med" len="med"/>
                      <a:tailEnd type="none" w="med" len="med"/>
                    </a:lnR>
                    <a:lnT w="0" cap="flat" cmpd="sng" algn="ctr">
                      <a:noFill/>
                      <a:prstDash val="solid"/>
                      <a:round/>
                      <a:headEnd type="none" w="med" len="med"/>
                      <a:tailEnd type="none" w="med" len="med"/>
                    </a:lnT>
                    <a:lnB w="9525" cap="flat" cmpd="sng" algn="ctr">
                      <a:noFill/>
                      <a:prstDash val="solid"/>
                      <a:round/>
                      <a:headEnd type="none" w="med" len="med"/>
                      <a:tailEnd type="none" w="med" len="med"/>
                    </a:lnB>
                    <a:solidFill>
                      <a:srgbClr val="4152CC"/>
                    </a:solidFill>
                  </a:tcPr>
                </a:tc>
                <a:extLst>
                  <a:ext uri="{0D108BD9-81ED-4DB2-BD59-A6C34878D82A}">
                    <a16:rowId xmlns:a16="http://schemas.microsoft.com/office/drawing/2014/main" val="10001"/>
                  </a:ext>
                </a:extLst>
              </a:tr>
              <a:tr h="674225">
                <a:tc>
                  <a:txBody>
                    <a:bodyPr/>
                    <a:lstStyle/>
                    <a:p>
                      <a:pPr algn="ctr">
                        <a:lnSpc>
                          <a:spcPts val="3499"/>
                        </a:lnSpc>
                        <a:defRPr/>
                      </a:pPr>
                      <a:r>
                        <a:rPr lang="en-US" sz="1700">
                          <a:solidFill>
                            <a:srgbClr val="FFFFFF"/>
                          </a:solidFill>
                          <a:latin typeface="Poppins"/>
                          <a:ea typeface="Poppins"/>
                          <a:cs typeface="Poppins"/>
                          <a:sym typeface="Poppins"/>
                        </a:rPr>
                        <a:t>RA V</a:t>
                      </a:r>
                      <a:endParaRPr lang="en-US" sz="700"/>
                    </a:p>
                  </a:txBody>
                  <a:tcPr marL="127000" marR="127000" marT="127000" marB="12700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EBAD5"/>
                    </a:solidFill>
                  </a:tcPr>
                </a:tc>
                <a:tc>
                  <a:txBody>
                    <a:bodyPr/>
                    <a:lstStyle/>
                    <a:p>
                      <a:pPr algn="ctr">
                        <a:lnSpc>
                          <a:spcPts val="3499"/>
                        </a:lnSpc>
                        <a:defRPr/>
                      </a:pPr>
                      <a:r>
                        <a:rPr lang="en-US" sz="1700">
                          <a:solidFill>
                            <a:srgbClr val="FFFFFF"/>
                          </a:solidFill>
                          <a:latin typeface="Poppins"/>
                          <a:ea typeface="Poppins"/>
                          <a:cs typeface="Poppins"/>
                          <a:sym typeface="Poppins"/>
                        </a:rPr>
                        <a:t>11,650</a:t>
                      </a:r>
                      <a:endParaRPr lang="en-US" sz="700"/>
                    </a:p>
                  </a:txBody>
                  <a:tcPr marL="127000" marR="127000" marT="127000" marB="12700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EBAD5"/>
                    </a:solidFill>
                  </a:tcPr>
                </a:tc>
                <a:tc>
                  <a:txBody>
                    <a:bodyPr/>
                    <a:lstStyle/>
                    <a:p>
                      <a:pPr algn="ctr">
                        <a:lnSpc>
                          <a:spcPts val="3499"/>
                        </a:lnSpc>
                        <a:defRPr/>
                      </a:pPr>
                      <a:r>
                        <a:rPr lang="en-US" sz="1700">
                          <a:solidFill>
                            <a:srgbClr val="FFFFFF"/>
                          </a:solidFill>
                          <a:latin typeface="Poppins"/>
                          <a:ea typeface="Poppins"/>
                          <a:cs typeface="Poppins"/>
                          <a:sym typeface="Poppins"/>
                        </a:rPr>
                        <a:t>211</a:t>
                      </a:r>
                      <a:endParaRPr lang="en-US" sz="700"/>
                    </a:p>
                  </a:txBody>
                  <a:tcPr marL="127000" marR="127000" marT="127000" marB="127000" anchor="ctr">
                    <a:lnL w="0" cap="flat" cmpd="sng" algn="ctr">
                      <a:noFill/>
                      <a:prstDash val="solid"/>
                      <a:round/>
                      <a:headEnd type="none" w="med" len="med"/>
                      <a:tailEnd type="none" w="med" len="med"/>
                    </a:lnL>
                    <a:lnR w="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EBAD5"/>
                    </a:solidFill>
                  </a:tcPr>
                </a:tc>
                <a:extLst>
                  <a:ext uri="{0D108BD9-81ED-4DB2-BD59-A6C34878D82A}">
                    <a16:rowId xmlns:a16="http://schemas.microsoft.com/office/drawing/2014/main" val="10002"/>
                  </a:ext>
                </a:extLst>
              </a:tr>
            </a:tbl>
          </a:graphicData>
        </a:graphic>
      </p:graphicFrame>
      <p:sp>
        <p:nvSpPr>
          <p:cNvPr id="32" name="Freeform 32"/>
          <p:cNvSpPr/>
          <p:nvPr/>
        </p:nvSpPr>
        <p:spPr>
          <a:xfrm rot="5473072">
            <a:off x="5976654" y="4145811"/>
            <a:ext cx="533647" cy="533647"/>
          </a:xfrm>
          <a:custGeom>
            <a:avLst/>
            <a:gdLst/>
            <a:ahLst/>
            <a:cxnLst/>
            <a:rect l="l" t="t" r="r" b="b"/>
            <a:pathLst>
              <a:path w="800470" h="800470">
                <a:moveTo>
                  <a:pt x="0" y="0"/>
                </a:moveTo>
                <a:lnTo>
                  <a:pt x="800471" y="0"/>
                </a:lnTo>
                <a:lnTo>
                  <a:pt x="800471" y="800470"/>
                </a:lnTo>
                <a:lnTo>
                  <a:pt x="0" y="80047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CH" sz="1200"/>
          </a:p>
        </p:txBody>
      </p:sp>
      <p:grpSp>
        <p:nvGrpSpPr>
          <p:cNvPr id="33" name="Group 33"/>
          <p:cNvGrpSpPr/>
          <p:nvPr/>
        </p:nvGrpSpPr>
        <p:grpSpPr>
          <a:xfrm>
            <a:off x="234466" y="1456768"/>
            <a:ext cx="2160000" cy="2135061"/>
            <a:chOff x="0" y="0"/>
            <a:chExt cx="4081187" cy="3973337"/>
          </a:xfrm>
        </p:grpSpPr>
        <p:grpSp>
          <p:nvGrpSpPr>
            <p:cNvPr id="34" name="Group 34"/>
            <p:cNvGrpSpPr/>
            <p:nvPr/>
          </p:nvGrpSpPr>
          <p:grpSpPr>
            <a:xfrm>
              <a:off x="0" y="0"/>
              <a:ext cx="4081187" cy="3973337"/>
              <a:chOff x="0" y="0"/>
              <a:chExt cx="1104313" cy="1075130"/>
            </a:xfrm>
          </p:grpSpPr>
          <p:sp>
            <p:nvSpPr>
              <p:cNvPr id="35" name="Freeform 35"/>
              <p:cNvSpPr/>
              <p:nvPr/>
            </p:nvSpPr>
            <p:spPr>
              <a:xfrm>
                <a:off x="0" y="0"/>
                <a:ext cx="1104313" cy="1075130"/>
              </a:xfrm>
              <a:custGeom>
                <a:avLst/>
                <a:gdLst/>
                <a:ahLst/>
                <a:cxnLst/>
                <a:rect l="l" t="t" r="r" b="b"/>
                <a:pathLst>
                  <a:path w="1104313" h="1075130">
                    <a:moveTo>
                      <a:pt x="91055" y="0"/>
                    </a:moveTo>
                    <a:lnTo>
                      <a:pt x="1013258" y="0"/>
                    </a:lnTo>
                    <a:cubicBezTo>
                      <a:pt x="1037407" y="0"/>
                      <a:pt x="1060567" y="9593"/>
                      <a:pt x="1077643" y="26669"/>
                    </a:cubicBezTo>
                    <a:cubicBezTo>
                      <a:pt x="1094719" y="43745"/>
                      <a:pt x="1104313" y="66906"/>
                      <a:pt x="1104313" y="91055"/>
                    </a:cubicBezTo>
                    <a:lnTo>
                      <a:pt x="1104313" y="984075"/>
                    </a:lnTo>
                    <a:cubicBezTo>
                      <a:pt x="1104313" y="1008224"/>
                      <a:pt x="1094719" y="1031385"/>
                      <a:pt x="1077643" y="1048461"/>
                    </a:cubicBezTo>
                    <a:cubicBezTo>
                      <a:pt x="1060567" y="1065537"/>
                      <a:pt x="1037407" y="1075130"/>
                      <a:pt x="1013258" y="1075130"/>
                    </a:cubicBezTo>
                    <a:lnTo>
                      <a:pt x="91055" y="1075130"/>
                    </a:lnTo>
                    <a:cubicBezTo>
                      <a:pt x="66906" y="1075130"/>
                      <a:pt x="43745" y="1065537"/>
                      <a:pt x="26669" y="1048461"/>
                    </a:cubicBezTo>
                    <a:cubicBezTo>
                      <a:pt x="9593" y="1031385"/>
                      <a:pt x="0" y="1008224"/>
                      <a:pt x="0" y="984075"/>
                    </a:cubicBezTo>
                    <a:lnTo>
                      <a:pt x="0" y="91055"/>
                    </a:lnTo>
                    <a:cubicBezTo>
                      <a:pt x="0" y="66906"/>
                      <a:pt x="9593" y="43745"/>
                      <a:pt x="26669" y="26669"/>
                    </a:cubicBezTo>
                    <a:cubicBezTo>
                      <a:pt x="43745" y="9593"/>
                      <a:pt x="66906" y="0"/>
                      <a:pt x="91055" y="0"/>
                    </a:cubicBezTo>
                    <a:close/>
                  </a:path>
                </a:pathLst>
              </a:custGeom>
              <a:solidFill>
                <a:srgbClr val="6CA4FC"/>
              </a:solidFill>
            </p:spPr>
            <p:txBody>
              <a:bodyPr/>
              <a:lstStyle/>
              <a:p>
                <a:endParaRPr lang="en-CH" sz="1200"/>
              </a:p>
            </p:txBody>
          </p:sp>
          <p:sp>
            <p:nvSpPr>
              <p:cNvPr id="36" name="TextBox 36"/>
              <p:cNvSpPr txBox="1"/>
              <p:nvPr/>
            </p:nvSpPr>
            <p:spPr>
              <a:xfrm>
                <a:off x="0" y="28575"/>
                <a:ext cx="1104313" cy="1046555"/>
              </a:xfrm>
              <a:prstGeom prst="rect">
                <a:avLst/>
              </a:prstGeom>
            </p:spPr>
            <p:txBody>
              <a:bodyPr lIns="24051" tIns="24051" rIns="24051" bIns="24051" rtlCol="0" anchor="ctr"/>
              <a:lstStyle/>
              <a:p>
                <a:pPr algn="ctr">
                  <a:lnSpc>
                    <a:spcPts val="2576"/>
                  </a:lnSpc>
                </a:pPr>
                <a:endParaRPr sz="1200"/>
              </a:p>
            </p:txBody>
          </p:sp>
        </p:grpSp>
        <p:sp>
          <p:nvSpPr>
            <p:cNvPr id="37" name="TextBox 37"/>
            <p:cNvSpPr txBox="1"/>
            <p:nvPr/>
          </p:nvSpPr>
          <p:spPr>
            <a:xfrm>
              <a:off x="264784" y="146747"/>
              <a:ext cx="3551617" cy="3579817"/>
            </a:xfrm>
            <a:prstGeom prst="rect">
              <a:avLst/>
            </a:prstGeom>
          </p:spPr>
          <p:txBody>
            <a:bodyPr wrap="square" lIns="0" tIns="0" rIns="0" bIns="0" rtlCol="0" anchor="t">
              <a:spAutoFit/>
            </a:bodyPr>
            <a:lstStyle/>
            <a:p>
              <a:pPr algn="ctr">
                <a:lnSpc>
                  <a:spcPts val="1476"/>
                </a:lnSpc>
              </a:pPr>
              <a:r>
                <a:rPr lang="en-US" sz="1400">
                  <a:solidFill>
                    <a:srgbClr val="FFFFFF"/>
                  </a:solidFill>
                  <a:latin typeface="Helvetica"/>
                  <a:ea typeface="Helvetica"/>
                  <a:cs typeface="Helvetica"/>
                  <a:sym typeface="Helvetica"/>
                </a:rPr>
                <a:t>These centers cover meteorology education at BSc, MSc, and PhD levels, BIP-M and BIP-MT programmes, hydrology technician training, aeronautical meteorology, and specialized short courses.</a:t>
              </a:r>
            </a:p>
          </p:txBody>
        </p:sp>
      </p:grpSp>
      <p:grpSp>
        <p:nvGrpSpPr>
          <p:cNvPr id="38" name="Group 38"/>
          <p:cNvGrpSpPr/>
          <p:nvPr/>
        </p:nvGrpSpPr>
        <p:grpSpPr>
          <a:xfrm>
            <a:off x="9889241" y="1477882"/>
            <a:ext cx="2160000" cy="2160000"/>
            <a:chOff x="0" y="0"/>
            <a:chExt cx="3652079" cy="3658962"/>
          </a:xfrm>
        </p:grpSpPr>
        <p:grpSp>
          <p:nvGrpSpPr>
            <p:cNvPr id="39" name="Group 39"/>
            <p:cNvGrpSpPr/>
            <p:nvPr/>
          </p:nvGrpSpPr>
          <p:grpSpPr>
            <a:xfrm>
              <a:off x="0" y="0"/>
              <a:ext cx="3652079" cy="3658962"/>
              <a:chOff x="0" y="0"/>
              <a:chExt cx="988202" cy="990065"/>
            </a:xfrm>
          </p:grpSpPr>
          <p:sp>
            <p:nvSpPr>
              <p:cNvPr id="40" name="Freeform 40"/>
              <p:cNvSpPr/>
              <p:nvPr/>
            </p:nvSpPr>
            <p:spPr>
              <a:xfrm>
                <a:off x="0" y="0"/>
                <a:ext cx="988202" cy="990064"/>
              </a:xfrm>
              <a:custGeom>
                <a:avLst/>
                <a:gdLst/>
                <a:ahLst/>
                <a:cxnLst/>
                <a:rect l="l" t="t" r="r" b="b"/>
                <a:pathLst>
                  <a:path w="988202" h="990064">
                    <a:moveTo>
                      <a:pt x="101754" y="0"/>
                    </a:moveTo>
                    <a:lnTo>
                      <a:pt x="886449" y="0"/>
                    </a:lnTo>
                    <a:cubicBezTo>
                      <a:pt x="942646" y="0"/>
                      <a:pt x="988202" y="45557"/>
                      <a:pt x="988202" y="101754"/>
                    </a:cubicBezTo>
                    <a:lnTo>
                      <a:pt x="988202" y="888311"/>
                    </a:lnTo>
                    <a:cubicBezTo>
                      <a:pt x="988202" y="915298"/>
                      <a:pt x="977482" y="941179"/>
                      <a:pt x="958399" y="960262"/>
                    </a:cubicBezTo>
                    <a:cubicBezTo>
                      <a:pt x="939317" y="979344"/>
                      <a:pt x="913435" y="990064"/>
                      <a:pt x="886449" y="990064"/>
                    </a:cubicBezTo>
                    <a:lnTo>
                      <a:pt x="101754" y="990064"/>
                    </a:lnTo>
                    <a:cubicBezTo>
                      <a:pt x="45557" y="990064"/>
                      <a:pt x="0" y="944508"/>
                      <a:pt x="0" y="888311"/>
                    </a:cubicBezTo>
                    <a:lnTo>
                      <a:pt x="0" y="101754"/>
                    </a:lnTo>
                    <a:cubicBezTo>
                      <a:pt x="0" y="45557"/>
                      <a:pt x="45557" y="0"/>
                      <a:pt x="101754" y="0"/>
                    </a:cubicBezTo>
                    <a:close/>
                  </a:path>
                </a:pathLst>
              </a:custGeom>
              <a:solidFill>
                <a:srgbClr val="6CA4FC"/>
              </a:solidFill>
            </p:spPr>
            <p:txBody>
              <a:bodyPr/>
              <a:lstStyle/>
              <a:p>
                <a:endParaRPr lang="en-CH" sz="1200"/>
              </a:p>
            </p:txBody>
          </p:sp>
          <p:sp>
            <p:nvSpPr>
              <p:cNvPr id="41" name="TextBox 41"/>
              <p:cNvSpPr txBox="1"/>
              <p:nvPr/>
            </p:nvSpPr>
            <p:spPr>
              <a:xfrm>
                <a:off x="0" y="28575"/>
                <a:ext cx="988202" cy="961490"/>
              </a:xfrm>
              <a:prstGeom prst="rect">
                <a:avLst/>
              </a:prstGeom>
            </p:spPr>
            <p:txBody>
              <a:bodyPr lIns="24051" tIns="24051" rIns="24051" bIns="24051" rtlCol="0" anchor="ctr"/>
              <a:lstStyle/>
              <a:p>
                <a:pPr algn="ctr">
                  <a:lnSpc>
                    <a:spcPts val="2576"/>
                  </a:lnSpc>
                </a:pPr>
                <a:endParaRPr sz="1200"/>
              </a:p>
            </p:txBody>
          </p:sp>
        </p:grpSp>
        <p:sp>
          <p:nvSpPr>
            <p:cNvPr id="42" name="TextBox 42"/>
            <p:cNvSpPr txBox="1"/>
            <p:nvPr/>
          </p:nvSpPr>
          <p:spPr>
            <a:xfrm>
              <a:off x="226977" y="260737"/>
              <a:ext cx="3198124" cy="2932663"/>
            </a:xfrm>
            <a:prstGeom prst="rect">
              <a:avLst/>
            </a:prstGeom>
          </p:spPr>
          <p:txBody>
            <a:bodyPr wrap="square" lIns="0" tIns="0" rIns="0" bIns="0" rtlCol="0" anchor="t">
              <a:spAutoFit/>
            </a:bodyPr>
            <a:lstStyle/>
            <a:p>
              <a:pPr algn="ctr">
                <a:lnSpc>
                  <a:spcPts val="1476"/>
                </a:lnSpc>
              </a:pPr>
              <a:r>
                <a:rPr lang="en-US" sz="1400">
                  <a:solidFill>
                    <a:srgbClr val="FFFFFF"/>
                  </a:solidFill>
                  <a:latin typeface="Helvetica"/>
                  <a:ea typeface="Helvetica"/>
                  <a:cs typeface="Helvetica"/>
                  <a:sym typeface="Helvetica"/>
                </a:rPr>
                <a:t>These training activities included BIP-M and BIP-MT programmes, hydrology training, postgraduate education in meteorology, as well as specialized short- and medium-term professional courses.</a:t>
              </a:r>
            </a:p>
          </p:txBody>
        </p:sp>
      </p:grpSp>
      <p:sp>
        <p:nvSpPr>
          <p:cNvPr id="43" name="Freeform 43"/>
          <p:cNvSpPr/>
          <p:nvPr/>
        </p:nvSpPr>
        <p:spPr>
          <a:xfrm rot="1171502">
            <a:off x="1548760" y="311126"/>
            <a:ext cx="799614" cy="963875"/>
          </a:xfrm>
          <a:custGeom>
            <a:avLst/>
            <a:gdLst/>
            <a:ahLst/>
            <a:cxnLst/>
            <a:rect l="l" t="t" r="r" b="b"/>
            <a:pathLst>
              <a:path w="1199421" h="1445812">
                <a:moveTo>
                  <a:pt x="0" y="0"/>
                </a:moveTo>
                <a:lnTo>
                  <a:pt x="1199421" y="0"/>
                </a:lnTo>
                <a:lnTo>
                  <a:pt x="1199421" y="1445812"/>
                </a:lnTo>
                <a:lnTo>
                  <a:pt x="0" y="144581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CH" sz="1200"/>
          </a:p>
        </p:txBody>
      </p:sp>
      <p:sp>
        <p:nvSpPr>
          <p:cNvPr id="44" name="TextBox 44"/>
          <p:cNvSpPr txBox="1"/>
          <p:nvPr/>
        </p:nvSpPr>
        <p:spPr>
          <a:xfrm>
            <a:off x="3202345" y="383691"/>
            <a:ext cx="2225162" cy="192810"/>
          </a:xfrm>
          <a:prstGeom prst="rect">
            <a:avLst/>
          </a:prstGeom>
        </p:spPr>
        <p:txBody>
          <a:bodyPr lIns="0" tIns="0" rIns="0" bIns="0" rtlCol="0" anchor="t">
            <a:spAutoFit/>
          </a:bodyPr>
          <a:lstStyle/>
          <a:p>
            <a:pPr algn="ctr">
              <a:lnSpc>
                <a:spcPts val="1600"/>
              </a:lnSpc>
            </a:pPr>
            <a:r>
              <a:rPr lang="en-US" sz="1333" b="1">
                <a:solidFill>
                  <a:srgbClr val="FFFFFF"/>
                </a:solidFill>
                <a:latin typeface="Helvetica Bold"/>
                <a:ea typeface="Helvetica Bold"/>
                <a:cs typeface="Helvetica Bold"/>
                <a:sym typeface="Helvetica Bold"/>
              </a:rPr>
              <a:t>Regional Association IV</a:t>
            </a:r>
          </a:p>
        </p:txBody>
      </p:sp>
      <p:sp>
        <p:nvSpPr>
          <p:cNvPr id="45" name="TextBox 45"/>
          <p:cNvSpPr txBox="1"/>
          <p:nvPr/>
        </p:nvSpPr>
        <p:spPr>
          <a:xfrm>
            <a:off x="3395656" y="1102240"/>
            <a:ext cx="2421735" cy="599331"/>
          </a:xfrm>
          <a:prstGeom prst="rect">
            <a:avLst/>
          </a:prstGeom>
        </p:spPr>
        <p:txBody>
          <a:bodyPr lIns="0" tIns="0" rIns="0" bIns="0" rtlCol="0" anchor="t">
            <a:spAutoFit/>
          </a:bodyPr>
          <a:lstStyle/>
          <a:p>
            <a:pPr>
              <a:lnSpc>
                <a:spcPts val="1560"/>
              </a:lnSpc>
            </a:pPr>
            <a:r>
              <a:rPr lang="en-US" sz="1200" b="1">
                <a:solidFill>
                  <a:srgbClr val="000000"/>
                </a:solidFill>
                <a:latin typeface="Helvetica Bold"/>
                <a:ea typeface="Helvetica Bold"/>
                <a:cs typeface="Helvetica Bold"/>
                <a:sym typeface="Helvetica Bold"/>
              </a:rPr>
              <a:t>Barbados</a:t>
            </a:r>
          </a:p>
          <a:p>
            <a:pPr>
              <a:lnSpc>
                <a:spcPts val="1560"/>
              </a:lnSpc>
            </a:pPr>
            <a:r>
              <a:rPr lang="en-US" sz="1200">
                <a:solidFill>
                  <a:srgbClr val="000000"/>
                </a:solidFill>
                <a:latin typeface="Helvetica"/>
                <a:ea typeface="Helvetica"/>
                <a:cs typeface="Helvetica"/>
                <a:sym typeface="Helvetica"/>
              </a:rPr>
              <a:t>Caribbean Institute for Meteorology and Hydrology (CIMH)</a:t>
            </a:r>
          </a:p>
        </p:txBody>
      </p:sp>
      <p:sp>
        <p:nvSpPr>
          <p:cNvPr id="46" name="TextBox 46"/>
          <p:cNvSpPr txBox="1"/>
          <p:nvPr/>
        </p:nvSpPr>
        <p:spPr>
          <a:xfrm>
            <a:off x="3395656" y="1981100"/>
            <a:ext cx="2244323" cy="1009700"/>
          </a:xfrm>
          <a:prstGeom prst="rect">
            <a:avLst/>
          </a:prstGeom>
        </p:spPr>
        <p:txBody>
          <a:bodyPr lIns="0" tIns="0" rIns="0" bIns="0" rtlCol="0" anchor="t">
            <a:spAutoFit/>
          </a:bodyPr>
          <a:lstStyle/>
          <a:p>
            <a:pPr>
              <a:lnSpc>
                <a:spcPts val="1560"/>
              </a:lnSpc>
            </a:pPr>
            <a:r>
              <a:rPr lang="en-US" sz="1200" b="1">
                <a:solidFill>
                  <a:srgbClr val="000000"/>
                </a:solidFill>
                <a:latin typeface="Helvetica Bold"/>
                <a:ea typeface="Helvetica Bold"/>
                <a:cs typeface="Helvetica Bold"/>
                <a:sym typeface="Helvetica Bold"/>
              </a:rPr>
              <a:t>Costa Rica</a:t>
            </a:r>
          </a:p>
          <a:p>
            <a:pPr>
              <a:lnSpc>
                <a:spcPts val="1560"/>
              </a:lnSpc>
            </a:pPr>
            <a:r>
              <a:rPr lang="en-US" sz="1200">
                <a:solidFill>
                  <a:srgbClr val="000000"/>
                </a:solidFill>
                <a:latin typeface="Helvetica"/>
                <a:ea typeface="Helvetica"/>
                <a:cs typeface="Helvetica"/>
                <a:sym typeface="Helvetica"/>
              </a:rPr>
              <a:t>-Instituto MeteorológicoNacional (IMN)</a:t>
            </a:r>
          </a:p>
          <a:p>
            <a:pPr>
              <a:lnSpc>
                <a:spcPts val="1560"/>
              </a:lnSpc>
            </a:pPr>
            <a:r>
              <a:rPr lang="en-US" sz="1200">
                <a:solidFill>
                  <a:srgbClr val="000000"/>
                </a:solidFill>
                <a:latin typeface="Helvetica"/>
                <a:ea typeface="Helvetica"/>
                <a:cs typeface="Helvetica"/>
                <a:sym typeface="Helvetica"/>
              </a:rPr>
              <a:t>-University of Costa Rica (UCR), recognized in 1968</a:t>
            </a:r>
          </a:p>
        </p:txBody>
      </p:sp>
      <p:sp>
        <p:nvSpPr>
          <p:cNvPr id="47" name="TextBox 47"/>
          <p:cNvSpPr txBox="1"/>
          <p:nvPr/>
        </p:nvSpPr>
        <p:spPr>
          <a:xfrm>
            <a:off x="6948421" y="383691"/>
            <a:ext cx="2225162" cy="192810"/>
          </a:xfrm>
          <a:prstGeom prst="rect">
            <a:avLst/>
          </a:prstGeom>
        </p:spPr>
        <p:txBody>
          <a:bodyPr lIns="0" tIns="0" rIns="0" bIns="0" rtlCol="0" anchor="t">
            <a:spAutoFit/>
          </a:bodyPr>
          <a:lstStyle/>
          <a:p>
            <a:pPr algn="ctr">
              <a:lnSpc>
                <a:spcPts val="1600"/>
              </a:lnSpc>
            </a:pPr>
            <a:r>
              <a:rPr lang="en-US" sz="1333" b="1">
                <a:solidFill>
                  <a:srgbClr val="FFFFFF"/>
                </a:solidFill>
                <a:latin typeface="Helvetica Bold"/>
                <a:ea typeface="Helvetica Bold"/>
                <a:cs typeface="Helvetica Bold"/>
                <a:sym typeface="Helvetica Bold"/>
              </a:rPr>
              <a:t>Regional Association V</a:t>
            </a:r>
          </a:p>
        </p:txBody>
      </p:sp>
      <p:sp>
        <p:nvSpPr>
          <p:cNvPr id="48" name="TextBox 48"/>
          <p:cNvSpPr txBox="1"/>
          <p:nvPr/>
        </p:nvSpPr>
        <p:spPr>
          <a:xfrm>
            <a:off x="6978781" y="1013457"/>
            <a:ext cx="2600595" cy="1063433"/>
          </a:xfrm>
          <a:prstGeom prst="rect">
            <a:avLst/>
          </a:prstGeom>
        </p:spPr>
        <p:txBody>
          <a:bodyPr lIns="0" tIns="0" rIns="0" bIns="0" rtlCol="0" anchor="t">
            <a:spAutoFit/>
          </a:bodyPr>
          <a:lstStyle/>
          <a:p>
            <a:pPr>
              <a:lnSpc>
                <a:spcPts val="1386"/>
              </a:lnSpc>
            </a:pPr>
            <a:r>
              <a:rPr lang="en-US" sz="1066" b="1">
                <a:solidFill>
                  <a:srgbClr val="000000"/>
                </a:solidFill>
                <a:latin typeface="Helvetica Bold"/>
                <a:ea typeface="Helvetica Bold"/>
                <a:cs typeface="Helvetica Bold"/>
                <a:sym typeface="Helvetica Bold"/>
              </a:rPr>
              <a:t>Indonesia</a:t>
            </a:r>
          </a:p>
          <a:p>
            <a:pPr>
              <a:lnSpc>
                <a:spcPts val="1386"/>
              </a:lnSpc>
            </a:pPr>
            <a:r>
              <a:rPr lang="en-US" sz="1066">
                <a:solidFill>
                  <a:srgbClr val="000000"/>
                </a:solidFill>
                <a:latin typeface="Helvetica"/>
                <a:ea typeface="Helvetica"/>
                <a:cs typeface="Helvetica"/>
                <a:sym typeface="Helvetica"/>
              </a:rPr>
              <a:t>- Agency for Meteorology, Climatology and Geophysics (BMKG), recognized in 2012.</a:t>
            </a:r>
          </a:p>
          <a:p>
            <a:pPr>
              <a:lnSpc>
                <a:spcPts val="1386"/>
              </a:lnSpc>
            </a:pPr>
            <a:r>
              <a:rPr lang="en-US" sz="1066">
                <a:solidFill>
                  <a:srgbClr val="000000"/>
                </a:solidFill>
                <a:latin typeface="Helvetica"/>
                <a:ea typeface="Helvetica"/>
                <a:cs typeface="Helvetica"/>
                <a:sym typeface="Helvetica"/>
              </a:rPr>
              <a:t>- Center for Competency Development on Water Resources, Human Settlements and Strategic Infrastructure (CWRSCD)</a:t>
            </a:r>
          </a:p>
        </p:txBody>
      </p:sp>
      <p:sp>
        <p:nvSpPr>
          <p:cNvPr id="49" name="TextBox 49"/>
          <p:cNvSpPr txBox="1"/>
          <p:nvPr/>
        </p:nvSpPr>
        <p:spPr>
          <a:xfrm>
            <a:off x="7057067" y="3081781"/>
            <a:ext cx="2521584" cy="524824"/>
          </a:xfrm>
          <a:prstGeom prst="rect">
            <a:avLst/>
          </a:prstGeom>
        </p:spPr>
        <p:txBody>
          <a:bodyPr lIns="0" tIns="0" rIns="0" bIns="0" rtlCol="0" anchor="t">
            <a:spAutoFit/>
          </a:bodyPr>
          <a:lstStyle/>
          <a:p>
            <a:pPr>
              <a:lnSpc>
                <a:spcPts val="1386"/>
              </a:lnSpc>
            </a:pPr>
            <a:r>
              <a:rPr lang="en-US" sz="1066" b="1">
                <a:solidFill>
                  <a:srgbClr val="000000"/>
                </a:solidFill>
                <a:latin typeface="Helvetica Bold"/>
                <a:ea typeface="Helvetica Bold"/>
                <a:cs typeface="Helvetica Bold"/>
                <a:sym typeface="Helvetica Bold"/>
              </a:rPr>
              <a:t>Fiji</a:t>
            </a:r>
          </a:p>
          <a:p>
            <a:pPr>
              <a:lnSpc>
                <a:spcPts val="1386"/>
              </a:lnSpc>
            </a:pPr>
            <a:r>
              <a:rPr lang="en-US" sz="1066">
                <a:solidFill>
                  <a:srgbClr val="000000"/>
                </a:solidFill>
                <a:latin typeface="Helvetica"/>
                <a:ea typeface="Helvetica"/>
                <a:cs typeface="Helvetica"/>
                <a:sym typeface="Helvetica"/>
              </a:rPr>
              <a:t>Currently under consideration as a candidate RTC</a:t>
            </a:r>
          </a:p>
        </p:txBody>
      </p:sp>
      <p:sp>
        <p:nvSpPr>
          <p:cNvPr id="50" name="TextBox 50"/>
          <p:cNvSpPr txBox="1"/>
          <p:nvPr/>
        </p:nvSpPr>
        <p:spPr>
          <a:xfrm>
            <a:off x="7057067" y="2143484"/>
            <a:ext cx="2521584" cy="883896"/>
          </a:xfrm>
          <a:prstGeom prst="rect">
            <a:avLst/>
          </a:prstGeom>
        </p:spPr>
        <p:txBody>
          <a:bodyPr lIns="0" tIns="0" rIns="0" bIns="0" rtlCol="0" anchor="t">
            <a:spAutoFit/>
          </a:bodyPr>
          <a:lstStyle/>
          <a:p>
            <a:pPr>
              <a:lnSpc>
                <a:spcPts val="1386"/>
              </a:lnSpc>
            </a:pPr>
            <a:r>
              <a:rPr lang="en-US" sz="1066" b="1">
                <a:solidFill>
                  <a:srgbClr val="000000"/>
                </a:solidFill>
                <a:latin typeface="Helvetica Bold"/>
                <a:ea typeface="Helvetica Bold"/>
                <a:cs typeface="Helvetica Bold"/>
                <a:sym typeface="Helvetica Bold"/>
              </a:rPr>
              <a:t>Philippines</a:t>
            </a:r>
          </a:p>
          <a:p>
            <a:pPr>
              <a:lnSpc>
                <a:spcPts val="1386"/>
              </a:lnSpc>
            </a:pPr>
            <a:r>
              <a:rPr lang="en-US" sz="1066">
                <a:solidFill>
                  <a:srgbClr val="000000"/>
                </a:solidFill>
                <a:latin typeface="Helvetica"/>
                <a:ea typeface="Helvetica"/>
                <a:cs typeface="Helvetica"/>
                <a:sym typeface="Helvetica"/>
              </a:rPr>
              <a:t>- Philippine Atmospheric, Geophysical and Astronomical Services Administration </a:t>
            </a:r>
          </a:p>
          <a:p>
            <a:pPr>
              <a:lnSpc>
                <a:spcPts val="1386"/>
              </a:lnSpc>
            </a:pPr>
            <a:r>
              <a:rPr lang="en-US" sz="1066">
                <a:solidFill>
                  <a:srgbClr val="000000"/>
                </a:solidFill>
                <a:latin typeface="Helvetica"/>
                <a:ea typeface="Helvetica"/>
                <a:cs typeface="Helvetica"/>
                <a:sym typeface="Helvetica"/>
              </a:rPr>
              <a:t>- University of the Philippines (UP), recognized in 1984</a:t>
            </a:r>
          </a:p>
        </p:txBody>
      </p:sp>
      <p:sp>
        <p:nvSpPr>
          <p:cNvPr id="51" name="Freeform 51"/>
          <p:cNvSpPr/>
          <p:nvPr/>
        </p:nvSpPr>
        <p:spPr>
          <a:xfrm rot="-1322694" flipH="1">
            <a:off x="9962120" y="325469"/>
            <a:ext cx="799614" cy="963875"/>
          </a:xfrm>
          <a:custGeom>
            <a:avLst/>
            <a:gdLst/>
            <a:ahLst/>
            <a:cxnLst/>
            <a:rect l="l" t="t" r="r" b="b"/>
            <a:pathLst>
              <a:path w="1199421" h="1445812">
                <a:moveTo>
                  <a:pt x="1199421" y="0"/>
                </a:moveTo>
                <a:lnTo>
                  <a:pt x="0" y="0"/>
                </a:lnTo>
                <a:lnTo>
                  <a:pt x="0" y="1445811"/>
                </a:lnTo>
                <a:lnTo>
                  <a:pt x="1199421" y="1445811"/>
                </a:lnTo>
                <a:lnTo>
                  <a:pt x="1199421"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CH" sz="1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21525" y="0"/>
            <a:ext cx="10470475" cy="6858000"/>
          </a:xfrm>
          <a:custGeom>
            <a:avLst/>
            <a:gdLst/>
            <a:ahLst/>
            <a:cxnLst/>
            <a:rect l="l" t="t" r="r" b="b"/>
            <a:pathLst>
              <a:path w="14425552" h="10287000">
                <a:moveTo>
                  <a:pt x="0" y="0"/>
                </a:moveTo>
                <a:lnTo>
                  <a:pt x="14425552" y="0"/>
                </a:lnTo>
                <a:lnTo>
                  <a:pt x="14425552" y="10287000"/>
                </a:lnTo>
                <a:lnTo>
                  <a:pt x="0" y="10287000"/>
                </a:lnTo>
                <a:lnTo>
                  <a:pt x="0" y="0"/>
                </a:lnTo>
                <a:close/>
              </a:path>
            </a:pathLst>
          </a:custGeom>
          <a:blipFill>
            <a:blip r:embed="rId2"/>
            <a:stretch>
              <a:fillRect b="-5874"/>
            </a:stretch>
          </a:blipFill>
        </p:spPr>
        <p:txBody>
          <a:bodyPr/>
          <a:lstStyle/>
          <a:p>
            <a:endParaRPr lang="es-AR" sz="1200"/>
          </a:p>
        </p:txBody>
      </p:sp>
      <p:sp>
        <p:nvSpPr>
          <p:cNvPr id="5" name="TextBox 4">
            <a:extLst>
              <a:ext uri="{FF2B5EF4-FFF2-40B4-BE49-F238E27FC236}">
                <a16:creationId xmlns:a16="http://schemas.microsoft.com/office/drawing/2014/main" id="{1A2E2690-FE95-597C-4A92-78C86CD0927B}"/>
              </a:ext>
            </a:extLst>
          </p:cNvPr>
          <p:cNvSpPr txBox="1"/>
          <p:nvPr/>
        </p:nvSpPr>
        <p:spPr>
          <a:xfrm>
            <a:off x="2009" y="315575"/>
            <a:ext cx="2627699" cy="1269578"/>
          </a:xfrm>
          <a:prstGeom prst="rect">
            <a:avLst/>
          </a:prstGeom>
        </p:spPr>
        <p:txBody>
          <a:bodyPr wrap="square" lIns="0" tIns="0" rIns="0" bIns="0" rtlCol="0" anchor="ctr">
            <a:spAutoFit/>
          </a:bodyPr>
          <a:lstStyle/>
          <a:p>
            <a:pPr algn="ctr">
              <a:lnSpc>
                <a:spcPts val="3267"/>
              </a:lnSpc>
              <a:spcBef>
                <a:spcPct val="0"/>
              </a:spcBef>
            </a:pPr>
            <a:r>
              <a:rPr lang="en-US" sz="2800" b="1">
                <a:solidFill>
                  <a:srgbClr val="003DA5"/>
                </a:solidFill>
                <a:latin typeface="Arial Bold"/>
                <a:ea typeface="Arial Bold"/>
                <a:cs typeface="Arial Bold"/>
                <a:sym typeface="Arial Bold"/>
              </a:rPr>
              <a:t>Global Basic Observing </a:t>
            </a:r>
            <a:r>
              <a:rPr lang="en-CH" sz="2800" b="1">
                <a:solidFill>
                  <a:srgbClr val="003DA5"/>
                </a:solidFill>
                <a:latin typeface="Arial Bold"/>
                <a:ea typeface="Arial Bold"/>
                <a:cs typeface="Arial Bold"/>
                <a:sym typeface="Arial Bold"/>
              </a:rPr>
              <a:t>Network</a:t>
            </a:r>
            <a:endParaRPr lang="en-US" sz="2800" b="1">
              <a:solidFill>
                <a:srgbClr val="003DA5"/>
              </a:solidFill>
              <a:latin typeface="Arial Bold"/>
              <a:ea typeface="Arial Bold"/>
              <a:cs typeface="Arial Bold"/>
              <a:sym typeface="Arial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6CAE3CDE-383C-F990-AAFD-DC975178B7A1}"/>
              </a:ext>
            </a:extLst>
          </p:cNvPr>
          <p:cNvSpPr/>
          <p:nvPr/>
        </p:nvSpPr>
        <p:spPr>
          <a:xfrm rot="5400000">
            <a:off x="2494821" y="3241060"/>
            <a:ext cx="4048125" cy="613610"/>
          </a:xfrm>
          <a:prstGeom prs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3" name="Rectangle 22">
            <a:extLst>
              <a:ext uri="{FF2B5EF4-FFF2-40B4-BE49-F238E27FC236}">
                <a16:creationId xmlns:a16="http://schemas.microsoft.com/office/drawing/2014/main" id="{0C87C9D8-1AA9-4042-2940-3FEE8E403834}"/>
              </a:ext>
            </a:extLst>
          </p:cNvPr>
          <p:cNvSpPr/>
          <p:nvPr/>
        </p:nvSpPr>
        <p:spPr>
          <a:xfrm>
            <a:off x="439141" y="1165865"/>
            <a:ext cx="3753339" cy="4984727"/>
          </a:xfrm>
          <a:prstGeom prst="rect">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51A03A05-51BA-9A78-F09B-99C7958905BC}"/>
              </a:ext>
            </a:extLst>
          </p:cNvPr>
          <p:cNvSpPr/>
          <p:nvPr/>
        </p:nvSpPr>
        <p:spPr>
          <a:xfrm>
            <a:off x="4474606" y="1165865"/>
            <a:ext cx="7186984" cy="498472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728813E3-00BD-F476-884F-E639EEDC67C3}"/>
              </a:ext>
            </a:extLst>
          </p:cNvPr>
          <p:cNvSpPr/>
          <p:nvPr/>
        </p:nvSpPr>
        <p:spPr>
          <a:xfrm>
            <a:off x="846444" y="1148129"/>
            <a:ext cx="3198357" cy="388884"/>
          </a:xfrm>
          <a:prstGeom prst="rect">
            <a:avLst/>
          </a:prstGeom>
          <a:solidFill>
            <a:srgbClr val="003D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200" b="0" i="0" u="none" strike="noStrike" kern="1200" cap="none" spc="0" normalizeH="0" baseline="0" noProof="0">
                <a:ln>
                  <a:noFill/>
                </a:ln>
                <a:solidFill>
                  <a:prstClr val="white"/>
                </a:solidFill>
                <a:effectLst/>
                <a:uLnTx/>
                <a:uFillTx/>
                <a:latin typeface="Arial"/>
                <a:ea typeface="+mn-ea"/>
                <a:cs typeface="Arial"/>
              </a:rPr>
              <a:t>WMO </a:t>
            </a:r>
            <a:r>
              <a:rPr kumimoji="0" lang="en-GB" sz="2200" b="0" i="0" u="none" strike="noStrike" kern="1200" cap="none" spc="0" normalizeH="0" baseline="0" noProof="0" err="1">
                <a:ln>
                  <a:noFill/>
                </a:ln>
                <a:solidFill>
                  <a:prstClr val="white"/>
                </a:solidFill>
                <a:effectLst/>
                <a:uLnTx/>
                <a:uFillTx/>
                <a:latin typeface="Arial"/>
                <a:ea typeface="+mn-ea"/>
                <a:cs typeface="Arial"/>
              </a:rPr>
              <a:t>Portfolio│Global</a:t>
            </a:r>
            <a:endParaRPr kumimoji="0" lang="en-CH" sz="2200" b="0" i="0" u="none" strike="noStrike" kern="1200" cap="none" spc="0" normalizeH="0" baseline="0" noProof="0">
              <a:ln>
                <a:noFill/>
              </a:ln>
              <a:solidFill>
                <a:prstClr val="white"/>
              </a:solidFill>
              <a:effectLst/>
              <a:uLnTx/>
              <a:uFillTx/>
              <a:latin typeface="Arial"/>
              <a:ea typeface="+mn-ea"/>
              <a:cs typeface="Arial"/>
            </a:endParaRPr>
          </a:p>
        </p:txBody>
      </p:sp>
      <p:sp>
        <p:nvSpPr>
          <p:cNvPr id="15" name="Rectangle: Diagonal Corners Snipped 14">
            <a:extLst>
              <a:ext uri="{FF2B5EF4-FFF2-40B4-BE49-F238E27FC236}">
                <a16:creationId xmlns:a16="http://schemas.microsoft.com/office/drawing/2014/main" id="{D6B7BBC7-3D6E-5F28-E22F-B36D76B746C9}"/>
              </a:ext>
            </a:extLst>
          </p:cNvPr>
          <p:cNvSpPr/>
          <p:nvPr/>
        </p:nvSpPr>
        <p:spPr>
          <a:xfrm>
            <a:off x="4678432" y="1315866"/>
            <a:ext cx="6779332" cy="2232000"/>
          </a:xfrm>
          <a:prstGeom prst="snip2DiagRect">
            <a:avLst>
              <a:gd name="adj1" fmla="val 0"/>
              <a:gd name="adj2" fmla="val 16667"/>
            </a:avLst>
          </a:prstGeom>
          <a:solidFill>
            <a:schemeClr val="bg1">
              <a:alpha val="78000"/>
            </a:schemeClr>
          </a:solid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4472C4"/>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4472C4"/>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4472C4"/>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4472C4"/>
              </a:solidFill>
              <a:effectLst/>
              <a:uLnTx/>
              <a:uFillTx/>
              <a:latin typeface="Arial"/>
              <a:ea typeface="+mn-ea"/>
              <a:cs typeface="Arial"/>
            </a:endParaRPr>
          </a:p>
        </p:txBody>
      </p:sp>
      <p:sp>
        <p:nvSpPr>
          <p:cNvPr id="16" name="Rectangle 15">
            <a:extLst>
              <a:ext uri="{FF2B5EF4-FFF2-40B4-BE49-F238E27FC236}">
                <a16:creationId xmlns:a16="http://schemas.microsoft.com/office/drawing/2014/main" id="{4CE4DA34-BB4E-828B-FE07-AEB1CB56E631}"/>
              </a:ext>
            </a:extLst>
          </p:cNvPr>
          <p:cNvSpPr/>
          <p:nvPr/>
        </p:nvSpPr>
        <p:spPr>
          <a:xfrm>
            <a:off x="5311519" y="1154993"/>
            <a:ext cx="5747005" cy="382019"/>
          </a:xfrm>
          <a:prstGeom prst="rect">
            <a:avLst/>
          </a:prstGeom>
          <a:solidFill>
            <a:srgbClr val="003D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r>
              <a:rPr lang="en-CH" sz="2200" dirty="0">
                <a:solidFill>
                  <a:prstClr val="white"/>
                </a:solidFill>
                <a:latin typeface="Arial"/>
                <a:cs typeface="Arial"/>
              </a:rPr>
              <a:t>Active Projects </a:t>
            </a:r>
            <a:r>
              <a:rPr lang="en-GB" sz="2200" dirty="0">
                <a:solidFill>
                  <a:prstClr val="white"/>
                </a:solidFill>
                <a:latin typeface="Arial"/>
                <a:cs typeface="Arial"/>
              </a:rPr>
              <a:t>Caribbean (RA IV)</a:t>
            </a:r>
            <a:endParaRPr lang="en-CH" sz="2200" dirty="0">
              <a:solidFill>
                <a:prstClr val="white"/>
              </a:solidFill>
              <a:latin typeface="Arial"/>
              <a:cs typeface="Arial"/>
            </a:endParaRPr>
          </a:p>
        </p:txBody>
      </p:sp>
      <p:sp>
        <p:nvSpPr>
          <p:cNvPr id="19" name="Rectangle 18">
            <a:extLst>
              <a:ext uri="{FF2B5EF4-FFF2-40B4-BE49-F238E27FC236}">
                <a16:creationId xmlns:a16="http://schemas.microsoft.com/office/drawing/2014/main" id="{3C0AD76D-6335-A591-9F1E-AB21292A6CE7}"/>
              </a:ext>
            </a:extLst>
          </p:cNvPr>
          <p:cNvSpPr/>
          <p:nvPr/>
        </p:nvSpPr>
        <p:spPr>
          <a:xfrm>
            <a:off x="580355" y="1985253"/>
            <a:ext cx="3528000" cy="937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3DA5"/>
                </a:solidFill>
                <a:effectLst/>
                <a:uLnTx/>
                <a:uFillTx/>
                <a:latin typeface="Arial"/>
                <a:ea typeface="+mn-ea"/>
                <a:cs typeface="Arial"/>
              </a:rPr>
              <a:t>65</a:t>
            </a:r>
            <a:endParaRPr kumimoji="0" lang="en-CH" sz="4000" b="1" i="0" u="none" strike="noStrike" kern="1200" cap="none" spc="0" normalizeH="0" baseline="0" noProof="0">
              <a:ln>
                <a:noFill/>
              </a:ln>
              <a:solidFill>
                <a:srgbClr val="003DA5"/>
              </a:solidFill>
              <a:effectLst/>
              <a:uLnTx/>
              <a:uFillTx/>
              <a:latin typeface="Arial"/>
              <a:ea typeface="+mn-ea"/>
              <a:cs typeface="Arial"/>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CH" sz="2200" b="0" i="0" u="none" strike="noStrike" kern="1200" cap="none" spc="0" normalizeH="0" baseline="0" noProof="0">
                <a:ln>
                  <a:noFill/>
                </a:ln>
                <a:solidFill>
                  <a:prstClr val="black"/>
                </a:solidFill>
                <a:effectLst/>
                <a:uLnTx/>
                <a:uFillTx/>
                <a:latin typeface="Arial"/>
                <a:ea typeface="+mn-ea"/>
                <a:cs typeface="Arial"/>
              </a:rPr>
              <a:t>Active Pro</a:t>
            </a:r>
            <a:r>
              <a:rPr kumimoji="0" lang="en-US" sz="2200" b="0" i="0" u="none" strike="noStrike" kern="1200" cap="none" spc="0" normalizeH="0" baseline="0" noProof="0">
                <a:ln>
                  <a:noFill/>
                </a:ln>
                <a:solidFill>
                  <a:prstClr val="black"/>
                </a:solidFill>
                <a:effectLst/>
                <a:uLnTx/>
                <a:uFillTx/>
                <a:latin typeface="Arial"/>
                <a:ea typeface="+mn-ea"/>
                <a:cs typeface="Arial"/>
              </a:rPr>
              <a:t>je</a:t>
            </a:r>
            <a:r>
              <a:rPr kumimoji="0" lang="en-CH" sz="2200" b="0" i="0" u="none" strike="noStrike" kern="1200" cap="none" spc="0" normalizeH="0" baseline="0" noProof="0">
                <a:ln>
                  <a:noFill/>
                </a:ln>
                <a:solidFill>
                  <a:prstClr val="black"/>
                </a:solidFill>
                <a:effectLst/>
                <a:uLnTx/>
                <a:uFillTx/>
                <a:latin typeface="Arial"/>
                <a:ea typeface="+mn-ea"/>
                <a:cs typeface="Arial"/>
              </a:rPr>
              <a:t>cts </a:t>
            </a:r>
            <a:endParaRPr kumimoji="0" lang="en-GB" sz="22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700" b="0" i="1" u="none" strike="noStrike" kern="1200" cap="none" spc="0" normalizeH="0" baseline="0" noProof="0">
                <a:ln>
                  <a:noFill/>
                </a:ln>
                <a:solidFill>
                  <a:prstClr val="black"/>
                </a:solidFill>
                <a:effectLst/>
                <a:uLnTx/>
                <a:uFillTx/>
                <a:latin typeface="Arial"/>
                <a:ea typeface="+mn-ea"/>
                <a:cs typeface="Arial"/>
              </a:rPr>
              <a:t>Incl.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CH" sz="1700" b="0" i="1" u="none" strike="noStrike" kern="1200" cap="none" spc="0" normalizeH="0" baseline="0" noProof="0">
                <a:ln>
                  <a:noFill/>
                </a:ln>
                <a:solidFill>
                  <a:prstClr val="black"/>
                </a:solidFill>
                <a:effectLst/>
                <a:uLnTx/>
                <a:uFillTx/>
                <a:latin typeface="Arial"/>
                <a:ea typeface="+mn-ea"/>
                <a:cs typeface="Arial"/>
              </a:rPr>
              <a:t>T</a:t>
            </a:r>
            <a:r>
              <a:rPr kumimoji="0" lang="en-GB" sz="1700" b="0" i="1" u="none" strike="noStrike" kern="1200" cap="none" spc="0" normalizeH="0" baseline="0" noProof="0" err="1">
                <a:ln>
                  <a:noFill/>
                </a:ln>
                <a:solidFill>
                  <a:prstClr val="black"/>
                </a:solidFill>
                <a:effectLst/>
                <a:uLnTx/>
                <a:uFillTx/>
                <a:latin typeface="Arial"/>
                <a:ea typeface="+mn-ea"/>
                <a:cs typeface="Arial"/>
              </a:rPr>
              <a:t>echnical</a:t>
            </a:r>
            <a:r>
              <a:rPr kumimoji="0" lang="en-GB" sz="1700" b="0" i="1" u="none" strike="noStrike" kern="1200" cap="none" spc="0" normalizeH="0" baseline="0" noProof="0">
                <a:ln>
                  <a:noFill/>
                </a:ln>
                <a:solidFill>
                  <a:prstClr val="black"/>
                </a:solidFill>
                <a:effectLst/>
                <a:uLnTx/>
                <a:uFillTx/>
                <a:latin typeface="Arial"/>
                <a:ea typeface="+mn-ea"/>
                <a:cs typeface="Arial"/>
              </a:rPr>
              <a:t> Assistance Services</a:t>
            </a:r>
            <a:endParaRPr kumimoji="0" lang="en-US" sz="1700" b="0" i="1" u="none" strike="noStrike" kern="1200" cap="none" spc="0" normalizeH="0" baseline="0" noProof="0">
              <a:ln>
                <a:noFill/>
              </a:ln>
              <a:solidFill>
                <a:prstClr val="black"/>
              </a:solidFill>
              <a:effectLst/>
              <a:uLnTx/>
              <a:uFillTx/>
              <a:latin typeface="Arial"/>
              <a:ea typeface="+mn-ea"/>
              <a:cs typeface="Arial"/>
            </a:endParaRPr>
          </a:p>
        </p:txBody>
      </p:sp>
      <p:sp>
        <p:nvSpPr>
          <p:cNvPr id="20" name="Rectangle 19">
            <a:extLst>
              <a:ext uri="{FF2B5EF4-FFF2-40B4-BE49-F238E27FC236}">
                <a16:creationId xmlns:a16="http://schemas.microsoft.com/office/drawing/2014/main" id="{56A1B01C-AAA3-AB49-6C8D-1B2439B65920}"/>
              </a:ext>
            </a:extLst>
          </p:cNvPr>
          <p:cNvSpPr/>
          <p:nvPr/>
        </p:nvSpPr>
        <p:spPr>
          <a:xfrm>
            <a:off x="580355" y="4053640"/>
            <a:ext cx="3528000" cy="937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CH"/>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4000" b="1" i="0" u="none" strike="noStrike" kern="1200" cap="none" spc="0" normalizeH="0" baseline="0" noProof="0">
                <a:ln>
                  <a:noFill/>
                </a:ln>
                <a:solidFill>
                  <a:srgbClr val="003DA5"/>
                </a:solidFill>
                <a:effectLst/>
                <a:uLnTx/>
                <a:uFillTx/>
                <a:latin typeface="Arial"/>
                <a:ea typeface="+mn-ea"/>
                <a:cs typeface="Arial"/>
              </a:rPr>
              <a:t>CHF 1</a:t>
            </a:r>
            <a:r>
              <a:rPr kumimoji="0" lang="en-GB" sz="4000" b="1" i="0" u="none" strike="noStrike" kern="1200" cap="none" spc="0" normalizeH="0" baseline="0" noProof="0">
                <a:ln>
                  <a:noFill/>
                </a:ln>
                <a:solidFill>
                  <a:srgbClr val="003DA5"/>
                </a:solidFill>
                <a:effectLst/>
                <a:uLnTx/>
                <a:uFillTx/>
                <a:latin typeface="Arial"/>
                <a:ea typeface="+mn-ea"/>
                <a:cs typeface="Arial"/>
              </a:rPr>
              <a:t>30</a:t>
            </a:r>
            <a:r>
              <a:rPr kumimoji="0" lang="en-CH" sz="4000" b="1" i="0" u="none" strike="noStrike" kern="1200" cap="none" spc="0" normalizeH="0" baseline="0" noProof="0">
                <a:ln>
                  <a:noFill/>
                </a:ln>
                <a:solidFill>
                  <a:srgbClr val="003DA5"/>
                </a:solidFill>
                <a:effectLst/>
                <a:uLnTx/>
                <a:uFillTx/>
                <a:latin typeface="Arial"/>
                <a:ea typeface="+mn-ea"/>
                <a:cs typeface="Arial"/>
              </a:rPr>
              <a:t> </a:t>
            </a:r>
            <a:r>
              <a:rPr kumimoji="0" lang="en-US" sz="4000" b="1" i="0" u="none" strike="noStrike" kern="1200" cap="none" spc="0" normalizeH="0" baseline="0" noProof="0">
                <a:ln>
                  <a:noFill/>
                </a:ln>
                <a:solidFill>
                  <a:srgbClr val="003DA5"/>
                </a:solidFill>
                <a:effectLst/>
                <a:uLnTx/>
                <a:uFillTx/>
                <a:latin typeface="Arial"/>
                <a:ea typeface="+mn-ea"/>
                <a:cs typeface="Arial"/>
              </a:rPr>
              <a:t>M</a:t>
            </a:r>
            <a:endParaRPr kumimoji="0" lang="en-CH" sz="4000" b="1" i="0" u="none" strike="noStrike" kern="1200" cap="none" spc="0" normalizeH="0" baseline="0" noProof="0">
              <a:ln>
                <a:noFill/>
              </a:ln>
              <a:solidFill>
                <a:srgbClr val="003DA5"/>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200" b="0" i="0" u="none" strike="noStrike" kern="1200" cap="none" spc="0" normalizeH="0" baseline="0" noProof="0">
                <a:ln>
                  <a:noFill/>
                </a:ln>
                <a:solidFill>
                  <a:prstClr val="black"/>
                </a:solidFill>
                <a:effectLst/>
                <a:uLnTx/>
                <a:uFillTx/>
                <a:latin typeface="Arial"/>
                <a:ea typeface="+mn-ea"/>
                <a:cs typeface="Arial"/>
              </a:rPr>
              <a:t>Project Volume</a:t>
            </a:r>
            <a:r>
              <a:rPr kumimoji="0" lang="en-GB" sz="2200" b="0" i="0" u="none" strike="noStrike" kern="1200" cap="none" spc="0" normalizeH="0" baseline="0" noProof="0">
                <a:ln>
                  <a:noFill/>
                </a:ln>
                <a:solidFill>
                  <a:prstClr val="black"/>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1" u="none" strike="noStrike" kern="1200" cap="none" spc="0" normalizeH="0" baseline="0" noProof="0">
                <a:ln>
                  <a:noFill/>
                </a:ln>
                <a:solidFill>
                  <a:prstClr val="black"/>
                </a:solidFill>
                <a:effectLst/>
                <a:uLnTx/>
                <a:uFillTx/>
                <a:latin typeface="Arial"/>
                <a:ea typeface="+mn-ea"/>
                <a:cs typeface="Arial"/>
              </a:rPr>
              <a:t>implemented by WMO</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i="1">
                <a:solidFill>
                  <a:prstClr val="black"/>
                </a:solidFill>
                <a:latin typeface="Arial"/>
                <a:cs typeface="Arial"/>
              </a:rPr>
              <a:t>(March 2026)</a:t>
            </a:r>
            <a:endParaRPr kumimoji="0" lang="en-US" sz="1700" b="0" i="1" u="none" strike="noStrike" kern="1200" cap="none" spc="0" normalizeH="0" baseline="0" noProof="0">
              <a:ln>
                <a:noFill/>
              </a:ln>
              <a:solidFill>
                <a:prstClr val="black"/>
              </a:solidFill>
              <a:effectLst/>
              <a:uLnTx/>
              <a:uFillTx/>
              <a:latin typeface="Arial"/>
              <a:ea typeface="+mn-ea"/>
              <a:cs typeface="Arial"/>
            </a:endParaRPr>
          </a:p>
        </p:txBody>
      </p:sp>
      <p:sp>
        <p:nvSpPr>
          <p:cNvPr id="25" name="Oval 24">
            <a:extLst>
              <a:ext uri="{FF2B5EF4-FFF2-40B4-BE49-F238E27FC236}">
                <a16:creationId xmlns:a16="http://schemas.microsoft.com/office/drawing/2014/main" id="{9A29DC46-8663-886C-BD48-084FC639325F}"/>
              </a:ext>
            </a:extLst>
          </p:cNvPr>
          <p:cNvSpPr/>
          <p:nvPr/>
        </p:nvSpPr>
        <p:spPr>
          <a:xfrm>
            <a:off x="443779" y="1099195"/>
            <a:ext cx="482205" cy="510270"/>
          </a:xfrm>
          <a:prstGeom prst="ellipse">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Arial"/>
            </a:endParaRPr>
          </a:p>
        </p:txBody>
      </p:sp>
      <p:pic>
        <p:nvPicPr>
          <p:cNvPr id="22" name="Graphic 21" descr="North America with solid fill">
            <a:extLst>
              <a:ext uri="{FF2B5EF4-FFF2-40B4-BE49-F238E27FC236}">
                <a16:creationId xmlns:a16="http://schemas.microsoft.com/office/drawing/2014/main" id="{4DE553E5-4FC6-CA58-35F5-D285BC84001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7520" y="1171647"/>
            <a:ext cx="388618" cy="388618"/>
          </a:xfrm>
          <a:prstGeom prst="rect">
            <a:avLst/>
          </a:prstGeom>
        </p:spPr>
      </p:pic>
      <p:sp>
        <p:nvSpPr>
          <p:cNvPr id="27" name="Oval 26">
            <a:extLst>
              <a:ext uri="{FF2B5EF4-FFF2-40B4-BE49-F238E27FC236}">
                <a16:creationId xmlns:a16="http://schemas.microsoft.com/office/drawing/2014/main" id="{A314862F-D122-AB24-969D-CDBAB0F7F5D2}"/>
              </a:ext>
            </a:extLst>
          </p:cNvPr>
          <p:cNvSpPr/>
          <p:nvPr/>
        </p:nvSpPr>
        <p:spPr>
          <a:xfrm>
            <a:off x="5001290" y="1099195"/>
            <a:ext cx="482205" cy="510270"/>
          </a:xfrm>
          <a:prstGeom prst="ellipse">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Arial"/>
            </a:endParaRPr>
          </a:p>
        </p:txBody>
      </p:sp>
      <p:sp>
        <p:nvSpPr>
          <p:cNvPr id="28" name="TextBox 27">
            <a:extLst>
              <a:ext uri="{FF2B5EF4-FFF2-40B4-BE49-F238E27FC236}">
                <a16:creationId xmlns:a16="http://schemas.microsoft.com/office/drawing/2014/main" id="{CCF9F5F0-B373-A071-C413-875503E4B8C2}"/>
              </a:ext>
            </a:extLst>
          </p:cNvPr>
          <p:cNvSpPr txBox="1"/>
          <p:nvPr/>
        </p:nvSpPr>
        <p:spPr>
          <a:xfrm>
            <a:off x="6817074" y="1718189"/>
            <a:ext cx="4533461" cy="138499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4000" b="1" i="0" u="none" strike="noStrike" kern="1200" cap="none" spc="0" normalizeH="0" baseline="0" noProof="0">
                <a:ln>
                  <a:noFill/>
                </a:ln>
                <a:solidFill>
                  <a:srgbClr val="003DA5"/>
                </a:solidFill>
                <a:effectLst/>
                <a:uLnTx/>
                <a:uFillTx/>
                <a:latin typeface="Arial"/>
                <a:ea typeface="+mn-ea"/>
                <a:cs typeface="Arial"/>
              </a:rPr>
              <a:t>CHF </a:t>
            </a:r>
            <a:r>
              <a:rPr kumimoji="0" lang="en-GB" sz="4000" b="1" i="0" u="none" strike="noStrike" kern="1200" cap="none" spc="0" normalizeH="0" baseline="0" noProof="0">
                <a:ln>
                  <a:noFill/>
                </a:ln>
                <a:solidFill>
                  <a:srgbClr val="003DA5"/>
                </a:solidFill>
                <a:effectLst/>
                <a:uLnTx/>
                <a:uFillTx/>
                <a:latin typeface="Arial"/>
                <a:ea typeface="+mn-ea"/>
                <a:cs typeface="Arial"/>
              </a:rPr>
              <a:t> 7.4</a:t>
            </a:r>
            <a:r>
              <a:rPr kumimoji="0" lang="en-CH" sz="4000" b="1" i="0" u="none" strike="noStrike" kern="1200" cap="none" spc="0" normalizeH="0" baseline="0" noProof="0">
                <a:ln>
                  <a:noFill/>
                </a:ln>
                <a:solidFill>
                  <a:srgbClr val="003DA5"/>
                </a:solidFill>
                <a:effectLst/>
                <a:uLnTx/>
                <a:uFillTx/>
                <a:latin typeface="Arial"/>
                <a:ea typeface="+mn-ea"/>
                <a:cs typeface="Arial"/>
              </a:rPr>
              <a:t>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200" b="0" i="0" u="none" strike="noStrike" kern="1200" cap="none" spc="0" normalizeH="0" baseline="0" noProof="0">
                <a:ln>
                  <a:noFill/>
                </a:ln>
                <a:solidFill>
                  <a:prstClr val="black"/>
                </a:solidFill>
                <a:effectLst/>
                <a:uLnTx/>
                <a:uFillTx/>
                <a:latin typeface="Arial"/>
                <a:ea typeface="+mn-ea"/>
                <a:cs typeface="Arial"/>
              </a:rPr>
              <a:t>national, regional &amp; global projects implemented by WMO</a:t>
            </a:r>
            <a:r>
              <a:rPr kumimoji="0" lang="en-GB" sz="2200" b="0" i="0" u="none" strike="noStrike" kern="1200" cap="none" spc="0" normalizeH="0" baseline="0" noProof="0">
                <a:ln>
                  <a:noFill/>
                </a:ln>
                <a:solidFill>
                  <a:prstClr val="black"/>
                </a:solidFill>
                <a:effectLst/>
                <a:uLnTx/>
                <a:uFillTx/>
                <a:latin typeface="Arial"/>
                <a:ea typeface="+mn-ea"/>
                <a:cs typeface="Arial"/>
              </a:rPr>
              <a:t> </a:t>
            </a:r>
            <a:endParaRPr kumimoji="0" lang="en-CH" sz="2000" b="0" i="0" u="none" strike="noStrike" kern="1200" cap="none" spc="0" normalizeH="0" baseline="0" noProof="0">
              <a:ln>
                <a:noFill/>
              </a:ln>
              <a:solidFill>
                <a:prstClr val="black"/>
              </a:solidFill>
              <a:effectLst/>
              <a:uLnTx/>
              <a:uFillTx/>
              <a:latin typeface="Arial"/>
              <a:ea typeface="+mn-ea"/>
              <a:cs typeface="Arial"/>
            </a:endParaRPr>
          </a:p>
        </p:txBody>
      </p:sp>
      <p:sp>
        <p:nvSpPr>
          <p:cNvPr id="26" name="Title 1">
            <a:extLst>
              <a:ext uri="{FF2B5EF4-FFF2-40B4-BE49-F238E27FC236}">
                <a16:creationId xmlns:a16="http://schemas.microsoft.com/office/drawing/2014/main" id="{2DBCF87D-994A-C407-99D8-0043BECAA090}"/>
              </a:ext>
            </a:extLst>
          </p:cNvPr>
          <p:cNvSpPr>
            <a:spLocks noGrp="1"/>
          </p:cNvSpPr>
          <p:nvPr>
            <p:ph type="ctrTitle"/>
          </p:nvPr>
        </p:nvSpPr>
        <p:spPr>
          <a:xfrm>
            <a:off x="466846" y="225262"/>
            <a:ext cx="11254505" cy="685172"/>
          </a:xfrm>
        </p:spPr>
        <p:txBody>
          <a:bodyPr/>
          <a:lstStyle/>
          <a:p>
            <a:pPr lvl="1"/>
            <a:r>
              <a:rPr lang="en-CH" sz="4000" b="1">
                <a:solidFill>
                  <a:srgbClr val="003DA5"/>
                </a:solidFill>
                <a:latin typeface="Arial" panose="020B0604020202020204" pitchFamily="34" charset="0"/>
                <a:cs typeface="Arial" panose="020B0604020202020204" pitchFamily="34" charset="0"/>
              </a:rPr>
              <a:t>WMO Projects</a:t>
            </a:r>
            <a:r>
              <a:rPr lang="en-GB" sz="4000" b="1">
                <a:solidFill>
                  <a:srgbClr val="003DA5"/>
                </a:solidFill>
                <a:latin typeface="Arial" panose="020B0604020202020204" pitchFamily="34" charset="0"/>
                <a:cs typeface="Arial" panose="020B0604020202020204" pitchFamily="34" charset="0"/>
              </a:rPr>
              <a:t> │ Overview</a:t>
            </a:r>
            <a:endParaRPr lang="en-US" sz="4000" b="1">
              <a:solidFill>
                <a:srgbClr val="003DA5"/>
              </a:solidFill>
              <a:latin typeface="Arial" panose="020B0604020202020204" pitchFamily="34" charset="0"/>
              <a:cs typeface="Arial" panose="020B0604020202020204" pitchFamily="34" charset="0"/>
            </a:endParaRPr>
          </a:p>
        </p:txBody>
      </p:sp>
      <p:pic>
        <p:nvPicPr>
          <p:cNvPr id="7" name="Graphic 6" descr="Marker with solid fill">
            <a:extLst>
              <a:ext uri="{FF2B5EF4-FFF2-40B4-BE49-F238E27FC236}">
                <a16:creationId xmlns:a16="http://schemas.microsoft.com/office/drawing/2014/main" id="{AC9EF28B-68D7-265E-0A98-2539D0F4AE5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61417" y="1184981"/>
            <a:ext cx="361950" cy="361950"/>
          </a:xfrm>
          <a:prstGeom prst="rect">
            <a:avLst/>
          </a:prstGeom>
        </p:spPr>
      </p:pic>
      <p:sp>
        <p:nvSpPr>
          <p:cNvPr id="6" name="Rectangle: Diagonal Corners Snipped 5">
            <a:extLst>
              <a:ext uri="{FF2B5EF4-FFF2-40B4-BE49-F238E27FC236}">
                <a16:creationId xmlns:a16="http://schemas.microsoft.com/office/drawing/2014/main" id="{96A3A084-C771-3B91-DF7E-A1EC7088B196}"/>
              </a:ext>
            </a:extLst>
          </p:cNvPr>
          <p:cNvSpPr/>
          <p:nvPr/>
        </p:nvSpPr>
        <p:spPr>
          <a:xfrm>
            <a:off x="4678432" y="3792300"/>
            <a:ext cx="6779332" cy="2232000"/>
          </a:xfrm>
          <a:prstGeom prst="snip2DiagRect">
            <a:avLst>
              <a:gd name="adj1" fmla="val 0"/>
              <a:gd name="adj2" fmla="val 16667"/>
            </a:avLst>
          </a:prstGeom>
          <a:solidFill>
            <a:schemeClr val="bg1">
              <a:alpha val="78000"/>
            </a:schemeClr>
          </a:solid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4472C4"/>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4472C4"/>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4472C4"/>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4472C4"/>
              </a:solidFill>
              <a:effectLst/>
              <a:uLnTx/>
              <a:uFillTx/>
              <a:latin typeface="Arial"/>
              <a:ea typeface="+mn-ea"/>
              <a:cs typeface="Arial"/>
            </a:endParaRPr>
          </a:p>
        </p:txBody>
      </p:sp>
      <p:sp>
        <p:nvSpPr>
          <p:cNvPr id="8" name="Rectangle 7">
            <a:extLst>
              <a:ext uri="{FF2B5EF4-FFF2-40B4-BE49-F238E27FC236}">
                <a16:creationId xmlns:a16="http://schemas.microsoft.com/office/drawing/2014/main" id="{C5111E67-FE10-C58A-BFAD-BFB86258C8B5}"/>
              </a:ext>
            </a:extLst>
          </p:cNvPr>
          <p:cNvSpPr/>
          <p:nvPr/>
        </p:nvSpPr>
        <p:spPr>
          <a:xfrm>
            <a:off x="5311520" y="3631427"/>
            <a:ext cx="5747004" cy="382019"/>
          </a:xfrm>
          <a:prstGeom prst="rect">
            <a:avLst/>
          </a:prstGeom>
          <a:solidFill>
            <a:srgbClr val="003D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a:defRPr/>
            </a:pPr>
            <a:r>
              <a:rPr lang="en-CH" sz="2200">
                <a:solidFill>
                  <a:prstClr val="white"/>
                </a:solidFill>
                <a:latin typeface="Arial"/>
                <a:cs typeface="Arial"/>
              </a:rPr>
              <a:t>Active Projects</a:t>
            </a:r>
            <a:r>
              <a:rPr lang="en-GB" sz="2200">
                <a:solidFill>
                  <a:prstClr val="white"/>
                </a:solidFill>
                <a:latin typeface="Arial"/>
                <a:cs typeface="Arial"/>
              </a:rPr>
              <a:t> Pacific (RA V)</a:t>
            </a:r>
          </a:p>
        </p:txBody>
      </p:sp>
      <p:sp>
        <p:nvSpPr>
          <p:cNvPr id="9" name="Oval 8">
            <a:extLst>
              <a:ext uri="{FF2B5EF4-FFF2-40B4-BE49-F238E27FC236}">
                <a16:creationId xmlns:a16="http://schemas.microsoft.com/office/drawing/2014/main" id="{FF56B01F-BBA3-F5AB-3FCB-1604E7CC9D13}"/>
              </a:ext>
            </a:extLst>
          </p:cNvPr>
          <p:cNvSpPr/>
          <p:nvPr/>
        </p:nvSpPr>
        <p:spPr>
          <a:xfrm>
            <a:off x="5001290" y="3575629"/>
            <a:ext cx="482205" cy="510270"/>
          </a:xfrm>
          <a:prstGeom prst="ellipse">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Arial"/>
            </a:endParaRPr>
          </a:p>
        </p:txBody>
      </p:sp>
      <p:sp>
        <p:nvSpPr>
          <p:cNvPr id="10" name="TextBox 9">
            <a:extLst>
              <a:ext uri="{FF2B5EF4-FFF2-40B4-BE49-F238E27FC236}">
                <a16:creationId xmlns:a16="http://schemas.microsoft.com/office/drawing/2014/main" id="{65BE8222-7DDD-4028-E708-6769EA9BDE4B}"/>
              </a:ext>
            </a:extLst>
          </p:cNvPr>
          <p:cNvSpPr txBox="1"/>
          <p:nvPr/>
        </p:nvSpPr>
        <p:spPr>
          <a:xfrm>
            <a:off x="6817074" y="4308923"/>
            <a:ext cx="4533461" cy="138499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4000" b="1" i="0" u="none" strike="noStrike" kern="1200" cap="none" spc="0" normalizeH="0" baseline="0" noProof="0">
                <a:ln>
                  <a:noFill/>
                </a:ln>
                <a:solidFill>
                  <a:srgbClr val="003DA5"/>
                </a:solidFill>
                <a:effectLst/>
                <a:uLnTx/>
                <a:uFillTx/>
                <a:latin typeface="Arial"/>
                <a:ea typeface="+mn-ea"/>
                <a:cs typeface="Arial"/>
              </a:rPr>
              <a:t>CHF </a:t>
            </a:r>
            <a:r>
              <a:rPr kumimoji="0" lang="en-GB" sz="4000" b="1" i="0" u="none" strike="noStrike" kern="1200" cap="none" spc="0" normalizeH="0" baseline="0" noProof="0">
                <a:ln>
                  <a:noFill/>
                </a:ln>
                <a:solidFill>
                  <a:srgbClr val="003DA5"/>
                </a:solidFill>
                <a:effectLst/>
                <a:uLnTx/>
                <a:uFillTx/>
                <a:latin typeface="Arial"/>
                <a:ea typeface="+mn-ea"/>
                <a:cs typeface="Arial"/>
              </a:rPr>
              <a:t>12.5</a:t>
            </a:r>
            <a:r>
              <a:rPr kumimoji="0" lang="en-CH" sz="4000" b="1" i="0" u="none" strike="noStrike" kern="1200" cap="none" spc="0" normalizeH="0" baseline="0" noProof="0">
                <a:ln>
                  <a:noFill/>
                </a:ln>
                <a:solidFill>
                  <a:srgbClr val="003DA5"/>
                </a:solidFill>
                <a:effectLst/>
                <a:uLnTx/>
                <a:uFillTx/>
                <a:latin typeface="Arial"/>
                <a:ea typeface="+mn-ea"/>
                <a:cs typeface="Arial"/>
              </a:rPr>
              <a:t>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200" b="0" i="0" u="none" strike="noStrike" kern="1200" cap="none" spc="0" normalizeH="0" baseline="0" noProof="0">
                <a:ln>
                  <a:noFill/>
                </a:ln>
                <a:solidFill>
                  <a:prstClr val="black"/>
                </a:solidFill>
                <a:effectLst/>
                <a:uLnTx/>
                <a:uFillTx/>
                <a:latin typeface="Arial"/>
                <a:ea typeface="+mn-ea"/>
                <a:cs typeface="Arial"/>
              </a:rPr>
              <a:t>national, regional &amp; global projects implemented by WMO</a:t>
            </a:r>
            <a:r>
              <a:rPr kumimoji="0" lang="en-GB" sz="2200" b="0" i="0" u="none" strike="noStrike" kern="1200" cap="none" spc="0" normalizeH="0" baseline="0" noProof="0">
                <a:ln>
                  <a:noFill/>
                </a:ln>
                <a:solidFill>
                  <a:prstClr val="black"/>
                </a:solidFill>
                <a:effectLst/>
                <a:uLnTx/>
                <a:uFillTx/>
                <a:latin typeface="Arial"/>
                <a:ea typeface="+mn-ea"/>
                <a:cs typeface="Arial"/>
              </a:rPr>
              <a:t> </a:t>
            </a:r>
            <a:endParaRPr kumimoji="0" lang="en-CH" sz="2000" b="0" i="0" u="none" strike="noStrike" kern="1200" cap="none" spc="0" normalizeH="0" baseline="0" noProof="0">
              <a:ln>
                <a:noFill/>
              </a:ln>
              <a:solidFill>
                <a:prstClr val="black"/>
              </a:solidFill>
              <a:effectLst/>
              <a:uLnTx/>
              <a:uFillTx/>
              <a:latin typeface="Arial"/>
              <a:ea typeface="+mn-ea"/>
              <a:cs typeface="Arial"/>
            </a:endParaRPr>
          </a:p>
        </p:txBody>
      </p:sp>
      <p:pic>
        <p:nvPicPr>
          <p:cNvPr id="11" name="Picture 10">
            <a:extLst>
              <a:ext uri="{FF2B5EF4-FFF2-40B4-BE49-F238E27FC236}">
                <a16:creationId xmlns:a16="http://schemas.microsoft.com/office/drawing/2014/main" id="{3D445317-454A-D095-4E73-88B97F7B951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775211" y="4099565"/>
            <a:ext cx="2311390" cy="1850954"/>
          </a:xfrm>
          <a:prstGeom prst="rect">
            <a:avLst/>
          </a:prstGeom>
        </p:spPr>
      </p:pic>
      <p:pic>
        <p:nvPicPr>
          <p:cNvPr id="12" name="Graphic 11" descr="Marker with solid fill">
            <a:extLst>
              <a:ext uri="{FF2B5EF4-FFF2-40B4-BE49-F238E27FC236}">
                <a16:creationId xmlns:a16="http://schemas.microsoft.com/office/drawing/2014/main" id="{192DC51D-AC6B-A171-7EA7-54259ABDB8A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61417" y="3661415"/>
            <a:ext cx="361950" cy="361950"/>
          </a:xfrm>
          <a:prstGeom prst="rect">
            <a:avLst/>
          </a:prstGeom>
        </p:spPr>
      </p:pic>
      <p:pic>
        <p:nvPicPr>
          <p:cNvPr id="13" name="Picture 12">
            <a:extLst>
              <a:ext uri="{FF2B5EF4-FFF2-40B4-BE49-F238E27FC236}">
                <a16:creationId xmlns:a16="http://schemas.microsoft.com/office/drawing/2014/main" id="{FBE52940-95E3-5661-1252-0EA13A2E362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855751" y="1924496"/>
            <a:ext cx="2150309" cy="1178688"/>
          </a:xfrm>
          <a:prstGeom prst="rect">
            <a:avLst/>
          </a:prstGeom>
        </p:spPr>
      </p:pic>
    </p:spTree>
    <p:extLst>
      <p:ext uri="{BB962C8B-B14F-4D97-AF65-F5344CB8AC3E}">
        <p14:creationId xmlns:p14="http://schemas.microsoft.com/office/powerpoint/2010/main" val="3854528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529611">
            <a:off x="4772459" y="2776319"/>
            <a:ext cx="1571185" cy="1571185"/>
          </a:xfrm>
          <a:custGeom>
            <a:avLst/>
            <a:gdLst/>
            <a:ahLst/>
            <a:cxnLst/>
            <a:rect l="l" t="t" r="r" b="b"/>
            <a:pathLst>
              <a:path w="2356777" h="2356777">
                <a:moveTo>
                  <a:pt x="0" y="0"/>
                </a:moveTo>
                <a:lnTo>
                  <a:pt x="2356777" y="0"/>
                </a:lnTo>
                <a:lnTo>
                  <a:pt x="2356777" y="2356777"/>
                </a:lnTo>
                <a:lnTo>
                  <a:pt x="0" y="2356777"/>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CH" sz="1200"/>
          </a:p>
        </p:txBody>
      </p:sp>
      <p:sp>
        <p:nvSpPr>
          <p:cNvPr id="3" name="Freeform 3"/>
          <p:cNvSpPr/>
          <p:nvPr/>
        </p:nvSpPr>
        <p:spPr>
          <a:xfrm rot="-2699999">
            <a:off x="5971144" y="2776319"/>
            <a:ext cx="1571185" cy="1571185"/>
          </a:xfrm>
          <a:custGeom>
            <a:avLst/>
            <a:gdLst/>
            <a:ahLst/>
            <a:cxnLst/>
            <a:rect l="l" t="t" r="r" b="b"/>
            <a:pathLst>
              <a:path w="2356777" h="2356777">
                <a:moveTo>
                  <a:pt x="0" y="0"/>
                </a:moveTo>
                <a:lnTo>
                  <a:pt x="2356776" y="0"/>
                </a:lnTo>
                <a:lnTo>
                  <a:pt x="2356776" y="2356777"/>
                </a:lnTo>
                <a:lnTo>
                  <a:pt x="0" y="235677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CH" sz="1200"/>
          </a:p>
        </p:txBody>
      </p:sp>
      <p:grpSp>
        <p:nvGrpSpPr>
          <p:cNvPr id="4" name="Group 4"/>
          <p:cNvGrpSpPr/>
          <p:nvPr/>
        </p:nvGrpSpPr>
        <p:grpSpPr>
          <a:xfrm>
            <a:off x="4189602" y="2709590"/>
            <a:ext cx="298574" cy="29857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45E4"/>
            </a:solidFill>
          </p:spPr>
          <p:txBody>
            <a:bodyPr/>
            <a:lstStyle/>
            <a:p>
              <a:endParaRPr lang="en-CH" sz="1200"/>
            </a:p>
          </p:txBody>
        </p:sp>
        <p:sp>
          <p:nvSpPr>
            <p:cNvPr id="6" name="TextBox 6"/>
            <p:cNvSpPr txBox="1"/>
            <p:nvPr/>
          </p:nvSpPr>
          <p:spPr>
            <a:xfrm>
              <a:off x="76200" y="57150"/>
              <a:ext cx="660400" cy="679450"/>
            </a:xfrm>
            <a:prstGeom prst="rect">
              <a:avLst/>
            </a:prstGeom>
          </p:spPr>
          <p:txBody>
            <a:bodyPr lIns="41395" tIns="41395" rIns="41395" bIns="41395" rtlCol="0" anchor="ctr"/>
            <a:lstStyle/>
            <a:p>
              <a:pPr algn="ctr">
                <a:lnSpc>
                  <a:spcPts val="1280"/>
                </a:lnSpc>
              </a:pPr>
              <a:endParaRPr sz="1200"/>
            </a:p>
          </p:txBody>
        </p:sp>
      </p:grpSp>
      <p:grpSp>
        <p:nvGrpSpPr>
          <p:cNvPr id="7" name="Group 7"/>
          <p:cNvGrpSpPr/>
          <p:nvPr/>
        </p:nvGrpSpPr>
        <p:grpSpPr>
          <a:xfrm>
            <a:off x="7785011" y="3989833"/>
            <a:ext cx="298574" cy="29857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9CE"/>
            </a:solidFill>
          </p:spPr>
          <p:txBody>
            <a:bodyPr/>
            <a:lstStyle/>
            <a:p>
              <a:endParaRPr lang="en-CH" sz="1200"/>
            </a:p>
          </p:txBody>
        </p:sp>
        <p:sp>
          <p:nvSpPr>
            <p:cNvPr id="9" name="TextBox 9"/>
            <p:cNvSpPr txBox="1"/>
            <p:nvPr/>
          </p:nvSpPr>
          <p:spPr>
            <a:xfrm>
              <a:off x="76200" y="57150"/>
              <a:ext cx="660400" cy="679450"/>
            </a:xfrm>
            <a:prstGeom prst="rect">
              <a:avLst/>
            </a:prstGeom>
          </p:spPr>
          <p:txBody>
            <a:bodyPr lIns="41395" tIns="41395" rIns="41395" bIns="41395" rtlCol="0" anchor="ctr"/>
            <a:lstStyle/>
            <a:p>
              <a:pPr algn="ctr">
                <a:lnSpc>
                  <a:spcPts val="1280"/>
                </a:lnSpc>
              </a:pPr>
              <a:endParaRPr sz="1200"/>
            </a:p>
          </p:txBody>
        </p:sp>
      </p:grpSp>
      <p:grpSp>
        <p:nvGrpSpPr>
          <p:cNvPr id="10" name="Group 10"/>
          <p:cNvGrpSpPr/>
          <p:nvPr/>
        </p:nvGrpSpPr>
        <p:grpSpPr>
          <a:xfrm>
            <a:off x="4070085" y="3161107"/>
            <a:ext cx="298574" cy="29857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45E4"/>
            </a:solidFill>
          </p:spPr>
          <p:txBody>
            <a:bodyPr/>
            <a:lstStyle/>
            <a:p>
              <a:endParaRPr lang="en-CH" sz="1200"/>
            </a:p>
          </p:txBody>
        </p:sp>
        <p:sp>
          <p:nvSpPr>
            <p:cNvPr id="12" name="TextBox 12"/>
            <p:cNvSpPr txBox="1"/>
            <p:nvPr/>
          </p:nvSpPr>
          <p:spPr>
            <a:xfrm>
              <a:off x="76200" y="57150"/>
              <a:ext cx="660400" cy="679450"/>
            </a:xfrm>
            <a:prstGeom prst="rect">
              <a:avLst/>
            </a:prstGeom>
          </p:spPr>
          <p:txBody>
            <a:bodyPr lIns="41395" tIns="41395" rIns="41395" bIns="41395" rtlCol="0" anchor="ctr"/>
            <a:lstStyle/>
            <a:p>
              <a:pPr algn="ctr">
                <a:lnSpc>
                  <a:spcPts val="1280"/>
                </a:lnSpc>
              </a:pPr>
              <a:endParaRPr sz="1200"/>
            </a:p>
          </p:txBody>
        </p:sp>
      </p:grpSp>
      <p:grpSp>
        <p:nvGrpSpPr>
          <p:cNvPr id="13" name="Group 13"/>
          <p:cNvGrpSpPr/>
          <p:nvPr/>
        </p:nvGrpSpPr>
        <p:grpSpPr>
          <a:xfrm>
            <a:off x="7815598" y="3409854"/>
            <a:ext cx="298574" cy="29857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9CE"/>
            </a:solidFill>
          </p:spPr>
          <p:txBody>
            <a:bodyPr/>
            <a:lstStyle/>
            <a:p>
              <a:endParaRPr lang="en-CH" sz="1200"/>
            </a:p>
          </p:txBody>
        </p:sp>
        <p:sp>
          <p:nvSpPr>
            <p:cNvPr id="15" name="TextBox 15"/>
            <p:cNvSpPr txBox="1"/>
            <p:nvPr/>
          </p:nvSpPr>
          <p:spPr>
            <a:xfrm>
              <a:off x="76200" y="57150"/>
              <a:ext cx="660400" cy="679450"/>
            </a:xfrm>
            <a:prstGeom prst="rect">
              <a:avLst/>
            </a:prstGeom>
          </p:spPr>
          <p:txBody>
            <a:bodyPr lIns="41395" tIns="41395" rIns="41395" bIns="41395" rtlCol="0" anchor="ctr"/>
            <a:lstStyle/>
            <a:p>
              <a:pPr algn="ctr">
                <a:lnSpc>
                  <a:spcPts val="1280"/>
                </a:lnSpc>
              </a:pPr>
              <a:endParaRPr sz="1200"/>
            </a:p>
          </p:txBody>
        </p:sp>
      </p:grpSp>
      <p:grpSp>
        <p:nvGrpSpPr>
          <p:cNvPr id="16" name="Group 16"/>
          <p:cNvGrpSpPr/>
          <p:nvPr/>
        </p:nvGrpSpPr>
        <p:grpSpPr>
          <a:xfrm>
            <a:off x="4040315" y="3612619"/>
            <a:ext cx="298574" cy="29857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45E4"/>
            </a:solidFill>
          </p:spPr>
          <p:txBody>
            <a:bodyPr/>
            <a:lstStyle/>
            <a:p>
              <a:endParaRPr lang="en-CH" sz="1200"/>
            </a:p>
          </p:txBody>
        </p:sp>
        <p:sp>
          <p:nvSpPr>
            <p:cNvPr id="18" name="TextBox 18"/>
            <p:cNvSpPr txBox="1"/>
            <p:nvPr/>
          </p:nvSpPr>
          <p:spPr>
            <a:xfrm>
              <a:off x="76200" y="57150"/>
              <a:ext cx="660400" cy="679450"/>
            </a:xfrm>
            <a:prstGeom prst="rect">
              <a:avLst/>
            </a:prstGeom>
          </p:spPr>
          <p:txBody>
            <a:bodyPr lIns="41395" tIns="41395" rIns="41395" bIns="41395" rtlCol="0" anchor="ctr"/>
            <a:lstStyle/>
            <a:p>
              <a:pPr algn="ctr">
                <a:lnSpc>
                  <a:spcPts val="1280"/>
                </a:lnSpc>
              </a:pPr>
              <a:endParaRPr sz="1200"/>
            </a:p>
          </p:txBody>
        </p:sp>
      </p:grpSp>
      <p:grpSp>
        <p:nvGrpSpPr>
          <p:cNvPr id="19" name="Group 19"/>
          <p:cNvGrpSpPr/>
          <p:nvPr/>
        </p:nvGrpSpPr>
        <p:grpSpPr>
          <a:xfrm>
            <a:off x="4219372" y="4101398"/>
            <a:ext cx="298574" cy="29857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45E4"/>
            </a:solidFill>
          </p:spPr>
          <p:txBody>
            <a:bodyPr/>
            <a:lstStyle/>
            <a:p>
              <a:endParaRPr lang="en-CH" sz="1200"/>
            </a:p>
          </p:txBody>
        </p:sp>
        <p:sp>
          <p:nvSpPr>
            <p:cNvPr id="21" name="TextBox 21"/>
            <p:cNvSpPr txBox="1"/>
            <p:nvPr/>
          </p:nvSpPr>
          <p:spPr>
            <a:xfrm>
              <a:off x="76200" y="57150"/>
              <a:ext cx="660400" cy="679450"/>
            </a:xfrm>
            <a:prstGeom prst="rect">
              <a:avLst/>
            </a:prstGeom>
          </p:spPr>
          <p:txBody>
            <a:bodyPr lIns="41395" tIns="41395" rIns="41395" bIns="41395" rtlCol="0" anchor="ctr"/>
            <a:lstStyle/>
            <a:p>
              <a:pPr algn="ctr">
                <a:lnSpc>
                  <a:spcPts val="1280"/>
                </a:lnSpc>
              </a:pPr>
              <a:endParaRPr sz="1200"/>
            </a:p>
          </p:txBody>
        </p:sp>
      </p:grpSp>
      <p:grpSp>
        <p:nvGrpSpPr>
          <p:cNvPr id="22" name="Group 22"/>
          <p:cNvGrpSpPr/>
          <p:nvPr/>
        </p:nvGrpSpPr>
        <p:grpSpPr>
          <a:xfrm>
            <a:off x="7778894" y="2748252"/>
            <a:ext cx="298574" cy="29857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9CE"/>
            </a:solidFill>
          </p:spPr>
          <p:txBody>
            <a:bodyPr/>
            <a:lstStyle/>
            <a:p>
              <a:endParaRPr lang="en-CH" sz="1200"/>
            </a:p>
          </p:txBody>
        </p:sp>
        <p:sp>
          <p:nvSpPr>
            <p:cNvPr id="24" name="TextBox 24"/>
            <p:cNvSpPr txBox="1"/>
            <p:nvPr/>
          </p:nvSpPr>
          <p:spPr>
            <a:xfrm>
              <a:off x="76200" y="57150"/>
              <a:ext cx="660400" cy="679450"/>
            </a:xfrm>
            <a:prstGeom prst="rect">
              <a:avLst/>
            </a:prstGeom>
          </p:spPr>
          <p:txBody>
            <a:bodyPr lIns="41395" tIns="41395" rIns="41395" bIns="41395" rtlCol="0" anchor="ctr"/>
            <a:lstStyle/>
            <a:p>
              <a:pPr algn="ctr">
                <a:lnSpc>
                  <a:spcPts val="1280"/>
                </a:lnSpc>
              </a:pPr>
              <a:endParaRPr sz="1200"/>
            </a:p>
          </p:txBody>
        </p:sp>
      </p:grpSp>
      <p:sp>
        <p:nvSpPr>
          <p:cNvPr id="25" name="AutoShape 25"/>
          <p:cNvSpPr/>
          <p:nvPr/>
        </p:nvSpPr>
        <p:spPr>
          <a:xfrm flipH="1">
            <a:off x="4488176" y="3994795"/>
            <a:ext cx="428993" cy="196292"/>
          </a:xfrm>
          <a:prstGeom prst="line">
            <a:avLst/>
          </a:prstGeom>
          <a:ln w="9525" cap="flat">
            <a:solidFill>
              <a:srgbClr val="383B3B"/>
            </a:solidFill>
            <a:prstDash val="solid"/>
            <a:headEnd type="none" w="sm" len="sm"/>
            <a:tailEnd type="none" w="sm" len="sm"/>
          </a:ln>
        </p:spPr>
        <p:txBody>
          <a:bodyPr/>
          <a:lstStyle/>
          <a:p>
            <a:endParaRPr lang="en-CH" sz="1200"/>
          </a:p>
        </p:txBody>
      </p:sp>
      <p:sp>
        <p:nvSpPr>
          <p:cNvPr id="26" name="AutoShape 26"/>
          <p:cNvSpPr/>
          <p:nvPr/>
        </p:nvSpPr>
        <p:spPr>
          <a:xfrm flipH="1" flipV="1">
            <a:off x="7409314" y="3994860"/>
            <a:ext cx="381815" cy="106538"/>
          </a:xfrm>
          <a:prstGeom prst="line">
            <a:avLst/>
          </a:prstGeom>
          <a:ln w="9525" cap="flat">
            <a:solidFill>
              <a:srgbClr val="383B3B"/>
            </a:solidFill>
            <a:prstDash val="solid"/>
            <a:headEnd type="none" w="sm" len="sm"/>
            <a:tailEnd type="none" w="sm" len="sm"/>
          </a:ln>
        </p:spPr>
        <p:txBody>
          <a:bodyPr/>
          <a:lstStyle/>
          <a:p>
            <a:endParaRPr lang="en-CH" sz="1200"/>
          </a:p>
        </p:txBody>
      </p:sp>
      <p:sp>
        <p:nvSpPr>
          <p:cNvPr id="27" name="AutoShape 27"/>
          <p:cNvSpPr/>
          <p:nvPr/>
        </p:nvSpPr>
        <p:spPr>
          <a:xfrm flipH="1" flipV="1">
            <a:off x="4474161" y="2922112"/>
            <a:ext cx="436079" cy="203376"/>
          </a:xfrm>
          <a:prstGeom prst="line">
            <a:avLst/>
          </a:prstGeom>
          <a:ln w="9525" cap="flat">
            <a:solidFill>
              <a:srgbClr val="383B3B"/>
            </a:solidFill>
            <a:prstDash val="solid"/>
            <a:headEnd type="none" w="sm" len="sm"/>
            <a:tailEnd type="none" w="sm" len="sm"/>
          </a:ln>
        </p:spPr>
        <p:txBody>
          <a:bodyPr/>
          <a:lstStyle/>
          <a:p>
            <a:endParaRPr lang="en-CH" sz="1200"/>
          </a:p>
        </p:txBody>
      </p:sp>
      <p:sp>
        <p:nvSpPr>
          <p:cNvPr id="28" name="AutoShape 28"/>
          <p:cNvSpPr/>
          <p:nvPr/>
        </p:nvSpPr>
        <p:spPr>
          <a:xfrm flipH="1">
            <a:off x="7408064" y="2954517"/>
            <a:ext cx="383065" cy="171127"/>
          </a:xfrm>
          <a:prstGeom prst="line">
            <a:avLst/>
          </a:prstGeom>
          <a:ln w="9525" cap="flat">
            <a:solidFill>
              <a:srgbClr val="383B3B"/>
            </a:solidFill>
            <a:prstDash val="solid"/>
            <a:headEnd type="none" w="sm" len="sm"/>
            <a:tailEnd type="none" w="sm" len="sm"/>
          </a:ln>
        </p:spPr>
        <p:txBody>
          <a:bodyPr/>
          <a:lstStyle/>
          <a:p>
            <a:endParaRPr lang="en-CH" sz="1200"/>
          </a:p>
        </p:txBody>
      </p:sp>
      <p:sp>
        <p:nvSpPr>
          <p:cNvPr id="29" name="AutoShape 29"/>
          <p:cNvSpPr/>
          <p:nvPr/>
        </p:nvSpPr>
        <p:spPr>
          <a:xfrm flipH="1" flipV="1">
            <a:off x="4368659" y="3310394"/>
            <a:ext cx="414705" cy="127001"/>
          </a:xfrm>
          <a:prstGeom prst="line">
            <a:avLst/>
          </a:prstGeom>
          <a:ln w="9525" cap="flat">
            <a:solidFill>
              <a:srgbClr val="383B3B"/>
            </a:solidFill>
            <a:prstDash val="solid"/>
            <a:headEnd type="none" w="sm" len="sm"/>
            <a:tailEnd type="none" w="sm" len="sm"/>
          </a:ln>
        </p:spPr>
        <p:txBody>
          <a:bodyPr/>
          <a:lstStyle/>
          <a:p>
            <a:endParaRPr lang="en-CH" sz="1200"/>
          </a:p>
        </p:txBody>
      </p:sp>
      <p:sp>
        <p:nvSpPr>
          <p:cNvPr id="30" name="AutoShape 30"/>
          <p:cNvSpPr/>
          <p:nvPr/>
        </p:nvSpPr>
        <p:spPr>
          <a:xfrm flipH="1">
            <a:off x="4338890" y="3708428"/>
            <a:ext cx="448687" cy="53478"/>
          </a:xfrm>
          <a:prstGeom prst="line">
            <a:avLst/>
          </a:prstGeom>
          <a:ln w="9525" cap="flat">
            <a:solidFill>
              <a:srgbClr val="383B3B"/>
            </a:solidFill>
            <a:prstDash val="solid"/>
            <a:headEnd type="none" w="sm" len="sm"/>
            <a:tailEnd type="none" w="sm" len="sm"/>
          </a:ln>
        </p:spPr>
        <p:txBody>
          <a:bodyPr/>
          <a:lstStyle/>
          <a:p>
            <a:endParaRPr lang="en-CH" sz="1200"/>
          </a:p>
        </p:txBody>
      </p:sp>
      <p:sp>
        <p:nvSpPr>
          <p:cNvPr id="31" name="AutoShape 31"/>
          <p:cNvSpPr/>
          <p:nvPr/>
        </p:nvSpPr>
        <p:spPr>
          <a:xfrm flipH="1">
            <a:off x="7538302" y="3561901"/>
            <a:ext cx="277297" cy="689"/>
          </a:xfrm>
          <a:prstGeom prst="line">
            <a:avLst/>
          </a:prstGeom>
          <a:ln w="9525" cap="flat">
            <a:solidFill>
              <a:srgbClr val="383B3B"/>
            </a:solidFill>
            <a:prstDash val="solid"/>
            <a:headEnd type="none" w="sm" len="sm"/>
            <a:tailEnd type="none" w="sm" len="sm"/>
          </a:ln>
        </p:spPr>
        <p:txBody>
          <a:bodyPr/>
          <a:lstStyle/>
          <a:p>
            <a:endParaRPr lang="en-CH" sz="1200"/>
          </a:p>
        </p:txBody>
      </p:sp>
      <p:sp>
        <p:nvSpPr>
          <p:cNvPr id="32" name="Freeform 32"/>
          <p:cNvSpPr/>
          <p:nvPr/>
        </p:nvSpPr>
        <p:spPr>
          <a:xfrm>
            <a:off x="-2438400" y="6044763"/>
            <a:ext cx="4876800" cy="2212848"/>
          </a:xfrm>
          <a:custGeom>
            <a:avLst/>
            <a:gdLst/>
            <a:ahLst/>
            <a:cxnLst/>
            <a:rect l="l" t="t" r="r" b="b"/>
            <a:pathLst>
              <a:path w="7315200" h="3319272">
                <a:moveTo>
                  <a:pt x="0" y="0"/>
                </a:moveTo>
                <a:lnTo>
                  <a:pt x="7315200" y="0"/>
                </a:lnTo>
                <a:lnTo>
                  <a:pt x="7315200" y="3319272"/>
                </a:lnTo>
                <a:lnTo>
                  <a:pt x="0" y="3319272"/>
                </a:lnTo>
                <a:lnTo>
                  <a:pt x="0" y="0"/>
                </a:lnTo>
                <a:close/>
              </a:path>
            </a:pathLst>
          </a:custGeom>
          <a:blipFill>
            <a:blip>
              <a:alphaModFix amt="19999"/>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CH" sz="1200"/>
          </a:p>
        </p:txBody>
      </p:sp>
      <p:sp>
        <p:nvSpPr>
          <p:cNvPr id="33" name="TextBox 33"/>
          <p:cNvSpPr txBox="1"/>
          <p:nvPr/>
        </p:nvSpPr>
        <p:spPr>
          <a:xfrm>
            <a:off x="1276734" y="3645072"/>
            <a:ext cx="2738181" cy="359073"/>
          </a:xfrm>
          <a:prstGeom prst="rect">
            <a:avLst/>
          </a:prstGeom>
        </p:spPr>
        <p:txBody>
          <a:bodyPr lIns="0" tIns="0" rIns="0" bIns="0" rtlCol="0" anchor="t">
            <a:spAutoFit/>
          </a:bodyPr>
          <a:lstStyle/>
          <a:p>
            <a:pPr algn="r">
              <a:lnSpc>
                <a:spcPts val="1440"/>
              </a:lnSpc>
            </a:pPr>
            <a:r>
              <a:rPr lang="en-US" sz="1200" b="1">
                <a:solidFill>
                  <a:srgbClr val="383B3B"/>
                </a:solidFill>
                <a:latin typeface="Helvetica Bold"/>
                <a:ea typeface="Helvetica Bold"/>
                <a:cs typeface="Helvetica Bold"/>
                <a:sym typeface="Helvetica Bold"/>
              </a:rPr>
              <a:t>Investment approved:</a:t>
            </a:r>
            <a:r>
              <a:rPr lang="en-US" sz="1200">
                <a:solidFill>
                  <a:srgbClr val="383B3B"/>
                </a:solidFill>
                <a:latin typeface="Helvetica"/>
                <a:ea typeface="Helvetica"/>
                <a:cs typeface="Helvetica"/>
                <a:sym typeface="Helvetica"/>
              </a:rPr>
              <a:t> Cuba, Guyana. </a:t>
            </a:r>
            <a:r>
              <a:rPr lang="en-US" sz="1200" b="1">
                <a:solidFill>
                  <a:srgbClr val="383B3B"/>
                </a:solidFill>
                <a:latin typeface="Helvetica Bold"/>
                <a:ea typeface="Helvetica Bold"/>
                <a:cs typeface="Helvetica Bold"/>
                <a:sym typeface="Helvetica Bold"/>
              </a:rPr>
              <a:t>Investment ongoing:</a:t>
            </a:r>
            <a:r>
              <a:rPr lang="en-US" sz="1200">
                <a:solidFill>
                  <a:srgbClr val="383B3B"/>
                </a:solidFill>
                <a:latin typeface="Helvetica"/>
                <a:ea typeface="Helvetica"/>
                <a:cs typeface="Helvetica"/>
                <a:sym typeface="Helvetica"/>
              </a:rPr>
              <a:t> Belize</a:t>
            </a:r>
          </a:p>
        </p:txBody>
      </p:sp>
      <p:sp>
        <p:nvSpPr>
          <p:cNvPr id="34" name="TextBox 34"/>
          <p:cNvSpPr txBox="1"/>
          <p:nvPr/>
        </p:nvSpPr>
        <p:spPr>
          <a:xfrm>
            <a:off x="1344371" y="4152786"/>
            <a:ext cx="2738181" cy="538609"/>
          </a:xfrm>
          <a:prstGeom prst="rect">
            <a:avLst/>
          </a:prstGeom>
        </p:spPr>
        <p:txBody>
          <a:bodyPr lIns="0" tIns="0" rIns="0" bIns="0" rtlCol="0" anchor="t">
            <a:spAutoFit/>
          </a:bodyPr>
          <a:lstStyle/>
          <a:p>
            <a:pPr algn="r">
              <a:lnSpc>
                <a:spcPts val="1440"/>
              </a:lnSpc>
            </a:pPr>
            <a:r>
              <a:rPr lang="en-US" sz="1200" b="1">
                <a:solidFill>
                  <a:srgbClr val="383B3B"/>
                </a:solidFill>
                <a:latin typeface="Helvetica Bold"/>
                <a:ea typeface="Helvetica Bold"/>
                <a:cs typeface="Helvetica Bold"/>
                <a:sym typeface="Helvetica Bold"/>
              </a:rPr>
              <a:t>Investment pipeline:</a:t>
            </a:r>
            <a:r>
              <a:rPr lang="en-US" sz="1200">
                <a:solidFill>
                  <a:srgbClr val="383B3B"/>
                </a:solidFill>
                <a:latin typeface="Helvetica"/>
                <a:ea typeface="Helvetica"/>
                <a:cs typeface="Helvetica"/>
                <a:sym typeface="Helvetica"/>
              </a:rPr>
              <a:t> Antigua and Barbuda, Dominican Republic, Haiti, Surinam</a:t>
            </a:r>
          </a:p>
        </p:txBody>
      </p:sp>
      <p:grpSp>
        <p:nvGrpSpPr>
          <p:cNvPr id="35" name="Group 35"/>
          <p:cNvGrpSpPr/>
          <p:nvPr/>
        </p:nvGrpSpPr>
        <p:grpSpPr>
          <a:xfrm>
            <a:off x="190170" y="3493263"/>
            <a:ext cx="1086563" cy="474486"/>
            <a:chOff x="0" y="-41756"/>
            <a:chExt cx="476818" cy="208220"/>
          </a:xfrm>
        </p:grpSpPr>
        <p:sp>
          <p:nvSpPr>
            <p:cNvPr id="36" name="Freeform 36"/>
            <p:cNvSpPr/>
            <p:nvPr/>
          </p:nvSpPr>
          <p:spPr>
            <a:xfrm>
              <a:off x="0" y="0"/>
              <a:ext cx="476818" cy="141545"/>
            </a:xfrm>
            <a:custGeom>
              <a:avLst/>
              <a:gdLst/>
              <a:ahLst/>
              <a:cxnLst/>
              <a:rect l="l" t="t" r="r" b="b"/>
              <a:pathLst>
                <a:path w="476818" h="141545">
                  <a:moveTo>
                    <a:pt x="70772" y="0"/>
                  </a:moveTo>
                  <a:lnTo>
                    <a:pt x="406046" y="0"/>
                  </a:lnTo>
                  <a:cubicBezTo>
                    <a:pt x="424816" y="0"/>
                    <a:pt x="442817" y="7456"/>
                    <a:pt x="456089" y="20729"/>
                  </a:cubicBezTo>
                  <a:cubicBezTo>
                    <a:pt x="469362" y="34001"/>
                    <a:pt x="476818" y="52002"/>
                    <a:pt x="476818" y="70772"/>
                  </a:cubicBezTo>
                  <a:lnTo>
                    <a:pt x="476818" y="70772"/>
                  </a:lnTo>
                  <a:cubicBezTo>
                    <a:pt x="476818" y="109859"/>
                    <a:pt x="445132" y="141545"/>
                    <a:pt x="406046" y="141545"/>
                  </a:cubicBezTo>
                  <a:lnTo>
                    <a:pt x="70772" y="141545"/>
                  </a:lnTo>
                  <a:cubicBezTo>
                    <a:pt x="31686" y="141545"/>
                    <a:pt x="0" y="109859"/>
                    <a:pt x="0" y="70772"/>
                  </a:cubicBezTo>
                  <a:lnTo>
                    <a:pt x="0" y="70772"/>
                  </a:lnTo>
                  <a:cubicBezTo>
                    <a:pt x="0" y="31686"/>
                    <a:pt x="31686" y="0"/>
                    <a:pt x="70772" y="0"/>
                  </a:cubicBezTo>
                  <a:close/>
                </a:path>
              </a:pathLst>
            </a:custGeom>
            <a:solidFill>
              <a:srgbClr val="2237DE"/>
            </a:solidFill>
          </p:spPr>
          <p:txBody>
            <a:bodyPr/>
            <a:lstStyle/>
            <a:p>
              <a:endParaRPr lang="en-CH" sz="1200"/>
            </a:p>
          </p:txBody>
        </p:sp>
        <p:sp>
          <p:nvSpPr>
            <p:cNvPr id="37" name="TextBox 37"/>
            <p:cNvSpPr txBox="1"/>
            <p:nvPr/>
          </p:nvSpPr>
          <p:spPr>
            <a:xfrm>
              <a:off x="0" y="-41756"/>
              <a:ext cx="476818" cy="208220"/>
            </a:xfrm>
            <a:prstGeom prst="rect">
              <a:avLst/>
            </a:prstGeom>
          </p:spPr>
          <p:txBody>
            <a:bodyPr lIns="33867" tIns="33867" rIns="33867" bIns="33867" rtlCol="0" anchor="ctr"/>
            <a:lstStyle/>
            <a:p>
              <a:pPr algn="ctr">
                <a:lnSpc>
                  <a:spcPts val="2146"/>
                </a:lnSpc>
              </a:pPr>
              <a:r>
                <a:rPr lang="en-US" sz="1533" b="1">
                  <a:solidFill>
                    <a:srgbClr val="FFFFFF"/>
                  </a:solidFill>
                  <a:latin typeface="Helvetica Bold"/>
                  <a:ea typeface="Helvetica Bold"/>
                  <a:cs typeface="Helvetica Bold"/>
                  <a:sym typeface="Helvetica Bold"/>
                </a:rPr>
                <a:t>USD 9.3 M</a:t>
              </a:r>
            </a:p>
          </p:txBody>
        </p:sp>
      </p:grpSp>
      <p:grpSp>
        <p:nvGrpSpPr>
          <p:cNvPr id="38" name="Group 38"/>
          <p:cNvGrpSpPr/>
          <p:nvPr/>
        </p:nvGrpSpPr>
        <p:grpSpPr>
          <a:xfrm>
            <a:off x="353494" y="4069895"/>
            <a:ext cx="1105832" cy="474486"/>
            <a:chOff x="0" y="-41350"/>
            <a:chExt cx="485274" cy="208220"/>
          </a:xfrm>
        </p:grpSpPr>
        <p:sp>
          <p:nvSpPr>
            <p:cNvPr id="39" name="Freeform 39"/>
            <p:cNvSpPr/>
            <p:nvPr/>
          </p:nvSpPr>
          <p:spPr>
            <a:xfrm>
              <a:off x="0" y="0"/>
              <a:ext cx="476818" cy="141545"/>
            </a:xfrm>
            <a:custGeom>
              <a:avLst/>
              <a:gdLst/>
              <a:ahLst/>
              <a:cxnLst/>
              <a:rect l="l" t="t" r="r" b="b"/>
              <a:pathLst>
                <a:path w="476818" h="141545">
                  <a:moveTo>
                    <a:pt x="70772" y="0"/>
                  </a:moveTo>
                  <a:lnTo>
                    <a:pt x="406046" y="0"/>
                  </a:lnTo>
                  <a:cubicBezTo>
                    <a:pt x="424816" y="0"/>
                    <a:pt x="442817" y="7456"/>
                    <a:pt x="456089" y="20729"/>
                  </a:cubicBezTo>
                  <a:cubicBezTo>
                    <a:pt x="469362" y="34001"/>
                    <a:pt x="476818" y="52002"/>
                    <a:pt x="476818" y="70772"/>
                  </a:cubicBezTo>
                  <a:lnTo>
                    <a:pt x="476818" y="70772"/>
                  </a:lnTo>
                  <a:cubicBezTo>
                    <a:pt x="476818" y="109859"/>
                    <a:pt x="445132" y="141545"/>
                    <a:pt x="406046" y="141545"/>
                  </a:cubicBezTo>
                  <a:lnTo>
                    <a:pt x="70772" y="141545"/>
                  </a:lnTo>
                  <a:cubicBezTo>
                    <a:pt x="31686" y="141545"/>
                    <a:pt x="0" y="109859"/>
                    <a:pt x="0" y="70772"/>
                  </a:cubicBezTo>
                  <a:lnTo>
                    <a:pt x="0" y="70772"/>
                  </a:lnTo>
                  <a:cubicBezTo>
                    <a:pt x="0" y="31686"/>
                    <a:pt x="31686" y="0"/>
                    <a:pt x="70772" y="0"/>
                  </a:cubicBezTo>
                  <a:close/>
                </a:path>
              </a:pathLst>
            </a:custGeom>
            <a:solidFill>
              <a:srgbClr val="2237DE"/>
            </a:solidFill>
            <a:ln cap="rnd">
              <a:noFill/>
              <a:prstDash val="solid"/>
              <a:round/>
            </a:ln>
          </p:spPr>
          <p:txBody>
            <a:bodyPr/>
            <a:lstStyle/>
            <a:p>
              <a:endParaRPr lang="en-CH" sz="1200"/>
            </a:p>
          </p:txBody>
        </p:sp>
        <p:sp>
          <p:nvSpPr>
            <p:cNvPr id="40" name="TextBox 40"/>
            <p:cNvSpPr txBox="1"/>
            <p:nvPr/>
          </p:nvSpPr>
          <p:spPr>
            <a:xfrm>
              <a:off x="8456" y="-41350"/>
              <a:ext cx="476818" cy="208220"/>
            </a:xfrm>
            <a:prstGeom prst="rect">
              <a:avLst/>
            </a:prstGeom>
          </p:spPr>
          <p:txBody>
            <a:bodyPr lIns="33867" tIns="33867" rIns="33867" bIns="33867" rtlCol="0" anchor="ctr"/>
            <a:lstStyle/>
            <a:p>
              <a:pPr algn="ctr">
                <a:lnSpc>
                  <a:spcPts val="2146"/>
                </a:lnSpc>
                <a:spcBef>
                  <a:spcPct val="0"/>
                </a:spcBef>
              </a:pPr>
              <a:r>
                <a:rPr lang="en-US" sz="1533" b="1">
                  <a:solidFill>
                    <a:srgbClr val="FFFFFF"/>
                  </a:solidFill>
                  <a:latin typeface="Helvetica Bold"/>
                  <a:ea typeface="Helvetica Bold"/>
                  <a:cs typeface="Helvetica Bold"/>
                  <a:sym typeface="Helvetica Bold"/>
                </a:rPr>
                <a:t>USD 7 M</a:t>
              </a:r>
            </a:p>
          </p:txBody>
        </p:sp>
      </p:grpSp>
      <p:grpSp>
        <p:nvGrpSpPr>
          <p:cNvPr id="41" name="Group 41"/>
          <p:cNvGrpSpPr/>
          <p:nvPr/>
        </p:nvGrpSpPr>
        <p:grpSpPr>
          <a:xfrm>
            <a:off x="10799948" y="3964363"/>
            <a:ext cx="1283477" cy="490115"/>
            <a:chOff x="0" y="-43050"/>
            <a:chExt cx="557921" cy="213050"/>
          </a:xfrm>
        </p:grpSpPr>
        <p:sp>
          <p:nvSpPr>
            <p:cNvPr id="42" name="Freeform 42"/>
            <p:cNvSpPr/>
            <p:nvPr/>
          </p:nvSpPr>
          <p:spPr>
            <a:xfrm>
              <a:off x="0" y="0"/>
              <a:ext cx="557921" cy="146375"/>
            </a:xfrm>
            <a:custGeom>
              <a:avLst/>
              <a:gdLst/>
              <a:ahLst/>
              <a:cxnLst/>
              <a:rect l="l" t="t" r="r" b="b"/>
              <a:pathLst>
                <a:path w="557921" h="146375">
                  <a:moveTo>
                    <a:pt x="73188" y="0"/>
                  </a:moveTo>
                  <a:lnTo>
                    <a:pt x="484734" y="0"/>
                  </a:lnTo>
                  <a:cubicBezTo>
                    <a:pt x="525154" y="0"/>
                    <a:pt x="557921" y="32767"/>
                    <a:pt x="557921" y="73188"/>
                  </a:cubicBezTo>
                  <a:lnTo>
                    <a:pt x="557921" y="73188"/>
                  </a:lnTo>
                  <a:cubicBezTo>
                    <a:pt x="557921" y="92598"/>
                    <a:pt x="550211" y="111214"/>
                    <a:pt x="536485" y="124939"/>
                  </a:cubicBezTo>
                  <a:cubicBezTo>
                    <a:pt x="522760" y="138664"/>
                    <a:pt x="504144" y="146375"/>
                    <a:pt x="484734" y="146375"/>
                  </a:cubicBezTo>
                  <a:lnTo>
                    <a:pt x="73188" y="146375"/>
                  </a:lnTo>
                  <a:cubicBezTo>
                    <a:pt x="32767" y="146375"/>
                    <a:pt x="0" y="113608"/>
                    <a:pt x="0" y="73188"/>
                  </a:cubicBezTo>
                  <a:lnTo>
                    <a:pt x="0" y="73188"/>
                  </a:lnTo>
                  <a:cubicBezTo>
                    <a:pt x="0" y="32767"/>
                    <a:pt x="32767" y="0"/>
                    <a:pt x="73188" y="0"/>
                  </a:cubicBezTo>
                  <a:close/>
                </a:path>
              </a:pathLst>
            </a:custGeom>
            <a:solidFill>
              <a:srgbClr val="00A9CE"/>
            </a:solidFill>
          </p:spPr>
          <p:txBody>
            <a:bodyPr/>
            <a:lstStyle/>
            <a:p>
              <a:endParaRPr lang="en-CH" sz="1200"/>
            </a:p>
          </p:txBody>
        </p:sp>
        <p:sp>
          <p:nvSpPr>
            <p:cNvPr id="43" name="TextBox 43"/>
            <p:cNvSpPr txBox="1"/>
            <p:nvPr/>
          </p:nvSpPr>
          <p:spPr>
            <a:xfrm>
              <a:off x="0" y="-43050"/>
              <a:ext cx="557921" cy="213050"/>
            </a:xfrm>
            <a:prstGeom prst="rect">
              <a:avLst/>
            </a:prstGeom>
          </p:spPr>
          <p:txBody>
            <a:bodyPr lIns="33867" tIns="33867" rIns="33867" bIns="33867" rtlCol="0" anchor="ctr"/>
            <a:lstStyle/>
            <a:p>
              <a:pPr algn="ctr">
                <a:lnSpc>
                  <a:spcPts val="2147"/>
                </a:lnSpc>
              </a:pPr>
              <a:r>
                <a:rPr lang="en-US" sz="1533" b="1">
                  <a:solidFill>
                    <a:srgbClr val="FFFFFF"/>
                  </a:solidFill>
                  <a:latin typeface="Helvetica Bold"/>
                  <a:ea typeface="Helvetica Bold"/>
                  <a:cs typeface="Helvetica Bold"/>
                  <a:sym typeface="Helvetica Bold"/>
                </a:rPr>
                <a:t>USD 31.8 M</a:t>
              </a:r>
            </a:p>
          </p:txBody>
        </p:sp>
      </p:grpSp>
      <p:grpSp>
        <p:nvGrpSpPr>
          <p:cNvPr id="44" name="Group 44"/>
          <p:cNvGrpSpPr/>
          <p:nvPr/>
        </p:nvGrpSpPr>
        <p:grpSpPr>
          <a:xfrm>
            <a:off x="1426488" y="4822311"/>
            <a:ext cx="2792884" cy="838151"/>
            <a:chOff x="0" y="0"/>
            <a:chExt cx="5585768" cy="1676302"/>
          </a:xfrm>
        </p:grpSpPr>
        <p:grpSp>
          <p:nvGrpSpPr>
            <p:cNvPr id="45" name="Group 45"/>
            <p:cNvGrpSpPr/>
            <p:nvPr/>
          </p:nvGrpSpPr>
          <p:grpSpPr>
            <a:xfrm>
              <a:off x="0" y="0"/>
              <a:ext cx="5585768" cy="1676302"/>
              <a:chOff x="0" y="0"/>
              <a:chExt cx="1539945" cy="462141"/>
            </a:xfrm>
          </p:grpSpPr>
          <p:sp>
            <p:nvSpPr>
              <p:cNvPr id="46" name="Freeform 46"/>
              <p:cNvSpPr/>
              <p:nvPr/>
            </p:nvSpPr>
            <p:spPr>
              <a:xfrm>
                <a:off x="0" y="0"/>
                <a:ext cx="1539945" cy="462141"/>
              </a:xfrm>
              <a:custGeom>
                <a:avLst/>
                <a:gdLst/>
                <a:ahLst/>
                <a:cxnLst/>
                <a:rect l="l" t="t" r="r" b="b"/>
                <a:pathLst>
                  <a:path w="1539945" h="462141">
                    <a:moveTo>
                      <a:pt x="64680" y="0"/>
                    </a:moveTo>
                    <a:lnTo>
                      <a:pt x="1475265" y="0"/>
                    </a:lnTo>
                    <a:cubicBezTo>
                      <a:pt x="1492419" y="0"/>
                      <a:pt x="1508871" y="6815"/>
                      <a:pt x="1521001" y="18944"/>
                    </a:cubicBezTo>
                    <a:cubicBezTo>
                      <a:pt x="1533131" y="31074"/>
                      <a:pt x="1539945" y="47526"/>
                      <a:pt x="1539945" y="64680"/>
                    </a:cubicBezTo>
                    <a:lnTo>
                      <a:pt x="1539945" y="397461"/>
                    </a:lnTo>
                    <a:cubicBezTo>
                      <a:pt x="1539945" y="414615"/>
                      <a:pt x="1533131" y="431067"/>
                      <a:pt x="1521001" y="443197"/>
                    </a:cubicBezTo>
                    <a:cubicBezTo>
                      <a:pt x="1508871" y="455327"/>
                      <a:pt x="1492419" y="462141"/>
                      <a:pt x="1475265" y="462141"/>
                    </a:cubicBezTo>
                    <a:lnTo>
                      <a:pt x="64680" y="462141"/>
                    </a:lnTo>
                    <a:cubicBezTo>
                      <a:pt x="47526" y="462141"/>
                      <a:pt x="31074" y="455327"/>
                      <a:pt x="18944" y="443197"/>
                    </a:cubicBezTo>
                    <a:cubicBezTo>
                      <a:pt x="6815" y="431067"/>
                      <a:pt x="0" y="414615"/>
                      <a:pt x="0" y="397461"/>
                    </a:cubicBezTo>
                    <a:lnTo>
                      <a:pt x="0" y="64680"/>
                    </a:lnTo>
                    <a:cubicBezTo>
                      <a:pt x="0" y="47526"/>
                      <a:pt x="6815" y="31074"/>
                      <a:pt x="18944" y="18944"/>
                    </a:cubicBezTo>
                    <a:cubicBezTo>
                      <a:pt x="31074" y="6815"/>
                      <a:pt x="47526" y="0"/>
                      <a:pt x="64680" y="0"/>
                    </a:cubicBezTo>
                    <a:close/>
                  </a:path>
                </a:pathLst>
              </a:custGeom>
              <a:solidFill>
                <a:srgbClr val="2237DE"/>
              </a:solidFill>
            </p:spPr>
            <p:txBody>
              <a:bodyPr/>
              <a:lstStyle/>
              <a:p>
                <a:endParaRPr lang="en-CH" sz="1200"/>
              </a:p>
            </p:txBody>
          </p:sp>
          <p:sp>
            <p:nvSpPr>
              <p:cNvPr id="47" name="TextBox 47"/>
              <p:cNvSpPr txBox="1"/>
              <p:nvPr/>
            </p:nvSpPr>
            <p:spPr>
              <a:xfrm>
                <a:off x="0" y="-38100"/>
                <a:ext cx="1539945" cy="500241"/>
              </a:xfrm>
              <a:prstGeom prst="rect">
                <a:avLst/>
              </a:prstGeom>
            </p:spPr>
            <p:txBody>
              <a:bodyPr lIns="33867" tIns="33867" rIns="33867" bIns="33867" rtlCol="0" anchor="ctr"/>
              <a:lstStyle/>
              <a:p>
                <a:pPr algn="ctr">
                  <a:lnSpc>
                    <a:spcPts val="1773"/>
                  </a:lnSpc>
                  <a:spcBef>
                    <a:spcPct val="0"/>
                  </a:spcBef>
                </a:pPr>
                <a:endParaRPr sz="1200"/>
              </a:p>
            </p:txBody>
          </p:sp>
        </p:grpSp>
        <p:pic>
          <p:nvPicPr>
            <p:cNvPr id="48" name="Picture 48"/>
            <p:cNvPicPr>
              <a:picLocks noChangeAspect="1"/>
            </p:cNvPicPr>
            <p:nvPr/>
          </p:nvPicPr>
          <p:blipFill>
            <a:blip r:embed="rId5"/>
            <a:stretch>
              <a:fillRect/>
            </a:stretch>
          </p:blipFill>
          <p:spPr>
            <a:xfrm>
              <a:off x="398437" y="791615"/>
              <a:ext cx="3454015" cy="863504"/>
            </a:xfrm>
            <a:prstGeom prst="rect">
              <a:avLst/>
            </a:prstGeom>
          </p:spPr>
        </p:pic>
        <p:sp>
          <p:nvSpPr>
            <p:cNvPr id="49" name="TextBox 49"/>
            <p:cNvSpPr txBox="1"/>
            <p:nvPr/>
          </p:nvSpPr>
          <p:spPr>
            <a:xfrm>
              <a:off x="214044" y="220356"/>
              <a:ext cx="5185700" cy="516552"/>
            </a:xfrm>
            <a:prstGeom prst="rect">
              <a:avLst/>
            </a:prstGeom>
          </p:spPr>
          <p:txBody>
            <a:bodyPr lIns="0" tIns="0" rIns="0" bIns="0" rtlCol="0" anchor="t">
              <a:spAutoFit/>
            </a:bodyPr>
            <a:lstStyle/>
            <a:p>
              <a:pPr>
                <a:lnSpc>
                  <a:spcPts val="2239"/>
                </a:lnSpc>
              </a:pPr>
              <a:r>
                <a:rPr lang="en-US" sz="1599">
                  <a:solidFill>
                    <a:srgbClr val="FFFFFF"/>
                  </a:solidFill>
                  <a:latin typeface="Helvetica"/>
                  <a:ea typeface="Helvetica"/>
                  <a:cs typeface="Helvetica"/>
                  <a:sym typeface="Helvetica"/>
                </a:rPr>
                <a:t>16 countries - 11 completed</a:t>
              </a:r>
            </a:p>
          </p:txBody>
        </p:sp>
        <p:sp>
          <p:nvSpPr>
            <p:cNvPr id="50" name="TextBox 50"/>
            <p:cNvSpPr txBox="1"/>
            <p:nvPr/>
          </p:nvSpPr>
          <p:spPr>
            <a:xfrm>
              <a:off x="3917248" y="989920"/>
              <a:ext cx="1125404" cy="516552"/>
            </a:xfrm>
            <a:prstGeom prst="rect">
              <a:avLst/>
            </a:prstGeom>
          </p:spPr>
          <p:txBody>
            <a:bodyPr lIns="0" tIns="0" rIns="0" bIns="0" rtlCol="0" anchor="t">
              <a:spAutoFit/>
            </a:bodyPr>
            <a:lstStyle/>
            <a:p>
              <a:pPr>
                <a:lnSpc>
                  <a:spcPts val="2240"/>
                </a:lnSpc>
              </a:pPr>
              <a:r>
                <a:rPr lang="en-US" sz="1600" b="1">
                  <a:solidFill>
                    <a:srgbClr val="FFFFFF"/>
                  </a:solidFill>
                  <a:latin typeface="Helvetica Bold"/>
                  <a:ea typeface="Helvetica Bold"/>
                  <a:cs typeface="Helvetica Bold"/>
                  <a:sym typeface="Helvetica Bold"/>
                </a:rPr>
                <a:t>69%</a:t>
              </a:r>
            </a:p>
          </p:txBody>
        </p:sp>
      </p:grpSp>
      <p:grpSp>
        <p:nvGrpSpPr>
          <p:cNvPr id="51" name="Group 51"/>
          <p:cNvGrpSpPr/>
          <p:nvPr/>
        </p:nvGrpSpPr>
        <p:grpSpPr>
          <a:xfrm>
            <a:off x="8049476" y="4749668"/>
            <a:ext cx="2792884" cy="838151"/>
            <a:chOff x="0" y="0"/>
            <a:chExt cx="5585768" cy="1676302"/>
          </a:xfrm>
        </p:grpSpPr>
        <p:grpSp>
          <p:nvGrpSpPr>
            <p:cNvPr id="52" name="Group 52"/>
            <p:cNvGrpSpPr/>
            <p:nvPr/>
          </p:nvGrpSpPr>
          <p:grpSpPr>
            <a:xfrm>
              <a:off x="0" y="0"/>
              <a:ext cx="5585768" cy="1676302"/>
              <a:chOff x="0" y="0"/>
              <a:chExt cx="1539945" cy="462141"/>
            </a:xfrm>
          </p:grpSpPr>
          <p:sp>
            <p:nvSpPr>
              <p:cNvPr id="53" name="Freeform 53"/>
              <p:cNvSpPr/>
              <p:nvPr/>
            </p:nvSpPr>
            <p:spPr>
              <a:xfrm>
                <a:off x="0" y="0"/>
                <a:ext cx="1539945" cy="462141"/>
              </a:xfrm>
              <a:custGeom>
                <a:avLst/>
                <a:gdLst/>
                <a:ahLst/>
                <a:cxnLst/>
                <a:rect l="l" t="t" r="r" b="b"/>
                <a:pathLst>
                  <a:path w="1539945" h="462141">
                    <a:moveTo>
                      <a:pt x="64680" y="0"/>
                    </a:moveTo>
                    <a:lnTo>
                      <a:pt x="1475265" y="0"/>
                    </a:lnTo>
                    <a:cubicBezTo>
                      <a:pt x="1492419" y="0"/>
                      <a:pt x="1508871" y="6815"/>
                      <a:pt x="1521001" y="18944"/>
                    </a:cubicBezTo>
                    <a:cubicBezTo>
                      <a:pt x="1533131" y="31074"/>
                      <a:pt x="1539945" y="47526"/>
                      <a:pt x="1539945" y="64680"/>
                    </a:cubicBezTo>
                    <a:lnTo>
                      <a:pt x="1539945" y="397461"/>
                    </a:lnTo>
                    <a:cubicBezTo>
                      <a:pt x="1539945" y="414615"/>
                      <a:pt x="1533131" y="431067"/>
                      <a:pt x="1521001" y="443197"/>
                    </a:cubicBezTo>
                    <a:cubicBezTo>
                      <a:pt x="1508871" y="455327"/>
                      <a:pt x="1492419" y="462141"/>
                      <a:pt x="1475265" y="462141"/>
                    </a:cubicBezTo>
                    <a:lnTo>
                      <a:pt x="64680" y="462141"/>
                    </a:lnTo>
                    <a:cubicBezTo>
                      <a:pt x="47526" y="462141"/>
                      <a:pt x="31074" y="455327"/>
                      <a:pt x="18944" y="443197"/>
                    </a:cubicBezTo>
                    <a:cubicBezTo>
                      <a:pt x="6815" y="431067"/>
                      <a:pt x="0" y="414615"/>
                      <a:pt x="0" y="397461"/>
                    </a:cubicBezTo>
                    <a:lnTo>
                      <a:pt x="0" y="64680"/>
                    </a:lnTo>
                    <a:cubicBezTo>
                      <a:pt x="0" y="47526"/>
                      <a:pt x="6815" y="31074"/>
                      <a:pt x="18944" y="18944"/>
                    </a:cubicBezTo>
                    <a:cubicBezTo>
                      <a:pt x="31074" y="6815"/>
                      <a:pt x="47526" y="0"/>
                      <a:pt x="64680" y="0"/>
                    </a:cubicBezTo>
                    <a:close/>
                  </a:path>
                </a:pathLst>
              </a:custGeom>
              <a:solidFill>
                <a:srgbClr val="00A7CB"/>
              </a:solidFill>
            </p:spPr>
            <p:txBody>
              <a:bodyPr/>
              <a:lstStyle/>
              <a:p>
                <a:endParaRPr lang="en-CH" sz="1200"/>
              </a:p>
            </p:txBody>
          </p:sp>
          <p:sp>
            <p:nvSpPr>
              <p:cNvPr id="54" name="TextBox 54"/>
              <p:cNvSpPr txBox="1"/>
              <p:nvPr/>
            </p:nvSpPr>
            <p:spPr>
              <a:xfrm>
                <a:off x="0" y="-38100"/>
                <a:ext cx="1539945" cy="500241"/>
              </a:xfrm>
              <a:prstGeom prst="rect">
                <a:avLst/>
              </a:prstGeom>
            </p:spPr>
            <p:txBody>
              <a:bodyPr lIns="33867" tIns="33867" rIns="33867" bIns="33867" rtlCol="0" anchor="ctr"/>
              <a:lstStyle/>
              <a:p>
                <a:pPr algn="ctr">
                  <a:lnSpc>
                    <a:spcPts val="1773"/>
                  </a:lnSpc>
                  <a:spcBef>
                    <a:spcPct val="0"/>
                  </a:spcBef>
                </a:pPr>
                <a:endParaRPr sz="1200"/>
              </a:p>
            </p:txBody>
          </p:sp>
        </p:grpSp>
        <p:pic>
          <p:nvPicPr>
            <p:cNvPr id="55" name="Picture 55"/>
            <p:cNvPicPr>
              <a:picLocks noChangeAspect="1"/>
            </p:cNvPicPr>
            <p:nvPr/>
          </p:nvPicPr>
          <p:blipFill>
            <a:blip r:embed="rId6"/>
            <a:stretch>
              <a:fillRect/>
            </a:stretch>
          </p:blipFill>
          <p:spPr>
            <a:xfrm>
              <a:off x="398437" y="791615"/>
              <a:ext cx="3454015" cy="863504"/>
            </a:xfrm>
            <a:prstGeom prst="rect">
              <a:avLst/>
            </a:prstGeom>
          </p:spPr>
        </p:pic>
        <p:sp>
          <p:nvSpPr>
            <p:cNvPr id="56" name="TextBox 56"/>
            <p:cNvSpPr txBox="1"/>
            <p:nvPr/>
          </p:nvSpPr>
          <p:spPr>
            <a:xfrm>
              <a:off x="214044" y="220356"/>
              <a:ext cx="5185700" cy="516552"/>
            </a:xfrm>
            <a:prstGeom prst="rect">
              <a:avLst/>
            </a:prstGeom>
          </p:spPr>
          <p:txBody>
            <a:bodyPr lIns="0" tIns="0" rIns="0" bIns="0" rtlCol="0" anchor="t">
              <a:spAutoFit/>
            </a:bodyPr>
            <a:lstStyle/>
            <a:p>
              <a:pPr>
                <a:lnSpc>
                  <a:spcPts val="2239"/>
                </a:lnSpc>
              </a:pPr>
              <a:r>
                <a:rPr lang="en-US" sz="1599">
                  <a:solidFill>
                    <a:srgbClr val="FFFFFF"/>
                  </a:solidFill>
                  <a:latin typeface="Helvetica"/>
                  <a:ea typeface="Helvetica"/>
                  <a:cs typeface="Helvetica"/>
                  <a:sym typeface="Helvetica"/>
                </a:rPr>
                <a:t>12 countries - 11 completed</a:t>
              </a:r>
            </a:p>
          </p:txBody>
        </p:sp>
        <p:sp>
          <p:nvSpPr>
            <p:cNvPr id="57" name="TextBox 57"/>
            <p:cNvSpPr txBox="1"/>
            <p:nvPr/>
          </p:nvSpPr>
          <p:spPr>
            <a:xfrm>
              <a:off x="3917248" y="989920"/>
              <a:ext cx="1125404" cy="516552"/>
            </a:xfrm>
            <a:prstGeom prst="rect">
              <a:avLst/>
            </a:prstGeom>
          </p:spPr>
          <p:txBody>
            <a:bodyPr lIns="0" tIns="0" rIns="0" bIns="0" rtlCol="0" anchor="t">
              <a:spAutoFit/>
            </a:bodyPr>
            <a:lstStyle/>
            <a:p>
              <a:pPr>
                <a:lnSpc>
                  <a:spcPts val="2240"/>
                </a:lnSpc>
              </a:pPr>
              <a:r>
                <a:rPr lang="en-US" sz="1600" b="1">
                  <a:solidFill>
                    <a:srgbClr val="FFFFFF"/>
                  </a:solidFill>
                  <a:latin typeface="Helvetica Bold"/>
                  <a:ea typeface="Helvetica Bold"/>
                  <a:cs typeface="Helvetica Bold"/>
                  <a:sym typeface="Helvetica Bold"/>
                </a:rPr>
                <a:t>92%</a:t>
              </a:r>
            </a:p>
          </p:txBody>
        </p:sp>
      </p:grpSp>
      <p:sp>
        <p:nvSpPr>
          <p:cNvPr id="58" name="TextBox 58"/>
          <p:cNvSpPr txBox="1"/>
          <p:nvPr/>
        </p:nvSpPr>
        <p:spPr>
          <a:xfrm>
            <a:off x="4917169" y="3446981"/>
            <a:ext cx="1097495" cy="205184"/>
          </a:xfrm>
          <a:prstGeom prst="rect">
            <a:avLst/>
          </a:prstGeom>
        </p:spPr>
        <p:txBody>
          <a:bodyPr lIns="0" tIns="0" rIns="0" bIns="0" rtlCol="0" anchor="t">
            <a:spAutoFit/>
          </a:bodyPr>
          <a:lstStyle/>
          <a:p>
            <a:pPr algn="ctr">
              <a:lnSpc>
                <a:spcPts val="1639"/>
              </a:lnSpc>
            </a:pPr>
            <a:r>
              <a:rPr lang="en-US" sz="1366" b="1">
                <a:solidFill>
                  <a:srgbClr val="FFFFFF"/>
                </a:solidFill>
                <a:latin typeface="Helvetica Bold"/>
                <a:ea typeface="Helvetica Bold"/>
                <a:cs typeface="Helvetica Bold"/>
                <a:sym typeface="Helvetica Bold"/>
              </a:rPr>
              <a:t>Caribbean</a:t>
            </a:r>
          </a:p>
        </p:txBody>
      </p:sp>
      <p:sp>
        <p:nvSpPr>
          <p:cNvPr id="59" name="TextBox 59"/>
          <p:cNvSpPr txBox="1"/>
          <p:nvPr/>
        </p:nvSpPr>
        <p:spPr>
          <a:xfrm>
            <a:off x="6389338" y="3473276"/>
            <a:ext cx="783693" cy="205184"/>
          </a:xfrm>
          <a:prstGeom prst="rect">
            <a:avLst/>
          </a:prstGeom>
        </p:spPr>
        <p:txBody>
          <a:bodyPr lIns="0" tIns="0" rIns="0" bIns="0" rtlCol="0" anchor="t">
            <a:spAutoFit/>
          </a:bodyPr>
          <a:lstStyle/>
          <a:p>
            <a:pPr algn="ctr">
              <a:lnSpc>
                <a:spcPts val="1639"/>
              </a:lnSpc>
            </a:pPr>
            <a:r>
              <a:rPr lang="en-US" sz="1366" b="1">
                <a:solidFill>
                  <a:srgbClr val="FFFFFF"/>
                </a:solidFill>
                <a:latin typeface="Helvetica Bold"/>
                <a:ea typeface="Helvetica Bold"/>
                <a:cs typeface="Helvetica Bold"/>
                <a:sym typeface="Helvetica Bold"/>
              </a:rPr>
              <a:t>Pacific</a:t>
            </a:r>
          </a:p>
        </p:txBody>
      </p:sp>
      <p:sp>
        <p:nvSpPr>
          <p:cNvPr id="60" name="TextBox 60"/>
          <p:cNvSpPr txBox="1"/>
          <p:nvPr/>
        </p:nvSpPr>
        <p:spPr>
          <a:xfrm>
            <a:off x="1344371" y="2493075"/>
            <a:ext cx="2738181" cy="538609"/>
          </a:xfrm>
          <a:prstGeom prst="rect">
            <a:avLst/>
          </a:prstGeom>
        </p:spPr>
        <p:txBody>
          <a:bodyPr lIns="0" tIns="0" rIns="0" bIns="0" rtlCol="0" anchor="t">
            <a:spAutoFit/>
          </a:bodyPr>
          <a:lstStyle/>
          <a:p>
            <a:pPr algn="r">
              <a:lnSpc>
                <a:spcPts val="1440"/>
              </a:lnSpc>
            </a:pPr>
            <a:r>
              <a:rPr lang="en-US" sz="1200" b="1">
                <a:solidFill>
                  <a:srgbClr val="383B3B"/>
                </a:solidFill>
                <a:latin typeface="Helvetica Bold"/>
                <a:ea typeface="Helvetica Bold"/>
                <a:cs typeface="Helvetica Bold"/>
                <a:sym typeface="Helvetica Bold"/>
              </a:rPr>
              <a:t>Readiness ongoing: </a:t>
            </a:r>
            <a:r>
              <a:rPr lang="en-US" sz="1200">
                <a:solidFill>
                  <a:srgbClr val="383B3B"/>
                </a:solidFill>
                <a:latin typeface="Helvetica"/>
                <a:ea typeface="Helvetica"/>
                <a:cs typeface="Helvetica"/>
                <a:sym typeface="Helvetica"/>
              </a:rPr>
              <a:t>Dominica, Granada, Saint Lucia, St. Vincent and the Grenadines, Trinidad &amp; Tobago</a:t>
            </a:r>
          </a:p>
        </p:txBody>
      </p:sp>
      <p:sp>
        <p:nvSpPr>
          <p:cNvPr id="61" name="TextBox 61"/>
          <p:cNvSpPr txBox="1"/>
          <p:nvPr/>
        </p:nvSpPr>
        <p:spPr>
          <a:xfrm>
            <a:off x="8150877" y="4110274"/>
            <a:ext cx="2617315" cy="359073"/>
          </a:xfrm>
          <a:prstGeom prst="rect">
            <a:avLst/>
          </a:prstGeom>
        </p:spPr>
        <p:txBody>
          <a:bodyPr lIns="0" tIns="0" rIns="0" bIns="0" rtlCol="0" anchor="t">
            <a:spAutoFit/>
          </a:bodyPr>
          <a:lstStyle/>
          <a:p>
            <a:pPr>
              <a:lnSpc>
                <a:spcPts val="1440"/>
              </a:lnSpc>
            </a:pPr>
            <a:r>
              <a:rPr lang="en-US" sz="1200" b="1">
                <a:solidFill>
                  <a:srgbClr val="383B3B"/>
                </a:solidFill>
                <a:latin typeface="Helvetica Bold"/>
                <a:ea typeface="Helvetica Bold"/>
                <a:cs typeface="Helvetica Bold"/>
                <a:sym typeface="Helvetica Bold"/>
              </a:rPr>
              <a:t>Investment</a:t>
            </a:r>
            <a:r>
              <a:rPr lang="en-US" sz="1200">
                <a:solidFill>
                  <a:srgbClr val="383B3B"/>
                </a:solidFill>
                <a:latin typeface="Helvetica"/>
                <a:ea typeface="Helvetica"/>
                <a:cs typeface="Helvetica"/>
                <a:sym typeface="Helvetica"/>
              </a:rPr>
              <a:t> ongoing; Kiribati, Nauru, Samoa, Solomon Islands</a:t>
            </a:r>
          </a:p>
        </p:txBody>
      </p:sp>
      <p:sp>
        <p:nvSpPr>
          <p:cNvPr id="62" name="TextBox 62"/>
          <p:cNvSpPr txBox="1"/>
          <p:nvPr/>
        </p:nvSpPr>
        <p:spPr>
          <a:xfrm>
            <a:off x="1180348" y="3142057"/>
            <a:ext cx="2738181" cy="359073"/>
          </a:xfrm>
          <a:prstGeom prst="rect">
            <a:avLst/>
          </a:prstGeom>
        </p:spPr>
        <p:txBody>
          <a:bodyPr lIns="0" tIns="0" rIns="0" bIns="0" rtlCol="0" anchor="t">
            <a:spAutoFit/>
          </a:bodyPr>
          <a:lstStyle/>
          <a:p>
            <a:pPr algn="r">
              <a:lnSpc>
                <a:spcPts val="1440"/>
              </a:lnSpc>
            </a:pPr>
            <a:r>
              <a:rPr lang="en-US" sz="1200" b="1">
                <a:solidFill>
                  <a:srgbClr val="383B3B"/>
                </a:solidFill>
                <a:latin typeface="Helvetica Bold"/>
                <a:ea typeface="Helvetica Bold"/>
                <a:cs typeface="Helvetica Bold"/>
                <a:sym typeface="Helvetica Bold"/>
              </a:rPr>
              <a:t>Readiness completed:</a:t>
            </a:r>
            <a:r>
              <a:rPr lang="en-US" sz="1200">
                <a:solidFill>
                  <a:srgbClr val="383B3B"/>
                </a:solidFill>
                <a:latin typeface="Helvetica"/>
                <a:ea typeface="Helvetica"/>
                <a:cs typeface="Helvetica"/>
                <a:sym typeface="Helvetica"/>
              </a:rPr>
              <a:t> Bahamas, Barbados, Jamaica, St. Kitts and Nevis</a:t>
            </a:r>
          </a:p>
        </p:txBody>
      </p:sp>
      <p:sp>
        <p:nvSpPr>
          <p:cNvPr id="63" name="TextBox 63"/>
          <p:cNvSpPr txBox="1"/>
          <p:nvPr/>
        </p:nvSpPr>
        <p:spPr>
          <a:xfrm>
            <a:off x="8205936" y="3291344"/>
            <a:ext cx="2738181" cy="538609"/>
          </a:xfrm>
          <a:prstGeom prst="rect">
            <a:avLst/>
          </a:prstGeom>
        </p:spPr>
        <p:txBody>
          <a:bodyPr lIns="0" tIns="0" rIns="0" bIns="0" rtlCol="0" anchor="t">
            <a:spAutoFit/>
          </a:bodyPr>
          <a:lstStyle/>
          <a:p>
            <a:pPr>
              <a:lnSpc>
                <a:spcPts val="1440"/>
              </a:lnSpc>
            </a:pPr>
            <a:r>
              <a:rPr lang="en-US" sz="1200" b="1">
                <a:solidFill>
                  <a:srgbClr val="383B3B"/>
                </a:solidFill>
                <a:latin typeface="Helvetica Bold"/>
                <a:ea typeface="Helvetica Bold"/>
                <a:cs typeface="Helvetica Bold"/>
                <a:sym typeface="Helvetica Bold"/>
              </a:rPr>
              <a:t>Readiness completed:</a:t>
            </a:r>
            <a:r>
              <a:rPr lang="en-US" sz="1200">
                <a:solidFill>
                  <a:srgbClr val="383B3B"/>
                </a:solidFill>
                <a:latin typeface="Helvetica"/>
                <a:ea typeface="Helvetica"/>
                <a:cs typeface="Helvetica"/>
                <a:sym typeface="Helvetica"/>
              </a:rPr>
              <a:t> Fiji, Marshall Islands, Micronesia, Palau, Papua New Guinea, Tonga, Tuvalu.</a:t>
            </a:r>
          </a:p>
        </p:txBody>
      </p:sp>
      <p:sp>
        <p:nvSpPr>
          <p:cNvPr id="64" name="TextBox 64"/>
          <p:cNvSpPr txBox="1"/>
          <p:nvPr/>
        </p:nvSpPr>
        <p:spPr>
          <a:xfrm>
            <a:off x="8114173" y="2687095"/>
            <a:ext cx="2738181" cy="192360"/>
          </a:xfrm>
          <a:prstGeom prst="rect">
            <a:avLst/>
          </a:prstGeom>
        </p:spPr>
        <p:txBody>
          <a:bodyPr lIns="0" tIns="0" rIns="0" bIns="0" rtlCol="0" anchor="t">
            <a:spAutoFit/>
          </a:bodyPr>
          <a:lstStyle/>
          <a:p>
            <a:pPr>
              <a:lnSpc>
                <a:spcPts val="1519"/>
              </a:lnSpc>
            </a:pPr>
            <a:r>
              <a:rPr lang="en-US" sz="1266" b="1">
                <a:solidFill>
                  <a:srgbClr val="383B3B"/>
                </a:solidFill>
                <a:latin typeface="Helvetica Bold"/>
                <a:ea typeface="Helvetica Bold"/>
                <a:cs typeface="Helvetica Bold"/>
                <a:sym typeface="Helvetica Bold"/>
              </a:rPr>
              <a:t>Readiness ongoing</a:t>
            </a:r>
            <a:r>
              <a:rPr lang="en-US" sz="1266">
                <a:solidFill>
                  <a:srgbClr val="383B3B"/>
                </a:solidFill>
                <a:latin typeface="Helvetica"/>
                <a:ea typeface="Helvetica"/>
                <a:cs typeface="Helvetica"/>
                <a:sym typeface="Helvetica"/>
              </a:rPr>
              <a:t>; Vanuatu</a:t>
            </a:r>
          </a:p>
        </p:txBody>
      </p:sp>
      <p:grpSp>
        <p:nvGrpSpPr>
          <p:cNvPr id="66" name="Group 66"/>
          <p:cNvGrpSpPr/>
          <p:nvPr/>
        </p:nvGrpSpPr>
        <p:grpSpPr>
          <a:xfrm rot="1651299">
            <a:off x="126098" y="1175242"/>
            <a:ext cx="1943667" cy="1408889"/>
            <a:chOff x="169658" y="154918"/>
            <a:chExt cx="3454252" cy="2418263"/>
          </a:xfrm>
        </p:grpSpPr>
        <p:sp>
          <p:nvSpPr>
            <p:cNvPr id="67" name="Freeform 67"/>
            <p:cNvSpPr/>
            <p:nvPr/>
          </p:nvSpPr>
          <p:spPr>
            <a:xfrm rot="-810062">
              <a:off x="169658" y="855380"/>
              <a:ext cx="2233679" cy="1717801"/>
            </a:xfrm>
            <a:custGeom>
              <a:avLst/>
              <a:gdLst/>
              <a:ahLst/>
              <a:cxnLst/>
              <a:rect l="l" t="t" r="r" b="b"/>
              <a:pathLst>
                <a:path w="2233679" h="1717801">
                  <a:moveTo>
                    <a:pt x="0" y="0"/>
                  </a:moveTo>
                  <a:lnTo>
                    <a:pt x="2233679" y="0"/>
                  </a:lnTo>
                  <a:lnTo>
                    <a:pt x="2233679" y="1717800"/>
                  </a:lnTo>
                  <a:lnTo>
                    <a:pt x="0" y="1717800"/>
                  </a:lnTo>
                  <a:lnTo>
                    <a:pt x="0" y="0"/>
                  </a:lnTo>
                  <a:close/>
                </a:path>
              </a:pathLst>
            </a:custGeom>
            <a:blipFill>
              <a:blip r:embed="rId7"/>
              <a:stretch>
                <a:fillRect r="-61876"/>
              </a:stretch>
            </a:blipFill>
          </p:spPr>
          <p:txBody>
            <a:bodyPr/>
            <a:lstStyle/>
            <a:p>
              <a:endParaRPr lang="en-CH" sz="1200"/>
            </a:p>
          </p:txBody>
        </p:sp>
        <p:sp>
          <p:nvSpPr>
            <p:cNvPr id="68" name="TextBox 68"/>
            <p:cNvSpPr txBox="1"/>
            <p:nvPr/>
          </p:nvSpPr>
          <p:spPr>
            <a:xfrm rot="19969885">
              <a:off x="2369866" y="154918"/>
              <a:ext cx="1254044" cy="1589411"/>
            </a:xfrm>
            <a:prstGeom prst="rect">
              <a:avLst/>
            </a:prstGeom>
          </p:spPr>
          <p:txBody>
            <a:bodyPr lIns="0" tIns="0" rIns="0" bIns="0" rtlCol="0" anchor="t">
              <a:spAutoFit/>
            </a:bodyPr>
            <a:lstStyle/>
            <a:p>
              <a:pPr algn="ctr">
                <a:lnSpc>
                  <a:spcPts val="1483"/>
                </a:lnSpc>
              </a:pPr>
              <a:r>
                <a:rPr lang="en-US" sz="1059" b="1">
                  <a:solidFill>
                    <a:srgbClr val="3387D6"/>
                  </a:solidFill>
                  <a:latin typeface="Helvetica Bold"/>
                  <a:ea typeface="Helvetica Bold"/>
                  <a:cs typeface="Helvetica Bold"/>
                  <a:sym typeface="Helvetica Bold"/>
                </a:rPr>
                <a:t>17%</a:t>
              </a:r>
            </a:p>
            <a:p>
              <a:pPr algn="ctr">
                <a:lnSpc>
                  <a:spcPts val="1213"/>
                </a:lnSpc>
              </a:pPr>
              <a:r>
                <a:rPr lang="en-US" sz="867">
                  <a:solidFill>
                    <a:srgbClr val="000000"/>
                  </a:solidFill>
                  <a:latin typeface="Helvetica"/>
                  <a:ea typeface="Helvetica"/>
                  <a:cs typeface="Helvetica"/>
                  <a:sym typeface="Helvetica"/>
                </a:rPr>
                <a:t>GBON </a:t>
              </a:r>
            </a:p>
            <a:p>
              <a:pPr algn="ctr">
                <a:lnSpc>
                  <a:spcPts val="1213"/>
                </a:lnSpc>
              </a:pPr>
              <a:r>
                <a:rPr lang="en-US" sz="867">
                  <a:solidFill>
                    <a:srgbClr val="000000"/>
                  </a:solidFill>
                  <a:latin typeface="Helvetica"/>
                  <a:ea typeface="Helvetica"/>
                  <a:cs typeface="Helvetica"/>
                  <a:sym typeface="Helvetica"/>
                </a:rPr>
                <a:t>compliant </a:t>
              </a:r>
            </a:p>
            <a:p>
              <a:pPr algn="ctr">
                <a:lnSpc>
                  <a:spcPts val="1213"/>
                </a:lnSpc>
              </a:pPr>
              <a:r>
                <a:rPr lang="en-US" sz="867">
                  <a:solidFill>
                    <a:srgbClr val="000000"/>
                  </a:solidFill>
                  <a:latin typeface="Helvetica"/>
                  <a:ea typeface="Helvetica"/>
                  <a:cs typeface="Helvetica"/>
                  <a:sym typeface="Helvetica"/>
                </a:rPr>
                <a:t>surface land </a:t>
              </a:r>
            </a:p>
            <a:p>
              <a:pPr algn="ctr">
                <a:lnSpc>
                  <a:spcPts val="1213"/>
                </a:lnSpc>
                <a:spcBef>
                  <a:spcPct val="0"/>
                </a:spcBef>
              </a:pPr>
              <a:r>
                <a:rPr lang="en-US" sz="867">
                  <a:solidFill>
                    <a:srgbClr val="000000"/>
                  </a:solidFill>
                  <a:latin typeface="Helvetica"/>
                  <a:ea typeface="Helvetica"/>
                  <a:cs typeface="Helvetica"/>
                  <a:sym typeface="Helvetica"/>
                </a:rPr>
                <a:t>stations</a:t>
              </a:r>
            </a:p>
          </p:txBody>
        </p:sp>
      </p:grpSp>
      <p:grpSp>
        <p:nvGrpSpPr>
          <p:cNvPr id="69" name="Group 69"/>
          <p:cNvGrpSpPr/>
          <p:nvPr/>
        </p:nvGrpSpPr>
        <p:grpSpPr>
          <a:xfrm rot="19998024">
            <a:off x="10010811" y="1221460"/>
            <a:ext cx="1946396" cy="1507013"/>
            <a:chOff x="244090" y="326348"/>
            <a:chExt cx="3482825" cy="2508453"/>
          </a:xfrm>
        </p:grpSpPr>
        <p:sp>
          <p:nvSpPr>
            <p:cNvPr id="70" name="Freeform 70"/>
            <p:cNvSpPr/>
            <p:nvPr/>
          </p:nvSpPr>
          <p:spPr>
            <a:xfrm rot="1078280">
              <a:off x="244090" y="326348"/>
              <a:ext cx="2426283" cy="1965881"/>
            </a:xfrm>
            <a:custGeom>
              <a:avLst/>
              <a:gdLst/>
              <a:ahLst/>
              <a:cxnLst/>
              <a:rect l="l" t="t" r="r" b="b"/>
              <a:pathLst>
                <a:path w="2426283" h="1965881">
                  <a:moveTo>
                    <a:pt x="0" y="0"/>
                  </a:moveTo>
                  <a:lnTo>
                    <a:pt x="2426283" y="0"/>
                  </a:lnTo>
                  <a:lnTo>
                    <a:pt x="2426283" y="1965880"/>
                  </a:lnTo>
                  <a:lnTo>
                    <a:pt x="0" y="1965880"/>
                  </a:lnTo>
                  <a:lnTo>
                    <a:pt x="0" y="0"/>
                  </a:lnTo>
                  <a:close/>
                </a:path>
              </a:pathLst>
            </a:custGeom>
            <a:blipFill>
              <a:blip r:embed="rId8"/>
              <a:stretch>
                <a:fillRect r="-53282"/>
              </a:stretch>
            </a:blipFill>
          </p:spPr>
          <p:txBody>
            <a:bodyPr/>
            <a:lstStyle/>
            <a:p>
              <a:endParaRPr lang="en-CH" sz="1200"/>
            </a:p>
          </p:txBody>
        </p:sp>
        <p:sp>
          <p:nvSpPr>
            <p:cNvPr id="71" name="TextBox 71"/>
            <p:cNvSpPr txBox="1"/>
            <p:nvPr/>
          </p:nvSpPr>
          <p:spPr>
            <a:xfrm rot="1601976">
              <a:off x="2477208" y="1245517"/>
              <a:ext cx="1249707" cy="1589284"/>
            </a:xfrm>
            <a:prstGeom prst="rect">
              <a:avLst/>
            </a:prstGeom>
          </p:spPr>
          <p:txBody>
            <a:bodyPr lIns="0" tIns="0" rIns="0" bIns="0" rtlCol="0" anchor="t">
              <a:spAutoFit/>
            </a:bodyPr>
            <a:lstStyle/>
            <a:p>
              <a:pPr algn="ctr">
                <a:lnSpc>
                  <a:spcPts val="1478"/>
                </a:lnSpc>
              </a:pPr>
              <a:r>
                <a:rPr lang="en-US" sz="1056" b="1">
                  <a:solidFill>
                    <a:srgbClr val="3387D6"/>
                  </a:solidFill>
                  <a:latin typeface="Helvetica Bold"/>
                  <a:ea typeface="Helvetica Bold"/>
                  <a:cs typeface="Helvetica Bold"/>
                  <a:sym typeface="Helvetica Bold"/>
                </a:rPr>
                <a:t>10%</a:t>
              </a:r>
            </a:p>
            <a:p>
              <a:pPr algn="ctr">
                <a:lnSpc>
                  <a:spcPts val="1209"/>
                </a:lnSpc>
              </a:pPr>
              <a:r>
                <a:rPr lang="en-US" sz="864">
                  <a:solidFill>
                    <a:srgbClr val="000000"/>
                  </a:solidFill>
                  <a:latin typeface="Helvetica"/>
                  <a:ea typeface="Helvetica"/>
                  <a:cs typeface="Helvetica"/>
                  <a:sym typeface="Helvetica"/>
                </a:rPr>
                <a:t>GBON </a:t>
              </a:r>
            </a:p>
            <a:p>
              <a:pPr algn="ctr">
                <a:lnSpc>
                  <a:spcPts val="1209"/>
                </a:lnSpc>
              </a:pPr>
              <a:r>
                <a:rPr lang="en-US" sz="864">
                  <a:solidFill>
                    <a:srgbClr val="000000"/>
                  </a:solidFill>
                  <a:latin typeface="Helvetica"/>
                  <a:ea typeface="Helvetica"/>
                  <a:cs typeface="Helvetica"/>
                  <a:sym typeface="Helvetica"/>
                </a:rPr>
                <a:t>compliant </a:t>
              </a:r>
            </a:p>
            <a:p>
              <a:pPr algn="ctr">
                <a:lnSpc>
                  <a:spcPts val="1209"/>
                </a:lnSpc>
              </a:pPr>
              <a:r>
                <a:rPr lang="en-US" sz="864">
                  <a:solidFill>
                    <a:srgbClr val="000000"/>
                  </a:solidFill>
                  <a:latin typeface="Helvetica"/>
                  <a:ea typeface="Helvetica"/>
                  <a:cs typeface="Helvetica"/>
                  <a:sym typeface="Helvetica"/>
                </a:rPr>
                <a:t>surface land </a:t>
              </a:r>
            </a:p>
            <a:p>
              <a:pPr algn="ctr">
                <a:lnSpc>
                  <a:spcPts val="1209"/>
                </a:lnSpc>
                <a:spcBef>
                  <a:spcPct val="0"/>
                </a:spcBef>
              </a:pPr>
              <a:r>
                <a:rPr lang="en-US" sz="864">
                  <a:solidFill>
                    <a:srgbClr val="000000"/>
                  </a:solidFill>
                  <a:latin typeface="Helvetica"/>
                  <a:ea typeface="Helvetica"/>
                  <a:cs typeface="Helvetica"/>
                  <a:sym typeface="Helvetica"/>
                </a:rPr>
                <a:t>stations</a:t>
              </a:r>
            </a:p>
          </p:txBody>
        </p:sp>
      </p:grpSp>
      <p:sp>
        <p:nvSpPr>
          <p:cNvPr id="65" name="Freeform 133">
            <a:extLst>
              <a:ext uri="{FF2B5EF4-FFF2-40B4-BE49-F238E27FC236}">
                <a16:creationId xmlns:a16="http://schemas.microsoft.com/office/drawing/2014/main" id="{52B5FCAE-F7D3-5B42-1137-7A1393205366}"/>
              </a:ext>
            </a:extLst>
          </p:cNvPr>
          <p:cNvSpPr/>
          <p:nvPr/>
        </p:nvSpPr>
        <p:spPr>
          <a:xfrm>
            <a:off x="3287309" y="2145"/>
            <a:ext cx="5489006" cy="1607158"/>
          </a:xfrm>
          <a:custGeom>
            <a:avLst/>
            <a:gdLst/>
            <a:ahLst/>
            <a:cxnLst/>
            <a:rect l="l" t="t" r="r" b="b"/>
            <a:pathLst>
              <a:path w="5962611" h="1484165">
                <a:moveTo>
                  <a:pt x="0" y="0"/>
                </a:moveTo>
                <a:lnTo>
                  <a:pt x="5962611" y="0"/>
                </a:lnTo>
                <a:lnTo>
                  <a:pt x="5962611" y="1484165"/>
                </a:lnTo>
                <a:lnTo>
                  <a:pt x="0" y="1484165"/>
                </a:lnTo>
                <a:lnTo>
                  <a:pt x="0" y="0"/>
                </a:lnTo>
                <a:close/>
              </a:path>
            </a:pathLst>
          </a:custGeom>
          <a:blipFill>
            <a:blip r:embed="rId9"/>
            <a:stretch>
              <a:fillRect t="-8504" b="-8504"/>
            </a:stretch>
          </a:blipFill>
        </p:spPr>
        <p:txBody>
          <a:bodyPr/>
          <a:lstStyle/>
          <a:p>
            <a:endParaRPr lang="en-CH"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2711" y="3076122"/>
            <a:ext cx="1798667" cy="1798667"/>
            <a:chOff x="11946" y="0"/>
            <a:chExt cx="812800" cy="812800"/>
          </a:xfrm>
        </p:grpSpPr>
        <p:sp>
          <p:nvSpPr>
            <p:cNvPr id="3" name="Freeform 3"/>
            <p:cNvSpPr/>
            <p:nvPr/>
          </p:nvSpPr>
          <p:spPr>
            <a:xfrm>
              <a:off x="11946"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A5"/>
            </a:solidFill>
          </p:spPr>
          <p:txBody>
            <a:bodyPr/>
            <a:lstStyle/>
            <a:p>
              <a:endParaRPr lang="en-CH" sz="1200">
                <a:latin typeface="Arial" panose="020B0604020202020204" pitchFamily="34" charset="0"/>
                <a:cs typeface="Arial" panose="020B0604020202020204" pitchFamily="34" charset="0"/>
              </a:endParaRPr>
            </a:p>
          </p:txBody>
        </p:sp>
        <p:sp>
          <p:nvSpPr>
            <p:cNvPr id="4" name="TextBox 4"/>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a:p>
          </p:txBody>
        </p:sp>
      </p:grpSp>
      <p:grpSp>
        <p:nvGrpSpPr>
          <p:cNvPr id="5" name="Group 5"/>
          <p:cNvGrpSpPr/>
          <p:nvPr/>
        </p:nvGrpSpPr>
        <p:grpSpPr>
          <a:xfrm>
            <a:off x="3514592" y="3033966"/>
            <a:ext cx="1798667" cy="179866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A5"/>
            </a:solidFill>
          </p:spPr>
          <p:txBody>
            <a:bodyPr/>
            <a:lstStyle/>
            <a:p>
              <a:endParaRPr lang="en-CH" sz="1200"/>
            </a:p>
          </p:txBody>
        </p:sp>
        <p:sp>
          <p:nvSpPr>
            <p:cNvPr id="7" name="TextBox 7"/>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a:p>
          </p:txBody>
        </p:sp>
      </p:grpSp>
      <p:grpSp>
        <p:nvGrpSpPr>
          <p:cNvPr id="8" name="Group 8"/>
          <p:cNvGrpSpPr/>
          <p:nvPr/>
        </p:nvGrpSpPr>
        <p:grpSpPr>
          <a:xfrm>
            <a:off x="6166313" y="3033966"/>
            <a:ext cx="1798667" cy="179866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A5"/>
            </a:solidFill>
          </p:spPr>
          <p:txBody>
            <a:bodyPr/>
            <a:lstStyle/>
            <a:p>
              <a:endParaRPr lang="en-CH" sz="1200"/>
            </a:p>
          </p:txBody>
        </p:sp>
        <p:sp>
          <p:nvSpPr>
            <p:cNvPr id="10" name="TextBox 10"/>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a:p>
          </p:txBody>
        </p:sp>
      </p:grpSp>
      <p:sp>
        <p:nvSpPr>
          <p:cNvPr id="19" name="Freeform 19"/>
          <p:cNvSpPr/>
          <p:nvPr/>
        </p:nvSpPr>
        <p:spPr>
          <a:xfrm>
            <a:off x="1486404" y="167847"/>
            <a:ext cx="4214264" cy="1904584"/>
          </a:xfrm>
          <a:custGeom>
            <a:avLst/>
            <a:gdLst/>
            <a:ahLst/>
            <a:cxnLst/>
            <a:rect l="l" t="t" r="r" b="b"/>
            <a:pathLst>
              <a:path w="7093692" h="3351145">
                <a:moveTo>
                  <a:pt x="0" y="0"/>
                </a:moveTo>
                <a:lnTo>
                  <a:pt x="7093692" y="0"/>
                </a:lnTo>
                <a:lnTo>
                  <a:pt x="7093692" y="3351145"/>
                </a:lnTo>
                <a:lnTo>
                  <a:pt x="0" y="3351145"/>
                </a:lnTo>
                <a:lnTo>
                  <a:pt x="0" y="0"/>
                </a:lnTo>
                <a:close/>
              </a:path>
            </a:pathLst>
          </a:custGeom>
          <a:blipFill>
            <a:blip r:embed="rId2"/>
            <a:stretch>
              <a:fillRect/>
            </a:stretch>
          </a:blipFill>
        </p:spPr>
        <p:txBody>
          <a:bodyPr/>
          <a:lstStyle/>
          <a:p>
            <a:endParaRPr lang="en-CH" sz="1200"/>
          </a:p>
        </p:txBody>
      </p:sp>
      <p:sp>
        <p:nvSpPr>
          <p:cNvPr id="20" name="TextBox 20"/>
          <p:cNvSpPr txBox="1"/>
          <p:nvPr/>
        </p:nvSpPr>
        <p:spPr>
          <a:xfrm>
            <a:off x="685800" y="2204736"/>
            <a:ext cx="5808486" cy="730969"/>
          </a:xfrm>
          <a:prstGeom prst="rect">
            <a:avLst/>
          </a:prstGeom>
        </p:spPr>
        <p:txBody>
          <a:bodyPr lIns="0" tIns="0" rIns="0" bIns="0" rtlCol="0" anchor="t">
            <a:spAutoFit/>
          </a:bodyPr>
          <a:lstStyle>
            <a:defPPr>
              <a:defRPr lang="en-US"/>
            </a:defPPr>
            <a:lvl1pPr algn="ctr">
              <a:lnSpc>
                <a:spcPts val="1867"/>
              </a:lnSpc>
              <a:defRPr sz="1600">
                <a:solidFill>
                  <a:srgbClr val="003DA5"/>
                </a:solidFill>
                <a:latin typeface="Arial"/>
                <a:ea typeface="Arial"/>
                <a:cs typeface="Arial"/>
              </a:defRPr>
            </a:lvl1pPr>
          </a:lstStyle>
          <a:p>
            <a:r>
              <a:rPr lang="en-US">
                <a:sym typeface="Arial"/>
              </a:rPr>
              <a:t>CREWS ensures that early warnings lead to action — mobilizing preparedness, enabling anticipatory humanitarian response, and saving lives. It puts people at the </a:t>
            </a:r>
            <a:r>
              <a:rPr lang="en-GB">
                <a:sym typeface="Arial"/>
              </a:rPr>
              <a:t>centre</a:t>
            </a:r>
            <a:r>
              <a:rPr lang="en-CH">
                <a:sym typeface="Arial"/>
              </a:rPr>
              <a:t>.</a:t>
            </a:r>
            <a:r>
              <a:rPr lang="en-US">
                <a:sym typeface="Arial"/>
              </a:rPr>
              <a:t> </a:t>
            </a:r>
          </a:p>
        </p:txBody>
      </p:sp>
      <p:sp>
        <p:nvSpPr>
          <p:cNvPr id="21" name="TextBox 21"/>
          <p:cNvSpPr txBox="1"/>
          <p:nvPr/>
        </p:nvSpPr>
        <p:spPr>
          <a:xfrm>
            <a:off x="517137" y="4936135"/>
            <a:ext cx="2469813" cy="952633"/>
          </a:xfrm>
          <a:prstGeom prst="rect">
            <a:avLst/>
          </a:prstGeom>
        </p:spPr>
        <p:txBody>
          <a:bodyPr lIns="0" tIns="0" rIns="0" bIns="0" rtlCol="0" anchor="t">
            <a:spAutoFit/>
          </a:bodyPr>
          <a:lstStyle/>
          <a:p>
            <a:pPr algn="ctr">
              <a:lnSpc>
                <a:spcPts val="1867"/>
              </a:lnSpc>
            </a:pPr>
            <a:r>
              <a:rPr lang="en-US" sz="1333">
                <a:solidFill>
                  <a:srgbClr val="003DA5"/>
                </a:solidFill>
                <a:latin typeface="Arial"/>
                <a:ea typeface="Arial"/>
                <a:cs typeface="Arial"/>
                <a:sym typeface="Arial"/>
              </a:rPr>
              <a:t>projects (multi-year country and regional projects, accelerated support window, and global projects)</a:t>
            </a:r>
          </a:p>
        </p:txBody>
      </p:sp>
      <p:sp>
        <p:nvSpPr>
          <p:cNvPr id="22" name="TextBox 22"/>
          <p:cNvSpPr txBox="1"/>
          <p:nvPr/>
        </p:nvSpPr>
        <p:spPr>
          <a:xfrm>
            <a:off x="3380215" y="5001425"/>
            <a:ext cx="1975738" cy="465320"/>
          </a:xfrm>
          <a:prstGeom prst="rect">
            <a:avLst/>
          </a:prstGeom>
        </p:spPr>
        <p:txBody>
          <a:bodyPr wrap="square" lIns="0" tIns="0" rIns="0" bIns="0" rtlCol="0" anchor="t">
            <a:spAutoFit/>
          </a:bodyPr>
          <a:lstStyle/>
          <a:p>
            <a:pPr algn="ctr">
              <a:lnSpc>
                <a:spcPts val="1867"/>
              </a:lnSpc>
            </a:pPr>
            <a:r>
              <a:rPr lang="en-US" sz="1300">
                <a:solidFill>
                  <a:srgbClr val="003DA5"/>
                </a:solidFill>
                <a:latin typeface="Arial"/>
                <a:ea typeface="Arial"/>
                <a:cs typeface="Arial"/>
                <a:sym typeface="Arial"/>
              </a:rPr>
              <a:t>LDCs and SIDS supported</a:t>
            </a:r>
          </a:p>
          <a:p>
            <a:pPr algn="ctr">
              <a:lnSpc>
                <a:spcPts val="1867"/>
              </a:lnSpc>
            </a:pPr>
            <a:endParaRPr lang="en-US" sz="1333">
              <a:solidFill>
                <a:srgbClr val="003DA5"/>
              </a:solidFill>
              <a:latin typeface="Arial"/>
              <a:ea typeface="Arial"/>
              <a:cs typeface="Arial"/>
              <a:sym typeface="Arial"/>
            </a:endParaRPr>
          </a:p>
        </p:txBody>
      </p:sp>
      <p:sp>
        <p:nvSpPr>
          <p:cNvPr id="23" name="TextBox 23"/>
          <p:cNvSpPr txBox="1"/>
          <p:nvPr/>
        </p:nvSpPr>
        <p:spPr>
          <a:xfrm>
            <a:off x="5970867" y="5003521"/>
            <a:ext cx="2189558" cy="465320"/>
          </a:xfrm>
          <a:prstGeom prst="rect">
            <a:avLst/>
          </a:prstGeom>
        </p:spPr>
        <p:txBody>
          <a:bodyPr wrap="square" lIns="0" tIns="0" rIns="0" bIns="0" rtlCol="0" anchor="t">
            <a:spAutoFit/>
          </a:bodyPr>
          <a:lstStyle/>
          <a:p>
            <a:pPr algn="ctr">
              <a:lnSpc>
                <a:spcPts val="1867"/>
              </a:lnSpc>
            </a:pPr>
            <a:r>
              <a:rPr lang="en-US" sz="1333">
                <a:solidFill>
                  <a:srgbClr val="003DA5"/>
                </a:solidFill>
                <a:latin typeface="Arial"/>
                <a:ea typeface="Arial"/>
                <a:cs typeface="Arial"/>
                <a:sym typeface="Arial"/>
              </a:rPr>
              <a:t>million USD received or pledged (as of 31 Mar 2024)</a:t>
            </a:r>
          </a:p>
        </p:txBody>
      </p:sp>
      <p:sp>
        <p:nvSpPr>
          <p:cNvPr id="24" name="TextBox 23">
            <a:extLst>
              <a:ext uri="{FF2B5EF4-FFF2-40B4-BE49-F238E27FC236}">
                <a16:creationId xmlns:a16="http://schemas.microsoft.com/office/drawing/2014/main" id="{C958F00E-D6B0-B9E2-1408-499F5E78F018}"/>
              </a:ext>
            </a:extLst>
          </p:cNvPr>
          <p:cNvSpPr txBox="1"/>
          <p:nvPr/>
        </p:nvSpPr>
        <p:spPr>
          <a:xfrm>
            <a:off x="1249404" y="3497642"/>
            <a:ext cx="1204085" cy="954107"/>
          </a:xfrm>
          <a:prstGeom prst="rect">
            <a:avLst/>
          </a:prstGeom>
          <a:noFill/>
        </p:spPr>
        <p:txBody>
          <a:bodyPr wrap="square" rtlCol="0">
            <a:spAutoFit/>
          </a:bodyPr>
          <a:lstStyle/>
          <a:p>
            <a:r>
              <a:rPr lang="en-CH" sz="5600">
                <a:solidFill>
                  <a:schemeClr val="bg1"/>
                </a:solidFill>
                <a:latin typeface="Arial" panose="020B0604020202020204" pitchFamily="34" charset="0"/>
                <a:cs typeface="Arial" panose="020B0604020202020204" pitchFamily="34" charset="0"/>
              </a:rPr>
              <a:t>36</a:t>
            </a:r>
          </a:p>
        </p:txBody>
      </p:sp>
      <p:sp>
        <p:nvSpPr>
          <p:cNvPr id="25" name="TextBox 24">
            <a:extLst>
              <a:ext uri="{FF2B5EF4-FFF2-40B4-BE49-F238E27FC236}">
                <a16:creationId xmlns:a16="http://schemas.microsoft.com/office/drawing/2014/main" id="{83F2AC42-99B6-C52A-2170-BBEFCC27B7C5}"/>
              </a:ext>
            </a:extLst>
          </p:cNvPr>
          <p:cNvSpPr txBox="1"/>
          <p:nvPr/>
        </p:nvSpPr>
        <p:spPr>
          <a:xfrm>
            <a:off x="3939741" y="3494252"/>
            <a:ext cx="1198027" cy="954107"/>
          </a:xfrm>
          <a:prstGeom prst="rect">
            <a:avLst/>
          </a:prstGeom>
          <a:noFill/>
        </p:spPr>
        <p:txBody>
          <a:bodyPr wrap="square" rtlCol="0">
            <a:spAutoFit/>
          </a:bodyPr>
          <a:lstStyle/>
          <a:p>
            <a:r>
              <a:rPr lang="en-CH" sz="5600">
                <a:solidFill>
                  <a:schemeClr val="bg1"/>
                </a:solidFill>
                <a:latin typeface="Arial" panose="020B0604020202020204" pitchFamily="34" charset="0"/>
                <a:cs typeface="Arial" panose="020B0604020202020204" pitchFamily="34" charset="0"/>
              </a:rPr>
              <a:t>75</a:t>
            </a:r>
          </a:p>
        </p:txBody>
      </p:sp>
      <p:sp>
        <p:nvSpPr>
          <p:cNvPr id="26" name="TextBox 25">
            <a:extLst>
              <a:ext uri="{FF2B5EF4-FFF2-40B4-BE49-F238E27FC236}">
                <a16:creationId xmlns:a16="http://schemas.microsoft.com/office/drawing/2014/main" id="{42159567-A0BC-B07E-C080-814C91B2A925}"/>
              </a:ext>
            </a:extLst>
          </p:cNvPr>
          <p:cNvSpPr txBox="1"/>
          <p:nvPr/>
        </p:nvSpPr>
        <p:spPr>
          <a:xfrm>
            <a:off x="6334938" y="3456815"/>
            <a:ext cx="1461417" cy="954107"/>
          </a:xfrm>
          <a:prstGeom prst="rect">
            <a:avLst/>
          </a:prstGeom>
          <a:noFill/>
        </p:spPr>
        <p:txBody>
          <a:bodyPr wrap="square" rtlCol="0">
            <a:spAutoFit/>
          </a:bodyPr>
          <a:lstStyle/>
          <a:p>
            <a:r>
              <a:rPr lang="en-CH" sz="5600">
                <a:solidFill>
                  <a:schemeClr val="bg1"/>
                </a:solidFill>
                <a:latin typeface="Arial" panose="020B0604020202020204" pitchFamily="34" charset="0"/>
                <a:cs typeface="Arial" panose="020B0604020202020204" pitchFamily="34" charset="0"/>
              </a:rPr>
              <a:t>134</a:t>
            </a:r>
          </a:p>
        </p:txBody>
      </p:sp>
      <p:pic>
        <p:nvPicPr>
          <p:cNvPr id="27" name="Picture 26" descr="A map of haiti with a map of the caribbean&#10;&#10;AI-generated content may be incorrect.">
            <a:extLst>
              <a:ext uri="{FF2B5EF4-FFF2-40B4-BE49-F238E27FC236}">
                <a16:creationId xmlns:a16="http://schemas.microsoft.com/office/drawing/2014/main" id="{46B28CD2-AE9C-6840-77D4-1DD18395C8F9}"/>
              </a:ext>
            </a:extLst>
          </p:cNvPr>
          <p:cNvPicPr>
            <a:picLocks noChangeAspect="1"/>
          </p:cNvPicPr>
          <p:nvPr/>
        </p:nvPicPr>
        <p:blipFill>
          <a:blip r:embed="rId3"/>
          <a:stretch>
            <a:fillRect/>
          </a:stretch>
        </p:blipFill>
        <p:spPr>
          <a:xfrm>
            <a:off x="8152839" y="316846"/>
            <a:ext cx="3730439" cy="3109073"/>
          </a:xfrm>
          <a:prstGeom prst="rect">
            <a:avLst/>
          </a:prstGeom>
        </p:spPr>
      </p:pic>
      <p:pic>
        <p:nvPicPr>
          <p:cNvPr id="28" name="Picture 27" descr="A map of the pacific islands&#10;&#10;AI-generated content may be incorrect.">
            <a:extLst>
              <a:ext uri="{FF2B5EF4-FFF2-40B4-BE49-F238E27FC236}">
                <a16:creationId xmlns:a16="http://schemas.microsoft.com/office/drawing/2014/main" id="{F86FECA8-387E-CBB9-21F2-DECB0A2C81E9}"/>
              </a:ext>
            </a:extLst>
          </p:cNvPr>
          <p:cNvPicPr>
            <a:picLocks noChangeAspect="1"/>
          </p:cNvPicPr>
          <p:nvPr/>
        </p:nvPicPr>
        <p:blipFill>
          <a:blip r:embed="rId4"/>
          <a:stretch>
            <a:fillRect/>
          </a:stretch>
        </p:blipFill>
        <p:spPr>
          <a:xfrm>
            <a:off x="8824352" y="3664323"/>
            <a:ext cx="2667562" cy="233082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D667A-4333-8AFD-2EB7-A6F655F62D1A}"/>
              </a:ext>
            </a:extLst>
          </p:cNvPr>
          <p:cNvSpPr>
            <a:spLocks noGrp="1"/>
          </p:cNvSpPr>
          <p:nvPr>
            <p:ph type="body" idx="10"/>
          </p:nvPr>
        </p:nvSpPr>
        <p:spPr>
          <a:xfrm>
            <a:off x="257535" y="162891"/>
            <a:ext cx="6897644" cy="429886"/>
          </a:xfrm>
        </p:spPr>
        <p:txBody>
          <a:bodyPr vert="horz" lIns="0" tIns="0" rIns="0" bIns="0" rtlCol="0" anchor="b">
            <a:normAutofit/>
          </a:bodyPr>
          <a:lstStyle/>
          <a:p>
            <a:pPr defTabSz="457200"/>
            <a:r>
              <a:rPr lang="en-GB" sz="2400" dirty="0"/>
              <a:t>Mobilizing Resources: WMO as a Catalyst</a:t>
            </a:r>
            <a:endParaRPr lang="en-CH" sz="2400" dirty="0"/>
          </a:p>
        </p:txBody>
      </p:sp>
      <p:sp>
        <p:nvSpPr>
          <p:cNvPr id="3" name="Subtitle 2">
            <a:extLst>
              <a:ext uri="{FF2B5EF4-FFF2-40B4-BE49-F238E27FC236}">
                <a16:creationId xmlns:a16="http://schemas.microsoft.com/office/drawing/2014/main" id="{D711926C-B17A-E098-23B6-361B31C3C3D3}"/>
              </a:ext>
            </a:extLst>
          </p:cNvPr>
          <p:cNvSpPr>
            <a:spLocks noGrp="1"/>
          </p:cNvSpPr>
          <p:nvPr>
            <p:ph sz="half" idx="2"/>
          </p:nvPr>
        </p:nvSpPr>
        <p:spPr>
          <a:xfrm>
            <a:off x="4939619" y="1714373"/>
            <a:ext cx="3185907" cy="3038766"/>
          </a:xfrm>
        </p:spPr>
        <p:txBody>
          <a:bodyPr lIns="91440" tIns="45720" rIns="91440" bIns="45720" anchor="ctr">
            <a:normAutofit lnSpcReduction="10000"/>
          </a:bodyPr>
          <a:lstStyle/>
          <a:p>
            <a:pPr marL="342900" lvl="0" indent="-342900" algn="l">
              <a:spcAft>
                <a:spcPts val="800"/>
              </a:spcAft>
              <a:buSzPts val="1000"/>
              <a:buFont typeface="Courier New" panose="02070309020205020404" pitchFamily="49" charset="0"/>
              <a:buChar char="o"/>
              <a:tabLst>
                <a:tab pos="457200" algn="l"/>
              </a:tabLst>
            </a:pPr>
            <a:r>
              <a:rPr lang="en-GB" b="1" kern="100">
                <a:effectLst/>
                <a:latin typeface="Arial"/>
                <a:cs typeface="Arial"/>
              </a:rPr>
              <a:t>WMO Commons: shared systems, standards, data</a:t>
            </a:r>
            <a:endParaRPr lang="es-AR" b="1" kern="100">
              <a:effectLst/>
              <a:latin typeface="Arial"/>
              <a:cs typeface="Arial"/>
            </a:endParaRPr>
          </a:p>
          <a:p>
            <a:pPr marL="342900" lvl="0" indent="-342900" algn="l">
              <a:spcAft>
                <a:spcPts val="800"/>
              </a:spcAft>
              <a:buSzPts val="1000"/>
              <a:buFont typeface="Courier New" panose="02070309020205020404" pitchFamily="49" charset="0"/>
              <a:buChar char="o"/>
              <a:tabLst>
                <a:tab pos="457200" algn="l"/>
              </a:tabLst>
            </a:pPr>
            <a:r>
              <a:rPr lang="en-GB" b="1" kern="100">
                <a:effectLst/>
                <a:latin typeface="Arial"/>
                <a:cs typeface="Arial"/>
              </a:rPr>
              <a:t>Access to global climate and development funds</a:t>
            </a:r>
            <a:endParaRPr lang="es-AR" b="1" kern="100">
              <a:effectLst/>
              <a:latin typeface="Arial"/>
              <a:cs typeface="Arial"/>
            </a:endParaRPr>
          </a:p>
          <a:p>
            <a:pPr marL="342900" lvl="0" indent="-342900" algn="l">
              <a:spcAft>
                <a:spcPts val="800"/>
              </a:spcAft>
              <a:buSzPts val="1000"/>
              <a:buFont typeface="Courier New" panose="02070309020205020404" pitchFamily="49" charset="0"/>
              <a:buChar char="o"/>
              <a:tabLst>
                <a:tab pos="457200" algn="l"/>
              </a:tabLst>
            </a:pPr>
            <a:r>
              <a:rPr lang="en-GB" b="1" kern="100">
                <a:effectLst/>
                <a:latin typeface="Arial"/>
                <a:cs typeface="Arial"/>
              </a:rPr>
              <a:t>WMO enables countries to unlock financing</a:t>
            </a:r>
            <a:endParaRPr lang="en-CH"/>
          </a:p>
        </p:txBody>
      </p:sp>
      <p:pic>
        <p:nvPicPr>
          <p:cNvPr id="7" name="Picture 6" descr="A group of cows in a desert&#10;&#10;AI-generated content may be incorrect.">
            <a:extLst>
              <a:ext uri="{FF2B5EF4-FFF2-40B4-BE49-F238E27FC236}">
                <a16:creationId xmlns:a16="http://schemas.microsoft.com/office/drawing/2014/main" id="{3B63B523-785A-7568-DEA2-353987B73702}"/>
              </a:ext>
            </a:extLst>
          </p:cNvPr>
          <p:cNvPicPr>
            <a:picLocks noChangeAspect="1"/>
          </p:cNvPicPr>
          <p:nvPr/>
        </p:nvPicPr>
        <p:blipFill>
          <a:blip r:embed="rId2"/>
          <a:stretch>
            <a:fillRect/>
          </a:stretch>
        </p:blipFill>
        <p:spPr>
          <a:xfrm>
            <a:off x="8621947" y="918289"/>
            <a:ext cx="3043358" cy="4281482"/>
          </a:xfrm>
          <a:prstGeom prst="rect">
            <a:avLst/>
          </a:prstGeom>
          <a:ln>
            <a:noFill/>
          </a:ln>
          <a:effectLst>
            <a:outerShdw blurRad="190500" algn="tl" rotWithShape="0">
              <a:srgbClr val="000000">
                <a:alpha val="70000"/>
              </a:srgbClr>
            </a:outerShdw>
          </a:effectLst>
        </p:spPr>
      </p:pic>
      <p:grpSp>
        <p:nvGrpSpPr>
          <p:cNvPr id="13" name="Group 12">
            <a:extLst>
              <a:ext uri="{FF2B5EF4-FFF2-40B4-BE49-F238E27FC236}">
                <a16:creationId xmlns:a16="http://schemas.microsoft.com/office/drawing/2014/main" id="{CF79C315-F5FF-FDA8-31AE-0334AF976502}"/>
              </a:ext>
            </a:extLst>
          </p:cNvPr>
          <p:cNvGrpSpPr/>
          <p:nvPr/>
        </p:nvGrpSpPr>
        <p:grpSpPr>
          <a:xfrm>
            <a:off x="257534" y="862942"/>
            <a:ext cx="4367805" cy="4463437"/>
            <a:chOff x="257534" y="862942"/>
            <a:chExt cx="4367805" cy="4463437"/>
          </a:xfrm>
        </p:grpSpPr>
        <p:sp>
          <p:nvSpPr>
            <p:cNvPr id="5" name="Freeform 3">
              <a:extLst>
                <a:ext uri="{FF2B5EF4-FFF2-40B4-BE49-F238E27FC236}">
                  <a16:creationId xmlns:a16="http://schemas.microsoft.com/office/drawing/2014/main" id="{6985E189-48C0-5F40-6AAF-5975DD7AE1C2}"/>
                </a:ext>
              </a:extLst>
            </p:cNvPr>
            <p:cNvSpPr/>
            <p:nvPr/>
          </p:nvSpPr>
          <p:spPr>
            <a:xfrm>
              <a:off x="257534" y="862942"/>
              <a:ext cx="4367805" cy="4463437"/>
            </a:xfrm>
            <a:custGeom>
              <a:avLst/>
              <a:gdLst/>
              <a:ahLst/>
              <a:cxnLst/>
              <a:rect l="l" t="t" r="r" b="b"/>
              <a:pathLst>
                <a:path w="8859386" h="8848312">
                  <a:moveTo>
                    <a:pt x="0" y="0"/>
                  </a:moveTo>
                  <a:lnTo>
                    <a:pt x="8859385" y="0"/>
                  </a:lnTo>
                  <a:lnTo>
                    <a:pt x="8859385" y="8848311"/>
                  </a:lnTo>
                  <a:lnTo>
                    <a:pt x="0" y="884831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CH"/>
            </a:p>
          </p:txBody>
        </p:sp>
        <p:sp>
          <p:nvSpPr>
            <p:cNvPr id="6" name="Freeform 4">
              <a:extLst>
                <a:ext uri="{FF2B5EF4-FFF2-40B4-BE49-F238E27FC236}">
                  <a16:creationId xmlns:a16="http://schemas.microsoft.com/office/drawing/2014/main" id="{ED17A40F-0892-EFD4-9078-32ADFF26AC51}"/>
                </a:ext>
              </a:extLst>
            </p:cNvPr>
            <p:cNvSpPr/>
            <p:nvPr/>
          </p:nvSpPr>
          <p:spPr>
            <a:xfrm rot="2700000">
              <a:off x="820404" y="1510343"/>
              <a:ext cx="3242063" cy="3168635"/>
            </a:xfrm>
            <a:custGeom>
              <a:avLst/>
              <a:gdLst/>
              <a:ahLst/>
              <a:cxnLst/>
              <a:rect l="l" t="t" r="r" b="b"/>
              <a:pathLst>
                <a:path w="6427063" h="6427063">
                  <a:moveTo>
                    <a:pt x="0" y="0"/>
                  </a:moveTo>
                  <a:lnTo>
                    <a:pt x="6427063" y="0"/>
                  </a:lnTo>
                  <a:lnTo>
                    <a:pt x="6427063" y="6427063"/>
                  </a:lnTo>
                  <a:lnTo>
                    <a:pt x="0" y="642706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CH"/>
            </a:p>
          </p:txBody>
        </p:sp>
        <p:sp>
          <p:nvSpPr>
            <p:cNvPr id="8" name="Freeform 5">
              <a:extLst>
                <a:ext uri="{FF2B5EF4-FFF2-40B4-BE49-F238E27FC236}">
                  <a16:creationId xmlns:a16="http://schemas.microsoft.com/office/drawing/2014/main" id="{B75BA1CD-079F-3750-7CCB-7017C454443B}"/>
                </a:ext>
              </a:extLst>
            </p:cNvPr>
            <p:cNvSpPr/>
            <p:nvPr/>
          </p:nvSpPr>
          <p:spPr>
            <a:xfrm>
              <a:off x="2019642" y="2651868"/>
              <a:ext cx="843588" cy="752727"/>
            </a:xfrm>
            <a:custGeom>
              <a:avLst/>
              <a:gdLst/>
              <a:ahLst/>
              <a:cxnLst/>
              <a:rect l="l" t="t" r="r" b="b"/>
              <a:pathLst>
                <a:path w="1711081" h="1492205">
                  <a:moveTo>
                    <a:pt x="0" y="0"/>
                  </a:moveTo>
                  <a:lnTo>
                    <a:pt x="1711081" y="0"/>
                  </a:lnTo>
                  <a:lnTo>
                    <a:pt x="1711081" y="1492205"/>
                  </a:lnTo>
                  <a:lnTo>
                    <a:pt x="0" y="149220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CH"/>
            </a:p>
          </p:txBody>
        </p:sp>
        <p:sp>
          <p:nvSpPr>
            <p:cNvPr id="9" name="TextBox 6">
              <a:extLst>
                <a:ext uri="{FF2B5EF4-FFF2-40B4-BE49-F238E27FC236}">
                  <a16:creationId xmlns:a16="http://schemas.microsoft.com/office/drawing/2014/main" id="{3B96A1A7-7975-1BF4-0F50-F91A7E1207E2}"/>
                </a:ext>
              </a:extLst>
            </p:cNvPr>
            <p:cNvSpPr txBox="1"/>
            <p:nvPr/>
          </p:nvSpPr>
          <p:spPr>
            <a:xfrm>
              <a:off x="2117843" y="1745300"/>
              <a:ext cx="647183" cy="327042"/>
            </a:xfrm>
            <a:prstGeom prst="rect">
              <a:avLst/>
            </a:prstGeom>
          </p:spPr>
          <p:txBody>
            <a:bodyPr wrap="square" lIns="0" tIns="0" rIns="0" bIns="0" rtlCol="0" anchor="t">
              <a:spAutoFit/>
            </a:bodyPr>
            <a:lstStyle/>
            <a:p>
              <a:pPr algn="ctr">
                <a:lnSpc>
                  <a:spcPts val="2959"/>
                </a:lnSpc>
                <a:spcBef>
                  <a:spcPct val="0"/>
                </a:spcBef>
              </a:pPr>
              <a:r>
                <a:rPr lang="en-US" sz="1600" b="1">
                  <a:solidFill>
                    <a:srgbClr val="FFFFFF"/>
                  </a:solidFill>
                  <a:latin typeface="Arial Bold"/>
                  <a:ea typeface="Arial Bold"/>
                  <a:cs typeface="Arial Bold"/>
                  <a:sym typeface="Arial Bold"/>
                </a:rPr>
                <a:t>WMO</a:t>
              </a:r>
            </a:p>
          </p:txBody>
        </p:sp>
        <p:sp>
          <p:nvSpPr>
            <p:cNvPr id="10" name="TextBox 7">
              <a:extLst>
                <a:ext uri="{FF2B5EF4-FFF2-40B4-BE49-F238E27FC236}">
                  <a16:creationId xmlns:a16="http://schemas.microsoft.com/office/drawing/2014/main" id="{136D683A-947A-A25D-D172-3FF959EF4A83}"/>
                </a:ext>
              </a:extLst>
            </p:cNvPr>
            <p:cNvSpPr txBox="1"/>
            <p:nvPr/>
          </p:nvSpPr>
          <p:spPr>
            <a:xfrm>
              <a:off x="579825" y="2423160"/>
              <a:ext cx="1357195" cy="1101776"/>
            </a:xfrm>
            <a:prstGeom prst="rect">
              <a:avLst/>
            </a:prstGeom>
          </p:spPr>
          <p:txBody>
            <a:bodyPr wrap="square" lIns="0" tIns="0" rIns="0" bIns="0" rtlCol="0" anchor="t">
              <a:spAutoFit/>
            </a:bodyPr>
            <a:lstStyle/>
            <a:p>
              <a:pPr algn="ctr">
                <a:lnSpc>
                  <a:spcPts val="2959"/>
                </a:lnSpc>
              </a:pPr>
              <a:r>
                <a:rPr lang="en-US" sz="1500" b="1">
                  <a:solidFill>
                    <a:srgbClr val="FFFFFF"/>
                  </a:solidFill>
                  <a:latin typeface="Arial Bold"/>
                  <a:ea typeface="Arial Bold"/>
                  <a:cs typeface="Arial Bold"/>
                  <a:sym typeface="Arial Bold"/>
                </a:rPr>
                <a:t>NMHSs </a:t>
              </a:r>
            </a:p>
            <a:p>
              <a:pPr algn="ctr">
                <a:lnSpc>
                  <a:spcPts val="2959"/>
                </a:lnSpc>
              </a:pPr>
              <a:r>
                <a:rPr lang="en-US" sz="1500" b="1">
                  <a:solidFill>
                    <a:srgbClr val="FFFFFF"/>
                  </a:solidFill>
                  <a:latin typeface="Arial Bold"/>
                  <a:ea typeface="Arial Bold"/>
                  <a:cs typeface="Arial Bold"/>
                  <a:sym typeface="Arial Bold"/>
                </a:rPr>
                <a:t>and </a:t>
              </a:r>
            </a:p>
            <a:p>
              <a:pPr algn="ctr">
                <a:lnSpc>
                  <a:spcPts val="2959"/>
                </a:lnSpc>
                <a:spcBef>
                  <a:spcPct val="0"/>
                </a:spcBef>
              </a:pPr>
              <a:r>
                <a:rPr lang="en-US" sz="1500" b="1">
                  <a:solidFill>
                    <a:srgbClr val="FFFFFF"/>
                  </a:solidFill>
                  <a:latin typeface="Arial Bold"/>
                  <a:ea typeface="Arial Bold"/>
                  <a:cs typeface="Arial Bold"/>
                  <a:sym typeface="Arial Bold"/>
                </a:rPr>
                <a:t>Partners</a:t>
              </a:r>
            </a:p>
          </p:txBody>
        </p:sp>
        <p:sp>
          <p:nvSpPr>
            <p:cNvPr id="11" name="TextBox 8">
              <a:extLst>
                <a:ext uri="{FF2B5EF4-FFF2-40B4-BE49-F238E27FC236}">
                  <a16:creationId xmlns:a16="http://schemas.microsoft.com/office/drawing/2014/main" id="{81DD15BD-BB96-3754-C243-1D7314C5A538}"/>
                </a:ext>
              </a:extLst>
            </p:cNvPr>
            <p:cNvSpPr txBox="1"/>
            <p:nvPr/>
          </p:nvSpPr>
          <p:spPr>
            <a:xfrm>
              <a:off x="1782685" y="3978073"/>
              <a:ext cx="1317498" cy="337727"/>
            </a:xfrm>
            <a:prstGeom prst="rect">
              <a:avLst/>
            </a:prstGeom>
          </p:spPr>
          <p:txBody>
            <a:bodyPr wrap="square" lIns="0" tIns="0" rIns="0" bIns="0" rtlCol="0" anchor="t">
              <a:spAutoFit/>
            </a:bodyPr>
            <a:lstStyle/>
            <a:p>
              <a:pPr algn="ctr">
                <a:lnSpc>
                  <a:spcPts val="2959"/>
                </a:lnSpc>
                <a:spcBef>
                  <a:spcPct val="0"/>
                </a:spcBef>
              </a:pPr>
              <a:r>
                <a:rPr lang="en-US" sz="1500" b="1">
                  <a:solidFill>
                    <a:srgbClr val="FFFFFF"/>
                  </a:solidFill>
                  <a:latin typeface="Arial Bold"/>
                  <a:ea typeface="Arial Bold"/>
                  <a:cs typeface="Arial Bold"/>
                  <a:sym typeface="Arial Bold"/>
                </a:rPr>
                <a:t>Governments</a:t>
              </a:r>
            </a:p>
          </p:txBody>
        </p:sp>
        <p:sp>
          <p:nvSpPr>
            <p:cNvPr id="12" name="TextBox 9">
              <a:extLst>
                <a:ext uri="{FF2B5EF4-FFF2-40B4-BE49-F238E27FC236}">
                  <a16:creationId xmlns:a16="http://schemas.microsoft.com/office/drawing/2014/main" id="{CF6D8424-AD24-DB75-9E37-E03168873DDC}"/>
                </a:ext>
              </a:extLst>
            </p:cNvPr>
            <p:cNvSpPr txBox="1"/>
            <p:nvPr/>
          </p:nvSpPr>
          <p:spPr>
            <a:xfrm>
              <a:off x="2994845" y="2647093"/>
              <a:ext cx="1156348" cy="699562"/>
            </a:xfrm>
            <a:prstGeom prst="rect">
              <a:avLst/>
            </a:prstGeom>
          </p:spPr>
          <p:txBody>
            <a:bodyPr wrap="square" lIns="0" tIns="0" rIns="0" bIns="0" rtlCol="0" anchor="t">
              <a:spAutoFit/>
            </a:bodyPr>
            <a:lstStyle/>
            <a:p>
              <a:pPr algn="ctr">
                <a:lnSpc>
                  <a:spcPts val="2959"/>
                </a:lnSpc>
              </a:pPr>
              <a:r>
                <a:rPr lang="en-US" sz="1500" b="1">
                  <a:solidFill>
                    <a:srgbClr val="FFFFFF"/>
                  </a:solidFill>
                  <a:latin typeface="Arial Bold"/>
                  <a:ea typeface="Arial Bold"/>
                  <a:cs typeface="Arial Bold"/>
                  <a:sym typeface="Arial Bold"/>
                </a:rPr>
                <a:t>Initiatives/</a:t>
              </a:r>
            </a:p>
            <a:p>
              <a:pPr algn="ctr">
                <a:lnSpc>
                  <a:spcPts val="2959"/>
                </a:lnSpc>
                <a:spcBef>
                  <a:spcPct val="0"/>
                </a:spcBef>
              </a:pPr>
              <a:r>
                <a:rPr lang="en-US" sz="1500" b="1">
                  <a:solidFill>
                    <a:srgbClr val="FFFFFF"/>
                  </a:solidFill>
                  <a:latin typeface="Arial Bold"/>
                  <a:ea typeface="Arial Bold"/>
                  <a:cs typeface="Arial Bold"/>
                  <a:sym typeface="Arial Bold"/>
                </a:rPr>
                <a:t>Programs</a:t>
              </a:r>
            </a:p>
          </p:txBody>
        </p:sp>
      </p:grpSp>
    </p:spTree>
    <p:extLst>
      <p:ext uri="{BB962C8B-B14F-4D97-AF65-F5344CB8AC3E}">
        <p14:creationId xmlns:p14="http://schemas.microsoft.com/office/powerpoint/2010/main" val="3137450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04818-18F6-5C54-15C8-695C439BFAA0}"/>
              </a:ext>
            </a:extLst>
          </p:cNvPr>
          <p:cNvSpPr>
            <a:spLocks noGrp="1"/>
          </p:cNvSpPr>
          <p:nvPr>
            <p:ph type="ctrTitle"/>
          </p:nvPr>
        </p:nvSpPr>
        <p:spPr>
          <a:xfrm>
            <a:off x="435177" y="454275"/>
            <a:ext cx="11697188" cy="685172"/>
          </a:xfrm>
        </p:spPr>
        <p:txBody>
          <a:bodyPr/>
          <a:lstStyle/>
          <a:p>
            <a:r>
              <a:rPr lang="en-US" sz="2400" b="1" dirty="0">
                <a:latin typeface="+mn-lt"/>
                <a:ea typeface="+mn-ea"/>
                <a:cs typeface="+mn-cs"/>
              </a:rPr>
              <a:t>The WMO Commons: Protecting the Global Systems Every Country Depends On</a:t>
            </a:r>
          </a:p>
        </p:txBody>
      </p:sp>
      <p:sp>
        <p:nvSpPr>
          <p:cNvPr id="6" name="Rectangle: Rounded Corners 5">
            <a:extLst>
              <a:ext uri="{FF2B5EF4-FFF2-40B4-BE49-F238E27FC236}">
                <a16:creationId xmlns:a16="http://schemas.microsoft.com/office/drawing/2014/main" id="{0778FC78-65B0-5338-698E-08C762717D96}"/>
              </a:ext>
            </a:extLst>
          </p:cNvPr>
          <p:cNvSpPr/>
          <p:nvPr/>
        </p:nvSpPr>
        <p:spPr>
          <a:xfrm>
            <a:off x="527050" y="1205272"/>
            <a:ext cx="4959350" cy="2274528"/>
          </a:xfrm>
          <a:prstGeom prst="roundRect">
            <a:avLst/>
          </a:prstGeom>
          <a:noFill/>
          <a:effectLst>
            <a:glow rad="635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en-GB" sz="1600" b="1">
                <a:solidFill>
                  <a:schemeClr val="tx1"/>
                </a:solidFill>
                <a:latin typeface="Arial"/>
                <a:cs typeface="Arial"/>
              </a:rPr>
              <a:t>What it is</a:t>
            </a:r>
            <a:br>
              <a:rPr lang="en-GB" sz="1600" b="1">
                <a:solidFill>
                  <a:schemeClr val="tx1"/>
                </a:solidFill>
                <a:latin typeface="Arial" panose="020B0604020202020204" pitchFamily="34" charset="0"/>
                <a:cs typeface="Arial" panose="020B0604020202020204" pitchFamily="34" charset="0"/>
              </a:rPr>
            </a:br>
            <a:br>
              <a:rPr lang="en-GB" sz="1600">
                <a:solidFill>
                  <a:schemeClr val="tx1"/>
                </a:solidFill>
                <a:latin typeface="Arial"/>
                <a:cs typeface="Arial"/>
              </a:rPr>
            </a:br>
            <a:r>
              <a:rPr lang="en-GB" sz="1500">
                <a:solidFill>
                  <a:schemeClr val="tx1"/>
                </a:solidFill>
                <a:latin typeface="Arial"/>
                <a:cs typeface="Arial"/>
              </a:rPr>
              <a:t>• </a:t>
            </a:r>
            <a:r>
              <a:rPr lang="en-GB" sz="1400">
                <a:solidFill>
                  <a:schemeClr val="tx1"/>
                </a:solidFill>
                <a:latin typeface="Arial"/>
                <a:cs typeface="Arial"/>
              </a:rPr>
              <a:t>Global pooled financing partnership led by WMO</a:t>
            </a:r>
            <a:br>
              <a:rPr lang="en-GB" sz="1400">
                <a:solidFill>
                  <a:schemeClr val="tx1"/>
                </a:solidFill>
                <a:latin typeface="Arial" panose="020B0604020202020204" pitchFamily="34" charset="0"/>
                <a:cs typeface="Arial" panose="020B0604020202020204" pitchFamily="34" charset="0"/>
              </a:rPr>
            </a:br>
            <a:r>
              <a:rPr lang="en-GB" sz="1400">
                <a:solidFill>
                  <a:schemeClr val="tx1"/>
                </a:solidFill>
                <a:latin typeface="Arial"/>
                <a:cs typeface="Arial"/>
              </a:rPr>
              <a:t>• Mobilises and aligns resources to strengthen</a:t>
            </a:r>
            <a:r>
              <a:rPr lang="en-CH" sz="1400">
                <a:solidFill>
                  <a:schemeClr val="tx1"/>
                </a:solidFill>
                <a:latin typeface="Arial"/>
                <a:cs typeface="Arial"/>
              </a:rPr>
              <a:t> </a:t>
            </a:r>
            <a:r>
              <a:rPr lang="en-GB" sz="1400">
                <a:solidFill>
                  <a:schemeClr val="tx1"/>
                </a:solidFill>
                <a:latin typeface="Arial"/>
                <a:cs typeface="Arial"/>
              </a:rPr>
              <a:t>WMO</a:t>
            </a:r>
            <a:r>
              <a:rPr lang="en-CH" sz="1400">
                <a:solidFill>
                  <a:schemeClr val="tx1"/>
                </a:solidFill>
                <a:latin typeface="Arial"/>
                <a:cs typeface="Arial"/>
              </a:rPr>
              <a:t> leadership and demand responsiveness of the</a:t>
            </a:r>
            <a:r>
              <a:rPr lang="en-GB" sz="1400">
                <a:solidFill>
                  <a:schemeClr val="tx1"/>
                </a:solidFill>
                <a:latin typeface="Arial"/>
                <a:cs typeface="Arial"/>
              </a:rPr>
              <a:t> global public backbone of weather, climate and water intelligence</a:t>
            </a:r>
            <a:br>
              <a:rPr lang="en-GB" sz="1400">
                <a:solidFill>
                  <a:schemeClr val="tx1"/>
                </a:solidFill>
                <a:latin typeface="Arial" panose="020B0604020202020204" pitchFamily="34" charset="0"/>
                <a:cs typeface="Arial" panose="020B0604020202020204" pitchFamily="34" charset="0"/>
              </a:rPr>
            </a:br>
            <a:r>
              <a:rPr lang="en-GB" sz="1400">
                <a:solidFill>
                  <a:schemeClr val="tx1"/>
                </a:solidFill>
                <a:latin typeface="Arial"/>
                <a:cs typeface="Arial"/>
              </a:rPr>
              <a:t>• Secures trusted data and services as a global public good</a:t>
            </a:r>
          </a:p>
        </p:txBody>
      </p:sp>
      <p:sp>
        <p:nvSpPr>
          <p:cNvPr id="7" name="Rectangle: Rounded Corners 6">
            <a:extLst>
              <a:ext uri="{FF2B5EF4-FFF2-40B4-BE49-F238E27FC236}">
                <a16:creationId xmlns:a16="http://schemas.microsoft.com/office/drawing/2014/main" id="{8D525046-70D0-F4D1-9398-82F6575FC9A0}"/>
              </a:ext>
            </a:extLst>
          </p:cNvPr>
          <p:cNvSpPr/>
          <p:nvPr/>
        </p:nvSpPr>
        <p:spPr>
          <a:xfrm>
            <a:off x="5988424" y="1296346"/>
            <a:ext cx="5193926" cy="2183454"/>
          </a:xfrm>
          <a:prstGeom prst="roundRect">
            <a:avLst/>
          </a:prstGeom>
          <a:noFill/>
          <a:ln>
            <a:solidFill>
              <a:schemeClr val="accent6"/>
            </a:solidFill>
          </a:ln>
          <a:effectLst>
            <a:glow rad="635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en-GB" sz="1600" b="1">
                <a:solidFill>
                  <a:schemeClr val="tx1"/>
                </a:solidFill>
                <a:latin typeface="Arial"/>
                <a:cs typeface="Arial"/>
              </a:rPr>
              <a:t>What it does</a:t>
            </a:r>
            <a:br>
              <a:rPr lang="en-GB" sz="1600" b="1">
                <a:solidFill>
                  <a:schemeClr val="tx1"/>
                </a:solidFill>
                <a:latin typeface="Arial"/>
                <a:cs typeface="Arial"/>
              </a:rPr>
            </a:br>
            <a:br>
              <a:rPr lang="en-GB" sz="1600" b="1">
                <a:solidFill>
                  <a:schemeClr val="tx1"/>
                </a:solidFill>
                <a:latin typeface="Arial"/>
                <a:cs typeface="Arial"/>
              </a:rPr>
            </a:br>
            <a:r>
              <a:rPr lang="en-GB" sz="1400">
                <a:solidFill>
                  <a:schemeClr val="tx1"/>
                </a:solidFill>
                <a:latin typeface="Arial"/>
                <a:cs typeface="Arial"/>
              </a:rPr>
              <a:t>• Sustains observing system</a:t>
            </a:r>
            <a:r>
              <a:rPr lang="en-CH" sz="1400">
                <a:solidFill>
                  <a:schemeClr val="tx1"/>
                </a:solidFill>
                <a:latin typeface="Arial"/>
                <a:cs typeface="Arial"/>
              </a:rPr>
              <a:t> interoperability</a:t>
            </a:r>
            <a:r>
              <a:rPr lang="en-GB" sz="1400">
                <a:solidFill>
                  <a:schemeClr val="tx1"/>
                </a:solidFill>
                <a:latin typeface="Arial"/>
                <a:cs typeface="Arial"/>
              </a:rPr>
              <a:t>, data exchange and prediction capabilities</a:t>
            </a:r>
            <a:br>
              <a:rPr lang="en-GB" sz="1400">
                <a:solidFill>
                  <a:schemeClr val="tx1"/>
                </a:solidFill>
                <a:latin typeface="Arial"/>
                <a:cs typeface="Arial"/>
              </a:rPr>
            </a:br>
            <a:r>
              <a:rPr lang="en-GB" sz="1400">
                <a:solidFill>
                  <a:schemeClr val="tx1"/>
                </a:solidFill>
                <a:latin typeface="Arial"/>
                <a:cs typeface="Arial"/>
              </a:rPr>
              <a:t>• Safeguards international coordination, standards and policies</a:t>
            </a:r>
            <a:br>
              <a:rPr lang="en-GB" sz="1400">
                <a:solidFill>
                  <a:schemeClr val="tx1"/>
                </a:solidFill>
                <a:latin typeface="Arial"/>
                <a:cs typeface="Arial"/>
              </a:rPr>
            </a:br>
            <a:r>
              <a:rPr lang="en-GB" sz="1400">
                <a:solidFill>
                  <a:schemeClr val="tx1"/>
                </a:solidFill>
                <a:latin typeface="Arial"/>
                <a:cs typeface="Arial"/>
              </a:rPr>
              <a:t>• Enables </a:t>
            </a:r>
            <a:r>
              <a:rPr lang="en-CH" sz="1400">
                <a:solidFill>
                  <a:schemeClr val="tx1"/>
                </a:solidFill>
                <a:latin typeface="Arial"/>
                <a:cs typeface="Arial"/>
              </a:rPr>
              <a:t>global </a:t>
            </a:r>
            <a:r>
              <a:rPr lang="en-GB" sz="1400">
                <a:solidFill>
                  <a:schemeClr val="tx1"/>
                </a:solidFill>
                <a:latin typeface="Arial"/>
                <a:cs typeface="Arial"/>
              </a:rPr>
              <a:t>early warning and climate services</a:t>
            </a:r>
            <a:r>
              <a:rPr lang="en-CH" sz="1400">
                <a:solidFill>
                  <a:schemeClr val="tx1"/>
                </a:solidFill>
                <a:latin typeface="Arial"/>
                <a:cs typeface="Arial"/>
              </a:rPr>
              <a:t> coverage</a:t>
            </a:r>
            <a:br>
              <a:rPr lang="en-GB" sz="1400">
                <a:solidFill>
                  <a:schemeClr val="tx1"/>
                </a:solidFill>
                <a:latin typeface="Arial"/>
                <a:cs typeface="Arial"/>
              </a:rPr>
            </a:br>
            <a:r>
              <a:rPr lang="en-GB" sz="1400">
                <a:solidFill>
                  <a:schemeClr val="tx1"/>
                </a:solidFill>
                <a:latin typeface="Arial"/>
                <a:cs typeface="Arial"/>
              </a:rPr>
              <a:t>• Ensures equity and global system coherence</a:t>
            </a:r>
            <a:endParaRPr lang="en-GB" sz="1600">
              <a:solidFill>
                <a:schemeClr val="tx1"/>
              </a:solidFill>
              <a:latin typeface="Arial"/>
              <a:cs typeface="Arial"/>
            </a:endParaRPr>
          </a:p>
        </p:txBody>
      </p:sp>
      <p:sp>
        <p:nvSpPr>
          <p:cNvPr id="8" name="Rectangle: Rounded Corners 7">
            <a:extLst>
              <a:ext uri="{FF2B5EF4-FFF2-40B4-BE49-F238E27FC236}">
                <a16:creationId xmlns:a16="http://schemas.microsoft.com/office/drawing/2014/main" id="{253AC30C-2946-77EB-CE2B-4B62C0E26124}"/>
              </a:ext>
            </a:extLst>
          </p:cNvPr>
          <p:cNvSpPr/>
          <p:nvPr/>
        </p:nvSpPr>
        <p:spPr>
          <a:xfrm>
            <a:off x="590550" y="4227151"/>
            <a:ext cx="4895850" cy="2176573"/>
          </a:xfrm>
          <a:prstGeom prst="roundRect">
            <a:avLst/>
          </a:prstGeom>
          <a:noFill/>
          <a:ln>
            <a:solidFill>
              <a:schemeClr val="accent5">
                <a:lumMod val="75000"/>
              </a:schemeClr>
            </a:solidFill>
          </a:ln>
          <a:effectLst>
            <a:glow rad="635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en-GB" sz="1600" b="1">
                <a:solidFill>
                  <a:schemeClr val="tx1"/>
                </a:solidFill>
                <a:latin typeface="Arial"/>
                <a:cs typeface="Arial"/>
              </a:rPr>
              <a:t>Why it matters for Members</a:t>
            </a:r>
            <a:br>
              <a:rPr lang="en-GB" sz="1600" b="1">
                <a:solidFill>
                  <a:schemeClr val="tx1"/>
                </a:solidFill>
                <a:latin typeface="Arial"/>
                <a:cs typeface="Arial"/>
              </a:rPr>
            </a:br>
            <a:br>
              <a:rPr lang="en-GB" sz="1600" b="1">
                <a:solidFill>
                  <a:schemeClr val="tx1"/>
                </a:solidFill>
                <a:latin typeface="Arial"/>
                <a:cs typeface="Arial"/>
              </a:rPr>
            </a:br>
            <a:r>
              <a:rPr lang="en-GB" sz="1400">
                <a:solidFill>
                  <a:schemeClr val="tx1"/>
                </a:solidFill>
                <a:latin typeface="Arial"/>
                <a:cs typeface="Arial"/>
              </a:rPr>
              <a:t>• Supports Members by strengthening the global systems they rely on</a:t>
            </a:r>
            <a:br>
              <a:rPr lang="en-GB" sz="1400">
                <a:solidFill>
                  <a:schemeClr val="tx1"/>
                </a:solidFill>
                <a:latin typeface="Arial"/>
                <a:cs typeface="Arial"/>
              </a:rPr>
            </a:br>
            <a:r>
              <a:rPr lang="en-GB" sz="1400">
                <a:solidFill>
                  <a:schemeClr val="tx1"/>
                </a:solidFill>
                <a:latin typeface="Arial"/>
                <a:cs typeface="Arial"/>
              </a:rPr>
              <a:t>• Turns fragmented investments into a coherent architecture</a:t>
            </a:r>
            <a:br>
              <a:rPr lang="en-GB" sz="1400">
                <a:solidFill>
                  <a:schemeClr val="tx1"/>
                </a:solidFill>
                <a:latin typeface="Arial"/>
                <a:cs typeface="Arial"/>
              </a:rPr>
            </a:br>
            <a:r>
              <a:rPr lang="en-GB" sz="1400">
                <a:solidFill>
                  <a:schemeClr val="tx1"/>
                </a:solidFill>
                <a:latin typeface="Arial"/>
                <a:cs typeface="Arial"/>
              </a:rPr>
              <a:t>• Turns global cooperation into national impact</a:t>
            </a:r>
          </a:p>
        </p:txBody>
      </p:sp>
      <p:sp>
        <p:nvSpPr>
          <p:cNvPr id="9" name="Rectangle: Rounded Corners 8">
            <a:extLst>
              <a:ext uri="{FF2B5EF4-FFF2-40B4-BE49-F238E27FC236}">
                <a16:creationId xmlns:a16="http://schemas.microsoft.com/office/drawing/2014/main" id="{7F8A2877-47FF-C753-D868-EF462E49CFBB}"/>
              </a:ext>
            </a:extLst>
          </p:cNvPr>
          <p:cNvSpPr/>
          <p:nvPr/>
        </p:nvSpPr>
        <p:spPr>
          <a:xfrm>
            <a:off x="5988424" y="4227151"/>
            <a:ext cx="5251076" cy="2176574"/>
          </a:xfrm>
          <a:prstGeom prst="roundRect">
            <a:avLst/>
          </a:prstGeom>
          <a:noFill/>
          <a:ln>
            <a:solidFill>
              <a:srgbClr val="FFC000"/>
            </a:solidFill>
          </a:ln>
          <a:effectLst>
            <a:glow rad="635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en-GB" sz="1600" b="1">
                <a:solidFill>
                  <a:schemeClr val="tx1"/>
                </a:solidFill>
                <a:latin typeface="Arial"/>
                <a:cs typeface="Arial"/>
              </a:rPr>
              <a:t>Development &amp; resilience impact</a:t>
            </a:r>
            <a:br>
              <a:rPr lang="en-GB" sz="1600" b="1">
                <a:solidFill>
                  <a:schemeClr val="tx1"/>
                </a:solidFill>
                <a:latin typeface="Arial"/>
                <a:cs typeface="Arial"/>
              </a:rPr>
            </a:br>
            <a:br>
              <a:rPr lang="en-GB" sz="1600" b="1">
                <a:solidFill>
                  <a:schemeClr val="tx1"/>
                </a:solidFill>
                <a:latin typeface="Arial"/>
                <a:cs typeface="Arial"/>
              </a:rPr>
            </a:br>
            <a:r>
              <a:rPr lang="en-GB" sz="1400">
                <a:solidFill>
                  <a:schemeClr val="tx1"/>
                </a:solidFill>
                <a:latin typeface="Arial"/>
                <a:cs typeface="Arial"/>
              </a:rPr>
              <a:t>• De-risks </a:t>
            </a:r>
            <a:r>
              <a:rPr lang="en-CH" sz="1400">
                <a:solidFill>
                  <a:schemeClr val="tx1"/>
                </a:solidFill>
                <a:latin typeface="Arial"/>
                <a:cs typeface="Arial"/>
              </a:rPr>
              <a:t>and helps ensure sustainability of </a:t>
            </a:r>
            <a:r>
              <a:rPr lang="en-GB" sz="1400">
                <a:solidFill>
                  <a:schemeClr val="tx1"/>
                </a:solidFill>
                <a:latin typeface="Arial"/>
                <a:cs typeface="Arial"/>
              </a:rPr>
              <a:t>climate and development investments</a:t>
            </a:r>
            <a:br>
              <a:rPr lang="en-GB" sz="1400">
                <a:solidFill>
                  <a:schemeClr val="tx1"/>
                </a:solidFill>
                <a:latin typeface="Arial"/>
                <a:cs typeface="Arial"/>
              </a:rPr>
            </a:br>
            <a:r>
              <a:rPr lang="en-GB" sz="1400">
                <a:solidFill>
                  <a:schemeClr val="tx1"/>
                </a:solidFill>
                <a:latin typeface="Arial"/>
                <a:cs typeface="Arial"/>
              </a:rPr>
              <a:t>• Enables climate-informed decisions across sectors</a:t>
            </a:r>
            <a:br>
              <a:rPr lang="en-GB" sz="1400">
                <a:solidFill>
                  <a:schemeClr val="tx1"/>
                </a:solidFill>
                <a:latin typeface="Arial"/>
                <a:cs typeface="Arial"/>
              </a:rPr>
            </a:br>
            <a:r>
              <a:rPr lang="en-GB" sz="1400">
                <a:solidFill>
                  <a:schemeClr val="tx1"/>
                </a:solidFill>
                <a:latin typeface="Arial"/>
                <a:cs typeface="Arial"/>
              </a:rPr>
              <a:t>• Aligns with Paris Agreement, SDGs, Sendai Framework and EW4All</a:t>
            </a:r>
          </a:p>
        </p:txBody>
      </p:sp>
      <p:sp>
        <p:nvSpPr>
          <p:cNvPr id="11" name="Arrow: Quad 10">
            <a:extLst>
              <a:ext uri="{FF2B5EF4-FFF2-40B4-BE49-F238E27FC236}">
                <a16:creationId xmlns:a16="http://schemas.microsoft.com/office/drawing/2014/main" id="{8315AEDE-A7F8-CF28-DCB5-962F48005C5D}"/>
              </a:ext>
            </a:extLst>
          </p:cNvPr>
          <p:cNvSpPr/>
          <p:nvPr/>
        </p:nvSpPr>
        <p:spPr>
          <a:xfrm>
            <a:off x="2879913" y="3225450"/>
            <a:ext cx="5734049" cy="1351463"/>
          </a:xfrm>
          <a:prstGeom prst="quadArrow">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42CB0D0-79AC-9625-C72C-88C125FC0176}"/>
              </a:ext>
            </a:extLst>
          </p:cNvPr>
          <p:cNvSpPr txBox="1"/>
          <p:nvPr/>
        </p:nvSpPr>
        <p:spPr>
          <a:xfrm>
            <a:off x="3524006" y="3747292"/>
            <a:ext cx="6146800" cy="307777"/>
          </a:xfrm>
          <a:prstGeom prst="rect">
            <a:avLst/>
          </a:prstGeom>
          <a:noFill/>
        </p:spPr>
        <p:txBody>
          <a:bodyPr wrap="square" lIns="91440" tIns="45720" rIns="91440" bIns="45720" anchor="t">
            <a:spAutoFit/>
          </a:bodyPr>
          <a:lstStyle/>
          <a:p>
            <a:r>
              <a:rPr lang="en-GB" sz="1400" b="1">
                <a:solidFill>
                  <a:schemeClr val="accent1"/>
                </a:solidFill>
                <a:latin typeface="Arial"/>
                <a:cs typeface="Arial"/>
              </a:rPr>
              <a:t>Turning global cooperation into national impact</a:t>
            </a:r>
          </a:p>
        </p:txBody>
      </p:sp>
    </p:spTree>
    <p:extLst>
      <p:ext uri="{BB962C8B-B14F-4D97-AF65-F5344CB8AC3E}">
        <p14:creationId xmlns:p14="http://schemas.microsoft.com/office/powerpoint/2010/main" val="3551836634"/>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fiqas-20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F6497A16C24847AD78F11B87F7D548" ma:contentTypeVersion="17" ma:contentTypeDescription="Create a new document." ma:contentTypeScope="" ma:versionID="a9cd7559b63a47e787c38d095f8e861b">
  <xsd:schema xmlns:xsd="http://www.w3.org/2001/XMLSchema" xmlns:xs="http://www.w3.org/2001/XMLSchema" xmlns:p="http://schemas.microsoft.com/office/2006/metadata/properties" xmlns:ns2="715fcdb6-58ff-4d84-993c-bb26a5b54815" xmlns:ns3="0238f0ac-9b23-40a1-9bea-3608b3f97744" xmlns:ns4="9dd362d0-63f2-4e3c-ac06-664d054c738d" targetNamespace="http://schemas.microsoft.com/office/2006/metadata/properties" ma:root="true" ma:fieldsID="ac57db630f0472fd832aabef8e763cd7" ns2:_="" ns3:_="" ns4:_="">
    <xsd:import namespace="715fcdb6-58ff-4d84-993c-bb26a5b54815"/>
    <xsd:import namespace="0238f0ac-9b23-40a1-9bea-3608b3f97744"/>
    <xsd:import namespace="9dd362d0-63f2-4e3c-ac06-664d054c738d"/>
    <xsd:element name="properties">
      <xsd:complexType>
        <xsd:sequence>
          <xsd:element name="documentManagement">
            <xsd:complexType>
              <xsd:all>
                <xsd:element ref="ns2:WMOWFApprovalStatus" minOccurs="0"/>
                <xsd:element ref="ns3:lcf76f155ced4ddcb4097134ff3c332f" minOccurs="0"/>
                <xsd:element ref="ns4:TaxCatchAll" minOccurs="0"/>
                <xsd:element ref="ns3:MediaServiceMetadata" minOccurs="0"/>
                <xsd:element ref="ns3:MediaServiceFastMetadata" minOccurs="0"/>
                <xsd:element ref="ns3:MediaServiceGenerationTime" minOccurs="0"/>
                <xsd:element ref="ns3:MediaServiceEventHashCode" minOccurs="0"/>
                <xsd:element ref="ns3:MediaServiceDateTaken" minOccurs="0"/>
                <xsd:element ref="ns3:MediaServiceOCR" minOccurs="0"/>
                <xsd:element ref="ns4:_dlc_DocId" minOccurs="0"/>
                <xsd:element ref="ns4:_dlc_DocIdUrl" minOccurs="0"/>
                <xsd:element ref="ns4:_dlc_DocIdPersistId" minOccurs="0"/>
                <xsd:element ref="ns3:ImageMetadataListItemId" minOccurs="0"/>
                <xsd:element ref="ns3:ImageMetadataListFieldId" minOccurs="0"/>
                <xsd:element ref="ns3:MediaServiceObjectDetectorVersions" minOccurs="0"/>
                <xsd:element ref="ns3:MediaLengthInSeconds" minOccurs="0"/>
                <xsd:element ref="ns3:MediaServiceLocation" minOccurs="0"/>
                <xsd:element ref="ns4:SharedWithUsers" minOccurs="0"/>
                <xsd:element ref="ns4:SharedWithDetail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5fcdb6-58ff-4d84-993c-bb26a5b54815" elementFormDefault="qualified">
    <xsd:import namespace="http://schemas.microsoft.com/office/2006/documentManagement/types"/>
    <xsd:import namespace="http://schemas.microsoft.com/office/infopath/2007/PartnerControls"/>
    <xsd:element name="WMOWFApprovalStatus" ma:index="2" nillable="true" ma:displayName="Workflow Approval Status" ma:default="Not Submitted" ma:format="Dropdown" ma:internalName="WMOWFApprovalStatus" ma:readOnly="false">
      <xsd:simpleType>
        <xsd:restriction base="dms:Choice">
          <xsd:enumeration value="Not Submitted"/>
          <xsd:enumeration value="Pending for Review"/>
          <xsd:enumeration value="Pending for Consolidation"/>
          <xsd:enumeration value="Pending for Approval"/>
          <xsd:enumeration value="Approved"/>
          <xsd:enumeration value="Rejected by Approver"/>
          <xsd:enumeration value="Cancelled by Requestor"/>
          <xsd:enumeration value="In Progress"/>
        </xsd:restriction>
      </xsd:simpleType>
    </xsd:element>
  </xsd:schema>
  <xsd:schema xmlns:xsd="http://www.w3.org/2001/XMLSchema" xmlns:xs="http://www.w3.org/2001/XMLSchema" xmlns:dms="http://schemas.microsoft.com/office/2006/documentManagement/types" xmlns:pc="http://schemas.microsoft.com/office/infopath/2007/PartnerControls" targetNamespace="0238f0ac-9b23-40a1-9bea-3608b3f97744" elementFormDefault="qualified">
    <xsd:import namespace="http://schemas.microsoft.com/office/2006/documentManagement/types"/>
    <xsd:import namespace="http://schemas.microsoft.com/office/infopath/2007/PartnerControls"/>
    <xsd:element name="lcf76f155ced4ddcb4097134ff3c332f" ma:index="8" nillable="true" ma:taxonomy="true" ma:internalName="lcf76f155ced4ddcb4097134ff3c332f" ma:taxonomyFieldName="MediaServiceImageTags" ma:displayName="Image Tags" ma:readOnly="false" ma:fieldId="{5cf76f15-5ced-4ddc-b409-7134ff3c332f}" ma:taxonomyMulti="true" ma:sspId="92a3b380-abf6-46f2-87bb-c2c114de1c9e"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ImageMetadataListItemId" ma:index="19" nillable="true" ma:displayName="ImageMetadataListItemId" ma:hidden="true" ma:indexed="true" ma:internalName="ImageMetadataListItemId">
      <xsd:simpleType>
        <xsd:restriction base="dms:Unknown"/>
      </xsd:simpleType>
    </xsd:element>
    <xsd:element name="ImageMetadataListFieldId" ma:index="20" nillable="true" ma:displayName="ImageMetadataListFieldId" ma:hidden="true" ma:indexed="true" ma:internalName="ImageMetadataListFieldId">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d362d0-63f2-4e3c-ac06-664d054c738d"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db17dc8f-c558-43f2-ab9d-5ed955ab729e}" ma:internalName="TaxCatchAll" ma:showField="CatchAllData" ma:web="9dd362d0-63f2-4e3c-ac06-664d054c738d">
      <xsd:complexType>
        <xsd:complexContent>
          <xsd:extension base="dms:MultiChoiceLookup">
            <xsd:sequence>
              <xsd:element name="Value" type="dms:Lookup" maxOccurs="unbounded" minOccurs="0" nillable="true"/>
            </xsd:sequence>
          </xsd:extension>
        </xsd:complexContent>
      </xsd:complexType>
    </xsd:element>
    <xsd:element name="_dlc_DocId" ma:index="16" nillable="true" ma:displayName="Document ID Value" ma:description="The value of the document ID assigned to this item." ma:indexed="true"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ImageMetadataListItemId xmlns="0238f0ac-9b23-40a1-9bea-3608b3f97744" xsi:nil="true"/>
    <ImageMetadataListFieldId xmlns="0238f0ac-9b23-40a1-9bea-3608b3f97744" xsi:nil="true"/>
    <lcf76f155ced4ddcb4097134ff3c332f xmlns="0238f0ac-9b23-40a1-9bea-3608b3f97744">
      <Terms xmlns="http://schemas.microsoft.com/office/infopath/2007/PartnerControls"/>
    </lcf76f155ced4ddcb4097134ff3c332f>
    <TaxCatchAll xmlns="9dd362d0-63f2-4e3c-ac06-664d054c738d" xsi:nil="true"/>
    <_dlc_DocId xmlns="9dd362d0-63f2-4e3c-ac06-664d054c738d">WMOREF-1555984692-1312</_dlc_DocId>
    <_dlc_DocIdUrl xmlns="9dd362d0-63f2-4e3c-ac06-664d054c738d">
      <Url>https://wmoomm.sharepoint.com/sites/Hub/_layouts/15/DocIdRedir.aspx?ID=WMOREF-1555984692-1312</Url>
      <Description>WMOREF-1555984692-1312</Description>
    </_dlc_DocIdUrl>
    <WMOWFApprovalStatus xmlns="715fcdb6-58ff-4d84-993c-bb26a5b54815">Not Submitted</WMOWFApprovalStatus>
  </documentManagement>
</p:properties>
</file>

<file path=customXml/item5.xml><?xml version="1.0" encoding="utf-8"?>
<?mso-contentType ?>
<SharedContentType xmlns="Microsoft.SharePoint.Taxonomy.ContentTypeSync" SourceId="92a3b380-abf6-46f2-87bb-c2c114de1c9e" ContentTypeId="0x01" PreviousValue="false"/>
</file>

<file path=customXml/itemProps1.xml><?xml version="1.0" encoding="utf-8"?>
<ds:datastoreItem xmlns:ds="http://schemas.openxmlformats.org/officeDocument/2006/customXml" ds:itemID="{75A8A598-AB5B-4DBA-AF7B-5275C89445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5fcdb6-58ff-4d84-993c-bb26a5b54815"/>
    <ds:schemaRef ds:uri="0238f0ac-9b23-40a1-9bea-3608b3f97744"/>
    <ds:schemaRef ds:uri="9dd362d0-63f2-4e3c-ac06-664d054c73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A5EFE9-AC7A-43D2-B6AE-329863D92223}">
  <ds:schemaRefs>
    <ds:schemaRef ds:uri="http://schemas.microsoft.com/sharepoint/events"/>
  </ds:schemaRefs>
</ds:datastoreItem>
</file>

<file path=customXml/itemProps3.xml><?xml version="1.0" encoding="utf-8"?>
<ds:datastoreItem xmlns:ds="http://schemas.openxmlformats.org/officeDocument/2006/customXml" ds:itemID="{F51771D7-F05A-4EB3-A678-3751E4C93290}">
  <ds:schemaRefs>
    <ds:schemaRef ds:uri="http://schemas.microsoft.com/sharepoint/v3/contenttype/forms"/>
  </ds:schemaRefs>
</ds:datastoreItem>
</file>

<file path=customXml/itemProps4.xml><?xml version="1.0" encoding="utf-8"?>
<ds:datastoreItem xmlns:ds="http://schemas.openxmlformats.org/officeDocument/2006/customXml" ds:itemID="{C5EDEF2A-6522-43EC-8738-4AE616A54534}">
  <ds:schemaRefs>
    <ds:schemaRef ds:uri="http://schemas.microsoft.com/office/2006/metadata/properties"/>
    <ds:schemaRef ds:uri="http://schemas.microsoft.com/office/infopath/2007/PartnerControls"/>
    <ds:schemaRef ds:uri="0238f0ac-9b23-40a1-9bea-3608b3f97744"/>
    <ds:schemaRef ds:uri="9dd362d0-63f2-4e3c-ac06-664d054c738d"/>
    <ds:schemaRef ds:uri="715fcdb6-58ff-4d84-993c-bb26a5b54815"/>
  </ds:schemaRefs>
</ds:datastoreItem>
</file>

<file path=customXml/itemProps5.xml><?xml version="1.0" encoding="utf-8"?>
<ds:datastoreItem xmlns:ds="http://schemas.openxmlformats.org/officeDocument/2006/customXml" ds:itemID="{15EDF4D3-45E2-4A69-A7BF-68129D9D32C8}">
  <ds:schemaRefs>
    <ds:schemaRef ds:uri="Microsoft.SharePoint.Taxonomy.ContentTypeSync"/>
  </ds:schemaRefs>
</ds:datastoreItem>
</file>

<file path=docMetadata/LabelInfo.xml><?xml version="1.0" encoding="utf-8"?>
<clbl:labelList xmlns:clbl="http://schemas.microsoft.com/office/2020/mipLabelMetadata">
  <clbl:label id="{e962d134-526b-49fe-8fc7-dd80537250d0}" enabled="1" method="Standard" siteId="{eaa6be54-4687-40c4-9827-c044bd8e8d3c}" removed="0"/>
</clbl:labelList>
</file>

<file path=docProps/app.xml><?xml version="1.0" encoding="utf-8"?>
<Properties xmlns="http://schemas.openxmlformats.org/officeDocument/2006/extended-properties" xmlns:vt="http://schemas.openxmlformats.org/officeDocument/2006/docPropsVTypes">
  <TotalTime>4572</TotalTime>
  <Words>2346</Words>
  <Application>Microsoft Office PowerPoint</Application>
  <PresentationFormat>Widescreen</PresentationFormat>
  <Paragraphs>288</Paragraphs>
  <Slides>23</Slides>
  <Notes>5</Notes>
  <HiddenSlides>0</HiddenSlides>
  <MMClips>0</MMClips>
  <ScaleCrop>false</ScaleCrop>
  <HeadingPairs>
    <vt:vector size="4" baseType="variant">
      <vt:variant>
        <vt:lpstr>Theme</vt:lpstr>
      </vt:variant>
      <vt:variant>
        <vt:i4>5</vt:i4>
      </vt:variant>
      <vt:variant>
        <vt:lpstr>Slide Titles</vt:lpstr>
      </vt:variant>
      <vt:variant>
        <vt:i4>23</vt:i4>
      </vt:variant>
    </vt:vector>
  </HeadingPairs>
  <TitlesOfParts>
    <vt:vector size="28" baseType="lpstr">
      <vt:lpstr>Office Theme</vt:lpstr>
      <vt:lpstr>Custom Design</vt:lpstr>
      <vt:lpstr>fiqas-2018</vt:lpstr>
      <vt:lpstr>1_Custom Design</vt:lpstr>
      <vt:lpstr>2_Custom Design</vt:lpstr>
      <vt:lpstr>PowerPoint Presentation</vt:lpstr>
      <vt:lpstr>PowerPoint Presentation</vt:lpstr>
      <vt:lpstr>PowerPoint Presentation</vt:lpstr>
      <vt:lpstr>PowerPoint Presentation</vt:lpstr>
      <vt:lpstr>WMO Projects │ Overview</vt:lpstr>
      <vt:lpstr>PowerPoint Presentation</vt:lpstr>
      <vt:lpstr>PowerPoint Presentation</vt:lpstr>
      <vt:lpstr>PowerPoint Presentation</vt:lpstr>
      <vt:lpstr>The WMO Commons: Protecting the Global Systems Every Country Depends On</vt:lpstr>
      <vt:lpstr>Global Funding Opportunities &amp; How WMO Facilitates Access</vt:lpstr>
      <vt:lpstr>PowerPoint Presentation</vt:lpstr>
      <vt:lpstr>PowerPoint Presentation</vt:lpstr>
      <vt:lpstr>PowerPoint Presentation</vt:lpstr>
      <vt:lpstr>PowerPoint Presentation</vt:lpstr>
      <vt:lpstr>PowerPoint Presentation</vt:lpstr>
      <vt:lpstr>PowerPoint Presentation</vt:lpstr>
      <vt:lpstr>Caribbean │ Upcoming Project Activities</vt:lpstr>
      <vt:lpstr>PowerPoint Presentation</vt:lpstr>
      <vt:lpstr> Implementation and operationalization of the Common Alerting Protocol (CAP) in the Caribbean</vt:lpstr>
      <vt:lpstr>Strengthening Service Capacity Including Marine and Ocean Services</vt:lpstr>
      <vt:lpstr>PowerPoint Presentation</vt:lpstr>
      <vt:lpstr>Strengthening EWS Governance</vt:lpstr>
      <vt:lpstr>Thank you! ¡Gracias! Merci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Klara Josipovic</dc:creator>
  <cp:lastModifiedBy>Rodney Martinez Guingla</cp:lastModifiedBy>
  <cp:revision>41</cp:revision>
  <dcterms:created xsi:type="dcterms:W3CDTF">2024-01-11T14:19:20Z</dcterms:created>
  <dcterms:modified xsi:type="dcterms:W3CDTF">2026-04-23T08:36:35Z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0x01010063F6497A16C24847AD78F11B87F7D548</vt:lpwstr>
  </property>
  <property fmtid="{D5CDD505-2E9C-101B-9397-08002B2CF9AE}" pid="3" name="_dlc_DocIdItemGuid">
    <vt:lpwstr>5e3f503f-4859-40eb-b759-96e9697e6196</vt:lpwstr>
  </property>
  <property fmtid="{D5CDD505-2E9C-101B-9397-08002B2CF9AE}" pid="4" name="MediaServiceImageTags">
    <vt:lpwstr/>
  </property>
</Properties>
</file>