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65" r:id="rId3"/>
  </p:sldMasterIdLst>
  <p:notesMasterIdLst>
    <p:notesMasterId r:id="rId8"/>
  </p:notesMasterIdLst>
  <p:handoutMasterIdLst>
    <p:handoutMasterId r:id="rId9"/>
  </p:handoutMasterIdLst>
  <p:sldIdLst>
    <p:sldId id="302" r:id="rId4"/>
    <p:sldId id="4343" r:id="rId5"/>
    <p:sldId id="4358" r:id="rId6"/>
    <p:sldId id="4360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778FDD-250C-442A-9E89-475D4056C5C9}">
          <p14:sldIdLst>
            <p14:sldId id="302"/>
            <p14:sldId id="4343"/>
            <p14:sldId id="4358"/>
            <p14:sldId id="4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79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42C564-C2A1-373E-BCDD-FE67566D658B}" name="Cristina Otano" initials="CO" userId="S::cotano@worldbankgroup.org::a0e98679-5b53-499a-8a9e-0708d78d65d0" providerId="AD"/>
  <p188:author id="{DBC02A73-1436-2FE4-6688-40DF04DF378A}" name="Rossella Della Monica" initials="RDM" userId="S::rdellamonica@worldbankgroup.org::ce9de9d4-9fef-49a4-9f5a-b3308f2f8cde" providerId="AD"/>
  <p188:author id="{1741D2AA-4A12-D54F-3110-72880160674B}" name="Zuzana Stanton-Geddes" initials="ZSG" userId="S::zstantongeddes@worldbank.org::4e3b8706-5d90-4206-8c8a-c3b6870e609c" providerId="AD"/>
  <p188:author id="{C618C0F6-66DD-3084-C94B-1C2536F42E18}" name="Farah Soraya Ridanovic" initials="FSR" userId="S::fridanovic@worldbank.org::db3e0829-e1aa-435a-9061-883ff136a8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2F3"/>
    <a:srgbClr val="2C438F"/>
    <a:srgbClr val="C7D8B8"/>
    <a:srgbClr val="9AB87E"/>
    <a:srgbClr val="C5D3ED"/>
    <a:srgbClr val="62983E"/>
    <a:srgbClr val="4B782D"/>
    <a:srgbClr val="80AF3F"/>
    <a:srgbClr val="003051"/>
    <a:srgbClr val="03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>
        <p:guide orient="horz" pos="482"/>
        <p:guide pos="325"/>
        <p:guide orient="horz" pos="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B7AEC5-F789-0169-4464-C1BAD7C6B6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EBFAD6-F7A3-F3BC-3A3E-D5990FC425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24583-8B6A-4139-8475-D7BC1FE691A5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B439D-ECA2-6BDC-6003-E34C2A083A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452CA-9B81-ADE6-5C4C-766BCFF802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830C-D643-448A-AF3E-145C501DC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74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2A871-D695-4554-8D5E-96E6D265A60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15D53-480F-498B-8074-F1E91299A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5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12EE7-39E3-23B1-1E31-B89C756F0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69CCDF-576C-5A60-551D-564560651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69B16-51D7-5C77-9DC9-7E9ABF3A63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Biodiv</a:t>
            </a:r>
            <a:r>
              <a:rPr lang="en-US" dirty="0"/>
              <a:t>, coastal resilience, SOE, multiple ocean stressors, </a:t>
            </a:r>
          </a:p>
          <a:p>
            <a:r>
              <a:rPr lang="en-US" dirty="0" err="1"/>
              <a:t>Obs</a:t>
            </a:r>
            <a:r>
              <a:rPr lang="en-US" dirty="0"/>
              <a:t>, data, CD, financing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4FE3F-ED14-D893-9736-D1A3B4B68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832859-18CC-4125-9F68-72BB6A6047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023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D78F8-7922-50A5-0A2D-5FC03CDC9C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68FEB-FBF2-7B6F-0A16-024792B54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60873-9682-5875-9735-A7DE8C06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5584-38D7-6E64-A15F-02F9E239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F18CC-F5A0-3A7F-DBA6-DD7C5041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9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612A-8C70-FD92-6DDF-6D3A7AE4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B257C-BCBC-84D3-368E-7107E3636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8C649-0C3B-C27C-574B-A9FF479FD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1378F-DEA5-5BDA-6E98-A5FF6A1B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FA0C3-825F-3E49-08BD-DD56D9C36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8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57A6F5-E114-0EE6-68B9-E1B7B3171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AC4019-E690-4A49-E42D-E438ECD1C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B4352-15B3-A407-452E-5FBD7D88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8F44-4215-53F0-1084-84C638C50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FA718-BC3A-28F7-EACC-E03844F38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6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048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AE81-20B4-B16D-969C-606B15C9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4D6B-1760-DBA6-C83B-6424ADBCE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CF2AB-9460-4703-90CA-E92CEA303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457F0-B37F-416E-8E43-7AED3111A14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9236C-A788-6026-242D-0D628A99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7C40-6473-4304-0B4B-0EA1303E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0872-1F9D-4DC4-90CF-1ECEE3589B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20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68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6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9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69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5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8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FE07-EF14-BC26-8C6F-CE965EAA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77A39-C61B-B85E-6B3E-0F5BCB419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F0425-092C-EC9A-63F7-E6F2A4292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4049D-9277-4679-D485-C2EE8ACBE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47A55-54E5-A31C-0357-2F36F82B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91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7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765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48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416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4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2D833-D8A7-41B6-19EB-C0586B07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452D0-1F02-8AEA-BCAE-0F1E6675C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B2127-3BD2-DF91-957A-B16319804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03B2D-EC9B-0E5A-BDBC-83D4D6C50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0F026-3193-2480-F55E-7BF27CBC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2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1764-8396-D9A5-6147-A3F3FB8AB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04AC-05BB-F301-E907-23EA954A5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19BFE-FDAC-A88E-CCED-529DE83B1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B6AFE-96F7-D6B6-824C-911FAC79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40F7A-B5EE-563B-E815-E527A7E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56F4C-E6C5-5845-A24D-8C94D4625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9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00B31-7093-13BE-0F65-6CE0E9BF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F1826-607A-06A2-37D8-8ADD8CFF0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D875D-7BF9-3EEC-025D-9F7E032C3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85CE5-7A7C-2CA9-B842-DB24AAF2F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AB1A0A-EE2F-029F-1AE0-A65045DBA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4EC79A-74C9-9219-1987-CE088FC4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FEEC74-2A8B-EE1A-CBA0-34DF4B5C9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255B3F-21EF-E0C8-16CC-25483620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9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BB409-88BF-F182-AFE0-1F87DB28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8A3A99-282E-919A-F2FC-AD63430E6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E436D-F8FE-A60D-C0BC-1DF49BC98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04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72B675-0871-05F5-A8C4-E6BDD6EE9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CACD2D-5E4D-A5C3-22A5-46C617DF4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F2824-987E-1565-CDD3-304CC3AC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1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B43FD-4AE9-EC7E-8ED4-4CAF78BD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AAC11-3B6C-6AA6-E299-FD0FE0D6D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C4BE3-B324-9E74-CF98-B4C2A08AA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CEBD0-05A4-5737-B763-0CAD31CD0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ADDD9-676C-BAE2-C688-83DA3537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6DF13-2A96-81DF-20FD-0F4B4E21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0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1EBF5-B8FD-E075-9D81-E3E9EDE9E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BA2279-9FD6-B62A-AB8D-176DD85D8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5ECED5-8AC9-EBC7-F2C7-8F4A19E91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1432E-65E8-29FC-9EA6-D0BA617A8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D3EFE-C057-2E7A-81F5-2A2CBADC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A10F4-7E9E-349A-1A57-B4699CBB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8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0D260-C628-B19B-3ADC-D52F90B94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65CD3-1975-4139-8BCE-28067A68E712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00229-743D-F4B9-6C76-555F15E70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4E527-5F37-34CE-8BE5-D84ED2E4A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6A264-A586-44EB-A3AD-EFBFD2400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6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544" y="216362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08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6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4F344-13F5-4E9F-BB3B-947403031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F7987B7-13E2-1344-CC73-35E5C8AA1BA0}"/>
              </a:ext>
            </a:extLst>
          </p:cNvPr>
          <p:cNvSpPr txBox="1"/>
          <p:nvPr/>
        </p:nvSpPr>
        <p:spPr>
          <a:xfrm>
            <a:off x="5187927" y="653568"/>
            <a:ext cx="6483403" cy="13286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536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73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536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yriad" panose="020B0604020202020204" charset="0"/>
                <a:ea typeface="Myriad Bold"/>
                <a:cs typeface="Myriad Bold"/>
                <a:sym typeface="Myriad Bold"/>
              </a:rPr>
              <a:t>Regular Budget Outlook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FC207EF-E608-E6D8-918E-3D46BB7F93AB}"/>
              </a:ext>
            </a:extLst>
          </p:cNvPr>
          <p:cNvSpPr txBox="1"/>
          <p:nvPr/>
        </p:nvSpPr>
        <p:spPr>
          <a:xfrm>
            <a:off x="5187927" y="1827778"/>
            <a:ext cx="5164623" cy="51870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5243B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Maintaining 42C/5 Regular Budget Staff of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34.5 posts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- 11% implies: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Reductions to the non-staff (activities) budget ranging from 28% to 42% depending on scenario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Staff/non-staff ratio: 72/28 in the worst-case scenario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 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67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- 22% implies:  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Reductions to the non-staff (activities) ranging from 58% to 68% depending on scenario </a:t>
            </a: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yriad" panose="020B0604020202020204" charset="0"/>
              <a:ea typeface="+mn-ea"/>
              <a:cs typeface="+mn-cs"/>
            </a:endParaRPr>
          </a:p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" panose="020B0604020202020204" charset="0"/>
                <a:ea typeface="+mn-ea"/>
                <a:cs typeface="+mn-cs"/>
              </a:rPr>
              <a:t>Staff/non-staff ratio: 82/18 in the worst-case scenario</a:t>
            </a: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5243B"/>
              </a:solidFill>
              <a:effectLst/>
              <a:uLnTx/>
              <a:uFillTx/>
              <a:latin typeface="Myriad" panose="020B0604020202020204" charset="0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5243B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5243B"/>
              </a:solidFill>
              <a:effectLst/>
              <a:uLnTx/>
              <a:uFillTx/>
              <a:latin typeface="Myriad" panose="020B0604020202020204" charset="0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E5243B"/>
              </a:solidFill>
              <a:effectLst/>
              <a:uLnTx/>
              <a:uFillTx/>
              <a:latin typeface="Myriad" panose="020B0604020202020204" charset="0"/>
              <a:ea typeface="Myriad Bold"/>
              <a:cs typeface="Myriad Bold"/>
              <a:sym typeface="Myriad Bold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2760F09D-5C3E-B3B9-7C18-AB7472B71015}"/>
              </a:ext>
            </a:extLst>
          </p:cNvPr>
          <p:cNvSpPr txBox="1"/>
          <p:nvPr/>
        </p:nvSpPr>
        <p:spPr>
          <a:xfrm>
            <a:off x="5187928" y="2199364"/>
            <a:ext cx="6197297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162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yriad"/>
                <a:ea typeface="Myriad"/>
                <a:cs typeface="Myriad"/>
                <a:sym typeface="Myriad"/>
              </a:rPr>
              <a:t>, 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B7496F34-5A8D-540A-8CB8-D5F4790BBF56}"/>
              </a:ext>
            </a:extLst>
          </p:cNvPr>
          <p:cNvSpPr txBox="1"/>
          <p:nvPr/>
        </p:nvSpPr>
        <p:spPr>
          <a:xfrm>
            <a:off x="5187928" y="3510449"/>
            <a:ext cx="4321229" cy="1523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 Bold"/>
              <a:ea typeface="Myriad Bold"/>
              <a:cs typeface="Myriad Bold"/>
              <a:sym typeface="Myriad Bold"/>
            </a:endParaRPr>
          </a:p>
          <a:p>
            <a:pPr marL="0" marR="0" lvl="0" indent="0" algn="l" defTabSz="609630" rtl="0" eaLnBrk="1" fontAlgn="auto" latinLnBrk="0" hangingPunct="1">
              <a:lnSpc>
                <a:spcPts val="199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60" b="1" i="0" u="none" strike="noStrike" kern="1200" cap="none" spc="0" normalizeH="0" baseline="0" noProof="0" dirty="0">
              <a:ln>
                <a:noFill/>
              </a:ln>
              <a:solidFill>
                <a:srgbClr val="4C9F38"/>
              </a:solidFill>
              <a:effectLst/>
              <a:uLnTx/>
              <a:uFillTx/>
              <a:latin typeface="Myriad" panose="020B0604020202020204" charset="0"/>
              <a:ea typeface="Myriad Bold"/>
              <a:cs typeface="Myriad Bold"/>
              <a:sym typeface="Myriad Bold"/>
            </a:endParaRPr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C7F6759E-8432-D516-CBAF-70AAC4087322}"/>
              </a:ext>
            </a:extLst>
          </p:cNvPr>
          <p:cNvSpPr/>
          <p:nvPr/>
        </p:nvSpPr>
        <p:spPr>
          <a:xfrm>
            <a:off x="0" y="-35910"/>
            <a:ext cx="270129" cy="6893910"/>
          </a:xfrm>
          <a:custGeom>
            <a:avLst/>
            <a:gdLst/>
            <a:ahLst/>
            <a:cxnLst/>
            <a:rect l="l" t="t" r="r" b="b"/>
            <a:pathLst>
              <a:path w="540258" h="13661389">
                <a:moveTo>
                  <a:pt x="0" y="0"/>
                </a:moveTo>
                <a:lnTo>
                  <a:pt x="540258" y="0"/>
                </a:lnTo>
                <a:lnTo>
                  <a:pt x="540258" y="13661389"/>
                </a:lnTo>
                <a:lnTo>
                  <a:pt x="0" y="13661389"/>
                </a:lnTo>
                <a:close/>
              </a:path>
            </a:pathLst>
          </a:custGeom>
          <a:solidFill>
            <a:srgbClr val="183254"/>
          </a:solid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58FE8EE-3CF9-2A9D-E0EF-CB001B0545CE}"/>
              </a:ext>
            </a:extLst>
          </p:cNvPr>
          <p:cNvSpPr/>
          <p:nvPr/>
        </p:nvSpPr>
        <p:spPr>
          <a:xfrm>
            <a:off x="8253626" y="193290"/>
            <a:ext cx="3772993" cy="556517"/>
          </a:xfrm>
          <a:custGeom>
            <a:avLst/>
            <a:gdLst/>
            <a:ahLst/>
            <a:cxnLst/>
            <a:rect l="l" t="t" r="r" b="b"/>
            <a:pathLst>
              <a:path w="5659490" h="834775">
                <a:moveTo>
                  <a:pt x="0" y="0"/>
                </a:moveTo>
                <a:lnTo>
                  <a:pt x="5659490" y="0"/>
                </a:lnTo>
                <a:lnTo>
                  <a:pt x="5659490" y="834774"/>
                </a:lnTo>
                <a:lnTo>
                  <a:pt x="0" y="8347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635B98-05B0-C559-AB36-7E66C2AA21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23" t="198" r="36119" b="13711"/>
          <a:stretch>
            <a:fillRect/>
          </a:stretch>
        </p:blipFill>
        <p:spPr>
          <a:xfrm>
            <a:off x="520670" y="531678"/>
            <a:ext cx="4225924" cy="595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9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63151F-91B5-3E1B-51F1-FC706DAAE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42 C/5 – TSR budget $916,395</a:t>
            </a:r>
            <a:br>
              <a:rPr lang="en-US" sz="2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4520A3-5B83-DE4E-338B-5EF9AEF0F334}"/>
              </a:ext>
            </a:extLst>
          </p:cNvPr>
          <p:cNvGraphicFramePr>
            <a:graphicFrameLocks noGrp="1"/>
          </p:cNvGraphicFramePr>
          <p:nvPr/>
        </p:nvGraphicFramePr>
        <p:xfrm>
          <a:off x="747345" y="1675227"/>
          <a:ext cx="10876085" cy="4394207"/>
        </p:xfrm>
        <a:graphic>
          <a:graphicData uri="http://schemas.openxmlformats.org/drawingml/2006/table">
            <a:tbl>
              <a:tblPr/>
              <a:tblGrid>
                <a:gridCol w="3864332">
                  <a:extLst>
                    <a:ext uri="{9D8B030D-6E8A-4147-A177-3AD203B41FA5}">
                      <a16:colId xmlns:a16="http://schemas.microsoft.com/office/drawing/2014/main" val="2521883745"/>
                    </a:ext>
                  </a:extLst>
                </a:gridCol>
                <a:gridCol w="1285197">
                  <a:extLst>
                    <a:ext uri="{9D8B030D-6E8A-4147-A177-3AD203B41FA5}">
                      <a16:colId xmlns:a16="http://schemas.microsoft.com/office/drawing/2014/main" val="3609175691"/>
                    </a:ext>
                  </a:extLst>
                </a:gridCol>
                <a:gridCol w="1362339">
                  <a:extLst>
                    <a:ext uri="{9D8B030D-6E8A-4147-A177-3AD203B41FA5}">
                      <a16:colId xmlns:a16="http://schemas.microsoft.com/office/drawing/2014/main" val="3032046264"/>
                    </a:ext>
                  </a:extLst>
                </a:gridCol>
                <a:gridCol w="1056339">
                  <a:extLst>
                    <a:ext uri="{9D8B030D-6E8A-4147-A177-3AD203B41FA5}">
                      <a16:colId xmlns:a16="http://schemas.microsoft.com/office/drawing/2014/main" val="577515424"/>
                    </a:ext>
                  </a:extLst>
                </a:gridCol>
                <a:gridCol w="1208054">
                  <a:extLst>
                    <a:ext uri="{9D8B030D-6E8A-4147-A177-3AD203B41FA5}">
                      <a16:colId xmlns:a16="http://schemas.microsoft.com/office/drawing/2014/main" val="1555684222"/>
                    </a:ext>
                  </a:extLst>
                </a:gridCol>
                <a:gridCol w="1159198">
                  <a:extLst>
                    <a:ext uri="{9D8B030D-6E8A-4147-A177-3AD203B41FA5}">
                      <a16:colId xmlns:a16="http://schemas.microsoft.com/office/drawing/2014/main" val="1678343974"/>
                    </a:ext>
                  </a:extLst>
                </a:gridCol>
                <a:gridCol w="940626">
                  <a:extLst>
                    <a:ext uri="{9D8B030D-6E8A-4147-A177-3AD203B41FA5}">
                      <a16:colId xmlns:a16="http://schemas.microsoft.com/office/drawing/2014/main" val="4290738140"/>
                    </a:ext>
                  </a:extLst>
                </a:gridCol>
              </a:tblGrid>
              <a:tr h="5104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10249" marR="10249" marT="102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10249" marR="10249" marT="1024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CARIBE-EWS (ON+AB)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IOTWMS (RB+AK)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NEAMTWS (DCS)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PTWS (ON + JK)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TOWS (BA)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638273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Promote integrated and sustained warning systems-3210313011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$ 329,389.00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$65,878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$65,878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$65,878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$65,878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$65,878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358410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Tsunami-Ready - Educating communities at risk -3210313021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$ 128,850.00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$42,950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$42,950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$42,950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569814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Tsunami-Ready Caribbean - 3210313031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86,808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$86,808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022717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Tsunami-Ready - Pacific - 3210313041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90,434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$90,435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18918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capacities for assessment-3210313051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163,814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$40,954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$40,954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$40,954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$40,952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24141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 capacities for assessment Indian Ocean-3210313061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117,100 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$117,100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249" marR="10249" marT="102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935767"/>
                  </a:ext>
                </a:extLst>
              </a:tr>
              <a:tr h="3108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091084"/>
                  </a:ext>
                </a:extLst>
              </a:tr>
              <a:tr h="5104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$ 916,395.00 </a:t>
                      </a: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49" marR="10249" marT="10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212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012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017A10-BD60-6CE6-B507-95C3D9E9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43 C/5 – TSR budget $486,951 (February 2026)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A61551-A447-AB04-F73D-9E2FEBE05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86621"/>
            <a:ext cx="10905066" cy="35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3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1D41BF-B579-FD57-412A-264E0129B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50CD84-ACD3-E77F-E52D-DBAD38CDA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9C4D04-89CF-9B14-BDA4-7AEB8C97F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43 C/5 – TSR budget $486,951+90,000+250,000= $826,951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FD6112-78A8-42DF-4F00-537D37F66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840" y="1790558"/>
            <a:ext cx="7734970" cy="16384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83F378-172A-6496-F521-8D3E66DEAAB0}"/>
              </a:ext>
            </a:extLst>
          </p:cNvPr>
          <p:cNvSpPr txBox="1"/>
          <p:nvPr/>
        </p:nvSpPr>
        <p:spPr>
          <a:xfrm>
            <a:off x="2883877" y="3756384"/>
            <a:ext cx="62608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Tsunami Ready Caribbean (decentralized CTG 60K USD)</a:t>
            </a:r>
          </a:p>
          <a:p>
            <a:r>
              <a:rPr lang="en-US" dirty="0"/>
              <a:t>Tsunami Ready Pacific (decentralized to API 70K USD) </a:t>
            </a:r>
          </a:p>
          <a:p>
            <a:r>
              <a:rPr lang="en-US" dirty="0"/>
              <a:t>Tsunami Ready Indian Ocean (decentralized to JAK 60K USD)</a:t>
            </a:r>
          </a:p>
          <a:p>
            <a:r>
              <a:rPr lang="en-US" dirty="0"/>
              <a:t>Tsunami Ready Africa (decentralized to NAI 60K USD)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2817641C-B8B5-1B91-BA83-01A035C0E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5537" y="5977648"/>
            <a:ext cx="322449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2026: 150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+8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(Africa 5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+3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SIDS 18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+5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)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2027: 200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+9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(Africa 7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+4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SIDS 21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+5</a:t>
            </a: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473FE-E62A-5897-0499-C4EAD0E9548C}"/>
              </a:ext>
            </a:extLst>
          </p:cNvPr>
          <p:cNvSpPr txBox="1"/>
          <p:nvPr/>
        </p:nvSpPr>
        <p:spPr>
          <a:xfrm>
            <a:off x="3578469" y="5608316"/>
            <a:ext cx="3614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TARGETS number of TR communities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67BE597-D208-973D-6C89-2372758D1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471774"/>
              </p:ext>
            </p:extLst>
          </p:nvPr>
        </p:nvGraphicFramePr>
        <p:xfrm>
          <a:off x="2309690" y="6550161"/>
          <a:ext cx="6394450" cy="158179"/>
        </p:xfrm>
        <a:graphic>
          <a:graphicData uri="http://schemas.openxmlformats.org/drawingml/2006/table">
            <a:tbl>
              <a:tblPr firstRow="1" firstCol="1" bandRow="1"/>
              <a:tblGrid>
                <a:gridCol w="2003808">
                  <a:extLst>
                    <a:ext uri="{9D8B030D-6E8A-4147-A177-3AD203B41FA5}">
                      <a16:colId xmlns:a16="http://schemas.microsoft.com/office/drawing/2014/main" val="2698866143"/>
                    </a:ext>
                  </a:extLst>
                </a:gridCol>
                <a:gridCol w="4390642">
                  <a:extLst>
                    <a:ext uri="{9D8B030D-6E8A-4147-A177-3AD203B41FA5}">
                      <a16:colId xmlns:a16="http://schemas.microsoft.com/office/drawing/2014/main" val="3689016519"/>
                    </a:ext>
                  </a:extLst>
                </a:gridCol>
              </a:tblGrid>
              <a:tr h="96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Baseline</a:t>
                      </a:r>
                      <a:endParaRPr lang="en-US" sz="900">
                        <a:solidFill>
                          <a:srgbClr val="404040"/>
                        </a:solidFill>
                        <a:effectLst/>
                        <a:latin typeface="Tahoma" panose="020B060403050404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Arial" panose="020B0604020202020204" pitchFamily="34" charset="0"/>
                        </a:rPr>
                        <a:t>100 Member States’ communities (Africa 5, SIDS 15)</a:t>
                      </a:r>
                      <a:endParaRPr lang="en-US" sz="900" dirty="0">
                        <a:solidFill>
                          <a:srgbClr val="404040"/>
                        </a:solidFill>
                        <a:effectLst/>
                        <a:latin typeface="Tahoma" panose="020B060403050404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054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423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339</Words>
  <Application>Microsoft Office PowerPoint</Application>
  <PresentationFormat>Widescreen</PresentationFormat>
  <Paragraphs>88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Myriad</vt:lpstr>
      <vt:lpstr>Myriad Bold</vt:lpstr>
      <vt:lpstr>Tahoma</vt:lpstr>
      <vt:lpstr>Office Theme</vt:lpstr>
      <vt:lpstr>9_Custom Design</vt:lpstr>
      <vt:lpstr>1_Office Theme</vt:lpstr>
      <vt:lpstr>PowerPoint Presentation</vt:lpstr>
      <vt:lpstr>42 C/5 – TSR budget $916,395 </vt:lpstr>
      <vt:lpstr>43 C/5 – TSR budget $486,951 (February 2026)</vt:lpstr>
      <vt:lpstr>43 C/5 – TSR budget $486,951+90,000+250,000= $826,951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Farah Soraya Ridanovic</dc:creator>
  <cp:lastModifiedBy>Aliaga, Bernardo</cp:lastModifiedBy>
  <cp:revision>89</cp:revision>
  <cp:lastPrinted>2025-09-30T14:50:23Z</cp:lastPrinted>
  <dcterms:created xsi:type="dcterms:W3CDTF">2023-09-15T13:30:27Z</dcterms:created>
  <dcterms:modified xsi:type="dcterms:W3CDTF">2026-04-22T03:29:13Z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2024-03-19T09:28:50Z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24c9f9fb-2974-4b2b-ba43-1357a0213f17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89608d83-f952-409d-b7c5-456515bbbf5a_Enabled">
    <vt:lpwstr>true</vt:lpwstr>
  </property>
  <property fmtid="{D5CDD505-2E9C-101B-9397-08002B2CF9AE}" pid="10" name="MSIP_Label_89608d83-f952-409d-b7c5-456515bbbf5a_SetDate">
    <vt:lpwstr>2025-08-04T14:48:43Z</vt:lpwstr>
  </property>
  <property fmtid="{D5CDD505-2E9C-101B-9397-08002B2CF9AE}" pid="11" name="MSIP_Label_89608d83-f952-409d-b7c5-456515bbbf5a_Method">
    <vt:lpwstr>Privileged</vt:lpwstr>
  </property>
  <property fmtid="{D5CDD505-2E9C-101B-9397-08002B2CF9AE}" pid="12" name="MSIP_Label_89608d83-f952-409d-b7c5-456515bbbf5a_Name">
    <vt:lpwstr>Public</vt:lpwstr>
  </property>
  <property fmtid="{D5CDD505-2E9C-101B-9397-08002B2CF9AE}" pid="13" name="MSIP_Label_89608d83-f952-409d-b7c5-456515bbbf5a_SiteId">
    <vt:lpwstr>31a2fec0-266b-4c67-b56e-2796d8f59c36</vt:lpwstr>
  </property>
  <property fmtid="{D5CDD505-2E9C-101B-9397-08002B2CF9AE}" pid="14" name="MSIP_Label_89608d83-f952-409d-b7c5-456515bbbf5a_ActionId">
    <vt:lpwstr>6997500f-00ee-4b50-8a36-14f7833d0d8f</vt:lpwstr>
  </property>
  <property fmtid="{D5CDD505-2E9C-101B-9397-08002B2CF9AE}" pid="15" name="MSIP_Label_89608d83-f952-409d-b7c5-456515bbbf5a_ContentBits">
    <vt:lpwstr>0</vt:lpwstr>
  </property>
  <property fmtid="{D5CDD505-2E9C-101B-9397-08002B2CF9AE}" pid="16" name="MSIP_Label_89608d83-f952-409d-b7c5-456515bbbf5a_Tag">
    <vt:lpwstr>10, 0, 1, 1</vt:lpwstr>
  </property>
</Properties>
</file>