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3"/>
  </p:notesMasterIdLst>
  <p:handoutMasterIdLst>
    <p:handoutMasterId r:id="rId14"/>
  </p:handoutMasterIdLst>
  <p:sldIdLst>
    <p:sldId id="279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</p:sldIdLst>
  <p:sldSz cx="6092825" cy="34274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265A72"/>
    <a:srgbClr val="195546"/>
    <a:srgbClr val="01AC9D"/>
    <a:srgbClr val="00529D"/>
    <a:srgbClr val="043749"/>
    <a:srgbClr val="0240B6"/>
    <a:srgbClr val="09635C"/>
    <a:srgbClr val="46B1E1"/>
    <a:srgbClr val="C1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557" y="1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06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EBDD5DB-A9AF-4419-A216-CF879920B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42DD0A-C490-455A-BC84-8B0CDAE88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CA99-7FFC-451C-B5D4-6EA44C9D0D76}" type="datetimeFigureOut">
              <a:rPr lang="es-CO" smtClean="0"/>
              <a:t>6/04/2026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A291F2-8BC6-4FB3-B9A1-8764250D8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09FCE5-A3A7-4D18-A828-5942C58F45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4A9B-9E04-4DF2-8E1A-1EE3AAD16DA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6935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C339-8ADD-4A5E-87BA-3AF1F1C1B5DB}" type="datetimeFigureOut">
              <a:rPr lang="es-MX" smtClean="0"/>
              <a:t>06/04/2026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E686-707A-4B8F-A571-9E892415E55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71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1pPr>
    <a:lvl2pPr marL="33051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2pPr>
    <a:lvl3pPr marL="66102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3pPr>
    <a:lvl4pPr marL="99153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4pPr>
    <a:lvl5pPr marL="132204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5pPr>
    <a:lvl6pPr marL="165254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6pPr>
    <a:lvl7pPr marL="198305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7pPr>
    <a:lvl8pPr marL="231356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8pPr>
    <a:lvl9pPr marL="264407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164152EC-1FD5-6AF1-7380-8B1EA8D62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11"/>
          <a:stretch/>
        </p:blipFill>
        <p:spPr>
          <a:xfrm>
            <a:off x="3528899" y="174152"/>
            <a:ext cx="2113130" cy="797365"/>
          </a:xfrm>
          <a:prstGeom prst="rect">
            <a:avLst/>
          </a:prstGeom>
          <a:effectLst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2E2FDCC-82DD-BF4D-1394-1DC284CC4772}"/>
              </a:ext>
            </a:extLst>
          </p:cNvPr>
          <p:cNvSpPr txBox="1"/>
          <p:nvPr userDrawn="1"/>
        </p:nvSpPr>
        <p:spPr>
          <a:xfrm>
            <a:off x="1985147" y="174152"/>
            <a:ext cx="2312059" cy="815608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4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SESSION </a:t>
            </a:r>
          </a:p>
          <a:p>
            <a:pPr algn="l"/>
            <a:r>
              <a:rPr lang="en-US" sz="24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IOCARIBE</a:t>
            </a:r>
            <a:endParaRPr lang="en-US" sz="600" b="1" i="0" kern="1200" dirty="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n-US" sz="500" b="1" i="0" kern="1200" dirty="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2BA9DF-37BB-673F-6861-70D02DEA7D44}"/>
              </a:ext>
            </a:extLst>
          </p:cNvPr>
          <p:cNvSpPr txBox="1"/>
          <p:nvPr userDrawn="1"/>
        </p:nvSpPr>
        <p:spPr>
          <a:xfrm>
            <a:off x="450796" y="122406"/>
            <a:ext cx="1669130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60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18</a:t>
            </a:r>
            <a:r>
              <a:rPr lang="en-US" sz="6000" b="1" i="0" kern="1200" baseline="300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endParaRPr lang="es-CO" sz="6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A9C135-A5DD-63C4-BA27-F6A489AF5835}"/>
              </a:ext>
            </a:extLst>
          </p:cNvPr>
          <p:cNvSpPr txBox="1"/>
          <p:nvPr userDrawn="1"/>
        </p:nvSpPr>
        <p:spPr>
          <a:xfrm>
            <a:off x="4418940" y="3079936"/>
            <a:ext cx="1673885" cy="346650"/>
          </a:xfrm>
          <a:prstGeom prst="hexagon">
            <a:avLst>
              <a:gd name="adj" fmla="val 0"/>
              <a:gd name="vf" fmla="val 115470"/>
            </a:avLst>
          </a:prstGeom>
          <a:noFill/>
          <a:effectLst/>
        </p:spPr>
        <p:txBody>
          <a:bodyPr wrap="square" lIns="45720" tIns="0" rIns="45720" bIns="0">
            <a:sp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900" b="1" i="0">
                <a:solidFill>
                  <a:srgbClr val="1C659E"/>
                </a:solidFill>
                <a:effectLst/>
                <a:latin typeface="Myriad Pro" panose="020B0703030403020204" pitchFamily="34" charset="0"/>
                <a:ea typeface="+mj-ea"/>
                <a:cs typeface="Nirmala UI" panose="020B0502040204020203" pitchFamily="34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Brasilia, Brazil</a:t>
            </a:r>
          </a:p>
          <a:p>
            <a:r>
              <a:rPr lang="es-MX" dirty="0">
                <a:solidFill>
                  <a:schemeClr val="bg1"/>
                </a:solidFill>
              </a:rPr>
              <a:t>April 23–25, 2025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Marcador de texto 49">
            <a:extLst>
              <a:ext uri="{FF2B5EF4-FFF2-40B4-BE49-F238E27FC236}">
                <a16:creationId xmlns:a16="http://schemas.microsoft.com/office/drawing/2014/main" id="{A42017C7-0204-E20D-D501-7E1813E34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141" y="1298631"/>
            <a:ext cx="3472111" cy="500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3200" b="1" i="0" u="none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MX" dirty="0"/>
              <a:t>Tema - </a:t>
            </a:r>
            <a:r>
              <a:rPr lang="es-MX" dirty="0" err="1"/>
              <a:t>Theme</a:t>
            </a:r>
            <a:endParaRPr lang="es-MX" dirty="0"/>
          </a:p>
        </p:txBody>
      </p:sp>
      <p:sp>
        <p:nvSpPr>
          <p:cNvPr id="24" name="Marcador de texto 49">
            <a:extLst>
              <a:ext uri="{FF2B5EF4-FFF2-40B4-BE49-F238E27FC236}">
                <a16:creationId xmlns:a16="http://schemas.microsoft.com/office/drawing/2014/main" id="{AA334358-E62B-2B72-78AF-1FBD68DB65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9232" y="2325375"/>
            <a:ext cx="3202055" cy="415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200" b="1" i="0" u="none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MX" dirty="0"/>
              <a:t>Nombre del presentador y/o moderador - </a:t>
            </a:r>
            <a:r>
              <a:rPr lang="en-US" dirty="0"/>
              <a:t>Name of Presenter and/or Moderator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3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222297" y="1"/>
            <a:ext cx="4870528" cy="343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99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0AA3855-DC85-AAB8-7474-081AC97A7729}"/>
              </a:ext>
            </a:extLst>
          </p:cNvPr>
          <p:cNvGrpSpPr/>
          <p:nvPr userDrawn="1"/>
        </p:nvGrpSpPr>
        <p:grpSpPr>
          <a:xfrm>
            <a:off x="0" y="1"/>
            <a:ext cx="6092825" cy="3432153"/>
            <a:chOff x="0" y="-4737"/>
            <a:chExt cx="6105168" cy="34321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grpSpPr>
        <p:sp>
          <p:nvSpPr>
            <p:cNvPr id="10" name="Rectangle"/>
            <p:cNvSpPr/>
            <p:nvPr userDrawn="1"/>
          </p:nvSpPr>
          <p:spPr>
            <a:xfrm rot="5400000">
              <a:off x="4949416" y="1882614"/>
              <a:ext cx="1643998" cy="78226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 dirty="0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0" y="0"/>
              <a:ext cx="1222297" cy="34274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99" dirty="0"/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CDA839B6-A143-BA5E-A1EE-EFD7E79A4134}"/>
                </a:ext>
              </a:extLst>
            </p:cNvPr>
            <p:cNvSpPr/>
            <p:nvPr userDrawn="1"/>
          </p:nvSpPr>
          <p:spPr>
            <a:xfrm rot="5400000">
              <a:off x="5154760" y="1793318"/>
              <a:ext cx="1643998" cy="256818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 dirty="0"/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0750565B-2638-5159-D120-08CFAF2A7364}"/>
                </a:ext>
              </a:extLst>
            </p:cNvPr>
            <p:cNvSpPr/>
            <p:nvPr userDrawn="1"/>
          </p:nvSpPr>
          <p:spPr>
            <a:xfrm rot="5400000">
              <a:off x="-395545" y="1653801"/>
              <a:ext cx="3432153" cy="115077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 dirty="0"/>
            </a:p>
          </p:txBody>
        </p:sp>
      </p:grpSp>
      <p:sp>
        <p:nvSpPr>
          <p:cNvPr id="11" name="Marcador de texto 49">
            <a:extLst>
              <a:ext uri="{FF2B5EF4-FFF2-40B4-BE49-F238E27FC236}">
                <a16:creationId xmlns:a16="http://schemas.microsoft.com/office/drawing/2014/main" id="{64C3F36D-A261-AF4A-DD73-7D60AB06339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711005" y="1108131"/>
            <a:ext cx="3789801" cy="688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600" b="1" cap="small" baseline="0">
                <a:solidFill>
                  <a:srgbClr val="0072BC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sección</a:t>
            </a:r>
            <a:r>
              <a:rPr lang="en-US" dirty="0"/>
              <a:t> - Section name</a:t>
            </a:r>
          </a:p>
          <a:p>
            <a:pPr lvl="0"/>
            <a:endParaRPr lang="es-ES" dirty="0"/>
          </a:p>
        </p:txBody>
      </p:sp>
      <p:sp>
        <p:nvSpPr>
          <p:cNvPr id="12" name="Marcador de texto 49">
            <a:extLst>
              <a:ext uri="{FF2B5EF4-FFF2-40B4-BE49-F238E27FC236}">
                <a16:creationId xmlns:a16="http://schemas.microsoft.com/office/drawing/2014/main" id="{BCE36487-9972-BE5D-3EA7-A8D5E3825B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11005" y="2143818"/>
            <a:ext cx="3789800" cy="608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200" cap="small" baseline="0">
                <a:solidFill>
                  <a:srgbClr val="0072BC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r>
              <a:rPr lang="en-US" dirty="0"/>
              <a:t> y/o </a:t>
            </a:r>
            <a:r>
              <a:rPr lang="en-US" dirty="0" err="1"/>
              <a:t>moderador</a:t>
            </a:r>
            <a:r>
              <a:rPr lang="en-US" dirty="0"/>
              <a:t> - Name of Presenter and/or Moderator</a:t>
            </a:r>
          </a:p>
          <a:p>
            <a:pPr lvl="0"/>
            <a:endParaRPr lang="es-ES" dirty="0"/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A94FDEA7-34F9-2590-706D-60E7EBA34B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02" y="74497"/>
            <a:ext cx="1896358" cy="7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3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8249" y="3176704"/>
            <a:ext cx="2056328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222297" y="-1"/>
            <a:ext cx="4870528" cy="342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99">
              <a:solidFill>
                <a:srgbClr val="0069B4"/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0AA3855-DC85-AAB8-7474-081AC97A7729}"/>
              </a:ext>
            </a:extLst>
          </p:cNvPr>
          <p:cNvGrpSpPr/>
          <p:nvPr userDrawn="1"/>
        </p:nvGrpSpPr>
        <p:grpSpPr>
          <a:xfrm>
            <a:off x="0" y="-1"/>
            <a:ext cx="6090954" cy="3427413"/>
            <a:chOff x="0" y="-1"/>
            <a:chExt cx="6090954" cy="342741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grpSpPr>
        <p:sp>
          <p:nvSpPr>
            <p:cNvPr id="10" name="Rectangle"/>
            <p:cNvSpPr/>
            <p:nvPr userDrawn="1"/>
          </p:nvSpPr>
          <p:spPr>
            <a:xfrm rot="5400000">
              <a:off x="4935202" y="1882614"/>
              <a:ext cx="1643998" cy="78226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 dirty="0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0" y="0"/>
              <a:ext cx="1222297" cy="34274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99" dirty="0"/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CDA839B6-A143-BA5E-A1EE-EFD7E79A4134}"/>
                </a:ext>
              </a:extLst>
            </p:cNvPr>
            <p:cNvSpPr/>
            <p:nvPr userDrawn="1"/>
          </p:nvSpPr>
          <p:spPr>
            <a:xfrm rot="5400000">
              <a:off x="5140546" y="1793318"/>
              <a:ext cx="1643998" cy="256818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 dirty="0"/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0750565B-2638-5159-D120-08CFAF2A7364}"/>
                </a:ext>
              </a:extLst>
            </p:cNvPr>
            <p:cNvSpPr/>
            <p:nvPr userDrawn="1"/>
          </p:nvSpPr>
          <p:spPr>
            <a:xfrm rot="5400000">
              <a:off x="-403656" y="1666649"/>
              <a:ext cx="3427416" cy="94116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2495" tIns="32495" rIns="32495" bIns="32495" anchor="ctr"/>
            <a:lstStyle/>
            <a:p>
              <a:pPr>
                <a:defRPr>
                  <a:solidFill>
                    <a:srgbClr val="3C3C3C"/>
                  </a:solidFill>
                </a:defRPr>
              </a:pPr>
              <a:endParaRPr sz="899" dirty="0"/>
            </a:p>
          </p:txBody>
        </p:sp>
      </p:grpSp>
      <p:sp>
        <p:nvSpPr>
          <p:cNvPr id="11" name="Marcador de texto 49">
            <a:extLst>
              <a:ext uri="{FF2B5EF4-FFF2-40B4-BE49-F238E27FC236}">
                <a16:creationId xmlns:a16="http://schemas.microsoft.com/office/drawing/2014/main" id="{64C3F36D-A261-AF4A-DD73-7D60AB06339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711005" y="1108131"/>
            <a:ext cx="3789801" cy="688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600" b="1" cap="small" baseline="0">
                <a:solidFill>
                  <a:srgbClr val="0069B4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sección</a:t>
            </a:r>
            <a:r>
              <a:rPr lang="en-US" dirty="0"/>
              <a:t> - Section name</a:t>
            </a:r>
          </a:p>
          <a:p>
            <a:pPr lvl="0"/>
            <a:endParaRPr lang="es-ES" dirty="0"/>
          </a:p>
        </p:txBody>
      </p:sp>
      <p:sp>
        <p:nvSpPr>
          <p:cNvPr id="12" name="Marcador de texto 49">
            <a:extLst>
              <a:ext uri="{FF2B5EF4-FFF2-40B4-BE49-F238E27FC236}">
                <a16:creationId xmlns:a16="http://schemas.microsoft.com/office/drawing/2014/main" id="{BCE36487-9972-BE5D-3EA7-A8D5E3825B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11005" y="2143818"/>
            <a:ext cx="3789800" cy="608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200" cap="small" baseline="0">
                <a:solidFill>
                  <a:srgbClr val="0069B4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r>
              <a:rPr lang="en-US" dirty="0"/>
              <a:t> y/o </a:t>
            </a:r>
            <a:r>
              <a:rPr lang="en-US" dirty="0" err="1"/>
              <a:t>moderador</a:t>
            </a:r>
            <a:r>
              <a:rPr lang="en-US" dirty="0"/>
              <a:t> - Name of Presenter and/or Moderator</a:t>
            </a:r>
          </a:p>
          <a:p>
            <a:pPr lvl="0"/>
            <a:endParaRPr lang="es-ES" dirty="0"/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7F960C83-4EB2-C399-58DA-273FD9733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02" y="74497"/>
            <a:ext cx="1896358" cy="7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>
      <p:bgPr>
        <a:solidFill>
          <a:srgbClr val="117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0D1B0D7D-4AEF-5C89-5E05-4201A9B96570}"/>
              </a:ext>
            </a:extLst>
          </p:cNvPr>
          <p:cNvSpPr/>
          <p:nvPr userDrawn="1"/>
        </p:nvSpPr>
        <p:spPr>
          <a:xfrm>
            <a:off x="-1667" y="0"/>
            <a:ext cx="6094492" cy="3427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69B4"/>
              </a:solidFill>
            </a:endParaRPr>
          </a:p>
        </p:txBody>
      </p:sp>
      <p:sp>
        <p:nvSpPr>
          <p:cNvPr id="23" name="Marcador de contenido 8">
            <a:extLst>
              <a:ext uri="{FF2B5EF4-FFF2-40B4-BE49-F238E27FC236}">
                <a16:creationId xmlns:a16="http://schemas.microsoft.com/office/drawing/2014/main" id="{D41CC93D-70A3-E0C6-051B-6D6A4395BC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5104" y="613250"/>
            <a:ext cx="5662614" cy="24538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1pPr>
            <a:lvl2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2pPr>
            <a:lvl3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3pPr>
            <a:lvl4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4pPr>
            <a:lvl5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8369A6C5-1D3F-F7C7-B6D0-51B004678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104" y="145143"/>
            <a:ext cx="4661696" cy="36285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rgbClr val="0069B4"/>
                </a:solidFill>
                <a:latin typeface="Myriad Pro" panose="020B0703030403020204" pitchFamily="34" charset="0"/>
              </a:defRPr>
            </a:lvl1pPr>
          </a:lstStyle>
          <a:p>
            <a:r>
              <a:rPr lang="es-ES" dirty="0"/>
              <a:t>Title / Subtitle</a:t>
            </a:r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35F3374-FB9A-9FB1-C71F-0D09C9207A4D}"/>
              </a:ext>
            </a:extLst>
          </p:cNvPr>
          <p:cNvGrpSpPr/>
          <p:nvPr userDrawn="1"/>
        </p:nvGrpSpPr>
        <p:grpSpPr>
          <a:xfrm>
            <a:off x="-1596" y="149881"/>
            <a:ext cx="6094421" cy="3282270"/>
            <a:chOff x="-1596" y="145143"/>
            <a:chExt cx="6094421" cy="328227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3757226C-C35D-CD85-941B-B4D170CF8EF7}"/>
                </a:ext>
              </a:extLst>
            </p:cNvPr>
            <p:cNvSpPr/>
            <p:nvPr userDrawn="1"/>
          </p:nvSpPr>
          <p:spPr>
            <a:xfrm>
              <a:off x="-3" y="3163412"/>
              <a:ext cx="6092828" cy="264001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Diagrama de flujo: conector fuera de página 8">
              <a:extLst>
                <a:ext uri="{FF2B5EF4-FFF2-40B4-BE49-F238E27FC236}">
                  <a16:creationId xmlns:a16="http://schemas.microsoft.com/office/drawing/2014/main" id="{63F8341E-7C86-87DE-7E89-D93E05B18F29}"/>
                </a:ext>
              </a:extLst>
            </p:cNvPr>
            <p:cNvSpPr/>
            <p:nvPr userDrawn="1"/>
          </p:nvSpPr>
          <p:spPr>
            <a:xfrm rot="16200000">
              <a:off x="-102360" y="245907"/>
              <a:ext cx="368224" cy="166696"/>
            </a:xfrm>
            <a:prstGeom prst="flowChartOffpageConnector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CO" dirty="0"/>
            </a:p>
          </p:txBody>
        </p:sp>
      </p:grp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C5100ED2-5105-D8C7-BC37-B0252BB9E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04" y="132519"/>
            <a:ext cx="1042600" cy="388104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9629D03-8B96-7214-B85A-225B32281D17}"/>
              </a:ext>
            </a:extLst>
          </p:cNvPr>
          <p:cNvCxnSpPr>
            <a:cxnSpLocks/>
          </p:cNvCxnSpPr>
          <p:nvPr userDrawn="1"/>
        </p:nvCxnSpPr>
        <p:spPr>
          <a:xfrm>
            <a:off x="-3" y="3219605"/>
            <a:ext cx="6092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E6894E0-3289-6B34-4E7C-33C53956BD47}"/>
              </a:ext>
            </a:extLst>
          </p:cNvPr>
          <p:cNvCxnSpPr>
            <a:cxnSpLocks/>
          </p:cNvCxnSpPr>
          <p:nvPr userDrawn="1"/>
        </p:nvCxnSpPr>
        <p:spPr>
          <a:xfrm>
            <a:off x="786" y="3168278"/>
            <a:ext cx="6092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6842E88-B49F-6D86-3108-882F3E8D199C}"/>
              </a:ext>
            </a:extLst>
          </p:cNvPr>
          <p:cNvCxnSpPr>
            <a:cxnSpLocks/>
            <a:stCxn id="9" idx="0"/>
            <a:endCxn id="9" idx="2"/>
          </p:cNvCxnSpPr>
          <p:nvPr userDrawn="1"/>
        </p:nvCxnSpPr>
        <p:spPr>
          <a:xfrm>
            <a:off x="-1596" y="333993"/>
            <a:ext cx="166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0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solidFill>
          <a:srgbClr val="117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0D1B0D7D-4AEF-5C89-5E05-4201A9B96570}"/>
              </a:ext>
            </a:extLst>
          </p:cNvPr>
          <p:cNvSpPr/>
          <p:nvPr userDrawn="1"/>
        </p:nvSpPr>
        <p:spPr>
          <a:xfrm>
            <a:off x="-1667" y="0"/>
            <a:ext cx="6094492" cy="3427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Marcador de contenido 8">
            <a:extLst>
              <a:ext uri="{FF2B5EF4-FFF2-40B4-BE49-F238E27FC236}">
                <a16:creationId xmlns:a16="http://schemas.microsoft.com/office/drawing/2014/main" id="{D41CC93D-70A3-E0C6-051B-6D6A4395BC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5104" y="613250"/>
            <a:ext cx="5662614" cy="24538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1pPr>
            <a:lvl2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2pPr>
            <a:lvl3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3pPr>
            <a:lvl4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4pPr>
            <a:lvl5pPr>
              <a:defRPr sz="1100">
                <a:solidFill>
                  <a:srgbClr val="0069B4"/>
                </a:solidFill>
                <a:latin typeface="Myriad Pro" panose="020B0703030403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8369A6C5-1D3F-F7C7-B6D0-51B004678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104" y="145143"/>
            <a:ext cx="4490246" cy="36285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rgbClr val="0069B4"/>
                </a:solidFill>
                <a:latin typeface="Myriad Pro" panose="020B0703030403020204" pitchFamily="34" charset="0"/>
              </a:defRPr>
            </a:lvl1pPr>
          </a:lstStyle>
          <a:p>
            <a:r>
              <a:rPr lang="es-ES" dirty="0"/>
              <a:t>Title / Subtitle</a:t>
            </a:r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35F3374-FB9A-9FB1-C71F-0D09C9207A4D}"/>
              </a:ext>
            </a:extLst>
          </p:cNvPr>
          <p:cNvGrpSpPr/>
          <p:nvPr userDrawn="1"/>
        </p:nvGrpSpPr>
        <p:grpSpPr>
          <a:xfrm>
            <a:off x="-1596" y="149881"/>
            <a:ext cx="6094421" cy="3282270"/>
            <a:chOff x="-1596" y="145143"/>
            <a:chExt cx="6094421" cy="328227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3757226C-C35D-CD85-941B-B4D170CF8EF7}"/>
                </a:ext>
              </a:extLst>
            </p:cNvPr>
            <p:cNvSpPr/>
            <p:nvPr userDrawn="1"/>
          </p:nvSpPr>
          <p:spPr>
            <a:xfrm>
              <a:off x="-3" y="3163412"/>
              <a:ext cx="6092828" cy="264001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Diagrama de flujo: conector fuera de página 8">
              <a:extLst>
                <a:ext uri="{FF2B5EF4-FFF2-40B4-BE49-F238E27FC236}">
                  <a16:creationId xmlns:a16="http://schemas.microsoft.com/office/drawing/2014/main" id="{63F8341E-7C86-87DE-7E89-D93E05B18F29}"/>
                </a:ext>
              </a:extLst>
            </p:cNvPr>
            <p:cNvSpPr/>
            <p:nvPr userDrawn="1"/>
          </p:nvSpPr>
          <p:spPr>
            <a:xfrm rot="16200000">
              <a:off x="-102360" y="245907"/>
              <a:ext cx="368224" cy="166696"/>
            </a:xfrm>
            <a:prstGeom prst="flowChartOffpage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378FD67A-E513-F72D-4479-6323E7DE2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04" y="132519"/>
            <a:ext cx="1042600" cy="388104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661408D-CE3F-92BD-8BC1-2E766A058258}"/>
              </a:ext>
            </a:extLst>
          </p:cNvPr>
          <p:cNvCxnSpPr>
            <a:cxnSpLocks/>
          </p:cNvCxnSpPr>
          <p:nvPr userDrawn="1"/>
        </p:nvCxnSpPr>
        <p:spPr>
          <a:xfrm>
            <a:off x="-3" y="3219605"/>
            <a:ext cx="6092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69C64F6-08C2-3605-9E22-C1B936C2AACD}"/>
              </a:ext>
            </a:extLst>
          </p:cNvPr>
          <p:cNvCxnSpPr>
            <a:cxnSpLocks/>
          </p:cNvCxnSpPr>
          <p:nvPr userDrawn="1"/>
        </p:nvCxnSpPr>
        <p:spPr>
          <a:xfrm>
            <a:off x="786" y="3168278"/>
            <a:ext cx="6092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B0DCCF0-94BC-41C0-514D-13DB700AF043}"/>
              </a:ext>
            </a:extLst>
          </p:cNvPr>
          <p:cNvCxnSpPr>
            <a:cxnSpLocks/>
          </p:cNvCxnSpPr>
          <p:nvPr userDrawn="1"/>
        </p:nvCxnSpPr>
        <p:spPr>
          <a:xfrm>
            <a:off x="-1596" y="329255"/>
            <a:ext cx="1666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6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B3663A3-41D9-3372-E1D0-95BFE3A71D49}"/>
              </a:ext>
            </a:extLst>
          </p:cNvPr>
          <p:cNvSpPr/>
          <p:nvPr userDrawn="1"/>
        </p:nvSpPr>
        <p:spPr>
          <a:xfrm>
            <a:off x="-1" y="-1"/>
            <a:ext cx="6092825" cy="3427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994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9D10169-2B84-4A6A-7108-ED8DFBDED410}"/>
              </a:ext>
            </a:extLst>
          </p:cNvPr>
          <p:cNvSpPr/>
          <p:nvPr userDrawn="1"/>
        </p:nvSpPr>
        <p:spPr>
          <a:xfrm>
            <a:off x="47378" y="1476523"/>
            <a:ext cx="5896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498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anose="020B0503030403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D6F3D63-FEDF-8D3F-6237-66582606357E}"/>
              </a:ext>
            </a:extLst>
          </p:cNvPr>
          <p:cNvSpPr/>
          <p:nvPr userDrawn="1"/>
        </p:nvSpPr>
        <p:spPr>
          <a:xfrm>
            <a:off x="85281" y="1859754"/>
            <a:ext cx="585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498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anose="020B0503030403020204" pitchFamily="34" charset="0"/>
                <a:cs typeface="Arial" panose="020B0604020202020204" pitchFamily="34" charset="0"/>
                <a:sym typeface="Roboto"/>
              </a:rPr>
              <a:t>MUCHAS GRACIAS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8B63BFB-6E99-F8F7-C04B-8D730E185893}"/>
              </a:ext>
            </a:extLst>
          </p:cNvPr>
          <p:cNvSpPr/>
          <p:nvPr userDrawn="1"/>
        </p:nvSpPr>
        <p:spPr>
          <a:xfrm>
            <a:off x="85281" y="2289669"/>
            <a:ext cx="585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r" defTabSz="6498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anose="020B0503030403020204" pitchFamily="34" charset="0"/>
                <a:cs typeface="Arial" panose="020B0604020202020204" pitchFamily="34" charset="0"/>
              </a:rPr>
              <a:t>MERCI BEAUCOUP</a:t>
            </a:r>
          </a:p>
        </p:txBody>
      </p:sp>
      <p:sp>
        <p:nvSpPr>
          <p:cNvPr id="11" name="Marcador de texto 49">
            <a:extLst>
              <a:ext uri="{FF2B5EF4-FFF2-40B4-BE49-F238E27FC236}">
                <a16:creationId xmlns:a16="http://schemas.microsoft.com/office/drawing/2014/main" id="{2FE609A1-0804-C6AE-44E9-EE7A7D6C51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9849" y="2988104"/>
            <a:ext cx="4040637" cy="2294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400" b="1" i="0" u="none" cap="small" baseline="0">
                <a:solidFill>
                  <a:schemeClr val="bg1"/>
                </a:solidFill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CO" dirty="0"/>
              <a:t>Correo – Mail</a:t>
            </a:r>
            <a:endParaRPr lang="es-ES" dirty="0"/>
          </a:p>
        </p:txBody>
      </p:sp>
      <p:pic>
        <p:nvPicPr>
          <p:cNvPr id="5" name="Imagen 4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3879A109-6E32-7CA4-CB40-D9A050E74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11"/>
          <a:stretch/>
        </p:blipFill>
        <p:spPr>
          <a:xfrm>
            <a:off x="3528899" y="174152"/>
            <a:ext cx="2113130" cy="797365"/>
          </a:xfrm>
          <a:prstGeom prst="rect">
            <a:avLst/>
          </a:prstGeom>
          <a:effectLst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149952-4638-57C9-BD9D-27741306CA97}"/>
              </a:ext>
            </a:extLst>
          </p:cNvPr>
          <p:cNvSpPr txBox="1"/>
          <p:nvPr userDrawn="1"/>
        </p:nvSpPr>
        <p:spPr>
          <a:xfrm>
            <a:off x="1985147" y="174152"/>
            <a:ext cx="2312059" cy="815608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4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SESSION </a:t>
            </a:r>
          </a:p>
          <a:p>
            <a:pPr algn="l"/>
            <a:r>
              <a:rPr lang="en-US" sz="24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IOCARIBE</a:t>
            </a:r>
            <a:endParaRPr lang="en-US" sz="600" b="1" i="0" kern="1200" dirty="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n-US" sz="500" b="1" i="0" kern="1200" dirty="0">
              <a:solidFill>
                <a:schemeClr val="bg1"/>
              </a:solidFill>
              <a:effectLst/>
              <a:latin typeface="Myriad Pro" panose="020B07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EA6D5E-F9FB-2628-57E5-86C20972A13C}"/>
              </a:ext>
            </a:extLst>
          </p:cNvPr>
          <p:cNvSpPr txBox="1"/>
          <p:nvPr userDrawn="1"/>
        </p:nvSpPr>
        <p:spPr>
          <a:xfrm>
            <a:off x="450796" y="122406"/>
            <a:ext cx="1669130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6000" b="1" i="0" kern="12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18</a:t>
            </a:r>
            <a:r>
              <a:rPr lang="en-US" sz="6000" b="1" i="0" kern="1200" baseline="30000" dirty="0">
                <a:solidFill>
                  <a:schemeClr val="bg1"/>
                </a:solidFill>
                <a:effectLst/>
                <a:latin typeface="Myriad Pro" panose="020B07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325891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DD3853E-5A6B-6609-9A05-78FD37936E9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2825" cy="3427881"/>
          </a:xfrm>
          <a:prstGeom prst="rect">
            <a:avLst/>
          </a:prstGeom>
          <a:solidFill>
            <a:srgbClr val="1C65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E281E872-F644-8EFD-8DFF-6A6424AAFA7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4819" t="-819" r="152" b="10587"/>
          <a:stretch/>
        </p:blipFill>
        <p:spPr>
          <a:xfrm>
            <a:off x="0" y="742949"/>
            <a:ext cx="2908300" cy="26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7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79" r:id="rId2"/>
    <p:sldLayoutId id="2147483882" r:id="rId3"/>
    <p:sldLayoutId id="2147483881" r:id="rId4"/>
    <p:sldLayoutId id="2147483880" r:id="rId5"/>
    <p:sldLayoutId id="2147483883" r:id="rId6"/>
    <p:sldLayoutId id="214748364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nesdoc.unesco.org/ark:/48223/pf0000395576?posInSet=2&amp;queryId=f4be807a-a7db-48da-b3ba-aa1a088f2802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9EB381E-7216-4A80-E813-E47F41C02D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9890" y="1057562"/>
            <a:ext cx="3472111" cy="500240"/>
          </a:xfrm>
        </p:spPr>
        <p:txBody>
          <a:bodyPr/>
          <a:lstStyle/>
          <a:p>
            <a:r>
              <a:rPr lang="en-US" dirty="0"/>
              <a:t>Marine Spatial Planning in the Caribbean Region</a:t>
            </a:r>
          </a:p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0DEA07-6587-25C1-5FE6-FAC087F05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4047" y="2649572"/>
            <a:ext cx="3202055" cy="415075"/>
          </a:xfrm>
        </p:spPr>
        <p:txBody>
          <a:bodyPr/>
          <a:lstStyle/>
          <a:p>
            <a:r>
              <a:rPr lang="es-CO" dirty="0"/>
              <a:t>Alejandro rojas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"/>
            <a:ext cx="6092825" cy="34194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04047" y="937128"/>
            <a:ext cx="335784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IOCARIBE Marine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Alejandro Rojas A,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47" y="99155"/>
            <a:ext cx="918861" cy="7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1427067" y="193732"/>
            <a:ext cx="4440009" cy="363830"/>
          </a:xfrm>
        </p:spPr>
        <p:txBody>
          <a:bodyPr/>
          <a:lstStyle/>
          <a:p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endParaRPr lang="es-ES" sz="14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46777" y="651232"/>
            <a:ext cx="448754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  <a:latin typeface="Calibri" panose="020F0502020204030204"/>
              </a:rPr>
              <a:t>Rapid Assessment Methodology (RAM) workshops with Colombia and Dominican Republic to develop detailed </a:t>
            </a:r>
            <a:r>
              <a:rPr lang="en-US" sz="1200" dirty="0" err="1" smtClean="0">
                <a:solidFill>
                  <a:schemeClr val="accent1"/>
                </a:solidFill>
                <a:latin typeface="Calibri" panose="020F0502020204030204"/>
              </a:rPr>
              <a:t>workplan</a:t>
            </a:r>
            <a:r>
              <a:rPr lang="en-US" sz="1200" dirty="0" smtClean="0">
                <a:solidFill>
                  <a:schemeClr val="accent1"/>
                </a:solidFill>
                <a:latin typeface="Calibri" panose="020F0502020204030204"/>
              </a:rPr>
              <a:t> and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Online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call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to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develop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MSP in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Dominican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Republic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(June 2026).</a:t>
            </a:r>
            <a:endParaRPr lang="en-US" sz="1200" dirty="0" smtClean="0">
              <a:solidFill>
                <a:schemeClr val="accent1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4</a:t>
            </a:r>
            <a:r>
              <a:rPr lang="es-ES" sz="1200" baseline="30000" dirty="0" smtClean="0">
                <a:solidFill>
                  <a:schemeClr val="accent1"/>
                </a:solidFill>
                <a:latin typeface="Calibri" panose="020F0502020204030204"/>
              </a:rPr>
              <a:t>th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Procaribe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+ Project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Executive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Group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Meeting (15-17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April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2026,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Panama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City,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Panama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).</a:t>
            </a:r>
            <a:endParaRPr lang="en-US" sz="1200" dirty="0" smtClean="0">
              <a:solidFill>
                <a:schemeClr val="accent1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Second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meeting of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the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MSP-TT (11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May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2026, Santa Marta, Colombia).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Regional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Capacity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Building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trainings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on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Biodiversity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and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Climate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Smart Inclusive MSP (12-13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May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2026, Santa Marta, Colombia).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Nineteenth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Intergovernmental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Session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of IOCARIBE (SC-IOCARIBE-IXX, 28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Sep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– 2 Oct 2026,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location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: </a:t>
            </a:r>
            <a:r>
              <a:rPr lang="es-ES" sz="1200" dirty="0" err="1" smtClean="0">
                <a:solidFill>
                  <a:schemeClr val="accent1"/>
                </a:solidFill>
                <a:latin typeface="Calibri" panose="020F0502020204030204"/>
              </a:rPr>
              <a:t>Guatemana</a:t>
            </a:r>
            <a:r>
              <a:rPr lang="es-ES" sz="1200" dirty="0" smtClean="0">
                <a:solidFill>
                  <a:schemeClr val="accent1"/>
                </a:solidFill>
                <a:latin typeface="Calibri" panose="020F0502020204030204"/>
              </a:rPr>
              <a:t> City, Guatemala).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/>
              </a:solidFill>
            </a:endParaRPr>
          </a:p>
          <a:p>
            <a:endParaRPr lang="en-US" sz="1400" dirty="0">
              <a:solidFill>
                <a:schemeClr val="accent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79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86" y="-80781"/>
            <a:ext cx="6092825" cy="34194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49827" y="1248936"/>
            <a:ext cx="225472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Muchas Gracias</a:t>
            </a:r>
          </a:p>
          <a:p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Beaucoup</a:t>
            </a: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a.rojas-aldana@unesco.org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7EE667-1C6B-BEA5-0167-16B34E990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1796"/>
            <a:ext cx="6092825" cy="29762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149AF35-5C1F-9080-A2D9-3446AA20B6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313" y="106363"/>
            <a:ext cx="4491038" cy="363537"/>
          </a:xfrm>
          <a:prstGeom prst="rect">
            <a:avLst/>
          </a:prstGeom>
        </p:spPr>
        <p:txBody>
          <a:bodyPr/>
          <a:lstStyle/>
          <a:p>
            <a:r>
              <a:rPr lang="es-CO" sz="2400" b="1">
                <a:solidFill>
                  <a:srgbClr val="716E6E"/>
                </a:solidFill>
                <a:latin typeface="Myriad Pro" panose="020B0503030403020204" pitchFamily="34" charset="0"/>
              </a:rPr>
              <a:t>BIENNIAL WORK PLAN</a:t>
            </a:r>
          </a:p>
        </p:txBody>
      </p:sp>
    </p:spTree>
    <p:extLst>
      <p:ext uri="{BB962C8B-B14F-4D97-AF65-F5344CB8AC3E}">
        <p14:creationId xmlns:p14="http://schemas.microsoft.com/office/powerpoint/2010/main" val="38184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54A54-A20C-A931-C0E5-DD7D6C11E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Marcador de contenido 57">
            <a:extLst>
              <a:ext uri="{FF2B5EF4-FFF2-40B4-BE49-F238E27FC236}">
                <a16:creationId xmlns:a16="http://schemas.microsoft.com/office/drawing/2014/main" id="{1B45C02E-E570-90F7-7303-266414F5E52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36868306"/>
              </p:ext>
            </p:extLst>
          </p:nvPr>
        </p:nvGraphicFramePr>
        <p:xfrm>
          <a:off x="118384" y="638164"/>
          <a:ext cx="5875336" cy="2594556"/>
        </p:xfrm>
        <a:graphic>
          <a:graphicData uri="http://schemas.openxmlformats.org/drawingml/2006/table">
            <a:tbl>
              <a:tblPr firstRow="1" bandRow="1">
                <a:solidFill>
                  <a:srgbClr val="FFFFFF"/>
                </a:solidFill>
                <a:tableStyleId>{5C22544A-7EE6-4342-B048-85BDC9FD1C3A}</a:tableStyleId>
              </a:tblPr>
              <a:tblGrid>
                <a:gridCol w="452315">
                  <a:extLst>
                    <a:ext uri="{9D8B030D-6E8A-4147-A177-3AD203B41FA5}">
                      <a16:colId xmlns:a16="http://schemas.microsoft.com/office/drawing/2014/main" val="1039723359"/>
                    </a:ext>
                  </a:extLst>
                </a:gridCol>
                <a:gridCol w="5423021">
                  <a:extLst>
                    <a:ext uri="{9D8B030D-6E8A-4147-A177-3AD203B41FA5}">
                      <a16:colId xmlns:a16="http://schemas.microsoft.com/office/drawing/2014/main" val="756110401"/>
                    </a:ext>
                  </a:extLst>
                </a:gridCol>
              </a:tblGrid>
              <a:tr h="2281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Id. </a:t>
                      </a:r>
                    </a:p>
                  </a:txBody>
                  <a:tcPr marL="9525" marR="9525" marT="9525" anchor="ctr">
                    <a:solidFill>
                      <a:srgbClr val="016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 err="1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Activities</a:t>
                      </a:r>
                      <a:endParaRPr lang="es-CO" sz="1050" b="1" i="0" u="none" strike="noStrike"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016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913053"/>
                  </a:ext>
                </a:extLst>
              </a:tr>
              <a:tr h="20388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7.1</a:t>
                      </a: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Seek </a:t>
                      </a:r>
                      <a:r>
                        <a:rPr lang="en-US" sz="900" b="1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training opportunities </a:t>
                      </a:r>
                      <a:r>
                        <a:rPr lang="en-US" sz="900" b="0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for MSP processes in Member States, including the application of global toolboxes</a:t>
                      </a: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122502"/>
                  </a:ext>
                </a:extLst>
              </a:tr>
              <a:tr h="20388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7.2</a:t>
                      </a: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Facilitate training for the implementation of </a:t>
                      </a:r>
                      <a:r>
                        <a:rPr lang="en-US" sz="900" b="1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economic valuation studies </a:t>
                      </a:r>
                      <a:r>
                        <a:rPr lang="en-US" sz="900" b="0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in support of MSP processes.</a:t>
                      </a: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59127"/>
                  </a:ext>
                </a:extLst>
              </a:tr>
              <a:tr h="4945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7.3 (A33)</a:t>
                      </a: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Enhanced application of </a:t>
                      </a:r>
                      <a:r>
                        <a:rPr lang="en-US" sz="900" b="1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best practices, tools and approaches for ecosystem-based </a:t>
                      </a:r>
                      <a:r>
                        <a:rPr lang="en-US" sz="900" b="1" i="0" u="none" strike="noStrike" dirty="0" smtClean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management.</a:t>
                      </a:r>
                      <a:endParaRPr lang="en-US" sz="900" b="0" i="0" u="none" strike="noStrike" dirty="0">
                        <a:solidFill>
                          <a:srgbClr val="01619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36144"/>
                  </a:ext>
                </a:extLst>
              </a:tr>
              <a:tr h="6399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7.4 (A33)</a:t>
                      </a: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Enhanced observations and data for increased scientific understanding of the ocean dimension in climate </a:t>
                      </a:r>
                      <a:r>
                        <a:rPr lang="en-US" sz="900" b="0" i="0" u="none" strike="noStrike" dirty="0" smtClean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change.</a:t>
                      </a:r>
                      <a:endParaRPr lang="en-US" sz="900" b="0" i="0" u="none" strike="noStrike" dirty="0">
                        <a:solidFill>
                          <a:srgbClr val="01619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63908"/>
                  </a:ext>
                </a:extLst>
              </a:tr>
              <a:tr h="3492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7.5 (AR33)</a:t>
                      </a: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Enhanced evidence base on the </a:t>
                      </a:r>
                      <a:r>
                        <a:rPr lang="en-US" sz="900" b="1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societal and economic return on investment in ocean science </a:t>
                      </a:r>
                      <a:r>
                        <a:rPr lang="en-US" sz="900" b="0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and </a:t>
                      </a:r>
                      <a:r>
                        <a:rPr lang="en-US" sz="900" b="0" i="0" u="none" strike="noStrike" dirty="0" smtClean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ocean </a:t>
                      </a:r>
                      <a:r>
                        <a:rPr lang="en-US" sz="900" b="0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science </a:t>
                      </a:r>
                      <a:r>
                        <a:rPr lang="en-US" sz="900" b="0" i="0" u="none" strike="noStrike" dirty="0" smtClean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infrastructure.</a:t>
                      </a:r>
                      <a:endParaRPr lang="en-US" sz="900" b="0" i="0" u="none" strike="noStrike" dirty="0">
                        <a:solidFill>
                          <a:srgbClr val="01619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07529"/>
                  </a:ext>
                </a:extLst>
              </a:tr>
              <a:tr h="3492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7.6 (AR33)</a:t>
                      </a: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Enhanced application of fit for purpose knowledge-based </a:t>
                      </a:r>
                      <a:r>
                        <a:rPr lang="en-US" sz="900" b="1" i="0" u="none" strike="noStrike" dirty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sustainable ocean planning and management </a:t>
                      </a:r>
                      <a:r>
                        <a:rPr lang="en-US" sz="900" b="1" i="0" u="none" strike="noStrike" dirty="0" smtClean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tools</a:t>
                      </a:r>
                      <a:r>
                        <a:rPr lang="en-US" sz="900" b="0" i="0" u="none" strike="noStrike" dirty="0" smtClean="0">
                          <a:solidFill>
                            <a:srgbClr val="01619B"/>
                          </a:solidFill>
                          <a:effectLst/>
                          <a:latin typeface="Myriad Pro" panose="020B0503030403020204" pitchFamily="34" charset="0"/>
                        </a:rPr>
                        <a:t>.</a:t>
                      </a:r>
                      <a:endParaRPr lang="en-US" sz="900" b="0" i="0" u="none" strike="noStrike" dirty="0">
                        <a:solidFill>
                          <a:srgbClr val="01619B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980958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D3D2AA39-AA83-8100-A992-063D25C9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42" y="141561"/>
            <a:ext cx="3985113" cy="472788"/>
          </a:xfrm>
        </p:spPr>
        <p:txBody>
          <a:bodyPr/>
          <a:lstStyle/>
          <a:p>
            <a:r>
              <a:rPr lang="en-US" sz="2500" b="1">
                <a:solidFill>
                  <a:srgbClr val="01619B"/>
                </a:solidFill>
              </a:rPr>
              <a:t>Marine Spatial Planning </a:t>
            </a:r>
            <a:endParaRPr lang="es-CO" sz="2500" b="1">
              <a:solidFill>
                <a:srgbClr val="01619B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C640E6-8484-28C0-EDFD-DF5E056A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5" y="41104"/>
            <a:ext cx="777299" cy="5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3269472-2A1B-802C-F707-E2A39751C5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2693" y="799766"/>
            <a:ext cx="3789801" cy="68865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UNDP/GEF/UNOPS PROCARIBE+ project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397687" y="1388668"/>
            <a:ext cx="306462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buClr>
                <a:prstClr val="black"/>
              </a:buClr>
              <a:buSzPts val="1100"/>
            </a:pPr>
            <a:r>
              <a:rPr lang="en-US" sz="1100" dirty="0">
                <a:solidFill>
                  <a:srgbClr val="002060"/>
                </a:solidFill>
                <a:latin typeface="Calibri" panose="020F0502020204030204"/>
              </a:rPr>
              <a:t>“Protecting and Restoring the Ocean’s natural Capital, building Resilience and supporting region-wide Investments for sustainable Blue socio-Economic development” (PROCARIBE+) 5-year project (2023-2028</a:t>
            </a:r>
            <a:r>
              <a:rPr lang="en-US" sz="1100" dirty="0" smtClean="0">
                <a:solidFill>
                  <a:srgbClr val="002060"/>
                </a:solidFill>
                <a:latin typeface="Calibri" panose="020F0502020204030204"/>
              </a:rPr>
              <a:t>):</a:t>
            </a:r>
          </a:p>
          <a:p>
            <a:pPr lvl="0" algn="just" defTabSz="914400">
              <a:buClr>
                <a:prstClr val="black"/>
              </a:buClr>
              <a:buSzPts val="1100"/>
            </a:pPr>
            <a:endParaRPr lang="en-US" sz="1100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just" defTabSz="914400">
              <a:buClr>
                <a:prstClr val="black"/>
              </a:buClr>
              <a:buSzPts val="1100"/>
            </a:pPr>
            <a:r>
              <a:rPr lang="en-US" sz="1100" b="1" u="sng" dirty="0">
                <a:solidFill>
                  <a:srgbClr val="002060"/>
                </a:solidFill>
                <a:latin typeface="Calibri" panose="020F0502020204030204"/>
              </a:rPr>
              <a:t>Scaling up actions on marine spatial planning</a:t>
            </a:r>
            <a:r>
              <a:rPr lang="en-US" sz="1100" dirty="0">
                <a:solidFill>
                  <a:srgbClr val="002060"/>
                </a:solidFill>
                <a:latin typeface="Calibri" panose="020F0502020204030204"/>
              </a:rPr>
              <a:t>, marine </a:t>
            </a:r>
            <a:r>
              <a:rPr lang="en-US" sz="1100" dirty="0" smtClean="0">
                <a:solidFill>
                  <a:srgbClr val="002060"/>
                </a:solidFill>
                <a:latin typeface="Calibri" panose="020F0502020204030204"/>
              </a:rPr>
              <a:t>conservation, </a:t>
            </a:r>
            <a:r>
              <a:rPr lang="en-US" sz="1100" dirty="0">
                <a:solidFill>
                  <a:srgbClr val="002060"/>
                </a:solidFill>
                <a:latin typeface="Calibri" panose="020F0502020204030204"/>
              </a:rPr>
              <a:t>blue </a:t>
            </a:r>
            <a:r>
              <a:rPr lang="en-US" sz="1100" dirty="0" smtClean="0">
                <a:solidFill>
                  <a:srgbClr val="002060"/>
                </a:solidFill>
                <a:latin typeface="Calibri" panose="020F0502020204030204"/>
              </a:rPr>
              <a:t>carbon and </a:t>
            </a:r>
            <a:r>
              <a:rPr lang="en-US" sz="1100" dirty="0">
                <a:solidFill>
                  <a:srgbClr val="002060"/>
                </a:solidFill>
                <a:latin typeface="Calibri" panose="020F0502020204030204"/>
              </a:rPr>
              <a:t>strengthening regional ocean governance.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682026" y="1276962"/>
            <a:ext cx="1063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s-ES" sz="1000" b="1" u="sng" dirty="0">
                <a:solidFill>
                  <a:srgbClr val="002060"/>
                </a:solidFill>
                <a:latin typeface="Calibri" panose="020F0502020204030204"/>
              </a:rPr>
              <a:t>UN to UN Transfer </a:t>
            </a:r>
            <a:r>
              <a:rPr lang="es-ES" sz="1000" b="1" u="sng" dirty="0" err="1">
                <a:solidFill>
                  <a:srgbClr val="002060"/>
                </a:solidFill>
                <a:latin typeface="Calibri" panose="020F0502020204030204"/>
              </a:rPr>
              <a:t>Agreement</a:t>
            </a:r>
            <a:r>
              <a:rPr lang="es-ES" sz="1000" b="1" u="sng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s-ES" sz="1000" b="1" u="sng" dirty="0" err="1">
                <a:solidFill>
                  <a:srgbClr val="002060"/>
                </a:solidFill>
                <a:latin typeface="Calibri" panose="020F0502020204030204"/>
              </a:rPr>
              <a:t>Signature</a:t>
            </a:r>
            <a:r>
              <a:rPr lang="es-ES" sz="1000" b="1" u="sng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s-ES" sz="1000" b="1" u="sng" dirty="0" smtClean="0">
                <a:solidFill>
                  <a:srgbClr val="002060"/>
                </a:solidFill>
                <a:latin typeface="Calibri" panose="020F0502020204030204"/>
              </a:rPr>
              <a:t>13 </a:t>
            </a:r>
            <a:r>
              <a:rPr lang="es-ES" sz="1000" b="1" u="sng" dirty="0" err="1">
                <a:solidFill>
                  <a:srgbClr val="002060"/>
                </a:solidFill>
                <a:latin typeface="Calibri" panose="020F0502020204030204"/>
              </a:rPr>
              <a:t>February</a:t>
            </a:r>
            <a:r>
              <a:rPr lang="es-ES" sz="1000" b="1" u="sng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s-ES" sz="1000" b="1" u="sng" dirty="0" smtClean="0">
                <a:solidFill>
                  <a:srgbClr val="002060"/>
                </a:solidFill>
                <a:latin typeface="Calibri" panose="020F0502020204030204"/>
              </a:rPr>
              <a:t>2025. </a:t>
            </a:r>
            <a:r>
              <a:rPr lang="es-ES" sz="1000" b="1" u="sng" dirty="0">
                <a:solidFill>
                  <a:srgbClr val="002060"/>
                </a:solidFill>
                <a:latin typeface="Calibri" panose="020F0502020204030204"/>
              </a:rPr>
              <a:t>(</a:t>
            </a:r>
            <a:r>
              <a:rPr lang="es-ES" sz="1000" b="1" u="sng" dirty="0" smtClean="0">
                <a:solidFill>
                  <a:srgbClr val="002060"/>
                </a:solidFill>
                <a:latin typeface="Calibri" panose="020F0502020204030204"/>
              </a:rPr>
              <a:t>2025-2028)</a:t>
            </a:r>
            <a:endParaRPr lang="en-US" sz="1000" b="1" u="sng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05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8A53FC0-35A6-79DE-DC2C-67E30E8C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42" y="1218324"/>
            <a:ext cx="998149" cy="362857"/>
          </a:xfrm>
        </p:spPr>
        <p:txBody>
          <a:bodyPr/>
          <a:lstStyle/>
          <a:p>
            <a:r>
              <a:rPr lang="es-CO" sz="1600" dirty="0"/>
              <a:t>Colombia</a:t>
            </a:r>
            <a:r>
              <a:rPr lang="es-CO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8" y="1566962"/>
            <a:ext cx="2077586" cy="11843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328" y="1581181"/>
            <a:ext cx="2123193" cy="118649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7551" y="2790380"/>
            <a:ext cx="2202480" cy="428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defTabSz="9144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Cartagena</a:t>
            </a:r>
            <a:r>
              <a:rPr lang="en-US" sz="1050" dirty="0">
                <a:solidFill>
                  <a:srgbClr val="002060"/>
                </a:solidFill>
                <a:latin typeface="Calibri" panose="020F0502020204030204"/>
              </a:rPr>
              <a:t> Bay and adjacent areas </a:t>
            </a:r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(~274 km</a:t>
            </a:r>
            <a:r>
              <a:rPr lang="en-US" sz="900" baseline="30000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50277" y="2767672"/>
            <a:ext cx="317194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defTabSz="9144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Coarse-scale for EEZ (min. 150,000 km</a:t>
            </a:r>
            <a:r>
              <a:rPr lang="en-US" sz="900" baseline="30000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) </a:t>
            </a:r>
          </a:p>
          <a:p>
            <a:pPr marL="171450" lvl="0" indent="-171450" algn="just" defTabSz="9144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Finer-scale, “high-priority” area (min. </a:t>
            </a:r>
            <a:r>
              <a:rPr lang="en-US" sz="900" dirty="0" smtClean="0">
                <a:solidFill>
                  <a:srgbClr val="002060"/>
                </a:solidFill>
                <a:latin typeface="Calibri" panose="020F0502020204030204"/>
              </a:rPr>
              <a:t>400 </a:t>
            </a:r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km</a:t>
            </a:r>
            <a:r>
              <a:rPr lang="en-US" sz="900" baseline="30000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lang="en-US" sz="900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18A53FC0-35A6-79DE-DC2C-67E30E8C807C}"/>
              </a:ext>
            </a:extLst>
          </p:cNvPr>
          <p:cNvSpPr txBox="1">
            <a:spLocks/>
          </p:cNvSpPr>
          <p:nvPr/>
        </p:nvSpPr>
        <p:spPr>
          <a:xfrm>
            <a:off x="2857328" y="1218324"/>
            <a:ext cx="2055634" cy="362857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0069B4"/>
                </a:solidFill>
                <a:latin typeface="Myriad Pro" panose="020B0703030403020204" pitchFamily="34" charset="0"/>
                <a:ea typeface="+mj-ea"/>
                <a:cs typeface="+mj-cs"/>
              </a:defRPr>
            </a:lvl1pPr>
          </a:lstStyle>
          <a:p>
            <a:r>
              <a:rPr lang="en-US" sz="1600" noProof="0" dirty="0"/>
              <a:t>Dominican Republic</a:t>
            </a:r>
            <a:r>
              <a:rPr lang="en-US" noProof="0" dirty="0"/>
              <a:t> 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4471998D-3EA1-B7B7-D043-EC02A680E1DB}"/>
              </a:ext>
            </a:extLst>
          </p:cNvPr>
          <p:cNvSpPr txBox="1">
            <a:spLocks/>
          </p:cNvSpPr>
          <p:nvPr/>
        </p:nvSpPr>
        <p:spPr>
          <a:xfrm>
            <a:off x="215104" y="59754"/>
            <a:ext cx="4490246" cy="362857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0069B4"/>
                </a:solidFill>
                <a:latin typeface="Myriad Pro" panose="020B07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National MSP Processes</a:t>
            </a:r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63DC5382-39A3-ADA8-E922-6F2BE8AE55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197" y="452288"/>
            <a:ext cx="5662614" cy="622164"/>
          </a:xfrm>
        </p:spPr>
        <p:txBody>
          <a:bodyPr/>
          <a:lstStyle/>
          <a:p>
            <a:pPr algn="just"/>
            <a:r>
              <a:rPr lang="es-ES" sz="900" dirty="0" smtClean="0">
                <a:solidFill>
                  <a:schemeClr val="accent1"/>
                </a:solidFill>
              </a:rPr>
              <a:t>UNESCO </a:t>
            </a:r>
            <a:r>
              <a:rPr lang="es-ES" sz="900" dirty="0" err="1" smtClean="0">
                <a:solidFill>
                  <a:schemeClr val="accent1"/>
                </a:solidFill>
              </a:rPr>
              <a:t>signed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an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Implementing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Partnership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Agreement</a:t>
            </a:r>
            <a:r>
              <a:rPr lang="es-ES" sz="900" dirty="0" smtClean="0">
                <a:solidFill>
                  <a:schemeClr val="accent1"/>
                </a:solidFill>
              </a:rPr>
              <a:t> (IPA) </a:t>
            </a:r>
            <a:r>
              <a:rPr lang="es-ES" sz="900" dirty="0" err="1" smtClean="0">
                <a:solidFill>
                  <a:schemeClr val="accent1"/>
                </a:solidFill>
              </a:rPr>
              <a:t>with</a:t>
            </a:r>
            <a:r>
              <a:rPr lang="es-ES" sz="900" dirty="0" smtClean="0">
                <a:solidFill>
                  <a:schemeClr val="accent1"/>
                </a:solidFill>
              </a:rPr>
              <a:t> INVEMAR.</a:t>
            </a:r>
          </a:p>
          <a:p>
            <a:pPr algn="just"/>
            <a:r>
              <a:rPr lang="es-ES" sz="900" dirty="0" smtClean="0">
                <a:solidFill>
                  <a:schemeClr val="accent1"/>
                </a:solidFill>
              </a:rPr>
              <a:t>UNESCO </a:t>
            </a:r>
            <a:r>
              <a:rPr lang="es-ES" sz="900" dirty="0" err="1" smtClean="0">
                <a:solidFill>
                  <a:schemeClr val="accent1"/>
                </a:solidFill>
              </a:rPr>
              <a:t>will</a:t>
            </a:r>
            <a:r>
              <a:rPr lang="es-ES" sz="900" dirty="0" smtClean="0">
                <a:solidFill>
                  <a:schemeClr val="accent1"/>
                </a:solidFill>
              </a:rPr>
              <a:t> be </a:t>
            </a:r>
            <a:r>
              <a:rPr lang="es-ES" sz="900" dirty="0" err="1" smtClean="0">
                <a:solidFill>
                  <a:schemeClr val="accent1"/>
                </a:solidFill>
              </a:rPr>
              <a:t>contracting</a:t>
            </a:r>
            <a:r>
              <a:rPr lang="es-ES" sz="900" dirty="0" smtClean="0">
                <a:solidFill>
                  <a:schemeClr val="accent1"/>
                </a:solidFill>
              </a:rPr>
              <a:t> a </a:t>
            </a:r>
            <a:r>
              <a:rPr lang="es-ES" sz="900" dirty="0" err="1" smtClean="0">
                <a:solidFill>
                  <a:schemeClr val="accent1"/>
                </a:solidFill>
              </a:rPr>
              <a:t>consultant</a:t>
            </a:r>
            <a:r>
              <a:rPr lang="es-ES" sz="900" dirty="0" smtClean="0">
                <a:solidFill>
                  <a:schemeClr val="accent1"/>
                </a:solidFill>
              </a:rPr>
              <a:t> to </a:t>
            </a:r>
            <a:r>
              <a:rPr lang="es-ES" sz="900" dirty="0" err="1" smtClean="0">
                <a:solidFill>
                  <a:schemeClr val="accent1"/>
                </a:solidFill>
              </a:rPr>
              <a:t>implement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inception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phase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activities</a:t>
            </a:r>
            <a:r>
              <a:rPr lang="es-ES" sz="900" dirty="0" smtClean="0">
                <a:solidFill>
                  <a:schemeClr val="accent1"/>
                </a:solidFill>
              </a:rPr>
              <a:t> in </a:t>
            </a:r>
            <a:r>
              <a:rPr lang="es-ES" sz="900" dirty="0" err="1" smtClean="0">
                <a:solidFill>
                  <a:schemeClr val="accent1"/>
                </a:solidFill>
              </a:rPr>
              <a:t>the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Dominican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Republic</a:t>
            </a:r>
            <a:endParaRPr lang="es-ES" sz="900" dirty="0" smtClean="0">
              <a:solidFill>
                <a:schemeClr val="accent1"/>
              </a:solidFill>
            </a:endParaRPr>
          </a:p>
          <a:p>
            <a:pPr algn="just"/>
            <a:r>
              <a:rPr lang="es-ES" sz="900" dirty="0" smtClean="0">
                <a:solidFill>
                  <a:schemeClr val="accent1"/>
                </a:solidFill>
              </a:rPr>
              <a:t>UNESCO </a:t>
            </a:r>
            <a:r>
              <a:rPr lang="es-ES" sz="900" dirty="0" err="1" smtClean="0">
                <a:solidFill>
                  <a:schemeClr val="accent1"/>
                </a:solidFill>
              </a:rPr>
              <a:t>will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contract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an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expert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entity</a:t>
            </a:r>
            <a:r>
              <a:rPr lang="es-ES" sz="900" dirty="0" smtClean="0">
                <a:solidFill>
                  <a:schemeClr val="accent1"/>
                </a:solidFill>
              </a:rPr>
              <a:t> to </a:t>
            </a:r>
            <a:r>
              <a:rPr lang="es-ES" sz="900" dirty="0" err="1" smtClean="0">
                <a:solidFill>
                  <a:schemeClr val="accent1"/>
                </a:solidFill>
              </a:rPr>
              <a:t>develop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the</a:t>
            </a:r>
            <a:r>
              <a:rPr lang="es-ES" sz="900" dirty="0" smtClean="0">
                <a:solidFill>
                  <a:schemeClr val="accent1"/>
                </a:solidFill>
              </a:rPr>
              <a:t> MSP in </a:t>
            </a:r>
            <a:r>
              <a:rPr lang="es-ES" sz="900" dirty="0" err="1" smtClean="0">
                <a:solidFill>
                  <a:schemeClr val="accent1"/>
                </a:solidFill>
              </a:rPr>
              <a:t>Dominican</a:t>
            </a:r>
            <a:r>
              <a:rPr lang="es-ES" sz="900" dirty="0" smtClean="0">
                <a:solidFill>
                  <a:schemeClr val="accent1"/>
                </a:solidFill>
              </a:rPr>
              <a:t> </a:t>
            </a:r>
            <a:r>
              <a:rPr lang="es-ES" sz="900" dirty="0" err="1" smtClean="0">
                <a:solidFill>
                  <a:schemeClr val="accent1"/>
                </a:solidFill>
              </a:rPr>
              <a:t>Republic</a:t>
            </a:r>
            <a:endParaRPr lang="en-US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68183" y="290077"/>
            <a:ext cx="11838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 err="1">
                <a:solidFill>
                  <a:srgbClr val="0070C0"/>
                </a:solidFill>
                <a:latin typeface="Calibri" panose="020F0502020204030204"/>
              </a:rPr>
              <a:t>Capacity</a:t>
            </a:r>
            <a:r>
              <a:rPr lang="es-ES" sz="14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s-ES" sz="1400" dirty="0" err="1" smtClean="0">
                <a:solidFill>
                  <a:srgbClr val="0070C0"/>
                </a:solidFill>
                <a:latin typeface="Calibri" panose="020F0502020204030204"/>
              </a:rPr>
              <a:t>Development</a:t>
            </a:r>
            <a:r>
              <a:rPr lang="es-ES" sz="1400" dirty="0" smtClean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s-ES" sz="1400" dirty="0">
                <a:solidFill>
                  <a:srgbClr val="0070C0"/>
                </a:solidFill>
                <a:latin typeface="Calibri" panose="020F0502020204030204"/>
              </a:rPr>
              <a:t>(Trainings)</a:t>
            </a:r>
          </a:p>
          <a:p>
            <a:pPr defTabSz="914400"/>
            <a:endParaRPr lang="en-US" sz="320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98905" y="290077"/>
            <a:ext cx="1272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s-ES" sz="1400" dirty="0">
                <a:solidFill>
                  <a:srgbClr val="0070C0"/>
                </a:solidFill>
                <a:latin typeface="Calibri" panose="020F0502020204030204"/>
              </a:rPr>
              <a:t>Regional </a:t>
            </a:r>
            <a:r>
              <a:rPr lang="es-ES" sz="1400" dirty="0" err="1">
                <a:solidFill>
                  <a:srgbClr val="0070C0"/>
                </a:solidFill>
                <a:latin typeface="Calibri" panose="020F0502020204030204"/>
              </a:rPr>
              <a:t>Advocacy</a:t>
            </a:r>
            <a:endParaRPr lang="es-ES" sz="1400" dirty="0">
              <a:solidFill>
                <a:srgbClr val="0070C0"/>
              </a:solidFill>
              <a:latin typeface="Calibri" panose="020F0502020204030204"/>
            </a:endParaRPr>
          </a:p>
          <a:p>
            <a:pPr lvl="0" defTabSz="914400"/>
            <a:r>
              <a:rPr lang="es-ES" sz="1400" dirty="0" err="1">
                <a:solidFill>
                  <a:srgbClr val="0070C0"/>
                </a:solidFill>
                <a:latin typeface="Calibri" panose="020F0502020204030204"/>
              </a:rPr>
              <a:t>on</a:t>
            </a:r>
            <a:r>
              <a:rPr lang="es-ES" sz="1400" dirty="0">
                <a:solidFill>
                  <a:srgbClr val="0070C0"/>
                </a:solidFill>
                <a:latin typeface="Calibri" panose="020F0502020204030204"/>
              </a:rPr>
              <a:t> MSP</a:t>
            </a:r>
            <a:endParaRPr lang="en-US" sz="140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84512" y="1005265"/>
            <a:ext cx="190760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  <a:latin typeface="Calibri" panose="020F0502020204030204"/>
              </a:rPr>
              <a:t>One in person training and one virtual session on MSP (Biodiversity </a:t>
            </a:r>
            <a:r>
              <a:rPr lang="en-US" sz="1050" dirty="0">
                <a:solidFill>
                  <a:srgbClr val="002060"/>
                </a:solidFill>
                <a:latin typeface="Calibri" panose="020F0502020204030204"/>
              </a:rPr>
              <a:t>&amp; </a:t>
            </a:r>
            <a:r>
              <a:rPr lang="en-US" sz="1050" dirty="0" smtClean="0">
                <a:solidFill>
                  <a:srgbClr val="002060"/>
                </a:solidFill>
                <a:latin typeface="Calibri" panose="020F0502020204030204"/>
              </a:rPr>
              <a:t>Climate Change, May 2026; and Data, Oct 2026 </a:t>
            </a:r>
            <a:r>
              <a:rPr lang="en-US" sz="1050" dirty="0" err="1" smtClean="0">
                <a:solidFill>
                  <a:srgbClr val="002060"/>
                </a:solidFill>
                <a:latin typeface="Calibri" panose="020F0502020204030204"/>
              </a:rPr>
              <a:t>tbd</a:t>
            </a:r>
            <a:r>
              <a:rPr lang="en-US" sz="1050" dirty="0" smtClean="0">
                <a:solidFill>
                  <a:srgbClr val="002060"/>
                </a:solidFill>
                <a:latin typeface="Calibri" panose="020F0502020204030204"/>
              </a:rPr>
              <a:t>).</a:t>
            </a:r>
            <a:endParaRPr lang="en-US" sz="1050" dirty="0">
              <a:solidFill>
                <a:srgbClr val="002060"/>
              </a:solidFill>
              <a:latin typeface="Calibri" panose="020F0502020204030204"/>
            </a:endParaRPr>
          </a:p>
          <a:p>
            <a:pPr lvl="0" defTabSz="914400"/>
            <a:r>
              <a:rPr lang="es-ES" sz="1050" dirty="0">
                <a:solidFill>
                  <a:srgbClr val="002060"/>
                </a:solidFill>
                <a:latin typeface="Calibri" panose="020F0502020204030204"/>
              </a:rPr>
              <a:t> </a:t>
            </a:r>
            <a:endParaRPr lang="en-US" sz="105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38350" y="1005265"/>
            <a:ext cx="2071153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  <a:latin typeface="Calibri" panose="020F0502020204030204"/>
              </a:rPr>
              <a:t>Exchange visits between MSP sites supported by the </a:t>
            </a:r>
            <a:r>
              <a:rPr lang="en-US" sz="1050" dirty="0" err="1">
                <a:solidFill>
                  <a:srgbClr val="002060"/>
                </a:solidFill>
                <a:latin typeface="Calibri" panose="020F0502020204030204"/>
              </a:rPr>
              <a:t>Procaribe</a:t>
            </a:r>
            <a:r>
              <a:rPr lang="en-US" sz="1050" dirty="0">
                <a:solidFill>
                  <a:srgbClr val="002060"/>
                </a:solidFill>
                <a:latin typeface="Calibri" panose="020F0502020204030204"/>
              </a:rPr>
              <a:t>+ Project.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  <a:latin typeface="Calibri" panose="020F0502020204030204"/>
              </a:rPr>
              <a:t>Promote further increase in MSP efforts in the region (target of 10% of the CLME under MSP).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2" y="2228677"/>
            <a:ext cx="1093573" cy="54334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86" y="2294102"/>
            <a:ext cx="644819" cy="7369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06" y="1967076"/>
            <a:ext cx="970032" cy="6954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10" y="2053088"/>
            <a:ext cx="856214" cy="8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215105" y="741501"/>
            <a:ext cx="5662614" cy="1987758"/>
          </a:xfrm>
        </p:spPr>
        <p:txBody>
          <a:bodyPr/>
          <a:lstStyle/>
          <a:p>
            <a:endParaRPr lang="es-ES" dirty="0"/>
          </a:p>
          <a:p>
            <a:pPr lvl="0" algn="just"/>
            <a:r>
              <a:rPr lang="en-US" sz="1400" dirty="0">
                <a:solidFill>
                  <a:schemeClr val="accent1"/>
                </a:solidFill>
              </a:rPr>
              <a:t>Recommendation SC-IOCARIBE-XVIII.3</a:t>
            </a:r>
          </a:p>
          <a:p>
            <a:pPr lvl="0" algn="just"/>
            <a:r>
              <a:rPr lang="en-US" sz="1400" dirty="0" smtClean="0">
                <a:solidFill>
                  <a:schemeClr val="accent1"/>
                </a:solidFill>
              </a:rPr>
              <a:t>IOCARIBE established a </a:t>
            </a:r>
            <a:r>
              <a:rPr lang="en-US" sz="1400" dirty="0">
                <a:solidFill>
                  <a:schemeClr val="accent1"/>
                </a:solidFill>
              </a:rPr>
              <a:t>Task Team on Marine Spatial </a:t>
            </a:r>
            <a:r>
              <a:rPr lang="en-US" sz="1400" dirty="0" smtClean="0">
                <a:solidFill>
                  <a:schemeClr val="accent1"/>
                </a:solidFill>
              </a:rPr>
              <a:t>Planning as </a:t>
            </a:r>
            <a:r>
              <a:rPr lang="en-US" sz="1400" dirty="0">
                <a:solidFill>
                  <a:schemeClr val="accent1"/>
                </a:solidFill>
              </a:rPr>
              <a:t>part of IOCARIBE’s </a:t>
            </a:r>
            <a:r>
              <a:rPr lang="en-US" sz="1400" dirty="0" smtClean="0">
                <a:solidFill>
                  <a:schemeClr val="accent1"/>
                </a:solidFill>
              </a:rPr>
              <a:t>Working </a:t>
            </a:r>
            <a:r>
              <a:rPr lang="en-US" sz="1400" dirty="0">
                <a:solidFill>
                  <a:schemeClr val="accent1"/>
                </a:solidFill>
              </a:rPr>
              <a:t>G</a:t>
            </a:r>
            <a:r>
              <a:rPr lang="en-US" sz="1400" dirty="0" smtClean="0">
                <a:solidFill>
                  <a:schemeClr val="accent1"/>
                </a:solidFill>
              </a:rPr>
              <a:t>roup </a:t>
            </a:r>
            <a:r>
              <a:rPr lang="en-US" sz="1400" dirty="0">
                <a:solidFill>
                  <a:schemeClr val="accent1"/>
                </a:solidFill>
              </a:rPr>
              <a:t>on Capacity Development</a:t>
            </a:r>
          </a:p>
          <a:p>
            <a:pPr lvl="0" algn="just"/>
            <a:r>
              <a:rPr lang="en-US" sz="1400" dirty="0">
                <a:solidFill>
                  <a:schemeClr val="accent1"/>
                </a:solidFill>
              </a:rPr>
              <a:t>To support regional capacity development activities</a:t>
            </a:r>
          </a:p>
          <a:p>
            <a:pPr lvl="1" algn="just"/>
            <a:r>
              <a:rPr lang="en-US" sz="1400" dirty="0" smtClean="0">
                <a:solidFill>
                  <a:schemeClr val="accent1"/>
                </a:solidFill>
              </a:rPr>
              <a:t>MSP </a:t>
            </a:r>
            <a:r>
              <a:rPr lang="en-US" sz="1400" dirty="0">
                <a:solidFill>
                  <a:schemeClr val="accent1"/>
                </a:solidFill>
              </a:rPr>
              <a:t>Task Team will review </a:t>
            </a:r>
            <a:r>
              <a:rPr lang="en-US" sz="1400" dirty="0" smtClean="0">
                <a:solidFill>
                  <a:schemeClr val="accent1"/>
                </a:solidFill>
              </a:rPr>
              <a:t>efforts and </a:t>
            </a:r>
            <a:r>
              <a:rPr lang="en-US" sz="1400" dirty="0">
                <a:solidFill>
                  <a:schemeClr val="accent1"/>
                </a:solidFill>
              </a:rPr>
              <a:t>develop capacity-building GAP analysis and </a:t>
            </a:r>
            <a:r>
              <a:rPr lang="en-US" sz="1400" dirty="0" err="1">
                <a:solidFill>
                  <a:schemeClr val="accent1"/>
                </a:solidFill>
              </a:rPr>
              <a:t>workplans</a:t>
            </a:r>
            <a:r>
              <a:rPr lang="en-US" sz="1400" dirty="0">
                <a:solidFill>
                  <a:schemeClr val="accent1"/>
                </a:solidFill>
              </a:rPr>
              <a:t> for robust MSP progress.​</a:t>
            </a:r>
          </a:p>
          <a:p>
            <a:pPr lvl="1" algn="just"/>
            <a:r>
              <a:rPr lang="en-US" sz="1400" dirty="0" smtClean="0">
                <a:solidFill>
                  <a:schemeClr val="accent1"/>
                </a:solidFill>
              </a:rPr>
              <a:t>Expand </a:t>
            </a:r>
            <a:r>
              <a:rPr lang="en-US" sz="1400" dirty="0">
                <a:solidFill>
                  <a:schemeClr val="accent1"/>
                </a:solidFill>
              </a:rPr>
              <a:t>MSP to other IOCARIBE Member States.</a:t>
            </a:r>
          </a:p>
          <a:p>
            <a:pPr lvl="0"/>
            <a:endParaRPr lang="en-US" dirty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/>
              <a:t>Marine Spatial Planning</a:t>
            </a:r>
            <a:br>
              <a:rPr lang="en-US" noProof="0" dirty="0"/>
            </a:br>
            <a:r>
              <a:rPr lang="en-US" noProof="0" dirty="0"/>
              <a:t>Task Team </a:t>
            </a:r>
            <a:br>
              <a:rPr lang="en-US" noProof="0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52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accent1"/>
                </a:solidFill>
              </a:rPr>
              <a:t>2nd </a:t>
            </a:r>
            <a:r>
              <a:rPr lang="en-US" sz="1200" dirty="0">
                <a:solidFill>
                  <a:schemeClr val="accent1"/>
                </a:solidFill>
              </a:rPr>
              <a:t>Latin American and Caribbean (LAC) Marine Spatial Planning (MSP) Forum and Workshop from 18-21 February 2025 in Panama City, Panama.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The </a:t>
            </a:r>
            <a:r>
              <a:rPr lang="en-US" sz="1200" dirty="0">
                <a:solidFill>
                  <a:schemeClr val="accent1"/>
                </a:solidFill>
              </a:rPr>
              <a:t>Eighteenth Intergovernmental Session of the Sub-Commission for the Caribbean and Adjacent regions (SC-IOCARIBE-XVIII) and Technical Science </a:t>
            </a:r>
            <a:r>
              <a:rPr lang="en-US" sz="1200" dirty="0" smtClean="0">
                <a:solidFill>
                  <a:schemeClr val="accent1"/>
                </a:solidFill>
              </a:rPr>
              <a:t>Meeting, 22-25 </a:t>
            </a:r>
            <a:r>
              <a:rPr lang="en-US" sz="1200" dirty="0">
                <a:solidFill>
                  <a:schemeClr val="accent1"/>
                </a:solidFill>
              </a:rPr>
              <a:t>April 2025 in Brasilia, </a:t>
            </a:r>
            <a:r>
              <a:rPr lang="en-US" sz="1200" dirty="0" smtClean="0">
                <a:solidFill>
                  <a:schemeClr val="accent1"/>
                </a:solidFill>
              </a:rPr>
              <a:t>Brazil.</a:t>
            </a:r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 err="1" smtClean="0">
                <a:solidFill>
                  <a:schemeClr val="accent1"/>
                </a:solidFill>
              </a:rPr>
              <a:t>MSPglobal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Online Conference - 2.0 Closing &amp; 3.0 Kick-off </a:t>
            </a:r>
            <a:r>
              <a:rPr lang="en-US" sz="1200" dirty="0" smtClean="0">
                <a:solidFill>
                  <a:schemeClr val="accent1"/>
                </a:solidFill>
              </a:rPr>
              <a:t>(4 September, </a:t>
            </a:r>
            <a:r>
              <a:rPr lang="en-US" sz="1200" dirty="0">
                <a:solidFill>
                  <a:schemeClr val="accent1"/>
                </a:solidFill>
              </a:rPr>
              <a:t>2025</a:t>
            </a:r>
            <a:r>
              <a:rPr lang="en-US" sz="1200" dirty="0" smtClean="0">
                <a:solidFill>
                  <a:schemeClr val="accent1"/>
                </a:solidFill>
              </a:rPr>
              <a:t>).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78th annual meeting of the Gulf and Caribbean Fisheries Institute (78GCFI), </a:t>
            </a:r>
            <a:r>
              <a:rPr lang="en-US" sz="1200" dirty="0" smtClean="0">
                <a:solidFill>
                  <a:schemeClr val="accent1"/>
                </a:solidFill>
              </a:rPr>
              <a:t>27-31 October, 2025.</a:t>
            </a:r>
          </a:p>
          <a:p>
            <a:r>
              <a:rPr lang="es-ES" sz="1200" dirty="0" err="1" smtClean="0">
                <a:solidFill>
                  <a:schemeClr val="accent1"/>
                </a:solidFill>
              </a:rPr>
              <a:t>Missions</a:t>
            </a:r>
            <a:r>
              <a:rPr lang="es-ES" sz="1200" dirty="0" smtClean="0">
                <a:solidFill>
                  <a:schemeClr val="accent1"/>
                </a:solidFill>
              </a:rPr>
              <a:t> to Barbados and Trinidad and Tobago (1-5 </a:t>
            </a:r>
            <a:r>
              <a:rPr lang="es-ES" sz="1200" dirty="0" err="1" smtClean="0">
                <a:solidFill>
                  <a:schemeClr val="accent1"/>
                </a:solidFill>
              </a:rPr>
              <a:t>Dec</a:t>
            </a:r>
            <a:r>
              <a:rPr lang="es-ES" sz="1200" dirty="0" smtClean="0">
                <a:solidFill>
                  <a:schemeClr val="accent1"/>
                </a:solidFill>
              </a:rPr>
              <a:t> 2025, </a:t>
            </a:r>
            <a:r>
              <a:rPr lang="es-ES" sz="1200" dirty="0" err="1" smtClean="0">
                <a:solidFill>
                  <a:schemeClr val="accent1"/>
                </a:solidFill>
              </a:rPr>
              <a:t>scale</a:t>
            </a:r>
            <a:r>
              <a:rPr lang="es-ES" sz="1200" dirty="0" smtClean="0">
                <a:solidFill>
                  <a:schemeClr val="accent1"/>
                </a:solidFill>
              </a:rPr>
              <a:t> up MSP </a:t>
            </a:r>
            <a:r>
              <a:rPr lang="es-ES" sz="1200" dirty="0" err="1" smtClean="0">
                <a:solidFill>
                  <a:schemeClr val="accent1"/>
                </a:solidFill>
              </a:rPr>
              <a:t>synergies</a:t>
            </a:r>
            <a:r>
              <a:rPr lang="es-ES" sz="1200" dirty="0" smtClean="0">
                <a:solidFill>
                  <a:schemeClr val="accent1"/>
                </a:solidFill>
              </a:rPr>
              <a:t> </a:t>
            </a:r>
            <a:r>
              <a:rPr lang="es-ES" sz="1200" dirty="0" err="1" smtClean="0">
                <a:solidFill>
                  <a:schemeClr val="accent1"/>
                </a:solidFill>
              </a:rPr>
              <a:t>with</a:t>
            </a:r>
            <a:r>
              <a:rPr lang="es-ES" sz="1200" dirty="0" smtClean="0">
                <a:solidFill>
                  <a:schemeClr val="accent1"/>
                </a:solidFill>
              </a:rPr>
              <a:t> </a:t>
            </a:r>
            <a:r>
              <a:rPr lang="es-ES" sz="1200" dirty="0" err="1" smtClean="0">
                <a:solidFill>
                  <a:schemeClr val="accent1"/>
                </a:solidFill>
              </a:rPr>
              <a:t>key</a:t>
            </a:r>
            <a:r>
              <a:rPr lang="es-ES" sz="1200" dirty="0" smtClean="0">
                <a:solidFill>
                  <a:schemeClr val="accent1"/>
                </a:solidFill>
              </a:rPr>
              <a:t> regional </a:t>
            </a:r>
            <a:r>
              <a:rPr lang="es-ES" sz="1200" dirty="0" err="1" smtClean="0">
                <a:solidFill>
                  <a:schemeClr val="accent1"/>
                </a:solidFill>
              </a:rPr>
              <a:t>parterns</a:t>
            </a:r>
            <a:r>
              <a:rPr lang="es-ES" sz="1200" dirty="0" smtClean="0">
                <a:solidFill>
                  <a:schemeClr val="accent1"/>
                </a:solidFill>
              </a:rPr>
              <a:t>). </a:t>
            </a:r>
            <a:endParaRPr lang="en-US" sz="1200" dirty="0" smtClean="0">
              <a:solidFill>
                <a:schemeClr val="accent1"/>
              </a:solidFill>
            </a:endParaRP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endParaRPr lang="en-US" sz="12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Advocay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MSP – Key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MSP </a:t>
            </a:r>
            <a:r>
              <a:rPr lang="es-ES" dirty="0" err="1" smtClean="0"/>
              <a:t>Newly</a:t>
            </a:r>
            <a:r>
              <a:rPr lang="es-ES" dirty="0" smtClean="0"/>
              <a:t> </a:t>
            </a:r>
            <a:r>
              <a:rPr lang="es-ES" dirty="0" err="1" smtClean="0"/>
              <a:t>Published</a:t>
            </a:r>
            <a:r>
              <a:rPr lang="es-ES" dirty="0" smtClean="0"/>
              <a:t> </a:t>
            </a:r>
            <a:r>
              <a:rPr lang="es-ES" dirty="0" err="1" smtClean="0"/>
              <a:t>guides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>
          <a:xfrm>
            <a:off x="215104" y="613250"/>
            <a:ext cx="5662614" cy="24858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AutoNum type="arabicPeriod"/>
            </a:pPr>
            <a:r>
              <a:rPr lang="en-US" sz="1200" dirty="0" smtClean="0">
                <a:solidFill>
                  <a:schemeClr val="accent1"/>
                </a:solidFill>
              </a:rPr>
              <a:t>Complementary </a:t>
            </a:r>
            <a:r>
              <a:rPr lang="en-US" sz="1200" dirty="0">
                <a:solidFill>
                  <a:schemeClr val="accent1"/>
                </a:solidFill>
              </a:rPr>
              <a:t>Guides UNESCO-IOC &amp; European Commission: </a:t>
            </a:r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sz="1200" dirty="0" smtClean="0">
                <a:solidFill>
                  <a:schemeClr val="accent1"/>
                </a:solidFill>
              </a:rPr>
              <a:t>Biodiversity </a:t>
            </a:r>
            <a:r>
              <a:rPr lang="en-US" sz="1200" dirty="0">
                <a:solidFill>
                  <a:schemeClr val="accent1"/>
                </a:solidFill>
              </a:rPr>
              <a:t>inclusive MSP (w/UNEP; reviewed by CBD Secretariat &amp; OBIS)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Climate-smart </a:t>
            </a:r>
            <a:r>
              <a:rPr lang="en-US" sz="1200" dirty="0">
                <a:solidFill>
                  <a:schemeClr val="accent1"/>
                </a:solidFill>
              </a:rPr>
              <a:t>MSP (reviewed by UNFCCC and IOC/OSS)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1"/>
                </a:solidFill>
              </a:rPr>
              <a:t>2. Data </a:t>
            </a:r>
            <a:r>
              <a:rPr lang="en-US" sz="1200" dirty="0">
                <a:solidFill>
                  <a:schemeClr val="accent1"/>
                </a:solidFill>
              </a:rPr>
              <a:t>Toolboxes: How to develop a Spatial Data Infrastructure for MSP (w/IODE)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How to integrate ocean observation into MSP (w/GOOS &amp; OBIS)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1"/>
                </a:solidFill>
              </a:rPr>
              <a:t>3. Engaging </a:t>
            </a:r>
            <a:r>
              <a:rPr lang="en-US" sz="1200" dirty="0">
                <a:solidFill>
                  <a:schemeClr val="accent1"/>
                </a:solidFill>
              </a:rPr>
              <a:t>Offshore Wind Sector (w/UNGC)</a:t>
            </a:r>
          </a:p>
          <a:p>
            <a:r>
              <a:rPr lang="en-US" sz="1200" dirty="0" smtClean="0">
                <a:solidFill>
                  <a:schemeClr val="accent1"/>
                </a:solidFill>
                <a:hlinkClick r:id="rId2"/>
              </a:rPr>
              <a:t>Sector </a:t>
            </a:r>
            <a:r>
              <a:rPr lang="en-US" sz="1200" dirty="0">
                <a:solidFill>
                  <a:schemeClr val="accent1"/>
                </a:solidFill>
                <a:hlinkClick r:id="rId2"/>
              </a:rPr>
              <a:t>overview</a:t>
            </a:r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 smtClean="0">
                <a:solidFill>
                  <a:schemeClr val="accent1"/>
                </a:solidFill>
              </a:rPr>
              <a:t>Good </a:t>
            </a:r>
            <a:r>
              <a:rPr lang="en-US" sz="1200" dirty="0">
                <a:solidFill>
                  <a:schemeClr val="accent1"/>
                </a:solidFill>
              </a:rPr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27714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16251</TotalTime>
  <Words>711</Words>
  <Application>Microsoft Office PowerPoint</Application>
  <PresentationFormat>Personalizado</PresentationFormat>
  <Paragraphs>82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Ebrima</vt:lpstr>
      <vt:lpstr>Myriad Pro</vt:lpstr>
      <vt:lpstr>Nirmala UI</vt:lpstr>
      <vt:lpstr>Roboto</vt:lpstr>
      <vt:lpstr>Diseño personalizado</vt:lpstr>
      <vt:lpstr>Presentación de PowerPoint</vt:lpstr>
      <vt:lpstr>BIENNIAL WORK PLAN</vt:lpstr>
      <vt:lpstr>Marine Spatial Planning </vt:lpstr>
      <vt:lpstr>Presentación de PowerPoint</vt:lpstr>
      <vt:lpstr>Colombia </vt:lpstr>
      <vt:lpstr>Presentación de PowerPoint</vt:lpstr>
      <vt:lpstr>Marine Spatial Planning Task Team  </vt:lpstr>
      <vt:lpstr>Advocay on MSP – Key meetings</vt:lpstr>
      <vt:lpstr>MSP Newly Published guides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IOCARIBE Template</dc:title>
  <dc:creator>Alex Palomino Cadena</dc:creator>
  <cp:lastModifiedBy>Alejandro</cp:lastModifiedBy>
  <cp:revision>552</cp:revision>
  <dcterms:created xsi:type="dcterms:W3CDTF">2019-04-25T17:17:09Z</dcterms:created>
  <dcterms:modified xsi:type="dcterms:W3CDTF">2026-04-06T21:13:09Z</dcterms:modified>
</cp:coreProperties>
</file>