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2" r:id="rId7"/>
    <p:sldId id="263" r:id="rId8"/>
    <p:sldId id="264" r:id="rId9"/>
    <p:sldId id="260"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C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showGuides="1">
      <p:cViewPr varScale="1">
        <p:scale>
          <a:sx n="117" d="100"/>
          <a:sy n="117" d="100"/>
        </p:scale>
        <p:origin x="27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p:cNvSpPr>
            <a:spLocks noGrp="1"/>
          </p:cNvSpPr>
          <p:nvPr>
            <p:ph type="dt" sz="half" idx="10"/>
          </p:nvPr>
        </p:nvSpPr>
        <p:spPr/>
        <p:txBody>
          <a:bodyPr/>
          <a:lstStyle/>
          <a:p>
            <a:fld id="{6E3C63E5-8A7B-4034-A0F5-4D60A1F3300D}" type="datetimeFigureOut">
              <a:rPr lang="fr-FR" smtClean="0"/>
              <a:t>24/03/2026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3010208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6E3C63E5-8A7B-4034-A0F5-4D60A1F3300D}" type="datetimeFigureOut">
              <a:rPr lang="fr-FR" smtClean="0"/>
              <a:t>24/03/2026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414553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6E3C63E5-8A7B-4034-A0F5-4D60A1F3300D}" type="datetimeFigureOut">
              <a:rPr lang="fr-FR" smtClean="0"/>
              <a:t>24/03/2026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320002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6E3C63E5-8A7B-4034-A0F5-4D60A1F3300D}" type="datetimeFigureOut">
              <a:rPr lang="fr-FR" smtClean="0"/>
              <a:t>24/03/2026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1544016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3C63E5-8A7B-4034-A0F5-4D60A1F3300D}" type="datetimeFigureOut">
              <a:rPr lang="fr-FR" smtClean="0"/>
              <a:t>24/03/2026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2032202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p>
            <a:fld id="{6E3C63E5-8A7B-4034-A0F5-4D60A1F3300D}" type="datetimeFigureOut">
              <a:rPr lang="fr-FR" smtClean="0"/>
              <a:t>24/03/2026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2451855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p>
            <a:fld id="{6E3C63E5-8A7B-4034-A0F5-4D60A1F3300D}" type="datetimeFigureOut">
              <a:rPr lang="fr-FR" smtClean="0"/>
              <a:t>24/03/2026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1783300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p>
            <a:fld id="{6E3C63E5-8A7B-4034-A0F5-4D60A1F3300D}" type="datetimeFigureOut">
              <a:rPr lang="fr-FR" smtClean="0"/>
              <a:t>24/03/2026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1457825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3C63E5-8A7B-4034-A0F5-4D60A1F3300D}" type="datetimeFigureOut">
              <a:rPr lang="fr-FR" smtClean="0"/>
              <a:t>24/03/2026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187029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3C63E5-8A7B-4034-A0F5-4D60A1F3300D}" type="datetimeFigureOut">
              <a:rPr lang="fr-FR" smtClean="0"/>
              <a:t>24/03/2026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119260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3C63E5-8A7B-4034-A0F5-4D60A1F3300D}" type="datetimeFigureOut">
              <a:rPr lang="fr-FR" smtClean="0"/>
              <a:t>24/03/2026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1681BC-F749-45AB-990A-0977D4181336}" type="slidenum">
              <a:rPr lang="fr-FR" smtClean="0"/>
              <a:t>‹#›</a:t>
            </a:fld>
            <a:endParaRPr lang="fr-FR"/>
          </a:p>
        </p:txBody>
      </p:sp>
    </p:spTree>
    <p:extLst>
      <p:ext uri="{BB962C8B-B14F-4D97-AF65-F5344CB8AC3E}">
        <p14:creationId xmlns:p14="http://schemas.microsoft.com/office/powerpoint/2010/main" val="924688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3C63E5-8A7B-4034-A0F5-4D60A1F3300D}" type="datetimeFigureOut">
              <a:rPr lang="fr-FR" smtClean="0"/>
              <a:t>24/03/2026</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1681BC-F749-45AB-990A-0977D4181336}" type="slidenum">
              <a:rPr lang="fr-FR" smtClean="0"/>
              <a:t>‹#›</a:t>
            </a:fld>
            <a:endParaRPr lang="fr-FR"/>
          </a:p>
        </p:txBody>
      </p:sp>
    </p:spTree>
    <p:extLst>
      <p:ext uri="{BB962C8B-B14F-4D97-AF65-F5344CB8AC3E}">
        <p14:creationId xmlns:p14="http://schemas.microsoft.com/office/powerpoint/2010/main" val="51693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shoa.cl/php/radioavisos?idioma=es" TargetMode="External"/><Relationship Id="rId3" Type="http://schemas.openxmlformats.org/officeDocument/2006/relationships/image" Target="../media/image3.tiff"/><Relationship Id="rId7" Type="http://schemas.openxmlformats.org/officeDocument/2006/relationships/hyperlink" Target="http://www.maritimenz.govt.nz/navarea" TargetMode="External"/><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hyperlink" Target="https://mil.ru/activity/hydrographic/info/navwar" TargetMode="External"/><Relationship Id="rId5" Type="http://schemas.openxmlformats.org/officeDocument/2006/relationships/hyperlink" Target="https://msi.nga.mil/NavWarnings" TargetMode="External"/><Relationship Id="rId10" Type="http://schemas.openxmlformats.org/officeDocument/2006/relationships/hyperlink" Target="https://www.ccg-gcc.gc.ca/mcts-sctm/navwarn-avnav-ca-eng.html" TargetMode="External"/><Relationship Id="rId4" Type="http://schemas.openxmlformats.org/officeDocument/2006/relationships/image" Target="../media/image4.jpeg"/><Relationship Id="rId9" Type="http://schemas.openxmlformats.org/officeDocument/2006/relationships/hyperlink" Target="https://www.dhn.mil.pe/portal/navarea/radioaviso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hyperlink" Target="http://www.navarea-xix.no/" TargetMode="External"/><Relationship Id="rId5" Type="http://schemas.openxmlformats.org/officeDocument/2006/relationships/hyperlink" Target="https://www.ccg-gcc.gc.ca/mcts-sctm/navwarn-avnav-ca-eng.html" TargetMode="Externa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8" Type="http://schemas.openxmlformats.org/officeDocument/2006/relationships/hyperlink" Target="https://armada.defensa.gob.es/ihm/Aplicaciones/Navareas/Index_Navareas_xml_eng.htm" TargetMode="External"/><Relationship Id="rId3" Type="http://schemas.openxmlformats.org/officeDocument/2006/relationships/image" Target="../media/image3.tiff"/><Relationship Id="rId7" Type="http://schemas.openxmlformats.org/officeDocument/2006/relationships/hyperlink" Target="https://portail.ping-info-nautique.fr/avurnav-notice" TargetMode="External"/><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hyperlink" Target="https://navvarn.sjofartsverket.se/en/" TargetMode="External"/><Relationship Id="rId5" Type="http://schemas.openxmlformats.org/officeDocument/2006/relationships/hyperlink" Target="https://msi.admiralty.co.uk/RadioNavigationalWarnings" TargetMode="External"/><Relationship Id="rId10" Type="http://schemas.openxmlformats.org/officeDocument/2006/relationships/hyperlink" Target="https://www.marinha.mil.br/chm/dados-do-segnav-aviso-radio-nautico-tela/avisos-radio-nauticos-e-sar" TargetMode="External"/><Relationship Id="rId4" Type="http://schemas.openxmlformats.org/officeDocument/2006/relationships/image" Target="../media/image4.jpeg"/><Relationship Id="rId9" Type="http://schemas.openxmlformats.org/officeDocument/2006/relationships/hyperlink" Target="https://msi.nga.mil/NavWarnings"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hydrography.paknavy.gov.pk/" TargetMode="External"/><Relationship Id="rId3" Type="http://schemas.openxmlformats.org/officeDocument/2006/relationships/image" Target="../media/image3.tiff"/><Relationship Id="rId7" Type="http://schemas.openxmlformats.org/officeDocument/2006/relationships/hyperlink" Target="http://www.hydrobharat.gov.in/" TargetMode="External"/><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hyperlink" Target="https://www.sanho.co.za/Default.htm" TargetMode="External"/><Relationship Id="rId5" Type="http://schemas.openxmlformats.org/officeDocument/2006/relationships/hyperlink" Target="https://www.hidro.gov.ar/nautica/RadioavisosNauticos.asp?op=8" TargetMode="External"/><Relationship Id="rId10" Type="http://schemas.openxmlformats.org/officeDocument/2006/relationships/hyperlink" Target="https://www1.kaiho.mlit.go.jp/TUHO/keiho/navarea11_en.html" TargetMode="External"/><Relationship Id="rId4" Type="http://schemas.openxmlformats.org/officeDocument/2006/relationships/image" Target="../media/image4.jpeg"/><Relationship Id="rId9" Type="http://schemas.openxmlformats.org/officeDocument/2006/relationships/hyperlink" Target="https://www.amsa.gov.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7031" y="0"/>
            <a:ext cx="3437937" cy="1145979"/>
          </a:xfrm>
          <a:prstGeom prst="rect">
            <a:avLst/>
          </a:prstGeom>
        </p:spPr>
      </p:pic>
      <p:sp>
        <p:nvSpPr>
          <p:cNvPr id="6" name="Title 1"/>
          <p:cNvSpPr>
            <a:spLocks noGrp="1"/>
          </p:cNvSpPr>
          <p:nvPr>
            <p:ph type="ctrTitle"/>
          </p:nvPr>
        </p:nvSpPr>
        <p:spPr>
          <a:xfrm>
            <a:off x="1524000" y="1358608"/>
            <a:ext cx="9144000" cy="2387600"/>
          </a:xfrm>
        </p:spPr>
        <p:txBody>
          <a:bodyPr/>
          <a:lstStyle/>
          <a:p>
            <a:r>
              <a:rPr lang="en-US" b="1" dirty="0"/>
              <a:t>WWNWS</a:t>
            </a:r>
          </a:p>
        </p:txBody>
      </p:sp>
      <p:sp>
        <p:nvSpPr>
          <p:cNvPr id="10" name="Subtitle 2"/>
          <p:cNvSpPr>
            <a:spLocks noGrp="1"/>
          </p:cNvSpPr>
          <p:nvPr>
            <p:ph type="subTitle" idx="1"/>
          </p:nvPr>
        </p:nvSpPr>
        <p:spPr>
          <a:xfrm>
            <a:off x="1524000" y="4180879"/>
            <a:ext cx="9144000" cy="1655762"/>
          </a:xfrm>
        </p:spPr>
        <p:txBody>
          <a:bodyPr>
            <a:normAutofit/>
          </a:bodyPr>
          <a:lstStyle/>
          <a:p>
            <a:r>
              <a:rPr lang="en-US" sz="3100" b="1" dirty="0">
                <a:solidFill>
                  <a:srgbClr val="00A9A9"/>
                </a:solidFill>
                <a:latin typeface="Arial" panose="020B0604020202020204" pitchFamily="34" charset="0"/>
                <a:cs typeface="Arial" panose="020B0604020202020204" pitchFamily="34" charset="0"/>
              </a:rPr>
              <a:t>Update and next steps regarding tsunami messages as navigational warnings</a:t>
            </a:r>
          </a:p>
        </p:txBody>
      </p:sp>
    </p:spTree>
    <p:extLst>
      <p:ext uri="{BB962C8B-B14F-4D97-AF65-F5344CB8AC3E}">
        <p14:creationId xmlns:p14="http://schemas.microsoft.com/office/powerpoint/2010/main" val="61792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6209F-801B-1880-7F36-039CA6148C3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2535C9B-87A1-65DE-A838-3DB60AA4AD1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a:extLst>
              <a:ext uri="{FF2B5EF4-FFF2-40B4-BE49-F238E27FC236}">
                <a16:creationId xmlns:a16="http://schemas.microsoft.com/office/drawing/2014/main" id="{AB3B957F-10D4-75FA-DF3C-60415D618F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a:extLst>
              <a:ext uri="{FF2B5EF4-FFF2-40B4-BE49-F238E27FC236}">
                <a16:creationId xmlns:a16="http://schemas.microsoft.com/office/drawing/2014/main" id="{3F659CD2-AC3B-25D8-9C10-CA7F92C4ED5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A1BE9968-2947-9A95-A633-BA8D5CAD735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NAVAREA </a:t>
            </a:r>
            <a:r>
              <a:rPr lang="fr-FR" sz="2400" cap="all" dirty="0" err="1">
                <a:latin typeface="Arial Black" panose="020B0A04020102020204" pitchFamily="34" charset="0"/>
              </a:rPr>
              <a:t>Coordinator</a:t>
            </a:r>
            <a:r>
              <a:rPr lang="fr-FR" sz="2400" cap="all" dirty="0">
                <a:latin typeface="Arial Black" panose="020B0A04020102020204" pitchFamily="34" charset="0"/>
              </a:rPr>
              <a:t> Contact </a:t>
            </a:r>
            <a:r>
              <a:rPr lang="fr-FR" sz="2400" cap="all" dirty="0" err="1">
                <a:latin typeface="Arial Black" panose="020B0A04020102020204" pitchFamily="34" charset="0"/>
              </a:rPr>
              <a:t>details</a:t>
            </a:r>
            <a:endParaRPr lang="en-US" sz="2400" cap="all" dirty="0">
              <a:latin typeface="Arial Black" panose="020B0A04020102020204" pitchFamily="34" charset="0"/>
            </a:endParaRPr>
          </a:p>
        </p:txBody>
      </p:sp>
      <p:sp>
        <p:nvSpPr>
          <p:cNvPr id="8" name="Footer Placeholder 5">
            <a:extLst>
              <a:ext uri="{FF2B5EF4-FFF2-40B4-BE49-F238E27FC236}">
                <a16:creationId xmlns:a16="http://schemas.microsoft.com/office/drawing/2014/main" id="{30808A04-EB54-4527-FD86-74838603B0C8}"/>
              </a:ext>
            </a:extLst>
          </p:cNvPr>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graphicFrame>
        <p:nvGraphicFramePr>
          <p:cNvPr id="12" name="Table 11">
            <a:extLst>
              <a:ext uri="{FF2B5EF4-FFF2-40B4-BE49-F238E27FC236}">
                <a16:creationId xmlns:a16="http://schemas.microsoft.com/office/drawing/2014/main" id="{5324F6D8-1916-9A3C-F310-0B555F9DCFEB}"/>
              </a:ext>
            </a:extLst>
          </p:cNvPr>
          <p:cNvGraphicFramePr>
            <a:graphicFrameLocks noGrp="1"/>
          </p:cNvGraphicFramePr>
          <p:nvPr>
            <p:extLst>
              <p:ext uri="{D42A27DB-BD31-4B8C-83A1-F6EECF244321}">
                <p14:modId xmlns:p14="http://schemas.microsoft.com/office/powerpoint/2010/main" val="2944095168"/>
              </p:ext>
            </p:extLst>
          </p:nvPr>
        </p:nvGraphicFramePr>
        <p:xfrm>
          <a:off x="3233420" y="1287431"/>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1373351121"/>
                    </a:ext>
                  </a:extLst>
                </a:gridCol>
                <a:gridCol w="800100">
                  <a:extLst>
                    <a:ext uri="{9D8B030D-6E8A-4147-A177-3AD203B41FA5}">
                      <a16:colId xmlns:a16="http://schemas.microsoft.com/office/drawing/2014/main" val="1163386167"/>
                    </a:ext>
                  </a:extLst>
                </a:gridCol>
                <a:gridCol w="2413635">
                  <a:extLst>
                    <a:ext uri="{9D8B030D-6E8A-4147-A177-3AD203B41FA5}">
                      <a16:colId xmlns:a16="http://schemas.microsoft.com/office/drawing/2014/main" val="1535920672"/>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XIII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572462731"/>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United States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Russian Federation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99783165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Christopher Janus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Igor Viktorov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0709265"/>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navsafety@nga.mil</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unio_navarea@mil.ru</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1447139"/>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+1 571 557 5455</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+7 (812) 717 5900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4614033"/>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5"/>
                        </a:rPr>
                        <a:t>NAVAREA XII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6"/>
                        </a:rPr>
                        <a:t>NAVAREA XIII</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1936285"/>
                  </a:ext>
                </a:extLst>
              </a:tr>
            </a:tbl>
          </a:graphicData>
        </a:graphic>
      </p:graphicFrame>
      <p:graphicFrame>
        <p:nvGraphicFramePr>
          <p:cNvPr id="14" name="Table 13">
            <a:extLst>
              <a:ext uri="{FF2B5EF4-FFF2-40B4-BE49-F238E27FC236}">
                <a16:creationId xmlns:a16="http://schemas.microsoft.com/office/drawing/2014/main" id="{A91FC7E1-324B-E358-EDBA-764EDA5F042F}"/>
              </a:ext>
            </a:extLst>
          </p:cNvPr>
          <p:cNvGraphicFramePr>
            <a:graphicFrameLocks noGrp="1"/>
          </p:cNvGraphicFramePr>
          <p:nvPr>
            <p:extLst>
              <p:ext uri="{D42A27DB-BD31-4B8C-83A1-F6EECF244321}">
                <p14:modId xmlns:p14="http://schemas.microsoft.com/office/powerpoint/2010/main" val="2301231137"/>
              </p:ext>
            </p:extLst>
          </p:nvPr>
        </p:nvGraphicFramePr>
        <p:xfrm>
          <a:off x="3233420" y="2785814"/>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2284185140"/>
                    </a:ext>
                  </a:extLst>
                </a:gridCol>
                <a:gridCol w="800100">
                  <a:extLst>
                    <a:ext uri="{9D8B030D-6E8A-4147-A177-3AD203B41FA5}">
                      <a16:colId xmlns:a16="http://schemas.microsoft.com/office/drawing/2014/main" val="3484600069"/>
                    </a:ext>
                  </a:extLst>
                </a:gridCol>
                <a:gridCol w="2413635">
                  <a:extLst>
                    <a:ext uri="{9D8B030D-6E8A-4147-A177-3AD203B41FA5}">
                      <a16:colId xmlns:a16="http://schemas.microsoft.com/office/drawing/2014/main" val="3246377942"/>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XIV</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XV</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917882132"/>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New Zealand</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Coordinator: </a:t>
                      </a:r>
                      <a:r>
                        <a:rPr lang="en-GB" sz="1100" b="1" dirty="0">
                          <a:effectLst/>
                          <a:latin typeface="Arial" panose="020B0604020202020204" pitchFamily="34" charset="0"/>
                          <a:ea typeface="Calibri" panose="020F0502020204030204" pitchFamily="34" charset="0"/>
                        </a:rPr>
                        <a:t>Chile</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319826553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David Wilson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Cdr Rodrigo QUEZADA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912212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rccnz@maritimenz.govt.nz</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navareaxv@shoa.cl</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5024242"/>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+64 4 577 8030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+56 32 226 6666</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5896899"/>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7"/>
                        </a:rPr>
                        <a:t>NAVAREA XIV</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8"/>
                        </a:rPr>
                        <a:t>NAVAREA XV</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4170006"/>
                  </a:ext>
                </a:extLst>
              </a:tr>
            </a:tbl>
          </a:graphicData>
        </a:graphic>
      </p:graphicFrame>
      <p:graphicFrame>
        <p:nvGraphicFramePr>
          <p:cNvPr id="15" name="Table 14">
            <a:extLst>
              <a:ext uri="{FF2B5EF4-FFF2-40B4-BE49-F238E27FC236}">
                <a16:creationId xmlns:a16="http://schemas.microsoft.com/office/drawing/2014/main" id="{31BA60F7-4D7F-7443-BB6C-9BE0D8EBB8AA}"/>
              </a:ext>
            </a:extLst>
          </p:cNvPr>
          <p:cNvGraphicFramePr>
            <a:graphicFrameLocks noGrp="1"/>
          </p:cNvGraphicFramePr>
          <p:nvPr>
            <p:extLst>
              <p:ext uri="{D42A27DB-BD31-4B8C-83A1-F6EECF244321}">
                <p14:modId xmlns:p14="http://schemas.microsoft.com/office/powerpoint/2010/main" val="342883491"/>
              </p:ext>
            </p:extLst>
          </p:nvPr>
        </p:nvGraphicFramePr>
        <p:xfrm>
          <a:off x="3233420" y="4284198"/>
          <a:ext cx="5725160" cy="1559560"/>
        </p:xfrm>
        <a:graphic>
          <a:graphicData uri="http://schemas.openxmlformats.org/drawingml/2006/table">
            <a:tbl>
              <a:tblPr firstRow="1" firstCol="1" bandRow="1"/>
              <a:tblGrid>
                <a:gridCol w="2511425">
                  <a:extLst>
                    <a:ext uri="{9D8B030D-6E8A-4147-A177-3AD203B41FA5}">
                      <a16:colId xmlns:a16="http://schemas.microsoft.com/office/drawing/2014/main" val="3337744772"/>
                    </a:ext>
                  </a:extLst>
                </a:gridCol>
                <a:gridCol w="800100">
                  <a:extLst>
                    <a:ext uri="{9D8B030D-6E8A-4147-A177-3AD203B41FA5}">
                      <a16:colId xmlns:a16="http://schemas.microsoft.com/office/drawing/2014/main" val="1005381284"/>
                    </a:ext>
                  </a:extLst>
                </a:gridCol>
                <a:gridCol w="2413635">
                  <a:extLst>
                    <a:ext uri="{9D8B030D-6E8A-4147-A177-3AD203B41FA5}">
                      <a16:colId xmlns:a16="http://schemas.microsoft.com/office/drawing/2014/main" val="1752058402"/>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XVI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XVII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1018283051"/>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Peru</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Canada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1617734648"/>
                  </a:ext>
                </a:extLst>
              </a:tr>
              <a:tr h="0">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Name: Cdr Marco Bartens  </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Valerie Marquette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148030"/>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navareaxvi@dhn.mil.pe, mbartens@dhn.mil.pe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Valerie.Marquette@dfo-mpo.gc.ca, navarea17.18@innav.gc.ca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0224989"/>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00 51 1 2078160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+1 613 925 0666</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3832740"/>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9"/>
                        </a:rPr>
                        <a:t>NAVAREA XVI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10"/>
                        </a:rPr>
                        <a:t>NAVAREA XVII</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5284798"/>
                  </a:ext>
                </a:extLst>
              </a:tr>
            </a:tbl>
          </a:graphicData>
        </a:graphic>
      </p:graphicFrame>
    </p:spTree>
    <p:extLst>
      <p:ext uri="{BB962C8B-B14F-4D97-AF65-F5344CB8AC3E}">
        <p14:creationId xmlns:p14="http://schemas.microsoft.com/office/powerpoint/2010/main" val="1423221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5A0A1-D3FB-9B7C-E8F7-0D37B0E2FA8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45B80E4-01FD-0CC6-1F8D-07B77FAC0C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a:extLst>
              <a:ext uri="{FF2B5EF4-FFF2-40B4-BE49-F238E27FC236}">
                <a16:creationId xmlns:a16="http://schemas.microsoft.com/office/drawing/2014/main" id="{95C76881-AA5C-1EF5-0BA6-11E9BF5F6B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a:extLst>
              <a:ext uri="{FF2B5EF4-FFF2-40B4-BE49-F238E27FC236}">
                <a16:creationId xmlns:a16="http://schemas.microsoft.com/office/drawing/2014/main" id="{EC5E9897-C4D8-85B9-C484-08DF4F496A9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C4D62CB9-6D6D-EEA8-075F-6EBB9BBFF0BF}"/>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NAVAREA </a:t>
            </a:r>
            <a:r>
              <a:rPr lang="fr-FR" sz="2400" cap="all" dirty="0" err="1">
                <a:latin typeface="Arial Black" panose="020B0A04020102020204" pitchFamily="34" charset="0"/>
              </a:rPr>
              <a:t>Coordinator</a:t>
            </a:r>
            <a:r>
              <a:rPr lang="fr-FR" sz="2400" cap="all" dirty="0">
                <a:latin typeface="Arial Black" panose="020B0A04020102020204" pitchFamily="34" charset="0"/>
              </a:rPr>
              <a:t> Contact </a:t>
            </a:r>
            <a:r>
              <a:rPr lang="fr-FR" sz="2400" cap="all" dirty="0" err="1">
                <a:latin typeface="Arial Black" panose="020B0A04020102020204" pitchFamily="34" charset="0"/>
              </a:rPr>
              <a:t>details</a:t>
            </a:r>
            <a:endParaRPr lang="en-US" sz="2400" cap="all" dirty="0">
              <a:latin typeface="Arial Black" panose="020B0A04020102020204" pitchFamily="34" charset="0"/>
            </a:endParaRPr>
          </a:p>
        </p:txBody>
      </p:sp>
      <p:sp>
        <p:nvSpPr>
          <p:cNvPr id="8" name="Footer Placeholder 5">
            <a:extLst>
              <a:ext uri="{FF2B5EF4-FFF2-40B4-BE49-F238E27FC236}">
                <a16:creationId xmlns:a16="http://schemas.microsoft.com/office/drawing/2014/main" id="{4C35FDF7-DF6F-DD01-4A1C-1C0ADB762457}"/>
              </a:ext>
            </a:extLst>
          </p:cNvPr>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graphicFrame>
        <p:nvGraphicFramePr>
          <p:cNvPr id="16" name="Table 15">
            <a:extLst>
              <a:ext uri="{FF2B5EF4-FFF2-40B4-BE49-F238E27FC236}">
                <a16:creationId xmlns:a16="http://schemas.microsoft.com/office/drawing/2014/main" id="{ED8BFFAB-B2B0-8AFE-9A11-978139C6DC5B}"/>
              </a:ext>
            </a:extLst>
          </p:cNvPr>
          <p:cNvGraphicFramePr>
            <a:graphicFrameLocks noGrp="1"/>
          </p:cNvGraphicFramePr>
          <p:nvPr>
            <p:extLst>
              <p:ext uri="{D42A27DB-BD31-4B8C-83A1-F6EECF244321}">
                <p14:modId xmlns:p14="http://schemas.microsoft.com/office/powerpoint/2010/main" val="2239943320"/>
              </p:ext>
            </p:extLst>
          </p:nvPr>
        </p:nvGraphicFramePr>
        <p:xfrm>
          <a:off x="3233420" y="1287431"/>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382254689"/>
                    </a:ext>
                  </a:extLst>
                </a:gridCol>
                <a:gridCol w="800100">
                  <a:extLst>
                    <a:ext uri="{9D8B030D-6E8A-4147-A177-3AD203B41FA5}">
                      <a16:colId xmlns:a16="http://schemas.microsoft.com/office/drawing/2014/main" val="3732137162"/>
                    </a:ext>
                  </a:extLst>
                </a:gridCol>
                <a:gridCol w="2413635">
                  <a:extLst>
                    <a:ext uri="{9D8B030D-6E8A-4147-A177-3AD203B41FA5}">
                      <a16:colId xmlns:a16="http://schemas.microsoft.com/office/drawing/2014/main" val="2857949617"/>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XVIII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XIX</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528924507"/>
                  </a:ext>
                </a:extLst>
              </a:tr>
              <a:tr h="0">
                <a:tc>
                  <a:txBody>
                    <a:bodyPr/>
                    <a:lstStyle/>
                    <a:p>
                      <a:pPr marL="0" marR="0">
                        <a:lnSpc>
                          <a:spcPct val="107000"/>
                        </a:lnSpc>
                        <a:buNone/>
                      </a:pPr>
                      <a:r>
                        <a:rPr lang="en-GB" sz="1100" dirty="0">
                          <a:solidFill>
                            <a:srgbClr val="000000"/>
                          </a:solidFill>
                          <a:effectLst/>
                          <a:latin typeface="Arial" panose="020B0604020202020204" pitchFamily="34" charset="0"/>
                          <a:ea typeface="Calibri" panose="020F0502020204030204" pitchFamily="34" charset="0"/>
                        </a:rPr>
                        <a:t>Coordinator: </a:t>
                      </a:r>
                      <a:r>
                        <a:rPr lang="en-GB" sz="1100" b="1" dirty="0">
                          <a:solidFill>
                            <a:srgbClr val="000000"/>
                          </a:solidFill>
                          <a:effectLst/>
                          <a:latin typeface="Arial" panose="020B0604020202020204" pitchFamily="34" charset="0"/>
                          <a:ea typeface="Calibri" panose="020F0502020204030204" pitchFamily="34" charset="0"/>
                        </a:rPr>
                        <a:t>Canada</a:t>
                      </a:r>
                      <a:endParaRPr lang="en-US" sz="1000" b="1"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solidFill>
                            <a:srgbClr val="000000"/>
                          </a:solidFill>
                          <a:effectLst/>
                          <a:latin typeface="Arial" panose="020B0604020202020204" pitchFamily="34" charset="0"/>
                          <a:ea typeface="Calibri" panose="020F0502020204030204" pitchFamily="34" charset="0"/>
                        </a:rPr>
                        <a:t>Coordinator: </a:t>
                      </a:r>
                      <a:r>
                        <a:rPr lang="en-GB" sz="1100" b="1" dirty="0">
                          <a:solidFill>
                            <a:srgbClr val="000000"/>
                          </a:solidFill>
                          <a:effectLst/>
                          <a:latin typeface="Arial" panose="020B0604020202020204" pitchFamily="34" charset="0"/>
                          <a:ea typeface="Calibri" panose="020F0502020204030204" pitchFamily="34" charset="0"/>
                        </a:rPr>
                        <a:t>Norway</a:t>
                      </a:r>
                      <a:endParaRPr lang="en-US" sz="1000" b="1"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195378427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Valerie Marquette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Trond Ski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276587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navarea17.18@innav.gc.ca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navarea19@kystverket.no</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4306233"/>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+1 613 925 0666</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+47 78 94 30 00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3353552"/>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5"/>
                        </a:rPr>
                        <a:t>NAVAREA XVIII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6"/>
                        </a:rPr>
                        <a:t>NAVAREA XIX</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6070362"/>
                  </a:ext>
                </a:extLst>
              </a:tr>
            </a:tbl>
          </a:graphicData>
        </a:graphic>
      </p:graphicFrame>
      <p:graphicFrame>
        <p:nvGraphicFramePr>
          <p:cNvPr id="18" name="Table 17">
            <a:extLst>
              <a:ext uri="{FF2B5EF4-FFF2-40B4-BE49-F238E27FC236}">
                <a16:creationId xmlns:a16="http://schemas.microsoft.com/office/drawing/2014/main" id="{5AB8F295-F5A4-D271-4FFC-61121E265A4F}"/>
              </a:ext>
            </a:extLst>
          </p:cNvPr>
          <p:cNvGraphicFramePr>
            <a:graphicFrameLocks noGrp="1"/>
          </p:cNvGraphicFramePr>
          <p:nvPr>
            <p:extLst>
              <p:ext uri="{D42A27DB-BD31-4B8C-83A1-F6EECF244321}">
                <p14:modId xmlns:p14="http://schemas.microsoft.com/office/powerpoint/2010/main" val="2625702425"/>
              </p:ext>
            </p:extLst>
          </p:nvPr>
        </p:nvGraphicFramePr>
        <p:xfrm>
          <a:off x="3233420" y="2842234"/>
          <a:ext cx="5725160" cy="1380173"/>
        </p:xfrm>
        <a:graphic>
          <a:graphicData uri="http://schemas.openxmlformats.org/drawingml/2006/table">
            <a:tbl>
              <a:tblPr firstRow="1" firstCol="1" bandRow="1"/>
              <a:tblGrid>
                <a:gridCol w="2511425">
                  <a:extLst>
                    <a:ext uri="{9D8B030D-6E8A-4147-A177-3AD203B41FA5}">
                      <a16:colId xmlns:a16="http://schemas.microsoft.com/office/drawing/2014/main" val="1628772294"/>
                    </a:ext>
                  </a:extLst>
                </a:gridCol>
                <a:gridCol w="800100">
                  <a:extLst>
                    <a:ext uri="{9D8B030D-6E8A-4147-A177-3AD203B41FA5}">
                      <a16:colId xmlns:a16="http://schemas.microsoft.com/office/drawing/2014/main" val="3758203652"/>
                    </a:ext>
                  </a:extLst>
                </a:gridCol>
                <a:gridCol w="2413635">
                  <a:extLst>
                    <a:ext uri="{9D8B030D-6E8A-4147-A177-3AD203B41FA5}">
                      <a16:colId xmlns:a16="http://schemas.microsoft.com/office/drawing/2014/main" val="39632266"/>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XX</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XXI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3139199275"/>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Russian Federation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Russian Federation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2315399742"/>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Andrey Oleynikov</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Andrey Oleynikov</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6433653"/>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 ibm@rosatomport.ru, ansoleynikov@rosatomport.ru</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 ibm@rosatomport.ru, ansoleynikov@rosatomport.ru</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511652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+7 812 70 23 10 64</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+7 812 70 23 10 64</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094039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6803540"/>
                  </a:ext>
                </a:extLst>
              </a:tr>
            </a:tbl>
          </a:graphicData>
        </a:graphic>
      </p:graphicFrame>
    </p:spTree>
    <p:extLst>
      <p:ext uri="{BB962C8B-B14F-4D97-AF65-F5344CB8AC3E}">
        <p14:creationId xmlns:p14="http://schemas.microsoft.com/office/powerpoint/2010/main" val="100856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 WWNWS Background</a:t>
            </a:r>
            <a:endParaRPr lang="en-US" sz="2400" cap="all" dirty="0">
              <a:latin typeface="Arial Black" panose="020B0A04020102020204" pitchFamily="34" charset="0"/>
            </a:endParaRPr>
          </a:p>
        </p:txBody>
      </p:sp>
      <p:sp>
        <p:nvSpPr>
          <p:cNvPr id="10" name="TextBox 9"/>
          <p:cNvSpPr txBox="1"/>
          <p:nvPr/>
        </p:nvSpPr>
        <p:spPr>
          <a:xfrm>
            <a:off x="955222" y="1218489"/>
            <a:ext cx="11016646" cy="5432256"/>
          </a:xfrm>
          <a:prstGeom prst="rect">
            <a:avLst/>
          </a:prstGeom>
          <a:noFill/>
        </p:spPr>
        <p:txBody>
          <a:bodyPr wrap="square" rtlCol="0">
            <a:spAutoFit/>
          </a:bodyPr>
          <a:lstStyle/>
          <a:p>
            <a:pPr>
              <a:spcAft>
                <a:spcPts val="600"/>
              </a:spcAft>
            </a:pPr>
            <a:r>
              <a:rPr lang="en-US" sz="2450" b="1" dirty="0">
                <a:latin typeface="Arial" panose="020B0604020202020204" pitchFamily="34" charset="0"/>
                <a:cs typeface="Arial" panose="020B0604020202020204" pitchFamily="34" charset="0"/>
              </a:rPr>
              <a:t>Who we are/what we do</a:t>
            </a:r>
          </a:p>
          <a:p>
            <a:pPr marL="514350" indent="-514350">
              <a:spcAft>
                <a:spcPts val="600"/>
              </a:spcAft>
              <a:buAutoNum type="arabicPeriod"/>
            </a:pPr>
            <a:endParaRPr lang="en-US" sz="2450" b="1" dirty="0">
              <a:latin typeface="Arial" panose="020B0604020202020204" pitchFamily="34" charset="0"/>
              <a:cs typeface="Arial" panose="020B0604020202020204" pitchFamily="34" charset="0"/>
            </a:endParaRPr>
          </a:p>
          <a:p>
            <a:pPr marL="514350" indent="-514350">
              <a:spcAft>
                <a:spcPts val="600"/>
              </a:spcAft>
              <a:buAutoNum type="arabicPeriod"/>
            </a:pPr>
            <a:r>
              <a:rPr lang="en-US" sz="2450" dirty="0">
                <a:latin typeface="Arial" panose="020B0604020202020204" pitchFamily="34" charset="0"/>
                <a:cs typeface="Arial" panose="020B0604020202020204" pitchFamily="34" charset="0"/>
              </a:rPr>
              <a:t>World-Wide Navigational Warning Service established by the IHO, under instruction from the IMO, to provide an internationally coordinated network of broadcasts containing information that is necessary for safe navigation at sea.</a:t>
            </a:r>
          </a:p>
          <a:p>
            <a:pPr marL="514350" indent="-514350">
              <a:spcAft>
                <a:spcPts val="600"/>
              </a:spcAft>
              <a:buAutoNum type="arabicPeriod"/>
            </a:pPr>
            <a:r>
              <a:rPr lang="en-US" sz="2450" dirty="0">
                <a:latin typeface="Arial" panose="020B0604020202020204" pitchFamily="34" charset="0"/>
                <a:cs typeface="Arial" panose="020B0604020202020204" pitchFamily="34" charset="0"/>
              </a:rPr>
              <a:t>21 Navigational Areas (NAVAREAs) have been established, under the guidance of the WWNWS, each with a NAVAREA Coordinator responsible for the coordination, collation and issuing of NAVAREA navigational warnings for their respective regions.</a:t>
            </a:r>
          </a:p>
          <a:p>
            <a:pPr marL="514350" indent="-514350">
              <a:spcAft>
                <a:spcPts val="600"/>
              </a:spcAft>
              <a:buAutoNum type="arabicPeriod"/>
            </a:pPr>
            <a:r>
              <a:rPr lang="en-US" sz="2450" i="1" dirty="0">
                <a:latin typeface="Arial" panose="020B0604020202020204" pitchFamily="34" charset="0"/>
                <a:cs typeface="Arial" panose="020B0604020202020204" pitchFamily="34" charset="0"/>
              </a:rPr>
              <a:t>Tsunamis and other natural phenomena</a:t>
            </a:r>
            <a:r>
              <a:rPr lang="en-US" sz="2450" dirty="0">
                <a:latin typeface="Arial" panose="020B0604020202020204" pitchFamily="34" charset="0"/>
                <a:cs typeface="Arial" panose="020B0604020202020204" pitchFamily="34" charset="0"/>
              </a:rPr>
              <a:t> are recognized subjects for broadcast as NAVAREA warnings	</a:t>
            </a:r>
            <a:endParaRPr lang="en-US" sz="2800" dirty="0"/>
          </a:p>
          <a:p>
            <a:pPr lvl="1"/>
            <a:endParaRPr lang="en-US" sz="2800" dirty="0"/>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238664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 WWNWS actions</a:t>
            </a:r>
            <a:endParaRPr lang="en-US" sz="2400" cap="all" dirty="0">
              <a:latin typeface="Arial Black" panose="020B0A04020102020204" pitchFamily="34" charset="0"/>
            </a:endParaRPr>
          </a:p>
        </p:txBody>
      </p:sp>
      <p:sp>
        <p:nvSpPr>
          <p:cNvPr id="10" name="TextBox 9"/>
          <p:cNvSpPr txBox="1"/>
          <p:nvPr/>
        </p:nvSpPr>
        <p:spPr>
          <a:xfrm>
            <a:off x="955222" y="1218489"/>
            <a:ext cx="11016646" cy="4755148"/>
          </a:xfrm>
          <a:prstGeom prst="rect">
            <a:avLst/>
          </a:prstGeom>
          <a:noFill/>
        </p:spPr>
        <p:txBody>
          <a:bodyPr wrap="square" rtlCol="0">
            <a:spAutoFit/>
          </a:bodyPr>
          <a:lstStyle/>
          <a:p>
            <a:pPr>
              <a:spcAft>
                <a:spcPts val="600"/>
              </a:spcAft>
            </a:pPr>
            <a:r>
              <a:rPr lang="en-US" sz="2450" b="1" dirty="0">
                <a:latin typeface="Arial" panose="020B0604020202020204" pitchFamily="34" charset="0"/>
                <a:cs typeface="Arial" panose="020B0604020202020204" pitchFamily="34" charset="0"/>
              </a:rPr>
              <a:t>Actions following WWNWS 17</a:t>
            </a:r>
          </a:p>
          <a:p>
            <a:pPr marL="514350" indent="-514350">
              <a:spcAft>
                <a:spcPts val="600"/>
              </a:spcAft>
              <a:buAutoNum type="arabicPeriod"/>
            </a:pPr>
            <a:endParaRPr lang="en-US" sz="2450" b="1" dirty="0">
              <a:latin typeface="Arial" panose="020B0604020202020204" pitchFamily="34" charset="0"/>
              <a:cs typeface="Arial" panose="020B0604020202020204" pitchFamily="34" charset="0"/>
            </a:endParaRPr>
          </a:p>
          <a:p>
            <a:pPr marL="514350" indent="-514350">
              <a:spcAft>
                <a:spcPts val="600"/>
              </a:spcAft>
              <a:buAutoNum type="arabicPeriod"/>
            </a:pPr>
            <a:r>
              <a:rPr lang="en-US" sz="2450" dirty="0">
                <a:latin typeface="Arial" panose="020B0604020202020204" pitchFamily="34" charset="0"/>
                <a:cs typeface="Arial" panose="020B0604020202020204" pitchFamily="34" charset="0"/>
              </a:rPr>
              <a:t>New Zealand, as the NAVAREA XIV Coordinator, has worked with IOC/PTWC to progress the development of tsunami marine-specific messages and agreed to lead WWNWS engagement to implement these.</a:t>
            </a:r>
          </a:p>
          <a:p>
            <a:pPr marL="514350" indent="-514350">
              <a:spcAft>
                <a:spcPts val="600"/>
              </a:spcAft>
              <a:buAutoNum type="arabicPeriod"/>
            </a:pPr>
            <a:r>
              <a:rPr lang="en-US" sz="2450" dirty="0">
                <a:latin typeface="Arial" panose="020B0604020202020204" pitchFamily="34" charset="0"/>
                <a:cs typeface="Arial" panose="020B0604020202020204" pitchFamily="34" charset="0"/>
              </a:rPr>
              <a:t>Following collaboration with the NZ NTWC, proposed edits to Maritime Tsunami Message Templates submitted to and supported by PTWC.</a:t>
            </a:r>
          </a:p>
          <a:p>
            <a:pPr marL="514350" indent="-514350">
              <a:spcAft>
                <a:spcPts val="600"/>
              </a:spcAft>
              <a:buAutoNum type="arabicPeriod"/>
            </a:pPr>
            <a:r>
              <a:rPr lang="en-US" sz="2450" dirty="0">
                <a:latin typeface="Arial" panose="020B0604020202020204" pitchFamily="34" charset="0"/>
                <a:cs typeface="Arial" panose="020B0604020202020204" pitchFamily="34" charset="0"/>
              </a:rPr>
              <a:t>Support from IOC for consistent implementation across </a:t>
            </a:r>
            <a:r>
              <a:rPr lang="en-US" sz="2450" dirty="0" err="1">
                <a:latin typeface="Arial" panose="020B0604020202020204" pitchFamily="34" charset="0"/>
                <a:cs typeface="Arial" panose="020B0604020202020204" pitchFamily="34" charset="0"/>
              </a:rPr>
              <a:t>TSPs.</a:t>
            </a:r>
            <a:endParaRPr lang="en-US" sz="2450" dirty="0">
              <a:latin typeface="Arial" panose="020B0604020202020204" pitchFamily="34" charset="0"/>
              <a:cs typeface="Arial" panose="020B0604020202020204" pitchFamily="34" charset="0"/>
            </a:endParaRPr>
          </a:p>
          <a:p>
            <a:pPr marL="514350" indent="-514350">
              <a:spcAft>
                <a:spcPts val="600"/>
              </a:spcAft>
              <a:buAutoNum type="arabicPeriod"/>
            </a:pPr>
            <a:r>
              <a:rPr lang="en-US" sz="2450" dirty="0">
                <a:latin typeface="Arial" panose="020B0604020202020204" pitchFamily="34" charset="0"/>
                <a:cs typeface="Arial" panose="020B0604020202020204" pitchFamily="34" charset="0"/>
              </a:rPr>
              <a:t>Following agreement on implementation, Chair WWNWS will notify WWNWS members of the implementation date	</a:t>
            </a:r>
            <a:endParaRPr lang="en-US" sz="2800" dirty="0"/>
          </a:p>
          <a:p>
            <a:pPr lvl="1"/>
            <a:endParaRPr lang="en-US" sz="2800" dirty="0"/>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680036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 </a:t>
            </a:r>
            <a:r>
              <a:rPr lang="en-US" sz="2400" b="1" dirty="0">
                <a:latin typeface="Arial" panose="020B0604020202020204" pitchFamily="34" charset="0"/>
                <a:cs typeface="Arial" panose="020B0604020202020204" pitchFamily="34" charset="0"/>
              </a:rPr>
              <a:t>COMSAR/Circ.36 on </a:t>
            </a:r>
            <a:r>
              <a:rPr lang="en-US" sz="2400" b="1" i="1" dirty="0">
                <a:latin typeface="Arial" panose="020B0604020202020204" pitchFamily="34" charset="0"/>
                <a:cs typeface="Arial" panose="020B0604020202020204" pitchFamily="34" charset="0"/>
              </a:rPr>
              <a:t>Broadcast of warnings for tsunamis and other natural disasters</a:t>
            </a:r>
          </a:p>
        </p:txBody>
      </p:sp>
      <p:sp>
        <p:nvSpPr>
          <p:cNvPr id="10" name="TextBox 9"/>
          <p:cNvSpPr txBox="1"/>
          <p:nvPr/>
        </p:nvSpPr>
        <p:spPr>
          <a:xfrm>
            <a:off x="955222" y="1218489"/>
            <a:ext cx="11016646" cy="5124480"/>
          </a:xfrm>
          <a:prstGeom prst="rect">
            <a:avLst/>
          </a:prstGeom>
          <a:noFill/>
        </p:spPr>
        <p:txBody>
          <a:bodyPr wrap="square" rtlCol="0">
            <a:spAutoFit/>
          </a:bodyPr>
          <a:lstStyle/>
          <a:p>
            <a:pPr marL="514350" indent="-514350">
              <a:spcAft>
                <a:spcPts val="600"/>
              </a:spcAft>
              <a:buAutoNum type="arabicPeriod"/>
            </a:pPr>
            <a:r>
              <a:rPr lang="en-US" sz="2400" dirty="0">
                <a:latin typeface="Arial" panose="020B0604020202020204" pitchFamily="34" charset="0"/>
                <a:cs typeface="Arial" panose="020B0604020202020204" pitchFamily="34" charset="0"/>
              </a:rPr>
              <a:t>The intent of COMSAR/Circ.36 on </a:t>
            </a:r>
            <a:r>
              <a:rPr lang="en-US" sz="2400" i="1" dirty="0">
                <a:latin typeface="Arial" panose="020B0604020202020204" pitchFamily="34" charset="0"/>
                <a:cs typeface="Arial" panose="020B0604020202020204" pitchFamily="34" charset="0"/>
              </a:rPr>
              <a:t>Broadcast of warnings for tsunamis and other natural disasters</a:t>
            </a:r>
            <a:r>
              <a:rPr lang="en-US" sz="2400" dirty="0">
                <a:latin typeface="Arial" panose="020B0604020202020204" pitchFamily="34" charset="0"/>
                <a:cs typeface="Arial" panose="020B0604020202020204" pitchFamily="34" charset="0"/>
              </a:rPr>
              <a:t>, was to provide guidance to Tsunami Warning </a:t>
            </a:r>
            <a:r>
              <a:rPr lang="en-US" sz="2400" dirty="0" err="1">
                <a:latin typeface="Arial" panose="020B0604020202020204" pitchFamily="34" charset="0"/>
                <a:cs typeface="Arial" panose="020B0604020202020204" pitchFamily="34" charset="0"/>
              </a:rPr>
              <a:t>Centres</a:t>
            </a:r>
            <a:r>
              <a:rPr lang="en-US" sz="2400" dirty="0">
                <a:latin typeface="Arial" panose="020B0604020202020204" pitchFamily="34" charset="0"/>
                <a:cs typeface="Arial" panose="020B0604020202020204" pitchFamily="34" charset="0"/>
              </a:rPr>
              <a:t>, not familiar with the International EGC service, on </a:t>
            </a:r>
            <a:r>
              <a:rPr lang="en-US" sz="2400" dirty="0" err="1">
                <a:latin typeface="Arial" panose="020B0604020202020204" pitchFamily="34" charset="0"/>
                <a:cs typeface="Arial" panose="020B0604020202020204" pitchFamily="34" charset="0"/>
              </a:rPr>
              <a:t>utilising</a:t>
            </a:r>
            <a:r>
              <a:rPr lang="en-US" sz="2400" dirty="0">
                <a:latin typeface="Arial" panose="020B0604020202020204" pitchFamily="34" charset="0"/>
                <a:cs typeface="Arial" panose="020B0604020202020204" pitchFamily="34" charset="0"/>
              </a:rPr>
              <a:t> this service for broadcasting tsunami-related information to ships</a:t>
            </a:r>
          </a:p>
          <a:p>
            <a:pPr marL="514350" indent="-514350">
              <a:spcAft>
                <a:spcPts val="600"/>
              </a:spcAft>
              <a:buAutoNum type="arabicPeriod"/>
            </a:pPr>
            <a:r>
              <a:rPr lang="en-US" sz="2400" dirty="0">
                <a:latin typeface="Arial" panose="020B0604020202020204" pitchFamily="34" charset="0"/>
                <a:cs typeface="Arial" panose="020B0604020202020204" pitchFamily="34" charset="0"/>
              </a:rPr>
              <a:t>The circular was published in 2005 and if retained, would require significant updating to include all Recognized Mobile Satellite Service (RMSS) providers and reflect the updated IMO resolution A.706(17), as revised by resolution MSC.469(106) on the World-Wide Navigational Warning Service.</a:t>
            </a:r>
          </a:p>
          <a:p>
            <a:pPr marL="514350" indent="-514350">
              <a:spcAft>
                <a:spcPts val="600"/>
              </a:spcAft>
              <a:buFontTx/>
              <a:buAutoNum type="arabicPeriod"/>
            </a:pPr>
            <a:r>
              <a:rPr lang="en-US" sz="2400" dirty="0">
                <a:latin typeface="Arial" panose="020B0604020202020204" pitchFamily="34" charset="0"/>
                <a:cs typeface="Arial" panose="020B0604020202020204" pitchFamily="34" charset="0"/>
              </a:rPr>
              <a:t>Since publishing, the Intergovernmental Oceanographic Commission (IOC) established a global network of Tsunami Service Providers (TSPs), which have engaged with NAVAREAs for the provision of tsunami messages as NAVAREA warnings.	</a:t>
            </a:r>
            <a:endParaRPr lang="en-US" sz="2400" dirty="0"/>
          </a:p>
          <a:p>
            <a:pPr lvl="1"/>
            <a:endParaRPr lang="en-US" sz="2400" dirty="0"/>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3896745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 </a:t>
            </a:r>
            <a:r>
              <a:rPr lang="en-US" sz="2400" b="1" dirty="0">
                <a:latin typeface="Arial" panose="020B0604020202020204" pitchFamily="34" charset="0"/>
                <a:cs typeface="Arial" panose="020B0604020202020204" pitchFamily="34" charset="0"/>
              </a:rPr>
              <a:t>COMSAR/Circ.36 on </a:t>
            </a:r>
            <a:r>
              <a:rPr lang="en-US" sz="2400" b="1" i="1" dirty="0">
                <a:latin typeface="Arial" panose="020B0604020202020204" pitchFamily="34" charset="0"/>
                <a:cs typeface="Arial" panose="020B0604020202020204" pitchFamily="34" charset="0"/>
              </a:rPr>
              <a:t>Broadcast of warnings for tsunamis and other natural disasters</a:t>
            </a:r>
          </a:p>
        </p:txBody>
      </p:sp>
      <p:sp>
        <p:nvSpPr>
          <p:cNvPr id="10" name="TextBox 9"/>
          <p:cNvSpPr txBox="1"/>
          <p:nvPr/>
        </p:nvSpPr>
        <p:spPr>
          <a:xfrm>
            <a:off x="955222" y="1218489"/>
            <a:ext cx="11016646" cy="3354765"/>
          </a:xfrm>
          <a:prstGeom prst="rect">
            <a:avLst/>
          </a:prstGeom>
          <a:noFill/>
        </p:spPr>
        <p:txBody>
          <a:bodyPr wrap="square" rtlCol="0">
            <a:spAutoFit/>
          </a:bodyPr>
          <a:lstStyle/>
          <a:p>
            <a:pPr>
              <a:spcAft>
                <a:spcPts val="600"/>
              </a:spcAft>
            </a:pPr>
            <a:r>
              <a:rPr lang="en-US" sz="2400" b="1" dirty="0">
                <a:latin typeface="Arial" panose="020B0604020202020204" pitchFamily="34" charset="0"/>
                <a:cs typeface="Arial" panose="020B0604020202020204" pitchFamily="34" charset="0"/>
              </a:rPr>
              <a:t>Recommendation</a:t>
            </a:r>
          </a:p>
          <a:p>
            <a:pPr marL="514350" indent="-514350">
              <a:spcAft>
                <a:spcPts val="600"/>
              </a:spcAft>
              <a:buAutoNum type="arabicPeriod"/>
            </a:pPr>
            <a:endParaRPr lang="en-US" sz="2400" dirty="0">
              <a:latin typeface="Arial" panose="020B0604020202020204" pitchFamily="34" charset="0"/>
              <a:cs typeface="Arial" panose="020B0604020202020204" pitchFamily="34" charset="0"/>
            </a:endParaRPr>
          </a:p>
          <a:p>
            <a:pPr marL="514350" indent="-514350">
              <a:spcAft>
                <a:spcPts val="600"/>
              </a:spcAft>
              <a:buAutoNum type="arabicPeriod"/>
            </a:pPr>
            <a:r>
              <a:rPr lang="en-US" sz="2400" dirty="0">
                <a:latin typeface="Arial" panose="020B0604020202020204" pitchFamily="34" charset="0"/>
                <a:cs typeface="Arial" panose="020B0604020202020204" pitchFamily="34" charset="0"/>
              </a:rPr>
              <a:t>IOC agree that tsunami messages as navigational warnings will be submitted to the appropriate NAVAREA Coordinator/s for broadcast via the WWNWS.</a:t>
            </a:r>
          </a:p>
          <a:p>
            <a:pPr marL="514350" indent="-514350">
              <a:spcAft>
                <a:spcPts val="600"/>
              </a:spcAft>
              <a:buAutoNum type="arabicPeriod"/>
            </a:pPr>
            <a:r>
              <a:rPr lang="en-US" sz="2400" dirty="0">
                <a:latin typeface="Arial" panose="020B0604020202020204" pitchFamily="34" charset="0"/>
                <a:cs typeface="Arial" panose="020B0604020202020204" pitchFamily="34" charset="0"/>
              </a:rPr>
              <a:t>If agreed, New Zealand will recommend to the IMO revoking COMSAR/Circ.36.</a:t>
            </a:r>
          </a:p>
          <a:p>
            <a:pPr lvl="1"/>
            <a:endParaRPr lang="en-US" sz="2400" dirty="0"/>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3814883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Action </a:t>
            </a:r>
            <a:r>
              <a:rPr lang="fr-FR" sz="2400" cap="all" dirty="0" err="1">
                <a:latin typeface="Arial Black" panose="020B0A04020102020204" pitchFamily="34" charset="0"/>
              </a:rPr>
              <a:t>requested</a:t>
            </a:r>
            <a:endParaRPr lang="en-US" sz="2400" cap="all" dirty="0">
              <a:latin typeface="Arial Black" panose="020B0A04020102020204" pitchFamily="34" charset="0"/>
            </a:endParaRPr>
          </a:p>
        </p:txBody>
      </p:sp>
      <p:sp>
        <p:nvSpPr>
          <p:cNvPr id="10" name="TextBox 9"/>
          <p:cNvSpPr txBox="1"/>
          <p:nvPr/>
        </p:nvSpPr>
        <p:spPr>
          <a:xfrm>
            <a:off x="955222" y="1218489"/>
            <a:ext cx="11016646" cy="2585323"/>
          </a:xfrm>
          <a:prstGeom prst="rect">
            <a:avLst/>
          </a:prstGeom>
          <a:noFill/>
        </p:spPr>
        <p:txBody>
          <a:bodyPr wrap="square" rtlCol="0">
            <a:spAutoFit/>
          </a:bodyPr>
          <a:lstStyle/>
          <a:p>
            <a:pPr>
              <a:spcAft>
                <a:spcPts val="600"/>
              </a:spcAft>
            </a:pPr>
            <a:r>
              <a:rPr lang="en-US" sz="2450" b="1" dirty="0">
                <a:latin typeface="Arial" panose="020B0604020202020204" pitchFamily="34" charset="0"/>
                <a:cs typeface="Arial" panose="020B0604020202020204" pitchFamily="34" charset="0"/>
              </a:rPr>
              <a:t>TOWS-WG is requested to:</a:t>
            </a:r>
          </a:p>
          <a:p>
            <a:pPr>
              <a:spcAft>
                <a:spcPts val="600"/>
              </a:spcAft>
            </a:pPr>
            <a:endParaRPr lang="en-US" sz="2450" b="1" dirty="0">
              <a:latin typeface="Arial" panose="020B0604020202020204" pitchFamily="34" charset="0"/>
              <a:cs typeface="Arial" panose="020B0604020202020204" pitchFamily="34" charset="0"/>
            </a:endParaRPr>
          </a:p>
          <a:p>
            <a:pPr marL="514350" indent="-514350">
              <a:spcAft>
                <a:spcPts val="600"/>
              </a:spcAft>
              <a:buAutoNum type="arabicPeriod"/>
            </a:pPr>
            <a:r>
              <a:rPr lang="en-US" sz="2450" dirty="0">
                <a:latin typeface="Arial" panose="020B0604020202020204" pitchFamily="34" charset="0"/>
                <a:cs typeface="Arial" panose="020B0604020202020204" pitchFamily="34" charset="0"/>
              </a:rPr>
              <a:t>Confirm final Maritime Tsunami Message Templates and implementation date.</a:t>
            </a:r>
          </a:p>
          <a:p>
            <a:pPr marL="514350" indent="-514350">
              <a:spcAft>
                <a:spcPts val="600"/>
              </a:spcAft>
              <a:buAutoNum type="arabicPeriod"/>
            </a:pPr>
            <a:r>
              <a:rPr lang="en-US" sz="2450" dirty="0">
                <a:latin typeface="Arial" panose="020B0604020202020204" pitchFamily="34" charset="0"/>
                <a:cs typeface="Arial" panose="020B0604020202020204" pitchFamily="34" charset="0"/>
              </a:rPr>
              <a:t>Agree that tsunami messages as navigational warnings will be submitted to the appropriate NAVAREA Coordinator/s for broadcast via the WWNWS</a:t>
            </a:r>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3214280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FE6D94CB-EDE5-495B-BEC4-A42A4A0713D7}"/>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WWNWS ACTIONS</a:t>
            </a:r>
            <a:endParaRPr lang="en-US" sz="2400" cap="all" dirty="0">
              <a:latin typeface="Arial Black" panose="020B0A04020102020204" pitchFamily="34" charset="0"/>
            </a:endParaRPr>
          </a:p>
        </p:txBody>
      </p:sp>
      <p:sp>
        <p:nvSpPr>
          <p:cNvPr id="10" name="TextBox 9"/>
          <p:cNvSpPr txBox="1"/>
          <p:nvPr/>
        </p:nvSpPr>
        <p:spPr>
          <a:xfrm>
            <a:off x="955222" y="1218489"/>
            <a:ext cx="11016646" cy="3978012"/>
          </a:xfrm>
          <a:prstGeom prst="rect">
            <a:avLst/>
          </a:prstGeom>
          <a:noFill/>
        </p:spPr>
        <p:txBody>
          <a:bodyPr wrap="square" rtlCol="0">
            <a:spAutoFit/>
          </a:bodyPr>
          <a:lstStyle/>
          <a:p>
            <a:pPr>
              <a:spcAft>
                <a:spcPts val="600"/>
              </a:spcAft>
            </a:pPr>
            <a:r>
              <a:rPr lang="en-US" sz="2450" b="1" dirty="0">
                <a:latin typeface="Arial" panose="020B0604020202020204" pitchFamily="34" charset="0"/>
                <a:cs typeface="Arial" panose="020B0604020202020204" pitchFamily="34" charset="0"/>
              </a:rPr>
              <a:t>Next steps</a:t>
            </a:r>
          </a:p>
          <a:p>
            <a:pPr marL="514350" indent="-514350">
              <a:spcAft>
                <a:spcPts val="600"/>
              </a:spcAft>
              <a:buAutoNum type="arabicPeriod"/>
            </a:pPr>
            <a:endParaRPr lang="en-US" sz="2450" b="1" dirty="0">
              <a:latin typeface="Arial" panose="020B0604020202020204" pitchFamily="34" charset="0"/>
              <a:cs typeface="Arial" panose="020B0604020202020204" pitchFamily="34" charset="0"/>
            </a:endParaRPr>
          </a:p>
          <a:p>
            <a:pPr marL="514350" indent="-514350">
              <a:spcAft>
                <a:spcPts val="600"/>
              </a:spcAft>
              <a:buAutoNum type="arabicPeriod"/>
            </a:pPr>
            <a:r>
              <a:rPr lang="en-US" sz="2450" dirty="0">
                <a:latin typeface="Arial" panose="020B0604020202020204" pitchFamily="34" charset="0"/>
                <a:cs typeface="Arial" panose="020B0604020202020204" pitchFamily="34" charset="0"/>
              </a:rPr>
              <a:t>Pending TOWS-WG agreement on Action 1 above, Chair WWNWS will notify WWNWS members of the implementation date for Maritime Tsunami Message Templates.</a:t>
            </a:r>
          </a:p>
          <a:p>
            <a:pPr marL="514350" indent="-514350">
              <a:spcAft>
                <a:spcPts val="600"/>
              </a:spcAft>
              <a:buAutoNum type="arabicPeriod"/>
            </a:pPr>
            <a:r>
              <a:rPr lang="en-US" sz="2450" dirty="0">
                <a:latin typeface="Arial" panose="020B0604020202020204" pitchFamily="34" charset="0"/>
                <a:cs typeface="Arial" panose="020B0604020202020204" pitchFamily="34" charset="0"/>
              </a:rPr>
              <a:t>Pending TOWS-WG agreement on Action 2 above, New Zealand (as IMO Member State) will recommend to the IMO revoking COMSAR/Circ.36.</a:t>
            </a:r>
          </a:p>
          <a:p>
            <a:pPr marL="514350" indent="-514350">
              <a:spcAft>
                <a:spcPts val="600"/>
              </a:spcAft>
              <a:buAutoNum type="arabicPeriod"/>
            </a:pPr>
            <a:endParaRPr lang="en-US" sz="2800" dirty="0"/>
          </a:p>
          <a:p>
            <a:pPr lvl="1"/>
            <a:endParaRPr lang="en-US" sz="2800" dirty="0"/>
          </a:p>
        </p:txBody>
      </p:sp>
      <p:sp>
        <p:nvSpPr>
          <p:cNvPr id="8" name="Footer Placeholder 5"/>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spTree>
    <p:extLst>
      <p:ext uri="{BB962C8B-B14F-4D97-AF65-F5344CB8AC3E}">
        <p14:creationId xmlns:p14="http://schemas.microsoft.com/office/powerpoint/2010/main" val="2432017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6986B-C402-367B-2F3A-59C46AE59DD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D0649D8-10D9-F3F0-A5B2-EB7BA097B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a:extLst>
              <a:ext uri="{FF2B5EF4-FFF2-40B4-BE49-F238E27FC236}">
                <a16:creationId xmlns:a16="http://schemas.microsoft.com/office/drawing/2014/main" id="{FCA358C1-EE47-5172-F995-B0C846CC4E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a:extLst>
              <a:ext uri="{FF2B5EF4-FFF2-40B4-BE49-F238E27FC236}">
                <a16:creationId xmlns:a16="http://schemas.microsoft.com/office/drawing/2014/main" id="{CA0EFE42-08EA-C9D7-F129-FEB5E27C1E2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92124495-DE51-448D-AF3C-3E219F3CD96F}"/>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NAVAREA </a:t>
            </a:r>
            <a:r>
              <a:rPr lang="fr-FR" sz="2400" cap="all" dirty="0" err="1">
                <a:latin typeface="Arial Black" panose="020B0A04020102020204" pitchFamily="34" charset="0"/>
              </a:rPr>
              <a:t>Coordinator</a:t>
            </a:r>
            <a:r>
              <a:rPr lang="fr-FR" sz="2400" cap="all" dirty="0">
                <a:latin typeface="Arial Black" panose="020B0A04020102020204" pitchFamily="34" charset="0"/>
              </a:rPr>
              <a:t> Contact </a:t>
            </a:r>
            <a:r>
              <a:rPr lang="fr-FR" sz="2400" cap="all" dirty="0" err="1">
                <a:latin typeface="Arial Black" panose="020B0A04020102020204" pitchFamily="34" charset="0"/>
              </a:rPr>
              <a:t>details</a:t>
            </a:r>
            <a:endParaRPr lang="en-US" sz="2400" cap="all" dirty="0">
              <a:latin typeface="Arial Black" panose="020B0A04020102020204" pitchFamily="34" charset="0"/>
            </a:endParaRPr>
          </a:p>
        </p:txBody>
      </p:sp>
      <p:sp>
        <p:nvSpPr>
          <p:cNvPr id="8" name="Footer Placeholder 5">
            <a:extLst>
              <a:ext uri="{FF2B5EF4-FFF2-40B4-BE49-F238E27FC236}">
                <a16:creationId xmlns:a16="http://schemas.microsoft.com/office/drawing/2014/main" id="{24024392-F2D6-D404-8928-8D89E2ABF67D}"/>
              </a:ext>
            </a:extLst>
          </p:cNvPr>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graphicFrame>
        <p:nvGraphicFramePr>
          <p:cNvPr id="3" name="Table 2">
            <a:extLst>
              <a:ext uri="{FF2B5EF4-FFF2-40B4-BE49-F238E27FC236}">
                <a16:creationId xmlns:a16="http://schemas.microsoft.com/office/drawing/2014/main" id="{44AB17E8-4810-775A-4FDF-A1E36321E1F6}"/>
              </a:ext>
            </a:extLst>
          </p:cNvPr>
          <p:cNvGraphicFramePr>
            <a:graphicFrameLocks noGrp="1"/>
          </p:cNvGraphicFramePr>
          <p:nvPr>
            <p:extLst>
              <p:ext uri="{D42A27DB-BD31-4B8C-83A1-F6EECF244321}">
                <p14:modId xmlns:p14="http://schemas.microsoft.com/office/powerpoint/2010/main" val="3186647419"/>
              </p:ext>
            </p:extLst>
          </p:nvPr>
        </p:nvGraphicFramePr>
        <p:xfrm>
          <a:off x="3233419" y="1287431"/>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4118125369"/>
                    </a:ext>
                  </a:extLst>
                </a:gridCol>
                <a:gridCol w="800100">
                  <a:extLst>
                    <a:ext uri="{9D8B030D-6E8A-4147-A177-3AD203B41FA5}">
                      <a16:colId xmlns:a16="http://schemas.microsoft.com/office/drawing/2014/main" val="2409008739"/>
                    </a:ext>
                  </a:extLst>
                </a:gridCol>
                <a:gridCol w="2413635">
                  <a:extLst>
                    <a:ext uri="{9D8B030D-6E8A-4147-A177-3AD203B41FA5}">
                      <a16:colId xmlns:a16="http://schemas.microsoft.com/office/drawing/2014/main" val="3111293304"/>
                    </a:ext>
                  </a:extLst>
                </a:gridCol>
              </a:tblGrid>
              <a:tr h="365125">
                <a:tc>
                  <a:txBody>
                    <a:bodyPr/>
                    <a:lstStyle/>
                    <a:p>
                      <a:pPr marL="0" marR="0" algn="ctr">
                        <a:lnSpc>
                          <a:spcPct val="107000"/>
                        </a:lnSpc>
                        <a:buNone/>
                      </a:pPr>
                      <a:r>
                        <a:rPr lang="en-GB" sz="1400" b="1" dirty="0">
                          <a:solidFill>
                            <a:srgbClr val="FFFFFF"/>
                          </a:solidFill>
                          <a:effectLst/>
                          <a:latin typeface="Arial" panose="020B0604020202020204" pitchFamily="34" charset="0"/>
                          <a:ea typeface="Calibri" panose="020F0502020204030204" pitchFamily="34" charset="0"/>
                        </a:rPr>
                        <a:t>NAVAREA I</a:t>
                      </a:r>
                      <a:endParaRPr lang="en-US" sz="10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Sub-area Ib</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371657764"/>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Country: </a:t>
                      </a:r>
                      <a:r>
                        <a:rPr lang="en-GB" sz="1100" b="1">
                          <a:solidFill>
                            <a:srgbClr val="000000"/>
                          </a:solidFill>
                          <a:effectLst/>
                          <a:latin typeface="Arial" panose="020B0604020202020204" pitchFamily="34" charset="0"/>
                          <a:ea typeface="Calibri" panose="020F0502020204030204" pitchFamily="34" charset="0"/>
                        </a:rPr>
                        <a:t>United Kingdom</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Sweden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2176749095"/>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George Goody</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Johan von Bültzingslöwen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5075320"/>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navwarnings@ukho.gov.uk</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ufs@sjofartsverket.se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911226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+44 1823 353 448</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+46 771 630 605</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4692189"/>
                  </a:ext>
                </a:extLst>
              </a:tr>
              <a:tr h="0">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5"/>
                        </a:rPr>
                        <a:t>NAVAREA I</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6"/>
                        </a:rPr>
                        <a:t>Sub-area </a:t>
                      </a:r>
                      <a:r>
                        <a:rPr lang="en-GB" sz="1100" u="sng" dirty="0" err="1">
                          <a:solidFill>
                            <a:srgbClr val="0000FF"/>
                          </a:solidFill>
                          <a:effectLst/>
                          <a:latin typeface="Arial" panose="020B0604020202020204" pitchFamily="34" charset="0"/>
                          <a:ea typeface="Calibri" panose="020F0502020204030204" pitchFamily="34" charset="0"/>
                          <a:hlinkClick r:id="rId6"/>
                        </a:rPr>
                        <a:t>Ib</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4041014"/>
                  </a:ext>
                </a:extLst>
              </a:tr>
            </a:tbl>
          </a:graphicData>
        </a:graphic>
      </p:graphicFrame>
      <p:graphicFrame>
        <p:nvGraphicFramePr>
          <p:cNvPr id="13" name="Table 12">
            <a:extLst>
              <a:ext uri="{FF2B5EF4-FFF2-40B4-BE49-F238E27FC236}">
                <a16:creationId xmlns:a16="http://schemas.microsoft.com/office/drawing/2014/main" id="{7CDB9CA2-C8DB-FA12-6D3C-719F2CFB3DF6}"/>
              </a:ext>
            </a:extLst>
          </p:cNvPr>
          <p:cNvGraphicFramePr>
            <a:graphicFrameLocks noGrp="1"/>
          </p:cNvGraphicFramePr>
          <p:nvPr>
            <p:extLst>
              <p:ext uri="{D42A27DB-BD31-4B8C-83A1-F6EECF244321}">
                <p14:modId xmlns:p14="http://schemas.microsoft.com/office/powerpoint/2010/main" val="2425964054"/>
              </p:ext>
            </p:extLst>
          </p:nvPr>
        </p:nvGraphicFramePr>
        <p:xfrm>
          <a:off x="3233419" y="2808797"/>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516533165"/>
                    </a:ext>
                  </a:extLst>
                </a:gridCol>
                <a:gridCol w="800100">
                  <a:extLst>
                    <a:ext uri="{9D8B030D-6E8A-4147-A177-3AD203B41FA5}">
                      <a16:colId xmlns:a16="http://schemas.microsoft.com/office/drawing/2014/main" val="1979832098"/>
                    </a:ext>
                  </a:extLst>
                </a:gridCol>
                <a:gridCol w="2413635">
                  <a:extLst>
                    <a:ext uri="{9D8B030D-6E8A-4147-A177-3AD203B41FA5}">
                      <a16:colId xmlns:a16="http://schemas.microsoft.com/office/drawing/2014/main" val="1302165753"/>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III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291556475"/>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France</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Spain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26644392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Amandine LeFrancios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CF Santiago Diaz Portillo</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453615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coord.navarea2@shom.fr</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Email: avisosihm@fn.mde.es</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182135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+33 256 312 424</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34 956 59 93 99</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993841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7"/>
                        </a:rPr>
                        <a:t>NAVAREA II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8"/>
                        </a:rPr>
                        <a:t>NAVAREA III</a:t>
                      </a:r>
                      <a:r>
                        <a:rPr lang="en-GB" sz="1100" dirty="0">
                          <a:effectLst/>
                          <a:latin typeface="Arial" panose="020B0604020202020204" pitchFamily="34" charset="0"/>
                          <a:ea typeface="Calibri" panose="020F0502020204030204" pitchFamily="34" charset="0"/>
                        </a:rPr>
                        <a:t> </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8931617"/>
                  </a:ext>
                </a:extLst>
              </a:tr>
            </a:tbl>
          </a:graphicData>
        </a:graphic>
      </p:graphicFrame>
      <p:graphicFrame>
        <p:nvGraphicFramePr>
          <p:cNvPr id="15" name="Table 14">
            <a:extLst>
              <a:ext uri="{FF2B5EF4-FFF2-40B4-BE49-F238E27FC236}">
                <a16:creationId xmlns:a16="http://schemas.microsoft.com/office/drawing/2014/main" id="{D6104440-2845-006B-20DA-7D0B66012BC7}"/>
              </a:ext>
            </a:extLst>
          </p:cNvPr>
          <p:cNvGraphicFramePr>
            <a:graphicFrameLocks noGrp="1"/>
          </p:cNvGraphicFramePr>
          <p:nvPr>
            <p:extLst>
              <p:ext uri="{D42A27DB-BD31-4B8C-83A1-F6EECF244321}">
                <p14:modId xmlns:p14="http://schemas.microsoft.com/office/powerpoint/2010/main" val="617599210"/>
              </p:ext>
            </p:extLst>
          </p:nvPr>
        </p:nvGraphicFramePr>
        <p:xfrm>
          <a:off x="3233419" y="4509551"/>
          <a:ext cx="5725160" cy="1380173"/>
        </p:xfrm>
        <a:graphic>
          <a:graphicData uri="http://schemas.openxmlformats.org/drawingml/2006/table">
            <a:tbl>
              <a:tblPr firstRow="1" firstCol="1" bandRow="1"/>
              <a:tblGrid>
                <a:gridCol w="2511425">
                  <a:extLst>
                    <a:ext uri="{9D8B030D-6E8A-4147-A177-3AD203B41FA5}">
                      <a16:colId xmlns:a16="http://schemas.microsoft.com/office/drawing/2014/main" val="1702551514"/>
                    </a:ext>
                  </a:extLst>
                </a:gridCol>
                <a:gridCol w="800100">
                  <a:extLst>
                    <a:ext uri="{9D8B030D-6E8A-4147-A177-3AD203B41FA5}">
                      <a16:colId xmlns:a16="http://schemas.microsoft.com/office/drawing/2014/main" val="220309861"/>
                    </a:ext>
                  </a:extLst>
                </a:gridCol>
                <a:gridCol w="2413635">
                  <a:extLst>
                    <a:ext uri="{9D8B030D-6E8A-4147-A177-3AD203B41FA5}">
                      <a16:colId xmlns:a16="http://schemas.microsoft.com/office/drawing/2014/main" val="821066392"/>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IV</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V</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1858825655"/>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United States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Brazil</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130290307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Christopher Janus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Cdr Thiago Soriano Quarenta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23721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navsafety@nga.mil</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avradio@marinha.mil.br</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1940690"/>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+1 571 557 5455</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+55 21 2189-3210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183151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9"/>
                        </a:rPr>
                        <a:t>NAVAREA IV</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10"/>
                        </a:rPr>
                        <a:t>NAVAREA V</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9697093"/>
                  </a:ext>
                </a:extLst>
              </a:tr>
            </a:tbl>
          </a:graphicData>
        </a:graphic>
      </p:graphicFrame>
    </p:spTree>
    <p:extLst>
      <p:ext uri="{BB962C8B-B14F-4D97-AF65-F5344CB8AC3E}">
        <p14:creationId xmlns:p14="http://schemas.microsoft.com/office/powerpoint/2010/main" val="276647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44B01-AC6C-CB3E-2225-8BD98734E7C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395E06E-7527-9CE6-1B58-DD46761A04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9566" y="818"/>
            <a:ext cx="944537" cy="941640"/>
          </a:xfrm>
          <a:prstGeom prst="rect">
            <a:avLst/>
          </a:prstGeom>
        </p:spPr>
      </p:pic>
      <p:pic>
        <p:nvPicPr>
          <p:cNvPr id="5" name="Picture 4">
            <a:extLst>
              <a:ext uri="{FF2B5EF4-FFF2-40B4-BE49-F238E27FC236}">
                <a16:creationId xmlns:a16="http://schemas.microsoft.com/office/drawing/2014/main" id="{6E64491F-D2EA-C908-D895-45961D0844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942458"/>
            <a:ext cx="939567" cy="945366"/>
          </a:xfrm>
          <a:prstGeom prst="rect">
            <a:avLst/>
          </a:prstGeom>
        </p:spPr>
      </p:pic>
      <p:pic>
        <p:nvPicPr>
          <p:cNvPr id="6" name="Picture 5">
            <a:extLst>
              <a:ext uri="{FF2B5EF4-FFF2-40B4-BE49-F238E27FC236}">
                <a16:creationId xmlns:a16="http://schemas.microsoft.com/office/drawing/2014/main" id="{ADD4B7E5-2C2E-3090-39D3-8F393D8CA7E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0"/>
            <a:ext cx="939567" cy="942458"/>
          </a:xfrm>
          <a:prstGeom prst="rect">
            <a:avLst/>
          </a:prstGeom>
        </p:spPr>
      </p:pic>
      <p:sp>
        <p:nvSpPr>
          <p:cNvPr id="7" name="Title 2">
            <a:extLst>
              <a:ext uri="{FF2B5EF4-FFF2-40B4-BE49-F238E27FC236}">
                <a16:creationId xmlns:a16="http://schemas.microsoft.com/office/drawing/2014/main" id="{CF384575-7677-8827-EF6E-1BB33BFA144A}"/>
              </a:ext>
            </a:extLst>
          </p:cNvPr>
          <p:cNvSpPr txBox="1">
            <a:spLocks/>
          </p:cNvSpPr>
          <p:nvPr/>
        </p:nvSpPr>
        <p:spPr>
          <a:xfrm>
            <a:off x="1895287" y="0"/>
            <a:ext cx="10288323" cy="966850"/>
          </a:xfrm>
          <a:prstGeom prst="rect">
            <a:avLst/>
          </a:prstGeom>
          <a:solidFill>
            <a:schemeClr val="bg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cap="all" dirty="0">
                <a:latin typeface="Arial Black" panose="020B0A04020102020204" pitchFamily="34" charset="0"/>
              </a:rPr>
              <a:t>NAVAREA </a:t>
            </a:r>
            <a:r>
              <a:rPr lang="fr-FR" sz="2400" cap="all" dirty="0" err="1">
                <a:latin typeface="Arial Black" panose="020B0A04020102020204" pitchFamily="34" charset="0"/>
              </a:rPr>
              <a:t>Coordinator</a:t>
            </a:r>
            <a:r>
              <a:rPr lang="fr-FR" sz="2400" cap="all" dirty="0">
                <a:latin typeface="Arial Black" panose="020B0A04020102020204" pitchFamily="34" charset="0"/>
              </a:rPr>
              <a:t> Contact </a:t>
            </a:r>
            <a:r>
              <a:rPr lang="fr-FR" sz="2400" cap="all" dirty="0" err="1">
                <a:latin typeface="Arial Black" panose="020B0A04020102020204" pitchFamily="34" charset="0"/>
              </a:rPr>
              <a:t>details</a:t>
            </a:r>
            <a:endParaRPr lang="en-US" sz="2400" cap="all" dirty="0">
              <a:latin typeface="Arial Black" panose="020B0A04020102020204" pitchFamily="34" charset="0"/>
            </a:endParaRPr>
          </a:p>
        </p:txBody>
      </p:sp>
      <p:sp>
        <p:nvSpPr>
          <p:cNvPr id="8" name="Footer Placeholder 5">
            <a:extLst>
              <a:ext uri="{FF2B5EF4-FFF2-40B4-BE49-F238E27FC236}">
                <a16:creationId xmlns:a16="http://schemas.microsoft.com/office/drawing/2014/main" id="{358DB748-6E75-1806-3313-A71518D454CC}"/>
              </a:ext>
            </a:extLst>
          </p:cNvPr>
          <p:cNvSpPr>
            <a:spLocks noGrp="1"/>
          </p:cNvSpPr>
          <p:nvPr>
            <p:ph type="ftr" sz="quarter" idx="11"/>
          </p:nvPr>
        </p:nvSpPr>
        <p:spPr>
          <a:xfrm>
            <a:off x="2722604" y="6271312"/>
            <a:ext cx="6746790" cy="501650"/>
          </a:xfrm>
        </p:spPr>
        <p:txBody>
          <a:bodyPr/>
          <a:lstStyle/>
          <a:p>
            <a:r>
              <a:rPr lang="en-GB" sz="1800" dirty="0">
                <a:solidFill>
                  <a:schemeClr val="tx1"/>
                </a:solidFill>
                <a:latin typeface="Arial" panose="020B0604020202020204" pitchFamily="34" charset="0"/>
                <a:cs typeface="Arial" panose="020B0604020202020204" pitchFamily="34" charset="0"/>
              </a:rPr>
              <a:t>TOWS-WG-XIX, 31 March – 1 April 2026</a:t>
            </a:r>
          </a:p>
        </p:txBody>
      </p:sp>
      <p:graphicFrame>
        <p:nvGraphicFramePr>
          <p:cNvPr id="11" name="Table 10">
            <a:extLst>
              <a:ext uri="{FF2B5EF4-FFF2-40B4-BE49-F238E27FC236}">
                <a16:creationId xmlns:a16="http://schemas.microsoft.com/office/drawing/2014/main" id="{DEC92A72-6313-AA00-E504-313F40A93098}"/>
              </a:ext>
            </a:extLst>
          </p:cNvPr>
          <p:cNvGraphicFramePr>
            <a:graphicFrameLocks noGrp="1"/>
          </p:cNvGraphicFramePr>
          <p:nvPr>
            <p:extLst>
              <p:ext uri="{D42A27DB-BD31-4B8C-83A1-F6EECF244321}">
                <p14:modId xmlns:p14="http://schemas.microsoft.com/office/powerpoint/2010/main" val="2140914466"/>
              </p:ext>
            </p:extLst>
          </p:nvPr>
        </p:nvGraphicFramePr>
        <p:xfrm>
          <a:off x="3233420" y="1287431"/>
          <a:ext cx="5725160" cy="1200785"/>
        </p:xfrm>
        <a:graphic>
          <a:graphicData uri="http://schemas.openxmlformats.org/drawingml/2006/table">
            <a:tbl>
              <a:tblPr firstRow="1" firstCol="1" bandRow="1"/>
              <a:tblGrid>
                <a:gridCol w="2511425">
                  <a:extLst>
                    <a:ext uri="{9D8B030D-6E8A-4147-A177-3AD203B41FA5}">
                      <a16:colId xmlns:a16="http://schemas.microsoft.com/office/drawing/2014/main" val="1056660102"/>
                    </a:ext>
                  </a:extLst>
                </a:gridCol>
                <a:gridCol w="800100">
                  <a:extLst>
                    <a:ext uri="{9D8B030D-6E8A-4147-A177-3AD203B41FA5}">
                      <a16:colId xmlns:a16="http://schemas.microsoft.com/office/drawing/2014/main" val="1848407830"/>
                    </a:ext>
                  </a:extLst>
                </a:gridCol>
                <a:gridCol w="2413635">
                  <a:extLst>
                    <a:ext uri="{9D8B030D-6E8A-4147-A177-3AD203B41FA5}">
                      <a16:colId xmlns:a16="http://schemas.microsoft.com/office/drawing/2014/main" val="3468719871"/>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VI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VII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580047722"/>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Argentina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a:t>
                      </a:r>
                      <a:r>
                        <a:rPr lang="en-GB" sz="1100" b="1">
                          <a:solidFill>
                            <a:srgbClr val="000000"/>
                          </a:solidFill>
                          <a:effectLst/>
                          <a:latin typeface="Arial" panose="020B0604020202020204" pitchFamily="34" charset="0"/>
                          <a:ea typeface="Calibri" panose="020F0502020204030204" pitchFamily="34" charset="0"/>
                        </a:rPr>
                        <a:t> South Africa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3491576886"/>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CF Fernando Pereyra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Cdr Menicia  PRINS</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3281985"/>
                  </a:ext>
                </a:extLst>
              </a:tr>
              <a:tr h="0">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Email: snautica@hidro.gov.ar</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hydrosan@iafrica.com</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459116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+54 114 301 2249</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+27 21 787 2445</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2979907"/>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5"/>
                        </a:rPr>
                        <a:t>NAVAREA VI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6"/>
                        </a:rPr>
                        <a:t>NAVAREA VII</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7028281"/>
                  </a:ext>
                </a:extLst>
              </a:tr>
            </a:tbl>
          </a:graphicData>
        </a:graphic>
      </p:graphicFrame>
      <p:graphicFrame>
        <p:nvGraphicFramePr>
          <p:cNvPr id="16" name="Table 15">
            <a:extLst>
              <a:ext uri="{FF2B5EF4-FFF2-40B4-BE49-F238E27FC236}">
                <a16:creationId xmlns:a16="http://schemas.microsoft.com/office/drawing/2014/main" id="{2AFCDB35-6EAA-4E67-ECE5-B3F1723509DE}"/>
              </a:ext>
            </a:extLst>
          </p:cNvPr>
          <p:cNvGraphicFramePr>
            <a:graphicFrameLocks noGrp="1"/>
          </p:cNvGraphicFramePr>
          <p:nvPr>
            <p:extLst>
              <p:ext uri="{D42A27DB-BD31-4B8C-83A1-F6EECF244321}">
                <p14:modId xmlns:p14="http://schemas.microsoft.com/office/powerpoint/2010/main" val="3687509840"/>
              </p:ext>
            </p:extLst>
          </p:nvPr>
        </p:nvGraphicFramePr>
        <p:xfrm>
          <a:off x="3233420" y="2779558"/>
          <a:ext cx="5725160" cy="1559561"/>
        </p:xfrm>
        <a:graphic>
          <a:graphicData uri="http://schemas.openxmlformats.org/drawingml/2006/table">
            <a:tbl>
              <a:tblPr firstRow="1" firstCol="1" bandRow="1"/>
              <a:tblGrid>
                <a:gridCol w="2511425">
                  <a:extLst>
                    <a:ext uri="{9D8B030D-6E8A-4147-A177-3AD203B41FA5}">
                      <a16:colId xmlns:a16="http://schemas.microsoft.com/office/drawing/2014/main" val="4292591804"/>
                    </a:ext>
                  </a:extLst>
                </a:gridCol>
                <a:gridCol w="800100">
                  <a:extLst>
                    <a:ext uri="{9D8B030D-6E8A-4147-A177-3AD203B41FA5}">
                      <a16:colId xmlns:a16="http://schemas.microsoft.com/office/drawing/2014/main" val="3867825473"/>
                    </a:ext>
                  </a:extLst>
                </a:gridCol>
                <a:gridCol w="2413635">
                  <a:extLst>
                    <a:ext uri="{9D8B030D-6E8A-4147-A177-3AD203B41FA5}">
                      <a16:colId xmlns:a16="http://schemas.microsoft.com/office/drawing/2014/main" val="3555396126"/>
                    </a:ext>
                  </a:extLst>
                </a:gridCol>
              </a:tblGrid>
              <a:tr h="365125">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VIII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IX</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2802635779"/>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India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Pakistan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1713806781"/>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Cdr P Pratap</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Lt Cdr Dr. Muhammad Yasrab</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6277493"/>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a:t>
                      </a:r>
                      <a:r>
                        <a:rPr lang="en-GB" sz="1000">
                          <a:effectLst/>
                          <a:latin typeface="Times New Roman" panose="02020603050405020304" pitchFamily="18" charset="0"/>
                          <a:ea typeface="Calibri" panose="020F0502020204030204" pitchFamily="34" charset="0"/>
                        </a:rPr>
                        <a:t> </a:t>
                      </a:r>
                      <a:r>
                        <a:rPr lang="en-GB" sz="1100">
                          <a:effectLst/>
                          <a:latin typeface="Arial" panose="020B0604020202020204" pitchFamily="34" charset="0"/>
                          <a:ea typeface="Calibri" panose="020F0502020204030204" pitchFamily="34" charset="0"/>
                        </a:rPr>
                        <a:t>msis-inho-navy@nic.in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hydropk@paknavy.gov.pk,</a:t>
                      </a:r>
                      <a:endParaRPr lang="en-US" sz="1000">
                        <a:effectLst/>
                        <a:latin typeface="Times New Roman" panose="02020603050405020304" pitchFamily="18" charset="0"/>
                        <a:ea typeface="Calibri" panose="020F0502020204030204" pitchFamily="34" charset="0"/>
                      </a:endParaRPr>
                    </a:p>
                    <a:p>
                      <a:pPr marL="0" marR="0">
                        <a:lnSpc>
                          <a:spcPct val="107000"/>
                        </a:lnSpc>
                        <a:buNone/>
                      </a:pPr>
                      <a:r>
                        <a:rPr lang="en-GB" sz="1100">
                          <a:effectLst/>
                          <a:latin typeface="Arial" panose="020B0604020202020204" pitchFamily="34" charset="0"/>
                          <a:ea typeface="Calibri" panose="020F0502020204030204" pitchFamily="34" charset="0"/>
                        </a:rPr>
                        <a:t>hydrpk@gmail.com</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9235389"/>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+91-135-2746290</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+92 21 485 06151</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7522353"/>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7"/>
                        </a:rPr>
                        <a:t>NAVAREA VIII</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8"/>
                        </a:rPr>
                        <a:t>NAVAREA IX</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6745905"/>
                  </a:ext>
                </a:extLst>
              </a:tr>
            </a:tbl>
          </a:graphicData>
        </a:graphic>
      </p:graphicFrame>
      <p:graphicFrame>
        <p:nvGraphicFramePr>
          <p:cNvPr id="17" name="Table 16">
            <a:extLst>
              <a:ext uri="{FF2B5EF4-FFF2-40B4-BE49-F238E27FC236}">
                <a16:creationId xmlns:a16="http://schemas.microsoft.com/office/drawing/2014/main" id="{DE3C9BAE-AA42-8357-7BFA-C8F1F948F9AD}"/>
              </a:ext>
            </a:extLst>
          </p:cNvPr>
          <p:cNvGraphicFramePr>
            <a:graphicFrameLocks noGrp="1"/>
          </p:cNvGraphicFramePr>
          <p:nvPr>
            <p:extLst>
              <p:ext uri="{D42A27DB-BD31-4B8C-83A1-F6EECF244321}">
                <p14:modId xmlns:p14="http://schemas.microsoft.com/office/powerpoint/2010/main" val="3949567906"/>
              </p:ext>
            </p:extLst>
          </p:nvPr>
        </p:nvGraphicFramePr>
        <p:xfrm>
          <a:off x="3233420" y="4630462"/>
          <a:ext cx="5725160" cy="1380173"/>
        </p:xfrm>
        <a:graphic>
          <a:graphicData uri="http://schemas.openxmlformats.org/drawingml/2006/table">
            <a:tbl>
              <a:tblPr firstRow="1" firstCol="1" bandRow="1"/>
              <a:tblGrid>
                <a:gridCol w="2511425">
                  <a:extLst>
                    <a:ext uri="{9D8B030D-6E8A-4147-A177-3AD203B41FA5}">
                      <a16:colId xmlns:a16="http://schemas.microsoft.com/office/drawing/2014/main" val="3606276673"/>
                    </a:ext>
                  </a:extLst>
                </a:gridCol>
                <a:gridCol w="800100">
                  <a:extLst>
                    <a:ext uri="{9D8B030D-6E8A-4147-A177-3AD203B41FA5}">
                      <a16:colId xmlns:a16="http://schemas.microsoft.com/office/drawing/2014/main" val="1267920149"/>
                    </a:ext>
                  </a:extLst>
                </a:gridCol>
                <a:gridCol w="2413635">
                  <a:extLst>
                    <a:ext uri="{9D8B030D-6E8A-4147-A177-3AD203B41FA5}">
                      <a16:colId xmlns:a16="http://schemas.microsoft.com/office/drawing/2014/main" val="2811587323"/>
                    </a:ext>
                  </a:extLst>
                </a:gridCol>
              </a:tblGrid>
              <a:tr h="365125">
                <a:tc>
                  <a:txBody>
                    <a:bodyPr/>
                    <a:lstStyle/>
                    <a:p>
                      <a:pPr marL="0" marR="0" algn="ctr">
                        <a:lnSpc>
                          <a:spcPct val="107000"/>
                        </a:lnSpc>
                        <a:buNone/>
                      </a:pPr>
                      <a:r>
                        <a:rPr lang="en-GB" sz="1400" b="1" dirty="0">
                          <a:solidFill>
                            <a:srgbClr val="FFFFFF"/>
                          </a:solidFill>
                          <a:effectLst/>
                          <a:latin typeface="Arial" panose="020B0604020202020204" pitchFamily="34" charset="0"/>
                          <a:ea typeface="Calibri" panose="020F0502020204030204" pitchFamily="34" charset="0"/>
                        </a:rPr>
                        <a:t>NAVAREA X</a:t>
                      </a:r>
                      <a:endParaRPr lang="en-US" sz="10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marL="0" marR="0">
                        <a:lnSpc>
                          <a:spcPct val="107000"/>
                        </a:lnSpc>
                        <a:buNone/>
                      </a:pPr>
                      <a:r>
                        <a:rPr lang="en-GB" sz="14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buNone/>
                      </a:pPr>
                      <a:r>
                        <a:rPr lang="en-GB" sz="1400" b="1">
                          <a:solidFill>
                            <a:srgbClr val="FFFFFF"/>
                          </a:solidFill>
                          <a:effectLst/>
                          <a:latin typeface="Arial" panose="020B0604020202020204" pitchFamily="34" charset="0"/>
                          <a:ea typeface="Calibri" panose="020F0502020204030204" pitchFamily="34" charset="0"/>
                        </a:rPr>
                        <a:t>NAVAREA XI</a:t>
                      </a:r>
                      <a:endParaRPr lang="en-US" sz="10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extLst>
                  <a:ext uri="{0D108BD9-81ED-4DB2-BD59-A6C34878D82A}">
                    <a16:rowId xmlns:a16="http://schemas.microsoft.com/office/drawing/2014/main" val="1160798163"/>
                  </a:ext>
                </a:extLst>
              </a:tr>
              <a:tr h="0">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Australia</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solidFill>
                            <a:srgbClr val="000000"/>
                          </a:solidFill>
                          <a:effectLst/>
                          <a:latin typeface="Arial" panose="020B0604020202020204" pitchFamily="34" charset="0"/>
                          <a:ea typeface="Calibri" panose="020F0502020204030204" pitchFamily="34" charset="0"/>
                        </a:rPr>
                        <a:t>Coordinator: </a:t>
                      </a:r>
                      <a:r>
                        <a:rPr lang="en-GB" sz="1100" b="1">
                          <a:solidFill>
                            <a:srgbClr val="000000"/>
                          </a:solidFill>
                          <a:effectLst/>
                          <a:latin typeface="Arial" panose="020B0604020202020204" pitchFamily="34" charset="0"/>
                          <a:ea typeface="Calibri" panose="020F0502020204030204" pitchFamily="34" charset="0"/>
                        </a:rPr>
                        <a:t>Japan</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335189944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Stuart Sheppard</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Name: Hiroaki SAITO</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706924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stuart.shepard@amsa.gov.au, rccaus@amsa.gov.au</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Email: jcg-tuho@navarea11.go.jp</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7957362"/>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+61 2 6230 6811</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Phone: +81 3 3595 3647</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8753608"/>
                  </a:ext>
                </a:extLst>
              </a:tr>
              <a:tr h="0">
                <a:tc>
                  <a:txBody>
                    <a:bodyPr/>
                    <a:lstStyle/>
                    <a:p>
                      <a:pPr marL="0" marR="0">
                        <a:lnSpc>
                          <a:spcPct val="107000"/>
                        </a:lnSpc>
                        <a:buNone/>
                      </a:pPr>
                      <a:r>
                        <a:rPr lang="en-GB" sz="1100">
                          <a:effectLst/>
                          <a:latin typeface="Arial" panose="020B0604020202020204" pitchFamily="34" charset="0"/>
                          <a:ea typeface="Calibri" panose="020F0502020204030204" pitchFamily="34" charset="0"/>
                        </a:rPr>
                        <a:t>Website: </a:t>
                      </a:r>
                      <a:r>
                        <a:rPr lang="en-GB" sz="1100" u="sng">
                          <a:solidFill>
                            <a:srgbClr val="0000FF"/>
                          </a:solidFill>
                          <a:effectLst/>
                          <a:latin typeface="Arial" panose="020B0604020202020204" pitchFamily="34" charset="0"/>
                          <a:ea typeface="Calibri" panose="020F0502020204030204" pitchFamily="34" charset="0"/>
                          <a:hlinkClick r:id="rId9"/>
                        </a:rPr>
                        <a:t>NAVAREA X</a:t>
                      </a: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buNone/>
                      </a:pPr>
                      <a:r>
                        <a:rPr lang="en-GB" sz="1100">
                          <a:effectLst/>
                          <a:latin typeface="Arial" panose="020B0604020202020204" pitchFamily="34" charset="0"/>
                          <a:ea typeface="Calibri" panose="020F0502020204030204" pitchFamily="34" charset="0"/>
                        </a:rPr>
                        <a:t> </a:t>
                      </a:r>
                      <a:endParaRPr lang="en-US" sz="1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nSpc>
                          <a:spcPct val="107000"/>
                        </a:lnSpc>
                        <a:buNone/>
                      </a:pPr>
                      <a:r>
                        <a:rPr lang="en-GB" sz="1100" dirty="0">
                          <a:effectLst/>
                          <a:latin typeface="Arial" panose="020B0604020202020204" pitchFamily="34" charset="0"/>
                          <a:ea typeface="Calibri" panose="020F0502020204030204" pitchFamily="34" charset="0"/>
                        </a:rPr>
                        <a:t>Website: </a:t>
                      </a:r>
                      <a:r>
                        <a:rPr lang="en-GB" sz="1100" u="sng" dirty="0">
                          <a:solidFill>
                            <a:srgbClr val="0000FF"/>
                          </a:solidFill>
                          <a:effectLst/>
                          <a:latin typeface="Arial" panose="020B0604020202020204" pitchFamily="34" charset="0"/>
                          <a:ea typeface="Calibri" panose="020F0502020204030204" pitchFamily="34" charset="0"/>
                          <a:hlinkClick r:id="rId10"/>
                        </a:rPr>
                        <a:t>NAVAREA XI</a:t>
                      </a:r>
                      <a:endParaRPr lang="en-US" sz="10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7572650"/>
                  </a:ext>
                </a:extLst>
              </a:tr>
            </a:tbl>
          </a:graphicData>
        </a:graphic>
      </p:graphicFrame>
    </p:spTree>
    <p:extLst>
      <p:ext uri="{BB962C8B-B14F-4D97-AF65-F5344CB8AC3E}">
        <p14:creationId xmlns:p14="http://schemas.microsoft.com/office/powerpoint/2010/main" val="3670294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EA04FF0B3E58A43A1D47EE55F3EA391" ma:contentTypeVersion="19" ma:contentTypeDescription="Create a new document." ma:contentTypeScope="" ma:versionID="30c3ad95c8f606b8f318a68bb5fc12e7">
  <xsd:schema xmlns:xsd="http://www.w3.org/2001/XMLSchema" xmlns:xs="http://www.w3.org/2001/XMLSchema" xmlns:p="http://schemas.microsoft.com/office/2006/metadata/properties" xmlns:ns3="595bea0b-9cb1-4ce9-91b3-3ceb75d94844" xmlns:ns4="b451f87c-8b78-462f-8b4a-86fc686029b8" targetNamespace="http://schemas.microsoft.com/office/2006/metadata/properties" ma:root="true" ma:fieldsID="5517e34cc7923e606e6ccbcdaef3a478" ns3:_="" ns4:_="">
    <xsd:import namespace="595bea0b-9cb1-4ce9-91b3-3ceb75d94844"/>
    <xsd:import namespace="b451f87c-8b78-462f-8b4a-86fc686029b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MediaServiceAutoKeyPoints" minOccurs="0"/>
                <xsd:element ref="ns4:MediaServiceKeyPoints" minOccurs="0"/>
                <xsd:element ref="ns4:MediaLengthInSeconds" minOccurs="0"/>
                <xsd:element ref="ns4:MediaServiceLocation" minOccurs="0"/>
                <xsd:element ref="ns4:_activity" minOccurs="0"/>
                <xsd:element ref="ns4:MediaServiceObjectDetectorVersions" minOccurs="0"/>
                <xsd:element ref="ns4:MediaServiceSystemTags" minOccurs="0"/>
                <xsd:element ref="ns4:MediaServiceSearchProperti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5bea0b-9cb1-4ce9-91b3-3ceb75d9484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51f87c-8b78-462f-8b4a-86fc686029b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b451f87c-8b78-462f-8b4a-86fc686029b8" xsi:nil="true"/>
  </documentManagement>
</p:properties>
</file>

<file path=customXml/itemProps1.xml><?xml version="1.0" encoding="utf-8"?>
<ds:datastoreItem xmlns:ds="http://schemas.openxmlformats.org/officeDocument/2006/customXml" ds:itemID="{11F8B0BC-17BA-4B6E-9EAC-7D799D504542}">
  <ds:schemaRefs>
    <ds:schemaRef ds:uri="http://schemas.microsoft.com/sharepoint/v3/contenttype/forms"/>
  </ds:schemaRefs>
</ds:datastoreItem>
</file>

<file path=customXml/itemProps2.xml><?xml version="1.0" encoding="utf-8"?>
<ds:datastoreItem xmlns:ds="http://schemas.openxmlformats.org/officeDocument/2006/customXml" ds:itemID="{19CA959B-8E2C-41AF-A05E-36532B27A6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5bea0b-9cb1-4ce9-91b3-3ceb75d94844"/>
    <ds:schemaRef ds:uri="b451f87c-8b78-462f-8b4a-86fc686029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A03CDD-3852-40AB-B23C-C13223906AC4}">
  <ds:schemaRefs>
    <ds:schemaRef ds:uri="http://schemas.microsoft.com/office/2006/documentManagement/types"/>
    <ds:schemaRef ds:uri="http://purl.org/dc/terms/"/>
    <ds:schemaRef ds:uri="b451f87c-8b78-462f-8b4a-86fc686029b8"/>
    <ds:schemaRef ds:uri="http://purl.org/dc/dcmitype/"/>
    <ds:schemaRef ds:uri="http://schemas.microsoft.com/office/infopath/2007/PartnerControls"/>
    <ds:schemaRef ds:uri="http://schemas.openxmlformats.org/package/2006/metadata/core-properties"/>
    <ds:schemaRef ds:uri="http://purl.org/dc/elements/1.1/"/>
    <ds:schemaRef ds:uri="595bea0b-9cb1-4ce9-91b3-3ceb75d94844"/>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5963</TotalTime>
  <Words>1354</Words>
  <Application>Microsoft Office PowerPoint</Application>
  <PresentationFormat>Widescreen</PresentationFormat>
  <Paragraphs>248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Calibri</vt:lpstr>
      <vt:lpstr>Calibri Light</vt:lpstr>
      <vt:lpstr>Times New Roman</vt:lpstr>
      <vt:lpstr>Office Theme</vt:lpstr>
      <vt:lpstr>WWNWS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International Hydrographic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Isabelle Belmonte</dc:creator>
  <cp:lastModifiedBy>Janus Christopher -Chris- G Mr NGA-SFH USA CIV</cp:lastModifiedBy>
  <cp:revision>31</cp:revision>
  <dcterms:created xsi:type="dcterms:W3CDTF">2019-06-25T12:28:44Z</dcterms:created>
  <dcterms:modified xsi:type="dcterms:W3CDTF">2026-03-24T15:36:13Z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0x0101003EA04FF0B3E58A43A1D47EE55F3EA391</vt:lpwstr>
  </property>
</Properties>
</file>