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147480530" r:id="rId3"/>
    <p:sldId id="2147480538" r:id="rId4"/>
    <p:sldId id="2147480531" r:id="rId5"/>
    <p:sldId id="2147480541" r:id="rId6"/>
    <p:sldId id="2147480532" r:id="rId7"/>
    <p:sldId id="2147480535" r:id="rId8"/>
    <p:sldId id="2147480540" r:id="rId9"/>
    <p:sldId id="2147480534" r:id="rId10"/>
    <p:sldId id="214748053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CFED"/>
    <a:srgbClr val="262162"/>
    <a:srgbClr val="009A38"/>
    <a:srgbClr val="01A7D9"/>
    <a:srgbClr val="005C6D"/>
    <a:srgbClr val="0C3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94"/>
  </p:normalViewPr>
  <p:slideViewPr>
    <p:cSldViewPr snapToGrid="0">
      <p:cViewPr varScale="1">
        <p:scale>
          <a:sx n="121" d="100"/>
          <a:sy n="121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F3FC8-1273-F24D-B8F4-FC369278C5CD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01E98-0E40-AE4F-917A-2D860D0FD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3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F1EB8FD3-624A-2188-6B53-40FB6243C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6682C598-E060-FD00-B586-6242F8DD5C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>
            <a:extLst>
              <a:ext uri="{FF2B5EF4-FFF2-40B4-BE49-F238E27FC236}">
                <a16:creationId xmlns:a16="http://schemas.microsoft.com/office/drawing/2014/main" id="{737A7926-5F79-EC08-5D3A-8B61D5D383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666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CEABAE49-D20D-35B2-4983-E1A6AE61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0C54802A-16F9-2618-1A83-A86C67330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>
            <a:extLst>
              <a:ext uri="{FF2B5EF4-FFF2-40B4-BE49-F238E27FC236}">
                <a16:creationId xmlns:a16="http://schemas.microsoft.com/office/drawing/2014/main" id="{AA5D2315-C59C-0BA6-CCC3-2F18D491DC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40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6C7E84B3-063E-A1FA-1090-638F4A14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DFDF2C7A-D63F-599A-2126-01031E6798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>
            <a:extLst>
              <a:ext uri="{FF2B5EF4-FFF2-40B4-BE49-F238E27FC236}">
                <a16:creationId xmlns:a16="http://schemas.microsoft.com/office/drawing/2014/main" id="{B850617E-486E-A443-CAC6-014F3FBBDA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05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46BA49A8-74B3-46E9-F09C-215D93966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4E37CB27-EA0C-AD65-C48F-7BFDBB8D71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>
            <a:extLst>
              <a:ext uri="{FF2B5EF4-FFF2-40B4-BE49-F238E27FC236}">
                <a16:creationId xmlns:a16="http://schemas.microsoft.com/office/drawing/2014/main" id="{84506C65-41E0-E891-FED5-D2933BF60B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52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A48E5CEC-FC60-5C73-5149-B18407441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>
            <a:extLst>
              <a:ext uri="{FF2B5EF4-FFF2-40B4-BE49-F238E27FC236}">
                <a16:creationId xmlns:a16="http://schemas.microsoft.com/office/drawing/2014/main" id="{C2EFAD63-87C8-2A00-1C73-09D84E0355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>
            <a:extLst>
              <a:ext uri="{FF2B5EF4-FFF2-40B4-BE49-F238E27FC236}">
                <a16:creationId xmlns:a16="http://schemas.microsoft.com/office/drawing/2014/main" id="{1611FA3C-DBF9-2F85-8590-236E364BFF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419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AC38737D-BBA4-C48E-EAD9-AD7A6645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36DB66BE-A033-BA07-D116-BDE4679442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24422170-578E-7F10-695E-FC000E7680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EF0E1AF9-D603-09DF-3F2C-A8414F4A19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02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6487-FF6A-73BA-5E66-27CDD3D93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3A88C-A13D-6237-6F52-2D041EC37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9E22A-1162-1F9D-F5FF-DFC4C188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9073-8B7C-F3A0-5BD6-9FBB7A63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D840D-DA1A-690C-F5F8-7867ECC0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3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767BA-9397-605B-D2B9-3617C64F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AE74C-C712-EB31-BA5C-603F184CC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8C889-CC8E-33E6-F16A-3BD2DB47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2381B-25EC-8095-41A6-23F0DE81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CB79-0CFE-0C06-BC37-54B55B68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B0761-E48F-8D4E-0F39-630D8A13A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A0252-A892-592E-7719-95190267E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5DFC-BD37-E6EE-87F1-4BCB5338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FC2B3-0E5F-4FEE-AD45-693D41F2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F1B9-3AAF-627D-D7C5-AFDBD862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79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368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55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1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514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830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74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85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63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C543-2AF1-2E21-8E02-DE214503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BC6C-DAF8-7038-8851-63EE1419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BB31B-F7F8-E8F9-6829-C02940B4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CDD85-C532-B58E-FA91-297C3731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7F906-78AD-1A7E-A30A-0CD97ED3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60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520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218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813F-ADCE-12BE-449E-C84D363F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EAEED-3CC2-3FC7-7B17-F42D86AA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9E20B-5FA1-5FF2-B368-F169F816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A9197-A8C7-E72F-5724-58B553943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2BF5A-17EE-AB19-A029-932AF9A9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54DB-27A9-85FD-151B-484B06D5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1142E-5ECF-2291-FC46-F5C7D7F8F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C0B0C-9EA8-D5E0-3B54-7B28147E1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B4B46-709A-26C9-F4C6-E85FCA01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BBECF-4F99-B361-0123-A585DFAE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67038-16F8-C535-3475-859C3236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8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BA30-366C-63B7-AC10-4A1C04AA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1384-715F-FFDF-C942-A5A1C01C3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FC383-178C-68AD-14AD-A4C990B01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9FAA5-AD6B-51EC-071A-4C1439DDA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2E1C0-A685-037B-24A2-51FB83573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212D43-FB00-C76D-745E-34D1C061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646C1-4B2A-A11C-B40C-4E68FDF7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27114E-245D-E5DC-AE3C-85054261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6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A936-EA8C-F4ED-39AD-4BB2542D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FDA05-D211-683D-7339-038A37C7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88C4C-5DB7-29E5-DA20-67310A53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B9D40-E207-FE06-EF97-3EAD80BA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9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1A6E9-99DE-7B8D-4AD5-AE0B4DC9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30FA03-7DE1-5378-BDFB-69727DAC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43496-AE9A-A7C8-0748-18AD5DFA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1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D635-5E17-6F8E-0221-F9A5ECA5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529E8-E335-50CF-08FA-F6DC4D1D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DC8B6-203B-EECD-2325-7FBAD584D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6F481-AD29-A2A2-BD97-1F0AF0C8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399F7-2610-1093-5B7D-97E7B8903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BA650-08E6-6C5F-DC35-9FAFB9E8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1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D0F7D-2783-3BED-9495-D3A45CC6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A7262-80EA-50E0-DF7B-C73D3A117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A2BE7-68A2-C6B7-F9BB-8E72D2D46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1F2EB-E6F1-7676-CBD1-942171FF3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38ADA-A16E-325D-5EE2-4412B123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82FC3-2369-2623-41E3-C3265CDC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0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2616E-E629-8ECB-D978-C1B63885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D6E9-FC16-C476-4EA1-24292160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8DB34-BDAF-8B3B-3CB3-7364D0FAB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E8B559-E48D-784A-86B7-BCEEA51A327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4B51C-E805-C2A3-39D2-A133F9F8A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9AE4-31CB-7C22-DADF-3055CCD74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9F99D-4AAC-AD4E-8546-9BC5F4B42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464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" y="1349946"/>
            <a:ext cx="1221104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lt1"/>
              </a:buClr>
              <a:buSzPts val="4800"/>
            </a:pPr>
            <a:r>
              <a:rPr lang="en-GB" sz="3600" noProof="0" dirty="0">
                <a:solidFill>
                  <a:schemeClr val="bg1"/>
                </a:solidFill>
                <a:latin typeface="DIN Alternate" panose="020B0500000000000000" pitchFamily="34" charset="77"/>
              </a:rPr>
              <a:t>State of the (Ocean Data) Union</a:t>
            </a:r>
            <a:endParaRPr lang="en-GB" sz="5400" noProof="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942549"/>
            <a:ext cx="9144000" cy="260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800" b="1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Adam Leadbetter</a:t>
            </a:r>
            <a:endParaRPr lang="en-GB" sz="2800" noProof="0" dirty="0"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n-GB" sz="1000" noProof="0" dirty="0">
              <a:solidFill>
                <a:schemeClr val="lt1"/>
              </a:solidFill>
              <a:latin typeface="DIN Alternate" panose="020B0500000000000000" pitchFamily="34" charset="77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noProof="0" dirty="0" err="1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a.leadbetter@unesco.org</a:t>
            </a:r>
            <a:r>
              <a:rPr lang="en-GB" sz="18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n-GB" sz="1000" noProof="0" dirty="0"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Lead Manager</a:t>
            </a:r>
            <a:endParaRPr lang="en-GB" sz="2000" noProof="0" dirty="0">
              <a:solidFill>
                <a:schemeClr val="lt1"/>
              </a:solidFill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Decade Coordination Office for Ocean Data Sharing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Intergovernmental Oceanographic Commission of UNESCO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GB" sz="2000" noProof="0" dirty="0">
              <a:solidFill>
                <a:schemeClr val="lt1"/>
              </a:solidFill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 err="1">
                <a:solidFill>
                  <a:schemeClr val="lt1"/>
                </a:solidFill>
                <a:latin typeface="DIN Alternate" panose="020B0500000000000000" pitchFamily="34" charset="77"/>
              </a:rPr>
              <a:t>EMODnet</a:t>
            </a: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Open Conference 2025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25</a:t>
            </a:r>
            <a:r>
              <a:rPr lang="en-GB" sz="1600" i="1" baseline="30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th</a:t>
            </a: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November 2025 Breakout Session #2: </a:t>
            </a:r>
            <a:r>
              <a:rPr lang="en-GB" sz="1600" i="1" noProof="0" dirty="0" err="1">
                <a:solidFill>
                  <a:schemeClr val="lt1"/>
                </a:solidFill>
                <a:latin typeface="DIN Alternate" panose="020B0500000000000000" pitchFamily="34" charset="77"/>
              </a:rPr>
              <a:t>EMODnet</a:t>
            </a: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Technical Services –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Current Status &amp; Future Developments</a:t>
            </a:r>
            <a:endParaRPr lang="en-GB" sz="1600" i="1" noProof="0" dirty="0">
              <a:latin typeface="DIN Alternate" panose="020B0500000000000000" pitchFamily="34" charset="77"/>
            </a:endParaRPr>
          </a:p>
        </p:txBody>
      </p:sp>
      <p:pic>
        <p:nvPicPr>
          <p:cNvPr id="91" name="Google Shape;91;p1" descr="A underwater view of a rocky isla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22777" b="33462"/>
          <a:stretch/>
        </p:blipFill>
        <p:spPr>
          <a:xfrm>
            <a:off x="0" y="0"/>
            <a:ext cx="12211050" cy="26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736" y="5506139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logo for a compan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0727" y="5547329"/>
            <a:ext cx="2210396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A blue and white button with white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0727" y="6295253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  <p:graphicFrame>
        <p:nvGraphicFramePr>
          <p:cNvPr id="95" name="Google Shape;95;p1"/>
          <p:cNvGraphicFramePr/>
          <p:nvPr>
            <p:extLst>
              <p:ext uri="{D42A27DB-BD31-4B8C-83A1-F6EECF244321}">
                <p14:modId xmlns:p14="http://schemas.microsoft.com/office/powerpoint/2010/main" val="3762291467"/>
              </p:ext>
            </p:extLst>
          </p:nvPr>
        </p:nvGraphicFramePr>
        <p:xfrm>
          <a:off x="0" y="2628901"/>
          <a:ext cx="12211000" cy="1524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4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64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1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C0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B1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C8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7B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0A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EB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41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08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ircle with icons on it&#10;&#10;AI-generated content may be incorrect.">
            <a:extLst>
              <a:ext uri="{FF2B5EF4-FFF2-40B4-BE49-F238E27FC236}">
                <a16:creationId xmlns:a16="http://schemas.microsoft.com/office/drawing/2014/main" id="{C8269D77-F831-E862-E0F2-EE56194C2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07" y="-44898"/>
            <a:ext cx="12367523" cy="7055298"/>
          </a:xfrm>
          <a:prstGeom prst="rect">
            <a:avLst/>
          </a:prstGeom>
        </p:spPr>
      </p:pic>
      <p:sp>
        <p:nvSpPr>
          <p:cNvPr id="8" name="Google Shape;118;p3">
            <a:extLst>
              <a:ext uri="{FF2B5EF4-FFF2-40B4-BE49-F238E27FC236}">
                <a16:creationId xmlns:a16="http://schemas.microsoft.com/office/drawing/2014/main" id="{DF570FC2-7380-7BE3-07F8-523EDBC5ECBC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Google Shape;115;p3">
            <a:extLst>
              <a:ext uri="{FF2B5EF4-FFF2-40B4-BE49-F238E27FC236}">
                <a16:creationId xmlns:a16="http://schemas.microsoft.com/office/drawing/2014/main" id="{0056611F-BF81-E5FE-F04D-9AC8E31862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6;p3" descr="A logo for a company&#10;&#10;AI-generated content may be incorrect.">
            <a:extLst>
              <a:ext uri="{FF2B5EF4-FFF2-40B4-BE49-F238E27FC236}">
                <a16:creationId xmlns:a16="http://schemas.microsoft.com/office/drawing/2014/main" id="{F5AFAF9E-7F13-83A3-2E21-775CFE8C2C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CCCE00B6-4796-4FE4-74FD-2F60CF5251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30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logo for a company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0" y="1101293"/>
            <a:ext cx="12192000" cy="437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323848" y="-257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Alternate" panose="020B0500000000000000" pitchFamily="34" charset="77"/>
                <a:ea typeface="Arial"/>
                <a:cs typeface="Arial"/>
                <a:sym typeface="Arial"/>
              </a:rPr>
              <a:t>2018 – Where were we?</a:t>
            </a:r>
            <a:endParaRPr kumimoji="0" lang="en-GB" sz="3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Alternate" panose="020B0500000000000000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BF12F-2A14-4FB1-94AD-12F08711EC1E}"/>
              </a:ext>
            </a:extLst>
          </p:cNvPr>
          <p:cNvSpPr txBox="1"/>
          <p:nvPr/>
        </p:nvSpPr>
        <p:spPr>
          <a:xfrm>
            <a:off x="135732" y="1156675"/>
            <a:ext cx="763666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“Data is the new oil”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Valuable, raw resource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Rare / Scarce?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Needs extracting, refining,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Focus on data discovery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Search Engine Optimisation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Rich snippets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 err="1">
                <a:solidFill>
                  <a:srgbClr val="009A38"/>
                </a:solidFill>
                <a:latin typeface="DIN Alternate" panose="020B0500000000000000" pitchFamily="34" charset="77"/>
              </a:rPr>
              <a:t>Schema.org</a:t>
            </a:r>
            <a:endParaRPr lang="en-GB" sz="1400" noProof="0" dirty="0">
              <a:solidFill>
                <a:srgbClr val="009A38"/>
              </a:solidFill>
              <a:latin typeface="DIN Alternate" panose="020B0500000000000000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Google Dataset Search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Data services / better data aggregation was the promise of the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C398F4-65E9-9BBC-15A2-0E58C128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2"/>
          <a:stretch>
            <a:fillRect/>
          </a:stretch>
        </p:blipFill>
        <p:spPr bwMode="auto">
          <a:xfrm>
            <a:off x="8268723" y="1101292"/>
            <a:ext cx="3923277" cy="43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Google Shape;118;p3"/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19674-6B71-ED92-93A9-3EAF0D81A462}"/>
              </a:ext>
            </a:extLst>
          </p:cNvPr>
          <p:cNvSpPr txBox="1"/>
          <p:nvPr/>
        </p:nvSpPr>
        <p:spPr>
          <a:xfrm>
            <a:off x="8261639" y="1136710"/>
            <a:ext cx="39043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noProof="0" dirty="0">
                <a:latin typeface="DIN Alternate" panose="020B0500000000000000" pitchFamily="34" charset="77"/>
              </a:rPr>
              <a:t>Image Credit: CC-By 4.0</a:t>
            </a:r>
          </a:p>
          <a:p>
            <a:r>
              <a:rPr lang="en-GB" sz="1050" i="1" noProof="0" dirty="0">
                <a:latin typeface="DIN Alternate" panose="020B0500000000000000" pitchFamily="34" charset="77"/>
              </a:rPr>
              <a:t>Science Museum Group</a:t>
            </a:r>
          </a:p>
          <a:p>
            <a:r>
              <a:rPr lang="en-GB" sz="1050" i="1" noProof="0" dirty="0">
                <a:latin typeface="DIN Alternate" panose="020B0500000000000000" pitchFamily="34" charset="77"/>
              </a:rPr>
              <a:t>Collection</a:t>
            </a:r>
          </a:p>
        </p:txBody>
      </p:sp>
      <p:pic>
        <p:nvPicPr>
          <p:cNvPr id="2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398769B0-0878-D024-0DAA-62E0AB5EFA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59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0B868E8A-06E6-2908-9943-C6CAB335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water surface with ripples&#10;&#10;AI-generated content may be incorrect.">
            <a:extLst>
              <a:ext uri="{FF2B5EF4-FFF2-40B4-BE49-F238E27FC236}">
                <a16:creationId xmlns:a16="http://schemas.microsoft.com/office/drawing/2014/main" id="{6C5D9EBF-1849-8F86-30F0-8680440A5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1" r="761" b="8331"/>
          <a:stretch>
            <a:fillRect/>
          </a:stretch>
        </p:blipFill>
        <p:spPr>
          <a:xfrm>
            <a:off x="-94217" y="-1"/>
            <a:ext cx="12286217" cy="6858001"/>
          </a:xfrm>
          <a:prstGeom prst="rect">
            <a:avLst/>
          </a:prstGeom>
        </p:spPr>
      </p:pic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BF1E0321-4969-6790-CF9D-EDDBD5F63867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19A61-9AC8-6CD6-17E3-6976641AB6E6}"/>
              </a:ext>
            </a:extLst>
          </p:cNvPr>
          <p:cNvSpPr txBox="1"/>
          <p:nvPr/>
        </p:nvSpPr>
        <p:spPr>
          <a:xfrm>
            <a:off x="0" y="6604084"/>
            <a:ext cx="73983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noProof="0" dirty="0">
                <a:solidFill>
                  <a:schemeClr val="bg1"/>
                </a:solidFill>
                <a:latin typeface="DIN Alternate" panose="020B0500000000000000" pitchFamily="34" charset="77"/>
              </a:rPr>
              <a:t>Image Credit: Kurt Arrigo / Ocean Image Bank</a:t>
            </a:r>
          </a:p>
        </p:txBody>
      </p:sp>
    </p:spTree>
    <p:extLst>
      <p:ext uri="{BB962C8B-B14F-4D97-AF65-F5344CB8AC3E}">
        <p14:creationId xmlns:p14="http://schemas.microsoft.com/office/powerpoint/2010/main" val="427602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457D4973-5181-2F30-2CB1-FEDAB0275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>
            <a:extLst>
              <a:ext uri="{FF2B5EF4-FFF2-40B4-BE49-F238E27FC236}">
                <a16:creationId xmlns:a16="http://schemas.microsoft.com/office/drawing/2014/main" id="{1DB4760E-F8EC-14F3-671B-638A2B5AF2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logo for a company&#10;&#10;AI-generated content may be incorrect.">
            <a:extLst>
              <a:ext uri="{FF2B5EF4-FFF2-40B4-BE49-F238E27FC236}">
                <a16:creationId xmlns:a16="http://schemas.microsoft.com/office/drawing/2014/main" id="{E894FA2F-8A63-1D6D-1BC3-FD0D3B1854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3AE433BF-B68E-1A2E-526D-63EDDF0D8A2D}"/>
              </a:ext>
            </a:extLst>
          </p:cNvPr>
          <p:cNvSpPr txBox="1"/>
          <p:nvPr/>
        </p:nvSpPr>
        <p:spPr>
          <a:xfrm>
            <a:off x="0" y="1101293"/>
            <a:ext cx="12192000" cy="437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F330314A-8E19-341E-D0E5-560E9D209A9F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146D6771-AF7A-B11C-82DD-64144E96F5D7}"/>
              </a:ext>
            </a:extLst>
          </p:cNvPr>
          <p:cNvSpPr txBox="1"/>
          <p:nvPr/>
        </p:nvSpPr>
        <p:spPr>
          <a:xfrm>
            <a:off x="323848" y="-257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GB" sz="3200" kern="0" noProof="0" dirty="0">
                <a:solidFill>
                  <a:srgbClr val="FFFFFF"/>
                </a:solidFill>
                <a:latin typeface="DIN Alternate" panose="020B0500000000000000" pitchFamily="34" charset="77"/>
                <a:ea typeface="Arial"/>
                <a:cs typeface="Arial"/>
                <a:sym typeface="Arial"/>
              </a:rPr>
              <a:t>2025 – What’s changed in the wider data landscape</a:t>
            </a:r>
            <a:endParaRPr kumimoji="0" lang="en-GB" sz="3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Alternate" panose="020B0500000000000000" pitchFamily="34" charset="77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F74510-A9D6-775E-B719-3D8C5E74E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897953"/>
              </p:ext>
            </p:extLst>
          </p:nvPr>
        </p:nvGraphicFramePr>
        <p:xfrm>
          <a:off x="707989" y="1122505"/>
          <a:ext cx="10776022" cy="427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726">
                  <a:extLst>
                    <a:ext uri="{9D8B030D-6E8A-4147-A177-3AD203B41FA5}">
                      <a16:colId xmlns:a16="http://schemas.microsoft.com/office/drawing/2014/main" val="3002344465"/>
                    </a:ext>
                  </a:extLst>
                </a:gridCol>
                <a:gridCol w="3443289">
                  <a:extLst>
                    <a:ext uri="{9D8B030D-6E8A-4147-A177-3AD203B41FA5}">
                      <a16:colId xmlns:a16="http://schemas.microsoft.com/office/drawing/2014/main" val="2824795414"/>
                    </a:ext>
                  </a:extLst>
                </a:gridCol>
                <a:gridCol w="3592007">
                  <a:extLst>
                    <a:ext uri="{9D8B030D-6E8A-4147-A177-3AD203B41FA5}">
                      <a16:colId xmlns:a16="http://schemas.microsoft.com/office/drawing/2014/main" val="278532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noProof="0" dirty="0">
                        <a:solidFill>
                          <a:srgbClr val="005C6D"/>
                        </a:solidFill>
                        <a:latin typeface="DIN Alternate" panose="020B0500000000000000" pitchFamily="34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Then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Now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448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Top 5 Companies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By market capitalisation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Source Motley Fool (</a:t>
                      </a:r>
                      <a:r>
                        <a:rPr lang="en-GB" sz="1000" noProof="0" dirty="0" err="1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fool.com</a:t>
                      </a:r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Microsoft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Apple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Amazon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Alphabet (Google)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Berkshire Hathaway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Nvidia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Microsoft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Apple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Alphabet</a:t>
                      </a:r>
                    </a:p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Amazon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1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Cloud storage cost per Tb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Enterprise costs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Source: Google search, US Bureau of Labor Statistics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~20USD per month</a:t>
                      </a:r>
                    </a:p>
                    <a:p>
                      <a:r>
                        <a:rPr lang="en-GB" sz="1000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~26USD adjusted for inflation</a:t>
                      </a:r>
                      <a:endParaRPr lang="en-GB" noProof="0" dirty="0">
                        <a:solidFill>
                          <a:srgbClr val="262162"/>
                        </a:solidFill>
                        <a:latin typeface="DIN Alternate" panose="020B0500000000000000" pitchFamily="34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~15USD per month</a:t>
                      </a:r>
                    </a:p>
                    <a:p>
                      <a:r>
                        <a:rPr lang="en-GB" sz="1000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&gt;40% cost reduction, accounting for inflation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814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Web search paradigm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Recommendation engine</a:t>
                      </a:r>
                    </a:p>
                    <a:p>
                      <a:r>
                        <a:rPr lang="en-GB" sz="1000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metadata aggregator</a:t>
                      </a:r>
                      <a:endParaRPr lang="en-GB" noProof="0" dirty="0">
                        <a:solidFill>
                          <a:srgbClr val="01A7D9"/>
                        </a:solidFill>
                        <a:latin typeface="DIN Alternate" panose="020B0500000000000000" pitchFamily="34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“Answer” engine </a:t>
                      </a:r>
                    </a:p>
                    <a:p>
                      <a:r>
                        <a:rPr lang="en-GB" sz="1000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data aggregator</a:t>
                      </a:r>
                      <a:endParaRPr lang="en-GB" noProof="0" dirty="0">
                        <a:solidFill>
                          <a:srgbClr val="01A7D9"/>
                        </a:solidFill>
                        <a:latin typeface="DIN Alternate" panose="020B0500000000000000" pitchFamily="34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41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Next generation World Wide Web models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Semantic Web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Agentic Web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985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Google Trends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Source: </a:t>
                      </a:r>
                      <a:r>
                        <a:rPr lang="en-GB" sz="1000" noProof="0" dirty="0" err="1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trends.google.com</a:t>
                      </a:r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. Categories: Computers &amp; Electronics; Internet &amp; Telecom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Mobile devices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01A7D9"/>
                          </a:solidFill>
                          <a:latin typeface="DIN Alternate" panose="020B0500000000000000" pitchFamily="34" charset="77"/>
                        </a:rPr>
                        <a:t>Mobile devices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86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Ocean Data Hot Topics</a:t>
                      </a:r>
                    </a:p>
                    <a:p>
                      <a:r>
                        <a:rPr lang="en-GB" sz="1000" noProof="0" dirty="0">
                          <a:solidFill>
                            <a:srgbClr val="005C6D"/>
                          </a:solidFill>
                          <a:latin typeface="DIN Alternate" panose="020B0500000000000000" pitchFamily="34" charset="77"/>
                        </a:rPr>
                        <a:t>Source: Analysis of IMDIS 2018 and IODC 2025 conference abstracts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Build the infrastructure, catalogues and standards for consistent data access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noProof="0" dirty="0">
                          <a:solidFill>
                            <a:srgbClr val="262162"/>
                          </a:solidFill>
                          <a:latin typeface="DIN Alternate" panose="020B0500000000000000" pitchFamily="34" charset="77"/>
                        </a:rPr>
                        <a:t>Operate, compute, apply over large scale data systems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457724"/>
                  </a:ext>
                </a:extLst>
              </a:tr>
            </a:tbl>
          </a:graphicData>
        </a:graphic>
      </p:graphicFrame>
      <p:pic>
        <p:nvPicPr>
          <p:cNvPr id="2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DD78B38C-DF75-C4CD-1530-4CCBED21BA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31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EE56C5C8-121C-9054-E05D-076DB2BD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>
            <a:extLst>
              <a:ext uri="{FF2B5EF4-FFF2-40B4-BE49-F238E27FC236}">
                <a16:creationId xmlns:a16="http://schemas.microsoft.com/office/drawing/2014/main" id="{D0ECC1DD-3C2B-0D46-0001-36D63CA32F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logo for a company&#10;&#10;AI-generated content may be incorrect.">
            <a:extLst>
              <a:ext uri="{FF2B5EF4-FFF2-40B4-BE49-F238E27FC236}">
                <a16:creationId xmlns:a16="http://schemas.microsoft.com/office/drawing/2014/main" id="{4843CA74-81DE-4A9C-38E1-8A872A54C0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A562316D-030F-6F65-4DE2-E34FF7DB90F5}"/>
              </a:ext>
            </a:extLst>
          </p:cNvPr>
          <p:cNvSpPr txBox="1"/>
          <p:nvPr/>
        </p:nvSpPr>
        <p:spPr>
          <a:xfrm>
            <a:off x="0" y="1101293"/>
            <a:ext cx="12192000" cy="437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AA08ECF9-C6EB-C776-6AC7-9989A63C6321}"/>
              </a:ext>
            </a:extLst>
          </p:cNvPr>
          <p:cNvSpPr txBox="1"/>
          <p:nvPr/>
        </p:nvSpPr>
        <p:spPr>
          <a:xfrm>
            <a:off x="323848" y="-257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GB" sz="3200" kern="0" noProof="0" dirty="0">
                <a:solidFill>
                  <a:srgbClr val="FFFFFF"/>
                </a:solidFill>
                <a:latin typeface="DIN Alternate" panose="020B0500000000000000" pitchFamily="34" charset="77"/>
                <a:ea typeface="Arial"/>
                <a:cs typeface="Arial"/>
                <a:sym typeface="Arial"/>
              </a:rPr>
              <a:t>2025 – Where are we?</a:t>
            </a:r>
            <a:endParaRPr kumimoji="0" lang="en-GB" sz="3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Alternate" panose="020B0500000000000000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FC3DF-28F3-0FB0-8762-DEF13FF8309D}"/>
              </a:ext>
            </a:extLst>
          </p:cNvPr>
          <p:cNvSpPr txBox="1"/>
          <p:nvPr/>
        </p:nvSpPr>
        <p:spPr>
          <a:xfrm>
            <a:off x="-657663" y="5149568"/>
            <a:ext cx="770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*</a:t>
            </a:r>
            <a:r>
              <a:rPr lang="en-GB" sz="1400" i="1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But: the world’s biggest data aggregators are now Alphabet, Anthropic, OpenAI…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0E2E4-BAE9-D4BB-C42D-71D752DA22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58" r="20192"/>
          <a:stretch>
            <a:fillRect/>
          </a:stretch>
        </p:blipFill>
        <p:spPr>
          <a:xfrm rot="5400000">
            <a:off x="7434262" y="715532"/>
            <a:ext cx="4371977" cy="5143500"/>
          </a:xfrm>
          <a:prstGeom prst="rect">
            <a:avLst/>
          </a:prstGeom>
        </p:spPr>
      </p:pic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3D4D2F73-00CE-8BFB-8CF1-4BDEFEE72E5E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4EE56-C705-2153-A22A-496CC40BE063}"/>
              </a:ext>
            </a:extLst>
          </p:cNvPr>
          <p:cNvSpPr txBox="1"/>
          <p:nvPr/>
        </p:nvSpPr>
        <p:spPr>
          <a:xfrm>
            <a:off x="8287657" y="5244563"/>
            <a:ext cx="3904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noProof="0" dirty="0">
                <a:solidFill>
                  <a:schemeClr val="bg1"/>
                </a:solidFill>
                <a:latin typeface="DIN Alternate" panose="020B0500000000000000" pitchFamily="34" charset="77"/>
              </a:rPr>
              <a:t>Image Credit: Adam Leadbetter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B2940-30FB-E8CD-A55B-CB349F515EDE}"/>
              </a:ext>
            </a:extLst>
          </p:cNvPr>
          <p:cNvSpPr txBox="1"/>
          <p:nvPr/>
        </p:nvSpPr>
        <p:spPr>
          <a:xfrm>
            <a:off x="121226" y="1297648"/>
            <a:ext cx="69272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IODE’s Ocean Data Information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i="1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Metadata</a:t>
            </a: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 for 59 nodes </a:t>
            </a:r>
            <a:r>
              <a:rPr lang="en-GB" sz="10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as of 13</a:t>
            </a:r>
            <a:r>
              <a:rPr lang="en-GB" sz="1000" baseline="300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th</a:t>
            </a:r>
            <a:r>
              <a:rPr lang="en-GB" sz="10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 November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Based on Search Engine Optimisation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Limited dialogue with the search engine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Data exchange is missing (Essential Ocean Variables, Sustainable Development Goals…)</a:t>
            </a:r>
          </a:p>
          <a:p>
            <a:pPr lvl="1"/>
            <a:endParaRPr lang="en-GB" sz="1000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Data aggregation in Europe (and beyond)</a:t>
            </a:r>
            <a:r>
              <a:rPr lang="en-GB" sz="2800" b="1" baseline="30000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*</a:t>
            </a:r>
            <a:endParaRPr lang="en-GB" sz="2400" b="1" baseline="30000" noProof="0" dirty="0">
              <a:solidFill>
                <a:srgbClr val="005C6D"/>
              </a:solidFill>
              <a:latin typeface="DIN Alternate" panose="020B0500000000000000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European Digital Twin of the Ocean data lake – fully open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 err="1">
                <a:solidFill>
                  <a:srgbClr val="262162"/>
                </a:solidFill>
                <a:latin typeface="DIN Alternate" panose="020B0500000000000000" pitchFamily="34" charset="77"/>
              </a:rPr>
              <a:t>BlueCloud</a:t>
            </a: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 data lake – somewhat closed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 err="1">
                <a:solidFill>
                  <a:srgbClr val="262162"/>
                </a:solidFill>
                <a:latin typeface="DIN Alternate" panose="020B0500000000000000" pitchFamily="34" charset="77"/>
              </a:rPr>
              <a:t>Erddap</a:t>
            </a: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 and Copernicus Marine Data Store &amp; Model Context Protocol</a:t>
            </a:r>
          </a:p>
          <a:p>
            <a:pPr lvl="1"/>
            <a:endParaRPr lang="en-GB" sz="1000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Global ocean data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At risk from geopolitical pressure turning off the flow of new data</a:t>
            </a:r>
          </a:p>
        </p:txBody>
      </p:sp>
      <p:pic>
        <p:nvPicPr>
          <p:cNvPr id="2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C61FD327-5751-AEAE-2B65-AA2EF404BF0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03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AACAAF4D-BEC5-C26F-2725-809599F3D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7;p3">
            <a:extLst>
              <a:ext uri="{FF2B5EF4-FFF2-40B4-BE49-F238E27FC236}">
                <a16:creationId xmlns:a16="http://schemas.microsoft.com/office/drawing/2014/main" id="{DBF6A2FC-5E06-2255-332C-2B0CD530DDF9}"/>
              </a:ext>
            </a:extLst>
          </p:cNvPr>
          <p:cNvSpPr txBox="1"/>
          <p:nvPr/>
        </p:nvSpPr>
        <p:spPr>
          <a:xfrm>
            <a:off x="0" y="1101293"/>
            <a:ext cx="12192000" cy="437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3">
            <a:extLst>
              <a:ext uri="{FF2B5EF4-FFF2-40B4-BE49-F238E27FC236}">
                <a16:creationId xmlns:a16="http://schemas.microsoft.com/office/drawing/2014/main" id="{12E9F2C4-CACB-CF8F-C157-F700A27137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logo for a company&#10;&#10;AI-generated content may be incorrect.">
            <a:extLst>
              <a:ext uri="{FF2B5EF4-FFF2-40B4-BE49-F238E27FC236}">
                <a16:creationId xmlns:a16="http://schemas.microsoft.com/office/drawing/2014/main" id="{23C4BD0F-66C8-F88A-63B7-66E467E21A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6D92E22C-21C2-EC40-84FB-257FBC4C64F4}"/>
              </a:ext>
            </a:extLst>
          </p:cNvPr>
          <p:cNvSpPr txBox="1"/>
          <p:nvPr/>
        </p:nvSpPr>
        <p:spPr>
          <a:xfrm>
            <a:off x="323848" y="-257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GB" sz="3200" kern="0" noProof="0" dirty="0">
                <a:solidFill>
                  <a:srgbClr val="FFFFFF"/>
                </a:solidFill>
                <a:latin typeface="DIN Alternate" panose="020B0500000000000000" pitchFamily="34" charset="77"/>
                <a:ea typeface="Arial"/>
                <a:cs typeface="Arial"/>
                <a:sym typeface="Arial"/>
              </a:rPr>
              <a:t>UN Ocean Decade – Vision 2030</a:t>
            </a:r>
            <a:endParaRPr kumimoji="0" lang="en-GB" sz="3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Alternate" panose="020B0500000000000000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5D2F8971-D569-953A-358C-77A8E2CEA6E0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BC142-1C30-0E51-BA9B-E837D6953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066" y="1267515"/>
            <a:ext cx="3728842" cy="1674384"/>
          </a:xfrm>
          <a:prstGeom prst="rect">
            <a:avLst/>
          </a:prstGeom>
        </p:spPr>
      </p:pic>
      <p:pic>
        <p:nvPicPr>
          <p:cNvPr id="4102" name="Picture 6" descr="United Nations Decade of Ocean Science for Sustainable Development">
            <a:extLst>
              <a:ext uri="{FF2B5EF4-FFF2-40B4-BE49-F238E27FC236}">
                <a16:creationId xmlns:a16="http://schemas.microsoft.com/office/drawing/2014/main" id="{86D7C62F-14D0-15F5-2057-07A582597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3" y="1267516"/>
            <a:ext cx="1609073" cy="154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9CF170-618B-784E-A3A0-19E732907B23}"/>
              </a:ext>
            </a:extLst>
          </p:cNvPr>
          <p:cNvSpPr/>
          <p:nvPr/>
        </p:nvSpPr>
        <p:spPr>
          <a:xfrm>
            <a:off x="2855932" y="3189440"/>
            <a:ext cx="8475781" cy="353860"/>
          </a:xfrm>
          <a:prstGeom prst="roundRect">
            <a:avLst>
              <a:gd name="adj" fmla="val 41446"/>
            </a:avLst>
          </a:prstGeom>
          <a:solidFill>
            <a:srgbClr val="01A7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latin typeface="DIN Alternate" panose="020B0500000000000000" pitchFamily="34" charset="77"/>
              </a:rPr>
              <a:t>	Global ocean data discovery and access service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8EB5A84-1E98-27D2-F355-F99E280B2BC5}"/>
              </a:ext>
            </a:extLst>
          </p:cNvPr>
          <p:cNvSpPr/>
          <p:nvPr/>
        </p:nvSpPr>
        <p:spPr>
          <a:xfrm>
            <a:off x="2855932" y="3585600"/>
            <a:ext cx="8475781" cy="353860"/>
          </a:xfrm>
          <a:prstGeom prst="roundRect">
            <a:avLst>
              <a:gd name="adj" fmla="val 41446"/>
            </a:avLst>
          </a:prstGeom>
          <a:solidFill>
            <a:srgbClr val="C2C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	Global ocean forecasting structure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2D8267A-9EFD-120F-6642-76F528904082}"/>
              </a:ext>
            </a:extLst>
          </p:cNvPr>
          <p:cNvSpPr/>
          <p:nvPr/>
        </p:nvSpPr>
        <p:spPr>
          <a:xfrm>
            <a:off x="2855932" y="3980562"/>
            <a:ext cx="8475781" cy="353860"/>
          </a:xfrm>
          <a:prstGeom prst="roundRect">
            <a:avLst>
              <a:gd name="adj" fmla="val 41446"/>
            </a:avLst>
          </a:prstGeom>
          <a:solidFill>
            <a:srgbClr val="01A7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latin typeface="DIN Alternate" panose="020B0500000000000000" pitchFamily="34" charset="77"/>
              </a:rPr>
              <a:t>	Global digital atlas of the ocean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BC10F30-C170-65D9-C2F1-526CF095679B}"/>
              </a:ext>
            </a:extLst>
          </p:cNvPr>
          <p:cNvSpPr/>
          <p:nvPr/>
        </p:nvSpPr>
        <p:spPr>
          <a:xfrm>
            <a:off x="2855932" y="4374375"/>
            <a:ext cx="8475781" cy="353860"/>
          </a:xfrm>
          <a:prstGeom prst="roundRect">
            <a:avLst>
              <a:gd name="adj" fmla="val 41446"/>
            </a:avLst>
          </a:prstGeom>
          <a:solidFill>
            <a:srgbClr val="C2CF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	Marine knowledge exchange mechanism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6163441-5085-C413-E43D-F88C4B3BCAA6}"/>
              </a:ext>
            </a:extLst>
          </p:cNvPr>
          <p:cNvSpPr/>
          <p:nvPr/>
        </p:nvSpPr>
        <p:spPr>
          <a:xfrm>
            <a:off x="2855932" y="4768188"/>
            <a:ext cx="8475781" cy="353860"/>
          </a:xfrm>
          <a:prstGeom prst="roundRect">
            <a:avLst>
              <a:gd name="adj" fmla="val 41446"/>
            </a:avLst>
          </a:prstGeom>
          <a:solidFill>
            <a:srgbClr val="01A7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noProof="0" dirty="0">
                <a:latin typeface="DIN Alternate" panose="020B0500000000000000" pitchFamily="34" charset="77"/>
              </a:rPr>
              <a:t>	Capacity development &amp; training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3687273-1443-C628-15C2-6CAC171A4A1E}"/>
              </a:ext>
            </a:extLst>
          </p:cNvPr>
          <p:cNvSpPr/>
          <p:nvPr/>
        </p:nvSpPr>
        <p:spPr>
          <a:xfrm>
            <a:off x="8642956" y="3036412"/>
            <a:ext cx="2304790" cy="2242159"/>
          </a:xfrm>
          <a:prstGeom prst="roundRect">
            <a:avLst/>
          </a:prstGeom>
          <a:solidFill>
            <a:srgbClr val="01A7D9"/>
          </a:solidFill>
          <a:ln>
            <a:solidFill>
              <a:srgbClr val="C2CF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 dirty="0">
                <a:solidFill>
                  <a:schemeClr val="bg1"/>
                </a:solidFill>
                <a:latin typeface="DIN Alternate" panose="020B0500000000000000" pitchFamily="34" charset="77"/>
              </a:rPr>
              <a:t>Comprehensive, adaptive, dynamic digital representation of the ocean to enhance decision making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5B35944D-361D-9E06-1E97-B5B8A1C6672C}"/>
              </a:ext>
            </a:extLst>
          </p:cNvPr>
          <p:cNvSpPr/>
          <p:nvPr/>
        </p:nvSpPr>
        <p:spPr>
          <a:xfrm rot="5400000">
            <a:off x="10405661" y="3809564"/>
            <a:ext cx="2265625" cy="672394"/>
          </a:xfrm>
          <a:prstGeom prst="triangle">
            <a:avLst/>
          </a:prstGeom>
          <a:solidFill>
            <a:srgbClr val="01A7D9"/>
          </a:solidFill>
          <a:ln>
            <a:solidFill>
              <a:srgbClr val="C2CF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A6E02DA2-7442-3588-A110-DD9876A44A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97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CA1FED05-75A2-FB81-EA8D-05C7C2ED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>
            <a:extLst>
              <a:ext uri="{FF2B5EF4-FFF2-40B4-BE49-F238E27FC236}">
                <a16:creationId xmlns:a16="http://schemas.microsoft.com/office/drawing/2014/main" id="{C6FA60F0-EDCA-4BCE-6053-2B5ADBD785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36" y="5672395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logo for a company&#10;&#10;AI-generated content may be incorrect.">
            <a:extLst>
              <a:ext uri="{FF2B5EF4-FFF2-40B4-BE49-F238E27FC236}">
                <a16:creationId xmlns:a16="http://schemas.microsoft.com/office/drawing/2014/main" id="{F9CDFA6C-0CA4-0138-E9E6-6C3B01F9B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5587" y="5713585"/>
            <a:ext cx="2210396" cy="10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>
            <a:extLst>
              <a:ext uri="{FF2B5EF4-FFF2-40B4-BE49-F238E27FC236}">
                <a16:creationId xmlns:a16="http://schemas.microsoft.com/office/drawing/2014/main" id="{91633BB5-B265-0332-AB5D-5AB6FA3EC2DF}"/>
              </a:ext>
            </a:extLst>
          </p:cNvPr>
          <p:cNvSpPr txBox="1"/>
          <p:nvPr/>
        </p:nvSpPr>
        <p:spPr>
          <a:xfrm>
            <a:off x="0" y="1101293"/>
            <a:ext cx="12192000" cy="437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>
            <a:extLst>
              <a:ext uri="{FF2B5EF4-FFF2-40B4-BE49-F238E27FC236}">
                <a16:creationId xmlns:a16="http://schemas.microsoft.com/office/drawing/2014/main" id="{12B7FE87-FDAF-07CA-0083-6D9EAF1098E4}"/>
              </a:ext>
            </a:extLst>
          </p:cNvPr>
          <p:cNvSpPr/>
          <p:nvPr/>
        </p:nvSpPr>
        <p:spPr>
          <a:xfrm>
            <a:off x="11275220" y="0"/>
            <a:ext cx="781048" cy="1325563"/>
          </a:xfrm>
          <a:prstGeom prst="rect">
            <a:avLst/>
          </a:prstGeom>
          <a:solidFill>
            <a:srgbClr val="00A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180CD3-8425-BD4B-B1B8-44EA456D5BD6}" type="slidenum">
              <a: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>
            <a:extLst>
              <a:ext uri="{FF2B5EF4-FFF2-40B4-BE49-F238E27FC236}">
                <a16:creationId xmlns:a16="http://schemas.microsoft.com/office/drawing/2014/main" id="{A88FBE56-CD5C-F0BB-A836-241D48038E9A}"/>
              </a:ext>
            </a:extLst>
          </p:cNvPr>
          <p:cNvSpPr txBox="1"/>
          <p:nvPr/>
        </p:nvSpPr>
        <p:spPr>
          <a:xfrm>
            <a:off x="323848" y="-257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 Alternate" panose="020B0500000000000000" pitchFamily="34" charset="77"/>
                <a:ea typeface="Arial"/>
                <a:cs typeface="Arial"/>
                <a:sym typeface="Arial"/>
              </a:rPr>
              <a:t>2030 – Where might we be heading?</a:t>
            </a:r>
            <a:endParaRPr kumimoji="0" lang="en-GB" sz="3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 Alternate" panose="020B0500000000000000" pitchFamily="34" charset="77"/>
              <a:ea typeface="Arial"/>
              <a:cs typeface="Arial"/>
              <a:sym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FE83875-FE9F-38A6-62C6-46A2839E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r="29866"/>
          <a:stretch>
            <a:fillRect/>
          </a:stretch>
        </p:blipFill>
        <p:spPr bwMode="auto">
          <a:xfrm>
            <a:off x="-1409" y="1113704"/>
            <a:ext cx="3497943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AC79F-9D81-7445-C1E3-717D08BFABD4}"/>
              </a:ext>
            </a:extLst>
          </p:cNvPr>
          <p:cNvSpPr txBox="1"/>
          <p:nvPr/>
        </p:nvSpPr>
        <p:spPr>
          <a:xfrm>
            <a:off x="-406401" y="1136710"/>
            <a:ext cx="3904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i="1" noProof="0" dirty="0">
                <a:latin typeface="DIN Alternate" panose="020B0500000000000000" pitchFamily="34" charset="77"/>
              </a:rPr>
              <a:t>Image Credit: © Sunset Boulevard / Corbis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4294F-FB36-F504-A94E-CBADDFFB31E4}"/>
              </a:ext>
            </a:extLst>
          </p:cNvPr>
          <p:cNvSpPr txBox="1"/>
          <p:nvPr/>
        </p:nvSpPr>
        <p:spPr>
          <a:xfrm>
            <a:off x="4130061" y="1139197"/>
            <a:ext cx="792620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Data </a:t>
            </a:r>
            <a:r>
              <a:rPr lang="en-GB" sz="2400" b="1" i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is</a:t>
            </a: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 product (content)</a:t>
            </a:r>
          </a:p>
          <a:p>
            <a:endParaRPr lang="en-GB" sz="1000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Trusted data provider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Key role for IOC / IODE globally and </a:t>
            </a:r>
            <a:r>
              <a:rPr lang="en-GB" noProof="0" dirty="0" err="1">
                <a:solidFill>
                  <a:srgbClr val="262162"/>
                </a:solidFill>
                <a:latin typeface="DIN Alternate" panose="020B0500000000000000" pitchFamily="34" charset="77"/>
              </a:rPr>
              <a:t>EMODnet</a:t>
            </a: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 regionally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Responsible enrichment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Provenance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We don’t have enough now to easily identify Essential Ocean Variables to GOOS specifications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What shouldn’t agents do with the data?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Preparation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009A38"/>
                </a:solidFill>
                <a:latin typeface="DIN Alternate" panose="020B0500000000000000" pitchFamily="34" charset="77"/>
              </a:rPr>
              <a:t>Purpose, standards, guidance,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Badging / Certification</a:t>
            </a:r>
          </a:p>
          <a:p>
            <a:pPr lvl="1"/>
            <a:endParaRPr lang="en-GB" sz="1000" noProof="0" dirty="0">
              <a:latin typeface="DIN Alternate" panose="020B0500000000000000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noProof="0" dirty="0">
                <a:solidFill>
                  <a:srgbClr val="005C6D"/>
                </a:solidFill>
                <a:latin typeface="DIN Alternate" panose="020B0500000000000000" pitchFamily="34" charset="77"/>
              </a:rPr>
              <a:t>Private sector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From ocean data creators to ocean data suppliers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262162"/>
                </a:solidFill>
                <a:latin typeface="DIN Alternate" panose="020B0500000000000000" pitchFamily="34" charset="77"/>
              </a:rPr>
              <a:t>Ocean data users</a:t>
            </a:r>
          </a:p>
        </p:txBody>
      </p:sp>
      <p:pic>
        <p:nvPicPr>
          <p:cNvPr id="2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C86D6F7C-6ED9-0FD6-4A10-6717A42466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400" y="5940144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12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C6D"/>
        </a:solidFill>
        <a:effectLst/>
      </p:bgPr>
    </p:bg>
    <p:spTree>
      <p:nvGrpSpPr>
        <p:cNvPr id="1" name="Shape 88">
          <a:extLst>
            <a:ext uri="{FF2B5EF4-FFF2-40B4-BE49-F238E27FC236}">
              <a16:creationId xmlns:a16="http://schemas.microsoft.com/office/drawing/2014/main" id="{56C49C0C-3A90-9DCD-DC50-8E6E5FC65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73CE5B41-7587-6244-9CDC-E9034750B4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349946"/>
            <a:ext cx="1221104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lt1"/>
              </a:buClr>
              <a:buSzPts val="4800"/>
            </a:pPr>
            <a:r>
              <a:rPr lang="en-GB" sz="3600" noProof="0" dirty="0">
                <a:solidFill>
                  <a:schemeClr val="bg1"/>
                </a:solidFill>
                <a:latin typeface="DIN Alternate" panose="020B0500000000000000" pitchFamily="34" charset="77"/>
              </a:rPr>
              <a:t>State of the (Ocean Data) Union</a:t>
            </a:r>
            <a:endParaRPr lang="en-GB" sz="5400" noProof="0" dirty="0">
              <a:solidFill>
                <a:schemeClr val="bg1"/>
              </a:solidFill>
              <a:latin typeface="DIN Alternate" panose="020B0500000000000000" pitchFamily="34" charset="77"/>
            </a:endParaRPr>
          </a:p>
        </p:txBody>
      </p:sp>
      <p:sp>
        <p:nvSpPr>
          <p:cNvPr id="90" name="Google Shape;90;p1">
            <a:extLst>
              <a:ext uri="{FF2B5EF4-FFF2-40B4-BE49-F238E27FC236}">
                <a16:creationId xmlns:a16="http://schemas.microsoft.com/office/drawing/2014/main" id="{B2EE7BDB-FE3E-BCC6-0A44-35DC506311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942549"/>
            <a:ext cx="9144000" cy="260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800" b="1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Adam Leadbetter</a:t>
            </a:r>
            <a:endParaRPr lang="en-GB" sz="2800" noProof="0" dirty="0"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n-GB" sz="1000" noProof="0" dirty="0">
              <a:solidFill>
                <a:schemeClr val="lt1"/>
              </a:solidFill>
              <a:latin typeface="DIN Alternate" panose="020B0500000000000000" pitchFamily="34" charset="77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noProof="0" dirty="0" err="1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a.leadbetter@unesco.org</a:t>
            </a:r>
            <a:r>
              <a:rPr lang="en-GB" sz="18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n-GB" sz="1000" noProof="0" dirty="0"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Lead Manager</a:t>
            </a:r>
            <a:endParaRPr lang="en-GB" sz="2000" noProof="0" dirty="0">
              <a:solidFill>
                <a:schemeClr val="lt1"/>
              </a:solidFill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  <a:sym typeface="Arial"/>
              </a:rPr>
              <a:t>Decade Coordination Office for Ocean Data Sharing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Intergovernmental Oceanographic Commission of UNESCO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GB" sz="2000" noProof="0" dirty="0">
              <a:solidFill>
                <a:schemeClr val="lt1"/>
              </a:solidFill>
              <a:latin typeface="DIN Alternate" panose="020B0500000000000000" pitchFamily="34" charset="77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2000" noProof="0" dirty="0" err="1">
                <a:solidFill>
                  <a:schemeClr val="lt1"/>
                </a:solidFill>
                <a:latin typeface="DIN Alternate" panose="020B0500000000000000" pitchFamily="34" charset="77"/>
              </a:rPr>
              <a:t>EMODnet</a:t>
            </a:r>
            <a:r>
              <a:rPr lang="en-GB" sz="2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Open Conference 2025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25</a:t>
            </a:r>
            <a:r>
              <a:rPr lang="en-GB" sz="1600" i="1" baseline="30000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th</a:t>
            </a: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November 2025 Breakout Session #2: </a:t>
            </a:r>
            <a:r>
              <a:rPr lang="en-GB" sz="1600" i="1" noProof="0" dirty="0" err="1">
                <a:solidFill>
                  <a:schemeClr val="lt1"/>
                </a:solidFill>
                <a:latin typeface="DIN Alternate" panose="020B0500000000000000" pitchFamily="34" charset="77"/>
              </a:rPr>
              <a:t>EMODnet</a:t>
            </a: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 Technical Services –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600" i="1" noProof="0" dirty="0">
                <a:solidFill>
                  <a:schemeClr val="lt1"/>
                </a:solidFill>
                <a:latin typeface="DIN Alternate" panose="020B0500000000000000" pitchFamily="34" charset="77"/>
              </a:rPr>
              <a:t>Current Status &amp; Future Developments</a:t>
            </a:r>
            <a:endParaRPr lang="en-GB" sz="1600" i="1" noProof="0" dirty="0">
              <a:latin typeface="DIN Alternate" panose="020B0500000000000000" pitchFamily="34" charset="77"/>
            </a:endParaRPr>
          </a:p>
        </p:txBody>
      </p:sp>
      <p:pic>
        <p:nvPicPr>
          <p:cNvPr id="91" name="Google Shape;91;p1" descr="A underwater view of a rocky island&#10;&#10;AI-generated content may be incorrect.">
            <a:extLst>
              <a:ext uri="{FF2B5EF4-FFF2-40B4-BE49-F238E27FC236}">
                <a16:creationId xmlns:a16="http://schemas.microsoft.com/office/drawing/2014/main" id="{CDCBAAD6-2DF2-F166-89D2-5CC352D80D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777" b="33462"/>
          <a:stretch/>
        </p:blipFill>
        <p:spPr>
          <a:xfrm>
            <a:off x="0" y="0"/>
            <a:ext cx="12211050" cy="26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>
            <a:extLst>
              <a:ext uri="{FF2B5EF4-FFF2-40B4-BE49-F238E27FC236}">
                <a16:creationId xmlns:a16="http://schemas.microsoft.com/office/drawing/2014/main" id="{5773B08A-0D67-8BF0-8979-165CF8BF0F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736" y="5506139"/>
            <a:ext cx="2671763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logo for a company&#10;&#10;AI-generated content may be incorrect.">
            <a:extLst>
              <a:ext uri="{FF2B5EF4-FFF2-40B4-BE49-F238E27FC236}">
                <a16:creationId xmlns:a16="http://schemas.microsoft.com/office/drawing/2014/main" id="{3CB5A256-1856-D838-11FD-30B1868369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0727" y="5547329"/>
            <a:ext cx="2210396" cy="104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A blue and white button with white text&#10;&#10;AI-generated content may be incorrect.">
            <a:extLst>
              <a:ext uri="{FF2B5EF4-FFF2-40B4-BE49-F238E27FC236}">
                <a16:creationId xmlns:a16="http://schemas.microsoft.com/office/drawing/2014/main" id="{AFF02430-467A-F5FC-95F3-0451FF4952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0727" y="6295253"/>
            <a:ext cx="2210396" cy="589612"/>
          </a:xfrm>
          <a:prstGeom prst="rect">
            <a:avLst/>
          </a:prstGeom>
          <a:solidFill>
            <a:srgbClr val="3F629A">
              <a:alpha val="0"/>
            </a:srgbClr>
          </a:solidFill>
          <a:ln>
            <a:noFill/>
          </a:ln>
        </p:spPr>
      </p:pic>
      <p:graphicFrame>
        <p:nvGraphicFramePr>
          <p:cNvPr id="95" name="Google Shape;95;p1">
            <a:extLst>
              <a:ext uri="{FF2B5EF4-FFF2-40B4-BE49-F238E27FC236}">
                <a16:creationId xmlns:a16="http://schemas.microsoft.com/office/drawing/2014/main" id="{A3EBCB4F-8718-5C57-E97F-7BA6E6DA5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95839"/>
              </p:ext>
            </p:extLst>
          </p:nvPr>
        </p:nvGraphicFramePr>
        <p:xfrm>
          <a:off x="0" y="2628901"/>
          <a:ext cx="12211000" cy="1524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21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1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4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64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B1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C0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B1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C87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7B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0A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EB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400" noProof="0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41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98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4519</TotalTime>
  <Words>598</Words>
  <Application>Microsoft Macintosh PowerPoint</Application>
  <PresentationFormat>Widescreen</PresentationFormat>
  <Paragraphs>130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DIN Alternate</vt:lpstr>
      <vt:lpstr>Play</vt:lpstr>
      <vt:lpstr>Office Theme</vt:lpstr>
      <vt:lpstr>1_Office Theme</vt:lpstr>
      <vt:lpstr>State of the (Ocean Data) 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of the (Ocean Data) Union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Leadbetter</dc:creator>
  <cp:lastModifiedBy>De Baenst, Sofie</cp:lastModifiedBy>
  <cp:revision>76</cp:revision>
  <dcterms:created xsi:type="dcterms:W3CDTF">2025-10-08T14:26:19Z</dcterms:created>
  <dcterms:modified xsi:type="dcterms:W3CDTF">2026-03-12T15:42:45Z</dcterms:modified>
</cp:coreProperties>
</file>