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Play"/>
      <p:regular r:id="rId19"/>
      <p:bold r:id="rId20"/>
    </p:embeddedFont>
    <p:embeddedFont>
      <p:font typeface="Barlow"/>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hQI5ObFeKUwiUPdPvDYeds1WI3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B1294C-C26E-4328-BAC6-20D982957207}">
  <a:tblStyle styleId="{1CB1294C-C26E-4328-BAC6-20D98295720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lay-bold.fntdata"/><Relationship Id="rId22" Type="http://schemas.openxmlformats.org/officeDocument/2006/relationships/font" Target="fonts/Barlow-bold.fntdata"/><Relationship Id="rId21" Type="http://schemas.openxmlformats.org/officeDocument/2006/relationships/font" Target="fonts/Barlow-regular.fntdata"/><Relationship Id="rId24" Type="http://schemas.openxmlformats.org/officeDocument/2006/relationships/font" Target="fonts/Barlow-boldItalic.fntdata"/><Relationship Id="rId23" Type="http://schemas.openxmlformats.org/officeDocument/2006/relationships/font" Target="fonts/Barlow-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4" name="Google Shape;3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document/d/1kYmr_IqtYU4zC8pKWSlMrx-Ucld77Kq5ZxIiNA9ZHGE/edit?tab=t.0" TargetMode="External"/><Relationship Id="rId4" Type="http://schemas.openxmlformats.org/officeDocument/2006/relationships/hyperlink" Target="https://docs.google.com/document/d/1mczZ3eVQRtbSQksJxn5X9dZCqeaCMm2VbMlM8LmhqIo/edit?tab=t.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ocean-ops.org/board?t=sot" TargetMode="External"/><Relationship Id="rId4" Type="http://schemas.openxmlformats.org/officeDocument/2006/relationships/hyperlink" Target="https://goosocean.org/event/4588" TargetMode="External"/><Relationship Id="rId5" Type="http://schemas.openxmlformats.org/officeDocument/2006/relationships/hyperlink" Target="https://goosocean.org/event/4588" TargetMode="External"/><Relationship Id="rId6" Type="http://schemas.openxmlformats.org/officeDocument/2006/relationships/image" Target="../media/image9.jpg"/><Relationship Id="rId7"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hyperlink" Target="https://doi.org/10.25607/OBP-2029" TargetMode="External"/><Relationship Id="rId5" Type="http://schemas.openxmlformats.org/officeDocument/2006/relationships/hyperlink" Target="https://doi.org/10.25919/3tm5-zn80" TargetMode="External"/><Relationship Id="rId6" Type="http://schemas.openxmlformats.org/officeDocument/2006/relationships/hyperlink" Target="https://doi.org/10.3389/fmars.2022.1075510" TargetMode="External"/><Relationship Id="rId7" Type="http://schemas.openxmlformats.org/officeDocument/2006/relationships/image" Target="../media/image11.png"/><Relationship Id="rId8"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community.wmo.int/en/ship-opportunity-programme" TargetMode="External"/><Relationship Id="rId4" Type="http://schemas.openxmlformats.org/officeDocument/2006/relationships/hyperlink" Target="https://www.ocean-ops.org/sot/soop/" TargetMode="External"/><Relationship Id="rId5" Type="http://schemas.openxmlformats.org/officeDocument/2006/relationships/hyperlink" Target="https://www.ocean-ops.org/sot/programmes.html#SOO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community.wmo.int/en/news/operational-newslett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ocean-ops.org/sot/programmes.html#SOOP"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838200" y="365125"/>
            <a:ext cx="10515600" cy="481769"/>
          </a:xfrm>
          <a:prstGeom prst="rect">
            <a:avLst/>
          </a:prstGeom>
          <a:solidFill>
            <a:srgbClr val="A3C5ED"/>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1F1F"/>
              </a:buClr>
              <a:buSzPts val="2000"/>
              <a:buFont typeface="Arial"/>
              <a:buNone/>
            </a:pPr>
            <a:r>
              <a:rPr b="1" i="0" lang="en-US" sz="2000">
                <a:solidFill>
                  <a:srgbClr val="1F1F1F"/>
                </a:solidFill>
                <a:latin typeface="Arial"/>
                <a:ea typeface="Arial"/>
                <a:cs typeface="Arial"/>
                <a:sym typeface="Arial"/>
              </a:rPr>
              <a:t>Joint IQuOD/GTSPP/SOOP/XBT Science Meeting</a:t>
            </a:r>
            <a:endParaRPr b="1" sz="2000"/>
          </a:p>
        </p:txBody>
      </p:sp>
      <p:sp>
        <p:nvSpPr>
          <p:cNvPr id="89" name="Google Shape;89;p1"/>
          <p:cNvSpPr txBox="1"/>
          <p:nvPr>
            <p:ph idx="1" type="body"/>
          </p:nvPr>
        </p:nvSpPr>
        <p:spPr>
          <a:xfrm>
            <a:off x="838200" y="1825625"/>
            <a:ext cx="10515600" cy="435133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US" sz="3200"/>
              <a:t>Justine Parks - </a:t>
            </a:r>
            <a:r>
              <a:rPr i="1" lang="en-US"/>
              <a:t>Scripps Institution of Oceanography</a:t>
            </a:r>
            <a:endParaRPr/>
          </a:p>
          <a:p>
            <a:pPr indent="0" lvl="0" marL="0" rtl="0" algn="ctr">
              <a:lnSpc>
                <a:spcPct val="90000"/>
              </a:lnSpc>
              <a:spcBef>
                <a:spcPts val="1000"/>
              </a:spcBef>
              <a:spcAft>
                <a:spcPts val="0"/>
              </a:spcAft>
              <a:buClr>
                <a:schemeClr val="dk1"/>
              </a:buClr>
              <a:buSzPts val="3200"/>
              <a:buNone/>
            </a:pPr>
            <a:r>
              <a:rPr lang="en-US" sz="3200"/>
              <a:t> Tamaryn Morris - </a:t>
            </a:r>
            <a:r>
              <a:rPr i="1" lang="en-US"/>
              <a:t>South African Environmental Observation Network</a:t>
            </a:r>
            <a:endParaRPr/>
          </a:p>
          <a:p>
            <a:pPr indent="0" lvl="0" marL="0" rtl="0" algn="ctr">
              <a:lnSpc>
                <a:spcPct val="90000"/>
              </a:lnSpc>
              <a:spcBef>
                <a:spcPts val="1000"/>
              </a:spcBef>
              <a:spcAft>
                <a:spcPts val="0"/>
              </a:spcAft>
              <a:buClr>
                <a:schemeClr val="dk1"/>
              </a:buClr>
              <a:buSzPts val="800"/>
              <a:buNone/>
            </a:pPr>
            <a:r>
              <a:t/>
            </a:r>
            <a:endParaRPr sz="800"/>
          </a:p>
          <a:p>
            <a:pPr indent="0" lvl="0" marL="0" rtl="0" algn="ctr">
              <a:lnSpc>
                <a:spcPct val="90000"/>
              </a:lnSpc>
              <a:spcBef>
                <a:spcPts val="1000"/>
              </a:spcBef>
              <a:spcAft>
                <a:spcPts val="0"/>
              </a:spcAft>
              <a:buClr>
                <a:schemeClr val="dk1"/>
              </a:buClr>
              <a:buSzPts val="2800"/>
              <a:buNone/>
            </a:pPr>
            <a:r>
              <a:rPr lang="en-US"/>
              <a:t>Co-Chairs</a:t>
            </a:r>
            <a:endParaRPr/>
          </a:p>
          <a:p>
            <a:pPr indent="0" lvl="0" marL="0" rtl="0" algn="ctr">
              <a:lnSpc>
                <a:spcPct val="90000"/>
              </a:lnSpc>
              <a:spcBef>
                <a:spcPts val="1000"/>
              </a:spcBef>
              <a:spcAft>
                <a:spcPts val="0"/>
              </a:spcAft>
              <a:buClr>
                <a:schemeClr val="dk1"/>
              </a:buClr>
              <a:buSzPts val="800"/>
              <a:buNone/>
            </a:pPr>
            <a:r>
              <a:t/>
            </a:r>
            <a:endParaRPr sz="800"/>
          </a:p>
          <a:p>
            <a:pPr indent="0" lvl="0" marL="0" rtl="0" algn="ctr">
              <a:lnSpc>
                <a:spcPct val="90000"/>
              </a:lnSpc>
              <a:spcBef>
                <a:spcPts val="1000"/>
              </a:spcBef>
              <a:spcAft>
                <a:spcPts val="0"/>
              </a:spcAft>
              <a:buClr>
                <a:schemeClr val="dk1"/>
              </a:buClr>
              <a:buSzPts val="4800"/>
              <a:buNone/>
            </a:pPr>
            <a:r>
              <a:rPr b="1" lang="en-US" sz="4800">
                <a:latin typeface="Times New Roman"/>
                <a:ea typeface="Times New Roman"/>
                <a:cs typeface="Times New Roman"/>
                <a:sym typeface="Times New Roman"/>
              </a:rPr>
              <a:t>Ship Of Opportunity Programme</a:t>
            </a:r>
            <a:endParaRPr b="1" sz="48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ts val="4800"/>
              <a:buNone/>
            </a:pPr>
            <a:r>
              <a:rPr b="1" lang="en-US" sz="4800">
                <a:latin typeface="Times New Roman"/>
                <a:ea typeface="Times New Roman"/>
                <a:cs typeface="Times New Roman"/>
                <a:sym typeface="Times New Roman"/>
              </a:rPr>
              <a:t>Implementation Panel</a:t>
            </a:r>
            <a:endParaRPr/>
          </a:p>
        </p:txBody>
      </p:sp>
      <p:sp>
        <p:nvSpPr>
          <p:cNvPr id="90" name="Google Shape;90;p1"/>
          <p:cNvSpPr txBox="1"/>
          <p:nvPr/>
        </p:nvSpPr>
        <p:spPr>
          <a:xfrm>
            <a:off x="793275" y="846894"/>
            <a:ext cx="10515600" cy="9786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F5C99"/>
              </a:buClr>
              <a:buSzPts val="4400"/>
              <a:buFont typeface="Arial"/>
              <a:buNone/>
            </a:pPr>
            <a:r>
              <a:rPr b="1" i="0" lang="en-US" sz="4400" u="none" cap="none" strike="noStrike">
                <a:solidFill>
                  <a:srgbClr val="1F5C99"/>
                </a:solidFill>
                <a:latin typeface="Arial"/>
                <a:ea typeface="Arial"/>
                <a:cs typeface="Arial"/>
                <a:sym typeface="Arial"/>
              </a:rPr>
              <a:t>SOOPIP Review</a:t>
            </a:r>
            <a:endParaRPr b="1" i="0" sz="4400" u="none" cap="none" strike="noStrike">
              <a:solidFill>
                <a:srgbClr val="1F5C99"/>
              </a:solidFill>
              <a:latin typeface="Play"/>
              <a:ea typeface="Play"/>
              <a:cs typeface="Play"/>
              <a:sym typeface="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idx="1" type="body"/>
          </p:nvPr>
        </p:nvSpPr>
        <p:spPr>
          <a:xfrm>
            <a:off x="838200" y="541374"/>
            <a:ext cx="10515600" cy="6069807"/>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OceanOPS reorganization and implementation of SLAs</a:t>
            </a:r>
            <a:endParaRPr/>
          </a:p>
          <a:p>
            <a:pPr indent="-228600" lvl="0" marL="228600" rtl="0" algn="l">
              <a:lnSpc>
                <a:spcPct val="90000"/>
              </a:lnSpc>
              <a:spcBef>
                <a:spcPts val="1000"/>
              </a:spcBef>
              <a:spcAft>
                <a:spcPts val="0"/>
              </a:spcAft>
              <a:buClr>
                <a:srgbClr val="222222"/>
              </a:buClr>
              <a:buSzPts val="2800"/>
              <a:buChar char="•"/>
            </a:pPr>
            <a:r>
              <a:rPr b="0" i="0" lang="en-US">
                <a:solidFill>
                  <a:srgbClr val="222222"/>
                </a:solidFill>
              </a:rPr>
              <a:t>SOOP was XBT on commercial ships on fixed transect, now it is upper ocean on commercial ships, but not all upper ocean on commercial ships. </a:t>
            </a:r>
            <a:r>
              <a:rPr lang="en-US">
                <a:solidFill>
                  <a:srgbClr val="222222"/>
                </a:solidFill>
              </a:rPr>
              <a:t>W</a:t>
            </a:r>
            <a:r>
              <a:rPr b="0" i="0" lang="en-US">
                <a:solidFill>
                  <a:srgbClr val="222222"/>
                </a:solidFill>
              </a:rPr>
              <a:t>ho belongs in SOOP, or even SOT? </a:t>
            </a:r>
            <a:endParaRPr/>
          </a:p>
          <a:p>
            <a:pPr indent="-228600" lvl="1" marL="685800" rtl="0" algn="l">
              <a:lnSpc>
                <a:spcPct val="90000"/>
              </a:lnSpc>
              <a:spcBef>
                <a:spcPts val="500"/>
              </a:spcBef>
              <a:spcAft>
                <a:spcPts val="0"/>
              </a:spcAft>
              <a:buClr>
                <a:srgbClr val="222222"/>
              </a:buClr>
              <a:buSzPts val="2400"/>
              <a:buChar char="•"/>
            </a:pPr>
            <a:r>
              <a:rPr b="0" i="0" lang="en-US">
                <a:solidFill>
                  <a:srgbClr val="222222"/>
                </a:solidFill>
              </a:rPr>
              <a:t>FishSOOP, FVON, SOCONET/CO2, Ferrybox, etc</a:t>
            </a:r>
            <a:endParaRPr b="0" i="0">
              <a:solidFill>
                <a:srgbClr val="222222"/>
              </a:solidFill>
            </a:endParaRPr>
          </a:p>
          <a:p>
            <a:pPr indent="0" lvl="0" marL="0" rtl="0" algn="l">
              <a:lnSpc>
                <a:spcPct val="90000"/>
              </a:lnSpc>
              <a:spcBef>
                <a:spcPts val="1000"/>
              </a:spcBef>
              <a:spcAft>
                <a:spcPts val="0"/>
              </a:spcAft>
              <a:buClr>
                <a:srgbClr val="222222"/>
              </a:buClr>
              <a:buSzPts val="2800"/>
              <a:buNone/>
            </a:pPr>
            <a:r>
              <a:rPr b="1" i="0" lang="en-US">
                <a:solidFill>
                  <a:srgbClr val="222222"/>
                </a:solidFill>
              </a:rPr>
              <a:t>How are </a:t>
            </a:r>
            <a:r>
              <a:rPr b="1" lang="en-US">
                <a:solidFill>
                  <a:srgbClr val="222222"/>
                </a:solidFill>
              </a:rPr>
              <a:t>networks</a:t>
            </a:r>
            <a:r>
              <a:rPr b="1" i="0" lang="en-US">
                <a:solidFill>
                  <a:srgbClr val="222222"/>
                </a:solidFill>
              </a:rPr>
              <a:t> categorized by IOC/WMO? </a:t>
            </a:r>
            <a:endParaRPr/>
          </a:p>
          <a:p>
            <a:pPr indent="0" lvl="0" marL="0" rtl="0" algn="l">
              <a:lnSpc>
                <a:spcPct val="90000"/>
              </a:lnSpc>
              <a:spcBef>
                <a:spcPts val="0"/>
              </a:spcBef>
              <a:spcAft>
                <a:spcPts val="0"/>
              </a:spcAft>
              <a:buClr>
                <a:srgbClr val="222222"/>
              </a:buClr>
              <a:buSzPts val="2800"/>
              <a:buNone/>
            </a:pPr>
            <a:r>
              <a:rPr b="0" i="0" lang="en-US">
                <a:solidFill>
                  <a:srgbClr val="222222"/>
                </a:solidFill>
              </a:rPr>
              <a:t>From the GOOS/OCG website, the way networks are</a:t>
            </a:r>
            <a:endParaRPr/>
          </a:p>
          <a:p>
            <a:pPr indent="0" lvl="0" marL="0" rtl="0" algn="l">
              <a:lnSpc>
                <a:spcPct val="90000"/>
              </a:lnSpc>
              <a:spcBef>
                <a:spcPts val="0"/>
              </a:spcBef>
              <a:spcAft>
                <a:spcPts val="0"/>
              </a:spcAft>
              <a:buClr>
                <a:srgbClr val="222222"/>
              </a:buClr>
              <a:buSzPts val="2800"/>
              <a:buNone/>
            </a:pPr>
            <a:r>
              <a:rPr b="0" i="0" lang="en-US">
                <a:solidFill>
                  <a:srgbClr val="222222"/>
                </a:solidFill>
              </a:rPr>
              <a:t>categorized and who belongs in them is not clear, </a:t>
            </a:r>
            <a:endParaRPr/>
          </a:p>
          <a:p>
            <a:pPr indent="0" lvl="0" marL="0" rtl="0" algn="l">
              <a:lnSpc>
                <a:spcPct val="90000"/>
              </a:lnSpc>
              <a:spcBef>
                <a:spcPts val="0"/>
              </a:spcBef>
              <a:spcAft>
                <a:spcPts val="0"/>
              </a:spcAft>
              <a:buClr>
                <a:srgbClr val="222222"/>
              </a:buClr>
              <a:buSzPts val="2800"/>
              <a:buNone/>
            </a:pPr>
            <a:r>
              <a:rPr b="0" i="0" lang="en-US">
                <a:solidFill>
                  <a:srgbClr val="222222"/>
                </a:solidFill>
              </a:rPr>
              <a:t>especially as emerging networks are added or in </a:t>
            </a:r>
            <a:endParaRPr/>
          </a:p>
          <a:p>
            <a:pPr indent="0" lvl="0" marL="0" rtl="0" algn="l">
              <a:lnSpc>
                <a:spcPct val="90000"/>
              </a:lnSpc>
              <a:spcBef>
                <a:spcPts val="0"/>
              </a:spcBef>
              <a:spcAft>
                <a:spcPts val="0"/>
              </a:spcAft>
              <a:buClr>
                <a:srgbClr val="222222"/>
              </a:buClr>
              <a:buSzPts val="2800"/>
              <a:buNone/>
            </a:pPr>
            <a:r>
              <a:rPr b="0" i="0" lang="en-US">
                <a:solidFill>
                  <a:srgbClr val="222222"/>
                </a:solidFill>
              </a:rPr>
              <a:t>consideration. </a:t>
            </a:r>
            <a:endParaRPr/>
          </a:p>
          <a:p>
            <a:pPr indent="-228600" lvl="1" marL="685800" rtl="0" algn="l">
              <a:lnSpc>
                <a:spcPct val="90000"/>
              </a:lnSpc>
              <a:spcBef>
                <a:spcPts val="500"/>
              </a:spcBef>
              <a:spcAft>
                <a:spcPts val="0"/>
              </a:spcAft>
              <a:buClr>
                <a:srgbClr val="222222"/>
              </a:buClr>
              <a:buSzPts val="2400"/>
              <a:buChar char="•"/>
            </a:pPr>
            <a:r>
              <a:rPr b="0" i="0" lang="en-US">
                <a:solidFill>
                  <a:srgbClr val="222222"/>
                </a:solidFill>
              </a:rPr>
              <a:t>by platform</a:t>
            </a:r>
            <a:endParaRPr/>
          </a:p>
          <a:p>
            <a:pPr indent="-228600" lvl="1" marL="685800" rtl="0" algn="l">
              <a:lnSpc>
                <a:spcPct val="90000"/>
              </a:lnSpc>
              <a:spcBef>
                <a:spcPts val="500"/>
              </a:spcBef>
              <a:spcAft>
                <a:spcPts val="0"/>
              </a:spcAft>
              <a:buClr>
                <a:srgbClr val="222222"/>
              </a:buClr>
              <a:buSzPts val="2400"/>
              <a:buChar char="•"/>
            </a:pPr>
            <a:r>
              <a:rPr b="0" i="0" lang="en-US">
                <a:solidFill>
                  <a:srgbClr val="222222"/>
                </a:solidFill>
              </a:rPr>
              <a:t>by EOV</a:t>
            </a:r>
            <a:endParaRPr/>
          </a:p>
          <a:p>
            <a:pPr indent="-228600" lvl="1" marL="685800" rtl="0" algn="l">
              <a:lnSpc>
                <a:spcPct val="90000"/>
              </a:lnSpc>
              <a:spcBef>
                <a:spcPts val="500"/>
              </a:spcBef>
              <a:spcAft>
                <a:spcPts val="0"/>
              </a:spcAft>
              <a:buClr>
                <a:srgbClr val="222222"/>
              </a:buClr>
              <a:buSzPts val="2400"/>
              <a:buChar char="•"/>
            </a:pPr>
            <a:r>
              <a:rPr b="0" i="0" lang="en-US">
                <a:solidFill>
                  <a:srgbClr val="222222"/>
                </a:solidFill>
              </a:rPr>
              <a:t>by methodology</a:t>
            </a:r>
            <a:r>
              <a:rPr lang="en-US">
                <a:solidFill>
                  <a:srgbClr val="222222"/>
                </a:solidFill>
              </a:rPr>
              <a:t>		</a:t>
            </a:r>
            <a:r>
              <a:rPr b="0" i="0" lang="en-US">
                <a:solidFill>
                  <a:srgbClr val="1F5C99"/>
                </a:solidFill>
              </a:rPr>
              <a:t>Does it matter (SLAs)?</a:t>
            </a:r>
            <a:endParaRPr/>
          </a:p>
        </p:txBody>
      </p:sp>
      <p:sp>
        <p:nvSpPr>
          <p:cNvPr id="161" name="Google Shape;161;p10"/>
          <p:cNvSpPr txBox="1"/>
          <p:nvPr/>
        </p:nvSpPr>
        <p:spPr>
          <a:xfrm>
            <a:off x="838200" y="-3221"/>
            <a:ext cx="10515600" cy="97873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F5C99"/>
              </a:buClr>
              <a:buSzPts val="4400"/>
              <a:buFont typeface="Arial"/>
              <a:buNone/>
            </a:pPr>
            <a:r>
              <a:rPr b="1" lang="en-US" sz="4400">
                <a:solidFill>
                  <a:srgbClr val="1F5C99"/>
                </a:solidFill>
                <a:latin typeface="Arial"/>
                <a:ea typeface="Arial"/>
                <a:cs typeface="Arial"/>
                <a:sym typeface="Arial"/>
              </a:rPr>
              <a:t>Future of SOOP</a:t>
            </a:r>
            <a:endParaRPr b="1" sz="4400">
              <a:solidFill>
                <a:srgbClr val="1F5C99"/>
              </a:solidFill>
              <a:latin typeface="Play"/>
              <a:ea typeface="Play"/>
              <a:cs typeface="Play"/>
              <a:sym typeface="Play"/>
            </a:endParaRPr>
          </a:p>
        </p:txBody>
      </p:sp>
      <p:pic>
        <p:nvPicPr>
          <p:cNvPr id="162" name="Google Shape;162;p10"/>
          <p:cNvPicPr preferRelativeResize="0"/>
          <p:nvPr/>
        </p:nvPicPr>
        <p:blipFill rotWithShape="1">
          <a:blip r:embed="rId3">
            <a:alphaModFix/>
          </a:blip>
          <a:srcRect b="0" l="0" r="0" t="0"/>
          <a:stretch/>
        </p:blipFill>
        <p:spPr>
          <a:xfrm>
            <a:off x="8926810" y="3028950"/>
            <a:ext cx="3265190" cy="3829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1"/>
          <p:cNvSpPr txBox="1"/>
          <p:nvPr/>
        </p:nvSpPr>
        <p:spPr>
          <a:xfrm>
            <a:off x="838200" y="18211"/>
            <a:ext cx="10515600" cy="97873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F5C99"/>
              </a:buClr>
              <a:buSzPts val="4400"/>
              <a:buFont typeface="Arial"/>
              <a:buNone/>
            </a:pPr>
            <a:r>
              <a:rPr b="1" lang="en-US" sz="4400">
                <a:solidFill>
                  <a:srgbClr val="1F5C99"/>
                </a:solidFill>
                <a:latin typeface="Arial"/>
                <a:ea typeface="Arial"/>
                <a:cs typeface="Arial"/>
                <a:sym typeface="Arial"/>
              </a:rPr>
              <a:t>OceanOPS SLAs</a:t>
            </a:r>
            <a:endParaRPr b="1" sz="4400">
              <a:solidFill>
                <a:srgbClr val="1F5C99"/>
              </a:solidFill>
              <a:latin typeface="Play"/>
              <a:ea typeface="Play"/>
              <a:cs typeface="Play"/>
              <a:sym typeface="Play"/>
            </a:endParaRPr>
          </a:p>
        </p:txBody>
      </p:sp>
      <p:sp>
        <p:nvSpPr>
          <p:cNvPr id="168" name="Google Shape;168;p11"/>
          <p:cNvSpPr txBox="1"/>
          <p:nvPr/>
        </p:nvSpPr>
        <p:spPr>
          <a:xfrm>
            <a:off x="564356" y="997634"/>
            <a:ext cx="10225500" cy="489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strike="noStrike">
                <a:solidFill>
                  <a:srgbClr val="000000"/>
                </a:solidFill>
                <a:latin typeface="Arial"/>
                <a:ea typeface="Arial"/>
                <a:cs typeface="Arial"/>
                <a:sym typeface="Arial"/>
              </a:rPr>
              <a:t>Outline of OceanOPS Baseline Service Levels for </a:t>
            </a:r>
            <a:r>
              <a:rPr b="1" lang="en-US" sz="2400">
                <a:solidFill>
                  <a:srgbClr val="000000"/>
                </a:solidFill>
                <a:latin typeface="Arial"/>
                <a:ea typeface="Arial"/>
                <a:cs typeface="Arial"/>
                <a:sym typeface="Arial"/>
              </a:rPr>
              <a:t>ALL</a:t>
            </a:r>
            <a:r>
              <a:rPr b="1" i="0" lang="en-US" sz="2400" u="none" strike="noStrike">
                <a:solidFill>
                  <a:srgbClr val="000000"/>
                </a:solidFill>
                <a:latin typeface="Arial"/>
                <a:ea typeface="Arial"/>
                <a:cs typeface="Arial"/>
                <a:sym typeface="Arial"/>
              </a:rPr>
              <a:t> Networks</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u="sng">
                <a:solidFill>
                  <a:schemeClr val="dk1"/>
                </a:solidFill>
                <a:latin typeface="Arial"/>
                <a:ea typeface="Arial"/>
                <a:cs typeface="Arial"/>
                <a:sym typeface="Arial"/>
                <a:hlinkClick r:id="rId3">
                  <a:extLst>
                    <a:ext uri="{A12FA001-AC4F-418D-AE19-62706E023703}">
                      <ahyp:hlinkClr val="tx"/>
                    </a:ext>
                  </a:extLst>
                </a:hlinkClick>
              </a:rPr>
              <a:t>https://docs.google.com/document/d/1kYmr_IqtYU4zC8pKWSlMrx-Ucld77Kq5ZxIiNA9ZHGE/edit?tab=t.0</a:t>
            </a:r>
            <a:r>
              <a:rPr lang="en-US" sz="2400">
                <a:solidFill>
                  <a:schemeClr val="dk1"/>
                </a:solidFill>
                <a:latin typeface="Arial"/>
                <a:ea typeface="Arial"/>
                <a:cs typeface="Arial"/>
                <a:sym typeface="Arial"/>
              </a:rPr>
              <a:t> </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Responsibilities of OceanOPS and the Networks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Description of Baseline Services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Proposed Future services:</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API Metadata Input</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API ODIS integration</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EOV performance tracking</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Proposed future developments for standard and advanced services</a:t>
            </a:r>
            <a:endParaRPr/>
          </a:p>
          <a:p>
            <a:pPr indent="0" lvl="0" marL="0" marR="0" rtl="0" algn="l">
              <a:spcBef>
                <a:spcPts val="0"/>
              </a:spcBef>
              <a:spcAft>
                <a:spcPts val="0"/>
              </a:spcAft>
              <a:buNone/>
            </a:pPr>
            <a:r>
              <a:rPr lang="en-US" sz="2400" u="sng">
                <a:solidFill>
                  <a:schemeClr val="dk1"/>
                </a:solidFill>
                <a:latin typeface="Arial"/>
                <a:ea typeface="Arial"/>
                <a:cs typeface="Arial"/>
                <a:sym typeface="Arial"/>
                <a:hlinkClick r:id="rId4">
                  <a:extLst>
                    <a:ext uri="{A12FA001-AC4F-418D-AE19-62706E023703}">
                      <ahyp:hlinkClr val="tx"/>
                    </a:ext>
                  </a:extLst>
                </a:hlinkClick>
              </a:rPr>
              <a:t>https://docs.google.com/document/d/1mczZ3eVQRtbSQksJxn5X9dZCqeaCMm2VbMlM8LmhqIo/edit?tab=t.0</a:t>
            </a:r>
            <a:r>
              <a:rPr lang="en-US"/>
              <a:t> </a:t>
            </a:r>
            <a:endParaRPr/>
          </a:p>
        </p:txBody>
      </p:sp>
      <p:sp>
        <p:nvSpPr>
          <p:cNvPr id="169" name="Google Shape;169;p11"/>
          <p:cNvSpPr/>
          <p:nvPr/>
        </p:nvSpPr>
        <p:spPr>
          <a:xfrm>
            <a:off x="6021704" y="4420870"/>
            <a:ext cx="78240367"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aphicFrame>
        <p:nvGraphicFramePr>
          <p:cNvPr id="174" name="Google Shape;174;p12"/>
          <p:cNvGraphicFramePr/>
          <p:nvPr/>
        </p:nvGraphicFramePr>
        <p:xfrm>
          <a:off x="214315" y="881058"/>
          <a:ext cx="3000000" cy="3000000"/>
        </p:xfrm>
        <a:graphic>
          <a:graphicData uri="http://schemas.openxmlformats.org/drawingml/2006/table">
            <a:tbl>
              <a:tblPr>
                <a:noFill/>
                <a:tableStyleId>{1CB1294C-C26E-4328-BAC6-20D982957207}</a:tableStyleId>
              </a:tblPr>
              <a:tblGrid>
                <a:gridCol w="1714900"/>
                <a:gridCol w="4092550"/>
                <a:gridCol w="5865425"/>
              </a:tblGrid>
              <a:tr h="184925">
                <a:tc>
                  <a:txBody>
                    <a:bodyPr/>
                    <a:lstStyle/>
                    <a:p>
                      <a:pPr indent="0" lvl="0" marL="0" marR="0" rtl="0" algn="l">
                        <a:spcBef>
                          <a:spcPts val="0"/>
                        </a:spcBef>
                        <a:spcAft>
                          <a:spcPts val="0"/>
                        </a:spcAft>
                        <a:buNone/>
                      </a:pPr>
                      <a:r>
                        <a:rPr b="1" i="0" lang="en-US" sz="800" u="none" cap="none" strike="noStrike">
                          <a:solidFill>
                            <a:srgbClr val="000000"/>
                          </a:solidFill>
                          <a:latin typeface="Barlow"/>
                          <a:ea typeface="Barlow"/>
                          <a:cs typeface="Barlow"/>
                          <a:sym typeface="Barlow"/>
                        </a:rPr>
                        <a:t>SERVICE LEVEL</a:t>
                      </a:r>
                      <a:endParaRPr sz="8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rPr b="1" i="0" lang="en-US" sz="800" u="none" cap="none" strike="noStrike">
                          <a:solidFill>
                            <a:srgbClr val="000000"/>
                          </a:solidFill>
                          <a:latin typeface="Barlow"/>
                          <a:ea typeface="Barlow"/>
                          <a:cs typeface="Barlow"/>
                          <a:sym typeface="Barlow"/>
                        </a:rPr>
                        <a:t>DESCRIPTION</a:t>
                      </a:r>
                      <a:endParaRPr sz="8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rPr b="1" i="0" lang="en-US" sz="800" u="none" cap="none" strike="noStrike">
                          <a:solidFill>
                            <a:srgbClr val="000000"/>
                          </a:solidFill>
                          <a:latin typeface="Barlow"/>
                          <a:ea typeface="Barlow"/>
                          <a:cs typeface="Barlow"/>
                          <a:sym typeface="Barlow"/>
                        </a:rPr>
                        <a:t>BENEFIT</a:t>
                      </a:r>
                      <a:endParaRPr sz="8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796000">
                <a:tc rowSpan="2">
                  <a:txBody>
                    <a:bodyPr/>
                    <a:lstStyle/>
                    <a:p>
                      <a:pPr indent="0" lvl="0" marL="0" marR="0" rtl="0" algn="l">
                        <a:spcBef>
                          <a:spcPts val="0"/>
                        </a:spcBef>
                        <a:spcAft>
                          <a:spcPts val="0"/>
                        </a:spcAft>
                        <a:buNone/>
                      </a:pPr>
                      <a:r>
                        <a:rPr b="1" i="0" lang="en-US" sz="1200" u="none" cap="none" strike="noStrike">
                          <a:solidFill>
                            <a:srgbClr val="000000"/>
                          </a:solidFill>
                          <a:latin typeface="Barlow"/>
                          <a:ea typeface="Barlow"/>
                          <a:cs typeface="Barlow"/>
                          <a:sym typeface="Barlow"/>
                        </a:rPr>
                        <a:t>Baseline Network</a:t>
                      </a:r>
                      <a:br>
                        <a:rPr b="1" i="0" lang="en-US" sz="1200" u="none" cap="none" strike="noStrike">
                          <a:solidFill>
                            <a:srgbClr val="000000"/>
                          </a:solidFill>
                          <a:latin typeface="Barlow"/>
                          <a:ea typeface="Barlow"/>
                          <a:cs typeface="Barlow"/>
                          <a:sym typeface="Barlow"/>
                        </a:rPr>
                      </a:br>
                      <a:r>
                        <a:rPr b="1" i="0" lang="en-US" sz="1200" u="none" cap="none" strike="noStrike">
                          <a:solidFill>
                            <a:srgbClr val="000000"/>
                          </a:solidFill>
                          <a:latin typeface="Barlow"/>
                          <a:ea typeface="Barlow"/>
                          <a:cs typeface="Barlow"/>
                          <a:sym typeface="Barlow"/>
                        </a:rPr>
                        <a:t>Monitoring/Web</a:t>
                      </a:r>
                      <a:endParaRPr b="1" sz="12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Routine monitoring products that are generated automatically by OceanOPS (e.g. status maps for varying criteria, KPIs).</a:t>
                      </a:r>
                      <a:endParaRPr sz="900" u="none" cap="none" strike="noStrike"/>
                    </a:p>
                    <a:p>
                      <a:pPr indent="0" lvl="0" marL="0" marR="0" rtl="0" algn="l">
                        <a:spcBef>
                          <a:spcPts val="1000"/>
                        </a:spcBef>
                        <a:spcAft>
                          <a:spcPts val="0"/>
                        </a:spcAft>
                        <a:buNone/>
                      </a:pPr>
                      <a:r>
                        <a:rPr b="0" i="0" lang="en-US" sz="900" u="none" cap="none" strike="noStrike">
                          <a:solidFill>
                            <a:srgbClr val="000000"/>
                          </a:solidFill>
                          <a:latin typeface="Barlow"/>
                          <a:ea typeface="Barlow"/>
                          <a:cs typeface="Barlow"/>
                          <a:sym typeface="Barlow"/>
                        </a:rPr>
                        <a:t>Updated maps, statistics and indicators (see Annex 2) on Network performance are automated and will be provided by OceanOPS to each network on a monthly basis.</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This service provides visibility of networks on the OceanOPS integrated website, allows maps and statistics to be embedded into external websites and automatically updated, and tracking of performance of networks (see annex).</a:t>
                      </a:r>
                      <a:endParaRPr sz="900" u="none" cap="none" strike="noStrike"/>
                    </a:p>
                    <a:p>
                      <a:pPr indent="0" lvl="0" marL="0" marR="0" rtl="0" algn="l">
                        <a:spcBef>
                          <a:spcPts val="1000"/>
                        </a:spcBef>
                        <a:spcAft>
                          <a:spcPts val="0"/>
                        </a:spcAft>
                        <a:buNone/>
                      </a:pPr>
                      <a:r>
                        <a:rPr b="0" i="0" lang="en-US" sz="900" u="none" cap="none" strike="noStrike">
                          <a:solidFill>
                            <a:srgbClr val="000000"/>
                          </a:solidFill>
                          <a:latin typeface="Barlow"/>
                          <a:ea typeface="Barlow"/>
                          <a:cs typeface="Barlow"/>
                          <a:sym typeface="Barlow"/>
                        </a:rPr>
                        <a:t>Enables the network and GOOS OCG to regularly assess status and progress in an harmonized way, fostering transparency and engagement.</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68675">
                <a:tc vMerge="1"/>
                <a:tc>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Access to a suite of integrated web-based tools, including a search engine, list/edit/import/export platforms, metadata, statistics for national reports, programmes and contacts management.</a:t>
                      </a:r>
                      <a:endParaRPr sz="900" u="none" cap="none" strike="noStrike"/>
                    </a:p>
                    <a:p>
                      <a:pPr indent="0" lvl="0" marL="0" marR="0" rtl="0" algn="l">
                        <a:spcBef>
                          <a:spcPts val="1000"/>
                        </a:spcBef>
                        <a:spcAft>
                          <a:spcPts val="0"/>
                        </a:spcAft>
                        <a:buNone/>
                      </a:pPr>
                      <a:r>
                        <a:rPr b="0" i="0" lang="en-US" sz="900" u="none" cap="none" strike="noStrike">
                          <a:solidFill>
                            <a:srgbClr val="000000"/>
                          </a:solidFill>
                          <a:latin typeface="Barlow"/>
                          <a:ea typeface="Barlow"/>
                          <a:cs typeface="Barlow"/>
                          <a:sym typeface="Barlow"/>
                        </a:rPr>
                        <a:t>Tools are available for users to extract information on the network’s implementation status.</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The available tools (e.g. interactive maps) can be used for national, regional, or institutional monitoring, with potential for further development. This will allow networks to assess the status of their network, plot basic information, extract maps etc. beyond the automated quarterly updates.</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2275">
                <a:tc>
                  <a:txBody>
                    <a:bodyPr/>
                    <a:lstStyle/>
                    <a:p>
                      <a:pPr indent="0" lvl="0" marL="0" marR="0" rtl="0" algn="l">
                        <a:spcBef>
                          <a:spcPts val="0"/>
                        </a:spcBef>
                        <a:spcAft>
                          <a:spcPts val="0"/>
                        </a:spcAft>
                        <a:buNone/>
                      </a:pPr>
                      <a:r>
                        <a:rPr b="1" i="0" lang="en-US" sz="1200" u="none" cap="none" strike="noStrike">
                          <a:solidFill>
                            <a:srgbClr val="000000"/>
                          </a:solidFill>
                          <a:latin typeface="Barlow"/>
                          <a:ea typeface="Barlow"/>
                          <a:cs typeface="Barlow"/>
                          <a:sym typeface="Barlow"/>
                        </a:rPr>
                        <a:t>GOOS Reporting</a:t>
                      </a:r>
                      <a:endParaRPr b="1" sz="1200" u="none" cap="none" strike="noStrike"/>
                    </a:p>
                    <a:p>
                      <a:pPr indent="0" lvl="0" marL="0" marR="0" rtl="0" algn="l">
                        <a:spcBef>
                          <a:spcPts val="0"/>
                        </a:spcBef>
                        <a:spcAft>
                          <a:spcPts val="0"/>
                        </a:spcAft>
                        <a:buNone/>
                      </a:pPr>
                      <a:br>
                        <a:rPr b="1" lang="en-US" sz="1200" u="none" cap="none" strike="noStrike"/>
                      </a:br>
                      <a:endParaRPr b="1" sz="12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Visibility of the networks (including Members, Institutions, and Operators) in GOOS Reports such as the annual GOOS Report Card and various others of IOC/UNESCO and WMO (e.g. State of the Ocean Report, WMO Bulletin, GCOS reports).</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This allows networks to demonstrate to stakeholders that they are part of the GOOS infrastructure, provide international recognition, visibility, and accounting of contributors, successes, and challenges. This is critical for the network's sustainability and securing future funding.</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rowSpan="3">
                  <a:txBody>
                    <a:bodyPr/>
                    <a:lstStyle/>
                    <a:p>
                      <a:pPr indent="0" lvl="0" marL="0" marR="0" rtl="0" algn="l">
                        <a:spcBef>
                          <a:spcPts val="0"/>
                        </a:spcBef>
                        <a:spcAft>
                          <a:spcPts val="0"/>
                        </a:spcAft>
                        <a:buNone/>
                      </a:pPr>
                      <a:r>
                        <a:rPr b="1" i="0" lang="en-US" sz="1200" u="none" cap="none" strike="noStrike">
                          <a:solidFill>
                            <a:srgbClr val="000000"/>
                          </a:solidFill>
                          <a:latin typeface="Barlow"/>
                          <a:ea typeface="Barlow"/>
                          <a:cs typeface="Barlow"/>
                          <a:sym typeface="Barlow"/>
                        </a:rPr>
                        <a:t>Baseline Platforms Metadata Management</a:t>
                      </a:r>
                      <a:endParaRPr b="1" sz="12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Web based dashboard for management of platform metadata (e.g. unique identifiers, program/country, model etc.) through the dashboard/GUI.</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rowSpan="3">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Platform metadata serves as the foundation for most of OceanOPS services, including monitoring and performance analysis. Without accurate metadata, no accounting is possible, and platforms will not appear on maps, in statistics or bulletins. </a:t>
                      </a:r>
                      <a:endParaRPr sz="900" u="none" cap="none" strike="noStrike"/>
                    </a:p>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Operators, networks, OceanOPS, etc., rely on this metadata  to plan, track the implementation, and assess instrumentation performance.</a:t>
                      </a:r>
                      <a:br>
                        <a:rPr b="0" i="0" lang="en-US" sz="900" u="none" cap="none" strike="noStrike">
                          <a:solidFill>
                            <a:srgbClr val="000000"/>
                          </a:solidFill>
                          <a:latin typeface="Barlow"/>
                          <a:ea typeface="Barlow"/>
                          <a:cs typeface="Barlow"/>
                          <a:sym typeface="Barlow"/>
                        </a:rPr>
                      </a:br>
                      <a:r>
                        <a:rPr b="0" i="0" lang="en-US" sz="900" u="none" cap="none" strike="noStrike">
                          <a:solidFill>
                            <a:srgbClr val="000000"/>
                          </a:solidFill>
                          <a:latin typeface="Barlow"/>
                          <a:ea typeface="Barlow"/>
                          <a:cs typeface="Barlow"/>
                          <a:sym typeface="Barlow"/>
                        </a:rPr>
                        <a:t>By using the dashboard to plan, implement and monitor their operations, platform operators use the GUI within their workflows.</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000000"/>
                      </a:solidFill>
                      <a:prstDash val="solid"/>
                      <a:round/>
                      <a:headEnd len="sm" w="sm" type="none"/>
                      <a:tailEnd len="sm" w="sm" type="none"/>
                    </a:lnB>
                  </a:tcPr>
                </a:tc>
              </a:tr>
              <a:tr h="478875">
                <a:tc vMerge="1"/>
                <a:tc>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OceanOPS provides standard platform metadata format including network-specific reference tables and controlled vocabulary.</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vMerge="1"/>
              </a:tr>
              <a:tr h="343050">
                <a:tc vMerge="1"/>
                <a:tc>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Metadata must be made available by the network operators update as agreed and, as far as possible, enabled for routine M2M submission or harvesting.</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r h="712225">
                <a:tc>
                  <a:txBody>
                    <a:bodyPr/>
                    <a:lstStyle/>
                    <a:p>
                      <a:pPr indent="0" lvl="0" marL="0" marR="0" rtl="0" algn="l">
                        <a:spcBef>
                          <a:spcPts val="0"/>
                        </a:spcBef>
                        <a:spcAft>
                          <a:spcPts val="0"/>
                        </a:spcAft>
                        <a:buNone/>
                      </a:pPr>
                      <a:r>
                        <a:rPr b="1" i="0" lang="en-US" sz="1200" u="none" cap="none" strike="noStrike">
                          <a:solidFill>
                            <a:srgbClr val="000000"/>
                          </a:solidFill>
                          <a:latin typeface="Barlow"/>
                          <a:ea typeface="Barlow"/>
                          <a:cs typeface="Barlow"/>
                          <a:sym typeface="Barlow"/>
                        </a:rPr>
                        <a:t>Baseline Data Monitoring</a:t>
                      </a:r>
                      <a:endParaRPr b="1" sz="12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Monitoring of data flow on identified global nodes (e.g. Web/GDAC, GTS/WIS 2.0) as designated by GOOS/OCG.</a:t>
                      </a:r>
                      <a:endParaRPr sz="900" u="none" cap="none" strike="noStrike"/>
                    </a:p>
                    <a:p>
                      <a:pPr indent="0" lvl="0" marL="0" marR="0" rtl="0" algn="l">
                        <a:spcBef>
                          <a:spcPts val="0"/>
                        </a:spcBef>
                        <a:spcAft>
                          <a:spcPts val="0"/>
                        </a:spcAft>
                        <a:buNone/>
                      </a:pPr>
                      <a:br>
                        <a:rPr lang="en-US" sz="900" u="none" cap="none" strike="noStrike"/>
                      </a:br>
                      <a:r>
                        <a:rPr b="0" i="0" lang="en-US" sz="900" u="none" cap="none" strike="noStrike">
                          <a:solidFill>
                            <a:srgbClr val="000000"/>
                          </a:solidFill>
                          <a:latin typeface="Barlow"/>
                          <a:ea typeface="Barlow"/>
                          <a:cs typeface="Barlow"/>
                          <a:sym typeface="Barlow"/>
                        </a:rPr>
                        <a:t>Data are monitored periodically (real-time where possible) without specific reporting on performance or actions taken for problem resolution.</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Provides an activity status for the platforms using a traffic light system, e.g. data are flowing recently, not since a certain date, or never. This aids in optimising the data availability to users by identifying the platforms that are not delivering data. This allows for problem resolution (errors of identifiers or headers in data transmissions, guidance for redeployment of platforms, etc.) and alignment between data and metadata records.</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74050">
                <a:tc>
                  <a:txBody>
                    <a:bodyPr/>
                    <a:lstStyle/>
                    <a:p>
                      <a:pPr indent="0" lvl="0" marL="0" marR="0" rtl="0" algn="l">
                        <a:spcBef>
                          <a:spcPts val="0"/>
                        </a:spcBef>
                        <a:spcAft>
                          <a:spcPts val="0"/>
                        </a:spcAft>
                        <a:buNone/>
                      </a:pPr>
                      <a:r>
                        <a:rPr b="1" i="0" lang="en-US" sz="1200" u="none" cap="none" strike="noStrike">
                          <a:solidFill>
                            <a:srgbClr val="000000"/>
                          </a:solidFill>
                          <a:latin typeface="Barlow"/>
                          <a:ea typeface="Barlow"/>
                          <a:cs typeface="Barlow"/>
                          <a:sym typeface="Barlow"/>
                        </a:rPr>
                        <a:t>API</a:t>
                      </a:r>
                      <a:br>
                        <a:rPr b="1" i="0" lang="en-US" sz="1200" u="none" cap="none" strike="noStrike">
                          <a:solidFill>
                            <a:srgbClr val="000000"/>
                          </a:solidFill>
                          <a:latin typeface="Barlow"/>
                          <a:ea typeface="Barlow"/>
                          <a:cs typeface="Barlow"/>
                          <a:sym typeface="Barlow"/>
                        </a:rPr>
                      </a:br>
                      <a:r>
                        <a:rPr b="1" i="0" lang="en-US" sz="1200" u="none" cap="none" strike="noStrike">
                          <a:solidFill>
                            <a:srgbClr val="000000"/>
                          </a:solidFill>
                          <a:latin typeface="Barlow"/>
                          <a:ea typeface="Barlow"/>
                          <a:cs typeface="Barlow"/>
                          <a:sym typeface="Barlow"/>
                        </a:rPr>
                        <a:t>Metadata Output</a:t>
                      </a:r>
                      <a:endParaRPr b="1" sz="12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API for M2M extraction of metadata from OceanOPS in various formats, incl. CSV, JSON, XML (WIGOS).</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Distributes harmonised, quality-controlled metadata to any user and enables refined extractions based on various criteria.</a:t>
                      </a:r>
                      <a:br>
                        <a:rPr b="0" i="0" lang="en-US" sz="900" u="none" cap="none" strike="noStrike">
                          <a:solidFill>
                            <a:srgbClr val="000000"/>
                          </a:solidFill>
                          <a:latin typeface="Barlow"/>
                          <a:ea typeface="Barlow"/>
                          <a:cs typeface="Barlow"/>
                          <a:sym typeface="Barlow"/>
                        </a:rPr>
                      </a:br>
                      <a:r>
                        <a:rPr b="0" i="0" lang="en-US" sz="900" u="none" cap="none" strike="noStrike">
                          <a:solidFill>
                            <a:srgbClr val="000000"/>
                          </a:solidFill>
                          <a:latin typeface="Barlow"/>
                          <a:ea typeface="Barlow"/>
                          <a:cs typeface="Barlow"/>
                          <a:sym typeface="Barlow"/>
                        </a:rPr>
                        <a:t>Metadata delivered include operator inputs, enriched by OceanOPS relational database, controlled vocabulary,  and connections to global data nodes (e.g. to provide a status tag).</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44600">
                <a:tc>
                  <a:txBody>
                    <a:bodyPr/>
                    <a:lstStyle/>
                    <a:p>
                      <a:pPr indent="0" lvl="0" marL="0" marR="0" rtl="0" algn="l">
                        <a:spcBef>
                          <a:spcPts val="0"/>
                        </a:spcBef>
                        <a:spcAft>
                          <a:spcPts val="0"/>
                        </a:spcAft>
                        <a:buNone/>
                      </a:pPr>
                      <a:r>
                        <a:rPr b="1" i="0" lang="en-US" sz="1200" u="none" cap="none" strike="noStrike">
                          <a:solidFill>
                            <a:srgbClr val="000000"/>
                          </a:solidFill>
                          <a:latin typeface="Barlow"/>
                          <a:ea typeface="Barlow"/>
                          <a:cs typeface="Barlow"/>
                          <a:sym typeface="Barlow"/>
                        </a:rPr>
                        <a:t>API WIGOS/OSCAR Integration</a:t>
                      </a:r>
                      <a:endParaRPr b="1" sz="1200" u="none" cap="none" strike="noStrike"/>
                    </a:p>
                    <a:p>
                      <a:pPr indent="0" lvl="0" marL="0" marR="0" rtl="0" algn="l">
                        <a:spcBef>
                          <a:spcPts val="0"/>
                        </a:spcBef>
                        <a:spcAft>
                          <a:spcPts val="0"/>
                        </a:spcAft>
                        <a:buNone/>
                      </a:pPr>
                      <a:br>
                        <a:rPr b="1" lang="en-US" sz="1200" u="none" cap="none" strike="noStrike"/>
                      </a:br>
                      <a:endParaRPr b="1" sz="12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OceanOPS API to be WIGOS-compliant XML and include routine metadata submission to WIGOS/OSCAR.</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In OSCAR, all observing systems are integrated from WMO Members and recognized entities like OceanOPS. OceanOPS holds a unique position and authority to submit integrated and quality-controlled metadata from GOOS systems to OSCAR. This metadata submission is crucial for data exchanges on the WMO Information System. It allows for the analysis of quality, coverage, and timeliness through the WIGOS GBON and Data Quality Monitoring System, providing high-level visibility on gaps for WMO Members to address.</a:t>
                      </a:r>
                      <a:endParaRPr sz="900" u="none" cap="none" strike="noStrike"/>
                    </a:p>
                    <a:p>
                      <a:pPr indent="0" lvl="0" marL="0" marR="0" rtl="0" algn="l">
                        <a:spcBef>
                          <a:spcPts val="0"/>
                        </a:spcBef>
                        <a:spcAft>
                          <a:spcPts val="0"/>
                        </a:spcAft>
                        <a:buNone/>
                      </a:pPr>
                      <a:r>
                        <a:rPr b="0" i="0" lang="en-US" sz="900" u="none" cap="none" strike="noStrike">
                          <a:solidFill>
                            <a:srgbClr val="000000"/>
                          </a:solidFill>
                          <a:latin typeface="Barlow"/>
                          <a:ea typeface="Barlow"/>
                          <a:cs typeface="Barlow"/>
                          <a:sym typeface="Barlow"/>
                        </a:rPr>
                        <a:t>Network operators do not need to develop this capacity locally.</a:t>
                      </a:r>
                      <a:endParaRPr sz="900" u="none" cap="none" strike="noStrike"/>
                    </a:p>
                  </a:txBody>
                  <a:tcPr marT="19675" marB="19675" marR="19675" marL="19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75" name="Google Shape;175;p12"/>
          <p:cNvSpPr/>
          <p:nvPr/>
        </p:nvSpPr>
        <p:spPr>
          <a:xfrm>
            <a:off x="214315" y="153880"/>
            <a:ext cx="11763370" cy="90794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Barlow"/>
              <a:buNone/>
            </a:pPr>
            <a:r>
              <a:rPr b="1" i="0" lang="en-US" sz="1100" u="none" cap="none" strike="noStrike">
                <a:solidFill>
                  <a:srgbClr val="000000"/>
                </a:solidFill>
                <a:latin typeface="Barlow"/>
                <a:ea typeface="Barlow"/>
                <a:cs typeface="Barlow"/>
                <a:sym typeface="Barlow"/>
              </a:rPr>
              <a:t>OCEANOPS BASELINE SERVICE LEVEL AGREEMENT</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Barlow"/>
              <a:buNone/>
            </a:pPr>
            <a:r>
              <a:rPr b="0" i="0" lang="en-US" sz="1200" u="none" cap="none" strike="noStrike">
                <a:solidFill>
                  <a:srgbClr val="000000"/>
                </a:solidFill>
                <a:latin typeface="Barlow"/>
                <a:ea typeface="Barlow"/>
                <a:cs typeface="Barlow"/>
                <a:sym typeface="Barlow"/>
              </a:rPr>
              <a:t>The Baseline Services are largely automated, with minimal manual input and will be available to all OCG endorsed networks, irrespective of any funding to OceanOPS provided through the networks.</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3"/>
          <p:cNvSpPr txBox="1"/>
          <p:nvPr>
            <p:ph idx="1" type="body"/>
          </p:nvPr>
        </p:nvSpPr>
        <p:spPr>
          <a:xfrm>
            <a:off x="352425" y="992986"/>
            <a:ext cx="7200900" cy="5857875"/>
          </a:xfrm>
          <a:prstGeom prst="rect">
            <a:avLst/>
          </a:prstGeom>
          <a:noFill/>
          <a:ln>
            <a:noFill/>
          </a:ln>
        </p:spPr>
        <p:txBody>
          <a:bodyPr anchorCtr="0" anchor="ctr" bIns="45700" lIns="91425" spcFirstLastPara="1" rIns="91425" wrap="square" tIns="45700">
            <a:normAutofit lnSpcReduction="10000"/>
          </a:bodyPr>
          <a:lstStyle/>
          <a:p>
            <a:pPr indent="-63500" lvl="0" marL="228600" rtl="0" algn="l">
              <a:lnSpc>
                <a:spcPct val="90000"/>
              </a:lnSpc>
              <a:spcBef>
                <a:spcPts val="0"/>
              </a:spcBef>
              <a:spcAft>
                <a:spcPts val="0"/>
              </a:spcAft>
              <a:buClr>
                <a:schemeClr val="dk1"/>
              </a:buClr>
              <a:buSzPts val="2600"/>
              <a:buNone/>
            </a:pPr>
            <a:r>
              <a:t/>
            </a:r>
            <a:endParaRPr b="1" sz="2600"/>
          </a:p>
          <a:p>
            <a:pPr indent="-228600" lvl="0" marL="228600" rtl="0" algn="l">
              <a:lnSpc>
                <a:spcPct val="90000"/>
              </a:lnSpc>
              <a:spcBef>
                <a:spcPts val="1000"/>
              </a:spcBef>
              <a:spcAft>
                <a:spcPts val="0"/>
              </a:spcAft>
              <a:buClr>
                <a:schemeClr val="dk1"/>
              </a:buClr>
              <a:buSzPts val="2600"/>
              <a:buChar char="•"/>
            </a:pPr>
            <a:r>
              <a:rPr b="1" lang="en-US" sz="2600"/>
              <a:t>Thirteenth session of the Ship Observation Team (01-04 April 2025) </a:t>
            </a:r>
            <a:r>
              <a:rPr lang="en-US" sz="2600"/>
              <a:t>hosted by Ifremer Plouzané (Brest), France (Hybrid) </a:t>
            </a:r>
            <a:endParaRPr/>
          </a:p>
          <a:p>
            <a:pPr indent="-101600" lvl="1" marL="685800" rtl="0" algn="l">
              <a:lnSpc>
                <a:spcPct val="90000"/>
              </a:lnSpc>
              <a:spcBef>
                <a:spcPts val="500"/>
              </a:spcBef>
              <a:spcAft>
                <a:spcPts val="0"/>
              </a:spcAft>
              <a:buClr>
                <a:schemeClr val="dk1"/>
              </a:buClr>
              <a:buSzPts val="2000"/>
              <a:buFont typeface="Courier New"/>
              <a:buNone/>
            </a:pPr>
            <a:r>
              <a:t/>
            </a:r>
            <a:endParaRPr sz="2000"/>
          </a:p>
          <a:p>
            <a:pPr indent="-228600" lvl="1" marL="685800" rtl="0" algn="l">
              <a:lnSpc>
                <a:spcPct val="90000"/>
              </a:lnSpc>
              <a:spcBef>
                <a:spcPts val="500"/>
              </a:spcBef>
              <a:spcAft>
                <a:spcPts val="0"/>
              </a:spcAft>
              <a:buClr>
                <a:schemeClr val="dk1"/>
              </a:buClr>
              <a:buSzPts val="2000"/>
              <a:buFont typeface="Courier New"/>
              <a:buChar char="o"/>
            </a:pPr>
            <a:r>
              <a:rPr lang="en-US" sz="2000"/>
              <a:t>Registration and all informational forms completed and returned before 31 January 2025 </a:t>
            </a:r>
            <a:endParaRPr/>
          </a:p>
          <a:p>
            <a:pPr indent="-101600" lvl="1" marL="685800" rtl="0" algn="l">
              <a:lnSpc>
                <a:spcPct val="90000"/>
              </a:lnSpc>
              <a:spcBef>
                <a:spcPts val="500"/>
              </a:spcBef>
              <a:spcAft>
                <a:spcPts val="0"/>
              </a:spcAft>
              <a:buClr>
                <a:schemeClr val="dk1"/>
              </a:buClr>
              <a:buSzPts val="2000"/>
              <a:buFont typeface="Courier New"/>
              <a:buNone/>
            </a:pPr>
            <a:r>
              <a:t/>
            </a:r>
            <a:endParaRPr sz="2000"/>
          </a:p>
          <a:p>
            <a:pPr indent="-228600" lvl="1" marL="685800" rtl="0" algn="l">
              <a:lnSpc>
                <a:spcPct val="90000"/>
              </a:lnSpc>
              <a:spcBef>
                <a:spcPts val="500"/>
              </a:spcBef>
              <a:spcAft>
                <a:spcPts val="0"/>
              </a:spcAft>
              <a:buClr>
                <a:schemeClr val="dk1"/>
              </a:buClr>
              <a:buSzPts val="2000"/>
              <a:buFont typeface="Courier New"/>
              <a:buChar char="o"/>
            </a:pPr>
            <a:r>
              <a:rPr lang="en-US" sz="2000"/>
              <a:t>Check the list of national focal points for Ship Observation Team programmes and notify required changes to the Secretariat </a:t>
            </a:r>
            <a:r>
              <a:rPr lang="en-US" sz="2000" u="sng">
                <a:solidFill>
                  <a:schemeClr val="hlink"/>
                </a:solidFill>
                <a:hlinkClick r:id="rId3"/>
              </a:rPr>
              <a:t>https://www.ocean-ops.org/board?t=sot</a:t>
            </a:r>
            <a:r>
              <a:rPr lang="en-US" sz="2000"/>
              <a:t> </a:t>
            </a:r>
            <a:endParaRPr/>
          </a:p>
          <a:p>
            <a:pPr indent="-101600" lvl="1" marL="685800" rtl="0" algn="l">
              <a:lnSpc>
                <a:spcPct val="90000"/>
              </a:lnSpc>
              <a:spcBef>
                <a:spcPts val="500"/>
              </a:spcBef>
              <a:spcAft>
                <a:spcPts val="0"/>
              </a:spcAft>
              <a:buClr>
                <a:schemeClr val="dk1"/>
              </a:buClr>
              <a:buSzPts val="2000"/>
              <a:buFont typeface="Courier New"/>
              <a:buNone/>
            </a:pPr>
            <a:r>
              <a:t/>
            </a:r>
            <a:endParaRPr sz="2000"/>
          </a:p>
          <a:p>
            <a:pPr indent="-228600" lvl="1" marL="685800" rtl="0" algn="l">
              <a:lnSpc>
                <a:spcPct val="90000"/>
              </a:lnSpc>
              <a:spcBef>
                <a:spcPts val="500"/>
              </a:spcBef>
              <a:spcAft>
                <a:spcPts val="0"/>
              </a:spcAft>
              <a:buClr>
                <a:schemeClr val="dk1"/>
              </a:buClr>
              <a:buSzPts val="2000"/>
              <a:buFont typeface="Courier New"/>
              <a:buChar char="o"/>
            </a:pPr>
            <a:r>
              <a:rPr lang="en-US" sz="2000"/>
              <a:t>Event Website </a:t>
            </a:r>
            <a:r>
              <a:rPr lang="en-US" sz="2000" u="sng">
                <a:solidFill>
                  <a:schemeClr val="hlink"/>
                </a:solidFill>
                <a:hlinkClick r:id="rId4"/>
              </a:rPr>
              <a:t>https://goosocean.org/event</a:t>
            </a:r>
            <a:r>
              <a:rPr lang="en-US" sz="2600" u="sng">
                <a:solidFill>
                  <a:schemeClr val="hlink"/>
                </a:solidFill>
                <a:hlinkClick r:id="rId5"/>
              </a:rPr>
              <a:t>/4588</a:t>
            </a:r>
            <a:r>
              <a:rPr lang="en-US" sz="2600"/>
              <a:t> </a:t>
            </a:r>
            <a:endParaRPr/>
          </a:p>
          <a:p>
            <a:pPr indent="-63500" lvl="0" marL="228600" rtl="0" algn="l">
              <a:lnSpc>
                <a:spcPct val="90000"/>
              </a:lnSpc>
              <a:spcBef>
                <a:spcPts val="1000"/>
              </a:spcBef>
              <a:spcAft>
                <a:spcPts val="0"/>
              </a:spcAft>
              <a:buClr>
                <a:schemeClr val="dk1"/>
              </a:buClr>
              <a:buSzPts val="2600"/>
              <a:buNone/>
            </a:pPr>
            <a:r>
              <a:t/>
            </a:r>
            <a:endParaRPr sz="2600"/>
          </a:p>
          <a:p>
            <a:pPr indent="-228600" lvl="0" marL="228600" rtl="0" algn="l">
              <a:lnSpc>
                <a:spcPct val="90000"/>
              </a:lnSpc>
              <a:spcBef>
                <a:spcPts val="1000"/>
              </a:spcBef>
              <a:spcAft>
                <a:spcPts val="0"/>
              </a:spcAft>
              <a:buClr>
                <a:schemeClr val="dk1"/>
              </a:buClr>
              <a:buSzPts val="2600"/>
              <a:buChar char="•"/>
            </a:pPr>
            <a:r>
              <a:rPr lang="en-US" sz="2600"/>
              <a:t>This meeting will help fill in the bullet points for this slide</a:t>
            </a:r>
            <a:endParaRPr/>
          </a:p>
          <a:p>
            <a:pPr indent="0" lvl="0" marL="0" rtl="0" algn="l">
              <a:lnSpc>
                <a:spcPct val="90000"/>
              </a:lnSpc>
              <a:spcBef>
                <a:spcPts val="1000"/>
              </a:spcBef>
              <a:spcAft>
                <a:spcPts val="0"/>
              </a:spcAft>
              <a:buClr>
                <a:schemeClr val="dk1"/>
              </a:buClr>
              <a:buSzPts val="3200"/>
              <a:buNone/>
            </a:pPr>
            <a:r>
              <a:t/>
            </a:r>
            <a:endParaRPr sz="3200"/>
          </a:p>
        </p:txBody>
      </p:sp>
      <p:sp>
        <p:nvSpPr>
          <p:cNvPr id="181" name="Google Shape;181;p13"/>
          <p:cNvSpPr txBox="1"/>
          <p:nvPr/>
        </p:nvSpPr>
        <p:spPr>
          <a:xfrm>
            <a:off x="838200" y="25355"/>
            <a:ext cx="10515600" cy="97873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F5C99"/>
              </a:buClr>
              <a:buSzPts val="4400"/>
              <a:buFont typeface="Arial"/>
              <a:buNone/>
            </a:pPr>
            <a:r>
              <a:rPr b="1" lang="en-US" sz="4400">
                <a:solidFill>
                  <a:srgbClr val="1F5C99"/>
                </a:solidFill>
                <a:latin typeface="Arial"/>
                <a:ea typeface="Arial"/>
                <a:cs typeface="Arial"/>
                <a:sym typeface="Arial"/>
              </a:rPr>
              <a:t>Target Action Items for SOT-13</a:t>
            </a:r>
            <a:endParaRPr b="1" sz="4400">
              <a:solidFill>
                <a:srgbClr val="1F5C99"/>
              </a:solidFill>
              <a:latin typeface="Play"/>
              <a:ea typeface="Play"/>
              <a:cs typeface="Play"/>
              <a:sym typeface="Play"/>
            </a:endParaRPr>
          </a:p>
        </p:txBody>
      </p:sp>
      <p:pic>
        <p:nvPicPr>
          <p:cNvPr descr="A group of men in a room&#10;&#10;Description automatically generated" id="182" name="Google Shape;182;p13"/>
          <p:cNvPicPr preferRelativeResize="0"/>
          <p:nvPr/>
        </p:nvPicPr>
        <p:blipFill rotWithShape="1">
          <a:blip r:embed="rId6">
            <a:alphaModFix/>
          </a:blip>
          <a:srcRect b="0" l="0" r="0" t="0"/>
          <a:stretch/>
        </p:blipFill>
        <p:spPr>
          <a:xfrm>
            <a:off x="7553325" y="3185373"/>
            <a:ext cx="4563114" cy="2679641"/>
          </a:xfrm>
          <a:prstGeom prst="rect">
            <a:avLst/>
          </a:prstGeom>
          <a:noFill/>
          <a:ln>
            <a:noFill/>
          </a:ln>
        </p:spPr>
      </p:pic>
      <p:pic>
        <p:nvPicPr>
          <p:cNvPr descr="Ifremer" id="183" name="Google Shape;183;p13"/>
          <p:cNvPicPr preferRelativeResize="0"/>
          <p:nvPr/>
        </p:nvPicPr>
        <p:blipFill rotWithShape="1">
          <a:blip r:embed="rId7">
            <a:alphaModFix/>
          </a:blip>
          <a:srcRect b="0" l="0" r="0" t="0"/>
          <a:stretch/>
        </p:blipFill>
        <p:spPr>
          <a:xfrm>
            <a:off x="7467601" y="1257342"/>
            <a:ext cx="4286250" cy="1428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ctrTitle"/>
          </p:nvPr>
        </p:nvSpPr>
        <p:spPr>
          <a:xfrm>
            <a:off x="107155" y="1"/>
            <a:ext cx="11644313" cy="76517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1F5C99"/>
              </a:buClr>
              <a:buSzPts val="4400"/>
              <a:buFont typeface="Arial"/>
              <a:buNone/>
            </a:pPr>
            <a:r>
              <a:rPr b="1" lang="en-US" sz="4400">
                <a:solidFill>
                  <a:srgbClr val="1F5C99"/>
                </a:solidFill>
                <a:latin typeface="Arial"/>
                <a:ea typeface="Arial"/>
                <a:cs typeface="Arial"/>
                <a:sym typeface="Arial"/>
              </a:rPr>
              <a:t>Function of SOOPIP</a:t>
            </a:r>
            <a:endParaRPr/>
          </a:p>
        </p:txBody>
      </p:sp>
      <p:sp>
        <p:nvSpPr>
          <p:cNvPr id="97" name="Google Shape;97;p2"/>
          <p:cNvSpPr txBox="1"/>
          <p:nvPr>
            <p:ph idx="1" type="subTitle"/>
          </p:nvPr>
        </p:nvSpPr>
        <p:spPr>
          <a:xfrm>
            <a:off x="107155" y="4391025"/>
            <a:ext cx="9172576" cy="238881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To ensure consistent collection of time-series data on all transects, a network of participating ships is maintained.</a:t>
            </a:r>
            <a:endParaRPr sz="1800"/>
          </a:p>
          <a:p>
            <a:pPr indent="-114300" lvl="0" marL="0" rtl="0" algn="l">
              <a:lnSpc>
                <a:spcPct val="150000"/>
              </a:lnSpc>
              <a:spcBef>
                <a:spcPts val="1000"/>
              </a:spcBef>
              <a:spcAft>
                <a:spcPts val="0"/>
              </a:spcAft>
              <a:buClr>
                <a:schemeClr val="dk1"/>
              </a:buClr>
              <a:buSzPts val="1800"/>
              <a:buFont typeface="Arial"/>
              <a:buChar char="•"/>
            </a:pPr>
            <a:r>
              <a:rPr lang="en-US" sz="1800"/>
              <a:t> Network recognition and experience with large shipping organizations</a:t>
            </a:r>
            <a:endParaRPr/>
          </a:p>
          <a:p>
            <a:pPr indent="-114300" lvl="0" marL="0" rtl="0" algn="l">
              <a:lnSpc>
                <a:spcPct val="90000"/>
              </a:lnSpc>
              <a:spcBef>
                <a:spcPts val="1000"/>
              </a:spcBef>
              <a:spcAft>
                <a:spcPts val="0"/>
              </a:spcAft>
              <a:buClr>
                <a:schemeClr val="dk1"/>
              </a:buClr>
              <a:buSzPts val="1800"/>
              <a:buFont typeface="Arial"/>
              <a:buChar char="•"/>
            </a:pPr>
            <a:r>
              <a:rPr lang="en-US" sz="1800"/>
              <a:t> Create and maintain goodwill with those participants</a:t>
            </a:r>
            <a:endParaRPr/>
          </a:p>
          <a:p>
            <a:pPr indent="-114300" lvl="0" marL="0" rtl="0" algn="l">
              <a:lnSpc>
                <a:spcPct val="90000"/>
              </a:lnSpc>
              <a:spcBef>
                <a:spcPts val="1000"/>
              </a:spcBef>
              <a:spcAft>
                <a:spcPts val="0"/>
              </a:spcAft>
              <a:buClr>
                <a:schemeClr val="dk1"/>
              </a:buClr>
              <a:buSzPts val="1800"/>
              <a:buFont typeface="Arial"/>
              <a:buChar char="•"/>
            </a:pPr>
            <a:r>
              <a:rPr lang="en-US" sz="1800"/>
              <a:t> Logistical experience getting personnel and equipment to the ship</a:t>
            </a:r>
            <a:endParaRPr/>
          </a:p>
          <a:p>
            <a:pPr indent="-114300" lvl="0" marL="0" rtl="0" algn="l">
              <a:lnSpc>
                <a:spcPct val="90000"/>
              </a:lnSpc>
              <a:spcBef>
                <a:spcPts val="1000"/>
              </a:spcBef>
              <a:spcAft>
                <a:spcPts val="0"/>
              </a:spcAft>
              <a:buClr>
                <a:schemeClr val="dk1"/>
              </a:buClr>
              <a:buSzPts val="1800"/>
              <a:buFont typeface="Arial"/>
              <a:buChar char="•"/>
            </a:pPr>
            <a:r>
              <a:rPr lang="en-US" sz="1800"/>
              <a:t> Create and maintain Best Practices for work on those ships</a:t>
            </a:r>
            <a:endParaRPr/>
          </a:p>
          <a:p>
            <a:pPr indent="0" lvl="0" marL="0" rtl="0" algn="l">
              <a:lnSpc>
                <a:spcPct val="90000"/>
              </a:lnSpc>
              <a:spcBef>
                <a:spcPts val="1000"/>
              </a:spcBef>
              <a:spcAft>
                <a:spcPts val="0"/>
              </a:spcAft>
              <a:buClr>
                <a:schemeClr val="dk1"/>
              </a:buClr>
              <a:buSzPts val="1800"/>
              <a:buFont typeface="Arial"/>
              <a:buNone/>
            </a:pPr>
            <a:r>
              <a:t/>
            </a:r>
            <a:endParaRPr sz="1800"/>
          </a:p>
          <a:p>
            <a:pPr indent="0" lvl="0" marL="0" rtl="0" algn="l">
              <a:lnSpc>
                <a:spcPct val="90000"/>
              </a:lnSpc>
              <a:spcBef>
                <a:spcPts val="1000"/>
              </a:spcBef>
              <a:spcAft>
                <a:spcPts val="0"/>
              </a:spcAft>
              <a:buClr>
                <a:schemeClr val="dk1"/>
              </a:buClr>
              <a:buSzPts val="1800"/>
              <a:buNone/>
            </a:pPr>
            <a:r>
              <a:t/>
            </a:r>
            <a:endParaRPr sz="1800"/>
          </a:p>
        </p:txBody>
      </p:sp>
      <p:pic>
        <p:nvPicPr>
          <p:cNvPr descr="Image result for gould research vessel" id="98" name="Google Shape;98;p2"/>
          <p:cNvPicPr preferRelativeResize="0"/>
          <p:nvPr/>
        </p:nvPicPr>
        <p:blipFill rotWithShape="1">
          <a:blip r:embed="rId3">
            <a:alphaModFix/>
          </a:blip>
          <a:srcRect b="0" l="0" r="0" t="0"/>
          <a:stretch/>
        </p:blipFill>
        <p:spPr>
          <a:xfrm>
            <a:off x="8915400" y="4696869"/>
            <a:ext cx="3276600" cy="2153194"/>
          </a:xfrm>
          <a:prstGeom prst="rect">
            <a:avLst/>
          </a:prstGeom>
          <a:noFill/>
          <a:ln>
            <a:noFill/>
          </a:ln>
        </p:spPr>
      </p:pic>
      <p:sp>
        <p:nvSpPr>
          <p:cNvPr descr="Image result for uscg cutter morgenthau" id="99" name="Google Shape;99;p2"/>
          <p:cNvSpPr/>
          <p:nvPr/>
        </p:nvSpPr>
        <p:spPr>
          <a:xfrm>
            <a:off x="1679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Image result for uscg cutter morgenthau" id="100" name="Google Shape;100;p2"/>
          <p:cNvSpPr/>
          <p:nvPr/>
        </p:nvSpPr>
        <p:spPr>
          <a:xfrm>
            <a:off x="1679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Image result for uscg cutter haley" id="101" name="Google Shape;101;p2"/>
          <p:cNvSpPr/>
          <p:nvPr/>
        </p:nvSpPr>
        <p:spPr>
          <a:xfrm>
            <a:off x="1679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Image result for uscg cutter haley" id="102" name="Google Shape;102;p2"/>
          <p:cNvSpPr/>
          <p:nvPr/>
        </p:nvSpPr>
        <p:spPr>
          <a:xfrm>
            <a:off x="1679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Image result for uscg cutter haley" id="103" name="Google Shape;103;p2"/>
          <p:cNvSpPr/>
          <p:nvPr/>
        </p:nvSpPr>
        <p:spPr>
          <a:xfrm>
            <a:off x="1679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Image result for uscg cutter haley" id="104" name="Google Shape;104;p2"/>
          <p:cNvPicPr preferRelativeResize="0"/>
          <p:nvPr/>
        </p:nvPicPr>
        <p:blipFill rotWithShape="1">
          <a:blip r:embed="rId4">
            <a:alphaModFix/>
          </a:blip>
          <a:srcRect b="0" l="0" r="0" t="0"/>
          <a:stretch/>
        </p:blipFill>
        <p:spPr>
          <a:xfrm>
            <a:off x="8934108" y="7937"/>
            <a:ext cx="3257892" cy="2266950"/>
          </a:xfrm>
          <a:prstGeom prst="rect">
            <a:avLst/>
          </a:prstGeom>
          <a:noFill/>
          <a:ln>
            <a:noFill/>
          </a:ln>
        </p:spPr>
      </p:pic>
      <p:pic>
        <p:nvPicPr>
          <p:cNvPr descr="Image result for horizon enterprise container vessel" id="105" name="Google Shape;105;p2"/>
          <p:cNvPicPr preferRelativeResize="0"/>
          <p:nvPr/>
        </p:nvPicPr>
        <p:blipFill rotWithShape="1">
          <a:blip r:embed="rId5">
            <a:alphaModFix/>
          </a:blip>
          <a:srcRect b="0" l="0" r="0" t="0"/>
          <a:stretch/>
        </p:blipFill>
        <p:spPr>
          <a:xfrm>
            <a:off x="107155" y="614363"/>
            <a:ext cx="6019800" cy="2388810"/>
          </a:xfrm>
          <a:prstGeom prst="rect">
            <a:avLst/>
          </a:prstGeom>
          <a:noFill/>
          <a:ln>
            <a:noFill/>
          </a:ln>
        </p:spPr>
      </p:pic>
      <p:sp>
        <p:nvSpPr>
          <p:cNvPr id="106" name="Google Shape;106;p2"/>
          <p:cNvSpPr txBox="1"/>
          <p:nvPr/>
        </p:nvSpPr>
        <p:spPr>
          <a:xfrm>
            <a:off x="817325" y="2644100"/>
            <a:ext cx="10765200" cy="1693200"/>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dk1"/>
              </a:buClr>
              <a:buSzPct val="100000"/>
              <a:buFont typeface="Arial"/>
              <a:buNone/>
            </a:pPr>
            <a:r>
              <a:t/>
            </a:r>
            <a:endParaRPr b="0" sz="3200" u="none">
              <a:solidFill>
                <a:schemeClr val="dk1"/>
              </a:solidFill>
              <a:latin typeface="Arial"/>
              <a:ea typeface="Arial"/>
              <a:cs typeface="Arial"/>
              <a:sym typeface="Arial"/>
            </a:endParaRPr>
          </a:p>
          <a:p>
            <a:pPr indent="0" lvl="0" marL="0" marR="0" rtl="0" algn="ctr">
              <a:lnSpc>
                <a:spcPct val="90000"/>
              </a:lnSpc>
              <a:spcBef>
                <a:spcPts val="1000"/>
              </a:spcBef>
              <a:spcAft>
                <a:spcPts val="0"/>
              </a:spcAft>
              <a:buClr>
                <a:schemeClr val="dk1"/>
              </a:buClr>
              <a:buSzPct val="100000"/>
              <a:buFont typeface="Arial"/>
              <a:buNone/>
            </a:pPr>
            <a:r>
              <a:rPr b="0" i="1" lang="en-US" sz="2400" u="none">
                <a:solidFill>
                  <a:schemeClr val="dk1"/>
                </a:solidFill>
                <a:latin typeface="Times New Roman"/>
                <a:ea typeface="Times New Roman"/>
                <a:cs typeface="Times New Roman"/>
                <a:sym typeface="Times New Roman"/>
              </a:rPr>
              <a:t>The Ship-of-Opportunity Implementation Panel (SOOPIP) coordinates the installation and deployment of instrumentation from Ships of Opportunity that travel in fixed transects, and in particular coordinates the implementation of regional and basin-wide instrumentation that measure [upper ocean] physical, chemical and biological parameters, such as XBTs, TSGs, pCO2 and CPR.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Frontiers Media | World Economic Forum" id="111" name="Google Shape;111;p3"/>
          <p:cNvPicPr preferRelativeResize="0"/>
          <p:nvPr/>
        </p:nvPicPr>
        <p:blipFill rotWithShape="1">
          <a:blip r:embed="rId3">
            <a:alphaModFix/>
          </a:blip>
          <a:srcRect b="0" l="0" r="0" t="0"/>
          <a:stretch/>
        </p:blipFill>
        <p:spPr>
          <a:xfrm>
            <a:off x="9480221" y="5075094"/>
            <a:ext cx="2504610" cy="1422591"/>
          </a:xfrm>
          <a:prstGeom prst="rect">
            <a:avLst/>
          </a:prstGeom>
          <a:noFill/>
          <a:ln>
            <a:noFill/>
          </a:ln>
        </p:spPr>
      </p:pic>
      <p:sp>
        <p:nvSpPr>
          <p:cNvPr id="112" name="Google Shape;112;p3"/>
          <p:cNvSpPr txBox="1"/>
          <p:nvPr>
            <p:ph type="title"/>
          </p:nvPr>
        </p:nvSpPr>
        <p:spPr>
          <a:xfrm>
            <a:off x="390525" y="0"/>
            <a:ext cx="10026021" cy="11144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F5C99"/>
              </a:buClr>
              <a:buSzPts val="4400"/>
              <a:buFont typeface="Arial"/>
              <a:buNone/>
            </a:pPr>
            <a:r>
              <a:rPr b="1" lang="en-US">
                <a:solidFill>
                  <a:srgbClr val="1F5C99"/>
                </a:solidFill>
                <a:latin typeface="Arial"/>
                <a:ea typeface="Arial"/>
                <a:cs typeface="Arial"/>
                <a:sym typeface="Arial"/>
              </a:rPr>
              <a:t>Best Practices</a:t>
            </a:r>
            <a:endParaRPr/>
          </a:p>
        </p:txBody>
      </p:sp>
      <p:sp>
        <p:nvSpPr>
          <p:cNvPr id="113" name="Google Shape;113;p3"/>
          <p:cNvSpPr txBox="1"/>
          <p:nvPr>
            <p:ph idx="1" type="body"/>
          </p:nvPr>
        </p:nvSpPr>
        <p:spPr>
          <a:xfrm>
            <a:off x="138575" y="916775"/>
            <a:ext cx="6114300" cy="5927400"/>
          </a:xfrm>
          <a:prstGeom prst="rect">
            <a:avLst/>
          </a:prstGeom>
          <a:noFill/>
          <a:ln cap="flat" cmpd="sng" w="171450">
            <a:solidFill>
              <a:schemeClr val="accent2"/>
            </a:solidFill>
            <a:prstDash val="solid"/>
            <a:round/>
            <a:headEnd len="sm" w="sm" type="none"/>
            <a:tailEnd len="sm" w="sm" type="none"/>
          </a:ln>
        </p:spPr>
        <p:txBody>
          <a:bodyPr anchorCtr="0" anchor="t" bIns="182875" lIns="182875" spcFirstLastPara="1" rIns="182875" wrap="square" tIns="182875">
            <a:noAutofit/>
          </a:bodyPr>
          <a:lstStyle/>
          <a:p>
            <a:pPr indent="-125729" lvl="0" marL="0" marR="0" rtl="0" algn="l">
              <a:lnSpc>
                <a:spcPct val="100000"/>
              </a:lnSpc>
              <a:spcBef>
                <a:spcPts val="0"/>
              </a:spcBef>
              <a:spcAft>
                <a:spcPts val="0"/>
              </a:spcAft>
              <a:buClr>
                <a:srgbClr val="0000FF"/>
              </a:buClr>
              <a:buSzPts val="1980"/>
              <a:buFont typeface="Noto Sans Symbols"/>
              <a:buChar char="❖"/>
            </a:pPr>
            <a:r>
              <a:rPr b="1" i="0" lang="en-US" sz="1800" u="none" cap="none" strike="noStrike">
                <a:solidFill>
                  <a:srgbClr val="000000"/>
                </a:solidFill>
                <a:latin typeface="Arial"/>
                <a:ea typeface="Arial"/>
                <a:cs typeface="Arial"/>
                <a:sym typeface="Arial"/>
              </a:rPr>
              <a:t>Vessel Recruiting - </a:t>
            </a:r>
            <a:r>
              <a:rPr b="0" i="0" lang="en-US" sz="1800" u="none" cap="none" strike="noStrike">
                <a:solidFill>
                  <a:srgbClr val="000000"/>
                </a:solidFill>
                <a:latin typeface="Arial"/>
                <a:ea typeface="Arial"/>
                <a:cs typeface="Arial"/>
                <a:sym typeface="Arial"/>
              </a:rPr>
              <a:t>Parks, Justine, Hanstein, Craig, Kramp, Martin, Strom, Kerry, Cabrié, Joel, Rodriguez, Julian J. and de Villiers, Mardené C. Vessel Recruiting Best Practices v 1.2Publisher: WMO-IOC, Ship Observations Team, Geneva, Switzerland: (2024) </a:t>
            </a:r>
            <a:r>
              <a:rPr b="0" i="0" lang="en-US" sz="1800" u="sng" cap="none" strike="noStrike">
                <a:solidFill>
                  <a:srgbClr val="000000"/>
                </a:solidFill>
                <a:latin typeface="Arial"/>
                <a:ea typeface="Arial"/>
                <a:cs typeface="Arial"/>
                <a:sym typeface="Arial"/>
                <a:hlinkClick r:id="rId4">
                  <a:extLst>
                    <a:ext uri="{A12FA001-AC4F-418D-AE19-62706E023703}">
                      <ahyp:hlinkClr val="tx"/>
                    </a:ext>
                  </a:extLst>
                </a:hlinkClick>
              </a:rPr>
              <a:t>https://doi.org/10.25607/OBP-2029</a:t>
            </a:r>
            <a:r>
              <a:rPr b="0" i="0" lang="en-US"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FF"/>
              </a:buClr>
              <a:buSzPts val="1980"/>
              <a:buNone/>
            </a:pPr>
            <a:r>
              <a:t/>
            </a:r>
            <a:endParaRPr b="1" i="1" sz="1800" u="none" cap="none" strike="noStrike">
              <a:solidFill>
                <a:srgbClr val="000000"/>
              </a:solidFill>
              <a:latin typeface="Arial"/>
              <a:ea typeface="Arial"/>
              <a:cs typeface="Arial"/>
              <a:sym typeface="Arial"/>
            </a:endParaRPr>
          </a:p>
          <a:p>
            <a:pPr indent="-125729" lvl="0" marL="0" marR="0" rtl="0" algn="l">
              <a:lnSpc>
                <a:spcPct val="100000"/>
              </a:lnSpc>
              <a:spcBef>
                <a:spcPts val="0"/>
              </a:spcBef>
              <a:spcAft>
                <a:spcPts val="0"/>
              </a:spcAft>
              <a:buClr>
                <a:srgbClr val="0000FF"/>
              </a:buClr>
              <a:buSzPts val="1980"/>
              <a:buFont typeface="Noto Sans Symbols"/>
              <a:buChar char="❖"/>
            </a:pPr>
            <a:r>
              <a:rPr b="1" i="0" lang="en-US" sz="1800" u="none" cap="none" strike="noStrike">
                <a:solidFill>
                  <a:srgbClr val="000000"/>
                </a:solidFill>
                <a:latin typeface="Arial"/>
                <a:ea typeface="Arial"/>
                <a:cs typeface="Arial"/>
                <a:sym typeface="Arial"/>
              </a:rPr>
              <a:t>Delayed Mode XBT Quality Control</a:t>
            </a:r>
            <a:r>
              <a:rPr b="0" i="0" lang="en-US" sz="1800" u="none" cap="none" strike="noStrike">
                <a:solidFill>
                  <a:srgbClr val="000000"/>
                </a:solidFill>
                <a:latin typeface="Arial"/>
                <a:ea typeface="Arial"/>
                <a:cs typeface="Arial"/>
                <a:sym typeface="Arial"/>
              </a:rPr>
              <a:t> – Cowley, Rebecca; Krummel, Lisa. Australian XBT Quality Control Cookbook Version 2.0. Hobart, Tasmania, Australia: CSIRO; 2022. </a:t>
            </a:r>
            <a:r>
              <a:rPr b="0" i="0" lang="en-US" sz="1800" u="sng" cap="none" strike="noStrike">
                <a:solidFill>
                  <a:srgbClr val="000000"/>
                </a:solidFill>
                <a:latin typeface="Arial"/>
                <a:ea typeface="Arial"/>
                <a:cs typeface="Arial"/>
                <a:sym typeface="Arial"/>
                <a:hlinkClick r:id="rId5">
                  <a:extLst>
                    <a:ext uri="{A12FA001-AC4F-418D-AE19-62706E023703}">
                      <ahyp:hlinkClr val="tx"/>
                    </a:ext>
                  </a:extLst>
                </a:hlinkClick>
              </a:rPr>
              <a:t>https://doi.org/10.25919/3tm5-zn80</a:t>
            </a:r>
            <a:r>
              <a:rPr b="0" i="0" lang="en-US" sz="1800" u="none" cap="none" strike="noStrike">
                <a:solidFill>
                  <a:srgbClr val="000000"/>
                </a:solidFill>
                <a:latin typeface="Arial"/>
                <a:ea typeface="Arial"/>
                <a:cs typeface="Arial"/>
                <a:sym typeface="Arial"/>
              </a:rPr>
              <a:t> </a:t>
            </a:r>
            <a:endParaRPr sz="1800">
              <a:latin typeface="Arial"/>
              <a:ea typeface="Arial"/>
              <a:cs typeface="Arial"/>
              <a:sym typeface="Arial"/>
            </a:endParaRPr>
          </a:p>
          <a:p>
            <a:pPr indent="-228600" lvl="0" marL="228600" rtl="0" algn="l">
              <a:lnSpc>
                <a:spcPct val="90000"/>
              </a:lnSpc>
              <a:spcBef>
                <a:spcPts val="1000"/>
              </a:spcBef>
              <a:spcAft>
                <a:spcPts val="0"/>
              </a:spcAft>
              <a:buClr>
                <a:srgbClr val="0000FF"/>
              </a:buClr>
              <a:buSzPts val="1980"/>
              <a:buFont typeface="Noto Sans Symbols"/>
              <a:buChar char="❖"/>
            </a:pPr>
            <a:r>
              <a:rPr b="1" i="1" lang="en-US" sz="1800">
                <a:latin typeface="Arial"/>
                <a:ea typeface="Arial"/>
                <a:cs typeface="Arial"/>
                <a:sym typeface="Arial"/>
              </a:rPr>
              <a:t> </a:t>
            </a:r>
            <a:r>
              <a:rPr b="1" lang="en-US" sz="1800">
                <a:latin typeface="Arial"/>
                <a:ea typeface="Arial"/>
                <a:cs typeface="Arial"/>
                <a:sym typeface="Arial"/>
              </a:rPr>
              <a:t>Automated QC</a:t>
            </a:r>
            <a:r>
              <a:rPr lang="en-US" sz="1800">
                <a:latin typeface="Arial"/>
                <a:ea typeface="Arial"/>
                <a:cs typeface="Arial"/>
                <a:sym typeface="Arial"/>
              </a:rPr>
              <a:t> – Simon Good, Bill Mills, Tim Boyer, Francis Bringas, Guilherme Castelão, Rebecca Cowley, Gustavo Goni, Viktor Gouretski, Catia M. Domingues. </a:t>
            </a:r>
            <a:r>
              <a:rPr lang="en-US" sz="1800">
                <a:solidFill>
                  <a:srgbClr val="282828"/>
                </a:solidFill>
                <a:latin typeface="Arial"/>
                <a:ea typeface="Arial"/>
                <a:cs typeface="Arial"/>
                <a:sym typeface="Arial"/>
              </a:rPr>
              <a:t>Benchmarking of Automatic Quality Control Checks for Ocean Temperature Profiles and Recommendations for Optimal Sets. Front. Mar. Sci., 15 February 2023 Sec. Ocean Observation, Volume 9  - 2022 </a:t>
            </a:r>
            <a:r>
              <a:rPr lang="en-US" sz="1800" u="sng">
                <a:solidFill>
                  <a:srgbClr val="282828"/>
                </a:solidFill>
                <a:latin typeface="Arial"/>
                <a:ea typeface="Arial"/>
                <a:cs typeface="Arial"/>
                <a:sym typeface="Arial"/>
                <a:hlinkClick r:id="rId6">
                  <a:extLst>
                    <a:ext uri="{A12FA001-AC4F-418D-AE19-62706E023703}">
                      <ahyp:hlinkClr val="tx"/>
                    </a:ext>
                  </a:extLst>
                </a:hlinkClick>
              </a:rPr>
              <a:t>https://doi.org/10.3389/fmars.2022.1075510</a:t>
            </a:r>
            <a:endParaRPr sz="1800">
              <a:solidFill>
                <a:srgbClr val="282828"/>
              </a:solidFill>
              <a:latin typeface="Arial"/>
              <a:ea typeface="Arial"/>
              <a:cs typeface="Arial"/>
              <a:sym typeface="Arial"/>
            </a:endParaRPr>
          </a:p>
          <a:p>
            <a:pPr indent="0" lvl="0" marL="0" rtl="0" algn="l">
              <a:lnSpc>
                <a:spcPct val="90000"/>
              </a:lnSpc>
              <a:spcBef>
                <a:spcPts val="750"/>
              </a:spcBef>
              <a:spcAft>
                <a:spcPts val="0"/>
              </a:spcAft>
              <a:buClr>
                <a:schemeClr val="dk1"/>
              </a:buClr>
              <a:buSzPts val="1800"/>
              <a:buNone/>
            </a:pPr>
            <a:r>
              <a:t/>
            </a:r>
            <a:endParaRPr b="0" i="0" sz="1800" u="sng">
              <a:solidFill>
                <a:srgbClr val="333333"/>
              </a:solidFill>
              <a:latin typeface="Arial"/>
              <a:ea typeface="Arial"/>
              <a:cs typeface="Arial"/>
              <a:sym typeface="Arial"/>
            </a:endParaRPr>
          </a:p>
        </p:txBody>
      </p:sp>
      <p:pic>
        <p:nvPicPr>
          <p:cNvPr id="114" name="Google Shape;114;p3"/>
          <p:cNvPicPr preferRelativeResize="0"/>
          <p:nvPr/>
        </p:nvPicPr>
        <p:blipFill rotWithShape="1">
          <a:blip r:embed="rId7">
            <a:alphaModFix/>
          </a:blip>
          <a:srcRect b="0" l="0" r="0" t="0"/>
          <a:stretch/>
        </p:blipFill>
        <p:spPr>
          <a:xfrm>
            <a:off x="6252784" y="222853"/>
            <a:ext cx="5677192" cy="4629388"/>
          </a:xfrm>
          <a:prstGeom prst="rect">
            <a:avLst/>
          </a:prstGeom>
          <a:noFill/>
          <a:ln cap="flat" cmpd="sng" w="127000">
            <a:solidFill>
              <a:srgbClr val="F57E24"/>
            </a:solidFill>
            <a:prstDash val="solid"/>
            <a:round/>
            <a:headEnd len="sm" w="sm" type="none"/>
            <a:tailEnd len="sm" w="sm" type="none"/>
          </a:ln>
        </p:spPr>
      </p:pic>
      <p:pic>
        <p:nvPicPr>
          <p:cNvPr id="115" name="Google Shape;115;p3"/>
          <p:cNvPicPr preferRelativeResize="0"/>
          <p:nvPr/>
        </p:nvPicPr>
        <p:blipFill rotWithShape="1">
          <a:blip r:embed="rId8">
            <a:alphaModFix/>
          </a:blip>
          <a:srcRect b="0" l="0" r="0" t="0"/>
          <a:stretch/>
        </p:blipFill>
        <p:spPr>
          <a:xfrm>
            <a:off x="6700307" y="5402200"/>
            <a:ext cx="2322182" cy="8659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A group of people standing on a staircase&#10;&#10;Description automatically generated" id="120" name="Google Shape;120;p4"/>
          <p:cNvPicPr preferRelativeResize="0"/>
          <p:nvPr/>
        </p:nvPicPr>
        <p:blipFill rotWithShape="1">
          <a:blip r:embed="rId3">
            <a:alphaModFix/>
          </a:blip>
          <a:srcRect b="0" l="0" r="0" t="0"/>
          <a:stretch/>
        </p:blipFill>
        <p:spPr>
          <a:xfrm>
            <a:off x="0" y="0"/>
            <a:ext cx="3302942" cy="2614611"/>
          </a:xfrm>
          <a:prstGeom prst="rect">
            <a:avLst/>
          </a:prstGeom>
          <a:noFill/>
          <a:ln>
            <a:noFill/>
          </a:ln>
        </p:spPr>
      </p:pic>
      <p:sp>
        <p:nvSpPr>
          <p:cNvPr id="121" name="Google Shape;121;p4"/>
          <p:cNvSpPr txBox="1"/>
          <p:nvPr>
            <p:ph idx="1" type="body"/>
          </p:nvPr>
        </p:nvSpPr>
        <p:spPr>
          <a:xfrm>
            <a:off x="2636044" y="759970"/>
            <a:ext cx="9222582" cy="3178969"/>
          </a:xfrm>
          <a:prstGeom prst="rect">
            <a:avLst/>
          </a:prstGeom>
          <a:solidFill>
            <a:schemeClr val="lt1"/>
          </a:solidFill>
          <a:ln>
            <a:noFill/>
          </a:ln>
        </p:spPr>
        <p:txBody>
          <a:bodyPr anchorCtr="0" anchor="ctr" bIns="45700" lIns="91425" spcFirstLastPara="1" rIns="91425" wrap="square" tIns="45700">
            <a:noAutofit/>
          </a:bodyPr>
          <a:lstStyle/>
          <a:p>
            <a:pPr indent="-114300" lvl="0" marL="228600" rtl="0" algn="l">
              <a:lnSpc>
                <a:spcPct val="90000"/>
              </a:lnSpc>
              <a:spcBef>
                <a:spcPts val="0"/>
              </a:spcBef>
              <a:spcAft>
                <a:spcPts val="0"/>
              </a:spcAft>
              <a:buClr>
                <a:schemeClr val="dk1"/>
              </a:buClr>
              <a:buSzPts val="1800"/>
              <a:buNone/>
            </a:pPr>
            <a:r>
              <a:t/>
            </a:r>
            <a:endParaRPr sz="1800"/>
          </a:p>
          <a:p>
            <a:pPr indent="-228600" lvl="0" marL="228600" rtl="0" algn="l">
              <a:lnSpc>
                <a:spcPct val="90000"/>
              </a:lnSpc>
              <a:spcBef>
                <a:spcPts val="1000"/>
              </a:spcBef>
              <a:spcAft>
                <a:spcPts val="0"/>
              </a:spcAft>
              <a:buClr>
                <a:srgbClr val="BF4F14"/>
              </a:buClr>
              <a:buSzPts val="1800"/>
              <a:buChar char="•"/>
            </a:pPr>
            <a:r>
              <a:rPr lang="en-US" sz="1800">
                <a:solidFill>
                  <a:srgbClr val="BF4F14"/>
                </a:solidFill>
              </a:rPr>
              <a:t>Appoint (additional) SOOP members for metadata and KPI TTs with the aim to set up and maintain missing items in the OceanOPS environment.</a:t>
            </a:r>
            <a:endParaRPr/>
          </a:p>
          <a:p>
            <a:pPr indent="-228600" lvl="0" marL="228600" rtl="0" algn="l">
              <a:lnSpc>
                <a:spcPct val="90000"/>
              </a:lnSpc>
              <a:spcBef>
                <a:spcPts val="1000"/>
              </a:spcBef>
              <a:spcAft>
                <a:spcPts val="0"/>
              </a:spcAft>
              <a:buClr>
                <a:schemeClr val="dk1"/>
              </a:buClr>
              <a:buSzPts val="1800"/>
              <a:buChar char="•"/>
            </a:pPr>
            <a:r>
              <a:rPr lang="en-US" sz="1800"/>
              <a:t>Continue the development and maintenance of a flexible XBT data management system that meets all the community requirements for data dissemination and applications. </a:t>
            </a:r>
            <a:endParaRPr/>
          </a:p>
          <a:p>
            <a:pPr indent="-228600" lvl="0" marL="228600" rtl="0" algn="l">
              <a:lnSpc>
                <a:spcPct val="90000"/>
              </a:lnSpc>
              <a:spcBef>
                <a:spcPts val="1000"/>
              </a:spcBef>
              <a:spcAft>
                <a:spcPts val="0"/>
              </a:spcAft>
              <a:buClr>
                <a:schemeClr val="dk1"/>
              </a:buClr>
              <a:buSzPts val="1800"/>
              <a:buChar char="•"/>
            </a:pPr>
            <a:r>
              <a:rPr lang="en-US" sz="1800"/>
              <a:t>Continue the work with the TSG, pCO2, Ferrybox, CTD and CPR communities in operational and data management efforts.</a:t>
            </a:r>
            <a:endParaRPr/>
          </a:p>
          <a:p>
            <a:pPr indent="-228600" lvl="0" marL="228600" rtl="0" algn="l">
              <a:lnSpc>
                <a:spcPct val="90000"/>
              </a:lnSpc>
              <a:spcBef>
                <a:spcPts val="1000"/>
              </a:spcBef>
              <a:spcAft>
                <a:spcPts val="0"/>
              </a:spcAft>
              <a:buClr>
                <a:schemeClr val="dk1"/>
              </a:buClr>
              <a:buSzPts val="1800"/>
              <a:buChar char="•"/>
            </a:pPr>
            <a:r>
              <a:rPr lang="en-US" sz="1800"/>
              <a:t>Members to keep the OceanOPS database updated, including ship, station, contact and program metadata.</a:t>
            </a:r>
            <a:endParaRPr/>
          </a:p>
          <a:p>
            <a:pPr indent="-228600" lvl="0" marL="228600" rtl="0" algn="l">
              <a:lnSpc>
                <a:spcPct val="90000"/>
              </a:lnSpc>
              <a:spcBef>
                <a:spcPts val="1000"/>
              </a:spcBef>
              <a:spcAft>
                <a:spcPts val="0"/>
              </a:spcAft>
              <a:buClr>
                <a:schemeClr val="dk1"/>
              </a:buClr>
              <a:buSzPts val="1800"/>
              <a:buChar char="•"/>
            </a:pPr>
            <a:r>
              <a:rPr lang="en-US" sz="1800"/>
              <a:t>As identified in the WMO data policy, members are urged to share data in real-time using the recommended data formats.</a:t>
            </a:r>
            <a:endParaRPr/>
          </a:p>
        </p:txBody>
      </p:sp>
      <p:sp>
        <p:nvSpPr>
          <p:cNvPr id="122" name="Google Shape;122;p4"/>
          <p:cNvSpPr txBox="1"/>
          <p:nvPr/>
        </p:nvSpPr>
        <p:spPr>
          <a:xfrm>
            <a:off x="3302942" y="7140"/>
            <a:ext cx="8303419" cy="97873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F5C99"/>
              </a:buClr>
              <a:buSzPts val="4400"/>
              <a:buFont typeface="Arial"/>
              <a:buNone/>
            </a:pPr>
            <a:r>
              <a:rPr b="1" lang="en-US" sz="4400">
                <a:solidFill>
                  <a:srgbClr val="1F5C99"/>
                </a:solidFill>
                <a:latin typeface="Arial"/>
                <a:ea typeface="Arial"/>
                <a:cs typeface="Arial"/>
                <a:sym typeface="Arial"/>
              </a:rPr>
              <a:t>Some SOOPIP SOT-12 Action Items</a:t>
            </a:r>
            <a:endParaRPr b="1" sz="4400">
              <a:solidFill>
                <a:srgbClr val="1F5C99"/>
              </a:solidFill>
              <a:latin typeface="Play"/>
              <a:ea typeface="Play"/>
              <a:cs typeface="Play"/>
              <a:sym typeface="Play"/>
            </a:endParaRPr>
          </a:p>
        </p:txBody>
      </p:sp>
      <p:sp>
        <p:nvSpPr>
          <p:cNvPr id="123" name="Google Shape;123;p4"/>
          <p:cNvSpPr txBox="1"/>
          <p:nvPr/>
        </p:nvSpPr>
        <p:spPr>
          <a:xfrm>
            <a:off x="169663" y="4141039"/>
            <a:ext cx="8481417" cy="276998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Recommendations</a:t>
            </a:r>
            <a:endParaRPr/>
          </a:p>
          <a:p>
            <a:pPr indent="-285750" lvl="0" marL="285750" marR="0" rtl="0" algn="l">
              <a:spcBef>
                <a:spcPts val="0"/>
              </a:spcBef>
              <a:spcAft>
                <a:spcPts val="0"/>
              </a:spcAft>
              <a:buClr>
                <a:srgbClr val="212121"/>
              </a:buClr>
              <a:buSzPts val="1800"/>
              <a:buFont typeface="Arial"/>
              <a:buChar char="•"/>
            </a:pPr>
            <a:r>
              <a:rPr b="0" i="0" lang="en-US" sz="1800" u="none" strike="noStrike">
                <a:solidFill>
                  <a:srgbClr val="212121"/>
                </a:solidFill>
                <a:latin typeface="Calibri"/>
                <a:ea typeface="Calibri"/>
                <a:cs typeface="Calibri"/>
                <a:sym typeface="Calibri"/>
              </a:rPr>
              <a:t>For XCTD BUFR submissions, use new T/S data templates for submitting data to the GTS to include descriptors for the instrument type: new </a:t>
            </a:r>
            <a:r>
              <a:rPr b="1" i="0" lang="en-US" sz="1800" u="none" strike="noStrike">
                <a:solidFill>
                  <a:srgbClr val="212121"/>
                </a:solidFill>
                <a:latin typeface="Calibri"/>
                <a:ea typeface="Calibri"/>
                <a:cs typeface="Calibri"/>
                <a:sym typeface="Calibri"/>
              </a:rPr>
              <a:t>TM315006</a:t>
            </a:r>
            <a:endParaRPr b="0" i="0" sz="1800" u="none" strike="noStrike">
              <a:solidFill>
                <a:srgbClr val="212121"/>
              </a:solidFill>
              <a:latin typeface="Calibri"/>
              <a:ea typeface="Calibri"/>
              <a:cs typeface="Calibri"/>
              <a:sym typeface="Calibri"/>
            </a:endParaRPr>
          </a:p>
          <a:p>
            <a:pPr indent="-285750" lvl="0" marL="285750" marR="0" rtl="0" algn="l">
              <a:spcBef>
                <a:spcPts val="1200"/>
              </a:spcBef>
              <a:spcAft>
                <a:spcPts val="0"/>
              </a:spcAft>
              <a:buClr>
                <a:srgbClr val="BF4F14"/>
              </a:buClr>
              <a:buSzPts val="1800"/>
              <a:buFont typeface="Arial"/>
              <a:buChar char="•"/>
            </a:pPr>
            <a:r>
              <a:rPr lang="en-US" sz="1800">
                <a:solidFill>
                  <a:srgbClr val="BF4F14"/>
                </a:solidFill>
                <a:latin typeface="Arial"/>
                <a:ea typeface="Arial"/>
                <a:cs typeface="Arial"/>
                <a:sym typeface="Arial"/>
              </a:rPr>
              <a:t>Request a letter from IOC that can be used by SOOP recruiters/organizers </a:t>
            </a:r>
            <a:endParaRPr/>
          </a:p>
          <a:p>
            <a:pPr indent="0" lvl="0" marL="0" marR="0" rtl="0" algn="l">
              <a:spcBef>
                <a:spcPts val="0"/>
              </a:spcBef>
              <a:spcAft>
                <a:spcPts val="0"/>
              </a:spcAft>
              <a:buNone/>
            </a:pPr>
            <a:r>
              <a:rPr lang="en-US" sz="1800">
                <a:solidFill>
                  <a:srgbClr val="BF4F14"/>
                </a:solidFill>
                <a:latin typeface="Arial"/>
                <a:ea typeface="Arial"/>
                <a:cs typeface="Arial"/>
                <a:sym typeface="Arial"/>
              </a:rPr>
              <a:t>      as a template to satisfy indemnification</a:t>
            </a:r>
            <a:r>
              <a:rPr lang="en-US" sz="1800">
                <a:solidFill>
                  <a:schemeClr val="dk1"/>
                </a:solidFill>
                <a:latin typeface="Arial"/>
                <a:ea typeface="Arial"/>
                <a:cs typeface="Arial"/>
                <a:sym typeface="Arial"/>
              </a:rPr>
              <a:t>. </a:t>
            </a:r>
            <a:endParaRPr/>
          </a:p>
          <a:p>
            <a:pPr indent="-285750" lvl="0" marL="285750" marR="0" rtl="0" algn="l">
              <a:spcBef>
                <a:spcPts val="1200"/>
              </a:spcBef>
              <a:spcAft>
                <a:spcPts val="0"/>
              </a:spcAft>
              <a:buClr>
                <a:srgbClr val="BF4F14"/>
              </a:buClr>
              <a:buSzPts val="1800"/>
              <a:buFont typeface="Arial"/>
              <a:buChar char="•"/>
            </a:pPr>
            <a:r>
              <a:rPr lang="en-US" sz="1800">
                <a:solidFill>
                  <a:srgbClr val="BF4F14"/>
                </a:solidFill>
                <a:latin typeface="Arial"/>
                <a:ea typeface="Arial"/>
                <a:cs typeface="Arial"/>
                <a:sym typeface="Arial"/>
              </a:rPr>
              <a:t>Request a member from the Ferrybox  community to join the TT-Metadata. (Is Metadata TT subsumed by OCG Data TT?)</a:t>
            </a:r>
            <a:endParaRPr sz="1800">
              <a:solidFill>
                <a:srgbClr val="BF4F14"/>
              </a:solidFill>
              <a:latin typeface="Arial"/>
              <a:ea typeface="Arial"/>
              <a:cs typeface="Arial"/>
              <a:sym typeface="Arial"/>
            </a:endParaRPr>
          </a:p>
          <a:p>
            <a:pPr indent="-285750" lvl="0" marL="285750" marR="0" rtl="0" algn="l">
              <a:spcBef>
                <a:spcPts val="1200"/>
              </a:spcBef>
              <a:spcAft>
                <a:spcPts val="0"/>
              </a:spcAft>
              <a:buClr>
                <a:schemeClr val="dk1"/>
              </a:buClr>
              <a:buSzPts val="1800"/>
              <a:buFont typeface="Arial"/>
              <a:buChar char="•"/>
            </a:pPr>
            <a:r>
              <a:rPr lang="en-US" sz="1800">
                <a:solidFill>
                  <a:schemeClr val="dk1"/>
                </a:solidFill>
                <a:latin typeface="Arial"/>
                <a:ea typeface="Arial"/>
                <a:cs typeface="Arial"/>
                <a:sym typeface="Arial"/>
              </a:rPr>
              <a:t>Update the SOOP website</a:t>
            </a:r>
            <a:endParaRPr/>
          </a:p>
        </p:txBody>
      </p:sp>
      <p:pic>
        <p:nvPicPr>
          <p:cNvPr descr="A group of people in a video conference&#10;&#10;Description automatically generated" id="124" name="Google Shape;124;p4"/>
          <p:cNvPicPr preferRelativeResize="0"/>
          <p:nvPr/>
        </p:nvPicPr>
        <p:blipFill rotWithShape="1">
          <a:blip r:embed="rId4">
            <a:alphaModFix/>
          </a:blip>
          <a:srcRect b="0" l="0" r="0" t="0"/>
          <a:stretch/>
        </p:blipFill>
        <p:spPr>
          <a:xfrm>
            <a:off x="8844317" y="4986340"/>
            <a:ext cx="3347683" cy="18716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idx="1" type="body"/>
          </p:nvPr>
        </p:nvSpPr>
        <p:spPr>
          <a:xfrm>
            <a:off x="838200" y="1417320"/>
            <a:ext cx="10515600" cy="4759643"/>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ctr">
              <a:lnSpc>
                <a:spcPct val="90000"/>
              </a:lnSpc>
              <a:spcBef>
                <a:spcPts val="0"/>
              </a:spcBef>
              <a:spcAft>
                <a:spcPts val="0"/>
              </a:spcAft>
              <a:buClr>
                <a:schemeClr val="dk1"/>
              </a:buClr>
              <a:buSzPct val="100000"/>
              <a:buNone/>
            </a:pPr>
            <a:r>
              <a:t/>
            </a:r>
            <a:endParaRPr sz="3200"/>
          </a:p>
          <a:p>
            <a:pPr indent="0" lvl="0" marL="0" rtl="0" algn="ctr">
              <a:lnSpc>
                <a:spcPct val="90000"/>
              </a:lnSpc>
              <a:spcBef>
                <a:spcPts val="1000"/>
              </a:spcBef>
              <a:spcAft>
                <a:spcPts val="0"/>
              </a:spcAft>
              <a:buClr>
                <a:schemeClr val="dk1"/>
              </a:buClr>
              <a:buSzPct val="100000"/>
              <a:buNone/>
            </a:pPr>
            <a:r>
              <a:rPr lang="en-US" sz="3200"/>
              <a:t>WMO domain from 2016 references JCOMM with links to unrelated jcomm cash relief business entity </a:t>
            </a:r>
            <a:endParaRPr/>
          </a:p>
          <a:p>
            <a:pPr indent="0" lvl="0" marL="0" rtl="0" algn="ctr">
              <a:lnSpc>
                <a:spcPct val="90000"/>
              </a:lnSpc>
              <a:spcBef>
                <a:spcPts val="1000"/>
              </a:spcBef>
              <a:spcAft>
                <a:spcPts val="0"/>
              </a:spcAft>
              <a:buClr>
                <a:schemeClr val="dk1"/>
              </a:buClr>
              <a:buSzPct val="100000"/>
              <a:buNone/>
            </a:pPr>
            <a:r>
              <a:rPr lang="en-US" sz="3200" u="sng">
                <a:solidFill>
                  <a:schemeClr val="hlink"/>
                </a:solidFill>
                <a:hlinkClick r:id="rId3"/>
              </a:rPr>
              <a:t>https://community.wmo.int/en/ship-opportunity-programme</a:t>
            </a:r>
            <a:endParaRPr sz="3200"/>
          </a:p>
          <a:p>
            <a:pPr indent="0" lvl="0" marL="0" rtl="0" algn="ctr">
              <a:lnSpc>
                <a:spcPct val="90000"/>
              </a:lnSpc>
              <a:spcBef>
                <a:spcPts val="1000"/>
              </a:spcBef>
              <a:spcAft>
                <a:spcPts val="0"/>
              </a:spcAft>
              <a:buClr>
                <a:schemeClr val="dk1"/>
              </a:buClr>
              <a:buSzPct val="100000"/>
              <a:buNone/>
            </a:pPr>
            <a:r>
              <a:t/>
            </a:r>
            <a:endParaRPr sz="3200"/>
          </a:p>
          <a:p>
            <a:pPr indent="0" lvl="0" marL="0" rtl="0" algn="ctr">
              <a:lnSpc>
                <a:spcPct val="90000"/>
              </a:lnSpc>
              <a:spcBef>
                <a:spcPts val="1000"/>
              </a:spcBef>
              <a:spcAft>
                <a:spcPts val="0"/>
              </a:spcAft>
              <a:buClr>
                <a:schemeClr val="dk1"/>
              </a:buClr>
              <a:buSzPct val="100000"/>
              <a:buNone/>
            </a:pPr>
            <a:r>
              <a:rPr lang="en-US" sz="3200"/>
              <a:t>OceanOps old leads to all broken content </a:t>
            </a:r>
            <a:endParaRPr/>
          </a:p>
          <a:p>
            <a:pPr indent="0" lvl="0" marL="0" rtl="0" algn="ctr">
              <a:lnSpc>
                <a:spcPct val="90000"/>
              </a:lnSpc>
              <a:spcBef>
                <a:spcPts val="1000"/>
              </a:spcBef>
              <a:spcAft>
                <a:spcPts val="0"/>
              </a:spcAft>
              <a:buClr>
                <a:schemeClr val="dk1"/>
              </a:buClr>
              <a:buSzPct val="100000"/>
              <a:buNone/>
            </a:pPr>
            <a:r>
              <a:rPr lang="en-US" sz="3200" u="sng">
                <a:solidFill>
                  <a:schemeClr val="hlink"/>
                </a:solidFill>
                <a:hlinkClick r:id="rId4"/>
              </a:rPr>
              <a:t>https://www.ocean-ops.org/sot/soop/</a:t>
            </a:r>
            <a:endParaRPr sz="3200"/>
          </a:p>
          <a:p>
            <a:pPr indent="0" lvl="0" marL="0" rtl="0" algn="ctr">
              <a:lnSpc>
                <a:spcPct val="90000"/>
              </a:lnSpc>
              <a:spcBef>
                <a:spcPts val="1000"/>
              </a:spcBef>
              <a:spcAft>
                <a:spcPts val="0"/>
              </a:spcAft>
              <a:buClr>
                <a:schemeClr val="dk1"/>
              </a:buClr>
              <a:buSzPct val="100000"/>
              <a:buNone/>
            </a:pPr>
            <a:r>
              <a:t/>
            </a:r>
            <a:endParaRPr sz="3200"/>
          </a:p>
          <a:p>
            <a:pPr indent="0" lvl="0" marL="0" rtl="0" algn="ctr">
              <a:lnSpc>
                <a:spcPct val="90000"/>
              </a:lnSpc>
              <a:spcBef>
                <a:spcPts val="1000"/>
              </a:spcBef>
              <a:spcAft>
                <a:spcPts val="0"/>
              </a:spcAft>
              <a:buClr>
                <a:schemeClr val="dk1"/>
              </a:buClr>
              <a:buSzPct val="100000"/>
              <a:buNone/>
            </a:pPr>
            <a:r>
              <a:rPr lang="en-US" sz="3200"/>
              <a:t>“Official” website in the OceanOps domain, static with outdated metrics </a:t>
            </a:r>
            <a:r>
              <a:rPr lang="en-US" sz="3200" u="sng">
                <a:solidFill>
                  <a:schemeClr val="hlink"/>
                </a:solidFill>
                <a:hlinkClick r:id="rId5"/>
              </a:rPr>
              <a:t>https://www.ocean-ops.org/sot/programmes.html#SOOP</a:t>
            </a:r>
            <a:r>
              <a:rPr lang="en-US" sz="3200"/>
              <a:t> </a:t>
            </a:r>
            <a:endParaRPr/>
          </a:p>
          <a:p>
            <a:pPr indent="0" lvl="0" marL="0" rtl="0" algn="l">
              <a:lnSpc>
                <a:spcPct val="90000"/>
              </a:lnSpc>
              <a:spcBef>
                <a:spcPts val="1000"/>
              </a:spcBef>
              <a:spcAft>
                <a:spcPts val="0"/>
              </a:spcAft>
              <a:buClr>
                <a:schemeClr val="dk1"/>
              </a:buClr>
              <a:buSzPct val="100000"/>
              <a:buNone/>
            </a:pPr>
            <a:r>
              <a:t/>
            </a:r>
            <a:endParaRPr sz="3200"/>
          </a:p>
          <a:p>
            <a:pPr indent="0" lvl="0" marL="0" rtl="0" algn="l">
              <a:lnSpc>
                <a:spcPct val="90000"/>
              </a:lnSpc>
              <a:spcBef>
                <a:spcPts val="1000"/>
              </a:spcBef>
              <a:spcAft>
                <a:spcPts val="0"/>
              </a:spcAft>
              <a:buClr>
                <a:schemeClr val="dk1"/>
              </a:buClr>
              <a:buSzPct val="100000"/>
              <a:buNone/>
            </a:pPr>
            <a:r>
              <a:rPr lang="en-US" sz="3200"/>
              <a:t>* How can SOOP initiate this work by OceanOPS?</a:t>
            </a:r>
            <a:endParaRPr/>
          </a:p>
          <a:p>
            <a:pPr indent="0" lvl="0" marL="0" rtl="0" algn="ctr">
              <a:lnSpc>
                <a:spcPct val="90000"/>
              </a:lnSpc>
              <a:spcBef>
                <a:spcPts val="1000"/>
              </a:spcBef>
              <a:spcAft>
                <a:spcPts val="0"/>
              </a:spcAft>
              <a:buClr>
                <a:schemeClr val="dk1"/>
              </a:buClr>
              <a:buSzPct val="100000"/>
              <a:buNone/>
            </a:pPr>
            <a:r>
              <a:t/>
            </a:r>
            <a:endParaRPr sz="3200"/>
          </a:p>
        </p:txBody>
      </p:sp>
      <p:sp>
        <p:nvSpPr>
          <p:cNvPr id="130" name="Google Shape;130;p5"/>
          <p:cNvSpPr txBox="1"/>
          <p:nvPr/>
        </p:nvSpPr>
        <p:spPr>
          <a:xfrm>
            <a:off x="838200" y="246819"/>
            <a:ext cx="10515600" cy="97873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F5C99"/>
              </a:buClr>
              <a:buSzPts val="4400"/>
              <a:buFont typeface="Arial"/>
              <a:buNone/>
            </a:pPr>
            <a:r>
              <a:rPr b="1" lang="en-US" sz="4400">
                <a:solidFill>
                  <a:srgbClr val="1F5C99"/>
                </a:solidFill>
                <a:latin typeface="Arial"/>
                <a:ea typeface="Arial"/>
                <a:cs typeface="Arial"/>
                <a:sym typeface="Arial"/>
              </a:rPr>
              <a:t>SOOP Website</a:t>
            </a:r>
            <a:endParaRPr b="1" sz="4400">
              <a:solidFill>
                <a:srgbClr val="1F5C99"/>
              </a:solidFill>
              <a:latin typeface="Play"/>
              <a:ea typeface="Play"/>
              <a:cs typeface="Play"/>
              <a:sym typeface="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type="title"/>
          </p:nvPr>
        </p:nvSpPr>
        <p:spPr>
          <a:xfrm>
            <a:off x="838200" y="78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5C99"/>
              </a:buClr>
              <a:buSzPts val="4400"/>
              <a:buFont typeface="Arial"/>
              <a:buNone/>
            </a:pPr>
            <a:r>
              <a:rPr b="1" i="0" lang="en-US" u="none" strike="noStrike">
                <a:solidFill>
                  <a:srgbClr val="1F5C99"/>
                </a:solidFill>
                <a:latin typeface="Arial"/>
                <a:ea typeface="Arial"/>
                <a:cs typeface="Arial"/>
                <a:sym typeface="Arial"/>
              </a:rPr>
              <a:t>Data Distribution </a:t>
            </a:r>
            <a:r>
              <a:rPr b="1" lang="en-US">
                <a:solidFill>
                  <a:srgbClr val="1F5C99"/>
                </a:solidFill>
                <a:latin typeface="Arial"/>
                <a:ea typeface="Arial"/>
                <a:cs typeface="Arial"/>
                <a:sym typeface="Arial"/>
              </a:rPr>
              <a:t>in BUFR</a:t>
            </a:r>
            <a:r>
              <a:rPr b="1" i="0" lang="en-US" u="none" strike="noStrike">
                <a:solidFill>
                  <a:srgbClr val="1F5C99"/>
                </a:solidFill>
                <a:latin typeface="Arial"/>
                <a:ea typeface="Arial"/>
                <a:cs typeface="Arial"/>
                <a:sym typeface="Arial"/>
              </a:rPr>
              <a:t> Format</a:t>
            </a:r>
            <a:endParaRPr>
              <a:solidFill>
                <a:srgbClr val="1F5C99"/>
              </a:solidFill>
              <a:latin typeface="Arial"/>
              <a:ea typeface="Arial"/>
              <a:cs typeface="Arial"/>
              <a:sym typeface="Arial"/>
            </a:endParaRPr>
          </a:p>
        </p:txBody>
      </p:sp>
      <p:sp>
        <p:nvSpPr>
          <p:cNvPr id="136" name="Google Shape;136;p6"/>
          <p:cNvSpPr txBox="1"/>
          <p:nvPr>
            <p:ph idx="1" type="body"/>
          </p:nvPr>
        </p:nvSpPr>
        <p:spPr>
          <a:xfrm>
            <a:off x="386625" y="1417627"/>
            <a:ext cx="11224413" cy="5103003"/>
          </a:xfrm>
          <a:prstGeom prst="rect">
            <a:avLst/>
          </a:prstGeom>
          <a:noFill/>
          <a:ln>
            <a:noFill/>
          </a:ln>
        </p:spPr>
        <p:txBody>
          <a:bodyPr anchorCtr="0" anchor="t" bIns="45700" lIns="91425" spcFirstLastPara="1" rIns="91425" wrap="square" tIns="45700">
            <a:normAutofit fontScale="70000" lnSpcReduction="20000"/>
          </a:bodyPr>
          <a:lstStyle/>
          <a:p>
            <a:pPr indent="-285750" lvl="0" marL="285750" rtl="0" algn="l">
              <a:lnSpc>
                <a:spcPct val="120000"/>
              </a:lnSpc>
              <a:spcBef>
                <a:spcPts val="0"/>
              </a:spcBef>
              <a:spcAft>
                <a:spcPts val="0"/>
              </a:spcAft>
              <a:buClr>
                <a:srgbClr val="212121"/>
              </a:buClr>
              <a:buSzPct val="100000"/>
              <a:buFont typeface="Arial"/>
              <a:buChar char="•"/>
            </a:pPr>
            <a:r>
              <a:rPr b="0" i="0" lang="en-US" sz="2800" u="none" strike="noStrike">
                <a:solidFill>
                  <a:srgbClr val="212121"/>
                </a:solidFill>
                <a:latin typeface="Arial"/>
                <a:ea typeface="Arial"/>
                <a:cs typeface="Arial"/>
                <a:sym typeface="Arial"/>
              </a:rPr>
              <a:t>For BUFR submissions, use new T/S data templates for submitting data to the GTS to include descriptors for the instrument type:</a:t>
            </a:r>
            <a:endParaRPr/>
          </a:p>
          <a:p>
            <a:pPr indent="-228600" lvl="1" marL="685800" rtl="0" algn="l">
              <a:lnSpc>
                <a:spcPct val="120000"/>
              </a:lnSpc>
              <a:spcBef>
                <a:spcPts val="500"/>
              </a:spcBef>
              <a:spcAft>
                <a:spcPts val="0"/>
              </a:spcAft>
              <a:buClr>
                <a:srgbClr val="212121"/>
              </a:buClr>
              <a:buSzPct val="100000"/>
              <a:buChar char="•"/>
            </a:pPr>
            <a:r>
              <a:rPr b="1" i="0" lang="en-US" u="sng" strike="noStrike">
                <a:solidFill>
                  <a:srgbClr val="212121"/>
                </a:solidFill>
                <a:latin typeface="Arial"/>
                <a:ea typeface="Arial"/>
                <a:cs typeface="Arial"/>
                <a:sym typeface="Arial"/>
              </a:rPr>
              <a:t>XBT</a:t>
            </a:r>
            <a:r>
              <a:rPr b="0" i="0" lang="en-US" u="none" strike="noStrike">
                <a:solidFill>
                  <a:srgbClr val="212121"/>
                </a:solidFill>
                <a:latin typeface="Arial"/>
                <a:ea typeface="Arial"/>
                <a:cs typeface="Arial"/>
                <a:sym typeface="Arial"/>
              </a:rPr>
              <a:t>: For XBT temperature profiles use only template </a:t>
            </a:r>
            <a:r>
              <a:rPr b="1" i="0" lang="en-US" u="none" strike="noStrike">
                <a:solidFill>
                  <a:srgbClr val="212121"/>
                </a:solidFill>
                <a:latin typeface="Arial"/>
                <a:ea typeface="Arial"/>
                <a:cs typeface="Arial"/>
                <a:sym typeface="Arial"/>
              </a:rPr>
              <a:t>TM315004</a:t>
            </a:r>
            <a:r>
              <a:rPr lang="en-US">
                <a:solidFill>
                  <a:srgbClr val="212121"/>
                </a:solidFill>
                <a:latin typeface="Arial"/>
                <a:ea typeface="Arial"/>
                <a:cs typeface="Arial"/>
                <a:sym typeface="Arial"/>
              </a:rPr>
              <a:t>.</a:t>
            </a:r>
            <a:endParaRPr b="0" i="0" u="none" strike="noStrike">
              <a:solidFill>
                <a:srgbClr val="212121"/>
              </a:solidFill>
              <a:latin typeface="Arial"/>
              <a:ea typeface="Arial"/>
              <a:cs typeface="Arial"/>
              <a:sym typeface="Arial"/>
            </a:endParaRPr>
          </a:p>
          <a:p>
            <a:pPr indent="-228600" lvl="1" marL="685800" rtl="0" algn="l">
              <a:lnSpc>
                <a:spcPct val="120000"/>
              </a:lnSpc>
              <a:spcBef>
                <a:spcPts val="500"/>
              </a:spcBef>
              <a:spcAft>
                <a:spcPts val="0"/>
              </a:spcAft>
              <a:buClr>
                <a:srgbClr val="212121"/>
              </a:buClr>
              <a:buSzPct val="100000"/>
              <a:buChar char="•"/>
            </a:pPr>
            <a:r>
              <a:rPr b="1" i="0" lang="en-US" u="sng" strike="noStrike">
                <a:solidFill>
                  <a:srgbClr val="212121"/>
                </a:solidFill>
                <a:latin typeface="Arial"/>
                <a:ea typeface="Arial"/>
                <a:cs typeface="Arial"/>
                <a:sym typeface="Arial"/>
              </a:rPr>
              <a:t>XCTD</a:t>
            </a:r>
            <a:r>
              <a:rPr b="0" i="0" lang="en-US" u="none" strike="noStrike">
                <a:solidFill>
                  <a:srgbClr val="212121"/>
                </a:solidFill>
                <a:latin typeface="Arial"/>
                <a:ea typeface="Arial"/>
                <a:cs typeface="Arial"/>
                <a:sym typeface="Arial"/>
              </a:rPr>
              <a:t>: For XCTD temperature and salinity profiles use only template </a:t>
            </a:r>
            <a:r>
              <a:rPr b="1" i="0" lang="en-US" u="none" strike="noStrike">
                <a:solidFill>
                  <a:srgbClr val="212121"/>
                </a:solidFill>
                <a:latin typeface="Arial"/>
                <a:ea typeface="Arial"/>
                <a:cs typeface="Arial"/>
                <a:sym typeface="Arial"/>
              </a:rPr>
              <a:t>TM315006</a:t>
            </a:r>
            <a:r>
              <a:rPr b="0" i="0" lang="en-US" u="none" strike="noStrike">
                <a:solidFill>
                  <a:srgbClr val="212121"/>
                </a:solidFill>
                <a:latin typeface="Arial"/>
                <a:ea typeface="Arial"/>
                <a:cs typeface="Arial"/>
                <a:sym typeface="Arial"/>
              </a:rPr>
              <a:t>, approved in 2024 and requires the latest version of BUFR tables.</a:t>
            </a:r>
            <a:endParaRPr/>
          </a:p>
          <a:p>
            <a:pPr indent="-228600" lvl="0" marL="228600" rtl="0" algn="l">
              <a:lnSpc>
                <a:spcPct val="120000"/>
              </a:lnSpc>
              <a:spcBef>
                <a:spcPts val="2200"/>
              </a:spcBef>
              <a:spcAft>
                <a:spcPts val="0"/>
              </a:spcAft>
              <a:buClr>
                <a:schemeClr val="dk1"/>
              </a:buClr>
              <a:buSzPct val="100000"/>
              <a:buChar char="•"/>
            </a:pPr>
            <a:r>
              <a:rPr lang="en-US">
                <a:latin typeface="Arial"/>
                <a:ea typeface="Arial"/>
                <a:cs typeface="Arial"/>
                <a:sym typeface="Arial"/>
              </a:rPr>
              <a:t>XBT Data is submitted to the GTS by some groups in both BUFR and FM 63 X Ext. BATHY simultaneously  to maximize the use of the data. </a:t>
            </a:r>
            <a:endParaRPr/>
          </a:p>
          <a:p>
            <a:pPr indent="-228600" lvl="1" marL="685800" rtl="0" algn="l">
              <a:lnSpc>
                <a:spcPct val="120000"/>
              </a:lnSpc>
              <a:spcBef>
                <a:spcPts val="500"/>
              </a:spcBef>
              <a:spcAft>
                <a:spcPts val="0"/>
              </a:spcAft>
              <a:buClr>
                <a:schemeClr val="dk1"/>
              </a:buClr>
              <a:buSzPct val="100000"/>
              <a:buChar char="•"/>
            </a:pPr>
            <a:r>
              <a:rPr lang="en-US">
                <a:latin typeface="Arial"/>
                <a:ea typeface="Arial"/>
                <a:cs typeface="Arial"/>
                <a:sym typeface="Arial"/>
              </a:rPr>
              <a:t>This causes problems with apparent profile quantities and data duplication in data centers</a:t>
            </a:r>
            <a:endParaRPr/>
          </a:p>
          <a:p>
            <a:pPr indent="-228600" lvl="1" marL="685800" rtl="0" algn="l">
              <a:lnSpc>
                <a:spcPct val="120000"/>
              </a:lnSpc>
              <a:spcBef>
                <a:spcPts val="500"/>
              </a:spcBef>
              <a:spcAft>
                <a:spcPts val="0"/>
              </a:spcAft>
              <a:buClr>
                <a:schemeClr val="dk1"/>
              </a:buClr>
              <a:buSzPct val="100000"/>
              <a:buChar char="•"/>
            </a:pPr>
            <a:r>
              <a:rPr lang="en-US">
                <a:latin typeface="Arial"/>
                <a:ea typeface="Arial"/>
                <a:cs typeface="Arial"/>
                <a:sym typeface="Arial"/>
              </a:rPr>
              <a:t>Should we move to a full transition to GTS XBT data submission in BUFR only?</a:t>
            </a:r>
            <a:endParaRPr/>
          </a:p>
          <a:p>
            <a:pPr indent="-228600" lvl="1" marL="685800" rtl="0" algn="l">
              <a:lnSpc>
                <a:spcPct val="120000"/>
              </a:lnSpc>
              <a:spcBef>
                <a:spcPts val="500"/>
              </a:spcBef>
              <a:spcAft>
                <a:spcPts val="0"/>
              </a:spcAft>
              <a:buClr>
                <a:schemeClr val="dk1"/>
              </a:buClr>
              <a:buSzPct val="100000"/>
              <a:buChar char="•"/>
            </a:pPr>
            <a:r>
              <a:rPr lang="en-US">
                <a:latin typeface="Arial"/>
                <a:ea typeface="Arial"/>
                <a:cs typeface="Arial"/>
                <a:sym typeface="Arial"/>
              </a:rPr>
              <a:t>Which users and data centers or projects are not ready to ingest BUFR?</a:t>
            </a:r>
            <a:endParaRPr/>
          </a:p>
          <a:p>
            <a:pPr indent="0" lvl="0" marL="0" rtl="0" algn="l">
              <a:lnSpc>
                <a:spcPct val="120000"/>
              </a:lnSpc>
              <a:spcBef>
                <a:spcPts val="1000"/>
              </a:spcBef>
              <a:spcAft>
                <a:spcPts val="0"/>
              </a:spcAft>
              <a:buClr>
                <a:schemeClr val="dk1"/>
              </a:buClr>
              <a:buSzPct val="100000"/>
              <a:buNone/>
            </a:pPr>
            <a:r>
              <a:t/>
            </a:r>
            <a:endParaRPr b="0" i="0" sz="2300" u="none" strike="noStrike">
              <a:solidFill>
                <a:srgbClr val="000000"/>
              </a:solidFill>
              <a:latin typeface="Arial"/>
              <a:ea typeface="Arial"/>
              <a:cs typeface="Arial"/>
              <a:sym typeface="Arial"/>
            </a:endParaRPr>
          </a:p>
          <a:p>
            <a:pPr indent="0" lvl="0" marL="0" rtl="0" algn="l">
              <a:lnSpc>
                <a:spcPct val="120000"/>
              </a:lnSpc>
              <a:spcBef>
                <a:spcPts val="1000"/>
              </a:spcBef>
              <a:spcAft>
                <a:spcPts val="0"/>
              </a:spcAft>
              <a:buClr>
                <a:srgbClr val="000000"/>
              </a:buClr>
              <a:buSzPct val="100000"/>
              <a:buNone/>
            </a:pPr>
            <a:r>
              <a:rPr b="0" i="0" lang="en-US" sz="2300" u="none" strike="noStrike">
                <a:solidFill>
                  <a:srgbClr val="000000"/>
                </a:solidFill>
                <a:latin typeface="Arial"/>
                <a:ea typeface="Arial"/>
                <a:cs typeface="Arial"/>
                <a:sym typeface="Arial"/>
              </a:rPr>
              <a:t>* Use the WMO Operational Newsletter 10 and METNO11 messages through the GTS notification system to notify the GTS data users about changes and updates to the data distributions: </a:t>
            </a:r>
            <a:r>
              <a:rPr b="0" i="0" lang="en-US" sz="2300" u="sng" strike="noStrike">
                <a:solidFill>
                  <a:srgbClr val="000000"/>
                </a:solidFill>
                <a:latin typeface="Arial"/>
                <a:ea typeface="Arial"/>
                <a:cs typeface="Arial"/>
                <a:sym typeface="Arial"/>
                <a:hlinkClick r:id="rId3">
                  <a:extLst>
                    <a:ext uri="{A12FA001-AC4F-418D-AE19-62706E023703}">
                      <ahyp:hlinkClr val="tx"/>
                    </a:ext>
                  </a:extLst>
                </a:hlinkClick>
              </a:rPr>
              <a:t>https://community.wmo.int/en/news/operational-newsletter</a:t>
            </a:r>
            <a:r>
              <a:rPr b="0" i="0" lang="en-US" sz="2300" u="none" strike="noStrike">
                <a:solidFill>
                  <a:srgbClr val="000000"/>
                </a:solidFill>
                <a:latin typeface="Arial"/>
                <a:ea typeface="Arial"/>
                <a:cs typeface="Arial"/>
                <a:sym typeface="Arial"/>
              </a:rPr>
              <a:t> </a:t>
            </a:r>
            <a:endParaRPr sz="23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type="title"/>
          </p:nvPr>
        </p:nvSpPr>
        <p:spPr>
          <a:xfrm>
            <a:off x="838200" y="-636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5C99"/>
              </a:buClr>
              <a:buSzPts val="4400"/>
              <a:buFont typeface="Arial"/>
              <a:buNone/>
            </a:pPr>
            <a:r>
              <a:rPr b="1" i="0" lang="en-US" u="none" strike="noStrike">
                <a:solidFill>
                  <a:srgbClr val="1F5C99"/>
                </a:solidFill>
                <a:latin typeface="Arial"/>
                <a:ea typeface="Arial"/>
                <a:cs typeface="Arial"/>
                <a:sym typeface="Arial"/>
              </a:rPr>
              <a:t>Format for Data Distribution &amp; Sharing</a:t>
            </a:r>
            <a:endParaRPr>
              <a:solidFill>
                <a:srgbClr val="1F5C99"/>
              </a:solidFill>
              <a:latin typeface="Arial"/>
              <a:ea typeface="Arial"/>
              <a:cs typeface="Arial"/>
              <a:sym typeface="Arial"/>
            </a:endParaRPr>
          </a:p>
        </p:txBody>
      </p:sp>
      <p:sp>
        <p:nvSpPr>
          <p:cNvPr id="142" name="Google Shape;142;p7"/>
          <p:cNvSpPr txBox="1"/>
          <p:nvPr>
            <p:ph idx="1" type="body"/>
          </p:nvPr>
        </p:nvSpPr>
        <p:spPr>
          <a:xfrm>
            <a:off x="521494" y="1000125"/>
            <a:ext cx="11487150" cy="556498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0" i="0" lang="en-US" sz="1800" u="none" strike="noStrike">
                <a:latin typeface="Arial"/>
                <a:ea typeface="Arial"/>
                <a:cs typeface="Arial"/>
                <a:sym typeface="Arial"/>
              </a:rPr>
              <a:t>Currently data providers use different data formats (ASCII, netCDF, other binary formats) to transfer and distribute XBT data though their project websites, or to data users. There are clear benefits to working towards the development and implementation of a standard format for XBT data that providers can use for all data distribution purposes:</a:t>
            </a:r>
            <a:br>
              <a:rPr b="0" lang="en-US" sz="1800">
                <a:latin typeface="Arial"/>
                <a:ea typeface="Arial"/>
                <a:cs typeface="Arial"/>
                <a:sym typeface="Arial"/>
              </a:rPr>
            </a:br>
            <a:endParaRPr b="0" sz="1800">
              <a:latin typeface="Arial"/>
              <a:ea typeface="Arial"/>
              <a:cs typeface="Arial"/>
              <a:sym typeface="Arial"/>
            </a:endParaRPr>
          </a:p>
          <a:p>
            <a:pPr indent="-228600" lvl="0" marL="228600" rtl="0" algn="l">
              <a:lnSpc>
                <a:spcPct val="90000"/>
              </a:lnSpc>
              <a:spcBef>
                <a:spcPts val="1000"/>
              </a:spcBef>
              <a:spcAft>
                <a:spcPts val="0"/>
              </a:spcAft>
              <a:buClr>
                <a:schemeClr val="dk1"/>
              </a:buClr>
              <a:buSzPts val="1800"/>
              <a:buChar char="•"/>
            </a:pPr>
            <a:r>
              <a:rPr b="0" lang="en-US" sz="1800">
                <a:latin typeface="Arial"/>
                <a:ea typeface="Arial"/>
                <a:cs typeface="Arial"/>
                <a:sym typeface="Arial"/>
              </a:rPr>
              <a:t>F</a:t>
            </a:r>
            <a:r>
              <a:rPr b="0" i="0" lang="en-US" sz="1800" u="none" strike="noStrike">
                <a:latin typeface="Arial"/>
                <a:ea typeface="Arial"/>
                <a:cs typeface="Arial"/>
                <a:sym typeface="Arial"/>
              </a:rPr>
              <a:t>acilitates submissions by providers to different data repositories.</a:t>
            </a:r>
            <a:endParaRPr/>
          </a:p>
          <a:p>
            <a:pPr indent="-228600" lvl="0" marL="228600" rtl="0" algn="l">
              <a:lnSpc>
                <a:spcPct val="90000"/>
              </a:lnSpc>
              <a:spcBef>
                <a:spcPts val="1000"/>
              </a:spcBef>
              <a:spcAft>
                <a:spcPts val="0"/>
              </a:spcAft>
              <a:buClr>
                <a:schemeClr val="dk1"/>
              </a:buClr>
              <a:buSzPts val="1800"/>
              <a:buChar char="•"/>
            </a:pPr>
            <a:r>
              <a:rPr b="0" i="0" lang="en-US" sz="1800" u="none" strike="noStrike">
                <a:latin typeface="Arial"/>
                <a:ea typeface="Arial"/>
                <a:cs typeface="Arial"/>
                <a:sym typeface="Arial"/>
              </a:rPr>
              <a:t>Facilitates data repositories to ingest and archive data from different providers.</a:t>
            </a:r>
            <a:endParaRPr/>
          </a:p>
          <a:p>
            <a:pPr indent="-228600" lvl="0" marL="228600" rtl="0" algn="l">
              <a:lnSpc>
                <a:spcPct val="90000"/>
              </a:lnSpc>
              <a:spcBef>
                <a:spcPts val="1000"/>
              </a:spcBef>
              <a:spcAft>
                <a:spcPts val="0"/>
              </a:spcAft>
              <a:buClr>
                <a:schemeClr val="dk1"/>
              </a:buClr>
              <a:buSzPts val="1800"/>
              <a:buChar char="•"/>
            </a:pPr>
            <a:r>
              <a:rPr lang="en-US" sz="1800">
                <a:latin typeface="Arial"/>
                <a:ea typeface="Arial"/>
                <a:cs typeface="Arial"/>
                <a:sym typeface="Arial"/>
              </a:rPr>
              <a:t>U</a:t>
            </a:r>
            <a:r>
              <a:rPr b="0" i="0" lang="en-US" sz="1800" u="none" strike="noStrike">
                <a:latin typeface="Arial"/>
                <a:ea typeface="Arial"/>
                <a:cs typeface="Arial"/>
                <a:sym typeface="Arial"/>
              </a:rPr>
              <a:t>sers can use the same software to read XBT data from all providers.</a:t>
            </a:r>
            <a:endParaRPr/>
          </a:p>
          <a:p>
            <a:pPr indent="-228600" lvl="0" marL="228600" rtl="0" algn="l">
              <a:lnSpc>
                <a:spcPct val="90000"/>
              </a:lnSpc>
              <a:spcBef>
                <a:spcPts val="1000"/>
              </a:spcBef>
              <a:spcAft>
                <a:spcPts val="0"/>
              </a:spcAft>
              <a:buClr>
                <a:schemeClr val="dk1"/>
              </a:buClr>
              <a:buSzPts val="1800"/>
              <a:buChar char="•"/>
            </a:pPr>
            <a:r>
              <a:rPr b="0" i="0" lang="en-US" sz="1800" u="none" strike="noStrike">
                <a:latin typeface="Arial"/>
                <a:ea typeface="Arial"/>
                <a:cs typeface="Arial"/>
                <a:sym typeface="Arial"/>
              </a:rPr>
              <a:t>Facilitates data distribution and discovery</a:t>
            </a:r>
            <a:endParaRPr/>
          </a:p>
          <a:p>
            <a:pPr indent="-228600" lvl="0" marL="228600" rtl="0" algn="l">
              <a:lnSpc>
                <a:spcPct val="90000"/>
              </a:lnSpc>
              <a:spcBef>
                <a:spcPts val="1000"/>
              </a:spcBef>
              <a:spcAft>
                <a:spcPts val="0"/>
              </a:spcAft>
              <a:buClr>
                <a:schemeClr val="dk1"/>
              </a:buClr>
              <a:buSzPts val="1800"/>
              <a:buChar char="•"/>
            </a:pPr>
            <a:r>
              <a:rPr lang="en-US" sz="1800">
                <a:latin typeface="Arial"/>
                <a:ea typeface="Arial"/>
                <a:cs typeface="Arial"/>
                <a:sym typeface="Arial"/>
              </a:rPr>
              <a:t>It will facilitate adoption of WIS 2.0 planned for full adoption by 2030.</a:t>
            </a:r>
            <a:endParaRPr/>
          </a:p>
          <a:p>
            <a:pPr indent="0" lvl="0" marL="0" rtl="0" algn="l">
              <a:lnSpc>
                <a:spcPct val="90000"/>
              </a:lnSpc>
              <a:spcBef>
                <a:spcPts val="1000"/>
              </a:spcBef>
              <a:spcAft>
                <a:spcPts val="0"/>
              </a:spcAft>
              <a:buClr>
                <a:schemeClr val="dk1"/>
              </a:buClr>
              <a:buSzPts val="1800"/>
              <a:buNone/>
            </a:pPr>
            <a:r>
              <a:t/>
            </a:r>
            <a:endParaRPr b="0" i="0" sz="1800" u="none" strike="noStrike">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rPr lang="en-US" sz="1800">
                <a:latin typeface="Arial"/>
                <a:ea typeface="Arial"/>
                <a:cs typeface="Arial"/>
                <a:sym typeface="Arial"/>
              </a:rPr>
              <a:t>P</a:t>
            </a:r>
            <a:r>
              <a:rPr b="0" i="0" lang="en-US" sz="1800" u="none" strike="noStrike">
                <a:latin typeface="Arial"/>
                <a:ea typeface="Arial"/>
                <a:cs typeface="Arial"/>
                <a:sym typeface="Arial"/>
              </a:rPr>
              <a:t>ropose development of a netCDF file format and contribution to the WMO manual on Codes</a:t>
            </a:r>
            <a:endParaRPr sz="1800">
              <a:latin typeface="Arial"/>
              <a:ea typeface="Arial"/>
              <a:cs typeface="Arial"/>
              <a:sym typeface="Arial"/>
            </a:endParaRPr>
          </a:p>
          <a:p>
            <a:pPr indent="-228600" lvl="0" marL="228600" rtl="0" algn="l">
              <a:lnSpc>
                <a:spcPct val="90000"/>
              </a:lnSpc>
              <a:spcBef>
                <a:spcPts val="1000"/>
              </a:spcBef>
              <a:spcAft>
                <a:spcPts val="0"/>
              </a:spcAft>
              <a:buClr>
                <a:schemeClr val="dk1"/>
              </a:buClr>
              <a:buSzPts val="1800"/>
              <a:buChar char="•"/>
            </a:pPr>
            <a:r>
              <a:rPr b="0" i="0" lang="en-US" sz="1800" u="none" strike="noStrike">
                <a:latin typeface="Arial"/>
                <a:ea typeface="Arial"/>
                <a:cs typeface="Arial"/>
                <a:sym typeface="Arial"/>
              </a:rPr>
              <a:t>Easy to read and write, most data providers are familiar with netCDF files.</a:t>
            </a:r>
            <a:endParaRPr/>
          </a:p>
          <a:p>
            <a:pPr indent="-228600" lvl="0" marL="228600" rtl="0" algn="l">
              <a:lnSpc>
                <a:spcPct val="90000"/>
              </a:lnSpc>
              <a:spcBef>
                <a:spcPts val="1000"/>
              </a:spcBef>
              <a:spcAft>
                <a:spcPts val="0"/>
              </a:spcAft>
              <a:buClr>
                <a:schemeClr val="dk1"/>
              </a:buClr>
              <a:buSzPts val="1800"/>
              <a:buChar char="•"/>
            </a:pPr>
            <a:r>
              <a:rPr b="0" i="0" lang="en-US" sz="1800" u="none" strike="noStrike">
                <a:latin typeface="Arial"/>
                <a:ea typeface="Arial"/>
                <a:cs typeface="Arial"/>
                <a:sym typeface="Arial"/>
              </a:rPr>
              <a:t>There is work already completed in this direction of creating standard format netCDF files including variable names, attributes, and metadata. </a:t>
            </a:r>
            <a:endParaRPr/>
          </a:p>
          <a:p>
            <a:pPr indent="-228600" lvl="0" marL="228600" rtl="0" algn="l">
              <a:lnSpc>
                <a:spcPct val="90000"/>
              </a:lnSpc>
              <a:spcBef>
                <a:spcPts val="1000"/>
              </a:spcBef>
              <a:spcAft>
                <a:spcPts val="0"/>
              </a:spcAft>
              <a:buClr>
                <a:schemeClr val="dk1"/>
              </a:buClr>
              <a:buSzPts val="1800"/>
              <a:buChar char="•"/>
            </a:pPr>
            <a:r>
              <a:rPr lang="en-US" sz="1800">
                <a:latin typeface="Arial"/>
                <a:ea typeface="Arial"/>
                <a:cs typeface="Arial"/>
                <a:sym typeface="Arial"/>
              </a:rPr>
              <a:t>F</a:t>
            </a:r>
            <a:r>
              <a:rPr b="0" i="0" lang="en-US" sz="1800" u="none" strike="noStrike">
                <a:latin typeface="Arial"/>
                <a:ea typeface="Arial"/>
                <a:cs typeface="Arial"/>
                <a:sym typeface="Arial"/>
              </a:rPr>
              <a:t>inalize that effort and recommend a wider implementation.</a:t>
            </a:r>
            <a:endParaRPr/>
          </a:p>
          <a:p>
            <a:pPr indent="0" lvl="0" marL="0" rtl="0" algn="l">
              <a:lnSpc>
                <a:spcPct val="90000"/>
              </a:lnSpc>
              <a:spcBef>
                <a:spcPts val="1000"/>
              </a:spcBef>
              <a:spcAft>
                <a:spcPts val="0"/>
              </a:spcAft>
              <a:buClr>
                <a:schemeClr val="dk1"/>
              </a:buClr>
              <a:buSzPts val="1800"/>
              <a:buNone/>
            </a:pPr>
            <a:r>
              <a:rPr b="0" i="0" lang="en-US" sz="1800" u="none" strike="noStrike">
                <a:latin typeface="Arial"/>
                <a:ea typeface="Arial"/>
                <a:cs typeface="Arial"/>
                <a:sym typeface="Arial"/>
              </a:rPr>
              <a:t>*    WMO Expert Team on Data Standards (Kevin O’Brien, lead of the TT-CFNetCDF)</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8"/>
          <p:cNvSpPr txBox="1"/>
          <p:nvPr>
            <p:ph idx="1" type="body"/>
          </p:nvPr>
        </p:nvSpPr>
        <p:spPr>
          <a:xfrm>
            <a:off x="378619" y="1057275"/>
            <a:ext cx="10718006" cy="545782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212121"/>
              </a:buClr>
              <a:buSzPts val="2800"/>
              <a:buNone/>
            </a:pPr>
            <a:r>
              <a:rPr lang="en-US">
                <a:solidFill>
                  <a:srgbClr val="212121"/>
                </a:solidFill>
                <a:latin typeface="Calibri"/>
                <a:ea typeface="Calibri"/>
                <a:cs typeface="Calibri"/>
                <a:sym typeface="Calibri"/>
              </a:rPr>
              <a:t>Propose,</a:t>
            </a:r>
            <a:r>
              <a:rPr b="0" i="0" lang="en-US" u="none" strike="noStrike">
                <a:solidFill>
                  <a:srgbClr val="212121"/>
                </a:solidFill>
                <a:latin typeface="Calibri"/>
                <a:ea typeface="Calibri"/>
                <a:cs typeface="Calibri"/>
                <a:sym typeface="Calibri"/>
              </a:rPr>
              <a:t> in cooperation with IQuOD and GTSPP, the creation and implementation of a standard auto QC methodology for XBT data (real-time only) to be used by all data providers before submitting data into the GTS. I</a:t>
            </a:r>
            <a:r>
              <a:rPr b="0" i="0" lang="en-US" u="none" strike="noStrike">
                <a:solidFill>
                  <a:srgbClr val="000000"/>
                </a:solidFill>
                <a:latin typeface="Calibri"/>
                <a:ea typeface="Calibri"/>
                <a:cs typeface="Calibri"/>
                <a:sym typeface="Calibri"/>
              </a:rPr>
              <a:t>nclude specific QC tests, documentation, and software to data.</a:t>
            </a:r>
            <a:endParaRPr b="0"/>
          </a:p>
          <a:p>
            <a:pPr indent="0" lvl="0" marL="0" rtl="0" algn="l">
              <a:lnSpc>
                <a:spcPct val="90000"/>
              </a:lnSpc>
              <a:spcBef>
                <a:spcPts val="1000"/>
              </a:spcBef>
              <a:spcAft>
                <a:spcPts val="0"/>
              </a:spcAft>
              <a:buClr>
                <a:srgbClr val="000000"/>
              </a:buClr>
              <a:buSzPts val="2400"/>
              <a:buNone/>
            </a:pPr>
            <a:r>
              <a:rPr b="1" i="0" lang="en-US" sz="2400" u="none" strike="noStrike">
                <a:solidFill>
                  <a:srgbClr val="000000"/>
                </a:solidFill>
                <a:latin typeface="Calibri"/>
                <a:ea typeface="Calibri"/>
                <a:cs typeface="Calibri"/>
                <a:sym typeface="Calibri"/>
              </a:rPr>
              <a:t>Benefits:</a:t>
            </a:r>
            <a:endParaRPr b="1" sz="2400"/>
          </a:p>
          <a:p>
            <a:pPr indent="-228600" lvl="0" marL="228600" rtl="0" algn="l">
              <a:lnSpc>
                <a:spcPct val="90000"/>
              </a:lnSpc>
              <a:spcBef>
                <a:spcPts val="100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S</a:t>
            </a:r>
            <a:r>
              <a:rPr b="0" i="0" lang="en-US" sz="2400" u="none" strike="noStrike">
                <a:solidFill>
                  <a:srgbClr val="000000"/>
                </a:solidFill>
                <a:latin typeface="Calibri"/>
                <a:ea typeface="Calibri"/>
                <a:cs typeface="Calibri"/>
                <a:sym typeface="Calibri"/>
              </a:rPr>
              <a:t>tandard QC flags with the same meaning regardless of the data provider.</a:t>
            </a:r>
            <a:endParaRPr/>
          </a:p>
          <a:p>
            <a:pPr indent="-228600" lvl="0" marL="228600" rtl="0" algn="l">
              <a:lnSpc>
                <a:spcPct val="90000"/>
              </a:lnSpc>
              <a:spcBef>
                <a:spcPts val="100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Users will know how </a:t>
            </a:r>
            <a:r>
              <a:rPr b="0" i="0" lang="en-US" sz="2400" u="none" strike="noStrike">
                <a:solidFill>
                  <a:srgbClr val="000000"/>
                </a:solidFill>
                <a:latin typeface="Calibri"/>
                <a:ea typeface="Calibri"/>
                <a:cs typeface="Calibri"/>
                <a:sym typeface="Calibri"/>
              </a:rPr>
              <a:t>QC flags were determined.</a:t>
            </a:r>
            <a:endParaRPr/>
          </a:p>
          <a:p>
            <a:pPr indent="-228600" lvl="0" marL="228600" rtl="0" algn="l">
              <a:lnSpc>
                <a:spcPct val="90000"/>
              </a:lnSpc>
              <a:spcBef>
                <a:spcPts val="1000"/>
              </a:spcBef>
              <a:spcAft>
                <a:spcPts val="0"/>
              </a:spcAft>
              <a:buClr>
                <a:srgbClr val="000000"/>
              </a:buClr>
              <a:buSzPts val="2400"/>
              <a:buFont typeface="Arial"/>
              <a:buChar char="•"/>
            </a:pPr>
            <a:r>
              <a:rPr b="0" i="0" lang="en-US" sz="2400" u="none" strike="noStrike">
                <a:solidFill>
                  <a:srgbClr val="000000"/>
                </a:solidFill>
                <a:latin typeface="Calibri"/>
                <a:ea typeface="Calibri"/>
                <a:cs typeface="Calibri"/>
                <a:sym typeface="Calibri"/>
              </a:rPr>
              <a:t>Increase in data use and applications. </a:t>
            </a:r>
            <a:endParaRPr/>
          </a:p>
          <a:p>
            <a:pPr indent="-228600" lvl="0" marL="228600" rtl="0" algn="l">
              <a:lnSpc>
                <a:spcPct val="90000"/>
              </a:lnSpc>
              <a:spcBef>
                <a:spcPts val="1000"/>
              </a:spcBef>
              <a:spcAft>
                <a:spcPts val="0"/>
              </a:spcAft>
              <a:buClr>
                <a:srgbClr val="000000"/>
              </a:buClr>
              <a:buSzPts val="2400"/>
              <a:buFont typeface="Arial"/>
              <a:buChar char="•"/>
            </a:pPr>
            <a:r>
              <a:rPr b="0" i="0" lang="en-US" sz="2400" u="none" strike="noStrike">
                <a:solidFill>
                  <a:srgbClr val="000000"/>
                </a:solidFill>
                <a:latin typeface="Calibri"/>
                <a:ea typeface="Calibri"/>
                <a:cs typeface="Calibri"/>
                <a:sym typeface="Calibri"/>
              </a:rPr>
              <a:t>Could allow a better understanding of auto QC performance and facilitate further development.</a:t>
            </a:r>
            <a:endParaRPr/>
          </a:p>
          <a:p>
            <a:pPr indent="-228600" lvl="0" marL="228600" rtl="0" algn="l">
              <a:lnSpc>
                <a:spcPct val="90000"/>
              </a:lnSpc>
              <a:spcBef>
                <a:spcPts val="1000"/>
              </a:spcBef>
              <a:spcAft>
                <a:spcPts val="0"/>
              </a:spcAft>
              <a:buClr>
                <a:srgbClr val="000000"/>
              </a:buClr>
              <a:buSzPts val="2400"/>
              <a:buFont typeface="Arial"/>
              <a:buChar char="•"/>
            </a:pPr>
            <a:r>
              <a:rPr b="0" i="0" lang="en-US" sz="2400" u="none" strike="noStrike">
                <a:solidFill>
                  <a:srgbClr val="000000"/>
                </a:solidFill>
                <a:latin typeface="Calibri"/>
                <a:ea typeface="Calibri"/>
                <a:cs typeface="Calibri"/>
                <a:sym typeface="Calibri"/>
              </a:rPr>
              <a:t>Enhance interoperability and facilitate data processing for data centers or projects, such as IQUOD, WOD, GTSPP, etc</a:t>
            </a:r>
            <a:endParaRPr b="0" i="0" sz="2400" u="none" strike="noStrike">
              <a:solidFill>
                <a:srgbClr val="000000"/>
              </a:solidFill>
              <a:latin typeface="Calibri"/>
              <a:ea typeface="Calibri"/>
              <a:cs typeface="Calibri"/>
              <a:sym typeface="Calibri"/>
            </a:endParaRPr>
          </a:p>
          <a:p>
            <a:pPr indent="-228600" lvl="0" marL="228600" rtl="0" algn="l">
              <a:lnSpc>
                <a:spcPct val="90000"/>
              </a:lnSpc>
              <a:spcBef>
                <a:spcPts val="1000"/>
              </a:spcBef>
              <a:spcAft>
                <a:spcPts val="0"/>
              </a:spcAft>
              <a:buClr>
                <a:srgbClr val="000000"/>
              </a:buClr>
              <a:buSzPts val="2400"/>
              <a:buFont typeface="Arial"/>
              <a:buChar char="•"/>
            </a:pPr>
            <a:r>
              <a:rPr b="0" i="0" lang="en-US" sz="2400" u="none" strike="noStrike">
                <a:solidFill>
                  <a:srgbClr val="000000"/>
                </a:solidFill>
                <a:latin typeface="Calibri"/>
                <a:ea typeface="Calibri"/>
                <a:cs typeface="Calibri"/>
                <a:sym typeface="Calibri"/>
              </a:rPr>
              <a:t>Simplifies maintenance.</a:t>
            </a:r>
            <a:endParaRPr/>
          </a:p>
          <a:p>
            <a:pPr indent="-114300" lvl="0" marL="228600" rtl="0" algn="l">
              <a:lnSpc>
                <a:spcPct val="90000"/>
              </a:lnSpc>
              <a:spcBef>
                <a:spcPts val="1000"/>
              </a:spcBef>
              <a:spcAft>
                <a:spcPts val="0"/>
              </a:spcAft>
              <a:buClr>
                <a:schemeClr val="dk1"/>
              </a:buClr>
              <a:buSzPts val="1800"/>
              <a:buFont typeface="Arial"/>
              <a:buNone/>
            </a:pPr>
            <a:r>
              <a:t/>
            </a:r>
            <a:endParaRPr b="0" i="0" sz="1800" u="none" strike="noStrike">
              <a:solidFill>
                <a:srgbClr val="000000"/>
              </a:solidFill>
              <a:latin typeface="Calibri"/>
              <a:ea typeface="Calibri"/>
              <a:cs typeface="Calibri"/>
              <a:sym typeface="Calibri"/>
            </a:endParaRPr>
          </a:p>
        </p:txBody>
      </p:sp>
      <p:sp>
        <p:nvSpPr>
          <p:cNvPr id="148" name="Google Shape;148;p8"/>
          <p:cNvSpPr txBox="1"/>
          <p:nvPr/>
        </p:nvSpPr>
        <p:spPr>
          <a:xfrm>
            <a:off x="838200" y="781"/>
            <a:ext cx="10515600"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F5C99"/>
              </a:buClr>
              <a:buSzPts val="4400"/>
              <a:buFont typeface="Arial"/>
              <a:buNone/>
            </a:pPr>
            <a:r>
              <a:rPr b="1" lang="en-US" sz="4400">
                <a:solidFill>
                  <a:srgbClr val="1F5C99"/>
                </a:solidFill>
                <a:latin typeface="Arial"/>
                <a:ea typeface="Arial"/>
                <a:cs typeface="Arial"/>
                <a:sym typeface="Arial"/>
              </a:rPr>
              <a:t>XBT Data Quality Control</a:t>
            </a:r>
            <a:endParaRPr sz="4400">
              <a:solidFill>
                <a:srgbClr val="1F5C99"/>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txBox="1"/>
          <p:nvPr>
            <p:ph idx="1" type="body"/>
          </p:nvPr>
        </p:nvSpPr>
        <p:spPr>
          <a:xfrm>
            <a:off x="300038" y="1300132"/>
            <a:ext cx="11053762" cy="513244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F3F3F"/>
              </a:buClr>
              <a:buSzPts val="2400"/>
              <a:buNone/>
            </a:pPr>
            <a:r>
              <a:rPr b="1" i="0" lang="en-US" sz="2400" u="none" strike="noStrike">
                <a:solidFill>
                  <a:srgbClr val="3F3F3F"/>
                </a:solidFill>
              </a:rPr>
              <a:t>OceanOps – </a:t>
            </a:r>
            <a:r>
              <a:rPr i="0" lang="en-US" sz="2400" u="none" strike="noStrike">
                <a:solidFill>
                  <a:srgbClr val="3F3F3F"/>
                </a:solidFill>
              </a:rPr>
              <a:t>SOOPIP promotes the input of platform metadata into OceanOPS. </a:t>
            </a:r>
            <a:endParaRPr/>
          </a:p>
          <a:p>
            <a:pPr indent="0" lvl="0" marL="0" rtl="0" algn="l">
              <a:lnSpc>
                <a:spcPct val="90000"/>
              </a:lnSpc>
              <a:spcBef>
                <a:spcPts val="1000"/>
              </a:spcBef>
              <a:spcAft>
                <a:spcPts val="0"/>
              </a:spcAft>
              <a:buClr>
                <a:schemeClr val="dk1"/>
              </a:buClr>
              <a:buSzPts val="2400"/>
              <a:buNone/>
            </a:pPr>
            <a:r>
              <a:t/>
            </a:r>
            <a:endParaRPr i="0" sz="2400" u="none" strike="noStrike">
              <a:solidFill>
                <a:srgbClr val="3F3F3F"/>
              </a:solidFill>
            </a:endParaRPr>
          </a:p>
          <a:p>
            <a:pPr indent="0" lvl="0" marL="0" rtl="0" algn="l">
              <a:lnSpc>
                <a:spcPct val="90000"/>
              </a:lnSpc>
              <a:spcBef>
                <a:spcPts val="1000"/>
              </a:spcBef>
              <a:spcAft>
                <a:spcPts val="0"/>
              </a:spcAft>
              <a:buClr>
                <a:srgbClr val="3F3F3F"/>
              </a:buClr>
              <a:buSzPts val="2400"/>
              <a:buNone/>
            </a:pPr>
            <a:r>
              <a:rPr b="1" lang="en-US" sz="2400">
                <a:solidFill>
                  <a:srgbClr val="3F3F3F"/>
                </a:solidFill>
              </a:rPr>
              <a:t>SOOP Published Metadata Guidelines -  </a:t>
            </a:r>
            <a:r>
              <a:rPr lang="en-US" sz="2400">
                <a:solidFill>
                  <a:srgbClr val="3F3F3F"/>
                </a:solidFill>
              </a:rPr>
              <a:t>updates from in 2017 needed?</a:t>
            </a:r>
            <a:endParaRPr/>
          </a:p>
          <a:p>
            <a:pPr indent="-228600" lvl="0" marL="228600" rtl="0" algn="l">
              <a:lnSpc>
                <a:spcPct val="90000"/>
              </a:lnSpc>
              <a:spcBef>
                <a:spcPts val="1000"/>
              </a:spcBef>
              <a:spcAft>
                <a:spcPts val="0"/>
              </a:spcAft>
              <a:buClr>
                <a:srgbClr val="3F3F3F"/>
              </a:buClr>
              <a:buSzPts val="2400"/>
              <a:buChar char="•"/>
            </a:pPr>
            <a:r>
              <a:rPr lang="en-US" sz="2400">
                <a:solidFill>
                  <a:srgbClr val="3F3F3F"/>
                </a:solidFill>
              </a:rPr>
              <a:t>SOOP-XBT Platform Metadata </a:t>
            </a:r>
            <a:endParaRPr/>
          </a:p>
          <a:p>
            <a:pPr indent="-228600" lvl="0" marL="228600" rtl="0" algn="l">
              <a:lnSpc>
                <a:spcPct val="90000"/>
              </a:lnSpc>
              <a:spcBef>
                <a:spcPts val="1000"/>
              </a:spcBef>
              <a:spcAft>
                <a:spcPts val="0"/>
              </a:spcAft>
              <a:buClr>
                <a:srgbClr val="3F3F3F"/>
              </a:buClr>
              <a:buSzPts val="2400"/>
              <a:buChar char="•"/>
            </a:pPr>
            <a:r>
              <a:rPr lang="en-US" sz="2400">
                <a:solidFill>
                  <a:srgbClr val="3F3F3F"/>
                </a:solidFill>
              </a:rPr>
              <a:t>SOOP-XBT Cruise Metadata</a:t>
            </a:r>
            <a:endParaRPr/>
          </a:p>
          <a:p>
            <a:pPr indent="-228600" lvl="0" marL="228600" rtl="0" algn="l">
              <a:lnSpc>
                <a:spcPct val="90000"/>
              </a:lnSpc>
              <a:spcBef>
                <a:spcPts val="1000"/>
              </a:spcBef>
              <a:spcAft>
                <a:spcPts val="0"/>
              </a:spcAft>
              <a:buClr>
                <a:srgbClr val="3F3F3F"/>
              </a:buClr>
              <a:buSzPts val="2400"/>
              <a:buChar char="•"/>
            </a:pPr>
            <a:r>
              <a:rPr lang="en-US" sz="2400">
                <a:solidFill>
                  <a:srgbClr val="3F3F3F"/>
                </a:solidFill>
              </a:rPr>
              <a:t>SOOP-XBT RT Deployment Metadata</a:t>
            </a:r>
            <a:endParaRPr/>
          </a:p>
          <a:p>
            <a:pPr indent="-228600" lvl="0" marL="228600" rtl="0" algn="l">
              <a:lnSpc>
                <a:spcPct val="90000"/>
              </a:lnSpc>
              <a:spcBef>
                <a:spcPts val="1000"/>
              </a:spcBef>
              <a:spcAft>
                <a:spcPts val="0"/>
              </a:spcAft>
              <a:buClr>
                <a:srgbClr val="3F3F3F"/>
              </a:buClr>
              <a:buSzPts val="2400"/>
              <a:buChar char="•"/>
            </a:pPr>
            <a:r>
              <a:rPr lang="en-US" sz="2400">
                <a:solidFill>
                  <a:srgbClr val="3F3F3F"/>
                </a:solidFill>
              </a:rPr>
              <a:t>SOOP-XBT DM Deployment Metadata </a:t>
            </a:r>
            <a:endParaRPr/>
          </a:p>
          <a:p>
            <a:pPr indent="0" lvl="0" marL="0" rtl="0" algn="l">
              <a:lnSpc>
                <a:spcPct val="90000"/>
              </a:lnSpc>
              <a:spcBef>
                <a:spcPts val="1000"/>
              </a:spcBef>
              <a:spcAft>
                <a:spcPts val="0"/>
              </a:spcAft>
              <a:buClr>
                <a:srgbClr val="3F3F3F"/>
              </a:buClr>
              <a:buSzPts val="2400"/>
              <a:buNone/>
            </a:pPr>
            <a:r>
              <a:rPr lang="en-US" sz="2400" u="sng">
                <a:solidFill>
                  <a:srgbClr val="3F3F3F"/>
                </a:solidFill>
                <a:hlinkClick r:id="rId3">
                  <a:extLst>
                    <a:ext uri="{A12FA001-AC4F-418D-AE19-62706E023703}">
                      <ahyp:hlinkClr val="tx"/>
                    </a:ext>
                  </a:extLst>
                </a:hlinkClick>
              </a:rPr>
              <a:t>https://www.ocean-ops.org/sot/programmes.html#SOOP</a:t>
            </a:r>
            <a:r>
              <a:rPr lang="en-US" sz="2400">
                <a:solidFill>
                  <a:srgbClr val="3F3F3F"/>
                </a:solidFill>
              </a:rPr>
              <a:t> </a:t>
            </a:r>
            <a:endParaRPr/>
          </a:p>
          <a:p>
            <a:pPr indent="0" lvl="0" marL="0" rtl="0" algn="l">
              <a:lnSpc>
                <a:spcPct val="90000"/>
              </a:lnSpc>
              <a:spcBef>
                <a:spcPts val="1000"/>
              </a:spcBef>
              <a:spcAft>
                <a:spcPts val="0"/>
              </a:spcAft>
              <a:buClr>
                <a:schemeClr val="dk1"/>
              </a:buClr>
              <a:buSzPts val="2400"/>
              <a:buNone/>
            </a:pPr>
            <a:r>
              <a:t/>
            </a:r>
            <a:endParaRPr i="0" sz="2400" u="none" strike="noStrike">
              <a:solidFill>
                <a:srgbClr val="3F3F3F"/>
              </a:solidFill>
            </a:endParaRPr>
          </a:p>
          <a:p>
            <a:pPr indent="0" lvl="0" marL="0" rtl="0" algn="l">
              <a:lnSpc>
                <a:spcPct val="90000"/>
              </a:lnSpc>
              <a:spcBef>
                <a:spcPts val="1000"/>
              </a:spcBef>
              <a:spcAft>
                <a:spcPts val="0"/>
              </a:spcAft>
              <a:buClr>
                <a:srgbClr val="3F3F3F"/>
              </a:buClr>
              <a:buSzPts val="2400"/>
              <a:buNone/>
            </a:pPr>
            <a:r>
              <a:rPr b="1" i="0" lang="en-US" sz="2400" u="none" strike="noStrike">
                <a:solidFill>
                  <a:srgbClr val="3F3F3F"/>
                </a:solidFill>
              </a:rPr>
              <a:t>Metadata definition - </a:t>
            </a:r>
            <a:r>
              <a:rPr b="0" i="0" lang="en-US" sz="2400" u="none" strike="noStrike">
                <a:solidFill>
                  <a:srgbClr val="3F3F3F"/>
                </a:solidFill>
              </a:rPr>
              <a:t>is sometimes inconsistent for different databases (WOD, GTSPP, etc). Is it possible to map the metadata in different databases?</a:t>
            </a:r>
            <a:endParaRPr/>
          </a:p>
          <a:p>
            <a:pPr indent="0" lvl="0" marL="0" rtl="0" algn="l">
              <a:lnSpc>
                <a:spcPct val="90000"/>
              </a:lnSpc>
              <a:spcBef>
                <a:spcPts val="1000"/>
              </a:spcBef>
              <a:spcAft>
                <a:spcPts val="0"/>
              </a:spcAft>
              <a:buClr>
                <a:schemeClr val="dk1"/>
              </a:buClr>
              <a:buSzPts val="2400"/>
              <a:buNone/>
            </a:pPr>
            <a:r>
              <a:t/>
            </a:r>
            <a:endParaRPr b="1" sz="2400">
              <a:solidFill>
                <a:srgbClr val="3F3F3F"/>
              </a:solidFill>
            </a:endParaRPr>
          </a:p>
          <a:p>
            <a:pPr indent="0" lvl="0" marL="0" rtl="0" algn="l">
              <a:lnSpc>
                <a:spcPct val="90000"/>
              </a:lnSpc>
              <a:spcBef>
                <a:spcPts val="1000"/>
              </a:spcBef>
              <a:spcAft>
                <a:spcPts val="0"/>
              </a:spcAft>
              <a:buClr>
                <a:srgbClr val="3F3F3F"/>
              </a:buClr>
              <a:buSzPts val="2400"/>
              <a:buNone/>
            </a:pPr>
            <a:r>
              <a:rPr b="1" i="0" lang="en-US" sz="2400" u="none" strike="noStrike">
                <a:solidFill>
                  <a:srgbClr val="3F3F3F"/>
                </a:solidFill>
              </a:rPr>
              <a:t>Metadata QC</a:t>
            </a:r>
            <a:r>
              <a:rPr b="1" lang="en-US" sz="2400">
                <a:solidFill>
                  <a:srgbClr val="3F3F3F"/>
                </a:solidFill>
              </a:rPr>
              <a:t> -</a:t>
            </a:r>
            <a:r>
              <a:rPr i="0" lang="en-US" sz="2400" u="none" strike="noStrike">
                <a:solidFill>
                  <a:srgbClr val="3F3F3F"/>
                </a:solidFill>
              </a:rPr>
              <a:t>Work and discussions </a:t>
            </a:r>
            <a:r>
              <a:rPr b="0" i="0" lang="en-US" sz="2400" u="none" strike="noStrike">
                <a:solidFill>
                  <a:srgbClr val="3F3F3F"/>
                </a:solidFill>
              </a:rPr>
              <a:t>of data QC should include metadata QC.</a:t>
            </a:r>
            <a:endParaRPr b="1" i="0" sz="2400" u="none" strike="noStrike">
              <a:solidFill>
                <a:srgbClr val="3F3F3F"/>
              </a:solidFill>
            </a:endParaRPr>
          </a:p>
        </p:txBody>
      </p:sp>
      <p:sp>
        <p:nvSpPr>
          <p:cNvPr id="154" name="Google Shape;154;p9"/>
          <p:cNvSpPr txBox="1"/>
          <p:nvPr/>
        </p:nvSpPr>
        <p:spPr>
          <a:xfrm>
            <a:off x="838200" y="246819"/>
            <a:ext cx="10515600" cy="97873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Play"/>
              <a:buNone/>
            </a:pPr>
            <a:r>
              <a:t/>
            </a:r>
            <a:endParaRPr b="1" sz="4400">
              <a:solidFill>
                <a:srgbClr val="1F5C99"/>
              </a:solidFill>
              <a:latin typeface="Play"/>
              <a:ea typeface="Play"/>
              <a:cs typeface="Play"/>
              <a:sym typeface="Play"/>
            </a:endParaRPr>
          </a:p>
        </p:txBody>
      </p:sp>
      <p:sp>
        <p:nvSpPr>
          <p:cNvPr id="155" name="Google Shape;155;p9"/>
          <p:cNvSpPr txBox="1"/>
          <p:nvPr>
            <p:ph type="title"/>
          </p:nvPr>
        </p:nvSpPr>
        <p:spPr>
          <a:xfrm>
            <a:off x="838200" y="-636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5C99"/>
              </a:buClr>
              <a:buSzPts val="4400"/>
              <a:buFont typeface="Arial"/>
              <a:buNone/>
            </a:pPr>
            <a:r>
              <a:rPr b="1" i="0" lang="en-US" u="none" strike="noStrike">
                <a:solidFill>
                  <a:srgbClr val="1F5C99"/>
                </a:solidFill>
                <a:latin typeface="Arial"/>
                <a:ea typeface="Arial"/>
                <a:cs typeface="Arial"/>
                <a:sym typeface="Arial"/>
              </a:rPr>
              <a:t>Platform and Profile Metadata</a:t>
            </a:r>
            <a:endParaRPr>
              <a:solidFill>
                <a:srgbClr val="1F5C99"/>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2024-11-06T16:15:13Z</dcterms:created>
  <dc:creator>Parks, Justine</dc:creator>
</cp:coreProperties>
</file>