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6" r:id="rId5"/>
    <p:sldMasterId id="214748368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  <p:embeddedFont>
      <p:font typeface="Helvetica Neue"/>
      <p:regular r:id="rId26"/>
      <p:bold r:id="rId27"/>
      <p:italic r:id="rId28"/>
      <p:boldItalic r:id="rId29"/>
    </p:embeddedFont>
    <p:embeddedFont>
      <p:font typeface="Barlow"/>
      <p:regular r:id="rId30"/>
      <p:bold r:id="rId31"/>
      <p:italic r:id="rId32"/>
      <p:boldItalic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178394-4678-4DD2-9138-E7DF20168F1F}">
  <a:tblStyle styleId="{95178394-4678-4DD2-9138-E7DF20168F1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Roboto-regular.fntdata"/><Relationship Id="rId21" Type="http://schemas.openxmlformats.org/officeDocument/2006/relationships/slide" Target="slides/slide14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HelveticaNeue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HelveticaNeue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Barlow-bold.fntdata"/><Relationship Id="rId30" Type="http://schemas.openxmlformats.org/officeDocument/2006/relationships/font" Target="fonts/Barlow-regular.fntdata"/><Relationship Id="rId11" Type="http://schemas.openxmlformats.org/officeDocument/2006/relationships/slide" Target="slides/slide4.xml"/><Relationship Id="rId33" Type="http://schemas.openxmlformats.org/officeDocument/2006/relationships/font" Target="fonts/Barlow-boldItalic.fntdata"/><Relationship Id="rId10" Type="http://schemas.openxmlformats.org/officeDocument/2006/relationships/slide" Target="slides/slide3.xml"/><Relationship Id="rId32" Type="http://schemas.openxmlformats.org/officeDocument/2006/relationships/font" Target="fonts/Barlow-italic.fntdata"/><Relationship Id="rId13" Type="http://schemas.openxmlformats.org/officeDocument/2006/relationships/slide" Target="slides/slide6.xml"/><Relationship Id="rId35" Type="http://schemas.openxmlformats.org/officeDocument/2006/relationships/font" Target="fonts/OpenSans-bold.fntdata"/><Relationship Id="rId12" Type="http://schemas.openxmlformats.org/officeDocument/2006/relationships/slide" Target="slides/slide5.xml"/><Relationship Id="rId34" Type="http://schemas.openxmlformats.org/officeDocument/2006/relationships/font" Target="fonts/OpenSans-regular.fntdata"/><Relationship Id="rId15" Type="http://schemas.openxmlformats.org/officeDocument/2006/relationships/slide" Target="slides/slide8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7.xml"/><Relationship Id="rId36" Type="http://schemas.openxmlformats.org/officeDocument/2006/relationships/font" Target="fonts/OpenSans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447ffaff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447ffaff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4960b935df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34960b935df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g34960b935df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95d2ff264_0_4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3495d2ff264_0_4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495d2ff264_0_2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3495d2ff264_0_2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2d2a4e6b8d_0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g32d2a4e6b8d_0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4960b935df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g34960b935df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95d2ff26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Arial"/>
              <a:buNone/>
            </a:pPr>
            <a:r>
              <a:rPr i="1" lang="en" sz="1200">
                <a:solidFill>
                  <a:srgbClr val="333333"/>
                </a:solidFill>
              </a:rPr>
              <a:t>SG</a:t>
            </a:r>
            <a:endParaRPr i="1" sz="1200">
              <a:solidFill>
                <a:srgbClr val="333333"/>
              </a:solidFill>
            </a:endParaRPr>
          </a:p>
        </p:txBody>
      </p:sp>
      <p:sp>
        <p:nvSpPr>
          <p:cNvPr id="266" name="Google Shape;266;g3495d2ff264_0_0:notes"/>
          <p:cNvSpPr/>
          <p:nvPr>
            <p:ph idx="2" type="sldImg"/>
          </p:nvPr>
        </p:nvSpPr>
        <p:spPr>
          <a:xfrm>
            <a:off x="68738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495d2ff264_0_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g3495d2ff264_0_4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495d2ff264_0_3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3495d2ff264_0_3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9" name="Google Shape;299;g3495d2ff264_0_352:notes"/>
          <p:cNvSpPr txBox="1"/>
          <p:nvPr>
            <p:ph idx="12" type="sldNum"/>
          </p:nvPr>
        </p:nvSpPr>
        <p:spPr>
          <a:xfrm>
            <a:off x="3884608" y="8685208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495d2ff264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495d2ff264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495d2ff264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3495d2ff26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95d2ff264_0_1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3495d2ff264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495d2ff264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3495d2ff264_0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495d2ff264_0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3495d2ff26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1025999" y="2092500"/>
            <a:ext cx="51579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025999" y="3447900"/>
            <a:ext cx="51579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22160" l="0" r="0" t="0"/>
          <a:stretch/>
        </p:blipFill>
        <p:spPr>
          <a:xfrm>
            <a:off x="4782125" y="270800"/>
            <a:ext cx="3903525" cy="79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1"/>
          <p:cNvSpPr txBox="1"/>
          <p:nvPr>
            <p:ph idx="1" type="body"/>
          </p:nvPr>
        </p:nvSpPr>
        <p:spPr>
          <a:xfrm>
            <a:off x="540544" y="972741"/>
            <a:ext cx="5011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2" type="body"/>
          </p:nvPr>
        </p:nvSpPr>
        <p:spPr>
          <a:xfrm>
            <a:off x="540543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3" type="body"/>
          </p:nvPr>
        </p:nvSpPr>
        <p:spPr>
          <a:xfrm>
            <a:off x="3272399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4" type="body"/>
          </p:nvPr>
        </p:nvSpPr>
        <p:spPr>
          <a:xfrm>
            <a:off x="6004255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89" name="Google Shape;89;p11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3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9" name="Google Shape;99;p13"/>
          <p:cNvSpPr txBox="1"/>
          <p:nvPr>
            <p:ph type="title"/>
          </p:nvPr>
        </p:nvSpPr>
        <p:spPr>
          <a:xfrm>
            <a:off x="540544" y="972741"/>
            <a:ext cx="31269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rial"/>
              <a:buNone/>
              <a:defRPr sz="37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540544" y="972741"/>
            <a:ext cx="46167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3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3" name="Google Shape;103;p14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540544" y="1412100"/>
            <a:ext cx="58050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5"/>
          <p:cNvSpPr txBox="1"/>
          <p:nvPr>
            <p:ph idx="1" type="body"/>
          </p:nvPr>
        </p:nvSpPr>
        <p:spPr>
          <a:xfrm>
            <a:off x="540544" y="3798900"/>
            <a:ext cx="5805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10" name="Google Shape;110;p15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1" type="subTitle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0" sz="18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4" name="Google Shape;114;p16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6"/>
          <p:cNvGrpSpPr/>
          <p:nvPr/>
        </p:nvGrpSpPr>
        <p:grpSpPr>
          <a:xfrm>
            <a:off x="540544" y="4104000"/>
            <a:ext cx="3006951" cy="521209"/>
            <a:chOff x="720725" y="5218493"/>
            <a:chExt cx="4009268" cy="694945"/>
          </a:xfrm>
        </p:grpSpPr>
        <p:pic>
          <p:nvPicPr>
            <p:cNvPr id="117" name="Google Shape;117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1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1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1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540544" y="972741"/>
            <a:ext cx="5011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 showMasterSp="0">
  <p:cSld name="Custom Layou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ctrTitle"/>
          </p:nvPr>
        </p:nvSpPr>
        <p:spPr>
          <a:xfrm>
            <a:off x="1026000" y="2241000"/>
            <a:ext cx="2795100" cy="1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1026000" y="3736800"/>
            <a:ext cx="27951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9018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>
            <p:ph idx="2" type="pic"/>
          </p:nvPr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Image">
  <p:cSld name="1_Content and Imag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540545" y="972742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5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1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Content Slide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idx="1" type="subTitle"/>
          </p:nvPr>
        </p:nvSpPr>
        <p:spPr>
          <a:xfrm>
            <a:off x="1143002" y="1531089"/>
            <a:ext cx="6858000" cy="24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4"/>
          <p:cNvSpPr txBox="1"/>
          <p:nvPr>
            <p:ph type="ctrTitle"/>
          </p:nvPr>
        </p:nvSpPr>
        <p:spPr>
          <a:xfrm>
            <a:off x="1025999" y="2092500"/>
            <a:ext cx="51576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" type="subTitle"/>
          </p:nvPr>
        </p:nvSpPr>
        <p:spPr>
          <a:xfrm>
            <a:off x="1025999" y="3447900"/>
            <a:ext cx="51576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158" name="Google Shape;15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2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2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4" name="Google Shape;164;p25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25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6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6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2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2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7"/>
          <p:cNvSpPr/>
          <p:nvPr>
            <p:ph idx="2" type="pic"/>
          </p:nvPr>
        </p:nvSpPr>
        <p:spPr>
          <a:xfrm>
            <a:off x="540544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78" name="Google Shape;178;p27"/>
          <p:cNvSpPr txBox="1"/>
          <p:nvPr>
            <p:ph idx="1" type="body"/>
          </p:nvPr>
        </p:nvSpPr>
        <p:spPr>
          <a:xfrm>
            <a:off x="540544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9" name="Google Shape;179;p27"/>
          <p:cNvSpPr/>
          <p:nvPr>
            <p:ph idx="3" type="pic"/>
          </p:nvPr>
        </p:nvSpPr>
        <p:spPr>
          <a:xfrm>
            <a:off x="4625166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0" name="Google Shape;180;p27"/>
          <p:cNvSpPr txBox="1"/>
          <p:nvPr>
            <p:ph idx="4" type="body"/>
          </p:nvPr>
        </p:nvSpPr>
        <p:spPr>
          <a:xfrm>
            <a:off x="4625166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4" name="Google Shape;184;p28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5" name="Google Shape;185;p2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2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2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29"/>
          <p:cNvSpPr txBox="1"/>
          <p:nvPr>
            <p:ph idx="1" type="subTitle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0" sz="18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1" name="Google Shape;191;p29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192" name="Google Shape;19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29"/>
          <p:cNvGrpSpPr/>
          <p:nvPr/>
        </p:nvGrpSpPr>
        <p:grpSpPr>
          <a:xfrm>
            <a:off x="540544" y="4104000"/>
            <a:ext cx="3006951" cy="521209"/>
            <a:chOff x="720725" y="5218493"/>
            <a:chExt cx="4009268" cy="694945"/>
          </a:xfrm>
        </p:grpSpPr>
        <p:pic>
          <p:nvPicPr>
            <p:cNvPr id="194" name="Google Shape;194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type="title"/>
          </p:nvPr>
        </p:nvSpPr>
        <p:spPr>
          <a:xfrm>
            <a:off x="540544" y="972741"/>
            <a:ext cx="46167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" name="Google Shape;200;p3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1" name="Google Shape;201;p30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540544" y="972741"/>
            <a:ext cx="60885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4" name="Google Shape;204;p3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3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p3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31"/>
          <p:cNvSpPr txBox="1"/>
          <p:nvPr>
            <p:ph type="title"/>
          </p:nvPr>
        </p:nvSpPr>
        <p:spPr>
          <a:xfrm>
            <a:off x="540544" y="541735"/>
            <a:ext cx="608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>
            <p:ph idx="2" type="pic"/>
          </p:nvPr>
        </p:nvSpPr>
        <p:spPr>
          <a:xfrm>
            <a:off x="0" y="0"/>
            <a:ext cx="518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" name="Google Shape;28;p4"/>
          <p:cNvSpPr txBox="1"/>
          <p:nvPr>
            <p:ph type="ctrTitle"/>
          </p:nvPr>
        </p:nvSpPr>
        <p:spPr>
          <a:xfrm>
            <a:off x="5670000" y="2370600"/>
            <a:ext cx="2958600" cy="13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5670000" y="3871800"/>
            <a:ext cx="29586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70000" y="5400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ctrTitle"/>
          </p:nvPr>
        </p:nvSpPr>
        <p:spPr>
          <a:xfrm>
            <a:off x="1026000" y="2241000"/>
            <a:ext cx="2795100" cy="1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0" name="Google Shape;210;p32"/>
          <p:cNvSpPr txBox="1"/>
          <p:nvPr>
            <p:ph idx="1" type="subTitle"/>
          </p:nvPr>
        </p:nvSpPr>
        <p:spPr>
          <a:xfrm>
            <a:off x="1026000" y="3736800"/>
            <a:ext cx="27951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211" name="Google Shape;21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9018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/>
          <p:nvPr>
            <p:ph idx="2" type="pic"/>
          </p:nvPr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/>
          <p:nvPr>
            <p:ph idx="2" type="pic"/>
          </p:nvPr>
        </p:nvSpPr>
        <p:spPr>
          <a:xfrm>
            <a:off x="0" y="0"/>
            <a:ext cx="518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5" name="Google Shape;215;p33"/>
          <p:cNvSpPr txBox="1"/>
          <p:nvPr>
            <p:ph type="ctrTitle"/>
          </p:nvPr>
        </p:nvSpPr>
        <p:spPr>
          <a:xfrm>
            <a:off x="5670000" y="2370600"/>
            <a:ext cx="2958600" cy="13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p33"/>
          <p:cNvSpPr txBox="1"/>
          <p:nvPr>
            <p:ph idx="1" type="subTitle"/>
          </p:nvPr>
        </p:nvSpPr>
        <p:spPr>
          <a:xfrm>
            <a:off x="5670000" y="3871800"/>
            <a:ext cx="29586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217" name="Google Shape;21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70000" y="540000"/>
            <a:ext cx="2227500" cy="62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34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3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34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3" name="Google Shape;223;p34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34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8" name="Google Shape;228;p3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9" name="Google Shape;229;p3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3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35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2" name="Google Shape;232;p35"/>
          <p:cNvSpPr txBox="1"/>
          <p:nvPr>
            <p:ph idx="2" type="body"/>
          </p:nvPr>
        </p:nvSpPr>
        <p:spPr>
          <a:xfrm>
            <a:off x="540543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3" name="Google Shape;233;p35"/>
          <p:cNvSpPr txBox="1"/>
          <p:nvPr>
            <p:ph idx="3" type="body"/>
          </p:nvPr>
        </p:nvSpPr>
        <p:spPr>
          <a:xfrm>
            <a:off x="3272399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35"/>
          <p:cNvSpPr txBox="1"/>
          <p:nvPr>
            <p:ph idx="4" type="body"/>
          </p:nvPr>
        </p:nvSpPr>
        <p:spPr>
          <a:xfrm>
            <a:off x="6004255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235" name="Google Shape;235;p35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" name="Google Shape;238;p36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9" name="Google Shape;239;p36"/>
          <p:cNvSpPr txBox="1"/>
          <p:nvPr>
            <p:ph type="title"/>
          </p:nvPr>
        </p:nvSpPr>
        <p:spPr>
          <a:xfrm>
            <a:off x="540544" y="972741"/>
            <a:ext cx="31269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rial"/>
              <a:buNone/>
              <a:defRPr sz="37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>
            <p:ph type="title"/>
          </p:nvPr>
        </p:nvSpPr>
        <p:spPr>
          <a:xfrm>
            <a:off x="540544" y="1412100"/>
            <a:ext cx="58050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2" name="Google Shape;242;p3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3" name="Google Shape;243;p3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4" name="Google Shape;244;p3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37"/>
          <p:cNvSpPr txBox="1"/>
          <p:nvPr>
            <p:ph idx="1" type="body"/>
          </p:nvPr>
        </p:nvSpPr>
        <p:spPr>
          <a:xfrm>
            <a:off x="540544" y="3798900"/>
            <a:ext cx="5805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246" name="Google Shape;246;p37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9" name="Google Shape;249;p3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0" name="Google Shape;250;p3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Content Slid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>
            <p:ph type="ctrTitle"/>
          </p:nvPr>
        </p:nvSpPr>
        <p:spPr>
          <a:xfrm>
            <a:off x="1143000" y="841772"/>
            <a:ext cx="68580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AA"/>
              </a:buClr>
              <a:buSzPts val="3300"/>
              <a:buFont typeface="Arial"/>
              <a:buNone/>
              <a:defRPr sz="3300">
                <a:solidFill>
                  <a:srgbClr val="005B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39"/>
          <p:cNvSpPr txBox="1"/>
          <p:nvPr>
            <p:ph idx="1" type="subTitle"/>
          </p:nvPr>
        </p:nvSpPr>
        <p:spPr>
          <a:xfrm>
            <a:off x="1143000" y="1531088"/>
            <a:ext cx="6858000" cy="24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1">
  <p:cSld name="Content Slide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/>
          <p:nvPr>
            <p:ph idx="1" type="subTitle"/>
          </p:nvPr>
        </p:nvSpPr>
        <p:spPr>
          <a:xfrm>
            <a:off x="1143002" y="1531089"/>
            <a:ext cx="6858000" cy="24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" type="body"/>
          </p:nvPr>
        </p:nvSpPr>
        <p:spPr>
          <a:xfrm>
            <a:off x="540544" y="972741"/>
            <a:ext cx="60885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5"/>
          <p:cNvSpPr txBox="1"/>
          <p:nvPr>
            <p:ph type="title"/>
          </p:nvPr>
        </p:nvSpPr>
        <p:spPr>
          <a:xfrm>
            <a:off x="540544" y="541735"/>
            <a:ext cx="608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7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8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9"/>
          <p:cNvSpPr/>
          <p:nvPr>
            <p:ph idx="2" type="pic"/>
          </p:nvPr>
        </p:nvSpPr>
        <p:spPr>
          <a:xfrm>
            <a:off x="540544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540544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" name="Google Shape;66;p9"/>
          <p:cNvSpPr/>
          <p:nvPr>
            <p:ph idx="3" type="pic"/>
          </p:nvPr>
        </p:nvSpPr>
        <p:spPr>
          <a:xfrm>
            <a:off x="3273300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7" name="Google Shape;67;p9"/>
          <p:cNvSpPr txBox="1"/>
          <p:nvPr>
            <p:ph idx="4" type="body"/>
          </p:nvPr>
        </p:nvSpPr>
        <p:spPr>
          <a:xfrm>
            <a:off x="3273300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9"/>
          <p:cNvSpPr/>
          <p:nvPr>
            <p:ph idx="5" type="pic"/>
          </p:nvPr>
        </p:nvSpPr>
        <p:spPr>
          <a:xfrm>
            <a:off x="6006056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9" name="Google Shape;69;p9"/>
          <p:cNvSpPr txBox="1"/>
          <p:nvPr>
            <p:ph idx="6" type="body"/>
          </p:nvPr>
        </p:nvSpPr>
        <p:spPr>
          <a:xfrm>
            <a:off x="6006056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0"/>
          <p:cNvSpPr/>
          <p:nvPr>
            <p:ph idx="2" type="pic"/>
          </p:nvPr>
        </p:nvSpPr>
        <p:spPr>
          <a:xfrm>
            <a:off x="540544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6" name="Google Shape;76;p10"/>
          <p:cNvSpPr txBox="1"/>
          <p:nvPr>
            <p:ph idx="1" type="body"/>
          </p:nvPr>
        </p:nvSpPr>
        <p:spPr>
          <a:xfrm>
            <a:off x="540544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0"/>
          <p:cNvSpPr/>
          <p:nvPr>
            <p:ph idx="3" type="pic"/>
          </p:nvPr>
        </p:nvSpPr>
        <p:spPr>
          <a:xfrm>
            <a:off x="4625166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8" name="Google Shape;78;p10"/>
          <p:cNvSpPr txBox="1"/>
          <p:nvPr>
            <p:ph idx="4" type="body"/>
          </p:nvPr>
        </p:nvSpPr>
        <p:spPr>
          <a:xfrm>
            <a:off x="4625166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23" Type="http://schemas.openxmlformats.org/officeDocument/2006/relationships/theme" Target="../theme/theme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2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" name="Google Shape;11;p1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23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" name="Google Shape;152;p23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" name="Google Shape;153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Relationship Id="rId4" Type="http://schemas.openxmlformats.org/officeDocument/2006/relationships/image" Target="../media/image4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jpg"/><Relationship Id="rId4" Type="http://schemas.openxmlformats.org/officeDocument/2006/relationships/image" Target="../media/image42.png"/><Relationship Id="rId5" Type="http://schemas.openxmlformats.org/officeDocument/2006/relationships/image" Target="../media/image47.png"/><Relationship Id="rId6" Type="http://schemas.openxmlformats.org/officeDocument/2006/relationships/image" Target="../media/image4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2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hyperlink" Target="https://wmoomm.sharepoint.com/sites/wmocpdb/eve_group/Forms/AllItems.aspx?id=%2Fsites%2Fwmocpdb%2Feve%5Fgroup%2FJoint%20Expert%20Team%20on%20Earth%20Observing%20System%20Design%20and%20Evolution%20%28JET%2DEOSDE%29%5F5d83ed17%2Ddde6%2Dea11%2Da817%2D000d3a25bdee%2FGroup%20Members%2FMeetings%2FNWP%20Impact%20Workshops%2FImpact%5FWorkshop%5FNo8%5F2024%2FDraft%20Report%2F8th%2DImpact%5FWorkshop%2DFinal%5FReport%2Epdf&amp;parent=%2Fsites%2Fwmocpdb%2Feve%5Fgroup%2FJoint%20Expert%20Team%20on%20Earth%20Observing%20System%20Design%20and%20Evolution%20%28JET%2DEOSDE%29%5F5d83ed17%2Ddde6%2Dea11%2Da817%2D000d3a25bdee%2FGroup%20Members%2FMeetings%2FNWP%20Impact%20Workshops%2FImpact%5FWorkshop%5FNo8%5F2024%2FDraft%20Report&amp;p=true&amp;ga=1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36.png"/><Relationship Id="rId7" Type="http://schemas.openxmlformats.org/officeDocument/2006/relationships/image" Target="../media/image28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Relationship Id="rId5" Type="http://schemas.openxmlformats.org/officeDocument/2006/relationships/image" Target="../media/image25.png"/><Relationship Id="rId6" Type="http://schemas.openxmlformats.org/officeDocument/2006/relationships/image" Target="../media/image32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40.png"/><Relationship Id="rId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type="ctrTitle"/>
          </p:nvPr>
        </p:nvSpPr>
        <p:spPr>
          <a:xfrm>
            <a:off x="1026000" y="1711500"/>
            <a:ext cx="7359300" cy="110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GOOS Co-Design Programme’s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Cyclone Exemplar</a:t>
            </a:r>
            <a:endParaRPr/>
          </a:p>
        </p:txBody>
      </p:sp>
      <p:sp>
        <p:nvSpPr>
          <p:cNvPr id="261" name="Google Shape;261;p41"/>
          <p:cNvSpPr txBox="1"/>
          <p:nvPr>
            <p:ph idx="1" type="subTitle"/>
          </p:nvPr>
        </p:nvSpPr>
        <p:spPr>
          <a:xfrm>
            <a:off x="1026000" y="2899350"/>
            <a:ext cx="7092900" cy="6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Co-Designing Ocean Observing Systems for Improving the Understanding </a:t>
            </a:r>
            <a:br>
              <a:rPr i="1" lang="en"/>
            </a:br>
            <a:r>
              <a:rPr i="1" lang="en"/>
              <a:t>and Forecasting of Tropical Cyclones</a:t>
            </a:r>
            <a:endParaRPr i="1"/>
          </a:p>
        </p:txBody>
      </p:sp>
      <p:sp>
        <p:nvSpPr>
          <p:cNvPr id="262" name="Google Shape;262;p41"/>
          <p:cNvSpPr txBox="1"/>
          <p:nvPr>
            <p:ph idx="1" type="subTitle"/>
          </p:nvPr>
        </p:nvSpPr>
        <p:spPr>
          <a:xfrm>
            <a:off x="1026000" y="3748050"/>
            <a:ext cx="7432800" cy="156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Scott Glenn</a:t>
            </a:r>
            <a:r>
              <a:rPr lang="en"/>
              <a:t>, </a:t>
            </a:r>
            <a:r>
              <a:rPr b="0" lang="en"/>
              <a:t>Distinguished Professor, Rutgers University, USA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Cheyenne Stienbarger, </a:t>
            </a:r>
            <a:r>
              <a:rPr b="0" lang="en"/>
              <a:t>Program Manager, NOAA, USA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Sixteenth Observations Coordination Group Meeting (OCG-16)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7-10 April 2025, IFREMER, Brest, France</a:t>
            </a:r>
            <a:endParaRPr/>
          </a:p>
        </p:txBody>
      </p:sp>
      <p:pic>
        <p:nvPicPr>
          <p:cNvPr id="263" name="Google Shape;26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5477" y="4322925"/>
            <a:ext cx="633600" cy="6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"/>
          <p:cNvSpPr txBox="1"/>
          <p:nvPr>
            <p:ph idx="4" type="body"/>
          </p:nvPr>
        </p:nvSpPr>
        <p:spPr>
          <a:xfrm>
            <a:off x="4622000" y="2139525"/>
            <a:ext cx="3067500" cy="248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Need GOOS and OCG advocacy and support for: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Argo: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Increase dedicated Caribbean/storm sampling without endangering Argo’s climate mission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OceanGliders: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Build the Caribbean fleet &amp; 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enhance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regional operator 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capacity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FVON: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Grow local participation, monitor data flow &amp; impact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Network Crosscut: 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Support for WIS 2.0 integration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5" name="Google Shape;405;p50"/>
          <p:cNvSpPr txBox="1"/>
          <p:nvPr>
            <p:ph type="title"/>
          </p:nvPr>
        </p:nvSpPr>
        <p:spPr>
          <a:xfrm>
            <a:off x="1353675" y="429050"/>
            <a:ext cx="62511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"/>
              <a:t>Next Steps &amp; Resources Required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406" name="Google Shape;406;p50" title="BN-VA052_3di3W_MP_20170908123732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558" l="0" r="0" t="21558"/>
          <a:stretch/>
        </p:blipFill>
        <p:spPr>
          <a:xfrm>
            <a:off x="1353675" y="1006300"/>
            <a:ext cx="2982901" cy="113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407" name="Google Shape;407;p5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21376" l="0" r="0" t="21376"/>
          <a:stretch/>
        </p:blipFill>
        <p:spPr>
          <a:xfrm>
            <a:off x="4622000" y="974138"/>
            <a:ext cx="3067500" cy="116616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408" name="Google Shape;408;p50"/>
          <p:cNvSpPr txBox="1"/>
          <p:nvPr/>
        </p:nvSpPr>
        <p:spPr>
          <a:xfrm>
            <a:off x="3752475" y="1865925"/>
            <a:ext cx="584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WSJ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9" name="Google Shape;409;p50"/>
          <p:cNvSpPr txBox="1"/>
          <p:nvPr/>
        </p:nvSpPr>
        <p:spPr>
          <a:xfrm>
            <a:off x="7003575" y="1865925"/>
            <a:ext cx="635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FVON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0" name="Google Shape;410;p50"/>
          <p:cNvSpPr txBox="1"/>
          <p:nvPr>
            <p:ph idx="1" type="body"/>
          </p:nvPr>
        </p:nvSpPr>
        <p:spPr>
          <a:xfrm>
            <a:off x="1353675" y="2139526"/>
            <a:ext cx="2982900" cy="248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Next steps for Caribbean: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Deliver on 2025 Hurricane Season sampling plans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Facilitate transition of 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FVON to mature status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Expand EEZ permissions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Continue building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connections between IOCARIBE-GOOS &amp; WMO RA-IV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Verdana"/>
              <a:buChar char="●"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Initiate 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RBON Process in RA-IV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1"/>
          <p:cNvSpPr txBox="1"/>
          <p:nvPr>
            <p:ph idx="4294967295" type="title"/>
          </p:nvPr>
        </p:nvSpPr>
        <p:spPr>
          <a:xfrm>
            <a:off x="146975" y="146175"/>
            <a:ext cx="90543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AA"/>
              </a:buClr>
              <a:buSzPts val="2700"/>
              <a:buFont typeface="Arial"/>
              <a:buNone/>
            </a:pPr>
            <a:r>
              <a:rPr lang="en">
                <a:solidFill>
                  <a:srgbClr val="005BAA"/>
                </a:solidFill>
              </a:rPr>
              <a:t>RBON </a:t>
            </a:r>
            <a:r>
              <a:rPr b="1" i="0" lang="en" sz="2700" u="none" cap="none" strike="noStrike">
                <a:solidFill>
                  <a:srgbClr val="005BAA"/>
                </a:solidFill>
                <a:latin typeface="Arial"/>
                <a:ea typeface="Arial"/>
                <a:cs typeface="Arial"/>
                <a:sym typeface="Arial"/>
              </a:rPr>
              <a:t>Ocean Observing Requirements </a:t>
            </a:r>
            <a:r>
              <a:rPr lang="en">
                <a:solidFill>
                  <a:srgbClr val="005BAA"/>
                </a:solidFill>
              </a:rPr>
              <a:t>-</a:t>
            </a:r>
            <a:r>
              <a:rPr i="1" lang="en">
                <a:solidFill>
                  <a:srgbClr val="005BAA"/>
                </a:solidFill>
              </a:rPr>
              <a:t> </a:t>
            </a:r>
            <a:r>
              <a:rPr b="1" i="1" lang="en" sz="2700" u="none" cap="none" strike="noStrike">
                <a:solidFill>
                  <a:srgbClr val="005BAA"/>
                </a:solidFill>
                <a:latin typeface="Arial"/>
                <a:ea typeface="Arial"/>
                <a:cs typeface="Arial"/>
                <a:sym typeface="Arial"/>
              </a:rPr>
              <a:t>Technologies</a:t>
            </a:r>
            <a:endParaRPr/>
          </a:p>
        </p:txBody>
      </p:sp>
      <p:sp>
        <p:nvSpPr>
          <p:cNvPr id="416" name="Google Shape;416;p51"/>
          <p:cNvSpPr txBox="1"/>
          <p:nvPr>
            <p:ph idx="4294967295" type="subTitle"/>
          </p:nvPr>
        </p:nvSpPr>
        <p:spPr>
          <a:xfrm>
            <a:off x="343225" y="762925"/>
            <a:ext cx="8800800" cy="42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Existing GBON Requirements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 Sea Surface Temperature (SST) observation every hour on a 500 km resolution grid or better – </a:t>
            </a:r>
            <a:r>
              <a:rPr i="1"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Ocean Surface Buoys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Tropical Pacific Observing System (TPOS) Requirement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 Temperature &amp; Salinity (T&amp;S) profile every 5 days in each 3x3 degree grid cell (~333 km resolution or better) – </a:t>
            </a:r>
            <a:r>
              <a:rPr i="1"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Argo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Candidate Recommendations for RA II RBON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Threshold – Match TPOS T&amp;S Profile requirement in deepwater portions of RA II Marginal Seas - </a:t>
            </a:r>
            <a:r>
              <a:rPr i="1" lang="en" sz="180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Argo</a:t>
            </a:r>
            <a:endParaRPr sz="10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Breakthrough – Extend T&amp;S profile sampling to boundary currents and coastal waters – shorter space and time scales - </a:t>
            </a:r>
            <a:r>
              <a:rPr i="1"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</a:t>
            </a:r>
            <a:r>
              <a:rPr i="1"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liders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Goal – Essential Ocean Features sampled with &gt;1 T&amp;S profile every day to match typical global ocean model assimilation cycles – </a:t>
            </a:r>
            <a:r>
              <a:rPr i="1"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Argo + Gliders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2"/>
          <p:cNvSpPr txBox="1"/>
          <p:nvPr/>
        </p:nvSpPr>
        <p:spPr>
          <a:xfrm>
            <a:off x="155330" y="109599"/>
            <a:ext cx="8171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05BAA"/>
                </a:solidFill>
                <a:latin typeface="Arial"/>
                <a:ea typeface="Arial"/>
                <a:cs typeface="Arial"/>
                <a:sym typeface="Arial"/>
              </a:rPr>
              <a:t>Key messages/</a:t>
            </a:r>
            <a:r>
              <a:rPr b="1" lang="en" sz="2700">
                <a:solidFill>
                  <a:srgbClr val="005BAA"/>
                </a:solidFill>
              </a:rPr>
              <a:t>R</a:t>
            </a:r>
            <a:r>
              <a:rPr b="1" lang="en" sz="2700">
                <a:solidFill>
                  <a:srgbClr val="005BAA"/>
                </a:solidFill>
                <a:latin typeface="Arial"/>
                <a:ea typeface="Arial"/>
                <a:cs typeface="Arial"/>
                <a:sym typeface="Arial"/>
              </a:rPr>
              <a:t>ecommendations</a:t>
            </a:r>
            <a:r>
              <a:rPr b="1" lang="en" sz="2700">
                <a:solidFill>
                  <a:srgbClr val="005BAA"/>
                </a:solidFill>
              </a:rPr>
              <a:t> to HC-47</a:t>
            </a:r>
            <a:endParaRPr sz="2700"/>
          </a:p>
        </p:txBody>
      </p:sp>
      <p:sp>
        <p:nvSpPr>
          <p:cNvPr id="422" name="Google Shape;422;p52"/>
          <p:cNvSpPr txBox="1"/>
          <p:nvPr/>
        </p:nvSpPr>
        <p:spPr>
          <a:xfrm>
            <a:off x="113800" y="640525"/>
            <a:ext cx="9030300" cy="505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Key Messages: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Caribbean is undersampled; 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rofile data is especially sparse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Operational ocean model is biased cold and fresh; Assimilation of daily profile data is especially good at improving the ocean component of coupled hurricane forecast models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2024 Glider demonstration projects (Yucatan, DR to Curacao, Martinique) used the cumbersome Marine Scientific Research (MSR) permission process to demonstrate value to both research and operations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Inspired by 2024 successes, 2025 hurricane season is an opportunity to demonstrate the value of even broader Caribbean-wide participation and three GOOS networks (OceanGliders + Argo + FVON)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Caribbean is process rich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 p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rocess and data rich regions are a magnet for early career scientists</a:t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Recommendations: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b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Accelerate the transition 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from Marine Scientific Research permissions</a:t>
            </a:r>
            <a:r>
              <a:rPr b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to regional agreements for operational monitoring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across national jurisdictions (e.g. CARICOM; Mexico-Cuba).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Together </a:t>
            </a:r>
            <a:r>
              <a:rPr b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expand foundation support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for demonstration projects that establish new Glider-ports and new Glider operational areas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b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Leverage existing excess capacity &amp; experience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(e.g., U.S. &amp; Mexico) to demonstrate success while building the Caribbean Glider Fleet and training local Glider operators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AutoNum type="arabicPeriod"/>
            </a:pPr>
            <a:r>
              <a:rPr b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Provide RA IV Hurricane Committee endorsements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to entities seeking funding for improved ocean observin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</a:t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3" name="Google Shape;423;p52"/>
          <p:cNvSpPr txBox="1"/>
          <p:nvPr/>
        </p:nvSpPr>
        <p:spPr>
          <a:xfrm>
            <a:off x="-333876" y="3609474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6675" y="90675"/>
            <a:ext cx="1717325" cy="5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3"/>
          <p:cNvSpPr txBox="1"/>
          <p:nvPr>
            <p:ph type="ctrTitle"/>
          </p:nvPr>
        </p:nvSpPr>
        <p:spPr>
          <a:xfrm>
            <a:off x="451092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" sz="3800"/>
              <a:t>THANK YOU</a:t>
            </a:r>
            <a:endParaRPr sz="3800"/>
          </a:p>
        </p:txBody>
      </p:sp>
      <p:sp>
        <p:nvSpPr>
          <p:cNvPr id="430" name="Google Shape;430;p53"/>
          <p:cNvSpPr txBox="1"/>
          <p:nvPr>
            <p:ph idx="1" type="subTitle"/>
          </p:nvPr>
        </p:nvSpPr>
        <p:spPr>
          <a:xfrm>
            <a:off x="451108" y="2820600"/>
            <a:ext cx="2291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"/>
              <a:t>goosocean.org</a:t>
            </a:r>
            <a:endParaRPr/>
          </a:p>
        </p:txBody>
      </p:sp>
      <p:pic>
        <p:nvPicPr>
          <p:cNvPr id="431" name="Google Shape;431;p53"/>
          <p:cNvPicPr preferRelativeResize="0"/>
          <p:nvPr/>
        </p:nvPicPr>
        <p:blipFill rotWithShape="1">
          <a:blip r:embed="rId3">
            <a:alphaModFix/>
          </a:blip>
          <a:srcRect b="0" l="10051" r="10051" t="0"/>
          <a:stretch/>
        </p:blipFill>
        <p:spPr>
          <a:xfrm>
            <a:off x="3752469" y="166812"/>
            <a:ext cx="2914002" cy="484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3"/>
          <p:cNvPicPr preferRelativeResize="0"/>
          <p:nvPr/>
        </p:nvPicPr>
        <p:blipFill rotWithShape="1">
          <a:blip r:embed="rId4">
            <a:alphaModFix/>
          </a:blip>
          <a:srcRect b="0" l="1380" r="1390" t="0"/>
          <a:stretch/>
        </p:blipFill>
        <p:spPr>
          <a:xfrm>
            <a:off x="6760773" y="175293"/>
            <a:ext cx="2383225" cy="163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3" title="Screenshot 2025-04-08 093535.png"/>
          <p:cNvPicPr preferRelativeResize="0"/>
          <p:nvPr/>
        </p:nvPicPr>
        <p:blipFill rotWithShape="1">
          <a:blip r:embed="rId5">
            <a:alphaModFix/>
          </a:blip>
          <a:srcRect b="7770" l="0" r="0" t="7770"/>
          <a:stretch/>
        </p:blipFill>
        <p:spPr>
          <a:xfrm>
            <a:off x="6760774" y="1930655"/>
            <a:ext cx="2383230" cy="131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3"/>
          <p:cNvPicPr preferRelativeResize="0"/>
          <p:nvPr/>
        </p:nvPicPr>
        <p:blipFill rotWithShape="1">
          <a:blip r:embed="rId6">
            <a:alphaModFix/>
          </a:blip>
          <a:srcRect b="0" l="1352" r="1361" t="0"/>
          <a:stretch/>
        </p:blipFill>
        <p:spPr>
          <a:xfrm>
            <a:off x="6760773" y="3365006"/>
            <a:ext cx="2383225" cy="163409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3"/>
          <p:cNvSpPr txBox="1"/>
          <p:nvPr/>
        </p:nvSpPr>
        <p:spPr>
          <a:xfrm>
            <a:off x="8455800" y="1904125"/>
            <a:ext cx="635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BBC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6" name="Google Shape;436;p53"/>
          <p:cNvSpPr txBox="1"/>
          <p:nvPr/>
        </p:nvSpPr>
        <p:spPr>
          <a:xfrm>
            <a:off x="6473700" y="3337625"/>
            <a:ext cx="267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Logan Abassi / UN Photo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7" name="Google Shape;437;p53"/>
          <p:cNvSpPr txBox="1"/>
          <p:nvPr/>
        </p:nvSpPr>
        <p:spPr>
          <a:xfrm>
            <a:off x="8508900" y="175300"/>
            <a:ext cx="635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NOAA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8" name="Google Shape;438;p53"/>
          <p:cNvSpPr txBox="1"/>
          <p:nvPr/>
        </p:nvSpPr>
        <p:spPr>
          <a:xfrm>
            <a:off x="5994300" y="175300"/>
            <a:ext cx="635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NOAA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4"/>
          <p:cNvSpPr txBox="1"/>
          <p:nvPr>
            <p:ph type="ctrTitle"/>
          </p:nvPr>
        </p:nvSpPr>
        <p:spPr>
          <a:xfrm>
            <a:off x="451092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" sz="2800"/>
              <a:t>SUPPLEMENTAL</a:t>
            </a:r>
            <a:endParaRPr sz="2800"/>
          </a:p>
        </p:txBody>
      </p:sp>
      <p:sp>
        <p:nvSpPr>
          <p:cNvPr id="444" name="Google Shape;444;p54"/>
          <p:cNvSpPr txBox="1"/>
          <p:nvPr>
            <p:ph idx="1" type="subTitle"/>
          </p:nvPr>
        </p:nvSpPr>
        <p:spPr>
          <a:xfrm>
            <a:off x="451108" y="2820600"/>
            <a:ext cx="2291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"/>
              <a:t>goosocean.org</a:t>
            </a:r>
            <a:endParaRPr/>
          </a:p>
        </p:txBody>
      </p:sp>
      <p:pic>
        <p:nvPicPr>
          <p:cNvPr id="445" name="Google Shape;445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6892" r="26892" t="0"/>
          <a:stretch/>
        </p:blipFill>
        <p:spPr>
          <a:xfrm>
            <a:off x="4918512" y="0"/>
            <a:ext cx="4225488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446" name="Google Shape;446;p54"/>
          <p:cNvSpPr txBox="1"/>
          <p:nvPr/>
        </p:nvSpPr>
        <p:spPr>
          <a:xfrm>
            <a:off x="8508900" y="22900"/>
            <a:ext cx="635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NOAA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2"/>
          <p:cNvPicPr preferRelativeResize="0"/>
          <p:nvPr/>
        </p:nvPicPr>
        <p:blipFill rotWithShape="1">
          <a:blip r:embed="rId3">
            <a:alphaModFix/>
          </a:blip>
          <a:srcRect b="4841" l="0" r="0" t="4841"/>
          <a:stretch/>
        </p:blipFill>
        <p:spPr>
          <a:xfrm>
            <a:off x="70525" y="748075"/>
            <a:ext cx="4343250" cy="272752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</p:pic>
      <p:sp>
        <p:nvSpPr>
          <p:cNvPr id="269" name="Google Shape;269;p42"/>
          <p:cNvSpPr/>
          <p:nvPr/>
        </p:nvSpPr>
        <p:spPr>
          <a:xfrm>
            <a:off x="70525" y="2380200"/>
            <a:ext cx="3193800" cy="109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25" lIns="91325" spcFirstLastPara="1" rIns="91325" wrap="square" tIns="91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2"/>
          <p:cNvSpPr/>
          <p:nvPr/>
        </p:nvSpPr>
        <p:spPr>
          <a:xfrm>
            <a:off x="498250" y="3948500"/>
            <a:ext cx="8654400" cy="122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2"/>
          <p:cNvSpPr/>
          <p:nvPr/>
        </p:nvSpPr>
        <p:spPr>
          <a:xfrm>
            <a:off x="70525" y="3580900"/>
            <a:ext cx="8964900" cy="15318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2"/>
          <p:cNvSpPr/>
          <p:nvPr/>
        </p:nvSpPr>
        <p:spPr>
          <a:xfrm>
            <a:off x="4536850" y="748075"/>
            <a:ext cx="4507200" cy="2727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2"/>
          <p:cNvSpPr txBox="1"/>
          <p:nvPr>
            <p:ph type="title"/>
          </p:nvPr>
        </p:nvSpPr>
        <p:spPr>
          <a:xfrm>
            <a:off x="64736" y="71405"/>
            <a:ext cx="90792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Barlow"/>
              <a:buNone/>
            </a:pPr>
            <a:r>
              <a:rPr lang="en" sz="2100"/>
              <a:t>Tropical Cyclone Exemplar Co-Design Starting Point: </a:t>
            </a:r>
            <a:br>
              <a:rPr lang="en" sz="2100"/>
            </a:br>
            <a:r>
              <a:rPr i="1" lang="en" sz="2100"/>
              <a:t>Numerous technologies demonstrated to improve hurricane forecasts</a:t>
            </a:r>
            <a:endParaRPr i="1" sz="2000"/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7838" y="839573"/>
            <a:ext cx="4425225" cy="153391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2"/>
          <p:cNvSpPr txBox="1"/>
          <p:nvPr/>
        </p:nvSpPr>
        <p:spPr>
          <a:xfrm>
            <a:off x="4504451" y="2646305"/>
            <a:ext cx="45720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rgbClr val="FF0000"/>
                </a:solidFill>
              </a:rPr>
              <a:t>Co-Design Requirements Result: </a:t>
            </a:r>
            <a:endParaRPr b="1" i="1" sz="1500">
              <a:solidFill>
                <a:srgbClr val="FF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“There is a dearth of subsurface profile data” </a:t>
            </a:r>
            <a:endParaRPr b="1" i="1" sz="15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NOAA Environmental Modeling Center (EMC)</a:t>
            </a:r>
            <a:r>
              <a:rPr b="1" i="1" lang="en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1"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2193" y="3611792"/>
            <a:ext cx="884911" cy="106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9370" y="3827239"/>
            <a:ext cx="1573418" cy="5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2"/>
          <p:cNvSpPr txBox="1"/>
          <p:nvPr/>
        </p:nvSpPr>
        <p:spPr>
          <a:xfrm>
            <a:off x="7528055" y="3658021"/>
            <a:ext cx="1453200" cy="10236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FVON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Fishing Vessel Observing Network</a:t>
            </a:r>
            <a:endParaRPr sz="1100"/>
          </a:p>
        </p:txBody>
      </p:sp>
      <p:sp>
        <p:nvSpPr>
          <p:cNvPr id="279" name="Google Shape;279;p42"/>
          <p:cNvSpPr txBox="1"/>
          <p:nvPr/>
        </p:nvSpPr>
        <p:spPr>
          <a:xfrm>
            <a:off x="4870138" y="4657427"/>
            <a:ext cx="2443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Leveraging two GOOS Mature Networks since 2018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0" name="Google Shape;280;p42"/>
          <p:cNvSpPr txBox="1"/>
          <p:nvPr/>
        </p:nvSpPr>
        <p:spPr>
          <a:xfrm>
            <a:off x="7358701" y="4657425"/>
            <a:ext cx="170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Adding an Emerging Network in 2025</a:t>
            </a: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sp>
        <p:nvSpPr>
          <p:cNvPr id="281" name="Google Shape;281;p42"/>
          <p:cNvSpPr/>
          <p:nvPr/>
        </p:nvSpPr>
        <p:spPr>
          <a:xfrm>
            <a:off x="5961683" y="2424938"/>
            <a:ext cx="873900" cy="1551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25" lIns="91325" spcFirstLastPara="1" rIns="91325" wrap="square" tIns="91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2"/>
          <p:cNvSpPr txBox="1"/>
          <p:nvPr/>
        </p:nvSpPr>
        <p:spPr>
          <a:xfrm>
            <a:off x="6911873" y="2309972"/>
            <a:ext cx="15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2"/>
          <p:cNvSpPr txBox="1"/>
          <p:nvPr/>
        </p:nvSpPr>
        <p:spPr>
          <a:xfrm>
            <a:off x="4742201" y="924700"/>
            <a:ext cx="1050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Co-Design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</a:t>
            </a:r>
            <a:endParaRPr sz="1100"/>
          </a:p>
        </p:txBody>
      </p:sp>
      <p:sp>
        <p:nvSpPr>
          <p:cNvPr id="284" name="Google Shape;284;p42"/>
          <p:cNvSpPr txBox="1"/>
          <p:nvPr/>
        </p:nvSpPr>
        <p:spPr>
          <a:xfrm>
            <a:off x="70525" y="3623900"/>
            <a:ext cx="4572000" cy="130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GOOS/WIGOS 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Observations Coordination Group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TC Exemplar Approach: Leverage global </a:t>
            </a:r>
            <a:r>
              <a:rPr i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networks</a:t>
            </a:r>
            <a:r>
              <a:rPr i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(OCG) &amp; regional </a:t>
            </a:r>
            <a:r>
              <a:rPr i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capacity</a:t>
            </a:r>
            <a:r>
              <a:rPr i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(GRAs) to facilitate profile data collection (e.g. TAC Region Pilot Study)</a:t>
            </a:r>
            <a:endParaRPr i="1"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5" name="Google Shape;285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51876" y="747673"/>
            <a:ext cx="583550" cy="5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/>
          <p:nvPr/>
        </p:nvSpPr>
        <p:spPr>
          <a:xfrm>
            <a:off x="131287" y="720483"/>
            <a:ext cx="5179800" cy="42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325" lIns="91325" spcFirstLastPara="1" rIns="91325" wrap="square" tIns="91325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WMO RA IV Hurricane Committee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March 2024 - Panama - </a:t>
            </a:r>
            <a: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aseline="30000"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</a:t>
            </a:r>
            <a: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Ocean Panel</a:t>
            </a: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i="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Caribbean is undersampled for TCs </a:t>
            </a:r>
            <a:endParaRPr i="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Expand beyond Marine Scientific Research permissions for uncrewed systems</a:t>
            </a:r>
            <a:endParaRPr i="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Demonstration projects for capacity building</a:t>
            </a:r>
            <a:b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i="0" sz="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WMO Impact of Observing Systems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May 2024  - Sweden - </a:t>
            </a:r>
            <a: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TC Exemplar/TAC</a:t>
            </a: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i="0" sz="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WMO RA V Cyclone Committee -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July 2024 - Australia - </a:t>
            </a:r>
            <a: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TC Exemplar/TAC</a:t>
            </a:r>
            <a:b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i="1" sz="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•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WMO TECO (Technical Conf for Observations)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Sept 2024 - Austria - </a:t>
            </a:r>
            <a: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Yucatan HF Radar</a:t>
            </a:r>
            <a:b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i="1" sz="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•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WMO RA II RBON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February 2025 – Hong Kong - </a:t>
            </a:r>
            <a: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TC Hazard</a:t>
            </a:r>
            <a:b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i="1" sz="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•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WMO RA IV Hurricane Committee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Char char="‒"/>
            </a:pPr>
            <a:r>
              <a:rPr i="0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April  2025 – El Salvador - </a:t>
            </a:r>
            <a: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baseline="30000"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nd</a:t>
            </a:r>
            <a:r>
              <a:rPr i="1" lang="en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Ocean Panel</a:t>
            </a:r>
            <a:endParaRPr i="1"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584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1" name="Google Shape;291;p43"/>
          <p:cNvSpPr txBox="1"/>
          <p:nvPr>
            <p:ph type="title"/>
          </p:nvPr>
        </p:nvSpPr>
        <p:spPr>
          <a:xfrm>
            <a:off x="279821" y="360875"/>
            <a:ext cx="49776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Barlow"/>
              <a:buNone/>
            </a:pPr>
            <a:r>
              <a:rPr lang="en" sz="2300"/>
              <a:t>TC Exemplar: WMO Engagement</a:t>
            </a:r>
            <a:endParaRPr sz="2300"/>
          </a:p>
        </p:txBody>
      </p:sp>
      <p:pic>
        <p:nvPicPr>
          <p:cNvPr id="292" name="Google Shape;29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2603" y="360871"/>
            <a:ext cx="3787170" cy="197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2602" y="2798213"/>
            <a:ext cx="3787168" cy="186930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3"/>
          <p:cNvSpPr txBox="1"/>
          <p:nvPr/>
        </p:nvSpPr>
        <p:spPr>
          <a:xfrm>
            <a:off x="5520326" y="0"/>
            <a:ext cx="3552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WMO Region IV Hurricane Committee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95" name="Google Shape;295;p43"/>
          <p:cNvSpPr txBox="1"/>
          <p:nvPr/>
        </p:nvSpPr>
        <p:spPr>
          <a:xfrm>
            <a:off x="5706897" y="2376660"/>
            <a:ext cx="307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WMO Region IV Ocean Panel</a:t>
            </a:r>
            <a:endParaRPr sz="13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in front of a building&#10;&#10;AI-generated content may be incorrect." id="301" name="Google Shape;30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4436" y="899071"/>
            <a:ext cx="2239838" cy="257240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2" name="Google Shape;302;p44"/>
          <p:cNvSpPr txBox="1"/>
          <p:nvPr/>
        </p:nvSpPr>
        <p:spPr>
          <a:xfrm>
            <a:off x="218209" y="938533"/>
            <a:ext cx="5174700" cy="40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3.1. Recommendations for WMO Members and Observing Network Operators </a:t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03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3.1.4. To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sustain routine observations of the ocean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temperature and salinity profiles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(for example,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Argo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gliders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). 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3.3. Recommendations for the scientific community </a:t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03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3.3.6. To continue the development of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coupled ESP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systems and, where possible, to develop and promulgated common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metrics of skill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for such systems, in collaboration with the operational NWP centres. 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3.4. Recommendations for WMO and other International Organizations </a:t>
            </a:r>
            <a:endParaRPr sz="1000"/>
          </a:p>
          <a:p>
            <a:pPr indent="0" lvl="0" marL="203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3.4.1. Intergovernmental Oceanographic Commission (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IOC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),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WMO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and relevant coordination entities to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work together to expand ocean profiling observing systems </a:t>
            </a:r>
            <a:r>
              <a:rPr lang="en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and secure sustainable funding for them. </a:t>
            </a:r>
            <a:endParaRPr sz="1000"/>
          </a:p>
          <a:p>
            <a:pPr indent="0" lvl="0" marL="203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03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Workshop Report Link</a:t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44"/>
          <p:cNvSpPr txBox="1"/>
          <p:nvPr/>
        </p:nvSpPr>
        <p:spPr>
          <a:xfrm>
            <a:off x="218210" y="193653"/>
            <a:ext cx="88842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AA"/>
              </a:buClr>
              <a:buSzPts val="2700"/>
              <a:buFont typeface="Arial"/>
              <a:buNone/>
            </a:pPr>
            <a:r>
              <a:rPr b="1" i="0" lang="en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WMO 2024 Workshop: Impact of Observing Systems</a:t>
            </a:r>
            <a:endParaRPr b="1" i="0" sz="2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4"/>
          <p:cNvSpPr txBox="1"/>
          <p:nvPr/>
        </p:nvSpPr>
        <p:spPr>
          <a:xfrm>
            <a:off x="5486399" y="3602312"/>
            <a:ext cx="3615900" cy="136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Both OSEs and OSSEs have shown that assimilation of satellite-derived altimetry and temperature data is essential for constraining the intermediate/mesoscale variability, while the </a:t>
            </a:r>
            <a:r>
              <a:rPr i="1" lang="en" sz="1200">
                <a:solidFill>
                  <a:schemeClr val="dk1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simulation of ocean heat and freshwater contents is better constrained by Argo data</a:t>
            </a:r>
            <a:r>
              <a:rPr i="1"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(O3.3) (page 14). </a:t>
            </a:r>
            <a:endParaRPr sz="1100"/>
          </a:p>
        </p:txBody>
      </p:sp>
      <p:sp>
        <p:nvSpPr>
          <p:cNvPr id="305" name="Google Shape;305;p44"/>
          <p:cNvSpPr/>
          <p:nvPr/>
        </p:nvSpPr>
        <p:spPr>
          <a:xfrm>
            <a:off x="5252650" y="4760900"/>
            <a:ext cx="216300" cy="146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0" y="793441"/>
            <a:ext cx="5937526" cy="351962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5"/>
          <p:cNvSpPr txBox="1"/>
          <p:nvPr>
            <p:ph type="title"/>
          </p:nvPr>
        </p:nvSpPr>
        <p:spPr>
          <a:xfrm>
            <a:off x="1014311" y="246371"/>
            <a:ext cx="45219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Barlow"/>
              <a:buNone/>
            </a:pPr>
            <a:r>
              <a:rPr lang="en" sz="3000">
                <a:latin typeface="Barlow"/>
                <a:ea typeface="Barlow"/>
                <a:cs typeface="Barlow"/>
                <a:sym typeface="Barlow"/>
              </a:rPr>
              <a:t>2024 Hurricane Tracks</a:t>
            </a:r>
            <a:endParaRPr sz="3000"/>
          </a:p>
        </p:txBody>
      </p:sp>
      <p:sp>
        <p:nvSpPr>
          <p:cNvPr id="312" name="Google Shape;312;p45"/>
          <p:cNvSpPr txBox="1"/>
          <p:nvPr/>
        </p:nvSpPr>
        <p:spPr>
          <a:xfrm>
            <a:off x="6639874" y="615177"/>
            <a:ext cx="1796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Heat Content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5"/>
          <p:cNvSpPr txBox="1"/>
          <p:nvPr/>
        </p:nvSpPr>
        <p:spPr>
          <a:xfrm>
            <a:off x="5956520" y="4180379"/>
            <a:ext cx="3169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Low Surface Salinity for Barrier Layers</a:t>
            </a:r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5"/>
          <p:cNvSpPr txBox="1"/>
          <p:nvPr>
            <p:ph type="title"/>
          </p:nvPr>
        </p:nvSpPr>
        <p:spPr>
          <a:xfrm>
            <a:off x="5758127" y="155842"/>
            <a:ext cx="33858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Essential Ocean Features Affecting Hurricane Intensity</a:t>
            </a:r>
            <a:endParaRPr sz="2000"/>
          </a:p>
        </p:txBody>
      </p:sp>
      <p:pic>
        <p:nvPicPr>
          <p:cNvPr id="315" name="Google Shape;31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0533" y="-849"/>
            <a:ext cx="966805" cy="96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1758" y="2635973"/>
            <a:ext cx="3183953" cy="162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33240" y="920422"/>
            <a:ext cx="3200984" cy="16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5"/>
          <p:cNvSpPr txBox="1"/>
          <p:nvPr/>
        </p:nvSpPr>
        <p:spPr>
          <a:xfrm>
            <a:off x="1343525" y="4753825"/>
            <a:ext cx="7672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B769F"/>
                </a:solidFill>
                <a:latin typeface="Arial"/>
                <a:ea typeface="Arial"/>
                <a:cs typeface="Arial"/>
                <a:sym typeface="Arial"/>
              </a:rPr>
              <a:t>Hurricane Tracks &amp; Essential Ocean Features cover the full Caribbean!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/>
          <p:nvPr/>
        </p:nvSpPr>
        <p:spPr>
          <a:xfrm>
            <a:off x="1320625" y="4435100"/>
            <a:ext cx="432600" cy="66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54" y="36417"/>
            <a:ext cx="3776627" cy="276793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325" name="Google Shape;325;p46"/>
          <p:cNvGraphicFramePr/>
          <p:nvPr/>
        </p:nvGraphicFramePr>
        <p:xfrm>
          <a:off x="4042063" y="3304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{95178394-4678-4DD2-9138-E7DF20168F1F}</a:tableStyleId>
              </a:tblPr>
              <a:tblGrid>
                <a:gridCol w="1454725"/>
                <a:gridCol w="1509850"/>
                <a:gridCol w="1669000"/>
              </a:tblGrid>
              <a:tr h="39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2024</a:t>
                      </a:r>
                      <a:endParaRPr b="1" sz="1400" u="none" cap="none" strike="noStrike"/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Gulf of Mexico</a:t>
                      </a:r>
                      <a:endParaRPr b="1" sz="1400" u="none" cap="none" strike="noStrike"/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Caribbean Sea</a:t>
                      </a:r>
                      <a:endParaRPr b="1" sz="1400" u="none" cap="none" strike="noStrike"/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3C78D8"/>
                          </a:solidFill>
                        </a:rPr>
                        <a:t>Surface Area</a:t>
                      </a:r>
                      <a:endParaRPr b="1" sz="1400" u="none" cap="none" strike="noStrike">
                        <a:solidFill>
                          <a:srgbClr val="3C78D8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3C78D8"/>
                          </a:solidFill>
                        </a:rPr>
                        <a:t>1.55M km</a:t>
                      </a:r>
                      <a:r>
                        <a:rPr b="1" baseline="30000" lang="en" sz="1400" u="none" cap="none" strike="noStrike">
                          <a:solidFill>
                            <a:srgbClr val="3C78D8"/>
                          </a:solidFill>
                        </a:rPr>
                        <a:t>2</a:t>
                      </a:r>
                      <a:endParaRPr b="1" baseline="30000" sz="1400" u="none" cap="none" strike="noStrike">
                        <a:solidFill>
                          <a:srgbClr val="3C78D8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3C78D8"/>
                          </a:solidFill>
                        </a:rPr>
                        <a:t>2.75M km</a:t>
                      </a:r>
                      <a:r>
                        <a:rPr b="1" baseline="30000" lang="en" sz="1400" u="none" cap="none" strike="noStrike">
                          <a:solidFill>
                            <a:srgbClr val="3C78D8"/>
                          </a:solidFill>
                        </a:rPr>
                        <a:t>2</a:t>
                      </a:r>
                      <a:endParaRPr b="1" baseline="30000" sz="1400" u="none" cap="none" strike="noStrike">
                        <a:solidFill>
                          <a:srgbClr val="3C78D8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6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38761D"/>
                          </a:solidFill>
                        </a:rPr>
                        <a:t>Argo Profiles</a:t>
                      </a:r>
                      <a:endParaRPr b="1" sz="1400" u="none" cap="none" strike="noStrike">
                        <a:solidFill>
                          <a:srgbClr val="38761D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38761D"/>
                          </a:solidFill>
                        </a:rPr>
                        <a:t>2,632</a:t>
                      </a:r>
                      <a:endParaRPr b="1" sz="1400" u="none" cap="none" strike="noStrike">
                        <a:solidFill>
                          <a:srgbClr val="38761D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38761D"/>
                          </a:solidFill>
                        </a:rPr>
                        <a:t>1,371</a:t>
                      </a:r>
                      <a:endParaRPr b="1" sz="1400" u="none" cap="none" strike="noStrike">
                        <a:solidFill>
                          <a:srgbClr val="38761D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6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FF0000"/>
                          </a:solidFill>
                        </a:rPr>
                        <a:t>Glider Profiles</a:t>
                      </a:r>
                      <a:endParaRPr b="1" sz="1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FF0000"/>
                          </a:solidFill>
                        </a:rPr>
                        <a:t>35,784</a:t>
                      </a:r>
                      <a:endParaRPr b="1" sz="1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FF0000"/>
                          </a:solidFill>
                        </a:rPr>
                        <a:t>15,219</a:t>
                      </a:r>
                      <a:endParaRPr b="1" sz="1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91325" marB="91325" marR="91325" marL="913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glider.png" id="326" name="Google Shape;32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3073">
            <a:off x="1119788" y="2946450"/>
            <a:ext cx="1711489" cy="10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434044">
            <a:off x="58896" y="3102621"/>
            <a:ext cx="1404419" cy="76635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6"/>
          <p:cNvSpPr txBox="1"/>
          <p:nvPr/>
        </p:nvSpPr>
        <p:spPr>
          <a:xfrm>
            <a:off x="341117" y="4007090"/>
            <a:ext cx="23760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B769F"/>
                </a:solidFill>
                <a:latin typeface="Verdana"/>
                <a:ea typeface="Verdana"/>
                <a:cs typeface="Verdana"/>
                <a:sym typeface="Verdana"/>
              </a:rPr>
              <a:t>Argo</a:t>
            </a:r>
            <a:r>
              <a:rPr b="1" lang="en" sz="2100">
                <a:solidFill>
                  <a:srgbClr val="6AA84F"/>
                </a:solidFill>
                <a:latin typeface="Verdana"/>
                <a:ea typeface="Verdana"/>
                <a:cs typeface="Verdana"/>
                <a:sym typeface="Verdana"/>
              </a:rPr>
              <a:t>      </a:t>
            </a:r>
            <a:r>
              <a:rPr b="1" lang="en" sz="21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Glider</a:t>
            </a:r>
            <a:endParaRPr b="1" sz="2100">
              <a:solidFill>
                <a:srgbClr val="6AA84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4184872" y="-76004"/>
            <a:ext cx="44907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Profile Data Available for Assimilation</a:t>
            </a:r>
            <a:endParaRPr b="1"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855" y="36417"/>
            <a:ext cx="3789256" cy="27679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13429" y="1974361"/>
            <a:ext cx="6270920" cy="31691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2" name="Google Shape;332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3376" y="4483448"/>
            <a:ext cx="583550" cy="5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47"/>
          <p:cNvGrpSpPr/>
          <p:nvPr/>
        </p:nvGrpSpPr>
        <p:grpSpPr>
          <a:xfrm>
            <a:off x="7400" y="96200"/>
            <a:ext cx="9136500" cy="695700"/>
            <a:chOff x="7400" y="96200"/>
            <a:chExt cx="9136500" cy="695700"/>
          </a:xfrm>
        </p:grpSpPr>
        <p:sp>
          <p:nvSpPr>
            <p:cNvPr id="338" name="Google Shape;338;p47"/>
            <p:cNvSpPr/>
            <p:nvPr/>
          </p:nvSpPr>
          <p:spPr>
            <a:xfrm>
              <a:off x="7400" y="96200"/>
              <a:ext cx="9136500" cy="695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339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68325" y="168071"/>
              <a:ext cx="544600" cy="544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</p:grpSp>
      <p:sp>
        <p:nvSpPr>
          <p:cNvPr id="340" name="Google Shape;340;p47"/>
          <p:cNvSpPr txBox="1"/>
          <p:nvPr>
            <p:ph idx="12" type="sldNum"/>
          </p:nvPr>
        </p:nvSpPr>
        <p:spPr>
          <a:xfrm>
            <a:off x="6328209" y="3652242"/>
            <a:ext cx="144900" cy="1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1" name="Google Shape;34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726" y="1219000"/>
            <a:ext cx="4347274" cy="22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1626" y="1219000"/>
            <a:ext cx="4347274" cy="22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/>
        </p:nvSpPr>
        <p:spPr>
          <a:xfrm>
            <a:off x="122843" y="3737728"/>
            <a:ext cx="9021300" cy="129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368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 a per observation basis</a:t>
            </a: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800">
                <a:solidFill>
                  <a:srgbClr val="1B28DD"/>
                </a:solidFill>
                <a:latin typeface="Roboto"/>
                <a:ea typeface="Roboto"/>
                <a:cs typeface="Roboto"/>
                <a:sym typeface="Roboto"/>
              </a:rPr>
              <a:t>(blue boxes)</a:t>
            </a: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T&amp;S profiles from </a:t>
            </a:r>
            <a:r>
              <a:rPr b="1" lang="en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Argo</a:t>
            </a:r>
            <a:r>
              <a:rPr b="1"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lang="en" sz="1800">
                <a:solidFill>
                  <a:srgbClr val="FF9300"/>
                </a:solidFill>
                <a:latin typeface="Roboto"/>
                <a:ea typeface="Roboto"/>
                <a:cs typeface="Roboto"/>
                <a:sym typeface="Roboto"/>
              </a:rPr>
              <a:t>Gliders</a:t>
            </a: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outperformed all other data observing systems, including </a:t>
            </a:r>
            <a:r>
              <a:rPr b="1" lang="en" sz="1800">
                <a:solidFill>
                  <a:srgbClr val="D86CCC"/>
                </a:solidFill>
                <a:latin typeface="Roboto"/>
                <a:ea typeface="Roboto"/>
                <a:cs typeface="Roboto"/>
                <a:sym typeface="Roboto"/>
              </a:rPr>
              <a:t>Satellite Altimetry (SSH)</a:t>
            </a: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54000" lvl="0" marL="368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This supports the idea that prioritizing T&amp;S profiles could improve RTOFS performance the most.</a:t>
            </a:r>
            <a:endParaRPr sz="18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47"/>
          <p:cNvSpPr txBox="1"/>
          <p:nvPr/>
        </p:nvSpPr>
        <p:spPr>
          <a:xfrm>
            <a:off x="685800" y="2812649"/>
            <a:ext cx="6867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 Ob</a:t>
            </a:r>
            <a:endParaRPr sz="1100"/>
          </a:p>
        </p:txBody>
      </p:sp>
      <p:sp>
        <p:nvSpPr>
          <p:cNvPr id="345" name="Google Shape;345;p47"/>
          <p:cNvSpPr txBox="1"/>
          <p:nvPr/>
        </p:nvSpPr>
        <p:spPr>
          <a:xfrm>
            <a:off x="3611729" y="2838296"/>
            <a:ext cx="504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endParaRPr sz="1100"/>
          </a:p>
        </p:txBody>
      </p:sp>
      <p:sp>
        <p:nvSpPr>
          <p:cNvPr id="346" name="Google Shape;346;p47"/>
          <p:cNvSpPr txBox="1"/>
          <p:nvPr/>
        </p:nvSpPr>
        <p:spPr>
          <a:xfrm>
            <a:off x="5110434" y="2838296"/>
            <a:ext cx="6867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 Ob</a:t>
            </a:r>
            <a:endParaRPr sz="1100"/>
          </a:p>
        </p:txBody>
      </p:sp>
      <p:sp>
        <p:nvSpPr>
          <p:cNvPr id="347" name="Google Shape;347;p47"/>
          <p:cNvSpPr txBox="1"/>
          <p:nvPr/>
        </p:nvSpPr>
        <p:spPr>
          <a:xfrm>
            <a:off x="8085332" y="2812649"/>
            <a:ext cx="504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endParaRPr sz="1100"/>
          </a:p>
        </p:txBody>
      </p:sp>
      <p:sp>
        <p:nvSpPr>
          <p:cNvPr id="348" name="Google Shape;348;p47"/>
          <p:cNvSpPr txBox="1"/>
          <p:nvPr/>
        </p:nvSpPr>
        <p:spPr>
          <a:xfrm>
            <a:off x="1685042" y="895086"/>
            <a:ext cx="1289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sz="1100"/>
          </a:p>
        </p:txBody>
      </p:sp>
      <p:sp>
        <p:nvSpPr>
          <p:cNvPr id="349" name="Google Shape;349;p47"/>
          <p:cNvSpPr txBox="1"/>
          <p:nvPr/>
        </p:nvSpPr>
        <p:spPr>
          <a:xfrm>
            <a:off x="6334574" y="895086"/>
            <a:ext cx="821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Salinity</a:t>
            </a:r>
            <a:endParaRPr sz="1100"/>
          </a:p>
        </p:txBody>
      </p:sp>
      <p:sp>
        <p:nvSpPr>
          <p:cNvPr id="350" name="Google Shape;350;p47"/>
          <p:cNvSpPr/>
          <p:nvPr/>
        </p:nvSpPr>
        <p:spPr>
          <a:xfrm>
            <a:off x="191726" y="1518213"/>
            <a:ext cx="2097900" cy="2108100"/>
          </a:xfrm>
          <a:prstGeom prst="rect">
            <a:avLst/>
          </a:prstGeom>
          <a:noFill/>
          <a:ln cap="flat" cmpd="sng" w="57150">
            <a:solidFill>
              <a:srgbClr val="003A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7"/>
          <p:cNvSpPr/>
          <p:nvPr/>
        </p:nvSpPr>
        <p:spPr>
          <a:xfrm>
            <a:off x="4578395" y="1518213"/>
            <a:ext cx="2097900" cy="2108100"/>
          </a:xfrm>
          <a:prstGeom prst="rect">
            <a:avLst/>
          </a:prstGeom>
          <a:noFill/>
          <a:ln cap="flat" cmpd="sng" w="57150">
            <a:solidFill>
              <a:srgbClr val="003A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7"/>
          <p:cNvSpPr txBox="1"/>
          <p:nvPr/>
        </p:nvSpPr>
        <p:spPr>
          <a:xfrm>
            <a:off x="2868250" y="4752375"/>
            <a:ext cx="627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127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rgbClr val="FF0000"/>
                </a:solidFill>
              </a:rPr>
              <a:t>Impacts Slide</a:t>
            </a:r>
            <a:r>
              <a:rPr b="1" i="1" lang="en" sz="1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from NOAA Environmental Modeling Center (EMC)</a:t>
            </a:r>
            <a:r>
              <a:rPr b="1" lang="en" sz="1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5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7"/>
          <p:cNvSpPr txBox="1"/>
          <p:nvPr/>
        </p:nvSpPr>
        <p:spPr>
          <a:xfrm>
            <a:off x="122850" y="128975"/>
            <a:ext cx="83661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accent1"/>
                </a:solidFill>
              </a:rPr>
              <a:t>RTOFS Adjoint Model - Profile Assimilation Impacts </a:t>
            </a:r>
            <a:endParaRPr b="1" sz="2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different sizes and numbers&#10;&#10;AI-generated content may be incorrect." id="358" name="Google Shape;35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2170" y="600314"/>
            <a:ext cx="7451914" cy="4544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ider.png" id="359" name="Google Shape;35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60929">
            <a:off x="7939370" y="3843155"/>
            <a:ext cx="1129599" cy="53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434044">
            <a:off x="4602506" y="3519400"/>
            <a:ext cx="1404419" cy="76635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8"/>
          <p:cNvSpPr txBox="1"/>
          <p:nvPr/>
        </p:nvSpPr>
        <p:spPr>
          <a:xfrm>
            <a:off x="4274552" y="4106021"/>
            <a:ext cx="9288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Argo</a:t>
            </a:r>
            <a:endParaRPr b="1" sz="2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8"/>
          <p:cNvSpPr txBox="1"/>
          <p:nvPr/>
        </p:nvSpPr>
        <p:spPr>
          <a:xfrm>
            <a:off x="7538175" y="4166716"/>
            <a:ext cx="10878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Glider</a:t>
            </a:r>
            <a:r>
              <a:rPr b="1" lang="en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white rectangular sign with black text&#10;&#10;AI-generated content may be incorrect." id="363" name="Google Shape;363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8554" y="1300162"/>
            <a:ext cx="13906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rectangular sign with black numbers and symbols&#10;&#10;AI-generated content may be incorrect." id="364" name="Google Shape;364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17152" y="1300162"/>
            <a:ext cx="1476375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8"/>
          <p:cNvSpPr txBox="1"/>
          <p:nvPr/>
        </p:nvSpPr>
        <p:spPr>
          <a:xfrm>
            <a:off x="153775" y="119250"/>
            <a:ext cx="8950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Barlow"/>
              <a:buNone/>
            </a:pPr>
            <a:r>
              <a:rPr b="1" lang="en" sz="2400">
                <a:solidFill>
                  <a:srgbClr val="005BAA"/>
                </a:solidFill>
              </a:rPr>
              <a:t>Argo &amp; Glider OHC comparison to operational RTOFS model</a:t>
            </a:r>
            <a:endParaRPr b="1" sz="2400"/>
          </a:p>
        </p:txBody>
      </p:sp>
      <p:sp>
        <p:nvSpPr>
          <p:cNvPr id="366" name="Google Shape;366;p48"/>
          <p:cNvSpPr txBox="1"/>
          <p:nvPr/>
        </p:nvSpPr>
        <p:spPr>
          <a:xfrm>
            <a:off x="1241342" y="2145592"/>
            <a:ext cx="521700" cy="20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RTOFS</a:t>
            </a:r>
            <a:endParaRPr b="1"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8"/>
          <p:cNvSpPr txBox="1"/>
          <p:nvPr/>
        </p:nvSpPr>
        <p:spPr>
          <a:xfrm>
            <a:off x="-4" y="647878"/>
            <a:ext cx="1584600" cy="15315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 each Profile is  Assimilated</a:t>
            </a:r>
            <a:r>
              <a:rPr lang="en" sz="1900">
                <a:solidFill>
                  <a:schemeClr val="dk1"/>
                </a:solidFill>
              </a:rPr>
              <a:t> in daily model runs</a:t>
            </a:r>
            <a:endParaRPr sz="900"/>
          </a:p>
        </p:txBody>
      </p:sp>
      <p:sp>
        <p:nvSpPr>
          <p:cNvPr id="368" name="Google Shape;368;p48"/>
          <p:cNvSpPr/>
          <p:nvPr/>
        </p:nvSpPr>
        <p:spPr>
          <a:xfrm rot="-2713588">
            <a:off x="3184720" y="1632616"/>
            <a:ext cx="2683491" cy="1822017"/>
          </a:xfrm>
          <a:prstGeom prst="ellipse">
            <a:avLst/>
          </a:prstGeom>
          <a:noFill/>
          <a:ln cap="flat" cmpd="sng" w="57150">
            <a:solidFill>
              <a:srgbClr val="43AFE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8"/>
          <p:cNvSpPr txBox="1"/>
          <p:nvPr/>
        </p:nvSpPr>
        <p:spPr>
          <a:xfrm>
            <a:off x="2341178" y="2159884"/>
            <a:ext cx="1071300" cy="300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Cold Bias</a:t>
            </a:r>
            <a:endParaRPr sz="1100"/>
          </a:p>
        </p:txBody>
      </p:sp>
      <p:pic>
        <p:nvPicPr>
          <p:cNvPr id="370" name="Google Shape;370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00614" y="4925239"/>
            <a:ext cx="35242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84804" y="4916215"/>
            <a:ext cx="4381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8"/>
          <p:cNvSpPr txBox="1"/>
          <p:nvPr/>
        </p:nvSpPr>
        <p:spPr>
          <a:xfrm>
            <a:off x="121925" y="2179375"/>
            <a:ext cx="928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</a:rPr>
              <a:t>Argo sampling is </a:t>
            </a:r>
            <a:r>
              <a:rPr lang="en" sz="1200">
                <a:solidFill>
                  <a:srgbClr val="6AA84F"/>
                </a:solidFill>
              </a:rPr>
              <a:t>typically</a:t>
            </a:r>
            <a:r>
              <a:rPr lang="en" sz="1200">
                <a:solidFill>
                  <a:srgbClr val="6AA84F"/>
                </a:solidFill>
              </a:rPr>
              <a:t> 1 profile every 10 days;</a:t>
            </a:r>
            <a:endParaRPr sz="12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Glider samping is </a:t>
            </a:r>
            <a:r>
              <a:rPr lang="en" sz="1200">
                <a:solidFill>
                  <a:srgbClr val="FF0000"/>
                </a:solidFill>
              </a:rPr>
              <a:t>typically</a:t>
            </a:r>
            <a:r>
              <a:rPr lang="en" sz="1200">
                <a:solidFill>
                  <a:srgbClr val="FF0000"/>
                </a:solidFill>
              </a:rPr>
              <a:t> multiple profiles per day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373" name="Google Shape;373;p48"/>
          <p:cNvSpPr/>
          <p:nvPr/>
        </p:nvSpPr>
        <p:spPr>
          <a:xfrm>
            <a:off x="1274300" y="4498325"/>
            <a:ext cx="521700" cy="55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4" name="Google Shape;374;p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43376" y="4483448"/>
            <a:ext cx="583550" cy="5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9"/>
          <p:cNvSpPr/>
          <p:nvPr/>
        </p:nvSpPr>
        <p:spPr>
          <a:xfrm>
            <a:off x="1297450" y="4645050"/>
            <a:ext cx="494400" cy="31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0" name="Google Shape;380;p49"/>
          <p:cNvPicPr preferRelativeResize="0"/>
          <p:nvPr/>
        </p:nvPicPr>
        <p:blipFill rotWithShape="1">
          <a:blip r:embed="rId3">
            <a:alphaModFix/>
          </a:blip>
          <a:srcRect b="0" l="709" r="709" t="0"/>
          <a:stretch/>
        </p:blipFill>
        <p:spPr>
          <a:xfrm>
            <a:off x="4229" y="841271"/>
            <a:ext cx="7313505" cy="376391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9"/>
          <p:cNvSpPr txBox="1"/>
          <p:nvPr>
            <p:ph type="title"/>
          </p:nvPr>
        </p:nvSpPr>
        <p:spPr>
          <a:xfrm>
            <a:off x="299258" y="45877"/>
            <a:ext cx="70185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2400"/>
              <a:t>2025 Planned Caribbean Profile Observations</a:t>
            </a:r>
            <a:endParaRPr sz="2400"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t/>
            </a:r>
            <a:endParaRPr sz="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" sz="1500"/>
              <a:t>OceanGliders + Argo + Fishing Vessel Observation Network (FVON)     provide real-time profile data for assimilation by hurricane forecast models</a:t>
            </a:r>
            <a:endParaRPr sz="1500"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  <p:sp>
        <p:nvSpPr>
          <p:cNvPr id="382" name="Google Shape;382;p49"/>
          <p:cNvSpPr/>
          <p:nvPr/>
        </p:nvSpPr>
        <p:spPr>
          <a:xfrm>
            <a:off x="4366691" y="2264479"/>
            <a:ext cx="410700" cy="1392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25" lIns="91325" spcFirstLastPara="1" rIns="91325" wrap="square" tIns="91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9"/>
          <p:cNvSpPr/>
          <p:nvPr/>
        </p:nvSpPr>
        <p:spPr>
          <a:xfrm rot="4103490">
            <a:off x="2444936" y="1717490"/>
            <a:ext cx="479821" cy="1170946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25" lIns="91325" spcFirstLastPara="1" rIns="91325" wrap="square" tIns="91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9"/>
          <p:cNvSpPr/>
          <p:nvPr/>
        </p:nvSpPr>
        <p:spPr>
          <a:xfrm rot="1525964">
            <a:off x="714470" y="1327478"/>
            <a:ext cx="434508" cy="886867"/>
          </a:xfrm>
          <a:prstGeom prst="ellipse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25" lIns="91325" spcFirstLastPara="1" rIns="91325" wrap="square" tIns="91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9"/>
          <p:cNvSpPr/>
          <p:nvPr/>
        </p:nvSpPr>
        <p:spPr>
          <a:xfrm>
            <a:off x="4765396" y="1538451"/>
            <a:ext cx="919500" cy="1196700"/>
          </a:xfrm>
          <a:prstGeom prst="ellipse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25" lIns="91325" spcFirstLastPara="1" rIns="91325" wrap="square" tIns="91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9"/>
          <p:cNvSpPr/>
          <p:nvPr/>
        </p:nvSpPr>
        <p:spPr>
          <a:xfrm rot="-1663090">
            <a:off x="6037852" y="2858171"/>
            <a:ext cx="773344" cy="1193368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25" lIns="91325" spcFirstLastPara="1" rIns="91325" wrap="square" tIns="91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9"/>
          <p:cNvSpPr txBox="1"/>
          <p:nvPr/>
        </p:nvSpPr>
        <p:spPr>
          <a:xfrm>
            <a:off x="7317733" y="1"/>
            <a:ext cx="1821900" cy="51255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325" lIns="91325" spcFirstLastPara="1" rIns="91325" wrap="square" tIns="913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North Atlantic Inflow -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PR-USVI-BVI</a:t>
            </a:r>
            <a:endParaRPr b="1" sz="15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(US Hurricane Gliders)</a:t>
            </a:r>
            <a:endParaRPr b="1" sz="15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Throughflow -   </a:t>
            </a:r>
            <a:endParaRPr b="1" sz="15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 to Curacao </a:t>
            </a:r>
            <a:endParaRPr b="1" sz="15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(2024 Vetlesen to US NSF)</a:t>
            </a:r>
            <a:endParaRPr b="1" sz="15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B408"/>
                </a:solidFill>
                <a:latin typeface="Arial"/>
                <a:ea typeface="Arial"/>
                <a:cs typeface="Arial"/>
                <a:sym typeface="Arial"/>
              </a:rPr>
              <a:t>Throughflow - Nicaraguan Bank (US NSF)</a:t>
            </a:r>
            <a:endParaRPr b="1" sz="1500">
              <a:solidFill>
                <a:srgbClr val="FFB4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Yucatan Outflow - </a:t>
            </a:r>
            <a:endParaRPr b="1" sz="1500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Mexico </a:t>
            </a:r>
            <a:endParaRPr b="1" sz="1500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(US NAS/ Mexico)</a:t>
            </a:r>
            <a:endParaRPr b="1" sz="1500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South Atlantic Inflow - Barbados to Guyana (2025 Vetlesen)</a:t>
            </a:r>
            <a:endParaRPr b="1" sz="1500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lider.png" id="388" name="Google Shape;38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3074">
            <a:off x="4751042" y="1628807"/>
            <a:ext cx="639243" cy="40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434060">
            <a:off x="2814541" y="2934121"/>
            <a:ext cx="844386" cy="46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434060">
            <a:off x="4955509" y="2997662"/>
            <a:ext cx="844386" cy="46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434060">
            <a:off x="1309310" y="1877000"/>
            <a:ext cx="844386" cy="460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ider.png" id="392" name="Google Shape;39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3064">
            <a:off x="606974" y="1440533"/>
            <a:ext cx="649493" cy="4093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ider.png" id="393" name="Google Shape;393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53069">
            <a:off x="2271824" y="2089096"/>
            <a:ext cx="617491" cy="389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ider.png" id="394" name="Google Shape;39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3070">
            <a:off x="4182791" y="2383534"/>
            <a:ext cx="642667" cy="4050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ider.png" id="395" name="Google Shape;39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3067">
            <a:off x="6187671" y="3306101"/>
            <a:ext cx="740024" cy="46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ider.png" id="396" name="Google Shape;39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3074">
            <a:off x="4886843" y="2260768"/>
            <a:ext cx="639243" cy="402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ider.png" id="397" name="Google Shape;39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3064">
            <a:off x="413491" y="1727088"/>
            <a:ext cx="649493" cy="40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376" y="4483448"/>
            <a:ext cx="583550" cy="5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