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10693400" cx="75565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i+pbFI1CdwgS6XvPPAyLx7cnVvh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Laura Stukonytė"/>
  <p:cmAuthor clrIdx="1" id="1" initials="" lastIdx="5" name="louise BLEZA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EAACD7-93A3-405F-9A07-4BB81B71E2F7}">
  <a:tblStyle styleId="{E6EAACD7-93A3-405F-9A07-4BB81B71E2F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6-26T09:38:26.361">
    <p:pos x="1548" y="6100"/>
    <p:text>Is there a version without the white background?</p:text>
    <p:extLst>
      <p:ext uri="{C676402C-5697-4E1C-873F-D02D1690AC5C}">
        <p15:threadingInfo timeZoneBias="0"/>
      </p:ext>
      <p:ext uri="http://customooxmlschemas.google.com/">
        <go:slidesCustomData xmlns:go="http://customooxmlschemas.google.com/" commentPostId="AAABk3R64ac"/>
      </p:ext>
    </p:extLst>
  </p:cm>
  <p:cm authorId="0" idx="2" dt="2025-04-22T11:25:23.399">
    <p:pos x="0" y="0"/>
    <p:text>Custom cover image options to be provided by each network to visualize the platform(-s) they use</p:text>
    <p:extLst>
      <p:ext uri="{C676402C-5697-4E1C-873F-D02D1690AC5C}">
        <p15:threadingInfo timeZoneBias="0"/>
      </p:ext>
      <p:ext uri="http://customooxmlschemas.google.com/">
        <go:slidesCustomData xmlns:go="http://customooxmlschemas.google.com/" commentPostId="AAABiXaE09o"/>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5-06-16T09:38:56.750">
    <p:pos x="6000" y="0"/>
    <p:text>No history and objectives</p:text>
    <p:extLst>
      <p:ext uri="{C676402C-5697-4E1C-873F-D02D1690AC5C}">
        <p15:threadingInfo timeZoneBias="0"/>
      </p:ext>
      <p:ext uri="http://customooxmlschemas.google.com/">
        <go:slidesCustomData xmlns:go="http://customooxmlschemas.google.com/" commentPostId="AAABlsF1AjI"/>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6-26T09:40:35.811">
    <p:pos x="375" y="1141"/>
    <p:text>@l.blezat@unesco.org this part of the text seems strange, is it supposed to be a bulletpoint list? And there is quite a lot of space below
_Assigned to l.blezat_</p:text>
    <p:extLst>
      <p:ext uri="{C676402C-5697-4E1C-873F-D02D1690AC5C}">
        <p15:threadingInfo timeZoneBias="0"/>
      </p:ext>
      <p:ext uri="http://customooxmlschemas.google.com/">
        <go:slidesCustomData xmlns:go="http://customooxmlschemas.google.com/" commentPostId="AAABk3R64ag"/>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5-06-16T10:21:09.018">
    <p:pos x="337" y="1564"/>
    <p:text>No information about that</p:text>
    <p:extLst>
      <p:ext uri="{C676402C-5697-4E1C-873F-D02D1690AC5C}">
        <p15:threadingInfo timeZoneBias="0"/>
      </p:ext>
      <p:ext uri="http://customooxmlschemas.google.com/">
        <go:slidesCustomData xmlns:go="http://customooxmlschemas.google.com/" commentPostId="AAABlsF1Ajk"/>
      </p:ext>
    </p:extLst>
  </p:cm>
  <p:cm authorId="1" idx="3" dt="2025-06-16T10:21:03.364">
    <p:pos x="337" y="1664"/>
    <p:text>No information about that</p:text>
    <p:extLst>
      <p:ext uri="{C676402C-5697-4E1C-873F-D02D1690AC5C}">
        <p15:threadingInfo timeZoneBias="0"/>
      </p:ext>
      <p:ext uri="http://customooxmlschemas.google.com/">
        <go:slidesCustomData xmlns:go="http://customooxmlschemas.google.com/" commentPostId="AAABlsF1Ajo"/>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5-06-16T10:23:25.314">
    <p:pos x="274" y="923"/>
    <p:text>No information about that</p:text>
    <p:extLst>
      <p:ext uri="{C676402C-5697-4E1C-873F-D02D1690AC5C}">
        <p15:threadingInfo timeZoneBias="0"/>
      </p:ext>
      <p:ext uri="http://customooxmlschemas.google.com/">
        <go:slidesCustomData xmlns:go="http://customooxmlschemas.google.com/" commentPostId="AAABluGJalk"/>
      </p:ext>
    </p:extLst>
  </p:cm>
  <p:cm authorId="1" idx="5" dt="2025-06-16T10:24:06.312">
    <p:pos x="274" y="1023"/>
    <p:text>No information about that</p:text>
    <p:extLst>
      <p:ext uri="{C676402C-5697-4E1C-873F-D02D1690AC5C}">
        <p15:threadingInfo timeZoneBias="0"/>
      </p:ext>
      <p:ext uri="http://customooxmlschemas.google.com/">
        <go:slidesCustomData xmlns:go="http://customooxmlschemas.google.com/" commentPostId="AAABluGJal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4e6daf3138_3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g34e6daf3138_3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4e6daf3138_3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g34e6daf3138_3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6293f352b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g36293f352b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e6daf3138_3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34e6daf3138_3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4e6daf3138_3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34e6daf3138_3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6.png"/><Relationship Id="rId13" Type="http://schemas.openxmlformats.org/officeDocument/2006/relationships/image" Target="../media/image13.png"/><Relationship Id="rId12"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17.jp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www.oceanbestpractices.org/ocean-best-practices-systems/repository/" TargetMode="External"/><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hyperlink" Target="http://dx.doi.org/10.25607/OBP-854" TargetMode="External"/><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hyperlink" Target="https://unesdoc.unesco.org/ark:/48223/pf0000246981"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www.ioccp.org/images/D2backgroundDoc/Framework%20for%20Ocean%20Observing.pdf" TargetMode="External"/><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hyperlink" Target="https://gcos.wmo.int/site/global-climate-observing-system-gcos/essential-climate-variables" TargetMode="External"/><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hyperlink" Target="https://goosocean.org/what-we-do/framework/essential-ocean-variables/"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www.ioc-sealevelmonitoring.org/gloss.php" TargetMode="External"/><Relationship Id="rId10" Type="http://schemas.openxmlformats.org/officeDocument/2006/relationships/hyperlink" Target="http://www.ioc-sealevelmonitoring.org/list.php" TargetMode="External"/><Relationship Id="rId13" Type="http://schemas.openxmlformats.org/officeDocument/2006/relationships/image" Target="../media/image7.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hyperlink" Target="http://www.gloss-sealevel.org/data/#.VRFlLfnF_LE" TargetMode="External"/><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hyperlink" Target="http://www.gloss-sealevel.org/" TargetMode="External"/></Relationships>
</file>

<file path=ppt/slides/_rels/slide13.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1" Type="http://schemas.openxmlformats.org/officeDocument/2006/relationships/hyperlink" Target="https://www.ocean-ops.org/board" TargetMode="External"/><Relationship Id="rId10" Type="http://schemas.openxmlformats.org/officeDocument/2006/relationships/hyperlink" Target="https://www.ioccp.org/images/D2backgroundDoc/Framework%20for%20Ocean%20Observing.pdf" TargetMode="External"/><Relationship Id="rId13" Type="http://schemas.openxmlformats.org/officeDocument/2006/relationships/image" Target="../media/image7.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hyperlink" Target="https://goosocean.org/what-we-do/framework/essential-ocean-variables/" TargetMode="External"/><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hyperlink" Target="https://gcos.wmo.int/site/global-climate-observing-system-gcos/essential-climate-variables"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7.xml"/><Relationship Id="rId13" Type="http://schemas.openxmlformats.org/officeDocument/2006/relationships/slide" Target="/ppt/slides/slide11.xml"/><Relationship Id="rId12" Type="http://schemas.openxmlformats.org/officeDocument/2006/relationships/slide" Target="/ppt/slides/slide10.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slide" Target="/ppt/slides/slide5.xml"/><Relationship Id="rId15" Type="http://schemas.openxmlformats.org/officeDocument/2006/relationships/slide" Target="/ppt/slides/slide13.xml"/><Relationship Id="rId14" Type="http://schemas.openxmlformats.org/officeDocument/2006/relationships/slide" Target="/ppt/slides/slide12.xml"/><Relationship Id="rId17" Type="http://schemas.openxmlformats.org/officeDocument/2006/relationships/slide" Target="/ppt/slides/slide14.xml"/><Relationship Id="rId16" Type="http://schemas.openxmlformats.org/officeDocument/2006/relationships/slide" Target="/ppt/slides/slide14.xml"/><Relationship Id="rId5" Type="http://schemas.openxmlformats.org/officeDocument/2006/relationships/image" Target="../media/image14.png"/><Relationship Id="rId19" Type="http://schemas.openxmlformats.org/officeDocument/2006/relationships/image" Target="../media/image7.png"/><Relationship Id="rId6" Type="http://schemas.openxmlformats.org/officeDocument/2006/relationships/image" Target="../media/image12.png"/><Relationship Id="rId18"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5.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5.png"/><Relationship Id="rId9" Type="http://schemas.openxmlformats.org/officeDocument/2006/relationships/image" Target="../media/image16.jp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hyperlink" Target="https://gloss-sealevel.org/gloss-core-network" TargetMode="External"/><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hyperlink" Target="https://gloss-sealevel.org/"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26.jp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29.jpg"/></Relationships>
</file>

<file path=ppt/slides/_rels/slide8.xml.rels><?xml version="1.0" encoding="UTF-8" standalone="yes"?><Relationships xmlns="http://schemas.openxmlformats.org/package/2006/relationships"><Relationship Id="rId11" Type="http://schemas.openxmlformats.org/officeDocument/2006/relationships/hyperlink" Target="https://www.ioc-sealevelmonitoring.org/index.php" TargetMode="External"/><Relationship Id="rId10" Type="http://schemas.openxmlformats.org/officeDocument/2006/relationships/hyperlink" Target="http://uhslc.soest.hawaii.edu" TargetMode="External"/><Relationship Id="rId13" Type="http://schemas.openxmlformats.org/officeDocument/2006/relationships/image" Target="../media/image7.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5.png"/><Relationship Id="rId9" Type="http://schemas.openxmlformats.org/officeDocument/2006/relationships/hyperlink" Target="http://www.gloss-sealevel.org" TargetMode="External"/><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hyperlink" Target="https://www.bodc.ac.uk/data/published_data_library/" TargetMode="External"/><Relationship Id="rId10" Type="http://schemas.openxmlformats.org/officeDocument/2006/relationships/hyperlink" Target="https://uhslc.soest.hawaii.edu/datainfo/" TargetMode="External"/><Relationship Id="rId13" Type="http://schemas.openxmlformats.org/officeDocument/2006/relationships/hyperlink" Target="https://gloss-sealevel.org/data" TargetMode="External"/><Relationship Id="rId12" Type="http://schemas.openxmlformats.org/officeDocument/2006/relationships/hyperlink" Target="https://www.bodc.ac.uk/data/hosted_data_systems/sea_level/international/"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5.xml"/><Relationship Id="rId4" Type="http://schemas.openxmlformats.org/officeDocument/2006/relationships/image" Target="../media/image5.png"/><Relationship Id="rId9" Type="http://schemas.openxmlformats.org/officeDocument/2006/relationships/hyperlink" Target="http://www.gloss-sealevel.org" TargetMode="External"/><Relationship Id="rId15" Type="http://schemas.openxmlformats.org/officeDocument/2006/relationships/image" Target="../media/image13.png"/><Relationship Id="rId14" Type="http://schemas.openxmlformats.org/officeDocument/2006/relationships/hyperlink" Target="http://www.psmsl.org/data/" TargetMode="External"/><Relationship Id="rId16"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83" name="Shape 83"/>
        <p:cNvGrpSpPr/>
        <p:nvPr/>
      </p:nvGrpSpPr>
      <p:grpSpPr>
        <a:xfrm>
          <a:off x="0" y="0"/>
          <a:ext cx="0" cy="0"/>
          <a:chOff x="0" y="0"/>
          <a:chExt cx="0" cy="0"/>
        </a:xfrm>
      </p:grpSpPr>
      <p:sp>
        <p:nvSpPr>
          <p:cNvPr id="84" name="Google Shape;84;p1"/>
          <p:cNvSpPr/>
          <p:nvPr/>
        </p:nvSpPr>
        <p:spPr>
          <a:xfrm>
            <a:off x="0" y="0"/>
            <a:ext cx="7560000" cy="10692000"/>
          </a:xfrm>
          <a:custGeom>
            <a:rect b="b" l="l" r="r" t="t"/>
            <a:pathLst>
              <a:path extrusionOk="0" h="10692000" w="7560000">
                <a:moveTo>
                  <a:pt x="0" y="0"/>
                </a:moveTo>
                <a:lnTo>
                  <a:pt x="7560000" y="0"/>
                </a:lnTo>
                <a:lnTo>
                  <a:pt x="7560000" y="10692000"/>
                </a:lnTo>
                <a:lnTo>
                  <a:pt x="0" y="10692000"/>
                </a:lnTo>
                <a:lnTo>
                  <a:pt x="0" y="0"/>
                </a:lnTo>
                <a:close/>
              </a:path>
            </a:pathLst>
          </a:custGeom>
          <a:blipFill rotWithShape="1">
            <a:blip r:embed="rId5">
              <a:alphaModFix/>
            </a:blip>
            <a:stretch>
              <a:fillRect b="0" l="-56125" r="-5612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756000" y="3373415"/>
            <a:ext cx="5888828" cy="28600"/>
          </a:xfrm>
          <a:custGeom>
            <a:rect b="b" l="l" r="r" t="t"/>
            <a:pathLst>
              <a:path extrusionOk="0" h="28600" w="5888828">
                <a:moveTo>
                  <a:pt x="0" y="0"/>
                </a:moveTo>
                <a:lnTo>
                  <a:pt x="5888828" y="0"/>
                </a:lnTo>
                <a:lnTo>
                  <a:pt x="5888828" y="28600"/>
                </a:lnTo>
                <a:lnTo>
                  <a:pt x="0" y="28600"/>
                </a:lnTo>
                <a:lnTo>
                  <a:pt x="0" y="0"/>
                </a:lnTo>
                <a:close/>
              </a:path>
            </a:pathLst>
          </a:custGeom>
          <a:blipFill rotWithShape="1">
            <a:blip r:embed="rId6">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6">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7" name="Google Shape;87;p1"/>
          <p:cNvGrpSpPr/>
          <p:nvPr/>
        </p:nvGrpSpPr>
        <p:grpSpPr>
          <a:xfrm>
            <a:off x="-720204" y="4108468"/>
            <a:ext cx="5538322" cy="4098001"/>
            <a:chOff x="0" y="-28575"/>
            <a:chExt cx="1855839" cy="1373201"/>
          </a:xfrm>
        </p:grpSpPr>
        <p:sp>
          <p:nvSpPr>
            <p:cNvPr id="88" name="Google Shape;88;p1"/>
            <p:cNvSpPr/>
            <p:nvPr/>
          </p:nvSpPr>
          <p:spPr>
            <a:xfrm>
              <a:off x="0" y="0"/>
              <a:ext cx="1855839" cy="1344626"/>
            </a:xfrm>
            <a:custGeom>
              <a:rect b="b" l="l" r="r" t="t"/>
              <a:pathLst>
                <a:path extrusionOk="0" h="1344626" w="1855839">
                  <a:moveTo>
                    <a:pt x="0" y="0"/>
                  </a:moveTo>
                  <a:lnTo>
                    <a:pt x="1855839" y="0"/>
                  </a:lnTo>
                  <a:lnTo>
                    <a:pt x="1855839" y="1344626"/>
                  </a:lnTo>
                  <a:lnTo>
                    <a:pt x="0" y="1344626"/>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
            <p:cNvSpPr txBox="1"/>
            <p:nvPr/>
          </p:nvSpPr>
          <p:spPr>
            <a:xfrm>
              <a:off x="0" y="-28575"/>
              <a:ext cx="1855839" cy="137320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 name="Google Shape;90;p1"/>
          <p:cNvSpPr txBox="1"/>
          <p:nvPr/>
        </p:nvSpPr>
        <p:spPr>
          <a:xfrm>
            <a:off x="858588" y="9655337"/>
            <a:ext cx="3994458" cy="202692"/>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Clr>
                <a:srgbClr val="000000"/>
              </a:buClr>
              <a:buSzPts val="1200"/>
              <a:buFont typeface="Arial"/>
              <a:buNone/>
            </a:pPr>
            <a:r>
              <a:rPr b="1" i="0" lang="en-US" sz="1200" u="none" cap="none" strike="noStrike">
                <a:solidFill>
                  <a:srgbClr val="FFFFFF"/>
                </a:solidFill>
                <a:latin typeface="Roboto"/>
                <a:ea typeface="Roboto"/>
                <a:cs typeface="Roboto"/>
                <a:sym typeface="Roboto"/>
              </a:rPr>
              <a:t>Version: 2025 May</a:t>
            </a:r>
            <a:endParaRPr b="0" i="0" sz="1400" u="none" cap="none" strike="noStrike">
              <a:solidFill>
                <a:srgbClr val="000000"/>
              </a:solidFill>
              <a:latin typeface="Arial"/>
              <a:ea typeface="Arial"/>
              <a:cs typeface="Arial"/>
              <a:sym typeface="Arial"/>
            </a:endParaRPr>
          </a:p>
        </p:txBody>
      </p:sp>
      <p:grpSp>
        <p:nvGrpSpPr>
          <p:cNvPr id="91" name="Google Shape;91;p1"/>
          <p:cNvGrpSpPr/>
          <p:nvPr/>
        </p:nvGrpSpPr>
        <p:grpSpPr>
          <a:xfrm>
            <a:off x="3533981" y="9683912"/>
            <a:ext cx="3110847" cy="622692"/>
            <a:chOff x="0" y="0"/>
            <a:chExt cx="4147796" cy="830256"/>
          </a:xfrm>
        </p:grpSpPr>
        <p:sp>
          <p:nvSpPr>
            <p:cNvPr id="92" name="Google Shape;92;p1"/>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a:off x="2528797" y="404520"/>
            <a:ext cx="2457084" cy="1739219"/>
          </a:xfrm>
          <a:custGeom>
            <a:rect b="b" l="l" r="r" t="t"/>
            <a:pathLst>
              <a:path extrusionOk="0" h="1739219" w="2457084">
                <a:moveTo>
                  <a:pt x="0" y="0"/>
                </a:moveTo>
                <a:lnTo>
                  <a:pt x="2457084" y="0"/>
                </a:lnTo>
                <a:lnTo>
                  <a:pt x="2457084" y="1739219"/>
                </a:lnTo>
                <a:lnTo>
                  <a:pt x="0" y="1739219"/>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
          <p:cNvSpPr txBox="1"/>
          <p:nvPr/>
        </p:nvSpPr>
        <p:spPr>
          <a:xfrm>
            <a:off x="1021397" y="7169625"/>
            <a:ext cx="2525400" cy="749700"/>
          </a:xfrm>
          <a:prstGeom prst="rect">
            <a:avLst/>
          </a:prstGeom>
          <a:noFill/>
          <a:ln>
            <a:noFill/>
          </a:ln>
        </p:spPr>
        <p:txBody>
          <a:bodyPr anchorCtr="0" anchor="t" bIns="0" lIns="0" spcFirstLastPara="1" rIns="0" wrap="square" tIns="0">
            <a:spAutoFit/>
          </a:bodyPr>
          <a:lstStyle/>
          <a:p>
            <a:pPr indent="0" lvl="0" marL="0" marR="0" rtl="0" algn="l">
              <a:lnSpc>
                <a:spcPct val="99023"/>
              </a:lnSpc>
              <a:spcBef>
                <a:spcPts val="0"/>
              </a:spcBef>
              <a:spcAft>
                <a:spcPts val="0"/>
              </a:spcAft>
              <a:buClr>
                <a:srgbClr val="000000"/>
              </a:buClr>
              <a:buSzPts val="2459"/>
              <a:buFont typeface="Arial"/>
              <a:buNone/>
            </a:pPr>
            <a:r>
              <a:rPr b="1" lang="en-US" sz="2459">
                <a:solidFill>
                  <a:srgbClr val="184596"/>
                </a:solidFill>
                <a:latin typeface="Roboto"/>
                <a:ea typeface="Roboto"/>
                <a:cs typeface="Roboto"/>
                <a:sym typeface="Roboto"/>
              </a:rPr>
              <a:t>Global Sea Level Network (GLOSS)</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756000" y="2354911"/>
            <a:ext cx="5886465" cy="850900"/>
          </a:xfrm>
          <a:prstGeom prst="rect">
            <a:avLst/>
          </a:prstGeom>
          <a:noFill/>
          <a:ln>
            <a:noFill/>
          </a:ln>
        </p:spPr>
        <p:txBody>
          <a:bodyPr anchorCtr="0" anchor="t" bIns="0" lIns="0" spcFirstLastPara="1" rIns="0" wrap="square" tIns="0">
            <a:spAutoFit/>
          </a:bodyPr>
          <a:lstStyle/>
          <a:p>
            <a:pPr indent="0" lvl="0" marL="0" marR="0" rtl="0" algn="ctr">
              <a:lnSpc>
                <a:spcPct val="137014"/>
              </a:lnSpc>
              <a:spcBef>
                <a:spcPts val="0"/>
              </a:spcBef>
              <a:spcAft>
                <a:spcPts val="0"/>
              </a:spcAft>
              <a:buClr>
                <a:srgbClr val="000000"/>
              </a:buClr>
              <a:buSzPts val="2499"/>
              <a:buFont typeface="Arial"/>
              <a:buNone/>
            </a:pPr>
            <a:r>
              <a:rPr b="1" i="0" lang="en-US" sz="2499" u="none" cap="none" strike="noStrike">
                <a:solidFill>
                  <a:srgbClr val="FFFFFF"/>
                </a:solidFill>
                <a:latin typeface="Roboto"/>
                <a:ea typeface="Roboto"/>
                <a:cs typeface="Roboto"/>
                <a:sym typeface="Roboto"/>
              </a:rPr>
              <a:t>GOOS OBSERVING NETWORK</a:t>
            </a:r>
            <a:endParaRPr b="0" i="0" sz="1400" u="none" cap="none" strike="noStrike">
              <a:solidFill>
                <a:srgbClr val="000000"/>
              </a:solidFill>
              <a:latin typeface="Arial"/>
              <a:ea typeface="Arial"/>
              <a:cs typeface="Arial"/>
              <a:sym typeface="Arial"/>
            </a:endParaRPr>
          </a:p>
          <a:p>
            <a:pPr indent="0" lvl="0" marL="0" marR="0" rtl="0" algn="ctr">
              <a:lnSpc>
                <a:spcPct val="137014"/>
              </a:lnSpc>
              <a:spcBef>
                <a:spcPts val="0"/>
              </a:spcBef>
              <a:spcAft>
                <a:spcPts val="0"/>
              </a:spcAft>
              <a:buClr>
                <a:srgbClr val="000000"/>
              </a:buClr>
              <a:buSzPts val="2499"/>
              <a:buFont typeface="Arial"/>
              <a:buNone/>
            </a:pPr>
            <a:r>
              <a:rPr b="1" i="0" lang="en-US" sz="2499" u="none" cap="none" strike="noStrike">
                <a:solidFill>
                  <a:srgbClr val="FFFFFF"/>
                </a:solidFill>
                <a:latin typeface="Roboto"/>
                <a:ea typeface="Roboto"/>
                <a:cs typeface="Roboto"/>
                <a:sym typeface="Roboto"/>
              </a:rPr>
              <a:t> SPECIFICATION SHEET</a:t>
            </a:r>
            <a:endParaRPr b="0" i="0" sz="1400" u="none" cap="none" strike="noStrike">
              <a:solidFill>
                <a:srgbClr val="000000"/>
              </a:solidFill>
              <a:latin typeface="Arial"/>
              <a:ea typeface="Arial"/>
              <a:cs typeface="Arial"/>
              <a:sym typeface="Arial"/>
            </a:endParaRPr>
          </a:p>
        </p:txBody>
      </p:sp>
      <p:pic>
        <p:nvPicPr>
          <p:cNvPr id="99" name="Google Shape;99;p1" title="Global Sea Level Network (GLOSS) 3_T.png"/>
          <p:cNvPicPr preferRelativeResize="0"/>
          <p:nvPr/>
        </p:nvPicPr>
        <p:blipFill>
          <a:blip r:embed="rId12">
            <a:alphaModFix/>
          </a:blip>
          <a:stretch>
            <a:fillRect/>
          </a:stretch>
        </p:blipFill>
        <p:spPr>
          <a:xfrm>
            <a:off x="820775" y="4242975"/>
            <a:ext cx="2926648" cy="2926648"/>
          </a:xfrm>
          <a:prstGeom prst="rect">
            <a:avLst/>
          </a:prstGeom>
          <a:noFill/>
          <a:ln>
            <a:noFill/>
          </a:ln>
        </p:spPr>
      </p:pic>
      <p:pic>
        <p:nvPicPr>
          <p:cNvPr id="100" name="Google Shape;100;p1" title="gloss (1).png"/>
          <p:cNvPicPr preferRelativeResize="0"/>
          <p:nvPr/>
        </p:nvPicPr>
        <p:blipFill>
          <a:blip r:embed="rId13">
            <a:alphaModFix/>
          </a:blip>
          <a:stretch>
            <a:fillRect/>
          </a:stretch>
        </p:blipFill>
        <p:spPr>
          <a:xfrm>
            <a:off x="2458526" y="9683900"/>
            <a:ext cx="702525" cy="68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306" name="Shape 306"/>
        <p:cNvGrpSpPr/>
        <p:nvPr/>
      </p:nvGrpSpPr>
      <p:grpSpPr>
        <a:xfrm>
          <a:off x="0" y="0"/>
          <a:ext cx="0" cy="0"/>
          <a:chOff x="0" y="0"/>
          <a:chExt cx="0" cy="0"/>
        </a:xfrm>
      </p:grpSpPr>
      <p:sp>
        <p:nvSpPr>
          <p:cNvPr id="307" name="Google Shape;307;g34e6daf3138_3_6"/>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17110" l="0" r="0" t="-1021690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08" name="Google Shape;308;g34e6daf3138_3_6"/>
          <p:cNvGrpSpPr/>
          <p:nvPr/>
        </p:nvGrpSpPr>
        <p:grpSpPr>
          <a:xfrm>
            <a:off x="-461254" y="960514"/>
            <a:ext cx="8223030" cy="8790597"/>
            <a:chOff x="0" y="-28575"/>
            <a:chExt cx="2946900" cy="3150300"/>
          </a:xfrm>
        </p:grpSpPr>
        <p:sp>
          <p:nvSpPr>
            <p:cNvPr id="309" name="Google Shape;309;g34e6daf3138_3_6"/>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g34e6daf3138_3_6"/>
            <p:cNvSpPr txBox="1"/>
            <p:nvPr/>
          </p:nvSpPr>
          <p:spPr>
            <a:xfrm>
              <a:off x="0" y="-28575"/>
              <a:ext cx="2946900" cy="31503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1" name="Google Shape;311;g34e6daf3138_3_6"/>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312" name="Google Shape;312;g34e6daf3138_3_6"/>
          <p:cNvGrpSpPr/>
          <p:nvPr/>
        </p:nvGrpSpPr>
        <p:grpSpPr>
          <a:xfrm>
            <a:off x="3810753" y="9893806"/>
            <a:ext cx="3110847" cy="622692"/>
            <a:chOff x="0" y="0"/>
            <a:chExt cx="4147796" cy="830256"/>
          </a:xfrm>
        </p:grpSpPr>
        <p:sp>
          <p:nvSpPr>
            <p:cNvPr id="313" name="Google Shape;313;g34e6daf3138_3_6"/>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g34e6daf3138_3_6"/>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g34e6daf3138_3_6"/>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g34e6daf3138_3_6"/>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g34e6daf3138_3_6"/>
          <p:cNvGrpSpPr/>
          <p:nvPr/>
        </p:nvGrpSpPr>
        <p:grpSpPr>
          <a:xfrm>
            <a:off x="519927" y="1335409"/>
            <a:ext cx="6485409" cy="353252"/>
            <a:chOff x="0" y="-28575"/>
            <a:chExt cx="2324186" cy="126600"/>
          </a:xfrm>
        </p:grpSpPr>
        <p:sp>
          <p:nvSpPr>
            <p:cNvPr id="318" name="Google Shape;318;g34e6daf3138_3_6"/>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g34e6daf3138_3_6"/>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0" name="Google Shape;320;g34e6daf3138_3_6"/>
          <p:cNvSpPr txBox="1"/>
          <p:nvPr/>
        </p:nvSpPr>
        <p:spPr>
          <a:xfrm>
            <a:off x="595624" y="1466505"/>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Best Practices</a:t>
            </a:r>
            <a:endParaRPr b="1" i="0" sz="1400" u="none" cap="none" strike="noStrike">
              <a:solidFill>
                <a:srgbClr val="FFFFFF"/>
              </a:solidFill>
              <a:latin typeface="Roboto"/>
              <a:ea typeface="Roboto"/>
              <a:cs typeface="Roboto"/>
              <a:sym typeface="Roboto"/>
            </a:endParaRPr>
          </a:p>
        </p:txBody>
      </p:sp>
      <p:graphicFrame>
        <p:nvGraphicFramePr>
          <p:cNvPr id="321" name="Google Shape;321;g34e6daf3138_3_6"/>
          <p:cNvGraphicFramePr/>
          <p:nvPr/>
        </p:nvGraphicFramePr>
        <p:xfrm>
          <a:off x="519926" y="2752345"/>
          <a:ext cx="3000000" cy="3000000"/>
        </p:xfrm>
        <a:graphic>
          <a:graphicData uri="http://schemas.openxmlformats.org/drawingml/2006/table">
            <a:tbl>
              <a:tblPr bandRow="1">
                <a:noFill/>
                <a:tableStyleId>{E6EAACD7-93A3-405F-9A07-4BB81B71E2F7}</a:tableStyleId>
              </a:tblPr>
              <a:tblGrid>
                <a:gridCol w="1517300"/>
                <a:gridCol w="877000"/>
                <a:gridCol w="2672350"/>
                <a:gridCol w="1418650"/>
              </a:tblGrid>
              <a:tr h="292450">
                <a:tc>
                  <a:txBody>
                    <a:bodyPr/>
                    <a:lstStyle/>
                    <a:p>
                      <a:pPr indent="0" lvl="0" marL="0" marR="0" rtl="0" algn="l">
                        <a:lnSpc>
                          <a:spcPct val="100000"/>
                        </a:lnSpc>
                        <a:spcBef>
                          <a:spcPts val="0"/>
                        </a:spcBef>
                        <a:spcAft>
                          <a:spcPts val="0"/>
                        </a:spcAft>
                        <a:buClr>
                          <a:srgbClr val="000000"/>
                        </a:buClr>
                        <a:buSzPts val="1000"/>
                        <a:buFont typeface="Arial"/>
                        <a:buNone/>
                      </a:pPr>
                      <a:r>
                        <a:rPr b="1" lang="en-US" sz="1000">
                          <a:solidFill>
                            <a:schemeClr val="lt1"/>
                          </a:solidFill>
                          <a:latin typeface="Roboto"/>
                          <a:ea typeface="Roboto"/>
                          <a:cs typeface="Roboto"/>
                          <a:sym typeface="Roboto"/>
                        </a:rPr>
                        <a:t>Title of the </a:t>
                      </a:r>
                      <a:r>
                        <a:rPr b="1" lang="en-US" sz="1000" u="none" cap="none" strike="noStrike">
                          <a:solidFill>
                            <a:schemeClr val="lt1"/>
                          </a:solidFill>
                          <a:latin typeface="Roboto"/>
                          <a:ea typeface="Roboto"/>
                          <a:cs typeface="Roboto"/>
                          <a:sym typeface="Roboto"/>
                        </a:rPr>
                        <a:t>Best Practice</a:t>
                      </a:r>
                      <a:endParaRPr b="1" sz="1000" u="none" cap="none" strike="noStrike">
                        <a:solidFill>
                          <a:schemeClr val="lt1"/>
                        </a:solidFill>
                        <a:latin typeface="Roboto"/>
                        <a:ea typeface="Roboto"/>
                        <a:cs typeface="Roboto"/>
                        <a:sym typeface="Roboto"/>
                      </a:endParaRPr>
                    </a:p>
                  </a:txBody>
                  <a:tcPr marT="45725" marB="45725" marR="91450" marL="91450">
                    <a:solidFill>
                      <a:srgbClr val="F38417"/>
                    </a:solidFill>
                  </a:tcPr>
                </a:tc>
                <a:tc>
                  <a:txBody>
                    <a:bodyPr/>
                    <a:lstStyle/>
                    <a:p>
                      <a:pPr indent="0" lvl="0" marL="0" marR="0" rtl="0" algn="l">
                        <a:lnSpc>
                          <a:spcPct val="100000"/>
                        </a:lnSpc>
                        <a:spcBef>
                          <a:spcPts val="0"/>
                        </a:spcBef>
                        <a:spcAft>
                          <a:spcPts val="0"/>
                        </a:spcAft>
                        <a:buNone/>
                      </a:pPr>
                      <a:r>
                        <a:rPr b="1" lang="en-US" sz="1000">
                          <a:solidFill>
                            <a:schemeClr val="lt1"/>
                          </a:solidFill>
                          <a:latin typeface="Roboto"/>
                          <a:ea typeface="Roboto"/>
                          <a:cs typeface="Roboto"/>
                          <a:sym typeface="Roboto"/>
                        </a:rPr>
                        <a:t>GOOS Endorsed (Yes/No)</a:t>
                      </a:r>
                      <a:endParaRPr b="1" sz="1000">
                        <a:solidFill>
                          <a:schemeClr val="lt1"/>
                        </a:solidFill>
                        <a:latin typeface="Roboto"/>
                        <a:ea typeface="Roboto"/>
                        <a:cs typeface="Roboto"/>
                        <a:sym typeface="Roboto"/>
                      </a:endParaRPr>
                    </a:p>
                  </a:txBody>
                  <a:tcPr marT="45725" marB="45725" marR="91450" marL="91450">
                    <a:solidFill>
                      <a:srgbClr val="F3841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lt1"/>
                          </a:solidFill>
                          <a:latin typeface="Roboto"/>
                          <a:ea typeface="Roboto"/>
                          <a:cs typeface="Roboto"/>
                          <a:sym typeface="Roboto"/>
                        </a:rPr>
                        <a:t>Description</a:t>
                      </a:r>
                      <a:endParaRPr b="1" sz="10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solidFill>
                          <a:schemeClr val="lt1"/>
                        </a:solidFill>
                        <a:latin typeface="Roboto"/>
                        <a:ea typeface="Roboto"/>
                        <a:cs typeface="Roboto"/>
                        <a:sym typeface="Roboto"/>
                      </a:endParaRPr>
                    </a:p>
                  </a:txBody>
                  <a:tcPr marT="45725" marB="45725" marR="91450" marL="91450">
                    <a:solidFill>
                      <a:srgbClr val="F3841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lt1"/>
                          </a:solidFill>
                          <a:latin typeface="Roboto"/>
                          <a:ea typeface="Roboto"/>
                          <a:cs typeface="Roboto"/>
                          <a:sym typeface="Roboto"/>
                        </a:rPr>
                        <a:t>Link to </a:t>
                      </a:r>
                      <a:r>
                        <a:rPr b="1" lang="en-US" sz="1000">
                          <a:solidFill>
                            <a:schemeClr val="lt1"/>
                          </a:solidFill>
                          <a:latin typeface="Roboto"/>
                          <a:ea typeface="Roboto"/>
                          <a:cs typeface="Roboto"/>
                          <a:sym typeface="Roboto"/>
                        </a:rPr>
                        <a:t>the</a:t>
                      </a:r>
                      <a:r>
                        <a:rPr b="1" lang="en-US" sz="1000" u="none" cap="none" strike="noStrike">
                          <a:solidFill>
                            <a:schemeClr val="lt1"/>
                          </a:solidFill>
                          <a:latin typeface="Roboto"/>
                          <a:ea typeface="Roboto"/>
                          <a:cs typeface="Roboto"/>
                          <a:sym typeface="Roboto"/>
                        </a:rPr>
                        <a:t> OBPS reposit</a:t>
                      </a:r>
                      <a:r>
                        <a:rPr b="1" lang="en-US" sz="1000">
                          <a:solidFill>
                            <a:schemeClr val="lt1"/>
                          </a:solidFill>
                          <a:latin typeface="Roboto"/>
                          <a:ea typeface="Roboto"/>
                          <a:cs typeface="Roboto"/>
                          <a:sym typeface="Roboto"/>
                        </a:rPr>
                        <a:t>ory</a:t>
                      </a:r>
                      <a:endParaRPr b="1" sz="1000" u="none" cap="none" strike="noStrike">
                        <a:solidFill>
                          <a:schemeClr val="lt1"/>
                        </a:solidFill>
                        <a:latin typeface="Roboto"/>
                        <a:ea typeface="Roboto"/>
                        <a:cs typeface="Roboto"/>
                        <a:sym typeface="Roboto"/>
                      </a:endParaRPr>
                    </a:p>
                  </a:txBody>
                  <a:tcPr marT="45725" marB="45725" marR="91450" marL="91450">
                    <a:solidFill>
                      <a:srgbClr val="F38417"/>
                    </a:solidFill>
                  </a:tcPr>
                </a:tc>
              </a:tr>
              <a:tr h="292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UNESCO/IOC. 2002. Manual on sea-level measurement and interpretation. Volume III: Reappraisals and recommendations as of the year 2000. Intergovernmental Oceanographic Commission of UNESCO, IOC Manuals and Guides No.14, vol. III, Paris</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50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UNESCO/IOC. 2006. Manual on Sea-level Measurements and Interpretation, Volume IV: An update to 2006. Intergovernmental Oceanographic Commission of UNESCO, IOC Manuals and Guides No.14, vol. IV, Paris.</a:t>
                      </a:r>
                      <a:endParaRPr sz="1000">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50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UNESCO/IOC (2016):  Manual on sea level measurements and interpretation, Vol. V: Radar gauges. IOC Manuals and Guides, 14, JCOMM technical report no. 89.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rtl="0" algn="l">
                        <a:spcBef>
                          <a:spcPts val="0"/>
                        </a:spcBef>
                        <a:spcAft>
                          <a:spcPts val="0"/>
                        </a:spcAft>
                        <a:buClr>
                          <a:schemeClr val="dk1"/>
                        </a:buClr>
                        <a:buSzPts val="1000"/>
                        <a:buFont typeface="Arial"/>
                        <a:buNone/>
                      </a:pPr>
                      <a:r>
                        <a:rPr lang="en-US" sz="1000" u="sng">
                          <a:solidFill>
                            <a:schemeClr val="hlink"/>
                          </a:solidFill>
                          <a:latin typeface="Roboto"/>
                          <a:ea typeface="Roboto"/>
                          <a:cs typeface="Roboto"/>
                          <a:sym typeface="Roboto"/>
                          <a:hlinkClick r:id="rId8"/>
                        </a:rPr>
                        <a:t>https://unesdoc.unesco.org/ark:/48223/pf0000246981</a:t>
                      </a:r>
                      <a:r>
                        <a:rPr lang="en-US" sz="1000">
                          <a:latin typeface="Roboto"/>
                          <a:ea typeface="Roboto"/>
                          <a:cs typeface="Roboto"/>
                          <a:sym typeface="Roboto"/>
                        </a:rPr>
                        <a:t> </a:t>
                      </a:r>
                      <a:endParaRPr sz="1000" u="none" cap="none" strike="noStrike">
                        <a:latin typeface="Roboto"/>
                        <a:ea typeface="Roboto"/>
                        <a:cs typeface="Roboto"/>
                        <a:sym typeface="Roboto"/>
                      </a:endParaRPr>
                    </a:p>
                  </a:txBody>
                  <a:tcPr marT="45725" marB="45725" marR="91450" marL="91450"/>
                </a:tc>
              </a:tr>
              <a:tr h="1221100">
                <a:tc>
                  <a:txBody>
                    <a:bodyPr/>
                    <a:lstStyle/>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None/>
                      </a:pPr>
                      <a:r>
                        <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UNESCO/IOC (2020) Quality Control of in situ Sea Level Observations: A Review and Progress towards Automated Quality Control, Vol. 1.</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sng">
                          <a:solidFill>
                            <a:schemeClr val="hlink"/>
                          </a:solidFill>
                          <a:latin typeface="Roboto"/>
                          <a:ea typeface="Roboto"/>
                          <a:cs typeface="Roboto"/>
                          <a:sym typeface="Roboto"/>
                          <a:hlinkClick r:id="rId9"/>
                        </a:rPr>
                        <a:t>http://dx.doi.org/10.25607/OBP-854</a:t>
                      </a:r>
                      <a:r>
                        <a:rPr lang="en-US" sz="1000">
                          <a:latin typeface="Roboto"/>
                          <a:ea typeface="Roboto"/>
                          <a:cs typeface="Roboto"/>
                          <a:sym typeface="Roboto"/>
                        </a:rPr>
                        <a:t> </a:t>
                      </a:r>
                      <a:endParaRPr sz="1000" u="none" cap="none" strike="noStrike">
                        <a:latin typeface="Roboto"/>
                        <a:ea typeface="Roboto"/>
                        <a:cs typeface="Roboto"/>
                        <a:sym typeface="Roboto"/>
                      </a:endParaRPr>
                    </a:p>
                  </a:txBody>
                  <a:tcPr marT="45725" marB="45725" marR="91450" marL="91450"/>
                </a:tc>
              </a:tr>
            </a:tbl>
          </a:graphicData>
        </a:graphic>
      </p:graphicFrame>
      <p:sp>
        <p:nvSpPr>
          <p:cNvPr id="322" name="Google Shape;322;g34e6daf3138_3_6"/>
          <p:cNvSpPr txBox="1"/>
          <p:nvPr/>
        </p:nvSpPr>
        <p:spPr>
          <a:xfrm>
            <a:off x="595625" y="1802246"/>
            <a:ext cx="6409500" cy="786600"/>
          </a:xfrm>
          <a:prstGeom prst="rect">
            <a:avLst/>
          </a:prstGeom>
          <a:noFill/>
          <a:ln>
            <a:noFill/>
          </a:ln>
        </p:spPr>
        <p:txBody>
          <a:bodyPr anchorCtr="0" anchor="t" bIns="0" lIns="0" spcFirstLastPara="1" rIns="0" wrap="square" tIns="0">
            <a:spAutoFit/>
          </a:bodyPr>
          <a:lstStyle/>
          <a:p>
            <a:pPr indent="0" lvl="0" marL="0" rtl="0" algn="l">
              <a:lnSpc>
                <a:spcPct val="137000"/>
              </a:lnSpc>
              <a:spcBef>
                <a:spcPts val="0"/>
              </a:spcBef>
              <a:spcAft>
                <a:spcPts val="0"/>
              </a:spcAft>
              <a:buClr>
                <a:schemeClr val="dk1"/>
              </a:buClr>
              <a:buSzPts val="1000"/>
              <a:buFont typeface="Arial"/>
              <a:buNone/>
            </a:pPr>
            <a:r>
              <a:rPr lang="en-US" sz="1000">
                <a:solidFill>
                  <a:schemeClr val="dk1"/>
                </a:solidFill>
                <a:latin typeface="Roboto"/>
                <a:ea typeface="Roboto"/>
                <a:cs typeface="Roboto"/>
                <a:sym typeface="Roboto"/>
              </a:rPr>
              <a:t>A </a:t>
            </a:r>
            <a:r>
              <a:rPr b="1" lang="en-US" sz="1000">
                <a:solidFill>
                  <a:schemeClr val="dk1"/>
                </a:solidFill>
                <a:latin typeface="Roboto"/>
                <a:ea typeface="Roboto"/>
                <a:cs typeface="Roboto"/>
                <a:sym typeface="Roboto"/>
              </a:rPr>
              <a:t>best practice</a:t>
            </a:r>
            <a:r>
              <a:rPr lang="en-US" sz="1000">
                <a:solidFill>
                  <a:schemeClr val="dk1"/>
                </a:solidFill>
                <a:latin typeface="Roboto"/>
                <a:ea typeface="Roboto"/>
                <a:cs typeface="Roboto"/>
                <a:sym typeface="Roboto"/>
              </a:rPr>
              <a:t> is a methodology that has repeatedly produced superior results relative to other methodologies with the same objective: to be fully elevated to a best practice, a promising method will have been adopted and employed by multiple organizations. Best practices are listed in the Ocean Best Practices System (OBPS) repository</a:t>
            </a:r>
            <a:r>
              <a:rPr baseline="30000" lang="en-US" sz="1000">
                <a:solidFill>
                  <a:schemeClr val="dk1"/>
                </a:solidFill>
                <a:latin typeface="Roboto"/>
                <a:ea typeface="Roboto"/>
                <a:cs typeface="Roboto"/>
                <a:sym typeface="Roboto"/>
              </a:rPr>
              <a:t>9</a:t>
            </a:r>
            <a:r>
              <a:rPr lang="en-US" sz="1000">
                <a:solidFill>
                  <a:schemeClr val="dk1"/>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p:txBody>
      </p:sp>
      <p:cxnSp>
        <p:nvCxnSpPr>
          <p:cNvPr id="323" name="Google Shape;323;g34e6daf3138_3_6"/>
          <p:cNvCxnSpPr/>
          <p:nvPr/>
        </p:nvCxnSpPr>
        <p:spPr>
          <a:xfrm>
            <a:off x="519925" y="8628725"/>
            <a:ext cx="6413100" cy="6000"/>
          </a:xfrm>
          <a:prstGeom prst="straightConnector1">
            <a:avLst/>
          </a:prstGeom>
          <a:noFill/>
          <a:ln cap="flat" cmpd="sng" w="9525">
            <a:solidFill>
              <a:schemeClr val="dk2"/>
            </a:solidFill>
            <a:prstDash val="solid"/>
            <a:round/>
            <a:headEnd len="sm" w="sm" type="none"/>
            <a:tailEnd len="sm" w="sm" type="none"/>
          </a:ln>
        </p:spPr>
      </p:cxnSp>
      <p:sp>
        <p:nvSpPr>
          <p:cNvPr id="324" name="Google Shape;324;g34e6daf3138_3_6"/>
          <p:cNvSpPr txBox="1"/>
          <p:nvPr/>
        </p:nvSpPr>
        <p:spPr>
          <a:xfrm>
            <a:off x="547700" y="8680550"/>
            <a:ext cx="6409500" cy="5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aseline="30000" lang="en-US" sz="1000">
                <a:solidFill>
                  <a:schemeClr val="dk1"/>
                </a:solidFill>
                <a:latin typeface="Roboto"/>
                <a:ea typeface="Roboto"/>
                <a:cs typeface="Roboto"/>
                <a:sym typeface="Roboto"/>
              </a:rPr>
              <a:t>9</a:t>
            </a:r>
            <a:r>
              <a:rPr lang="en-US" sz="900">
                <a:solidFill>
                  <a:schemeClr val="dk1"/>
                </a:solidFill>
                <a:latin typeface="Roboto"/>
                <a:ea typeface="Roboto"/>
                <a:cs typeface="Roboto"/>
                <a:sym typeface="Roboto"/>
              </a:rPr>
              <a:t> </a:t>
            </a:r>
            <a:r>
              <a:rPr lang="en-US" sz="900" u="sng">
                <a:solidFill>
                  <a:schemeClr val="hlink"/>
                </a:solidFill>
                <a:latin typeface="Roboto"/>
                <a:ea typeface="Roboto"/>
                <a:cs typeface="Roboto"/>
                <a:sym typeface="Roboto"/>
                <a:hlinkClick r:id="rId10"/>
              </a:rPr>
              <a:t>https://www.oceanbestpractices.org/ocean-best-practices-systems/repository/</a:t>
            </a:r>
            <a:endParaRPr b="0" i="0" sz="900" u="none" cap="none" strike="noStrike">
              <a:solidFill>
                <a:schemeClr val="dk1"/>
              </a:solidFill>
              <a:latin typeface="Roboto"/>
              <a:ea typeface="Roboto"/>
              <a:cs typeface="Roboto"/>
              <a:sym typeface="Roboto"/>
            </a:endParaRPr>
          </a:p>
        </p:txBody>
      </p:sp>
      <p:pic>
        <p:nvPicPr>
          <p:cNvPr id="325" name="Google Shape;325;g34e6daf3138_3_6" title="gloss (1).png"/>
          <p:cNvPicPr preferRelativeResize="0"/>
          <p:nvPr/>
        </p:nvPicPr>
        <p:blipFill>
          <a:blip r:embed="rId11">
            <a:alphaModFix/>
          </a:blip>
          <a:stretch>
            <a:fillRect/>
          </a:stretch>
        </p:blipFill>
        <p:spPr>
          <a:xfrm>
            <a:off x="323188" y="209750"/>
            <a:ext cx="702525" cy="689750"/>
          </a:xfrm>
          <a:prstGeom prst="rect">
            <a:avLst/>
          </a:prstGeom>
          <a:noFill/>
          <a:ln>
            <a:noFill/>
          </a:ln>
        </p:spPr>
      </p:pic>
      <p:pic>
        <p:nvPicPr>
          <p:cNvPr id="326" name="Google Shape;326;g34e6daf3138_3_6" title="GLOSS.png"/>
          <p:cNvPicPr preferRelativeResize="0"/>
          <p:nvPr/>
        </p:nvPicPr>
        <p:blipFill>
          <a:blip r:embed="rId12">
            <a:alphaModFix/>
          </a:blip>
          <a:stretch>
            <a:fillRect/>
          </a:stretch>
        </p:blipFill>
        <p:spPr>
          <a:xfrm>
            <a:off x="6704375" y="145025"/>
            <a:ext cx="754476" cy="819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330" name="Shape 330"/>
        <p:cNvGrpSpPr/>
        <p:nvPr/>
      </p:nvGrpSpPr>
      <p:grpSpPr>
        <a:xfrm>
          <a:off x="0" y="0"/>
          <a:ext cx="0" cy="0"/>
          <a:chOff x="0" y="0"/>
          <a:chExt cx="0" cy="0"/>
        </a:xfrm>
      </p:grpSpPr>
      <p:sp>
        <p:nvSpPr>
          <p:cNvPr id="331" name="Google Shape;331;p7"/>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2" name="Google Shape;332;p7"/>
          <p:cNvGrpSpPr/>
          <p:nvPr/>
        </p:nvGrpSpPr>
        <p:grpSpPr>
          <a:xfrm>
            <a:off x="-461254" y="960516"/>
            <a:ext cx="8222827" cy="8790415"/>
            <a:chOff x="0" y="-28575"/>
            <a:chExt cx="2946875" cy="3150287"/>
          </a:xfrm>
        </p:grpSpPr>
        <p:sp>
          <p:nvSpPr>
            <p:cNvPr id="333" name="Google Shape;333;p7"/>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7"/>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7"/>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336" name="Google Shape;336;p7"/>
          <p:cNvGrpSpPr/>
          <p:nvPr/>
        </p:nvGrpSpPr>
        <p:grpSpPr>
          <a:xfrm>
            <a:off x="3810753" y="9893806"/>
            <a:ext cx="3110847" cy="622692"/>
            <a:chOff x="0" y="0"/>
            <a:chExt cx="4147796" cy="830256"/>
          </a:xfrm>
        </p:grpSpPr>
        <p:sp>
          <p:nvSpPr>
            <p:cNvPr id="337" name="Google Shape;337;p7"/>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p7"/>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7"/>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7"/>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7"/>
          <p:cNvGrpSpPr/>
          <p:nvPr/>
        </p:nvGrpSpPr>
        <p:grpSpPr>
          <a:xfrm>
            <a:off x="519927" y="1335408"/>
            <a:ext cx="6485302" cy="353149"/>
            <a:chOff x="0" y="-28575"/>
            <a:chExt cx="2324186" cy="126561"/>
          </a:xfrm>
        </p:grpSpPr>
        <p:sp>
          <p:nvSpPr>
            <p:cNvPr id="342" name="Google Shape;342;p7"/>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7"/>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7"/>
          <p:cNvSpPr txBox="1"/>
          <p:nvPr/>
        </p:nvSpPr>
        <p:spPr>
          <a:xfrm>
            <a:off x="595624" y="1466505"/>
            <a:ext cx="3487425" cy="179536"/>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Sensor Characteristics</a:t>
            </a:r>
            <a:endParaRPr b="1" i="0" sz="1400" u="none" cap="none" strike="noStrike">
              <a:solidFill>
                <a:srgbClr val="FFFFFF"/>
              </a:solidFill>
              <a:latin typeface="Roboto"/>
              <a:ea typeface="Roboto"/>
              <a:cs typeface="Roboto"/>
              <a:sym typeface="Roboto"/>
            </a:endParaRPr>
          </a:p>
        </p:txBody>
      </p:sp>
      <p:sp>
        <p:nvSpPr>
          <p:cNvPr id="345" name="Google Shape;345;p7"/>
          <p:cNvSpPr txBox="1"/>
          <p:nvPr/>
        </p:nvSpPr>
        <p:spPr>
          <a:xfrm>
            <a:off x="595625" y="1802246"/>
            <a:ext cx="6409500" cy="364800"/>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Details on the commonly used sensors, the variables measured, including GOOS Essential Ocean Variables* (EOVs) and GCOS Essential Climate Variables* (ECVs), supporting variables* and the level of sensor readiness.</a:t>
            </a:r>
            <a:endParaRPr b="0" i="0" sz="1400" u="none" cap="none" strike="noStrike">
              <a:solidFill>
                <a:srgbClr val="000000"/>
              </a:solidFill>
              <a:latin typeface="Arial"/>
              <a:ea typeface="Arial"/>
              <a:cs typeface="Arial"/>
              <a:sym typeface="Arial"/>
            </a:endParaRPr>
          </a:p>
        </p:txBody>
      </p:sp>
      <p:graphicFrame>
        <p:nvGraphicFramePr>
          <p:cNvPr id="346" name="Google Shape;346;p7"/>
          <p:cNvGraphicFramePr/>
          <p:nvPr/>
        </p:nvGraphicFramePr>
        <p:xfrm>
          <a:off x="557777" y="2356552"/>
          <a:ext cx="3000000" cy="3000000"/>
        </p:xfrm>
        <a:graphic>
          <a:graphicData uri="http://schemas.openxmlformats.org/drawingml/2006/table">
            <a:tbl>
              <a:tblPr bandRow="1" firstRow="1">
                <a:noFill/>
                <a:tableStyleId>{E6EAACD7-93A3-405F-9A07-4BB81B71E2F7}</a:tableStyleId>
              </a:tblPr>
              <a:tblGrid>
                <a:gridCol w="1040550"/>
                <a:gridCol w="1166225"/>
                <a:gridCol w="1108275"/>
                <a:gridCol w="1108675"/>
                <a:gridCol w="1018825"/>
                <a:gridCol w="967050"/>
              </a:tblGrid>
              <a:tr h="3708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Sensors/ Technique</a:t>
                      </a:r>
                      <a:endParaRPr sz="1000" u="none" cap="none" strike="noStrike">
                        <a:latin typeface="Roboto"/>
                        <a:ea typeface="Roboto"/>
                        <a:cs typeface="Roboto"/>
                        <a:sym typeface="Roboto"/>
                      </a:endParaRPr>
                    </a:p>
                  </a:txBody>
                  <a:tcPr marT="45725" marB="45725" marR="91450" marL="91450">
                    <a:solidFill>
                      <a:srgbClr val="F1851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Measured variables</a:t>
                      </a:r>
                      <a:endParaRPr sz="1000" u="none" cap="none" strike="noStrike">
                        <a:latin typeface="Roboto"/>
                        <a:ea typeface="Roboto"/>
                        <a:cs typeface="Roboto"/>
                        <a:sym typeface="Roboto"/>
                      </a:endParaRPr>
                    </a:p>
                  </a:txBody>
                  <a:tcPr marT="45725" marB="45725" marR="91450" marL="91450">
                    <a:solidFill>
                      <a:srgbClr val="F1851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Supporting variables</a:t>
                      </a:r>
                      <a:endParaRPr sz="1000" u="none" cap="none" strike="noStrike">
                        <a:latin typeface="Roboto"/>
                        <a:ea typeface="Roboto"/>
                        <a:cs typeface="Roboto"/>
                        <a:sym typeface="Roboto"/>
                      </a:endParaRPr>
                    </a:p>
                  </a:txBody>
                  <a:tcPr marT="45725" marB="45725" marR="91450" marL="91450">
                    <a:solidFill>
                      <a:srgbClr val="F1851A"/>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EOVs</a:t>
                      </a:r>
                      <a:r>
                        <a:rPr baseline="30000" lang="en-US" sz="1000">
                          <a:latin typeface="Roboto"/>
                          <a:ea typeface="Roboto"/>
                          <a:cs typeface="Roboto"/>
                          <a:sym typeface="Roboto"/>
                        </a:rPr>
                        <a:t>10</a:t>
                      </a:r>
                      <a:r>
                        <a:rPr lang="en-US" sz="1000" u="none" cap="none" strike="noStrike">
                          <a:latin typeface="Roboto"/>
                          <a:ea typeface="Roboto"/>
                          <a:cs typeface="Roboto"/>
                          <a:sym typeface="Roboto"/>
                        </a:rPr>
                        <a:t> / ECVs</a:t>
                      </a:r>
                      <a:r>
                        <a:rPr baseline="30000" lang="en-US" sz="1000">
                          <a:latin typeface="Roboto"/>
                          <a:ea typeface="Roboto"/>
                          <a:cs typeface="Roboto"/>
                          <a:sym typeface="Roboto"/>
                        </a:rPr>
                        <a:t>11</a:t>
                      </a:r>
                      <a:r>
                        <a:rPr lang="en-US" sz="1000" u="none" cap="none" strike="noStrike">
                          <a:latin typeface="Roboto"/>
                          <a:ea typeface="Roboto"/>
                          <a:cs typeface="Roboto"/>
                          <a:sym typeface="Roboto"/>
                        </a:rPr>
                        <a:t> (measured/ derived)</a:t>
                      </a:r>
                      <a:endParaRPr sz="1000" u="none" cap="none" strike="noStrike">
                        <a:latin typeface="Roboto"/>
                        <a:ea typeface="Roboto"/>
                        <a:cs typeface="Roboto"/>
                        <a:sym typeface="Roboto"/>
                      </a:endParaRPr>
                    </a:p>
                  </a:txBody>
                  <a:tcPr marT="45725" marB="45725" marR="91450" marL="91450">
                    <a:solidFill>
                      <a:srgbClr val="F1851A"/>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latin typeface="Roboto"/>
                          <a:ea typeface="Roboto"/>
                          <a:cs typeface="Roboto"/>
                          <a:sym typeface="Roboto"/>
                        </a:rPr>
                        <a:t>Readiness of sensor/ technique</a:t>
                      </a:r>
                      <a:r>
                        <a:rPr baseline="30000" lang="en-US" sz="1000">
                          <a:latin typeface="Roboto"/>
                          <a:ea typeface="Roboto"/>
                          <a:cs typeface="Roboto"/>
                          <a:sym typeface="Roboto"/>
                        </a:rPr>
                        <a:t>12</a:t>
                      </a:r>
                      <a:endParaRPr baseline="30000" sz="1000" u="none" cap="none" strike="noStrike">
                        <a:latin typeface="Roboto"/>
                        <a:ea typeface="Roboto"/>
                        <a:cs typeface="Roboto"/>
                        <a:sym typeface="Roboto"/>
                      </a:endParaRPr>
                    </a:p>
                  </a:txBody>
                  <a:tcPr marT="45725" marB="45725" marR="91450" marL="91450">
                    <a:solidFill>
                      <a:srgbClr val="F1851A"/>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latin typeface="Roboto"/>
                          <a:ea typeface="Roboto"/>
                          <a:cs typeface="Roboto"/>
                          <a:sym typeface="Roboto"/>
                        </a:rPr>
                        <a:t>Standard/ Commonly used sensor</a:t>
                      </a:r>
                      <a:r>
                        <a:rPr baseline="30000" lang="en-US" sz="1000" u="none" cap="none" strike="noStrike">
                          <a:latin typeface="Roboto"/>
                          <a:ea typeface="Roboto"/>
                          <a:cs typeface="Roboto"/>
                          <a:sym typeface="Roboto"/>
                        </a:rPr>
                        <a:t>1</a:t>
                      </a:r>
                      <a:r>
                        <a:rPr baseline="30000" lang="en-US" sz="1000">
                          <a:latin typeface="Roboto"/>
                          <a:ea typeface="Roboto"/>
                          <a:cs typeface="Roboto"/>
                          <a:sym typeface="Roboto"/>
                        </a:rPr>
                        <a:t>3</a:t>
                      </a:r>
                      <a:endParaRPr baseline="30000" sz="1000" u="none" cap="none" strike="noStrike">
                        <a:latin typeface="Roboto"/>
                        <a:ea typeface="Roboto"/>
                        <a:cs typeface="Roboto"/>
                        <a:sym typeface="Roboto"/>
                      </a:endParaRPr>
                    </a:p>
                  </a:txBody>
                  <a:tcPr marT="45725" marB="45725" marR="91450" marL="91450">
                    <a:solidFill>
                      <a:srgbClr val="F1851A"/>
                    </a:solidFill>
                  </a:tcPr>
                </a:tc>
              </a:tr>
              <a:tr h="370850">
                <a:tc>
                  <a:txBody>
                    <a:bodyPr/>
                    <a:lstStyle/>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Tide Gauge </a:t>
                      </a:r>
                      <a:endParaRPr sz="1000" u="none" cap="none" strike="noStrike">
                        <a:latin typeface="Roboto"/>
                        <a:ea typeface="Roboto"/>
                        <a:cs typeface="Roboto"/>
                        <a:sym typeface="Roboto"/>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Sea Level </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(relative to land)</a:t>
                      </a:r>
                      <a:endParaRPr sz="1000">
                        <a:latin typeface="Roboto"/>
                        <a:ea typeface="Roboto"/>
                        <a:cs typeface="Roboto"/>
                        <a:sym typeface="Roboto"/>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N/A</a:t>
                      </a:r>
                      <a:endParaRPr sz="1000" u="none" cap="none" strike="noStrike">
                        <a:latin typeface="Roboto"/>
                        <a:ea typeface="Roboto"/>
                        <a:cs typeface="Roboto"/>
                        <a:sym typeface="Roboto"/>
                      </a:endParaRPr>
                    </a:p>
                  </a:txBody>
                  <a:tcPr marT="45725" marB="45725" marR="91450" marL="91450"/>
                </a:tc>
                <a:tc>
                  <a:txBody>
                    <a:bodyPr/>
                    <a:lstStyle/>
                    <a:p>
                      <a:pPr indent="-292100" lvl="0" marL="457200" rtl="0" algn="l">
                        <a:spcBef>
                          <a:spcPts val="0"/>
                        </a:spcBef>
                        <a:spcAft>
                          <a:spcPts val="0"/>
                        </a:spcAft>
                        <a:buClr>
                          <a:schemeClr val="dk1"/>
                        </a:buClr>
                        <a:buSzPts val="1000"/>
                        <a:buFont typeface="Roboto"/>
                        <a:buChar char="●"/>
                      </a:pPr>
                      <a:r>
                        <a:rPr lang="en-US" sz="1000">
                          <a:latin typeface="Roboto"/>
                          <a:ea typeface="Roboto"/>
                          <a:cs typeface="Roboto"/>
                          <a:sym typeface="Roboto"/>
                        </a:rPr>
                        <a:t>Sea Surface</a:t>
                      </a:r>
                      <a:endParaRPr sz="1000">
                        <a:latin typeface="Roboto"/>
                        <a:ea typeface="Roboto"/>
                        <a:cs typeface="Roboto"/>
                        <a:sym typeface="Roboto"/>
                      </a:endParaRPr>
                    </a:p>
                    <a:p>
                      <a:pPr indent="0" lvl="0" marL="457200" rtl="0" algn="l">
                        <a:spcBef>
                          <a:spcPts val="0"/>
                        </a:spcBef>
                        <a:spcAft>
                          <a:spcPts val="0"/>
                        </a:spcAft>
                        <a:buNone/>
                      </a:pPr>
                      <a:r>
                        <a:rPr lang="en-US" sz="1000">
                          <a:latin typeface="Roboto"/>
                          <a:ea typeface="Roboto"/>
                          <a:cs typeface="Roboto"/>
                          <a:sym typeface="Roboto"/>
                        </a:rPr>
                        <a:t>height</a:t>
                      </a:r>
                      <a:endParaRPr sz="1000">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Mature</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N/A</a:t>
                      </a:r>
                      <a:endParaRPr sz="10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bl>
          </a:graphicData>
        </a:graphic>
      </p:graphicFrame>
      <p:cxnSp>
        <p:nvCxnSpPr>
          <p:cNvPr id="347" name="Google Shape;347;p7"/>
          <p:cNvCxnSpPr/>
          <p:nvPr/>
        </p:nvCxnSpPr>
        <p:spPr>
          <a:xfrm>
            <a:off x="519925" y="8628725"/>
            <a:ext cx="6413100" cy="6000"/>
          </a:xfrm>
          <a:prstGeom prst="straightConnector1">
            <a:avLst/>
          </a:prstGeom>
          <a:noFill/>
          <a:ln cap="flat" cmpd="sng" w="9525">
            <a:solidFill>
              <a:schemeClr val="dk2"/>
            </a:solidFill>
            <a:prstDash val="solid"/>
            <a:round/>
            <a:headEnd len="sm" w="sm" type="none"/>
            <a:tailEnd len="sm" w="sm" type="none"/>
          </a:ln>
        </p:spPr>
      </p:cxnSp>
      <p:sp>
        <p:nvSpPr>
          <p:cNvPr id="348" name="Google Shape;348;p7"/>
          <p:cNvSpPr txBox="1"/>
          <p:nvPr/>
        </p:nvSpPr>
        <p:spPr>
          <a:xfrm>
            <a:off x="557825" y="8634725"/>
            <a:ext cx="64095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000"/>
              <a:buFont typeface="Arial"/>
              <a:buNone/>
            </a:pPr>
            <a:r>
              <a:rPr baseline="30000" lang="en-US" sz="1000">
                <a:solidFill>
                  <a:schemeClr val="dk1"/>
                </a:solidFill>
                <a:latin typeface="Roboto"/>
                <a:ea typeface="Roboto"/>
                <a:cs typeface="Roboto"/>
                <a:sym typeface="Roboto"/>
              </a:rPr>
              <a:t>10  </a:t>
            </a:r>
            <a:r>
              <a:rPr lang="en-US" sz="1000">
                <a:solidFill>
                  <a:schemeClr val="dk1"/>
                </a:solidFill>
                <a:latin typeface="Roboto"/>
                <a:ea typeface="Roboto"/>
                <a:cs typeface="Roboto"/>
                <a:sym typeface="Roboto"/>
              </a:rPr>
              <a:t>List of GOOS EOVs: </a:t>
            </a:r>
            <a:r>
              <a:rPr lang="en-US" sz="1000" u="sng">
                <a:solidFill>
                  <a:schemeClr val="hlink"/>
                </a:solidFill>
                <a:latin typeface="Roboto"/>
                <a:ea typeface="Roboto"/>
                <a:cs typeface="Roboto"/>
                <a:sym typeface="Roboto"/>
                <a:hlinkClick r:id="rId8"/>
              </a:rPr>
              <a:t>https://goosocean.org/what-we-do/framework/essential-ocean-variables/</a:t>
            </a:r>
            <a:endParaRPr sz="900">
              <a:solidFill>
                <a:schemeClr val="dk1"/>
              </a:solidFill>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rPr baseline="30000" lang="en-US" sz="1000">
                <a:solidFill>
                  <a:schemeClr val="dk1"/>
                </a:solidFill>
                <a:latin typeface="Roboto"/>
                <a:ea typeface="Roboto"/>
                <a:cs typeface="Roboto"/>
                <a:sym typeface="Roboto"/>
              </a:rPr>
              <a:t>11  </a:t>
            </a:r>
            <a:r>
              <a:rPr lang="en-US" sz="1000">
                <a:solidFill>
                  <a:schemeClr val="dk1"/>
                </a:solidFill>
                <a:latin typeface="Roboto"/>
                <a:ea typeface="Roboto"/>
                <a:cs typeface="Roboto"/>
                <a:sym typeface="Roboto"/>
              </a:rPr>
              <a:t>List of GCOS ECVs: </a:t>
            </a:r>
            <a:r>
              <a:rPr lang="en-US" sz="1000" u="sng">
                <a:solidFill>
                  <a:schemeClr val="hlink"/>
                </a:solidFill>
                <a:latin typeface="Roboto"/>
                <a:ea typeface="Roboto"/>
                <a:cs typeface="Roboto"/>
                <a:sym typeface="Roboto"/>
                <a:hlinkClick r:id="rId9"/>
              </a:rPr>
              <a:t>https://gcos.wmo.int/site/global-climate-observing-system-gcos/essential-climate-variables</a:t>
            </a:r>
            <a:endParaRPr sz="1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rPr baseline="30000" lang="en-US" sz="1000">
                <a:solidFill>
                  <a:schemeClr val="dk1"/>
                </a:solidFill>
                <a:latin typeface="Roboto"/>
                <a:ea typeface="Roboto"/>
                <a:cs typeface="Roboto"/>
                <a:sym typeface="Roboto"/>
              </a:rPr>
              <a:t>12  </a:t>
            </a:r>
            <a:r>
              <a:rPr lang="en-US" sz="1000">
                <a:solidFill>
                  <a:schemeClr val="dk1"/>
                </a:solidFill>
                <a:latin typeface="Roboto"/>
                <a:ea typeface="Roboto"/>
                <a:cs typeface="Roboto"/>
                <a:sym typeface="Roboto"/>
              </a:rPr>
              <a:t>See FOO* readiness table: </a:t>
            </a:r>
            <a:r>
              <a:rPr lang="en-US" sz="1000" u="sng">
                <a:solidFill>
                  <a:schemeClr val="hlink"/>
                </a:solidFill>
                <a:latin typeface="Roboto"/>
                <a:ea typeface="Roboto"/>
                <a:cs typeface="Roboto"/>
                <a:sym typeface="Roboto"/>
                <a:hlinkClick r:id="rId10"/>
              </a:rPr>
              <a:t>https://www.ioccp.org/images/D2backgroundDoc/Framework%20for%20Ocean%20Observing.pdf</a:t>
            </a:r>
            <a:endParaRPr sz="1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rPr baseline="30000" lang="en-US" sz="1000">
                <a:solidFill>
                  <a:schemeClr val="dk1"/>
                </a:solidFill>
                <a:latin typeface="Roboto"/>
                <a:ea typeface="Roboto"/>
                <a:cs typeface="Roboto"/>
                <a:sym typeface="Roboto"/>
              </a:rPr>
              <a:t>13  </a:t>
            </a:r>
            <a:r>
              <a:rPr lang="en-US" sz="1000">
                <a:solidFill>
                  <a:schemeClr val="dk1"/>
                </a:solidFill>
                <a:latin typeface="Roboto"/>
                <a:ea typeface="Roboto"/>
                <a:cs typeface="Roboto"/>
                <a:sym typeface="Roboto"/>
              </a:rPr>
              <a:t>If relevant to network/element</a:t>
            </a:r>
            <a:endParaRPr sz="1000">
              <a:solidFill>
                <a:schemeClr val="dk1"/>
              </a:solidFill>
              <a:latin typeface="Roboto"/>
              <a:ea typeface="Roboto"/>
              <a:cs typeface="Roboto"/>
              <a:sym typeface="Roboto"/>
            </a:endParaRPr>
          </a:p>
        </p:txBody>
      </p:sp>
      <p:pic>
        <p:nvPicPr>
          <p:cNvPr id="349" name="Google Shape;349;p7" title="gloss (1).png"/>
          <p:cNvPicPr preferRelativeResize="0"/>
          <p:nvPr/>
        </p:nvPicPr>
        <p:blipFill>
          <a:blip r:embed="rId11">
            <a:alphaModFix/>
          </a:blip>
          <a:stretch>
            <a:fillRect/>
          </a:stretch>
        </p:blipFill>
        <p:spPr>
          <a:xfrm>
            <a:off x="323188" y="209750"/>
            <a:ext cx="702525" cy="689750"/>
          </a:xfrm>
          <a:prstGeom prst="rect">
            <a:avLst/>
          </a:prstGeom>
          <a:noFill/>
          <a:ln>
            <a:noFill/>
          </a:ln>
        </p:spPr>
      </p:pic>
      <p:pic>
        <p:nvPicPr>
          <p:cNvPr id="350" name="Google Shape;350;p7" title="GLOSS.png"/>
          <p:cNvPicPr preferRelativeResize="0"/>
          <p:nvPr/>
        </p:nvPicPr>
        <p:blipFill>
          <a:blip r:embed="rId12">
            <a:alphaModFix/>
          </a:blip>
          <a:stretch>
            <a:fillRect/>
          </a:stretch>
        </p:blipFill>
        <p:spPr>
          <a:xfrm>
            <a:off x="6704375" y="145025"/>
            <a:ext cx="754476" cy="819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354" name="Shape 354"/>
        <p:cNvGrpSpPr/>
        <p:nvPr/>
      </p:nvGrpSpPr>
      <p:grpSpPr>
        <a:xfrm>
          <a:off x="0" y="0"/>
          <a:ext cx="0" cy="0"/>
          <a:chOff x="0" y="0"/>
          <a:chExt cx="0" cy="0"/>
        </a:xfrm>
      </p:grpSpPr>
      <p:sp>
        <p:nvSpPr>
          <p:cNvPr id="355" name="Google Shape;355;g34e6daf3138_3_87"/>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17110" l="0" r="0" t="-1021690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56" name="Google Shape;356;g34e6daf3138_3_87"/>
          <p:cNvGrpSpPr/>
          <p:nvPr/>
        </p:nvGrpSpPr>
        <p:grpSpPr>
          <a:xfrm>
            <a:off x="-461254" y="960514"/>
            <a:ext cx="8223030" cy="8790597"/>
            <a:chOff x="0" y="-28575"/>
            <a:chExt cx="2946900" cy="3150300"/>
          </a:xfrm>
        </p:grpSpPr>
        <p:sp>
          <p:nvSpPr>
            <p:cNvPr id="357" name="Google Shape;357;g34e6daf3138_3_87"/>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g34e6daf3138_3_87"/>
            <p:cNvSpPr txBox="1"/>
            <p:nvPr/>
          </p:nvSpPr>
          <p:spPr>
            <a:xfrm>
              <a:off x="0" y="-28575"/>
              <a:ext cx="2946900" cy="31503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9" name="Google Shape;359;g34e6daf3138_3_87"/>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360" name="Google Shape;360;g34e6daf3138_3_87"/>
          <p:cNvGrpSpPr/>
          <p:nvPr/>
        </p:nvGrpSpPr>
        <p:grpSpPr>
          <a:xfrm>
            <a:off x="3810753" y="9893806"/>
            <a:ext cx="3110847" cy="622692"/>
            <a:chOff x="0" y="0"/>
            <a:chExt cx="4147796" cy="830256"/>
          </a:xfrm>
        </p:grpSpPr>
        <p:sp>
          <p:nvSpPr>
            <p:cNvPr id="361" name="Google Shape;361;g34e6daf3138_3_87"/>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g34e6daf3138_3_87"/>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g34e6daf3138_3_87"/>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g34e6daf3138_3_87"/>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g34e6daf3138_3_87"/>
          <p:cNvGrpSpPr/>
          <p:nvPr/>
        </p:nvGrpSpPr>
        <p:grpSpPr>
          <a:xfrm>
            <a:off x="519927" y="1335409"/>
            <a:ext cx="6485409" cy="353252"/>
            <a:chOff x="0" y="-28575"/>
            <a:chExt cx="2324186" cy="126600"/>
          </a:xfrm>
        </p:grpSpPr>
        <p:sp>
          <p:nvSpPr>
            <p:cNvPr id="366" name="Google Shape;366;g34e6daf3138_3_87"/>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g34e6daf3138_3_87"/>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8" name="Google Shape;368;g34e6daf3138_3_87"/>
          <p:cNvSpPr txBox="1"/>
          <p:nvPr/>
        </p:nvSpPr>
        <p:spPr>
          <a:xfrm>
            <a:off x="595624" y="1466505"/>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Links and Additional Documents</a:t>
            </a:r>
            <a:endParaRPr b="1" i="0" sz="1400" u="none" cap="none" strike="noStrike">
              <a:solidFill>
                <a:srgbClr val="FFFFFF"/>
              </a:solidFill>
              <a:latin typeface="Roboto"/>
              <a:ea typeface="Roboto"/>
              <a:cs typeface="Roboto"/>
              <a:sym typeface="Roboto"/>
            </a:endParaRPr>
          </a:p>
        </p:txBody>
      </p:sp>
      <p:graphicFrame>
        <p:nvGraphicFramePr>
          <p:cNvPr id="369" name="Google Shape;369;g34e6daf3138_3_87"/>
          <p:cNvGraphicFramePr/>
          <p:nvPr/>
        </p:nvGraphicFramePr>
        <p:xfrm>
          <a:off x="519926" y="1860007"/>
          <a:ext cx="3000000" cy="3000000"/>
        </p:xfrm>
        <a:graphic>
          <a:graphicData uri="http://schemas.openxmlformats.org/drawingml/2006/table">
            <a:tbl>
              <a:tblPr bandRow="1">
                <a:noFill/>
                <a:tableStyleId>{E6EAACD7-93A3-405F-9A07-4BB81B71E2F7}</a:tableStyleId>
              </a:tblPr>
              <a:tblGrid>
                <a:gridCol w="2036500"/>
                <a:gridCol w="4448800"/>
              </a:tblGrid>
              <a:tr h="5852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Background Information</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285750" lvl="0" marL="520700" rtl="0" algn="just">
                        <a:spcBef>
                          <a:spcPts val="600"/>
                        </a:spcBef>
                        <a:spcAft>
                          <a:spcPts val="0"/>
                        </a:spcAft>
                        <a:buClr>
                          <a:srgbClr val="0000FF"/>
                        </a:buClr>
                        <a:buSzPts val="900"/>
                        <a:buFont typeface="Roboto"/>
                        <a:buChar char="●"/>
                      </a:pPr>
                      <a:r>
                        <a:rPr lang="en-US" sz="900" u="sng">
                          <a:solidFill>
                            <a:srgbClr val="0000FF"/>
                          </a:solidFill>
                          <a:latin typeface="Roboto"/>
                          <a:ea typeface="Roboto"/>
                          <a:cs typeface="Roboto"/>
                          <a:sym typeface="Roboto"/>
                          <a:hlinkClick r:id="rId8">
                            <a:extLst>
                              <a:ext uri="{A12FA001-AC4F-418D-AE19-62706E023703}">
                                <ahyp:hlinkClr val="tx"/>
                              </a:ext>
                            </a:extLst>
                          </a:hlinkClick>
                        </a:rPr>
                        <a:t>http://www.gloss-sealevel.org/</a:t>
                      </a:r>
                      <a:endParaRPr sz="1000" u="none" cap="none" strike="noStrike">
                        <a:solidFill>
                          <a:srgbClr val="0000FF"/>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74780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Products &amp; Visualizations</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285750" lvl="0" marL="457200" rtl="0" algn="l">
                        <a:spcBef>
                          <a:spcPts val="0"/>
                        </a:spcBef>
                        <a:spcAft>
                          <a:spcPts val="0"/>
                        </a:spcAft>
                        <a:buClr>
                          <a:schemeClr val="dk1"/>
                        </a:buClr>
                        <a:buSzPts val="900"/>
                        <a:buFont typeface="Roboto"/>
                        <a:buChar char="●"/>
                      </a:pPr>
                      <a:r>
                        <a:rPr lang="en-US" sz="900">
                          <a:latin typeface="Roboto"/>
                          <a:ea typeface="Roboto"/>
                          <a:cs typeface="Roboto"/>
                          <a:sym typeface="Roboto"/>
                        </a:rPr>
                        <a:t>Links to various data types: </a:t>
                      </a:r>
                      <a:r>
                        <a:rPr lang="en-US" sz="900" u="sng">
                          <a:solidFill>
                            <a:srgbClr val="0000FF"/>
                          </a:solidFill>
                          <a:latin typeface="Roboto"/>
                          <a:ea typeface="Roboto"/>
                          <a:cs typeface="Roboto"/>
                          <a:sym typeface="Roboto"/>
                          <a:hlinkClick r:id="rId9">
                            <a:extLst>
                              <a:ext uri="{A12FA001-AC4F-418D-AE19-62706E023703}">
                                <ahyp:hlinkClr val="tx"/>
                              </a:ext>
                            </a:extLst>
                          </a:hlinkClick>
                        </a:rPr>
                        <a:t>http://www.gloss-sealevel.org/data/#.VRFlLfnF_LE</a:t>
                      </a:r>
                      <a:endParaRPr sz="1000" u="none" cap="none" strike="noStrike">
                        <a:solidFill>
                          <a:srgbClr val="0000FF"/>
                        </a:solidFill>
                        <a:latin typeface="Roboto"/>
                        <a:ea typeface="Roboto"/>
                        <a:cs typeface="Roboto"/>
                        <a:sym typeface="Roboto"/>
                      </a:endParaRPr>
                    </a:p>
                  </a:txBody>
                  <a:tcPr marT="45725" marB="45725" marR="91450" marL="91450"/>
                </a:tc>
              </a:tr>
              <a:tr h="4974450">
                <a:tc>
                  <a:txBody>
                    <a:bodyPr/>
                    <a:lstStyle/>
                    <a:p>
                      <a:pPr indent="0" lvl="0" marL="0" marR="0" rtl="0" algn="l">
                        <a:lnSpc>
                          <a:spcPct val="100000"/>
                        </a:lnSpc>
                        <a:spcBef>
                          <a:spcPts val="0"/>
                        </a:spcBef>
                        <a:spcAft>
                          <a:spcPts val="0"/>
                        </a:spcAft>
                        <a:buClr>
                          <a:srgbClr val="000000"/>
                        </a:buClr>
                        <a:buSzPts val="1000"/>
                        <a:buFont typeface="Arial"/>
                        <a:buNone/>
                      </a:pPr>
                      <a:r>
                        <a:rPr b="1" lang="en-US" sz="1000">
                          <a:solidFill>
                            <a:srgbClr val="262626"/>
                          </a:solidFill>
                          <a:latin typeface="Roboto"/>
                          <a:ea typeface="Roboto"/>
                          <a:cs typeface="Roboto"/>
                          <a:sym typeface="Roboto"/>
                        </a:rPr>
                        <a:t>Data </a:t>
                      </a:r>
                      <a:r>
                        <a:rPr b="1" lang="en-US" sz="1000" u="none" cap="none" strike="noStrike">
                          <a:solidFill>
                            <a:srgbClr val="262626"/>
                          </a:solidFill>
                          <a:latin typeface="Roboto"/>
                          <a:ea typeface="Roboto"/>
                          <a:cs typeface="Roboto"/>
                          <a:sym typeface="Roboto"/>
                        </a:rPr>
                        <a:t>References</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285750" lvl="0" marL="535940" rtl="0" algn="l">
                        <a:spcBef>
                          <a:spcPts val="0"/>
                        </a:spcBef>
                        <a:spcAft>
                          <a:spcPts val="0"/>
                        </a:spcAft>
                        <a:buClr>
                          <a:srgbClr val="0000FF"/>
                        </a:buClr>
                        <a:buSzPts val="900"/>
                        <a:buFont typeface="Roboto"/>
                        <a:buChar char="●"/>
                      </a:pPr>
                      <a:r>
                        <a:rPr lang="en-US" sz="900" u="sng">
                          <a:solidFill>
                            <a:srgbClr val="0000FF"/>
                          </a:solidFill>
                          <a:latin typeface="Roboto"/>
                          <a:ea typeface="Roboto"/>
                          <a:cs typeface="Roboto"/>
                          <a:sym typeface="Roboto"/>
                          <a:hlinkClick r:id="rId10">
                            <a:extLst>
                              <a:ext uri="{A12FA001-AC4F-418D-AE19-62706E023703}">
                                <ahyp:hlinkClr val="tx"/>
                              </a:ext>
                            </a:extLst>
                          </a:hlinkClick>
                        </a:rPr>
                        <a:t>http://www.ioc-sealevelmonitoring.org/list.php</a:t>
                      </a:r>
                      <a:endParaRPr sz="900">
                        <a:solidFill>
                          <a:srgbClr val="0000FF"/>
                        </a:solidFill>
                        <a:latin typeface="Roboto"/>
                        <a:ea typeface="Roboto"/>
                        <a:cs typeface="Roboto"/>
                        <a:sym typeface="Roboto"/>
                      </a:endParaRPr>
                    </a:p>
                    <a:p>
                      <a:pPr indent="-285750" lvl="0" marL="535940" rtl="0" algn="l">
                        <a:spcBef>
                          <a:spcPts val="0"/>
                        </a:spcBef>
                        <a:spcAft>
                          <a:spcPts val="0"/>
                        </a:spcAft>
                        <a:buClr>
                          <a:srgbClr val="0000FF"/>
                        </a:buClr>
                        <a:buSzPts val="900"/>
                        <a:buFont typeface="Roboto"/>
                        <a:buChar char="●"/>
                      </a:pPr>
                      <a:r>
                        <a:rPr lang="en-US" sz="900" u="sng">
                          <a:solidFill>
                            <a:srgbClr val="0000FF"/>
                          </a:solidFill>
                          <a:latin typeface="Roboto"/>
                          <a:ea typeface="Roboto"/>
                          <a:cs typeface="Roboto"/>
                          <a:sym typeface="Roboto"/>
                          <a:hlinkClick r:id="rId11">
                            <a:extLst>
                              <a:ext uri="{A12FA001-AC4F-418D-AE19-62706E023703}">
                                <ahyp:hlinkClr val="tx"/>
                              </a:ext>
                            </a:extLst>
                          </a:hlinkClick>
                        </a:rPr>
                        <a:t>http://www.ioc-sealevelmonitoring.org/gloss.php</a:t>
                      </a:r>
                      <a:r>
                        <a:rPr lang="en-US" sz="900">
                          <a:solidFill>
                            <a:srgbClr val="0000FF"/>
                          </a:solidFill>
                          <a:latin typeface="Roboto"/>
                          <a:ea typeface="Roboto"/>
                          <a:cs typeface="Roboto"/>
                          <a:sym typeface="Roboto"/>
                        </a:rPr>
                        <a:t> </a:t>
                      </a:r>
                      <a:endParaRPr sz="900">
                        <a:solidFill>
                          <a:srgbClr val="0000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bl>
          </a:graphicData>
        </a:graphic>
      </p:graphicFrame>
      <p:pic>
        <p:nvPicPr>
          <p:cNvPr id="370" name="Google Shape;370;g34e6daf3138_3_87" title="gloss (1).png"/>
          <p:cNvPicPr preferRelativeResize="0"/>
          <p:nvPr/>
        </p:nvPicPr>
        <p:blipFill>
          <a:blip r:embed="rId12">
            <a:alphaModFix/>
          </a:blip>
          <a:stretch>
            <a:fillRect/>
          </a:stretch>
        </p:blipFill>
        <p:spPr>
          <a:xfrm>
            <a:off x="323188" y="209750"/>
            <a:ext cx="702525" cy="689750"/>
          </a:xfrm>
          <a:prstGeom prst="rect">
            <a:avLst/>
          </a:prstGeom>
          <a:noFill/>
          <a:ln>
            <a:noFill/>
          </a:ln>
        </p:spPr>
      </p:pic>
      <p:pic>
        <p:nvPicPr>
          <p:cNvPr id="371" name="Google Shape;371;g34e6daf3138_3_87" title="GLOSS.png"/>
          <p:cNvPicPr preferRelativeResize="0"/>
          <p:nvPr/>
        </p:nvPicPr>
        <p:blipFill>
          <a:blip r:embed="rId13">
            <a:alphaModFix/>
          </a:blip>
          <a:stretch>
            <a:fillRect/>
          </a:stretch>
        </p:blipFill>
        <p:spPr>
          <a:xfrm>
            <a:off x="6704375" y="145025"/>
            <a:ext cx="754476" cy="819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375" name="Shape 375"/>
        <p:cNvGrpSpPr/>
        <p:nvPr/>
      </p:nvGrpSpPr>
      <p:grpSpPr>
        <a:xfrm>
          <a:off x="0" y="0"/>
          <a:ext cx="0" cy="0"/>
          <a:chOff x="0" y="0"/>
          <a:chExt cx="0" cy="0"/>
        </a:xfrm>
      </p:grpSpPr>
      <p:sp>
        <p:nvSpPr>
          <p:cNvPr id="376" name="Google Shape;376;p9"/>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7" name="Google Shape;377;p9"/>
          <p:cNvGrpSpPr/>
          <p:nvPr/>
        </p:nvGrpSpPr>
        <p:grpSpPr>
          <a:xfrm>
            <a:off x="-461254" y="960516"/>
            <a:ext cx="8222827" cy="8790415"/>
            <a:chOff x="0" y="-28575"/>
            <a:chExt cx="2946875" cy="3150287"/>
          </a:xfrm>
        </p:grpSpPr>
        <p:sp>
          <p:nvSpPr>
            <p:cNvPr id="378" name="Google Shape;378;p9"/>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9" name="Google Shape;379;p9"/>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9"/>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381" name="Google Shape;381;p9"/>
          <p:cNvGrpSpPr/>
          <p:nvPr/>
        </p:nvGrpSpPr>
        <p:grpSpPr>
          <a:xfrm>
            <a:off x="3810753" y="9893806"/>
            <a:ext cx="3110847" cy="622692"/>
            <a:chOff x="0" y="0"/>
            <a:chExt cx="4147796" cy="830256"/>
          </a:xfrm>
        </p:grpSpPr>
        <p:sp>
          <p:nvSpPr>
            <p:cNvPr id="382" name="Google Shape;382;p9"/>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3" name="Google Shape;383;p9"/>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9"/>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5" name="Google Shape;385;p9"/>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9"/>
          <p:cNvGrpSpPr/>
          <p:nvPr/>
        </p:nvGrpSpPr>
        <p:grpSpPr>
          <a:xfrm>
            <a:off x="535552" y="1171134"/>
            <a:ext cx="6485409" cy="353143"/>
            <a:chOff x="0" y="-28575"/>
            <a:chExt cx="2324186" cy="126561"/>
          </a:xfrm>
        </p:grpSpPr>
        <p:sp>
          <p:nvSpPr>
            <p:cNvPr id="387" name="Google Shape;387;p9"/>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9"/>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9"/>
          <p:cNvSpPr txBox="1"/>
          <p:nvPr/>
        </p:nvSpPr>
        <p:spPr>
          <a:xfrm>
            <a:off x="605150" y="1308338"/>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Supporting Graphs and Images</a:t>
            </a:r>
            <a:endParaRPr b="1" i="0" sz="1400" u="none" cap="none" strike="noStrike">
              <a:solidFill>
                <a:srgbClr val="FFFFFF"/>
              </a:solidFill>
              <a:latin typeface="Roboto"/>
              <a:ea typeface="Roboto"/>
              <a:cs typeface="Roboto"/>
              <a:sym typeface="Roboto"/>
            </a:endParaRPr>
          </a:p>
        </p:txBody>
      </p:sp>
      <p:sp>
        <p:nvSpPr>
          <p:cNvPr id="390" name="Google Shape;390;p9"/>
          <p:cNvSpPr/>
          <p:nvPr/>
        </p:nvSpPr>
        <p:spPr>
          <a:xfrm>
            <a:off x="824588" y="6154013"/>
            <a:ext cx="5875973" cy="3283458"/>
          </a:xfrm>
          <a:custGeom>
            <a:rect b="b" l="l" r="r" t="t"/>
            <a:pathLst>
              <a:path extrusionOk="0" h="10591800" w="15163800">
                <a:moveTo>
                  <a:pt x="15163800" y="254000"/>
                </a:moveTo>
                <a:lnTo>
                  <a:pt x="15163800" y="10337800"/>
                </a:lnTo>
                <a:cubicBezTo>
                  <a:pt x="15163800" y="10478135"/>
                  <a:pt x="15050136" y="10591800"/>
                  <a:pt x="14909800" y="10591800"/>
                </a:cubicBezTo>
                <a:lnTo>
                  <a:pt x="254000" y="10591800"/>
                </a:lnTo>
                <a:cubicBezTo>
                  <a:pt x="113665" y="10591800"/>
                  <a:pt x="0" y="10478135"/>
                  <a:pt x="0" y="10337800"/>
                </a:cubicBezTo>
                <a:lnTo>
                  <a:pt x="0" y="254000"/>
                </a:lnTo>
                <a:cubicBezTo>
                  <a:pt x="0" y="113665"/>
                  <a:pt x="113665" y="0"/>
                  <a:pt x="254000" y="0"/>
                </a:cubicBezTo>
                <a:lnTo>
                  <a:pt x="14909800" y="0"/>
                </a:lnTo>
                <a:cubicBezTo>
                  <a:pt x="15050136" y="0"/>
                  <a:pt x="15163800" y="113665"/>
                  <a:pt x="15163800" y="254000"/>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1" name="Google Shape;391;p9"/>
          <p:cNvSpPr txBox="1"/>
          <p:nvPr/>
        </p:nvSpPr>
        <p:spPr>
          <a:xfrm>
            <a:off x="824604" y="9488140"/>
            <a:ext cx="3054600" cy="1386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900"/>
              <a:buFont typeface="Arial"/>
              <a:buNone/>
            </a:pPr>
            <a:r>
              <a:rPr b="0" i="1" lang="en-US" sz="900" u="none" cap="none" strike="noStrike">
                <a:solidFill>
                  <a:srgbClr val="333333"/>
                </a:solidFill>
                <a:latin typeface="Roboto"/>
                <a:ea typeface="Roboto"/>
                <a:cs typeface="Roboto"/>
                <a:sym typeface="Roboto"/>
              </a:rPr>
              <a:t>Description. Credit:</a:t>
            </a:r>
            <a:endParaRPr b="0" i="0" sz="1400" u="none" cap="none" strike="noStrike">
              <a:solidFill>
                <a:srgbClr val="000000"/>
              </a:solidFill>
              <a:latin typeface="Arial"/>
              <a:ea typeface="Arial"/>
              <a:cs typeface="Arial"/>
              <a:sym typeface="Arial"/>
            </a:endParaRPr>
          </a:p>
        </p:txBody>
      </p:sp>
      <p:pic>
        <p:nvPicPr>
          <p:cNvPr id="392" name="Google Shape;392;p9"/>
          <p:cNvPicPr preferRelativeResize="0"/>
          <p:nvPr/>
        </p:nvPicPr>
        <p:blipFill>
          <a:blip r:embed="rId8">
            <a:alphaModFix/>
          </a:blip>
          <a:stretch>
            <a:fillRect/>
          </a:stretch>
        </p:blipFill>
        <p:spPr>
          <a:xfrm>
            <a:off x="535550" y="1651234"/>
            <a:ext cx="6485401" cy="3744491"/>
          </a:xfrm>
          <a:prstGeom prst="rect">
            <a:avLst/>
          </a:prstGeom>
          <a:noFill/>
          <a:ln>
            <a:noFill/>
          </a:ln>
        </p:spPr>
      </p:pic>
      <p:sp>
        <p:nvSpPr>
          <p:cNvPr id="393" name="Google Shape;393;p9"/>
          <p:cNvSpPr txBox="1"/>
          <p:nvPr/>
        </p:nvSpPr>
        <p:spPr>
          <a:xfrm>
            <a:off x="199850" y="5353625"/>
            <a:ext cx="6821100" cy="800400"/>
          </a:xfrm>
          <a:prstGeom prst="rect">
            <a:avLst/>
          </a:prstGeom>
          <a:noFill/>
          <a:ln>
            <a:noFill/>
          </a:ln>
        </p:spPr>
        <p:txBody>
          <a:bodyPr anchorCtr="0" anchor="t" bIns="91425" lIns="91425" spcFirstLastPara="1" rIns="91425" wrap="square" tIns="91425">
            <a:spAutoFit/>
          </a:bodyPr>
          <a:lstStyle/>
          <a:p>
            <a:pPr indent="0" lvl="0" marL="270510" rtl="0" algn="just">
              <a:spcBef>
                <a:spcPts val="0"/>
              </a:spcBef>
              <a:spcAft>
                <a:spcPts val="0"/>
              </a:spcAft>
              <a:buClr>
                <a:schemeClr val="dk1"/>
              </a:buClr>
              <a:buSzPts val="1100"/>
              <a:buFont typeface="Arial"/>
              <a:buNone/>
            </a:pPr>
            <a:r>
              <a:rPr b="1" lang="en-US" sz="1000">
                <a:solidFill>
                  <a:schemeClr val="dk1"/>
                </a:solidFill>
                <a:latin typeface="Calibri"/>
                <a:ea typeface="Calibri"/>
                <a:cs typeface="Calibri"/>
                <a:sym typeface="Calibri"/>
              </a:rPr>
              <a:t>Figure 1: Current status of the Global Sea Level Observing System network (core network). </a:t>
            </a:r>
            <a:r>
              <a:rPr lang="en-US" sz="1000">
                <a:solidFill>
                  <a:schemeClr val="dk1"/>
                </a:solidFill>
                <a:latin typeface="Calibri"/>
                <a:ea typeface="Calibri"/>
                <a:cs typeface="Calibri"/>
                <a:sym typeface="Calibri"/>
              </a:rPr>
              <a:t>The GLOSS core network status as of December 2010 can be summarised in terms of the latest data received by the PSMSL for each station in the network. The network is divided into four 'Status Categories', category 1 being the most "operational and up-to-date". GLOSS reference sections (Operational Platforms).</a:t>
            </a:r>
            <a:endParaRPr sz="900">
              <a:solidFill>
                <a:schemeClr val="dk1"/>
              </a:solidFill>
              <a:latin typeface="Roboto"/>
              <a:ea typeface="Roboto"/>
              <a:cs typeface="Roboto"/>
              <a:sym typeface="Roboto"/>
            </a:endParaRPr>
          </a:p>
        </p:txBody>
      </p:sp>
      <p:pic>
        <p:nvPicPr>
          <p:cNvPr id="394" name="Google Shape;394;p9" title="gloss (1).png"/>
          <p:cNvPicPr preferRelativeResize="0"/>
          <p:nvPr/>
        </p:nvPicPr>
        <p:blipFill>
          <a:blip r:embed="rId9">
            <a:alphaModFix/>
          </a:blip>
          <a:stretch>
            <a:fillRect/>
          </a:stretch>
        </p:blipFill>
        <p:spPr>
          <a:xfrm>
            <a:off x="323188" y="209750"/>
            <a:ext cx="702525" cy="689750"/>
          </a:xfrm>
          <a:prstGeom prst="rect">
            <a:avLst/>
          </a:prstGeom>
          <a:noFill/>
          <a:ln>
            <a:noFill/>
          </a:ln>
        </p:spPr>
      </p:pic>
      <p:pic>
        <p:nvPicPr>
          <p:cNvPr id="395" name="Google Shape;395;p9" title="GLOSS.png"/>
          <p:cNvPicPr preferRelativeResize="0"/>
          <p:nvPr/>
        </p:nvPicPr>
        <p:blipFill>
          <a:blip r:embed="rId10">
            <a:alphaModFix/>
          </a:blip>
          <a:stretch>
            <a:fillRect/>
          </a:stretch>
        </p:blipFill>
        <p:spPr>
          <a:xfrm>
            <a:off x="6704375" y="145025"/>
            <a:ext cx="754476" cy="819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399" name="Shape 399"/>
        <p:cNvGrpSpPr/>
        <p:nvPr/>
      </p:nvGrpSpPr>
      <p:grpSpPr>
        <a:xfrm>
          <a:off x="0" y="0"/>
          <a:ext cx="0" cy="0"/>
          <a:chOff x="0" y="0"/>
          <a:chExt cx="0" cy="0"/>
        </a:xfrm>
      </p:grpSpPr>
      <p:sp>
        <p:nvSpPr>
          <p:cNvPr id="400" name="Google Shape;400;p10"/>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01" name="Google Shape;401;p10"/>
          <p:cNvGrpSpPr/>
          <p:nvPr/>
        </p:nvGrpSpPr>
        <p:grpSpPr>
          <a:xfrm>
            <a:off x="-461254" y="960516"/>
            <a:ext cx="8222827" cy="8790415"/>
            <a:chOff x="0" y="-28575"/>
            <a:chExt cx="2946875" cy="3150287"/>
          </a:xfrm>
        </p:grpSpPr>
        <p:sp>
          <p:nvSpPr>
            <p:cNvPr id="402" name="Google Shape;402;p10"/>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3" name="Google Shape;403;p10"/>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10"/>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405" name="Google Shape;405;p10"/>
          <p:cNvGrpSpPr/>
          <p:nvPr/>
        </p:nvGrpSpPr>
        <p:grpSpPr>
          <a:xfrm>
            <a:off x="3810753" y="9893806"/>
            <a:ext cx="3110847" cy="622692"/>
            <a:chOff x="0" y="0"/>
            <a:chExt cx="4147796" cy="830256"/>
          </a:xfrm>
        </p:grpSpPr>
        <p:sp>
          <p:nvSpPr>
            <p:cNvPr id="406" name="Google Shape;406;p10"/>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7" name="Google Shape;407;p10"/>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8" name="Google Shape;408;p10"/>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9" name="Google Shape;409;p10"/>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10"/>
          <p:cNvGrpSpPr/>
          <p:nvPr/>
        </p:nvGrpSpPr>
        <p:grpSpPr>
          <a:xfrm>
            <a:off x="519927" y="1335408"/>
            <a:ext cx="6485302" cy="353149"/>
            <a:chOff x="0" y="-28575"/>
            <a:chExt cx="2324186" cy="126561"/>
          </a:xfrm>
        </p:grpSpPr>
        <p:sp>
          <p:nvSpPr>
            <p:cNvPr id="411" name="Google Shape;411;p10"/>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2" name="Google Shape;412;p10"/>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3" name="Google Shape;413;p10"/>
          <p:cNvSpPr txBox="1"/>
          <p:nvPr/>
        </p:nvSpPr>
        <p:spPr>
          <a:xfrm>
            <a:off x="595624" y="1466505"/>
            <a:ext cx="3487425" cy="179536"/>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Glossary</a:t>
            </a:r>
            <a:endParaRPr b="1" i="0" sz="1400" u="none" cap="none" strike="noStrike">
              <a:solidFill>
                <a:srgbClr val="FFFFFF"/>
              </a:solidFill>
              <a:latin typeface="Roboto"/>
              <a:ea typeface="Roboto"/>
              <a:cs typeface="Roboto"/>
              <a:sym typeface="Roboto"/>
            </a:endParaRPr>
          </a:p>
        </p:txBody>
      </p:sp>
      <p:sp>
        <p:nvSpPr>
          <p:cNvPr id="414" name="Google Shape;414;p10"/>
          <p:cNvSpPr txBox="1"/>
          <p:nvPr/>
        </p:nvSpPr>
        <p:spPr>
          <a:xfrm>
            <a:off x="595625" y="1812412"/>
            <a:ext cx="3054600" cy="35280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Clr>
                <a:schemeClr val="dk1"/>
              </a:buClr>
              <a:buSzPts val="1100"/>
              <a:buFont typeface="Arial"/>
              <a:buNone/>
            </a:pPr>
            <a:r>
              <a:rPr b="1" lang="en-US" sz="1000">
                <a:solidFill>
                  <a:schemeClr val="dk1"/>
                </a:solidFill>
                <a:latin typeface="Roboto"/>
                <a:ea typeface="Roboto"/>
                <a:cs typeface="Roboto"/>
                <a:sym typeface="Roboto"/>
              </a:rPr>
              <a:t>Essential Climate Variable </a:t>
            </a:r>
            <a:r>
              <a:rPr lang="en-US" sz="1000">
                <a:solidFill>
                  <a:schemeClr val="dk1"/>
                </a:solidFill>
                <a:latin typeface="Roboto"/>
                <a:ea typeface="Roboto"/>
                <a:cs typeface="Roboto"/>
                <a:sym typeface="Roboto"/>
              </a:rPr>
              <a:t>(</a:t>
            </a:r>
            <a:r>
              <a:rPr lang="en-US" sz="1000" u="sng">
                <a:solidFill>
                  <a:schemeClr val="hlink"/>
                </a:solidFill>
                <a:latin typeface="Roboto"/>
                <a:ea typeface="Roboto"/>
                <a:cs typeface="Roboto"/>
                <a:sym typeface="Roboto"/>
                <a:hlinkClick r:id="rId8"/>
              </a:rPr>
              <a:t>Essential Climate Variables</a:t>
            </a:r>
            <a:r>
              <a:rPr lang="en-US" sz="1000">
                <a:solidFill>
                  <a:schemeClr val="dk1"/>
                </a:solidFill>
                <a:latin typeface="Roboto"/>
                <a:ea typeface="Roboto"/>
                <a:cs typeface="Roboto"/>
                <a:sym typeface="Roboto"/>
              </a:rPr>
              <a:t>)</a:t>
            </a:r>
            <a:r>
              <a:rPr b="1" lang="en-US" sz="1000">
                <a:solidFill>
                  <a:schemeClr val="dk1"/>
                </a:solidFill>
                <a:latin typeface="Roboto"/>
                <a:ea typeface="Roboto"/>
                <a:cs typeface="Roboto"/>
                <a:sym typeface="Roboto"/>
              </a:rPr>
              <a:t>: </a:t>
            </a:r>
            <a:r>
              <a:rPr lang="en-US" sz="1000">
                <a:solidFill>
                  <a:schemeClr val="dk1"/>
                </a:solidFill>
                <a:latin typeface="Roboto"/>
                <a:ea typeface="Roboto"/>
                <a:cs typeface="Roboto"/>
                <a:sym typeface="Roboto"/>
              </a:rPr>
              <a:t>a physical, chemical or biological variable or a group of linked variables that critically contribute to the characterization of Earth’ s climate.</a:t>
            </a:r>
            <a:endParaRPr sz="1000">
              <a:solidFill>
                <a:schemeClr val="dk1"/>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100"/>
              <a:buFont typeface="Arial"/>
              <a:buNone/>
            </a:pPr>
            <a:r>
              <a:rPr b="1" lang="en-US" sz="1000">
                <a:solidFill>
                  <a:schemeClr val="dk1"/>
                </a:solidFill>
                <a:latin typeface="Roboto"/>
                <a:ea typeface="Roboto"/>
                <a:cs typeface="Roboto"/>
                <a:sym typeface="Roboto"/>
              </a:rPr>
              <a:t>Essential Ocean Variable </a:t>
            </a:r>
            <a:r>
              <a:rPr lang="en-US" sz="1000">
                <a:solidFill>
                  <a:schemeClr val="dk1"/>
                </a:solidFill>
                <a:latin typeface="Roboto"/>
                <a:ea typeface="Roboto"/>
                <a:cs typeface="Roboto"/>
                <a:sym typeface="Roboto"/>
              </a:rPr>
              <a:t>(</a:t>
            </a:r>
            <a:r>
              <a:rPr lang="en-US" sz="1000" u="sng">
                <a:solidFill>
                  <a:schemeClr val="hlink"/>
                </a:solidFill>
                <a:latin typeface="Roboto"/>
                <a:ea typeface="Roboto"/>
                <a:cs typeface="Roboto"/>
                <a:sym typeface="Roboto"/>
                <a:hlinkClick r:id="rId9"/>
              </a:rPr>
              <a:t>Essential Ocean Variables</a:t>
            </a:r>
            <a:r>
              <a:rPr lang="en-US" sz="1000">
                <a:solidFill>
                  <a:schemeClr val="dk1"/>
                </a:solidFill>
                <a:latin typeface="Roboto"/>
                <a:ea typeface="Roboto"/>
                <a:cs typeface="Roboto"/>
                <a:sym typeface="Roboto"/>
              </a:rPr>
              <a:t>): </a:t>
            </a:r>
            <a:r>
              <a:rPr lang="en-US" sz="1000">
                <a:solidFill>
                  <a:schemeClr val="dk1"/>
                </a:solidFill>
                <a:highlight>
                  <a:srgbClr val="FFFF00"/>
                </a:highlight>
                <a:latin typeface="Roboto"/>
                <a:ea typeface="Roboto"/>
                <a:cs typeface="Roboto"/>
                <a:sym typeface="Roboto"/>
              </a:rPr>
              <a:t>a measurement</a:t>
            </a:r>
            <a:r>
              <a:rPr lang="en-US" sz="1000">
                <a:solidFill>
                  <a:schemeClr val="dk1"/>
                </a:solidFill>
                <a:latin typeface="Roboto"/>
                <a:ea typeface="Roboto"/>
                <a:cs typeface="Roboto"/>
                <a:sym typeface="Roboto"/>
              </a:rPr>
              <a:t> needed to assess ocean state and variability for important global ocean phenomena, and to provide essential data for applications that support societal benefit.</a:t>
            </a:r>
            <a:endParaRPr sz="1500">
              <a:solidFill>
                <a:schemeClr val="dk1"/>
              </a:solidFill>
            </a:endParaRPr>
          </a:p>
          <a:p>
            <a:pPr indent="0" lvl="0" marL="0" rtl="0" algn="just">
              <a:lnSpc>
                <a:spcPct val="137000"/>
              </a:lnSpc>
              <a:spcBef>
                <a:spcPts val="0"/>
              </a:spcBef>
              <a:spcAft>
                <a:spcPts val="0"/>
              </a:spcAft>
              <a:buClr>
                <a:schemeClr val="dk1"/>
              </a:buClr>
              <a:buSzPts val="1000"/>
              <a:buFont typeface="Arial"/>
              <a:buNone/>
            </a:pPr>
            <a:r>
              <a:rPr b="1" lang="en-US" sz="1000">
                <a:solidFill>
                  <a:schemeClr val="dk1"/>
                </a:solidFill>
                <a:latin typeface="Roboto"/>
                <a:ea typeface="Roboto"/>
                <a:cs typeface="Roboto"/>
                <a:sym typeface="Roboto"/>
              </a:rPr>
              <a:t>Framework for Ocean Observing </a:t>
            </a:r>
            <a:r>
              <a:rPr lang="en-US" sz="1000">
                <a:solidFill>
                  <a:schemeClr val="dk1"/>
                </a:solidFill>
                <a:latin typeface="Roboto"/>
                <a:ea typeface="Roboto"/>
                <a:cs typeface="Roboto"/>
                <a:sym typeface="Roboto"/>
              </a:rPr>
              <a:t>(</a:t>
            </a:r>
            <a:r>
              <a:rPr lang="en-US" sz="1000" u="sng">
                <a:solidFill>
                  <a:schemeClr val="hlink"/>
                </a:solidFill>
                <a:latin typeface="Roboto"/>
                <a:ea typeface="Roboto"/>
                <a:cs typeface="Roboto"/>
                <a:sym typeface="Roboto"/>
                <a:hlinkClick r:id="rId10"/>
              </a:rPr>
              <a:t>FOO</a:t>
            </a:r>
            <a:r>
              <a:rPr lang="en-US" sz="1000">
                <a:solidFill>
                  <a:schemeClr val="dk1"/>
                </a:solidFill>
                <a:latin typeface="Roboto"/>
                <a:ea typeface="Roboto"/>
                <a:cs typeface="Roboto"/>
                <a:sym typeface="Roboto"/>
              </a:rPr>
              <a:t>) is a guide written for the ocean observing community to institute an integrated and sustained global observing system that addresses the variables to be measured, the approach to measuring them, and how their data and products will be managed and made widely available</a:t>
            </a:r>
            <a:endParaRPr b="1"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t/>
            </a:r>
            <a:endParaRPr b="0" i="0" sz="1000" u="none" cap="none" strike="noStrike">
              <a:solidFill>
                <a:srgbClr val="333333"/>
              </a:solidFill>
              <a:latin typeface="Roboto"/>
              <a:ea typeface="Roboto"/>
              <a:cs typeface="Roboto"/>
              <a:sym typeface="Roboto"/>
            </a:endParaRPr>
          </a:p>
        </p:txBody>
      </p:sp>
      <p:sp>
        <p:nvSpPr>
          <p:cNvPr id="415" name="Google Shape;415;p10"/>
          <p:cNvSpPr txBox="1"/>
          <p:nvPr/>
        </p:nvSpPr>
        <p:spPr>
          <a:xfrm>
            <a:off x="3906343" y="1812412"/>
            <a:ext cx="3054600" cy="28953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Clr>
                <a:schemeClr val="dk1"/>
              </a:buClr>
              <a:buSzPts val="1000"/>
              <a:buFont typeface="Arial"/>
              <a:buNone/>
            </a:pPr>
            <a:r>
              <a:rPr b="1" lang="en-US" sz="1000" u="sng">
                <a:solidFill>
                  <a:schemeClr val="hlink"/>
                </a:solidFill>
                <a:latin typeface="Roboto"/>
                <a:ea typeface="Roboto"/>
                <a:cs typeface="Roboto"/>
                <a:sym typeface="Roboto"/>
                <a:hlinkClick r:id="rId11"/>
              </a:rPr>
              <a:t>OceanOPS</a:t>
            </a:r>
            <a:r>
              <a:rPr b="1" lang="en-US" sz="1000">
                <a:solidFill>
                  <a:schemeClr val="dk1"/>
                </a:solidFill>
                <a:latin typeface="Roboto"/>
                <a:ea typeface="Roboto"/>
                <a:cs typeface="Roboto"/>
                <a:sym typeface="Roboto"/>
              </a:rPr>
              <a:t> </a:t>
            </a:r>
            <a:r>
              <a:rPr lang="en-US" sz="1000">
                <a:solidFill>
                  <a:schemeClr val="dk1"/>
                </a:solidFill>
                <a:latin typeface="Roboto"/>
                <a:ea typeface="Roboto"/>
                <a:cs typeface="Roboto"/>
                <a:sym typeface="Roboto"/>
              </a:rPr>
              <a:t>provides international coordination and support to the ‘global’ observing networks through leading metadata quality control, observing system visualization and metrics, tools for network performance monitoring , and supporting opportunities for cross-network deployment of instruments</a:t>
            </a:r>
            <a:r>
              <a:rPr b="1" lang="en-US" sz="1000">
                <a:solidFill>
                  <a:schemeClr val="dk1"/>
                </a:solidFill>
                <a:latin typeface="Roboto"/>
                <a:ea typeface="Roboto"/>
                <a:cs typeface="Roboto"/>
                <a:sym typeface="Roboto"/>
              </a:rPr>
              <a:t>.</a:t>
            </a:r>
            <a:endParaRPr sz="1000">
              <a:solidFill>
                <a:schemeClr val="dk1"/>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000"/>
              <a:buFont typeface="Arial"/>
              <a:buNone/>
            </a:pPr>
            <a:r>
              <a:rPr b="1" lang="en-US" sz="1000">
                <a:solidFill>
                  <a:schemeClr val="dk1"/>
                </a:solidFill>
                <a:highlight>
                  <a:srgbClr val="FFFF00"/>
                </a:highlight>
                <a:latin typeface="Roboto"/>
                <a:ea typeface="Roboto"/>
                <a:cs typeface="Roboto"/>
                <a:sym typeface="Roboto"/>
              </a:rPr>
              <a:t>Supporting variables:</a:t>
            </a:r>
            <a:r>
              <a:rPr b="1" lang="en-US" sz="1000">
                <a:solidFill>
                  <a:schemeClr val="dk1"/>
                </a:solidFill>
                <a:latin typeface="Roboto"/>
                <a:ea typeface="Roboto"/>
                <a:cs typeface="Roboto"/>
                <a:sym typeface="Roboto"/>
              </a:rPr>
              <a:t> </a:t>
            </a:r>
            <a:r>
              <a:rPr lang="en-US" sz="1000">
                <a:solidFill>
                  <a:schemeClr val="dk1"/>
                </a:solidFill>
                <a:latin typeface="Roboto"/>
                <a:ea typeface="Roboto"/>
                <a:cs typeface="Roboto"/>
                <a:sym typeface="Roboto"/>
              </a:rPr>
              <a:t>Lorem ipsum dolor sit amet, consectetur adipiscing elit, sed do eiusmod tempor incididunt ut labore et dolore magna aliqua.</a:t>
            </a:r>
            <a:endParaRPr sz="1000">
              <a:solidFill>
                <a:schemeClr val="dk1"/>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000"/>
              <a:buFont typeface="Arial"/>
              <a:buNone/>
            </a:pPr>
            <a:r>
              <a:rPr b="1" lang="en-US" sz="1000">
                <a:solidFill>
                  <a:schemeClr val="dk1"/>
                </a:solidFill>
                <a:latin typeface="Roboto"/>
                <a:ea typeface="Roboto"/>
                <a:cs typeface="Roboto"/>
                <a:sym typeface="Roboto"/>
              </a:rPr>
              <a:t>Sustainability:</a:t>
            </a:r>
            <a:r>
              <a:rPr b="1" lang="en-US" sz="1000">
                <a:solidFill>
                  <a:srgbClr val="333333"/>
                </a:solidFill>
                <a:latin typeface="Roboto"/>
                <a:ea typeface="Roboto"/>
                <a:cs typeface="Roboto"/>
                <a:sym typeface="Roboto"/>
              </a:rPr>
              <a:t> </a:t>
            </a:r>
            <a:r>
              <a:rPr lang="en-US" sz="1000">
                <a:solidFill>
                  <a:schemeClr val="dk1"/>
                </a:solidFill>
                <a:highlight>
                  <a:srgbClr val="FFFF00"/>
                </a:highlight>
                <a:latin typeface="Roboto"/>
                <a:ea typeface="Roboto"/>
                <a:cs typeface="Roboto"/>
                <a:sym typeface="Roboto"/>
              </a:rPr>
              <a:t>Provides strengths, weaknesses, opportunities, and threats to sustainability and define long term -30 years.</a:t>
            </a:r>
            <a:endParaRPr b="1"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t/>
            </a:r>
            <a:endParaRPr b="0" i="0" sz="1000" u="none" cap="none" strike="noStrike">
              <a:solidFill>
                <a:srgbClr val="333333"/>
              </a:solidFill>
              <a:latin typeface="Roboto"/>
              <a:ea typeface="Roboto"/>
              <a:cs typeface="Roboto"/>
              <a:sym typeface="Roboto"/>
            </a:endParaRPr>
          </a:p>
        </p:txBody>
      </p:sp>
      <p:grpSp>
        <p:nvGrpSpPr>
          <p:cNvPr id="416" name="Google Shape;416;p10"/>
          <p:cNvGrpSpPr/>
          <p:nvPr/>
        </p:nvGrpSpPr>
        <p:grpSpPr>
          <a:xfrm>
            <a:off x="519927" y="6014579"/>
            <a:ext cx="6485409" cy="353143"/>
            <a:chOff x="0" y="-28575"/>
            <a:chExt cx="2324186" cy="126561"/>
          </a:xfrm>
        </p:grpSpPr>
        <p:sp>
          <p:nvSpPr>
            <p:cNvPr id="417" name="Google Shape;417;p10"/>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8" name="Google Shape;418;p10"/>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9" name="Google Shape;419;p10"/>
          <p:cNvSpPr txBox="1"/>
          <p:nvPr/>
        </p:nvSpPr>
        <p:spPr>
          <a:xfrm>
            <a:off x="595599" y="6121114"/>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Acronyms</a:t>
            </a:r>
            <a:endParaRPr b="1" i="0" sz="1400" u="none" cap="none" strike="noStrike">
              <a:solidFill>
                <a:srgbClr val="FFFFFF"/>
              </a:solidFill>
              <a:latin typeface="Roboto"/>
              <a:ea typeface="Roboto"/>
              <a:cs typeface="Roboto"/>
              <a:sym typeface="Roboto"/>
            </a:endParaRPr>
          </a:p>
        </p:txBody>
      </p:sp>
      <p:sp>
        <p:nvSpPr>
          <p:cNvPr id="420" name="Google Shape;420;p10"/>
          <p:cNvSpPr txBox="1"/>
          <p:nvPr/>
        </p:nvSpPr>
        <p:spPr>
          <a:xfrm>
            <a:off x="595625" y="6546663"/>
            <a:ext cx="2983800" cy="2909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ALT – Altimeter calibration</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CLIVAR – Climate Variability and Predictability</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GCN – Global core Network</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GLOSS – Global Sea Level Network</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GPS – Global Positioning System</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IPCC – Intergovernmental Panel on climate Change</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LTT – Long Term Trends</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OCG – Observations Coordination Group</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OOPC – Ocean Observations Panel for Climate</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PSMSL – Permanent Service for Marine Seal Level</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WOCE – World Ocean Circulation Experiment</a:t>
            </a:r>
            <a:endParaRPr sz="900">
              <a:solidFill>
                <a:schemeClr val="dk1"/>
              </a:solidFill>
              <a:latin typeface="Calibri"/>
              <a:ea typeface="Calibri"/>
              <a:cs typeface="Calibri"/>
              <a:sym typeface="Calibri"/>
            </a:endParaRPr>
          </a:p>
        </p:txBody>
      </p:sp>
      <p:pic>
        <p:nvPicPr>
          <p:cNvPr id="421" name="Google Shape;421;p10" title="gloss (1).png"/>
          <p:cNvPicPr preferRelativeResize="0"/>
          <p:nvPr/>
        </p:nvPicPr>
        <p:blipFill>
          <a:blip r:embed="rId12">
            <a:alphaModFix/>
          </a:blip>
          <a:stretch>
            <a:fillRect/>
          </a:stretch>
        </p:blipFill>
        <p:spPr>
          <a:xfrm>
            <a:off x="323188" y="209750"/>
            <a:ext cx="702525" cy="689750"/>
          </a:xfrm>
          <a:prstGeom prst="rect">
            <a:avLst/>
          </a:prstGeom>
          <a:noFill/>
          <a:ln>
            <a:noFill/>
          </a:ln>
        </p:spPr>
      </p:pic>
      <p:pic>
        <p:nvPicPr>
          <p:cNvPr id="422" name="Google Shape;422;p10" title="GLOSS.png"/>
          <p:cNvPicPr preferRelativeResize="0"/>
          <p:nvPr/>
        </p:nvPicPr>
        <p:blipFill>
          <a:blip r:embed="rId13">
            <a:alphaModFix/>
          </a:blip>
          <a:stretch>
            <a:fillRect/>
          </a:stretch>
        </p:blipFill>
        <p:spPr>
          <a:xfrm>
            <a:off x="6704375" y="145025"/>
            <a:ext cx="754476" cy="819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426" name="Shape 426"/>
        <p:cNvGrpSpPr/>
        <p:nvPr/>
      </p:nvGrpSpPr>
      <p:grpSpPr>
        <a:xfrm>
          <a:off x="0" y="0"/>
          <a:ext cx="0" cy="0"/>
          <a:chOff x="0" y="0"/>
          <a:chExt cx="0" cy="0"/>
        </a:xfrm>
      </p:grpSpPr>
      <p:sp>
        <p:nvSpPr>
          <p:cNvPr id="427" name="Google Shape;427;g36293f352b4_0_14"/>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17110" l="0" r="0" t="-1021690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8" name="Google Shape;428;g36293f352b4_0_14"/>
          <p:cNvGrpSpPr/>
          <p:nvPr/>
        </p:nvGrpSpPr>
        <p:grpSpPr>
          <a:xfrm>
            <a:off x="-461254" y="960515"/>
            <a:ext cx="8223030" cy="8790597"/>
            <a:chOff x="0" y="-28575"/>
            <a:chExt cx="2946900" cy="3150300"/>
          </a:xfrm>
        </p:grpSpPr>
        <p:sp>
          <p:nvSpPr>
            <p:cNvPr id="429" name="Google Shape;429;g36293f352b4_0_14"/>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0" name="Google Shape;430;g36293f352b4_0_14"/>
            <p:cNvSpPr txBox="1"/>
            <p:nvPr/>
          </p:nvSpPr>
          <p:spPr>
            <a:xfrm>
              <a:off x="0" y="-28575"/>
              <a:ext cx="2946900" cy="31503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g36293f352b4_0_14"/>
          <p:cNvGrpSpPr/>
          <p:nvPr/>
        </p:nvGrpSpPr>
        <p:grpSpPr>
          <a:xfrm>
            <a:off x="3810753" y="9893806"/>
            <a:ext cx="3110847" cy="622692"/>
            <a:chOff x="0" y="0"/>
            <a:chExt cx="4147796" cy="830256"/>
          </a:xfrm>
        </p:grpSpPr>
        <p:sp>
          <p:nvSpPr>
            <p:cNvPr id="432" name="Google Shape;432;g36293f352b4_0_14"/>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Google Shape;433;g36293f352b4_0_14"/>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g36293f352b4_0_14"/>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g36293f352b4_0_14"/>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g36293f352b4_0_14"/>
          <p:cNvGrpSpPr/>
          <p:nvPr/>
        </p:nvGrpSpPr>
        <p:grpSpPr>
          <a:xfrm>
            <a:off x="519877" y="1138922"/>
            <a:ext cx="6485409" cy="353252"/>
            <a:chOff x="0" y="-28575"/>
            <a:chExt cx="2324186" cy="126600"/>
          </a:xfrm>
        </p:grpSpPr>
        <p:sp>
          <p:nvSpPr>
            <p:cNvPr id="437" name="Google Shape;437;g36293f352b4_0_14"/>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8" name="Google Shape;438;g36293f352b4_0_14"/>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9" name="Google Shape;439;g36293f352b4_0_14"/>
          <p:cNvSpPr txBox="1"/>
          <p:nvPr/>
        </p:nvSpPr>
        <p:spPr>
          <a:xfrm>
            <a:off x="595636" y="1240255"/>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About GOOS</a:t>
            </a:r>
            <a:endParaRPr b="1" i="0" sz="1400" u="none" cap="none" strike="noStrike">
              <a:solidFill>
                <a:srgbClr val="FFFFFF"/>
              </a:solidFill>
              <a:latin typeface="Roboto"/>
              <a:ea typeface="Roboto"/>
              <a:cs typeface="Roboto"/>
              <a:sym typeface="Roboto"/>
            </a:endParaRPr>
          </a:p>
        </p:txBody>
      </p:sp>
      <p:sp>
        <p:nvSpPr>
          <p:cNvPr id="440" name="Google Shape;440;g36293f352b4_0_14"/>
          <p:cNvSpPr txBox="1"/>
          <p:nvPr/>
        </p:nvSpPr>
        <p:spPr>
          <a:xfrm>
            <a:off x="594375" y="2864300"/>
            <a:ext cx="3054600" cy="9975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lang="en-US" sz="1000">
                <a:solidFill>
                  <a:srgbClr val="333333"/>
                </a:solidFill>
                <a:latin typeface="Roboto"/>
                <a:ea typeface="Roboto"/>
                <a:cs typeface="Roboto"/>
                <a:sym typeface="Roboto"/>
              </a:rPr>
              <a:t>The </a:t>
            </a:r>
            <a:r>
              <a:rPr b="1" lang="en-US" sz="1000">
                <a:solidFill>
                  <a:srgbClr val="333333"/>
                </a:solidFill>
                <a:latin typeface="Roboto"/>
                <a:ea typeface="Roboto"/>
                <a:cs typeface="Roboto"/>
                <a:sym typeface="Roboto"/>
              </a:rPr>
              <a:t>Global Ocean Observing System (GOOS) </a:t>
            </a:r>
            <a:r>
              <a:rPr lang="en-US" sz="1000">
                <a:solidFill>
                  <a:srgbClr val="333333"/>
                </a:solidFill>
                <a:latin typeface="Roboto"/>
                <a:ea typeface="Roboto"/>
                <a:cs typeface="Roboto"/>
                <a:sym typeface="Roboto"/>
              </a:rPr>
              <a:t>is the global infrastructure that brings together countries, institutions, scientists, and ocean professionals to </a:t>
            </a:r>
            <a:br>
              <a:rPr lang="en-US" sz="1000">
                <a:solidFill>
                  <a:srgbClr val="333333"/>
                </a:solidFill>
                <a:latin typeface="Roboto"/>
                <a:ea typeface="Roboto"/>
                <a:cs typeface="Roboto"/>
                <a:sym typeface="Roboto"/>
              </a:rPr>
            </a:br>
            <a:endParaRPr sz="1000">
              <a:solidFill>
                <a:srgbClr val="333333"/>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000"/>
              <a:buFont typeface="Arial"/>
              <a:buNone/>
            </a:pPr>
            <a:r>
              <a:t/>
            </a:r>
            <a:endParaRPr sz="1000">
              <a:solidFill>
                <a:srgbClr val="333333"/>
              </a:solidFill>
              <a:latin typeface="Roboto"/>
              <a:ea typeface="Roboto"/>
              <a:cs typeface="Roboto"/>
              <a:sym typeface="Roboto"/>
            </a:endParaRPr>
          </a:p>
        </p:txBody>
      </p:sp>
      <p:sp>
        <p:nvSpPr>
          <p:cNvPr id="441" name="Google Shape;441;g36293f352b4_0_14"/>
          <p:cNvSpPr txBox="1"/>
          <p:nvPr/>
        </p:nvSpPr>
        <p:spPr>
          <a:xfrm>
            <a:off x="3901387" y="1620582"/>
            <a:ext cx="3054600" cy="2262600"/>
          </a:xfrm>
          <a:prstGeom prst="rect">
            <a:avLst/>
          </a:prstGeom>
          <a:noFill/>
          <a:ln>
            <a:noFill/>
          </a:ln>
        </p:spPr>
        <p:txBody>
          <a:bodyPr anchorCtr="0" anchor="t" bIns="0" lIns="0" spcFirstLastPara="1" rIns="0" wrap="square" tIns="0">
            <a:spAutoFit/>
          </a:bodyPr>
          <a:lstStyle/>
          <a:p>
            <a:pPr indent="0" lvl="0" marL="0" rtl="0" algn="just">
              <a:lnSpc>
                <a:spcPct val="137000"/>
              </a:lnSpc>
              <a:spcBef>
                <a:spcPts val="0"/>
              </a:spcBef>
              <a:spcAft>
                <a:spcPts val="0"/>
              </a:spcAft>
              <a:buClr>
                <a:schemeClr val="dk1"/>
              </a:buClr>
              <a:buSzPts val="1000"/>
              <a:buFont typeface="Arial"/>
              <a:buNone/>
            </a:pPr>
            <a:r>
              <a:rPr lang="en-US" sz="1000">
                <a:solidFill>
                  <a:srgbClr val="333333"/>
                </a:solidFill>
                <a:latin typeface="Roboto"/>
                <a:ea typeface="Roboto"/>
                <a:cs typeface="Roboto"/>
                <a:sym typeface="Roboto"/>
              </a:rPr>
              <a:t>observe the ocean in a coordinated, sustained, and globally integrated way. </a:t>
            </a:r>
            <a:endParaRPr sz="1000">
              <a:solidFill>
                <a:srgbClr val="333333"/>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000"/>
              <a:buFont typeface="Arial"/>
              <a:buNone/>
            </a:pPr>
            <a:r>
              <a:t/>
            </a:r>
            <a:endParaRPr sz="1000">
              <a:solidFill>
                <a:srgbClr val="333333"/>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000"/>
              <a:buFont typeface="Arial"/>
              <a:buNone/>
            </a:pPr>
            <a:r>
              <a:rPr lang="en-US" sz="1000">
                <a:solidFill>
                  <a:srgbClr val="333333"/>
                </a:solidFill>
                <a:latin typeface="Roboto"/>
                <a:ea typeface="Roboto"/>
                <a:cs typeface="Roboto"/>
                <a:sym typeface="Roboto"/>
              </a:rPr>
              <a:t>Established in 1991 and co-sponsored by UNESCO’s Intergovernmental Oceanographic Commission (IOC), the World Meteorological Organization (WMO), the United Nations Environment Programme (UNEP), and the International Science Council (ISC), GOOS is the backbone of global ocean observing.</a:t>
            </a:r>
            <a:endParaRPr sz="1000">
              <a:solidFill>
                <a:srgbClr val="333333"/>
              </a:solidFill>
              <a:latin typeface="Roboto"/>
              <a:ea typeface="Roboto"/>
              <a:cs typeface="Roboto"/>
              <a:sym typeface="Roboto"/>
            </a:endParaRPr>
          </a:p>
          <a:p>
            <a:pPr indent="0" lvl="0" marL="0" rtl="0" algn="just">
              <a:lnSpc>
                <a:spcPct val="137000"/>
              </a:lnSpc>
              <a:spcBef>
                <a:spcPts val="0"/>
              </a:spcBef>
              <a:spcAft>
                <a:spcPts val="0"/>
              </a:spcAft>
              <a:buClr>
                <a:schemeClr val="dk1"/>
              </a:buClr>
              <a:buSzPts val="1000"/>
              <a:buFont typeface="Arial"/>
              <a:buNone/>
            </a:pPr>
            <a:r>
              <a:t/>
            </a:r>
            <a:endParaRPr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t/>
            </a:r>
            <a:endParaRPr sz="1000">
              <a:solidFill>
                <a:srgbClr val="333333"/>
              </a:solidFill>
              <a:latin typeface="Roboto"/>
              <a:ea typeface="Roboto"/>
              <a:cs typeface="Roboto"/>
              <a:sym typeface="Roboto"/>
            </a:endParaRPr>
          </a:p>
        </p:txBody>
      </p:sp>
      <p:grpSp>
        <p:nvGrpSpPr>
          <p:cNvPr id="442" name="Google Shape;442;g36293f352b4_0_14"/>
          <p:cNvGrpSpPr/>
          <p:nvPr/>
        </p:nvGrpSpPr>
        <p:grpSpPr>
          <a:xfrm>
            <a:off x="519863" y="3482792"/>
            <a:ext cx="6485409" cy="353252"/>
            <a:chOff x="0" y="-28575"/>
            <a:chExt cx="2324186" cy="126600"/>
          </a:xfrm>
        </p:grpSpPr>
        <p:sp>
          <p:nvSpPr>
            <p:cNvPr id="443" name="Google Shape;443;g36293f352b4_0_14"/>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4" name="Google Shape;444;g36293f352b4_0_14"/>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5" name="Google Shape;445;g36293f352b4_0_14"/>
          <p:cNvSpPr txBox="1"/>
          <p:nvPr/>
        </p:nvSpPr>
        <p:spPr>
          <a:xfrm>
            <a:off x="595625" y="3626825"/>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GOOS Ocean Observing Networks</a:t>
            </a:r>
            <a:endParaRPr b="1" i="0" sz="1400" u="none" cap="none" strike="noStrike">
              <a:solidFill>
                <a:srgbClr val="FFFFFF"/>
              </a:solidFill>
              <a:latin typeface="Roboto"/>
              <a:ea typeface="Roboto"/>
              <a:cs typeface="Roboto"/>
              <a:sym typeface="Roboto"/>
            </a:endParaRPr>
          </a:p>
        </p:txBody>
      </p:sp>
      <p:sp>
        <p:nvSpPr>
          <p:cNvPr id="446" name="Google Shape;446;g36293f352b4_0_14"/>
          <p:cNvSpPr txBox="1"/>
          <p:nvPr/>
        </p:nvSpPr>
        <p:spPr>
          <a:xfrm>
            <a:off x="594375" y="3894423"/>
            <a:ext cx="3054600" cy="2895300"/>
          </a:xfrm>
          <a:prstGeom prst="rect">
            <a:avLst/>
          </a:prstGeom>
          <a:noFill/>
          <a:ln>
            <a:noFill/>
          </a:ln>
        </p:spPr>
        <p:txBody>
          <a:bodyPr anchorCtr="0" anchor="t" bIns="0" lIns="0" spcFirstLastPara="1" rIns="0" wrap="square" tIns="0">
            <a:spAutoFit/>
          </a:bodyPr>
          <a:lstStyle/>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Argo</a:t>
            </a:r>
            <a:endParaRPr b="0" i="0" sz="1400" u="none" cap="none" strike="noStrike">
              <a:solidFill>
                <a:srgbClr val="000000"/>
              </a:solidFill>
              <a:latin typeface="Arial"/>
              <a:ea typeface="Arial"/>
              <a:cs typeface="Arial"/>
              <a:sym typeface="Arial"/>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Automated Shipboard Aerological Programme (ASAP) - SOT</a:t>
            </a:r>
            <a:endParaRPr b="0" i="0" sz="1400" u="none" cap="none" strike="noStrike">
              <a:solidFill>
                <a:srgbClr val="000000"/>
              </a:solidFill>
              <a:latin typeface="Arial"/>
              <a:ea typeface="Arial"/>
              <a:cs typeface="Arial"/>
              <a:sym typeface="Arial"/>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Global Drifter Array  - DBCP</a:t>
            </a:r>
            <a:endParaRPr b="0" i="0" sz="1400" u="none" cap="none" strike="noStrike">
              <a:solidFill>
                <a:srgbClr val="000000"/>
              </a:solidFill>
              <a:latin typeface="Arial"/>
              <a:ea typeface="Arial"/>
              <a:cs typeface="Arial"/>
              <a:sym typeface="Arial"/>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Global Sea Level Network (GLOSS)</a:t>
            </a:r>
            <a:endParaRPr b="0" i="0" sz="1400" u="none" cap="none" strike="noStrike">
              <a:solidFill>
                <a:srgbClr val="000000"/>
              </a:solidFill>
              <a:latin typeface="Arial"/>
              <a:ea typeface="Arial"/>
              <a:cs typeface="Arial"/>
              <a:sym typeface="Arial"/>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Global Ocean Ship Based Hydrographic Investigations Program (GO-SHIP)</a:t>
            </a:r>
            <a:endParaRPr b="0" i="0" sz="1400" u="none" cap="none" strike="noStrike">
              <a:solidFill>
                <a:srgbClr val="000000"/>
              </a:solidFill>
              <a:latin typeface="Arial"/>
              <a:ea typeface="Arial"/>
              <a:cs typeface="Arial"/>
              <a:sym typeface="Arial"/>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Global High Frequency Radar Network (HF Radar)</a:t>
            </a:r>
            <a:endParaRPr sz="1000">
              <a:solidFill>
                <a:srgbClr val="333333"/>
              </a:solidFill>
              <a:latin typeface="Roboto"/>
              <a:ea typeface="Roboto"/>
              <a:cs typeface="Roboto"/>
              <a:sym typeface="Roboto"/>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Moored Buoys - DBCP</a:t>
            </a:r>
            <a:endParaRPr sz="1000">
              <a:solidFill>
                <a:srgbClr val="333333"/>
              </a:solidFill>
              <a:latin typeface="Roboto"/>
              <a:ea typeface="Roboto"/>
              <a:cs typeface="Roboto"/>
              <a:sym typeface="Roboto"/>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OceanGliders</a:t>
            </a:r>
            <a:endParaRPr sz="1000">
              <a:solidFill>
                <a:srgbClr val="333333"/>
              </a:solidFill>
              <a:latin typeface="Roboto"/>
              <a:ea typeface="Roboto"/>
              <a:cs typeface="Roboto"/>
              <a:sym typeface="Roboto"/>
            </a:endParaRPr>
          </a:p>
          <a:p>
            <a:pPr indent="-171450" lvl="0" marL="171450" marR="0" rtl="0" algn="just">
              <a:lnSpc>
                <a:spcPct val="137000"/>
              </a:lnSpc>
              <a:spcBef>
                <a:spcPts val="0"/>
              </a:spcBef>
              <a:spcAft>
                <a:spcPts val="0"/>
              </a:spcAft>
              <a:buClr>
                <a:srgbClr val="333333"/>
              </a:buClr>
              <a:buSzPts val="1000"/>
              <a:buFont typeface="Roboto"/>
              <a:buChar char="•"/>
            </a:pPr>
            <a:r>
              <a:rPr lang="en-US" sz="1000">
                <a:solidFill>
                  <a:srgbClr val="333333"/>
                </a:solidFill>
                <a:latin typeface="Roboto"/>
                <a:ea typeface="Roboto"/>
                <a:cs typeface="Roboto"/>
                <a:sym typeface="Roboto"/>
              </a:rPr>
              <a:t>OceanSites</a:t>
            </a:r>
            <a:endParaRPr sz="1000">
              <a:solidFill>
                <a:srgbClr val="333333"/>
              </a:solidFill>
              <a:latin typeface="Roboto"/>
              <a:ea typeface="Roboto"/>
              <a:cs typeface="Roboto"/>
              <a:sym typeface="Roboto"/>
            </a:endParaRPr>
          </a:p>
          <a:p>
            <a:pPr indent="-107950" lvl="0" marL="171450" marR="0" rtl="0" algn="just">
              <a:lnSpc>
                <a:spcPct val="137000"/>
              </a:lnSpc>
              <a:spcBef>
                <a:spcPts val="0"/>
              </a:spcBef>
              <a:spcAft>
                <a:spcPts val="0"/>
              </a:spcAft>
              <a:buClr>
                <a:schemeClr val="dk1"/>
              </a:buClr>
              <a:buSzPts val="1000"/>
              <a:buFont typeface="Arial"/>
              <a:buNone/>
            </a:pPr>
            <a:r>
              <a:t/>
            </a:r>
            <a:endParaRPr b="0" i="0" sz="1000" u="none" cap="none" strike="noStrike">
              <a:solidFill>
                <a:srgbClr val="333333"/>
              </a:solidFill>
              <a:latin typeface="Roboto"/>
              <a:ea typeface="Roboto"/>
              <a:cs typeface="Roboto"/>
              <a:sym typeface="Roboto"/>
            </a:endParaRPr>
          </a:p>
          <a:p>
            <a:pPr indent="-107950" lvl="0" marL="171450" marR="0" rtl="0" algn="just">
              <a:lnSpc>
                <a:spcPct val="137000"/>
              </a:lnSpc>
              <a:spcBef>
                <a:spcPts val="0"/>
              </a:spcBef>
              <a:spcAft>
                <a:spcPts val="0"/>
              </a:spcAft>
              <a:buClr>
                <a:schemeClr val="dk1"/>
              </a:buClr>
              <a:buSzPts val="1000"/>
              <a:buFont typeface="Arial"/>
              <a:buNone/>
            </a:pPr>
            <a:r>
              <a:t/>
            </a:r>
            <a:endParaRPr b="0" i="0" sz="1000" u="none" cap="none" strike="noStrike">
              <a:solidFill>
                <a:srgbClr val="333333"/>
              </a:solidFill>
              <a:latin typeface="Roboto"/>
              <a:ea typeface="Roboto"/>
              <a:cs typeface="Roboto"/>
              <a:sym typeface="Roboto"/>
            </a:endParaRPr>
          </a:p>
          <a:p>
            <a:pPr indent="-107950" lvl="0" marL="171450" marR="0" rtl="0" algn="just">
              <a:lnSpc>
                <a:spcPct val="137000"/>
              </a:lnSpc>
              <a:spcBef>
                <a:spcPts val="0"/>
              </a:spcBef>
              <a:spcAft>
                <a:spcPts val="0"/>
              </a:spcAft>
              <a:buClr>
                <a:schemeClr val="dk1"/>
              </a:buClr>
              <a:buSzPts val="1000"/>
              <a:buFont typeface="Arial"/>
              <a:buNone/>
            </a:pPr>
            <a:r>
              <a:t/>
            </a:r>
            <a:endParaRPr b="0" i="0" sz="1000" u="none" cap="none" strike="noStrike">
              <a:solidFill>
                <a:srgbClr val="333333"/>
              </a:solidFill>
              <a:latin typeface="Roboto"/>
              <a:ea typeface="Roboto"/>
              <a:cs typeface="Roboto"/>
              <a:sym typeface="Roboto"/>
            </a:endParaRPr>
          </a:p>
        </p:txBody>
      </p:sp>
      <p:sp>
        <p:nvSpPr>
          <p:cNvPr id="447" name="Google Shape;447;g36293f352b4_0_14"/>
          <p:cNvSpPr txBox="1"/>
          <p:nvPr/>
        </p:nvSpPr>
        <p:spPr>
          <a:xfrm>
            <a:off x="3901381" y="3894419"/>
            <a:ext cx="3054600" cy="2473500"/>
          </a:xfrm>
          <a:prstGeom prst="rect">
            <a:avLst/>
          </a:prstGeom>
          <a:noFill/>
          <a:ln>
            <a:noFill/>
          </a:ln>
        </p:spPr>
        <p:txBody>
          <a:bodyPr anchorCtr="0" anchor="t" bIns="0" lIns="0" spcFirstLastPara="1" rIns="0" wrap="square" tIns="0">
            <a:spAutoFit/>
          </a:bodyPr>
          <a:lstStyle/>
          <a:p>
            <a:pPr indent="-177800" lvl="0" marL="171450" marR="0" rtl="0" algn="just">
              <a:lnSpc>
                <a:spcPct val="137000"/>
              </a:lnSpc>
              <a:spcBef>
                <a:spcPts val="0"/>
              </a:spcBef>
              <a:spcAft>
                <a:spcPts val="0"/>
              </a:spcAft>
              <a:buClr>
                <a:srgbClr val="333333"/>
              </a:buClr>
              <a:buSzPts val="1000"/>
              <a:buFont typeface="Roboto"/>
              <a:buChar char="•"/>
            </a:pPr>
            <a:r>
              <a:rPr lang="en-US" sz="1000">
                <a:solidFill>
                  <a:srgbClr val="333333"/>
                </a:solidFill>
                <a:latin typeface="Roboto"/>
                <a:ea typeface="Roboto"/>
                <a:cs typeface="Roboto"/>
                <a:sym typeface="Roboto"/>
              </a:rPr>
              <a:t>Ship of Opportunity Program (SOOP) - SOT</a:t>
            </a:r>
            <a:endParaRPr b="0" i="0" sz="1400" u="none" cap="none" strike="noStrike">
              <a:solidFill>
                <a:srgbClr val="000000"/>
              </a:solidFill>
              <a:latin typeface="Arial"/>
              <a:ea typeface="Arial"/>
              <a:cs typeface="Arial"/>
              <a:sym typeface="Arial"/>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Tsunami Buoys - DBCP</a:t>
            </a:r>
            <a:endParaRPr sz="1000">
              <a:solidFill>
                <a:srgbClr val="333333"/>
              </a:solidFill>
              <a:latin typeface="Roboto"/>
              <a:ea typeface="Roboto"/>
              <a:cs typeface="Roboto"/>
              <a:sym typeface="Roboto"/>
            </a:endParaRPr>
          </a:p>
          <a:p>
            <a:pPr indent="-171450" lvl="0" marL="171450" marR="0" rtl="0" algn="just">
              <a:lnSpc>
                <a:spcPct val="137000"/>
              </a:lnSpc>
              <a:spcBef>
                <a:spcPts val="0"/>
              </a:spcBef>
              <a:spcAft>
                <a:spcPts val="0"/>
              </a:spcAft>
              <a:buClr>
                <a:srgbClr val="333333"/>
              </a:buClr>
              <a:buSzPts val="1000"/>
              <a:buFont typeface="Arial"/>
              <a:buChar char="•"/>
            </a:pPr>
            <a:r>
              <a:rPr lang="en-US" sz="1000">
                <a:solidFill>
                  <a:srgbClr val="333333"/>
                </a:solidFill>
                <a:latin typeface="Roboto"/>
                <a:ea typeface="Roboto"/>
                <a:cs typeface="Roboto"/>
                <a:sym typeface="Roboto"/>
              </a:rPr>
              <a:t>Voluntary Observing Ship (VOS) - SOT</a:t>
            </a:r>
            <a:br>
              <a:rPr lang="en-US" sz="1000">
                <a:solidFill>
                  <a:srgbClr val="333333"/>
                </a:solidFill>
                <a:latin typeface="Roboto"/>
                <a:ea typeface="Roboto"/>
                <a:cs typeface="Roboto"/>
                <a:sym typeface="Roboto"/>
              </a:rPr>
            </a:br>
            <a:endParaRPr b="0" i="0" sz="1000" u="none" cap="none" strike="noStrike">
              <a:solidFill>
                <a:srgbClr val="333333"/>
              </a:solidFill>
              <a:latin typeface="Roboto"/>
              <a:ea typeface="Roboto"/>
              <a:cs typeface="Roboto"/>
              <a:sym typeface="Roboto"/>
            </a:endParaRPr>
          </a:p>
          <a:p>
            <a:pPr indent="0" lvl="0" marL="0" marR="0" rtl="0" algn="just">
              <a:lnSpc>
                <a:spcPct val="137000"/>
              </a:lnSpc>
              <a:spcBef>
                <a:spcPts val="0"/>
              </a:spcBef>
              <a:spcAft>
                <a:spcPts val="0"/>
              </a:spcAft>
              <a:buNone/>
            </a:pPr>
            <a:r>
              <a:rPr b="1" lang="en-US" sz="1000">
                <a:solidFill>
                  <a:srgbClr val="333333"/>
                </a:solidFill>
                <a:latin typeface="Roboto"/>
                <a:ea typeface="Roboto"/>
                <a:cs typeface="Roboto"/>
                <a:sym typeface="Roboto"/>
              </a:rPr>
              <a:t>Emerging networks:</a:t>
            </a:r>
            <a:endParaRPr b="1" sz="1000">
              <a:solidFill>
                <a:srgbClr val="333333"/>
              </a:solidFill>
              <a:latin typeface="Roboto"/>
              <a:ea typeface="Roboto"/>
              <a:cs typeface="Roboto"/>
              <a:sym typeface="Roboto"/>
            </a:endParaRPr>
          </a:p>
          <a:p>
            <a:pPr indent="-171450" lvl="0" marL="171450" rtl="0" algn="just">
              <a:lnSpc>
                <a:spcPct val="137000"/>
              </a:lnSpc>
              <a:spcBef>
                <a:spcPts val="0"/>
              </a:spcBef>
              <a:spcAft>
                <a:spcPts val="0"/>
              </a:spcAft>
              <a:buClr>
                <a:srgbClr val="262626"/>
              </a:buClr>
              <a:buSzPts val="1000"/>
              <a:buChar char="•"/>
            </a:pPr>
            <a:r>
              <a:rPr lang="en-US" sz="1000">
                <a:solidFill>
                  <a:srgbClr val="262626"/>
                </a:solidFill>
                <a:latin typeface="Roboto"/>
                <a:ea typeface="Roboto"/>
                <a:cs typeface="Roboto"/>
                <a:sym typeface="Roboto"/>
              </a:rPr>
              <a:t>Fishing Vessel Ocean Observing Network (FVON) (emerging) </a:t>
            </a:r>
            <a:endParaRPr sz="1000">
              <a:solidFill>
                <a:srgbClr val="262626"/>
              </a:solidFill>
              <a:latin typeface="Roboto"/>
              <a:ea typeface="Roboto"/>
              <a:cs typeface="Roboto"/>
              <a:sym typeface="Roboto"/>
            </a:endParaRPr>
          </a:p>
          <a:p>
            <a:pPr indent="-171450" lvl="0" marL="171450" rtl="0" algn="just">
              <a:lnSpc>
                <a:spcPct val="137000"/>
              </a:lnSpc>
              <a:spcBef>
                <a:spcPts val="0"/>
              </a:spcBef>
              <a:spcAft>
                <a:spcPts val="0"/>
              </a:spcAft>
              <a:buClr>
                <a:srgbClr val="333333"/>
              </a:buClr>
              <a:buSzPts val="1000"/>
              <a:buChar char="•"/>
            </a:pPr>
            <a:r>
              <a:rPr lang="en-US" sz="1000">
                <a:solidFill>
                  <a:srgbClr val="333333"/>
                </a:solidFill>
                <a:latin typeface="Roboto"/>
                <a:ea typeface="Roboto"/>
                <a:cs typeface="Roboto"/>
                <a:sym typeface="Roboto"/>
              </a:rPr>
              <a:t>Surface Ocean CO2 Observing Network (SOCONET) (emerging)</a:t>
            </a:r>
            <a:endParaRPr>
              <a:solidFill>
                <a:schemeClr val="dk1"/>
              </a:solidFill>
            </a:endParaRPr>
          </a:p>
          <a:p>
            <a:pPr indent="-171450" lvl="0" marL="171450" rtl="0" algn="just">
              <a:lnSpc>
                <a:spcPct val="137000"/>
              </a:lnSpc>
              <a:spcBef>
                <a:spcPts val="0"/>
              </a:spcBef>
              <a:spcAft>
                <a:spcPts val="0"/>
              </a:spcAft>
              <a:buClr>
                <a:srgbClr val="333333"/>
              </a:buClr>
              <a:buSzPts val="1000"/>
              <a:buChar char="•"/>
            </a:pPr>
            <a:r>
              <a:rPr lang="en-US" sz="1000">
                <a:solidFill>
                  <a:srgbClr val="333333"/>
                </a:solidFill>
                <a:latin typeface="Roboto"/>
                <a:ea typeface="Roboto"/>
                <a:cs typeface="Roboto"/>
                <a:sym typeface="Roboto"/>
              </a:rPr>
              <a:t>SMART Cables (emerging)</a:t>
            </a:r>
            <a:endParaRPr sz="1000">
              <a:solidFill>
                <a:srgbClr val="333333"/>
              </a:solidFill>
              <a:latin typeface="Roboto"/>
              <a:ea typeface="Roboto"/>
              <a:cs typeface="Roboto"/>
              <a:sym typeface="Roboto"/>
            </a:endParaRPr>
          </a:p>
          <a:p>
            <a:pPr indent="-171450" lvl="0" marL="171450" rtl="0" algn="just">
              <a:lnSpc>
                <a:spcPct val="137000"/>
              </a:lnSpc>
              <a:spcBef>
                <a:spcPts val="0"/>
              </a:spcBef>
              <a:spcAft>
                <a:spcPts val="0"/>
              </a:spcAft>
              <a:buClr>
                <a:srgbClr val="333333"/>
              </a:buClr>
              <a:buSzPts val="1000"/>
              <a:buChar char="•"/>
            </a:pPr>
            <a:r>
              <a:rPr lang="en-US" sz="1000">
                <a:solidFill>
                  <a:srgbClr val="333333"/>
                </a:solidFill>
                <a:latin typeface="Roboto"/>
                <a:ea typeface="Roboto"/>
                <a:cs typeface="Roboto"/>
                <a:sym typeface="Roboto"/>
              </a:rPr>
              <a:t>Surface UNcrewed Fleet (emerging)</a:t>
            </a:r>
            <a:endParaRPr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None/>
            </a:pPr>
            <a:r>
              <a:t/>
            </a:r>
            <a:endParaRPr sz="1000">
              <a:solidFill>
                <a:srgbClr val="333333"/>
              </a:solidFill>
              <a:latin typeface="Roboto"/>
              <a:ea typeface="Roboto"/>
              <a:cs typeface="Roboto"/>
              <a:sym typeface="Roboto"/>
            </a:endParaRPr>
          </a:p>
        </p:txBody>
      </p:sp>
      <p:sp>
        <p:nvSpPr>
          <p:cNvPr id="448" name="Google Shape;448;g36293f352b4_0_14"/>
          <p:cNvSpPr txBox="1"/>
          <p:nvPr/>
        </p:nvSpPr>
        <p:spPr>
          <a:xfrm>
            <a:off x="595625" y="6367925"/>
            <a:ext cx="6485400" cy="3648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b="1" i="0" lang="en-US" sz="1000" u="none" cap="none" strike="noStrike">
                <a:solidFill>
                  <a:srgbClr val="262626"/>
                </a:solidFill>
                <a:latin typeface="Roboto"/>
                <a:ea typeface="Roboto"/>
                <a:cs typeface="Roboto"/>
                <a:sym typeface="Roboto"/>
              </a:rPr>
              <a:t>All GOOS Ocean Observing Network </a:t>
            </a:r>
            <a:r>
              <a:rPr b="1" i="0" lang="en-US" sz="1000" u="none" cap="none" strike="noStrike">
                <a:solidFill>
                  <a:srgbClr val="F1851A"/>
                </a:solidFill>
                <a:latin typeface="Roboto"/>
                <a:ea typeface="Roboto"/>
                <a:cs typeface="Roboto"/>
                <a:sym typeface="Roboto"/>
              </a:rPr>
              <a:t>specification sheets </a:t>
            </a:r>
            <a:r>
              <a:rPr b="1" i="0" lang="en-US" sz="1000" u="none" cap="none" strike="noStrike">
                <a:solidFill>
                  <a:srgbClr val="262626"/>
                </a:solidFill>
                <a:latin typeface="Roboto"/>
                <a:ea typeface="Roboto"/>
                <a:cs typeface="Roboto"/>
                <a:sym typeface="Roboto"/>
              </a:rPr>
              <a:t>can be accessed here:</a:t>
            </a:r>
            <a:endParaRPr b="0" i="0" sz="1400" u="none" cap="none" strike="noStrike">
              <a:solidFill>
                <a:srgbClr val="000000"/>
              </a:solidFill>
              <a:latin typeface="Arial"/>
              <a:ea typeface="Arial"/>
              <a:cs typeface="Arial"/>
              <a:sym typeface="Arial"/>
            </a:endParaRPr>
          </a:p>
          <a:p>
            <a:pPr indent="0" lvl="0" marL="0" marR="0" rtl="0" algn="just">
              <a:lnSpc>
                <a:spcPct val="137000"/>
              </a:lnSpc>
              <a:spcBef>
                <a:spcPts val="0"/>
              </a:spcBef>
              <a:spcAft>
                <a:spcPts val="0"/>
              </a:spcAft>
              <a:buClr>
                <a:srgbClr val="000000"/>
              </a:buClr>
              <a:buSzPts val="1000"/>
              <a:buFont typeface="Arial"/>
              <a:buNone/>
            </a:pPr>
            <a:r>
              <a:rPr b="0" i="1" lang="en-US" sz="1000" u="none" cap="none" strike="noStrike">
                <a:solidFill>
                  <a:srgbClr val="262626"/>
                </a:solidFill>
                <a:latin typeface="Roboto"/>
                <a:ea typeface="Roboto"/>
                <a:cs typeface="Roboto"/>
                <a:sym typeface="Roboto"/>
              </a:rPr>
              <a:t>Link to be added when all specification sheets are finalized</a:t>
            </a:r>
            <a:endParaRPr b="0" i="0" sz="1400" u="none" cap="none" strike="noStrike">
              <a:solidFill>
                <a:srgbClr val="000000"/>
              </a:solidFill>
              <a:latin typeface="Arial"/>
              <a:ea typeface="Arial"/>
              <a:cs typeface="Arial"/>
              <a:sym typeface="Arial"/>
            </a:endParaRPr>
          </a:p>
        </p:txBody>
      </p:sp>
      <p:pic>
        <p:nvPicPr>
          <p:cNvPr descr="A map of the world&#10;&#10;AI-generated content may be incorrect." id="449" name="Google Shape;449;g36293f352b4_0_14"/>
          <p:cNvPicPr preferRelativeResize="0"/>
          <p:nvPr/>
        </p:nvPicPr>
        <p:blipFill rotWithShape="1">
          <a:blip r:embed="rId8">
            <a:alphaModFix/>
          </a:blip>
          <a:srcRect b="3044" l="4870" r="0" t="9726"/>
          <a:stretch/>
        </p:blipFill>
        <p:spPr>
          <a:xfrm>
            <a:off x="1788388" y="6798275"/>
            <a:ext cx="4381185" cy="2840551"/>
          </a:xfrm>
          <a:prstGeom prst="rect">
            <a:avLst/>
          </a:prstGeom>
          <a:noFill/>
          <a:ln>
            <a:noFill/>
          </a:ln>
        </p:spPr>
      </p:pic>
      <p:pic>
        <p:nvPicPr>
          <p:cNvPr id="450" name="Google Shape;450;g36293f352b4_0_14" title="2025 GOOS Main logo.png"/>
          <p:cNvPicPr preferRelativeResize="0"/>
          <p:nvPr/>
        </p:nvPicPr>
        <p:blipFill>
          <a:blip r:embed="rId9">
            <a:alphaModFix/>
          </a:blip>
          <a:stretch>
            <a:fillRect/>
          </a:stretch>
        </p:blipFill>
        <p:spPr>
          <a:xfrm>
            <a:off x="519875" y="1418625"/>
            <a:ext cx="2148300" cy="1520649"/>
          </a:xfrm>
          <a:prstGeom prst="rect">
            <a:avLst/>
          </a:prstGeom>
          <a:noFill/>
          <a:ln>
            <a:noFill/>
          </a:ln>
        </p:spPr>
      </p:pic>
      <p:sp>
        <p:nvSpPr>
          <p:cNvPr id="451" name="Google Shape;451;g36293f352b4_0_14"/>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pic>
        <p:nvPicPr>
          <p:cNvPr id="452" name="Google Shape;452;g36293f352b4_0_14" title="gloss (1).png"/>
          <p:cNvPicPr preferRelativeResize="0"/>
          <p:nvPr/>
        </p:nvPicPr>
        <p:blipFill>
          <a:blip r:embed="rId10">
            <a:alphaModFix/>
          </a:blip>
          <a:stretch>
            <a:fillRect/>
          </a:stretch>
        </p:blipFill>
        <p:spPr>
          <a:xfrm>
            <a:off x="323188" y="209750"/>
            <a:ext cx="702525" cy="689750"/>
          </a:xfrm>
          <a:prstGeom prst="rect">
            <a:avLst/>
          </a:prstGeom>
          <a:noFill/>
          <a:ln>
            <a:noFill/>
          </a:ln>
        </p:spPr>
      </p:pic>
      <p:pic>
        <p:nvPicPr>
          <p:cNvPr id="453" name="Google Shape;453;g36293f352b4_0_14" title="GLOSS.png"/>
          <p:cNvPicPr preferRelativeResize="0"/>
          <p:nvPr/>
        </p:nvPicPr>
        <p:blipFill>
          <a:blip r:embed="rId11">
            <a:alphaModFix/>
          </a:blip>
          <a:stretch>
            <a:fillRect/>
          </a:stretch>
        </p:blipFill>
        <p:spPr>
          <a:xfrm>
            <a:off x="6704375" y="145025"/>
            <a:ext cx="754476" cy="819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12"/>
          <p:cNvGrpSpPr/>
          <p:nvPr/>
        </p:nvGrpSpPr>
        <p:grpSpPr>
          <a:xfrm>
            <a:off x="5878975" y="-106313"/>
            <a:ext cx="2268000" cy="10798315"/>
            <a:chOff x="0" y="-38100"/>
            <a:chExt cx="812800" cy="3869872"/>
          </a:xfrm>
        </p:grpSpPr>
        <p:sp>
          <p:nvSpPr>
            <p:cNvPr id="459" name="Google Shape;459;p12"/>
            <p:cNvSpPr/>
            <p:nvPr/>
          </p:nvSpPr>
          <p:spPr>
            <a:xfrm>
              <a:off x="0" y="0"/>
              <a:ext cx="812800" cy="3831772"/>
            </a:xfrm>
            <a:custGeom>
              <a:rect b="b" l="l" r="r" t="t"/>
              <a:pathLst>
                <a:path extrusionOk="0" h="3831772" w="812800">
                  <a:moveTo>
                    <a:pt x="0" y="0"/>
                  </a:moveTo>
                  <a:lnTo>
                    <a:pt x="812800" y="0"/>
                  </a:lnTo>
                  <a:lnTo>
                    <a:pt x="812800" y="3831772"/>
                  </a:lnTo>
                  <a:lnTo>
                    <a:pt x="0" y="3831772"/>
                  </a:lnTo>
                  <a:close/>
                </a:path>
              </a:pathLst>
            </a:custGeom>
            <a:solidFill>
              <a:srgbClr val="1845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0" name="Google Shape;460;p12"/>
            <p:cNvSpPr txBox="1"/>
            <p:nvPr/>
          </p:nvSpPr>
          <p:spPr>
            <a:xfrm>
              <a:off x="0" y="-38100"/>
              <a:ext cx="812800" cy="3869871"/>
            </a:xfrm>
            <a:prstGeom prst="rect">
              <a:avLst/>
            </a:prstGeom>
            <a:noFill/>
            <a:ln>
              <a:noFill/>
            </a:ln>
          </p:spPr>
          <p:txBody>
            <a:bodyPr anchorCtr="0" anchor="ctr" bIns="50800" lIns="50800" spcFirstLastPara="1" rIns="50800" wrap="square" tIns="50800">
              <a:noAutofit/>
            </a:bodyPr>
            <a:lstStyle/>
            <a:p>
              <a:pPr indent="0" lvl="0" marL="0" marR="0" rtl="0" algn="ctr">
                <a:lnSpc>
                  <a:spcPct val="117499"/>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61" name="Google Shape;461;p12"/>
          <p:cNvPicPr preferRelativeResize="0"/>
          <p:nvPr/>
        </p:nvPicPr>
        <p:blipFill rotWithShape="1">
          <a:blip r:embed="rId3">
            <a:alphaModFix amt="50000"/>
          </a:blip>
          <a:srcRect b="5615" l="36816" r="45438" t="4537"/>
          <a:stretch/>
        </p:blipFill>
        <p:spPr>
          <a:xfrm>
            <a:off x="5873024" y="0"/>
            <a:ext cx="2268024" cy="10712876"/>
          </a:xfrm>
          <a:prstGeom prst="rect">
            <a:avLst/>
          </a:prstGeom>
          <a:noFill/>
          <a:ln>
            <a:noFill/>
          </a:ln>
        </p:spPr>
      </p:pic>
      <p:sp>
        <p:nvSpPr>
          <p:cNvPr id="462" name="Google Shape;462;p12"/>
          <p:cNvSpPr/>
          <p:nvPr/>
        </p:nvSpPr>
        <p:spPr>
          <a:xfrm>
            <a:off x="0" y="3343636"/>
            <a:ext cx="5603383" cy="1092660"/>
          </a:xfrm>
          <a:custGeom>
            <a:rect b="b" l="l" r="r" t="t"/>
            <a:pathLst>
              <a:path extrusionOk="0" h="1092660" w="5603383">
                <a:moveTo>
                  <a:pt x="0" y="0"/>
                </a:moveTo>
                <a:lnTo>
                  <a:pt x="5603383" y="0"/>
                </a:lnTo>
                <a:lnTo>
                  <a:pt x="5603383" y="1092660"/>
                </a:lnTo>
                <a:lnTo>
                  <a:pt x="0" y="1092660"/>
                </a:lnTo>
                <a:lnTo>
                  <a:pt x="0" y="0"/>
                </a:lnTo>
                <a:close/>
              </a:path>
            </a:pathLst>
          </a:custGeom>
          <a:blipFill rotWithShape="1">
            <a:blip r:embed="rId4">
              <a:alphaModFix/>
            </a:blip>
            <a:stretch>
              <a:fillRect b="-78185" l="0" r="0" t="-781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p12"/>
          <p:cNvSpPr txBox="1"/>
          <p:nvPr/>
        </p:nvSpPr>
        <p:spPr>
          <a:xfrm>
            <a:off x="367590" y="5041822"/>
            <a:ext cx="4868203" cy="5193729"/>
          </a:xfrm>
          <a:prstGeom prst="rect">
            <a:avLst/>
          </a:prstGeom>
          <a:noFill/>
          <a:ln>
            <a:noFill/>
          </a:ln>
        </p:spPr>
        <p:txBody>
          <a:bodyPr anchorCtr="0" anchor="t" bIns="0" lIns="0" spcFirstLastPara="1" rIns="0" wrap="square" tIns="0">
            <a:spAutoFit/>
          </a:bodyPr>
          <a:lstStyle/>
          <a:p>
            <a:pPr indent="0" lvl="0" marL="0" marR="0" rtl="0" algn="l">
              <a:lnSpc>
                <a:spcPct val="76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37037"/>
              </a:lnSpc>
              <a:spcBef>
                <a:spcPts val="0"/>
              </a:spcBef>
              <a:spcAft>
                <a:spcPts val="0"/>
              </a:spcAft>
              <a:buClr>
                <a:srgbClr val="000000"/>
              </a:buClr>
              <a:buSzPts val="999"/>
              <a:buFont typeface="Arial"/>
              <a:buNone/>
            </a:pPr>
            <a:r>
              <a:rPr b="0" i="0" lang="en-US" sz="999" u="none" cap="none" strike="noStrike">
                <a:solidFill>
                  <a:srgbClr val="000000"/>
                </a:solidFill>
                <a:latin typeface="Roboto"/>
                <a:ea typeface="Roboto"/>
                <a:cs typeface="Roboto"/>
                <a:sym typeface="Roboto"/>
              </a:rPr>
              <a:t>Content developed by </a:t>
            </a:r>
            <a:r>
              <a:rPr b="0" i="0" lang="en-US" sz="999" u="none" cap="none" strike="noStrike">
                <a:solidFill>
                  <a:srgbClr val="F38417"/>
                </a:solidFill>
                <a:latin typeface="Roboto"/>
                <a:ea typeface="Roboto"/>
                <a:cs typeface="Roboto"/>
                <a:sym typeface="Roboto"/>
              </a:rPr>
              <a:t>.......</a:t>
            </a:r>
            <a:r>
              <a:rPr b="0" i="0" lang="en-US" sz="999" u="none" cap="none" strike="noStrike">
                <a:solidFill>
                  <a:srgbClr val="000000"/>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000000"/>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rPr b="0" i="0" lang="en-US" sz="999" u="none" cap="none" strike="noStrike">
                <a:solidFill>
                  <a:srgbClr val="000000"/>
                </a:solidFill>
                <a:latin typeface="Roboto"/>
                <a:ea typeface="Roboto"/>
                <a:cs typeface="Roboto"/>
                <a:sym typeface="Roboto"/>
              </a:rPr>
              <a:t>The designations employed and the presentation of material throughout this publication do not imply the expression of any opinion whatsoever on the part of UNESCO concerning the legal status of any country, territory, city or area or of its authorities, or concerning the delimitation of its frontiers or boundaries. The ideas and opinions expressed in this publication are those of the authors; they are not necessarily those of UNESCO and do not commit the Organization. </a:t>
            </a:r>
            <a:endParaRPr b="0" i="0" sz="1400" u="none" cap="none" strike="noStrike">
              <a:solidFill>
                <a:srgbClr val="000000"/>
              </a:solidFill>
              <a:latin typeface="Arial"/>
              <a:ea typeface="Arial"/>
              <a:cs typeface="Arial"/>
              <a:sym typeface="Arial"/>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000000"/>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rPr b="0" i="0" lang="en-US" sz="999" u="none" cap="none" strike="noStrike">
                <a:solidFill>
                  <a:srgbClr val="000000"/>
                </a:solidFill>
                <a:latin typeface="Roboto"/>
                <a:ea typeface="Roboto"/>
                <a:cs typeface="Roboto"/>
                <a:sym typeface="Roboto"/>
              </a:rPr>
              <a:t>Published in </a:t>
            </a:r>
            <a:r>
              <a:rPr b="0" i="0" lang="en-US" sz="999" u="none" cap="none" strike="noStrike">
                <a:solidFill>
                  <a:srgbClr val="F38417"/>
                </a:solidFill>
                <a:latin typeface="Roboto"/>
                <a:ea typeface="Roboto"/>
                <a:cs typeface="Roboto"/>
                <a:sym typeface="Roboto"/>
              </a:rPr>
              <a:t>2025</a:t>
            </a:r>
            <a:r>
              <a:rPr b="0" i="0" lang="en-US" sz="999" u="none" cap="none" strike="noStrike">
                <a:solidFill>
                  <a:srgbClr val="000000"/>
                </a:solidFill>
                <a:latin typeface="Roboto"/>
                <a:ea typeface="Roboto"/>
                <a:cs typeface="Roboto"/>
                <a:sym typeface="Roboto"/>
              </a:rPr>
              <a:t> by the Global Ocean Observing System Programme under the Intergovernmental Oceanographic Commission of UNESCO, 7, Place de Fontenoy, 75352 Paris 07 SP, France </a:t>
            </a:r>
            <a:endParaRPr b="0" i="0" sz="1400" u="none" cap="none" strike="noStrike">
              <a:solidFill>
                <a:srgbClr val="000000"/>
              </a:solidFill>
              <a:latin typeface="Arial"/>
              <a:ea typeface="Arial"/>
              <a:cs typeface="Arial"/>
              <a:sym typeface="Arial"/>
            </a:endParaRPr>
          </a:p>
          <a:p>
            <a:pPr indent="0" lvl="0" marL="0" marR="0" rtl="0" algn="l">
              <a:lnSpc>
                <a:spcPct val="137037"/>
              </a:lnSpc>
              <a:spcBef>
                <a:spcPts val="0"/>
              </a:spcBef>
              <a:spcAft>
                <a:spcPts val="0"/>
              </a:spcAft>
              <a:buClr>
                <a:srgbClr val="000000"/>
              </a:buClr>
              <a:buSzPts val="999"/>
              <a:buFont typeface="Arial"/>
              <a:buNone/>
            </a:pPr>
            <a:r>
              <a:rPr b="0" i="0" lang="en-US" sz="999" u="none" cap="none" strike="noStrike">
                <a:solidFill>
                  <a:srgbClr val="000000"/>
                </a:solidFill>
                <a:latin typeface="Roboto"/>
                <a:ea typeface="Roboto"/>
                <a:cs typeface="Roboto"/>
                <a:sym typeface="Roboto"/>
              </a:rPr>
              <a:t>©UNESCO </a:t>
            </a:r>
            <a:endParaRPr b="0" i="0" sz="1400" u="none" cap="none" strike="noStrike">
              <a:solidFill>
                <a:srgbClr val="000000"/>
              </a:solidFill>
              <a:latin typeface="Arial"/>
              <a:ea typeface="Arial"/>
              <a:cs typeface="Arial"/>
              <a:sym typeface="Arial"/>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000000"/>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000000"/>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rPr b="0" i="0" lang="en-US" sz="999" u="none" cap="none" strike="noStrike">
                <a:solidFill>
                  <a:srgbClr val="000000"/>
                </a:solidFill>
                <a:latin typeface="Roboto"/>
                <a:ea typeface="Roboto"/>
                <a:cs typeface="Roboto"/>
                <a:sym typeface="Roboto"/>
              </a:rPr>
              <a:t>For bibliographic purposes, this publication should be cited as follows: </a:t>
            </a:r>
            <a:r>
              <a:rPr b="0" i="0" lang="en-US" sz="999" u="none" cap="none" strike="noStrike">
                <a:solidFill>
                  <a:srgbClr val="F38417"/>
                </a:solidFill>
                <a:latin typeface="Roboto"/>
                <a:ea typeface="Roboto"/>
                <a:cs typeface="Roboto"/>
                <a:sym typeface="Roboto"/>
              </a:rPr>
              <a:t>Observing Network Specification Sheet, Network Name (Year), Global Ocean Observing System (GOOS). GOOS Report No.XXX, v.X </a:t>
            </a:r>
            <a:endParaRPr b="0" i="0" sz="1400" u="none" cap="none" strike="noStrike">
              <a:solidFill>
                <a:srgbClr val="000000"/>
              </a:solidFill>
              <a:latin typeface="Arial"/>
              <a:ea typeface="Arial"/>
              <a:cs typeface="Arial"/>
              <a:sym typeface="Arial"/>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F38417"/>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F38417"/>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F38417"/>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F38417"/>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F38417"/>
              </a:solidFill>
              <a:latin typeface="Roboto"/>
              <a:ea typeface="Roboto"/>
              <a:cs typeface="Roboto"/>
              <a:sym typeface="Roboto"/>
            </a:endParaRPr>
          </a:p>
          <a:p>
            <a:pPr indent="0" lvl="0" marL="0" marR="0" rtl="0" algn="l">
              <a:lnSpc>
                <a:spcPct val="137037"/>
              </a:lnSpc>
              <a:spcBef>
                <a:spcPts val="0"/>
              </a:spcBef>
              <a:spcAft>
                <a:spcPts val="0"/>
              </a:spcAft>
              <a:buClr>
                <a:srgbClr val="000000"/>
              </a:buClr>
              <a:buSzPts val="999"/>
              <a:buFont typeface="Arial"/>
              <a:buNone/>
            </a:pPr>
            <a:r>
              <a:t/>
            </a:r>
            <a:endParaRPr b="0" i="0" sz="999" u="none" cap="none" strike="noStrike">
              <a:solidFill>
                <a:srgbClr val="F38417"/>
              </a:solidFill>
              <a:latin typeface="Roboto"/>
              <a:ea typeface="Roboto"/>
              <a:cs typeface="Roboto"/>
              <a:sym typeface="Roboto"/>
            </a:endParaRPr>
          </a:p>
        </p:txBody>
      </p:sp>
      <p:sp>
        <p:nvSpPr>
          <p:cNvPr id="464" name="Google Shape;464;p12"/>
          <p:cNvSpPr/>
          <p:nvPr/>
        </p:nvSpPr>
        <p:spPr>
          <a:xfrm>
            <a:off x="1588718" y="1404677"/>
            <a:ext cx="2425947" cy="1717179"/>
          </a:xfrm>
          <a:custGeom>
            <a:rect b="b" l="l" r="r" t="t"/>
            <a:pathLst>
              <a:path extrusionOk="0" h="1717179" w="2425947">
                <a:moveTo>
                  <a:pt x="0" y="0"/>
                </a:moveTo>
                <a:lnTo>
                  <a:pt x="2425947" y="0"/>
                </a:lnTo>
                <a:lnTo>
                  <a:pt x="2425947" y="1717179"/>
                </a:lnTo>
                <a:lnTo>
                  <a:pt x="0" y="171717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104" name="Shape 104"/>
        <p:cNvGrpSpPr/>
        <p:nvPr/>
      </p:nvGrpSpPr>
      <p:grpSpPr>
        <a:xfrm>
          <a:off x="0" y="0"/>
          <a:ext cx="0" cy="0"/>
          <a:chOff x="0" y="0"/>
          <a:chExt cx="0" cy="0"/>
        </a:xfrm>
      </p:grpSpPr>
      <p:sp>
        <p:nvSpPr>
          <p:cNvPr id="105" name="Google Shape;105;p2"/>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6" name="Google Shape;106;p2"/>
          <p:cNvGrpSpPr/>
          <p:nvPr/>
        </p:nvGrpSpPr>
        <p:grpSpPr>
          <a:xfrm>
            <a:off x="-461254" y="960516"/>
            <a:ext cx="8222827" cy="8790415"/>
            <a:chOff x="0" y="-28575"/>
            <a:chExt cx="2946875" cy="3150287"/>
          </a:xfrm>
        </p:grpSpPr>
        <p:sp>
          <p:nvSpPr>
            <p:cNvPr id="107" name="Google Shape;107;p2"/>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2"/>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2"/>
          <p:cNvGrpSpPr/>
          <p:nvPr/>
        </p:nvGrpSpPr>
        <p:grpSpPr>
          <a:xfrm>
            <a:off x="519927" y="1335408"/>
            <a:ext cx="6485302" cy="353149"/>
            <a:chOff x="0" y="-28575"/>
            <a:chExt cx="2324186" cy="126561"/>
          </a:xfrm>
        </p:grpSpPr>
        <p:sp>
          <p:nvSpPr>
            <p:cNvPr id="110" name="Google Shape;110;p2"/>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2"/>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2"/>
          <p:cNvGrpSpPr/>
          <p:nvPr/>
        </p:nvGrpSpPr>
        <p:grpSpPr>
          <a:xfrm>
            <a:off x="3810753" y="9893806"/>
            <a:ext cx="3110847" cy="622692"/>
            <a:chOff x="0" y="0"/>
            <a:chExt cx="4147796" cy="830256"/>
          </a:xfrm>
        </p:grpSpPr>
        <p:sp>
          <p:nvSpPr>
            <p:cNvPr id="113" name="Google Shape;113;p2"/>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2"/>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2"/>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2"/>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2"/>
          <p:cNvSpPr txBox="1"/>
          <p:nvPr/>
        </p:nvSpPr>
        <p:spPr>
          <a:xfrm>
            <a:off x="2258781" y="353283"/>
            <a:ext cx="4167600" cy="437700"/>
          </a:xfrm>
          <a:prstGeom prst="rect">
            <a:avLst/>
          </a:prstGeom>
          <a:noFill/>
          <a:ln>
            <a:noFill/>
          </a:ln>
        </p:spPr>
        <p:txBody>
          <a:bodyPr anchorCtr="0" anchor="t" bIns="0" lIns="0" spcFirstLastPara="1" rIns="0" wrap="square" tIns="0">
            <a:spAutoFit/>
          </a:bodyPr>
          <a:lstStyle/>
          <a:p>
            <a:pPr indent="0" lvl="0" marL="0" marR="0" rtl="0" algn="r">
              <a:lnSpc>
                <a:spcPct val="137000"/>
              </a:lnSpc>
              <a:spcBef>
                <a:spcPts val="0"/>
              </a:spcBef>
              <a:spcAft>
                <a:spcPts val="0"/>
              </a:spcAft>
              <a:buClr>
                <a:srgbClr val="000000"/>
              </a:buClr>
              <a:buSzPts val="1200"/>
              <a:buFont typeface="Arial"/>
              <a:buNone/>
            </a:pPr>
            <a:r>
              <a:rPr b="1" lang="en-US" sz="1200">
                <a:solidFill>
                  <a:srgbClr val="FFFFFF"/>
                </a:solidFill>
                <a:latin typeface="Roboto"/>
                <a:ea typeface="Roboto"/>
                <a:cs typeface="Roboto"/>
                <a:sym typeface="Roboto"/>
              </a:rPr>
              <a:t>Global Sea Level Network </a:t>
            </a:r>
            <a:r>
              <a:rPr b="1" i="0" lang="en-US" sz="1200" u="none" cap="none" strike="noStrike">
                <a:solidFill>
                  <a:srgbClr val="FFFFFF"/>
                </a:solidFill>
                <a:latin typeface="Roboto"/>
                <a:ea typeface="Roboto"/>
                <a:cs typeface="Roboto"/>
                <a:sym typeface="Roboto"/>
              </a:rPr>
              <a:t>(</a:t>
            </a:r>
            <a:r>
              <a:rPr b="1" lang="en-US" sz="1200">
                <a:solidFill>
                  <a:srgbClr val="FFFFFF"/>
                </a:solidFill>
                <a:latin typeface="Roboto"/>
                <a:ea typeface="Roboto"/>
                <a:cs typeface="Roboto"/>
                <a:sym typeface="Roboto"/>
              </a:rPr>
              <a:t>GLOS</a:t>
            </a:r>
            <a:r>
              <a:rPr b="1" i="0" lang="en-US" sz="1200" u="none" cap="none" strike="noStrike">
                <a:solidFill>
                  <a:srgbClr val="FFFFFF"/>
                </a:solidFill>
                <a:latin typeface="Roboto"/>
                <a:ea typeface="Roboto"/>
                <a:cs typeface="Roboto"/>
                <a:sym typeface="Roboto"/>
              </a:rPr>
              <a:t>S)</a:t>
            </a:r>
            <a:endParaRPr b="0" i="0" sz="1400" u="none" cap="none" strike="noStrike">
              <a:solidFill>
                <a:srgbClr val="000000"/>
              </a:solidFill>
              <a:latin typeface="Arial"/>
              <a:ea typeface="Arial"/>
              <a:cs typeface="Arial"/>
              <a:sym typeface="Arial"/>
            </a:endParaRPr>
          </a:p>
          <a:p>
            <a:pPr indent="0" lvl="0" marL="0" marR="0" rtl="0" algn="r">
              <a:lnSpc>
                <a:spcPct val="137000"/>
              </a:lnSpc>
              <a:spcBef>
                <a:spcPts val="0"/>
              </a:spcBef>
              <a:spcAft>
                <a:spcPts val="0"/>
              </a:spcAft>
              <a:buClr>
                <a:srgbClr val="000000"/>
              </a:buClr>
              <a:buSzPts val="1200"/>
              <a:buFont typeface="Arial"/>
              <a:buNone/>
            </a:pPr>
            <a:r>
              <a:rPr b="1" i="0" lang="en-US" sz="1200" u="none" cap="none" strike="noStrike">
                <a:solidFill>
                  <a:srgbClr val="FFFFFF"/>
                </a:solidFill>
                <a:latin typeface="Roboto"/>
                <a:ea typeface="Roboto"/>
                <a:cs typeface="Roboto"/>
                <a:sym typeface="Roboto"/>
              </a:rPr>
              <a:t>GOOS Observing Network Specification Sheet</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595625" y="1466505"/>
            <a:ext cx="25701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Table of Contents</a:t>
            </a:r>
            <a:endParaRPr b="0" i="0" sz="1400" u="none" cap="none" strike="noStrike">
              <a:solidFill>
                <a:srgbClr val="000000"/>
              </a:solidFill>
              <a:latin typeface="Arial"/>
              <a:ea typeface="Arial"/>
              <a:cs typeface="Arial"/>
              <a:sym typeface="Arial"/>
            </a:endParaRPr>
          </a:p>
        </p:txBody>
      </p:sp>
      <p:sp>
        <p:nvSpPr>
          <p:cNvPr id="119" name="Google Shape;119;p2"/>
          <p:cNvSpPr txBox="1"/>
          <p:nvPr/>
        </p:nvSpPr>
        <p:spPr>
          <a:xfrm>
            <a:off x="820775" y="1876575"/>
            <a:ext cx="6184500" cy="40635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howjump?jump=nextslide">
                  <a:extLst>
                    <a:ext uri="{A12FA001-AC4F-418D-AE19-62706E023703}">
                      <ahyp:hlinkClr val="tx"/>
                    </a:ext>
                  </a:extLst>
                </a:hlinkClick>
              </a:rPr>
              <a:t>Mission. . . . . .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howjump?jump=nextslide">
                  <a:extLst>
                    <a:ext uri="{A12FA001-AC4F-418D-AE19-62706E023703}">
                      <ahyp:hlinkClr val="tx"/>
                    </a:ext>
                  </a:extLst>
                </a:hlinkClick>
              </a:rPr>
              <a:t>Brief History. .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howjump?jump=nextslide">
                  <a:extLst>
                    <a:ext uri="{A12FA001-AC4F-418D-AE19-62706E023703}">
                      <ahyp:hlinkClr val="tx"/>
                    </a:ext>
                  </a:extLst>
                </a:hlinkClick>
              </a:rPr>
              <a:t>Objectives. . . .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8">
                  <a:extLst>
                    <a:ext uri="{A12FA001-AC4F-418D-AE19-62706E023703}">
                      <ahyp:hlinkClr val="tx"/>
                    </a:ext>
                  </a:extLst>
                </a:hlinkClick>
              </a:rPr>
              <a:t>Design &amp; Data.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9">
                  <a:extLst>
                    <a:ext uri="{A12FA001-AC4F-418D-AE19-62706E023703}">
                      <ahyp:hlinkClr val="tx"/>
                    </a:ext>
                  </a:extLst>
                </a:hlinkClick>
              </a:rPr>
              <a:t>Network Specification.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0">
                  <a:extLst>
                    <a:ext uri="{A12FA001-AC4F-418D-AE19-62706E023703}">
                      <ahyp:hlinkClr val="tx"/>
                    </a:ext>
                  </a:extLst>
                </a:hlinkClick>
              </a:rPr>
              <a:t>Platform Characteristics.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1">
                  <a:extLst>
                    <a:ext uri="{A12FA001-AC4F-418D-AE19-62706E023703}">
                      <ahyp:hlinkClr val="tx"/>
                    </a:ext>
                  </a:extLst>
                </a:hlinkClick>
              </a:rPr>
              <a:t>Data Management.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2">
                  <a:extLst>
                    <a:ext uri="{A12FA001-AC4F-418D-AE19-62706E023703}">
                      <ahyp:hlinkClr val="tx"/>
                    </a:ext>
                  </a:extLst>
                </a:hlinkClick>
              </a:rPr>
              <a:t>Best Practices.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3">
                  <a:extLst>
                    <a:ext uri="{A12FA001-AC4F-418D-AE19-62706E023703}">
                      <ahyp:hlinkClr val="tx"/>
                    </a:ext>
                  </a:extLst>
                </a:hlinkClick>
              </a:rPr>
              <a:t>Sensor Characteristics.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4">
                  <a:extLst>
                    <a:ext uri="{A12FA001-AC4F-418D-AE19-62706E023703}">
                      <ahyp:hlinkClr val="tx"/>
                    </a:ext>
                  </a:extLst>
                </a:hlinkClick>
              </a:rPr>
              <a:t>Links and Additional Documents.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5">
                  <a:extLst>
                    <a:ext uri="{A12FA001-AC4F-418D-AE19-62706E023703}">
                      <ahyp:hlinkClr val="tx"/>
                    </a:ext>
                  </a:extLst>
                </a:hlinkClick>
              </a:rPr>
              <a:t>Supporting Graphs and Images.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6">
                  <a:extLst>
                    <a:ext uri="{A12FA001-AC4F-418D-AE19-62706E023703}">
                      <ahyp:hlinkClr val="tx"/>
                    </a:ext>
                  </a:extLst>
                </a:hlinkClick>
              </a:rPr>
              <a:t>Glossary. . . . . .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ction="ppaction://hlinksldjump" r:id="rId17">
                  <a:extLst>
                    <a:ext uri="{A12FA001-AC4F-418D-AE19-62706E023703}">
                      <ahyp:hlinkClr val="tx"/>
                    </a:ext>
                  </a:extLst>
                </a:hlinkClick>
              </a:rPr>
              <a:t>Acronyms. . . .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extLst>
                    <a:ext uri="{A12FA001-AC4F-418D-AE19-62706E023703}">
                      <ahyp:hlinkClr val="tx"/>
                    </a:ext>
                  </a:extLst>
                </a:hlinkClick>
              </a:rPr>
              <a:t>About GOOS. . . . . . . . . . . . . . . . . . . . . . . . . . . . . . . . . . . . . . . . . . . . . . .</a:t>
            </a:r>
            <a:endParaRPr b="0" i="0" sz="1200" u="none" cap="none" strike="noStrike">
              <a:solidFill>
                <a:srgbClr val="262626"/>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262626"/>
                </a:solidFill>
                <a:uFill>
                  <a:noFill/>
                </a:uFill>
                <a:latin typeface="Roboto"/>
                <a:ea typeface="Roboto"/>
                <a:cs typeface="Roboto"/>
                <a:sym typeface="Roboto"/>
                <a:hlinkClick>
                  <a:extLst>
                    <a:ext uri="{A12FA001-AC4F-418D-AE19-62706E023703}">
                      <ahyp:hlinkClr val="tx"/>
                    </a:ext>
                  </a:extLst>
                </a:hlinkClick>
              </a:rPr>
              <a:t>GOOS Ocean Observing Networks. . . . . . . . . . . . . . . . . . . . . . . . . . . . .</a:t>
            </a:r>
            <a:endParaRPr b="0" i="0" sz="1200" u="none" cap="none" strike="noStrike">
              <a:solidFill>
                <a:srgbClr val="262626"/>
              </a:solidFill>
              <a:latin typeface="Roboto"/>
              <a:ea typeface="Roboto"/>
              <a:cs typeface="Roboto"/>
              <a:sym typeface="Roboto"/>
            </a:endParaRPr>
          </a:p>
        </p:txBody>
      </p:sp>
      <p:sp>
        <p:nvSpPr>
          <p:cNvPr id="120" name="Google Shape;120;p2"/>
          <p:cNvSpPr txBox="1"/>
          <p:nvPr/>
        </p:nvSpPr>
        <p:spPr>
          <a:xfrm>
            <a:off x="5361775" y="1876575"/>
            <a:ext cx="1746300" cy="46176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2</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2</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2</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3</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4</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6</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7</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9</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10</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11</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12</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13</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13</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14</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14</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rgbClr val="333333"/>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rgbClr val="333333"/>
              </a:solidFill>
              <a:latin typeface="Roboto"/>
              <a:ea typeface="Roboto"/>
              <a:cs typeface="Roboto"/>
              <a:sym typeface="Roboto"/>
            </a:endParaRPr>
          </a:p>
        </p:txBody>
      </p:sp>
      <p:pic>
        <p:nvPicPr>
          <p:cNvPr id="121" name="Google Shape;121;p2" title="gloss (1).png"/>
          <p:cNvPicPr preferRelativeResize="0"/>
          <p:nvPr/>
        </p:nvPicPr>
        <p:blipFill>
          <a:blip r:embed="rId18">
            <a:alphaModFix/>
          </a:blip>
          <a:stretch>
            <a:fillRect/>
          </a:stretch>
        </p:blipFill>
        <p:spPr>
          <a:xfrm>
            <a:off x="323188" y="209750"/>
            <a:ext cx="702525" cy="689750"/>
          </a:xfrm>
          <a:prstGeom prst="rect">
            <a:avLst/>
          </a:prstGeom>
          <a:noFill/>
          <a:ln>
            <a:noFill/>
          </a:ln>
        </p:spPr>
      </p:pic>
      <p:pic>
        <p:nvPicPr>
          <p:cNvPr id="122" name="Google Shape;122;p2" title="GLOSS.png"/>
          <p:cNvPicPr preferRelativeResize="0"/>
          <p:nvPr/>
        </p:nvPicPr>
        <p:blipFill>
          <a:blip r:embed="rId19">
            <a:alphaModFix/>
          </a:blip>
          <a:stretch>
            <a:fillRect/>
          </a:stretch>
        </p:blipFill>
        <p:spPr>
          <a:xfrm>
            <a:off x="6704375" y="145025"/>
            <a:ext cx="754476" cy="819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126" name="Shape 126"/>
        <p:cNvGrpSpPr/>
        <p:nvPr/>
      </p:nvGrpSpPr>
      <p:grpSpPr>
        <a:xfrm>
          <a:off x="0" y="0"/>
          <a:ext cx="0" cy="0"/>
          <a:chOff x="0" y="0"/>
          <a:chExt cx="0" cy="0"/>
        </a:xfrm>
      </p:grpSpPr>
      <p:sp>
        <p:nvSpPr>
          <p:cNvPr id="127" name="Google Shape;127;g34e6daf3138_3_48"/>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4">
              <a:alphaModFix/>
            </a:blip>
            <a:stretch>
              <a:fillRect b="-10217110" l="0" r="0" t="-1021690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8" name="Google Shape;128;g34e6daf3138_3_48"/>
          <p:cNvGrpSpPr/>
          <p:nvPr/>
        </p:nvGrpSpPr>
        <p:grpSpPr>
          <a:xfrm>
            <a:off x="-434304" y="951401"/>
            <a:ext cx="8223030" cy="8790597"/>
            <a:chOff x="0" y="-28575"/>
            <a:chExt cx="2946900" cy="3150300"/>
          </a:xfrm>
        </p:grpSpPr>
        <p:sp>
          <p:nvSpPr>
            <p:cNvPr id="129" name="Google Shape;129;g34e6daf3138_3_48"/>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g34e6daf3138_3_48"/>
            <p:cNvSpPr txBox="1"/>
            <p:nvPr/>
          </p:nvSpPr>
          <p:spPr>
            <a:xfrm>
              <a:off x="0" y="-28575"/>
              <a:ext cx="2946900" cy="31503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g34e6daf3138_3_48"/>
          <p:cNvGrpSpPr/>
          <p:nvPr/>
        </p:nvGrpSpPr>
        <p:grpSpPr>
          <a:xfrm>
            <a:off x="519927" y="1335409"/>
            <a:ext cx="6485409" cy="353252"/>
            <a:chOff x="0" y="-28575"/>
            <a:chExt cx="2324186" cy="126600"/>
          </a:xfrm>
        </p:grpSpPr>
        <p:sp>
          <p:nvSpPr>
            <p:cNvPr id="132" name="Google Shape;132;g34e6daf3138_3_48"/>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g34e6daf3138_3_48"/>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4" name="Google Shape;134;g34e6daf3138_3_48"/>
          <p:cNvSpPr/>
          <p:nvPr/>
        </p:nvSpPr>
        <p:spPr>
          <a:xfrm>
            <a:off x="3864719" y="4476011"/>
            <a:ext cx="2843213" cy="1985963"/>
          </a:xfrm>
          <a:custGeom>
            <a:rect b="b" l="l" r="r" t="t"/>
            <a:pathLst>
              <a:path extrusionOk="0" h="10591800" w="15163800">
                <a:moveTo>
                  <a:pt x="15163800" y="254000"/>
                </a:moveTo>
                <a:lnTo>
                  <a:pt x="15163800" y="10337800"/>
                </a:lnTo>
                <a:cubicBezTo>
                  <a:pt x="15163800" y="10478135"/>
                  <a:pt x="15050136" y="10591800"/>
                  <a:pt x="14909800" y="10591800"/>
                </a:cubicBezTo>
                <a:lnTo>
                  <a:pt x="254000" y="10591800"/>
                </a:lnTo>
                <a:cubicBezTo>
                  <a:pt x="113665" y="10591800"/>
                  <a:pt x="0" y="10478135"/>
                  <a:pt x="0" y="10337800"/>
                </a:cubicBezTo>
                <a:lnTo>
                  <a:pt x="0" y="254000"/>
                </a:lnTo>
                <a:cubicBezTo>
                  <a:pt x="0" y="113665"/>
                  <a:pt x="113665" y="0"/>
                  <a:pt x="254000" y="0"/>
                </a:cubicBezTo>
                <a:lnTo>
                  <a:pt x="14909800" y="0"/>
                </a:lnTo>
                <a:cubicBezTo>
                  <a:pt x="15050136" y="0"/>
                  <a:pt x="15163800" y="113665"/>
                  <a:pt x="15163800" y="254000"/>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5" name="Google Shape;135;g34e6daf3138_3_48"/>
          <p:cNvGrpSpPr/>
          <p:nvPr/>
        </p:nvGrpSpPr>
        <p:grpSpPr>
          <a:xfrm>
            <a:off x="535552" y="2964168"/>
            <a:ext cx="6485409" cy="353252"/>
            <a:chOff x="0" y="-28575"/>
            <a:chExt cx="2324186" cy="126600"/>
          </a:xfrm>
        </p:grpSpPr>
        <p:sp>
          <p:nvSpPr>
            <p:cNvPr id="136" name="Google Shape;136;g34e6daf3138_3_48"/>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g34e6daf3138_3_48"/>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g34e6daf3138_3_48"/>
          <p:cNvGrpSpPr/>
          <p:nvPr/>
        </p:nvGrpSpPr>
        <p:grpSpPr>
          <a:xfrm>
            <a:off x="535552" y="6899575"/>
            <a:ext cx="6485409" cy="353252"/>
            <a:chOff x="0" y="-28575"/>
            <a:chExt cx="2324186" cy="126600"/>
          </a:xfrm>
        </p:grpSpPr>
        <p:sp>
          <p:nvSpPr>
            <p:cNvPr id="139" name="Google Shape;139;g34e6daf3138_3_48"/>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g34e6daf3138_3_48"/>
            <p:cNvSpPr txBox="1"/>
            <p:nvPr/>
          </p:nvSpPr>
          <p:spPr>
            <a:xfrm>
              <a:off x="0" y="-28575"/>
              <a:ext cx="2324100" cy="1266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g34e6daf3138_3_48"/>
          <p:cNvGrpSpPr/>
          <p:nvPr/>
        </p:nvGrpSpPr>
        <p:grpSpPr>
          <a:xfrm>
            <a:off x="3810753" y="9893806"/>
            <a:ext cx="3110847" cy="622692"/>
            <a:chOff x="0" y="0"/>
            <a:chExt cx="4147796" cy="830256"/>
          </a:xfrm>
        </p:grpSpPr>
        <p:sp>
          <p:nvSpPr>
            <p:cNvPr id="142" name="Google Shape;142;g34e6daf3138_3_48"/>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g34e6daf3138_3_48"/>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g34e6daf3138_3_48"/>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g34e6daf3138_3_48"/>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6" name="Google Shape;146;g34e6daf3138_3_48"/>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sp>
        <p:nvSpPr>
          <p:cNvPr id="147" name="Google Shape;147;g34e6daf3138_3_48"/>
          <p:cNvSpPr txBox="1"/>
          <p:nvPr/>
        </p:nvSpPr>
        <p:spPr>
          <a:xfrm>
            <a:off x="595625" y="1466505"/>
            <a:ext cx="25701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Mission</a:t>
            </a:r>
            <a:endParaRPr b="0" i="0" sz="1400" u="none" cap="none" strike="noStrike">
              <a:solidFill>
                <a:srgbClr val="000000"/>
              </a:solidFill>
              <a:latin typeface="Arial"/>
              <a:ea typeface="Arial"/>
              <a:cs typeface="Arial"/>
              <a:sym typeface="Arial"/>
            </a:endParaRPr>
          </a:p>
        </p:txBody>
      </p:sp>
      <p:sp>
        <p:nvSpPr>
          <p:cNvPr id="148" name="Google Shape;148;g34e6daf3138_3_48"/>
          <p:cNvSpPr txBox="1"/>
          <p:nvPr/>
        </p:nvSpPr>
        <p:spPr>
          <a:xfrm>
            <a:off x="595625" y="1812412"/>
            <a:ext cx="3054600" cy="997500"/>
          </a:xfrm>
          <a:prstGeom prst="rect">
            <a:avLst/>
          </a:prstGeom>
          <a:noFill/>
          <a:ln>
            <a:noFill/>
          </a:ln>
        </p:spPr>
        <p:txBody>
          <a:bodyPr anchorCtr="0" anchor="t" bIns="0" lIns="0" spcFirstLastPara="1" rIns="0" wrap="square" tIns="0">
            <a:spAutoFit/>
          </a:bodyPr>
          <a:lstStyle/>
          <a:p>
            <a:pPr indent="0" lvl="0" marL="0" marR="15240" rtl="0" algn="just">
              <a:lnSpc>
                <a:spcPct val="137000"/>
              </a:lnSpc>
              <a:spcBef>
                <a:spcPts val="0"/>
              </a:spcBef>
              <a:spcAft>
                <a:spcPts val="0"/>
              </a:spcAft>
              <a:buClr>
                <a:schemeClr val="dk1"/>
              </a:buClr>
              <a:buSzPts val="1100"/>
              <a:buFont typeface="Arial"/>
              <a:buNone/>
            </a:pPr>
            <a:r>
              <a:rPr lang="en-US" sz="1000">
                <a:solidFill>
                  <a:srgbClr val="262626"/>
                </a:solidFill>
                <a:latin typeface="Roboto"/>
                <a:ea typeface="Roboto"/>
                <a:cs typeface="Roboto"/>
                <a:sym typeface="Roboto"/>
              </a:rPr>
              <a:t>The Global Sea Level Observing System (GLOSS), a component of the Global Ocean Observing System (GOOS), aims at the establishment of high quality global and regional sea level networks for application to climate, oceanographic and coastal </a:t>
            </a:r>
            <a:endParaRPr i="0" sz="1000" u="none" cap="none" strike="noStrike">
              <a:solidFill>
                <a:srgbClr val="262626"/>
              </a:solidFill>
              <a:latin typeface="Roboto"/>
              <a:ea typeface="Roboto"/>
              <a:cs typeface="Roboto"/>
              <a:sym typeface="Roboto"/>
            </a:endParaRPr>
          </a:p>
        </p:txBody>
      </p:sp>
      <p:sp>
        <p:nvSpPr>
          <p:cNvPr id="149" name="Google Shape;149;g34e6daf3138_3_48"/>
          <p:cNvSpPr txBox="1"/>
          <p:nvPr/>
        </p:nvSpPr>
        <p:spPr>
          <a:xfrm>
            <a:off x="3867066" y="1812391"/>
            <a:ext cx="3054600" cy="575700"/>
          </a:xfrm>
          <a:prstGeom prst="rect">
            <a:avLst/>
          </a:prstGeom>
          <a:noFill/>
          <a:ln>
            <a:noFill/>
          </a:ln>
        </p:spPr>
        <p:txBody>
          <a:bodyPr anchorCtr="0" anchor="t" bIns="0" lIns="0" spcFirstLastPara="1" rIns="0" wrap="square" tIns="0">
            <a:spAutoFit/>
          </a:bodyPr>
          <a:lstStyle/>
          <a:p>
            <a:pPr indent="0" lvl="0" marL="0" marR="15240" rtl="0" algn="just">
              <a:lnSpc>
                <a:spcPct val="137000"/>
              </a:lnSpc>
              <a:spcBef>
                <a:spcPts val="0"/>
              </a:spcBef>
              <a:spcAft>
                <a:spcPts val="0"/>
              </a:spcAft>
              <a:buClr>
                <a:schemeClr val="dk1"/>
              </a:buClr>
              <a:buSzPts val="1100"/>
              <a:buFont typeface="Arial"/>
              <a:buNone/>
            </a:pPr>
            <a:r>
              <a:rPr lang="en-US" sz="1000">
                <a:solidFill>
                  <a:srgbClr val="262626"/>
                </a:solidFill>
                <a:latin typeface="Roboto"/>
                <a:ea typeface="Roboto"/>
                <a:cs typeface="Roboto"/>
                <a:sym typeface="Roboto"/>
              </a:rPr>
              <a:t>sea level research. The programme became known as GLOSS as it provides data for deriving the 'Global Level of the Sea Surface'.</a:t>
            </a:r>
            <a:endParaRPr i="0" sz="1100" u="none" cap="none" strike="noStrike">
              <a:solidFill>
                <a:srgbClr val="262626"/>
              </a:solidFill>
              <a:latin typeface="Roboto"/>
              <a:ea typeface="Roboto"/>
              <a:cs typeface="Roboto"/>
              <a:sym typeface="Roboto"/>
            </a:endParaRPr>
          </a:p>
        </p:txBody>
      </p:sp>
      <p:sp>
        <p:nvSpPr>
          <p:cNvPr id="150" name="Google Shape;150;g34e6daf3138_3_48"/>
          <p:cNvSpPr txBox="1"/>
          <p:nvPr/>
        </p:nvSpPr>
        <p:spPr>
          <a:xfrm>
            <a:off x="595625" y="3556716"/>
            <a:ext cx="3054600" cy="31062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1400" u="none" cap="none" strike="noStrike">
              <a:solidFill>
                <a:srgbClr val="000000"/>
              </a:solidFill>
              <a:latin typeface="Arial"/>
              <a:ea typeface="Arial"/>
              <a:cs typeface="Arial"/>
              <a:sym typeface="Arial"/>
            </a:endParaRPr>
          </a:p>
          <a:p>
            <a:pPr indent="0" lvl="0" marL="0" marR="0" rtl="0" algn="just">
              <a:lnSpc>
                <a:spcPct val="137000"/>
              </a:lnSpc>
              <a:spcBef>
                <a:spcPts val="0"/>
              </a:spcBef>
              <a:spcAft>
                <a:spcPts val="0"/>
              </a:spcAft>
              <a:buClr>
                <a:srgbClr val="000000"/>
              </a:buClr>
              <a:buSzPts val="1000"/>
              <a:buFont typeface="Arial"/>
              <a:buNone/>
            </a:pPr>
            <a:r>
              <a:t/>
            </a:r>
            <a:endParaRPr b="0" i="0" sz="1000" u="none" cap="none" strike="noStrike">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b="0" i="0" sz="1400" u="none" cap="none" strike="noStrike">
              <a:solidFill>
                <a:srgbClr val="000000"/>
              </a:solidFill>
              <a:latin typeface="Arial"/>
              <a:ea typeface="Arial"/>
              <a:cs typeface="Arial"/>
              <a:sym typeface="Arial"/>
            </a:endParaRPr>
          </a:p>
        </p:txBody>
      </p:sp>
      <p:sp>
        <p:nvSpPr>
          <p:cNvPr id="151" name="Google Shape;151;g34e6daf3138_3_48"/>
          <p:cNvSpPr txBox="1"/>
          <p:nvPr/>
        </p:nvSpPr>
        <p:spPr>
          <a:xfrm>
            <a:off x="3864729" y="3556716"/>
            <a:ext cx="3054600" cy="9975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b="0" i="0" sz="1400" u="none" cap="none" strike="noStrike">
              <a:solidFill>
                <a:srgbClr val="000000"/>
              </a:solidFill>
              <a:latin typeface="Arial"/>
              <a:ea typeface="Arial"/>
              <a:cs typeface="Arial"/>
              <a:sym typeface="Arial"/>
            </a:endParaRPr>
          </a:p>
          <a:p>
            <a:pPr indent="0" lvl="0" marL="0" marR="0" rtl="0" algn="just">
              <a:lnSpc>
                <a:spcPct val="137000"/>
              </a:lnSpc>
              <a:spcBef>
                <a:spcPts val="0"/>
              </a:spcBef>
              <a:spcAft>
                <a:spcPts val="0"/>
              </a:spcAft>
              <a:buClr>
                <a:srgbClr val="000000"/>
              </a:buClr>
              <a:buSzPts val="1000"/>
              <a:buFont typeface="Arial"/>
              <a:buNone/>
            </a:pPr>
            <a:r>
              <a:t/>
            </a:r>
            <a:endParaRPr b="0" i="0" sz="1000" u="none" cap="none" strike="noStrike">
              <a:solidFill>
                <a:srgbClr val="333333"/>
              </a:solidFill>
              <a:latin typeface="Roboto"/>
              <a:ea typeface="Roboto"/>
              <a:cs typeface="Roboto"/>
              <a:sym typeface="Roboto"/>
            </a:endParaRPr>
          </a:p>
        </p:txBody>
      </p:sp>
      <p:sp>
        <p:nvSpPr>
          <p:cNvPr id="152" name="Google Shape;152;g34e6daf3138_3_48"/>
          <p:cNvSpPr txBox="1"/>
          <p:nvPr/>
        </p:nvSpPr>
        <p:spPr>
          <a:xfrm>
            <a:off x="3838881" y="6567326"/>
            <a:ext cx="3054600" cy="1386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900"/>
              <a:buFont typeface="Arial"/>
              <a:buNone/>
            </a:pPr>
            <a:r>
              <a:rPr b="0" i="1" lang="en-US" sz="900" u="none" cap="none" strike="noStrike">
                <a:solidFill>
                  <a:srgbClr val="333333"/>
                </a:solidFill>
                <a:latin typeface="Roboto"/>
                <a:ea typeface="Roboto"/>
                <a:cs typeface="Roboto"/>
                <a:sym typeface="Roboto"/>
              </a:rPr>
              <a:t>Description. Credit:</a:t>
            </a:r>
            <a:endParaRPr b="0" i="0" sz="1400" u="none" cap="none" strike="noStrike">
              <a:solidFill>
                <a:srgbClr val="000000"/>
              </a:solidFill>
              <a:latin typeface="Arial"/>
              <a:ea typeface="Arial"/>
              <a:cs typeface="Arial"/>
              <a:sym typeface="Arial"/>
            </a:endParaRPr>
          </a:p>
        </p:txBody>
      </p:sp>
      <p:sp>
        <p:nvSpPr>
          <p:cNvPr id="153" name="Google Shape;153;g34e6daf3138_3_48"/>
          <p:cNvSpPr txBox="1"/>
          <p:nvPr/>
        </p:nvSpPr>
        <p:spPr>
          <a:xfrm>
            <a:off x="595625" y="3067115"/>
            <a:ext cx="25701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Brief History</a:t>
            </a:r>
            <a:endParaRPr b="0" i="0" sz="1400" u="none" cap="none" strike="noStrike">
              <a:solidFill>
                <a:srgbClr val="000000"/>
              </a:solidFill>
              <a:latin typeface="Arial"/>
              <a:ea typeface="Arial"/>
              <a:cs typeface="Arial"/>
              <a:sym typeface="Arial"/>
            </a:endParaRPr>
          </a:p>
        </p:txBody>
      </p:sp>
      <p:sp>
        <p:nvSpPr>
          <p:cNvPr id="154" name="Google Shape;154;g34e6daf3138_3_48"/>
          <p:cNvSpPr txBox="1"/>
          <p:nvPr/>
        </p:nvSpPr>
        <p:spPr>
          <a:xfrm>
            <a:off x="559700" y="6994659"/>
            <a:ext cx="25701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Objectives</a:t>
            </a:r>
            <a:endParaRPr b="0" i="0" sz="1400" u="none" cap="none" strike="noStrike">
              <a:solidFill>
                <a:srgbClr val="000000"/>
              </a:solidFill>
              <a:latin typeface="Arial"/>
              <a:ea typeface="Arial"/>
              <a:cs typeface="Arial"/>
              <a:sym typeface="Arial"/>
            </a:endParaRPr>
          </a:p>
        </p:txBody>
      </p:sp>
      <p:sp>
        <p:nvSpPr>
          <p:cNvPr id="155" name="Google Shape;155;g34e6daf3138_3_48"/>
          <p:cNvSpPr txBox="1"/>
          <p:nvPr/>
        </p:nvSpPr>
        <p:spPr>
          <a:xfrm>
            <a:off x="559700" y="7420910"/>
            <a:ext cx="3054600" cy="14193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Lorem ipsum dolor sit amet, consectetur adipiscing elit, sed do eiusmod tempor incididunt ut labore et dolore magna aliqua. </a:t>
            </a:r>
            <a:endParaRPr b="0" i="0" sz="1400" u="none" cap="none" strike="noStrike">
              <a:solidFill>
                <a:srgbClr val="000000"/>
              </a:solidFill>
              <a:latin typeface="Arial"/>
              <a:ea typeface="Arial"/>
              <a:cs typeface="Arial"/>
              <a:sym typeface="Arial"/>
            </a:endParaRPr>
          </a:p>
          <a:p>
            <a:pPr indent="0" lvl="0" marL="0" marR="0" rtl="0" algn="just">
              <a:lnSpc>
                <a:spcPct val="137000"/>
              </a:lnSpc>
              <a:spcBef>
                <a:spcPts val="0"/>
              </a:spcBef>
              <a:spcAft>
                <a:spcPts val="0"/>
              </a:spcAft>
              <a:buClr>
                <a:srgbClr val="000000"/>
              </a:buClr>
              <a:buSzPts val="1000"/>
              <a:buFont typeface="Arial"/>
              <a:buNone/>
            </a:pPr>
            <a:r>
              <a:t/>
            </a:r>
            <a:endParaRPr b="0" i="0" sz="1000" u="none" cap="none" strike="noStrike">
              <a:solidFill>
                <a:srgbClr val="333333"/>
              </a:solidFill>
              <a:latin typeface="Roboto"/>
              <a:ea typeface="Roboto"/>
              <a:cs typeface="Roboto"/>
              <a:sym typeface="Roboto"/>
            </a:endParaRPr>
          </a:p>
          <a:p>
            <a:pPr indent="-107950" lvl="1" marL="215901" marR="0" rtl="0" algn="just">
              <a:lnSpc>
                <a:spcPct val="137000"/>
              </a:lnSpc>
              <a:spcBef>
                <a:spcPts val="0"/>
              </a:spcBef>
              <a:spcAft>
                <a:spcPts val="0"/>
              </a:spcAft>
              <a:buClr>
                <a:srgbClr val="333333"/>
              </a:buClr>
              <a:buSzPts val="1000"/>
              <a:buFont typeface="Arial"/>
              <a:buChar char="•"/>
            </a:pPr>
            <a:r>
              <a:rPr b="0" i="0" lang="en-US" sz="1000" u="none" cap="none" strike="noStrike">
                <a:solidFill>
                  <a:srgbClr val="333333"/>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107950" lvl="1" marL="215901" marR="0" rtl="0" algn="just">
              <a:lnSpc>
                <a:spcPct val="137000"/>
              </a:lnSpc>
              <a:spcBef>
                <a:spcPts val="0"/>
              </a:spcBef>
              <a:spcAft>
                <a:spcPts val="0"/>
              </a:spcAft>
              <a:buClr>
                <a:srgbClr val="333333"/>
              </a:buClr>
              <a:buSzPts val="1000"/>
              <a:buFont typeface="Arial"/>
              <a:buChar char="•"/>
            </a:pPr>
            <a:r>
              <a:rPr b="0" i="0" lang="en-US" sz="1000" u="none" cap="none" strike="noStrike">
                <a:solidFill>
                  <a:srgbClr val="333333"/>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107950" lvl="1" marL="215901" marR="0" rtl="0" algn="just">
              <a:lnSpc>
                <a:spcPct val="137000"/>
              </a:lnSpc>
              <a:spcBef>
                <a:spcPts val="0"/>
              </a:spcBef>
              <a:spcAft>
                <a:spcPts val="0"/>
              </a:spcAft>
              <a:buClr>
                <a:srgbClr val="333333"/>
              </a:buClr>
              <a:buSzPts val="1000"/>
              <a:buFont typeface="Arial"/>
              <a:buChar char="•"/>
            </a:pPr>
            <a:r>
              <a:rPr b="0" i="0" lang="en-US" sz="1000" u="none" cap="none" strike="noStrike">
                <a:solidFill>
                  <a:srgbClr val="333333"/>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
        <p:nvSpPr>
          <p:cNvPr id="156" name="Google Shape;156;g34e6daf3138_3_48"/>
          <p:cNvSpPr txBox="1"/>
          <p:nvPr/>
        </p:nvSpPr>
        <p:spPr>
          <a:xfrm>
            <a:off x="3867066" y="7420910"/>
            <a:ext cx="3054600" cy="14193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Lorem ipsum dolor sit amet, consectetur adipiscing elit, sed do eiusmod tempor incididunt ut labore et dolore magna aliqua. </a:t>
            </a:r>
            <a:endParaRPr b="0" i="0" sz="1400" u="none" cap="none" strike="noStrike">
              <a:solidFill>
                <a:srgbClr val="000000"/>
              </a:solidFill>
              <a:latin typeface="Arial"/>
              <a:ea typeface="Arial"/>
              <a:cs typeface="Arial"/>
              <a:sym typeface="Arial"/>
            </a:endParaRPr>
          </a:p>
          <a:p>
            <a:pPr indent="0" lvl="0" marL="0" marR="0" rtl="0" algn="just">
              <a:lnSpc>
                <a:spcPct val="137000"/>
              </a:lnSpc>
              <a:spcBef>
                <a:spcPts val="0"/>
              </a:spcBef>
              <a:spcAft>
                <a:spcPts val="0"/>
              </a:spcAft>
              <a:buClr>
                <a:srgbClr val="000000"/>
              </a:buClr>
              <a:buSzPts val="1000"/>
              <a:buFont typeface="Arial"/>
              <a:buNone/>
            </a:pPr>
            <a:r>
              <a:t/>
            </a:r>
            <a:endParaRPr b="0" i="0" sz="1000" u="none" cap="none" strike="noStrike">
              <a:solidFill>
                <a:srgbClr val="333333"/>
              </a:solidFill>
              <a:latin typeface="Roboto"/>
              <a:ea typeface="Roboto"/>
              <a:cs typeface="Roboto"/>
              <a:sym typeface="Roboto"/>
            </a:endParaRPr>
          </a:p>
          <a:p>
            <a:pPr indent="-107950" lvl="1" marL="215901" marR="0" rtl="0" algn="just">
              <a:lnSpc>
                <a:spcPct val="137000"/>
              </a:lnSpc>
              <a:spcBef>
                <a:spcPts val="0"/>
              </a:spcBef>
              <a:spcAft>
                <a:spcPts val="0"/>
              </a:spcAft>
              <a:buClr>
                <a:srgbClr val="333333"/>
              </a:buClr>
              <a:buSzPts val="1000"/>
              <a:buFont typeface="Arial"/>
              <a:buChar char="•"/>
            </a:pPr>
            <a:r>
              <a:rPr b="0" i="0" lang="en-US" sz="1000" u="none" cap="none" strike="noStrike">
                <a:solidFill>
                  <a:srgbClr val="333333"/>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107950" lvl="1" marL="215901" marR="0" rtl="0" algn="just">
              <a:lnSpc>
                <a:spcPct val="137000"/>
              </a:lnSpc>
              <a:spcBef>
                <a:spcPts val="0"/>
              </a:spcBef>
              <a:spcAft>
                <a:spcPts val="0"/>
              </a:spcAft>
              <a:buClr>
                <a:srgbClr val="333333"/>
              </a:buClr>
              <a:buSzPts val="1000"/>
              <a:buFont typeface="Arial"/>
              <a:buChar char="•"/>
            </a:pPr>
            <a:r>
              <a:rPr b="0" i="0" lang="en-US" sz="1000" u="none" cap="none" strike="noStrike">
                <a:solidFill>
                  <a:srgbClr val="333333"/>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107950" lvl="1" marL="215901" marR="0" rtl="0" algn="just">
              <a:lnSpc>
                <a:spcPct val="137000"/>
              </a:lnSpc>
              <a:spcBef>
                <a:spcPts val="0"/>
              </a:spcBef>
              <a:spcAft>
                <a:spcPts val="0"/>
              </a:spcAft>
              <a:buClr>
                <a:srgbClr val="333333"/>
              </a:buClr>
              <a:buSzPts val="1000"/>
              <a:buFont typeface="Arial"/>
              <a:buChar char="•"/>
            </a:pPr>
            <a:r>
              <a:rPr b="0" i="0" lang="en-US" sz="1000" u="none" cap="none" strike="noStrike">
                <a:solidFill>
                  <a:srgbClr val="333333"/>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pic>
        <p:nvPicPr>
          <p:cNvPr id="157" name="Google Shape;157;g34e6daf3138_3_48" title="gloss (1).png"/>
          <p:cNvPicPr preferRelativeResize="0"/>
          <p:nvPr/>
        </p:nvPicPr>
        <p:blipFill>
          <a:blip r:embed="rId9">
            <a:alphaModFix/>
          </a:blip>
          <a:stretch>
            <a:fillRect/>
          </a:stretch>
        </p:blipFill>
        <p:spPr>
          <a:xfrm>
            <a:off x="323188" y="209750"/>
            <a:ext cx="702525" cy="689750"/>
          </a:xfrm>
          <a:prstGeom prst="rect">
            <a:avLst/>
          </a:prstGeom>
          <a:noFill/>
          <a:ln>
            <a:noFill/>
          </a:ln>
        </p:spPr>
      </p:pic>
      <p:pic>
        <p:nvPicPr>
          <p:cNvPr id="158" name="Google Shape;158;g34e6daf3138_3_48" title="GLOSS.png"/>
          <p:cNvPicPr preferRelativeResize="0"/>
          <p:nvPr/>
        </p:nvPicPr>
        <p:blipFill>
          <a:blip r:embed="rId10">
            <a:alphaModFix/>
          </a:blip>
          <a:stretch>
            <a:fillRect/>
          </a:stretch>
        </p:blipFill>
        <p:spPr>
          <a:xfrm>
            <a:off x="6704375" y="145025"/>
            <a:ext cx="754476" cy="819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162" name="Shape 162"/>
        <p:cNvGrpSpPr/>
        <p:nvPr/>
      </p:nvGrpSpPr>
      <p:grpSpPr>
        <a:xfrm>
          <a:off x="0" y="0"/>
          <a:ext cx="0" cy="0"/>
          <a:chOff x="0" y="0"/>
          <a:chExt cx="0" cy="0"/>
        </a:xfrm>
      </p:grpSpPr>
      <p:sp>
        <p:nvSpPr>
          <p:cNvPr id="163" name="Google Shape;163;p3"/>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4">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4" name="Google Shape;164;p3"/>
          <p:cNvGrpSpPr/>
          <p:nvPr/>
        </p:nvGrpSpPr>
        <p:grpSpPr>
          <a:xfrm>
            <a:off x="-461254" y="960516"/>
            <a:ext cx="8222827" cy="8790415"/>
            <a:chOff x="0" y="-28575"/>
            <a:chExt cx="2946875" cy="3150287"/>
          </a:xfrm>
        </p:grpSpPr>
        <p:sp>
          <p:nvSpPr>
            <p:cNvPr id="165" name="Google Shape;165;p3"/>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3"/>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3"/>
          <p:cNvGrpSpPr/>
          <p:nvPr/>
        </p:nvGrpSpPr>
        <p:grpSpPr>
          <a:xfrm>
            <a:off x="519927" y="1335408"/>
            <a:ext cx="6485302" cy="353149"/>
            <a:chOff x="0" y="-28575"/>
            <a:chExt cx="2324186" cy="126561"/>
          </a:xfrm>
        </p:grpSpPr>
        <p:sp>
          <p:nvSpPr>
            <p:cNvPr id="168" name="Google Shape;168;p3"/>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3"/>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sp>
        <p:nvSpPr>
          <p:cNvPr id="171" name="Google Shape;171;p3"/>
          <p:cNvSpPr txBox="1"/>
          <p:nvPr/>
        </p:nvSpPr>
        <p:spPr>
          <a:xfrm>
            <a:off x="595625" y="1466505"/>
            <a:ext cx="25701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Design &amp; Data</a:t>
            </a:r>
            <a:endParaRPr b="0" i="0" sz="1400" u="none" cap="none" strike="noStrike">
              <a:solidFill>
                <a:srgbClr val="000000"/>
              </a:solidFill>
              <a:latin typeface="Arial"/>
              <a:ea typeface="Arial"/>
              <a:cs typeface="Arial"/>
              <a:sym typeface="Arial"/>
            </a:endParaRPr>
          </a:p>
        </p:txBody>
      </p:sp>
      <p:sp>
        <p:nvSpPr>
          <p:cNvPr id="172" name="Google Shape;172;p3"/>
          <p:cNvSpPr txBox="1"/>
          <p:nvPr/>
        </p:nvSpPr>
        <p:spPr>
          <a:xfrm>
            <a:off x="595625" y="1812412"/>
            <a:ext cx="3054600" cy="64803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lang="en-US" sz="1000">
                <a:solidFill>
                  <a:srgbClr val="333333"/>
                </a:solidFill>
                <a:latin typeface="Roboto"/>
                <a:ea typeface="Roboto"/>
                <a:cs typeface="Roboto"/>
                <a:sym typeface="Roboto"/>
              </a:rPr>
              <a:t>The main component of GLOSS is the 'Global Core Network' (GCN) of 290 sea level stations around the world for long term climate change and oceanographic sea level monitoring. The present definition of the GCN (the definition is modified every few years) is called GLOSS10.</a:t>
            </a:r>
            <a:endParaRPr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t/>
            </a:r>
            <a:endParaRPr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rPr lang="en-US" sz="1000">
                <a:solidFill>
                  <a:srgbClr val="333333"/>
                </a:solidFill>
                <a:latin typeface="Roboto"/>
                <a:ea typeface="Roboto"/>
                <a:cs typeface="Roboto"/>
                <a:sym typeface="Roboto"/>
              </a:rPr>
              <a:t>The Core Network is designed to provide an approximately evenly-distributed sampling of global coastal sea level variations. Another component is the GLOSS Long Term Trends (LTT) set of gauge sites (some, but not all, of which are in the GCN) for monitoring long term trends and accelerations in global sea level. These will be priority sites for Global Positioning System (GPS) receiver installations to monitor vertical land movements, and their data will contribute to long term climate change studies such as those of the WMO-UNEP Intergovernmental Panel on Climate Change (IPCC).</a:t>
            </a:r>
            <a:endParaRPr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t/>
            </a:r>
            <a:endParaRPr sz="1000">
              <a:solidFill>
                <a:srgbClr val="333333"/>
              </a:solidFill>
              <a:latin typeface="Roboto"/>
              <a:ea typeface="Roboto"/>
              <a:cs typeface="Roboto"/>
              <a:sym typeface="Roboto"/>
              <a:extLst>
                <a:ext uri="http://customooxmlschemas.google.com/">
                  <go:slidesCustomData xmlns:go="http://customooxmlschemas.google.com/" textRoundtripDataId="0"/>
                </a:ext>
              </a:extLst>
            </a:endParaRPr>
          </a:p>
          <a:p>
            <a:pPr indent="0" lvl="0" marL="0" marR="0" rtl="0" algn="just">
              <a:lnSpc>
                <a:spcPct val="137000"/>
              </a:lnSpc>
              <a:spcBef>
                <a:spcPts val="0"/>
              </a:spcBef>
              <a:spcAft>
                <a:spcPts val="0"/>
              </a:spcAft>
              <a:buClr>
                <a:srgbClr val="000000"/>
              </a:buClr>
              <a:buSzPts val="1000"/>
              <a:buFont typeface="Arial"/>
              <a:buNone/>
            </a:pPr>
            <a:r>
              <a:rPr lang="en-US" sz="1000">
                <a:solidFill>
                  <a:srgbClr val="333333"/>
                </a:solidFill>
                <a:latin typeface="Roboto"/>
                <a:ea typeface="Roboto"/>
                <a:cs typeface="Roboto"/>
                <a:sym typeface="Roboto"/>
                <a:extLst>
                  <a:ext uri="http://customooxmlschemas.google.com/">
                    <go:slidesCustomData xmlns:go="http://customooxmlschemas.google.com/" textRoundtripDataId="1"/>
                  </a:ext>
                </a:extLst>
              </a:rPr>
              <a:t>The GLOSS altimeter calibration (ALT) set consists mostly of island stations, and will provide an ongoing facility for mission intercalibrations. A GLOSS ocean circulation (OC) set, including</a:t>
            </a:r>
            <a:r>
              <a:rPr lang="en-US" sz="1000">
                <a:solidFill>
                  <a:srgbClr val="333333"/>
                </a:solidFill>
                <a:latin typeface="Roboto"/>
                <a:ea typeface="Roboto"/>
                <a:cs typeface="Roboto"/>
                <a:sym typeface="Roboto"/>
              </a:rPr>
              <a:t> ntercalibrations. A GLOSS ocean circulation (OC) set, including in particular gauge pairs at straits and in polar area, complements altimetric coverage of the open deep ocean within programmes such as the World Ocean Circulation Experiment (WOCE) and Climate Variability and Predictability (CLIVAR).</a:t>
            </a:r>
            <a:endParaRPr sz="1000">
              <a:solidFill>
                <a:srgbClr val="333333"/>
              </a:solidFill>
              <a:latin typeface="Roboto"/>
              <a:ea typeface="Roboto"/>
              <a:cs typeface="Roboto"/>
              <a:sym typeface="Roboto"/>
            </a:endParaRPr>
          </a:p>
          <a:p>
            <a:pPr indent="0" lvl="0" marL="0" marR="0" rtl="0" algn="just">
              <a:lnSpc>
                <a:spcPct val="137000"/>
              </a:lnSpc>
              <a:spcBef>
                <a:spcPts val="0"/>
              </a:spcBef>
              <a:spcAft>
                <a:spcPts val="0"/>
              </a:spcAft>
              <a:buClr>
                <a:srgbClr val="000000"/>
              </a:buClr>
              <a:buSzPts val="1000"/>
              <a:buFont typeface="Arial"/>
              <a:buNone/>
            </a:pPr>
            <a:r>
              <a:t/>
            </a:r>
            <a:endParaRPr sz="1000">
              <a:solidFill>
                <a:srgbClr val="333333"/>
              </a:solidFill>
              <a:latin typeface="Roboto"/>
              <a:ea typeface="Roboto"/>
              <a:cs typeface="Roboto"/>
              <a:sym typeface="Roboto"/>
            </a:endParaRPr>
          </a:p>
        </p:txBody>
      </p:sp>
      <p:sp>
        <p:nvSpPr>
          <p:cNvPr id="173" name="Google Shape;173;p3"/>
          <p:cNvSpPr txBox="1"/>
          <p:nvPr/>
        </p:nvSpPr>
        <p:spPr>
          <a:xfrm>
            <a:off x="3950658" y="5069978"/>
            <a:ext cx="3054600" cy="1386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900"/>
              <a:buFont typeface="Arial"/>
              <a:buNone/>
            </a:pPr>
            <a:r>
              <a:rPr b="0" i="1" lang="en-US" sz="900" u="none" cap="none" strike="noStrike">
                <a:solidFill>
                  <a:srgbClr val="333333"/>
                </a:solidFill>
                <a:highlight>
                  <a:srgbClr val="FFFF00"/>
                </a:highlight>
                <a:latin typeface="Roboto"/>
                <a:ea typeface="Roboto"/>
                <a:cs typeface="Roboto"/>
                <a:sym typeface="Roboto"/>
              </a:rPr>
              <a:t>Description. Credit: </a:t>
            </a:r>
            <a:endParaRPr b="0" i="0" sz="1400" u="none" cap="none" strike="noStrike">
              <a:solidFill>
                <a:srgbClr val="000000"/>
              </a:solidFill>
              <a:highlight>
                <a:srgbClr val="FFFF00"/>
              </a:highlight>
              <a:latin typeface="Arial"/>
              <a:ea typeface="Arial"/>
              <a:cs typeface="Arial"/>
              <a:sym typeface="Arial"/>
            </a:endParaRPr>
          </a:p>
        </p:txBody>
      </p:sp>
      <p:sp>
        <p:nvSpPr>
          <p:cNvPr id="174" name="Google Shape;174;p3"/>
          <p:cNvSpPr txBox="1"/>
          <p:nvPr/>
        </p:nvSpPr>
        <p:spPr>
          <a:xfrm>
            <a:off x="595663" y="6680670"/>
            <a:ext cx="3054600" cy="2154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
          <p:cNvSpPr txBox="1"/>
          <p:nvPr/>
        </p:nvSpPr>
        <p:spPr>
          <a:xfrm>
            <a:off x="3950645" y="5472270"/>
            <a:ext cx="3054600" cy="12084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1000"/>
              <a:buFont typeface="Arial"/>
              <a:buNone/>
            </a:pPr>
            <a:r>
              <a:rPr lang="en-US" sz="1000">
                <a:solidFill>
                  <a:srgbClr val="333333"/>
                </a:solidFill>
                <a:latin typeface="Roboto"/>
                <a:ea typeface="Roboto"/>
                <a:cs typeface="Roboto"/>
                <a:sym typeface="Roboto"/>
              </a:rPr>
              <a:t>GLOSS can be considered a component of IOC's Global Ocean Observing System (GOOS), and particularly as a major contributor to its Climate and Coastal Modules. Information on the links between GLOSS and other IOC activities can be obtained from the IOC's web site. </a:t>
            </a:r>
            <a:endParaRPr b="0" i="0" sz="1400" u="none" cap="none" strike="noStrike">
              <a:solidFill>
                <a:srgbClr val="000000"/>
              </a:solidFill>
              <a:latin typeface="Arial"/>
              <a:ea typeface="Arial"/>
              <a:cs typeface="Arial"/>
              <a:sym typeface="Arial"/>
            </a:endParaRPr>
          </a:p>
        </p:txBody>
      </p:sp>
      <p:grpSp>
        <p:nvGrpSpPr>
          <p:cNvPr id="176" name="Google Shape;176;p3"/>
          <p:cNvGrpSpPr/>
          <p:nvPr/>
        </p:nvGrpSpPr>
        <p:grpSpPr>
          <a:xfrm>
            <a:off x="3810753" y="9893806"/>
            <a:ext cx="3110847" cy="622692"/>
            <a:chOff x="0" y="0"/>
            <a:chExt cx="4147796" cy="830256"/>
          </a:xfrm>
        </p:grpSpPr>
        <p:sp>
          <p:nvSpPr>
            <p:cNvPr id="177" name="Google Shape;177;p3"/>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3"/>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3"/>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3"/>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http://sealevel.odinafrica.org/stations/images/mombasa.jpg" id="181" name="Google Shape;181;p3"/>
          <p:cNvPicPr preferRelativeResize="0"/>
          <p:nvPr/>
        </p:nvPicPr>
        <p:blipFill>
          <a:blip r:embed="rId9">
            <a:alphaModFix/>
          </a:blip>
          <a:stretch>
            <a:fillRect/>
          </a:stretch>
        </p:blipFill>
        <p:spPr>
          <a:xfrm>
            <a:off x="3999338" y="1812400"/>
            <a:ext cx="2733675" cy="3133725"/>
          </a:xfrm>
          <a:prstGeom prst="rect">
            <a:avLst/>
          </a:prstGeom>
          <a:noFill/>
          <a:ln>
            <a:noFill/>
          </a:ln>
        </p:spPr>
      </p:pic>
      <p:pic>
        <p:nvPicPr>
          <p:cNvPr id="182" name="Google Shape;182;p3" title="gloss (1).png"/>
          <p:cNvPicPr preferRelativeResize="0"/>
          <p:nvPr/>
        </p:nvPicPr>
        <p:blipFill>
          <a:blip r:embed="rId10">
            <a:alphaModFix/>
          </a:blip>
          <a:stretch>
            <a:fillRect/>
          </a:stretch>
        </p:blipFill>
        <p:spPr>
          <a:xfrm>
            <a:off x="323188" y="209750"/>
            <a:ext cx="702525" cy="689750"/>
          </a:xfrm>
          <a:prstGeom prst="rect">
            <a:avLst/>
          </a:prstGeom>
          <a:noFill/>
          <a:ln>
            <a:noFill/>
          </a:ln>
        </p:spPr>
      </p:pic>
      <p:pic>
        <p:nvPicPr>
          <p:cNvPr id="183" name="Google Shape;183;p3" title="GLOSS.png"/>
          <p:cNvPicPr preferRelativeResize="0"/>
          <p:nvPr/>
        </p:nvPicPr>
        <p:blipFill>
          <a:blip r:embed="rId11">
            <a:alphaModFix/>
          </a:blip>
          <a:stretch>
            <a:fillRect/>
          </a:stretch>
        </p:blipFill>
        <p:spPr>
          <a:xfrm>
            <a:off x="6704375" y="145025"/>
            <a:ext cx="754476" cy="819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187" name="Shape 187"/>
        <p:cNvGrpSpPr/>
        <p:nvPr/>
      </p:nvGrpSpPr>
      <p:grpSpPr>
        <a:xfrm>
          <a:off x="0" y="0"/>
          <a:ext cx="0" cy="0"/>
          <a:chOff x="0" y="0"/>
          <a:chExt cx="0" cy="0"/>
        </a:xfrm>
      </p:grpSpPr>
      <p:sp>
        <p:nvSpPr>
          <p:cNvPr id="188" name="Google Shape;188;p4"/>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9" name="Google Shape;189;p4"/>
          <p:cNvGrpSpPr/>
          <p:nvPr/>
        </p:nvGrpSpPr>
        <p:grpSpPr>
          <a:xfrm>
            <a:off x="-461254" y="960516"/>
            <a:ext cx="8222827" cy="8790415"/>
            <a:chOff x="0" y="-28575"/>
            <a:chExt cx="2946875" cy="3150287"/>
          </a:xfrm>
        </p:grpSpPr>
        <p:sp>
          <p:nvSpPr>
            <p:cNvPr id="190" name="Google Shape;190;p4"/>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4"/>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4"/>
          <p:cNvGrpSpPr/>
          <p:nvPr/>
        </p:nvGrpSpPr>
        <p:grpSpPr>
          <a:xfrm>
            <a:off x="519927" y="1335408"/>
            <a:ext cx="6485302" cy="353149"/>
            <a:chOff x="0" y="-28575"/>
            <a:chExt cx="2324186" cy="126561"/>
          </a:xfrm>
        </p:grpSpPr>
        <p:sp>
          <p:nvSpPr>
            <p:cNvPr id="193" name="Google Shape;193;p4"/>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4"/>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5" name="Google Shape;195;p4"/>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sp>
        <p:nvSpPr>
          <p:cNvPr id="196" name="Google Shape;196;p4"/>
          <p:cNvSpPr txBox="1"/>
          <p:nvPr/>
        </p:nvSpPr>
        <p:spPr>
          <a:xfrm>
            <a:off x="595625" y="1466505"/>
            <a:ext cx="2570004" cy="179536"/>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Network Specification</a:t>
            </a:r>
            <a:endParaRPr b="0" i="0" sz="1400" u="none" cap="none" strike="noStrike">
              <a:solidFill>
                <a:srgbClr val="000000"/>
              </a:solidFill>
              <a:latin typeface="Arial"/>
              <a:ea typeface="Arial"/>
              <a:cs typeface="Arial"/>
              <a:sym typeface="Arial"/>
            </a:endParaRPr>
          </a:p>
        </p:txBody>
      </p:sp>
      <p:sp>
        <p:nvSpPr>
          <p:cNvPr id="197" name="Google Shape;197;p4"/>
          <p:cNvSpPr txBox="1"/>
          <p:nvPr/>
        </p:nvSpPr>
        <p:spPr>
          <a:xfrm>
            <a:off x="595625" y="1802246"/>
            <a:ext cx="6409604" cy="527388"/>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Includes information on the observing network, the components, coordinating teams, mission, status and sustainability. Also describes the target, the phenomena and applications addressed, and the specific contribution of the network to the GOOS.</a:t>
            </a:r>
            <a:endParaRPr b="0" i="0" sz="1400" u="none" cap="none" strike="noStrike">
              <a:solidFill>
                <a:srgbClr val="000000"/>
              </a:solidFill>
              <a:latin typeface="Arial"/>
              <a:ea typeface="Arial"/>
              <a:cs typeface="Arial"/>
              <a:sym typeface="Arial"/>
            </a:endParaRPr>
          </a:p>
        </p:txBody>
      </p:sp>
      <p:grpSp>
        <p:nvGrpSpPr>
          <p:cNvPr id="198" name="Google Shape;198;p4"/>
          <p:cNvGrpSpPr/>
          <p:nvPr/>
        </p:nvGrpSpPr>
        <p:grpSpPr>
          <a:xfrm>
            <a:off x="3810753" y="9893806"/>
            <a:ext cx="3110847" cy="622692"/>
            <a:chOff x="0" y="0"/>
            <a:chExt cx="4147796" cy="830256"/>
          </a:xfrm>
        </p:grpSpPr>
        <p:sp>
          <p:nvSpPr>
            <p:cNvPr id="199" name="Google Shape;199;p4"/>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4"/>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4"/>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4"/>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aphicFrame>
        <p:nvGraphicFramePr>
          <p:cNvPr id="203" name="Google Shape;203;p4"/>
          <p:cNvGraphicFramePr/>
          <p:nvPr/>
        </p:nvGraphicFramePr>
        <p:xfrm>
          <a:off x="519925" y="2494435"/>
          <a:ext cx="3000000" cy="3000000"/>
        </p:xfrm>
        <a:graphic>
          <a:graphicData uri="http://schemas.openxmlformats.org/drawingml/2006/table">
            <a:tbl>
              <a:tblPr bandRow="1">
                <a:noFill/>
                <a:tableStyleId>{E6EAACD7-93A3-405F-9A07-4BB81B71E2F7}</a:tableStyleId>
              </a:tblPr>
              <a:tblGrid>
                <a:gridCol w="1080875"/>
                <a:gridCol w="1263050"/>
                <a:gridCol w="1143000"/>
                <a:gridCol w="1143000"/>
                <a:gridCol w="1855375"/>
              </a:tblGrid>
              <a:tr h="3376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Network name</a:t>
                      </a:r>
                      <a:endParaRPr sz="1400" u="none" cap="none" strike="noStrike"/>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b="1" lang="en-US" sz="1100"/>
                        <a:t>Global Sea Level Network (GLOSS)</a:t>
                      </a:r>
                      <a:endParaRPr sz="1400" u="none" cap="none" strike="noStrike"/>
                    </a:p>
                  </a:txBody>
                  <a:tcPr marT="45725" marB="45725" marR="91450" marL="91450"/>
                </a:tc>
                <a:tc hMerge="1"/>
                <a:tc hMerge="1"/>
                <a:tc hMerge="1"/>
              </a:tr>
              <a:tr h="486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Description</a:t>
                      </a:r>
                      <a:r>
                        <a:rPr b="1" baseline="30000" lang="en-US" sz="1000" u="none" cap="none" strike="noStrike">
                          <a:solidFill>
                            <a:srgbClr val="262626"/>
                          </a:solidFill>
                          <a:latin typeface="Roboto"/>
                          <a:ea typeface="Roboto"/>
                          <a:cs typeface="Roboto"/>
                          <a:sym typeface="Roboto"/>
                        </a:rPr>
                        <a:t>1</a:t>
                      </a:r>
                      <a:endParaRPr baseline="30000" sz="1400" u="none" cap="none" strike="noStrike"/>
                    </a:p>
                  </a:txBody>
                  <a:tcPr marT="45725" marB="45725" marR="91450" marL="91450"/>
                </a:tc>
                <a:tc gridSpan="4">
                  <a:txBody>
                    <a:bodyPr/>
                    <a:lstStyle/>
                    <a:p>
                      <a:pPr indent="0" lvl="0" marL="17780" rtl="0" algn="l">
                        <a:spcBef>
                          <a:spcPts val="0"/>
                        </a:spcBef>
                        <a:spcAft>
                          <a:spcPts val="0"/>
                        </a:spcAft>
                        <a:buClr>
                          <a:schemeClr val="dk1"/>
                        </a:buClr>
                        <a:buSzPts val="1100"/>
                        <a:buFont typeface="Arial"/>
                        <a:buNone/>
                      </a:pPr>
                      <a:r>
                        <a:rPr lang="en-US" sz="1000">
                          <a:latin typeface="Roboto"/>
                          <a:ea typeface="Roboto"/>
                          <a:cs typeface="Roboto"/>
                          <a:sym typeface="Roboto"/>
                        </a:rPr>
                        <a:t>Network of Tide Gauges delivering to specifications (data, timeliness, accuracy) for characterising Global Sea Level Changes.</a:t>
                      </a:r>
                      <a:endParaRPr sz="1000" u="none" cap="none" strike="noStrike">
                        <a:latin typeface="Roboto"/>
                        <a:ea typeface="Roboto"/>
                        <a:cs typeface="Roboto"/>
                        <a:sym typeface="Roboto"/>
                      </a:endParaRPr>
                    </a:p>
                  </a:txBody>
                  <a:tcPr marT="45725" marB="45725" marR="91450" marL="91450"/>
                </a:tc>
                <a:tc hMerge="1"/>
                <a:tc hMerge="1"/>
                <a:tc hMerge="1"/>
              </a:tr>
              <a:tr h="428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Governance body</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17780" rtl="0" algn="l">
                        <a:spcBef>
                          <a:spcPts val="0"/>
                        </a:spcBef>
                        <a:spcAft>
                          <a:spcPts val="0"/>
                        </a:spcAft>
                        <a:buClr>
                          <a:schemeClr val="dk1"/>
                        </a:buClr>
                        <a:buSzPts val="1100"/>
                        <a:buFont typeface="Arial"/>
                        <a:buNone/>
                      </a:pPr>
                      <a:r>
                        <a:rPr lang="en-US" sz="1000">
                          <a:latin typeface="Roboto"/>
                          <a:ea typeface="Roboto"/>
                          <a:cs typeface="Roboto"/>
                          <a:sym typeface="Roboto"/>
                        </a:rPr>
                        <a:t>GLOSS chair, GLOSS Technical Secreatary (IOC) and Steering Committee</a:t>
                      </a:r>
                      <a:endParaRPr sz="1000" u="none" cap="none" strike="noStrike">
                        <a:latin typeface="Roboto"/>
                        <a:ea typeface="Roboto"/>
                        <a:cs typeface="Roboto"/>
                        <a:sym typeface="Roboto"/>
                      </a:endParaRPr>
                    </a:p>
                  </a:txBody>
                  <a:tcPr marT="45725" marB="45725" marR="91450" marL="91450"/>
                </a:tc>
                <a:tc hMerge="1"/>
                <a:tc hMerge="1"/>
                <a:tc hMerge="1"/>
              </a:tr>
              <a:tr h="5061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Process for community evaluation</a:t>
                      </a:r>
                      <a:endParaRPr sz="1400" u="none" cap="none" strike="noStrike"/>
                    </a:p>
                  </a:txBody>
                  <a:tcPr marT="45725" marB="45725" marR="91450" marL="91450"/>
                </a:tc>
                <a:tc gridSpan="4">
                  <a:txBody>
                    <a:bodyPr/>
                    <a:lstStyle/>
                    <a:p>
                      <a:pPr indent="0" lvl="0" marL="34925" rtl="0" algn="l">
                        <a:spcBef>
                          <a:spcPts val="0"/>
                        </a:spcBef>
                        <a:spcAft>
                          <a:spcPts val="0"/>
                        </a:spcAft>
                        <a:buClr>
                          <a:schemeClr val="dk1"/>
                        </a:buClr>
                        <a:buSzPts val="1100"/>
                        <a:buFont typeface="Arial"/>
                        <a:buNone/>
                      </a:pPr>
                      <a:r>
                        <a:rPr lang="en-US" sz="1000">
                          <a:latin typeface="Roboto"/>
                          <a:ea typeface="Roboto"/>
                          <a:cs typeface="Roboto"/>
                          <a:sym typeface="Roboto"/>
                        </a:rPr>
                        <a:t>GLOSS Group of Experts/OCG/OOPC</a:t>
                      </a:r>
                      <a:endParaRPr sz="1000" u="none" cap="none" strike="noStrike">
                        <a:latin typeface="Roboto"/>
                        <a:ea typeface="Roboto"/>
                        <a:cs typeface="Roboto"/>
                        <a:sym typeface="Roboto"/>
                      </a:endParaRPr>
                    </a:p>
                  </a:txBody>
                  <a:tcPr marT="45725" marB="45725" marR="91450" marL="91450"/>
                </a:tc>
                <a:tc hMerge="1"/>
                <a:tc hMerge="1"/>
                <a:tc hMerge="1"/>
              </a:tr>
              <a:tr h="5596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Components/ Programmes</a:t>
                      </a:r>
                      <a:r>
                        <a:rPr b="1" baseline="30000" lang="en-US" sz="1000" u="none" cap="none" strike="noStrike">
                          <a:solidFill>
                            <a:srgbClr val="262626"/>
                          </a:solidFill>
                          <a:latin typeface="Roboto"/>
                          <a:ea typeface="Roboto"/>
                          <a:cs typeface="Roboto"/>
                          <a:sym typeface="Roboto"/>
                        </a:rPr>
                        <a:t>2</a:t>
                      </a:r>
                      <a:endParaRPr b="1" baseline="30000"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None/>
                      </a:pPr>
                      <a:r>
                        <a:rPr lang="en-US" sz="1000">
                          <a:latin typeface="Roboto"/>
                          <a:ea typeface="Roboto"/>
                          <a:cs typeface="Roboto"/>
                          <a:sym typeface="Roboto"/>
                        </a:rPr>
                        <a:t>GLOSS</a:t>
                      </a:r>
                      <a:endParaRPr sz="1000">
                        <a:latin typeface="Roboto"/>
                        <a:ea typeface="Roboto"/>
                        <a:cs typeface="Roboto"/>
                        <a:sym typeface="Roboto"/>
                      </a:endParaRPr>
                    </a:p>
                  </a:txBody>
                  <a:tcPr marT="45725" marB="45725" marR="91450" marL="91450"/>
                </a:tc>
                <a:tc hMerge="1"/>
                <a:tc hMerge="1"/>
                <a:tc hMerge="1"/>
              </a:tr>
              <a:tr h="2869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Mission</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Observe the globally changing heat content of the upper ocean.</a:t>
                      </a:r>
                      <a:endParaRPr sz="1000">
                        <a:solidFill>
                          <a:schemeClr val="dk1"/>
                        </a:solidFill>
                        <a:latin typeface="Roboto"/>
                        <a:ea typeface="Roboto"/>
                        <a:cs typeface="Roboto"/>
                        <a:sym typeface="Roboto"/>
                      </a:endParaRPr>
                    </a:p>
                  </a:txBody>
                  <a:tcPr marT="45725" marB="45725" marR="91450" marL="91450"/>
                </a:tc>
                <a:tc hMerge="1"/>
                <a:tc hMerge="1"/>
                <a:tc hMerge="1"/>
              </a:tr>
              <a:tr h="486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Status</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Mature</a:t>
                      </a:r>
                      <a:endParaRPr sz="1000" u="none" cap="none" strike="noStrike">
                        <a:latin typeface="Roboto"/>
                        <a:ea typeface="Roboto"/>
                        <a:cs typeface="Roboto"/>
                        <a:sym typeface="Roboto"/>
                      </a:endParaRPr>
                    </a:p>
                  </a:txBody>
                  <a:tcPr marT="45725" marB="45725" marR="91450" marL="91450"/>
                </a:tc>
                <a:tc hMerge="1"/>
                <a:tc hMerge="1"/>
                <a:tc hMerge="1"/>
              </a:tr>
              <a:tr h="486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Target(-s)</a:t>
                      </a:r>
                      <a:endParaRPr b="1" sz="1000" u="none" cap="none" strike="noStrike">
                        <a:solidFill>
                          <a:srgbClr val="262626"/>
                        </a:solidFill>
                        <a:latin typeface="Roboto"/>
                        <a:ea typeface="Roboto"/>
                        <a:cs typeface="Roboto"/>
                        <a:sym typeface="Roboto"/>
                      </a:endParaRPr>
                    </a:p>
                  </a:txBody>
                  <a:tcPr marT="45725" marB="45725" marR="91450" marL="91450">
                    <a:lnB cap="flat" cmpd="sng" w="12700">
                      <a:solidFill>
                        <a:schemeClr val="lt1"/>
                      </a:solidFill>
                      <a:prstDash val="solid"/>
                      <a:round/>
                      <a:headEnd len="sm" w="sm" type="none"/>
                      <a:tailEnd len="sm" w="sm" type="none"/>
                    </a:lnB>
                  </a:tcPr>
                </a:tc>
                <a:tc gridSpan="4">
                  <a:txBody>
                    <a:bodyPr/>
                    <a:lstStyle/>
                    <a:p>
                      <a:pPr indent="0" lvl="0" marL="0" rtl="0" algn="l">
                        <a:spcBef>
                          <a:spcPts val="0"/>
                        </a:spcBef>
                        <a:spcAft>
                          <a:spcPts val="0"/>
                        </a:spcAft>
                        <a:buNone/>
                      </a:pPr>
                      <a:r>
                        <a:rPr lang="en-US" sz="1000">
                          <a:latin typeface="Roboto"/>
                          <a:ea typeface="Roboto"/>
                          <a:cs typeface="Roboto"/>
                          <a:sym typeface="Roboto"/>
                        </a:rPr>
                        <a:t>300 tide gauges distributed globally, representative of broader ocean conditions</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sz="1000">
                        <a:solidFill>
                          <a:schemeClr val="dk1"/>
                        </a:solidFill>
                        <a:latin typeface="Roboto"/>
                        <a:ea typeface="Roboto"/>
                        <a:cs typeface="Roboto"/>
                        <a:sym typeface="Roboto"/>
                      </a:endParaRPr>
                    </a:p>
                  </a:txBody>
                  <a:tcPr marT="45725" marB="45725" marR="91450" marL="91450">
                    <a:lnB cap="flat" cmpd="sng" w="12700">
                      <a:solidFill>
                        <a:schemeClr val="lt1"/>
                      </a:solidFill>
                      <a:prstDash val="solid"/>
                      <a:round/>
                      <a:headEnd len="sm" w="sm" type="none"/>
                      <a:tailEnd len="sm" w="sm" type="none"/>
                    </a:lnB>
                  </a:tcPr>
                </a:tc>
                <a:tc hMerge="1"/>
                <a:tc hMerge="1"/>
                <a:tc hMerge="1"/>
              </a:tr>
              <a:tr h="486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Phenomena addressed</a:t>
                      </a:r>
                      <a:r>
                        <a:rPr b="1" baseline="30000" lang="en-US" sz="1000">
                          <a:solidFill>
                            <a:srgbClr val="262626"/>
                          </a:solidFill>
                          <a:latin typeface="Roboto"/>
                          <a:ea typeface="Roboto"/>
                          <a:cs typeface="Roboto"/>
                          <a:sym typeface="Roboto"/>
                        </a:rPr>
                        <a:t>3</a:t>
                      </a:r>
                      <a:endParaRPr b="1" baseline="30000" sz="1400" u="none" cap="none" strike="noStrike">
                        <a:solidFill>
                          <a:srgbClr val="262626"/>
                        </a:solidFill>
                        <a:latin typeface="Roboto"/>
                        <a:ea typeface="Roboto"/>
                        <a:cs typeface="Roboto"/>
                        <a:sym typeface="Roboto"/>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gridSpan="4">
                  <a:txBody>
                    <a:bodyPr/>
                    <a:lstStyle/>
                    <a:p>
                      <a:pPr indent="-285750" lvl="0" marL="504825" rtl="0" algn="l">
                        <a:spcBef>
                          <a:spcPts val="0"/>
                        </a:spcBef>
                        <a:spcAft>
                          <a:spcPts val="0"/>
                        </a:spcAft>
                        <a:buClr>
                          <a:schemeClr val="dk1"/>
                        </a:buClr>
                        <a:buSzPts val="900"/>
                        <a:buFont typeface="Roboto"/>
                        <a:buChar char="●"/>
                      </a:pPr>
                      <a:r>
                        <a:rPr lang="en-US" sz="900">
                          <a:latin typeface="Roboto"/>
                          <a:ea typeface="Roboto"/>
                          <a:cs typeface="Roboto"/>
                          <a:sym typeface="Roboto"/>
                        </a:rPr>
                        <a:t>Sea Level</a:t>
                      </a:r>
                      <a:endParaRPr sz="900">
                        <a:latin typeface="Roboto"/>
                        <a:ea typeface="Roboto"/>
                        <a:cs typeface="Roboto"/>
                        <a:sym typeface="Roboto"/>
                      </a:endParaRPr>
                    </a:p>
                    <a:p>
                      <a:pPr indent="-285750" lvl="0" marL="504825" rtl="0" algn="l">
                        <a:spcBef>
                          <a:spcPts val="0"/>
                        </a:spcBef>
                        <a:spcAft>
                          <a:spcPts val="0"/>
                        </a:spcAft>
                        <a:buClr>
                          <a:schemeClr val="dk1"/>
                        </a:buClr>
                        <a:buSzPts val="900"/>
                        <a:buFont typeface="Roboto"/>
                        <a:buChar char="●"/>
                      </a:pPr>
                      <a:r>
                        <a:rPr lang="en-US" sz="900">
                          <a:latin typeface="Roboto"/>
                          <a:ea typeface="Roboto"/>
                          <a:cs typeface="Roboto"/>
                          <a:sym typeface="Roboto"/>
                        </a:rPr>
                        <a:t>Heat Storage</a:t>
                      </a:r>
                      <a:endParaRPr sz="900">
                        <a:latin typeface="Roboto"/>
                        <a:ea typeface="Roboto"/>
                        <a:cs typeface="Roboto"/>
                        <a:sym typeface="Roboto"/>
                      </a:endParaRPr>
                    </a:p>
                    <a:p>
                      <a:pPr indent="-285750" lvl="0" marL="504825" rtl="0" algn="l">
                        <a:spcBef>
                          <a:spcPts val="0"/>
                        </a:spcBef>
                        <a:spcAft>
                          <a:spcPts val="0"/>
                        </a:spcAft>
                        <a:buClr>
                          <a:schemeClr val="dk1"/>
                        </a:buClr>
                        <a:buSzPts val="900"/>
                        <a:buFont typeface="Roboto"/>
                        <a:buChar char="●"/>
                      </a:pPr>
                      <a:r>
                        <a:rPr lang="en-US" sz="900">
                          <a:latin typeface="Roboto"/>
                          <a:ea typeface="Roboto"/>
                          <a:cs typeface="Roboto"/>
                          <a:sym typeface="Roboto"/>
                        </a:rPr>
                        <a:t>Extreme Events</a:t>
                      </a:r>
                      <a:endParaRPr sz="900">
                        <a:solidFill>
                          <a:schemeClr val="dk1"/>
                        </a:solidFill>
                        <a:latin typeface="Roboto"/>
                        <a:ea typeface="Roboto"/>
                        <a:cs typeface="Roboto"/>
                        <a:sym typeface="Roboto"/>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c hMerge="1"/>
                <a:tc hMerge="1"/>
              </a:tr>
              <a:tr h="486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Other important phenomena</a:t>
                      </a:r>
                      <a:endParaRPr b="1" sz="1400" u="none" cap="none" strike="noStrike">
                        <a:solidFill>
                          <a:srgbClr val="262626"/>
                        </a:solidFill>
                        <a:latin typeface="Roboto"/>
                        <a:ea typeface="Roboto"/>
                        <a:cs typeface="Roboto"/>
                        <a:sym typeface="Roboto"/>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gridSpan="4">
                  <a:txBody>
                    <a:bodyPr/>
                    <a:lstStyle/>
                    <a:p>
                      <a:pPr indent="-285750" lvl="0" marL="504825" rtl="0" algn="l">
                        <a:spcBef>
                          <a:spcPts val="0"/>
                        </a:spcBef>
                        <a:spcAft>
                          <a:spcPts val="0"/>
                        </a:spcAft>
                        <a:buClr>
                          <a:schemeClr val="dk1"/>
                        </a:buClr>
                        <a:buSzPts val="900"/>
                        <a:buFont typeface="Roboto"/>
                        <a:buChar char="●"/>
                      </a:pPr>
                      <a:r>
                        <a:rPr lang="en-US" sz="900">
                          <a:latin typeface="Roboto"/>
                          <a:ea typeface="Roboto"/>
                          <a:cs typeface="Roboto"/>
                          <a:sym typeface="Roboto"/>
                        </a:rPr>
                        <a:t>Multi-decadal Ocean Change (SLR, 1.3mm/yr), Climate Variability (10ch), Storm Surge/Tsunamis</a:t>
                      </a:r>
                      <a:endParaRPr sz="900" u="none" cap="none" strike="noStrike">
                        <a:latin typeface="Roboto"/>
                        <a:ea typeface="Roboto"/>
                        <a:cs typeface="Roboto"/>
                        <a:sym typeface="Roboto"/>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c hMerge="1"/>
                <a:tc hMerge="1"/>
              </a:tr>
              <a:tr h="4863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Sustainability</a:t>
                      </a: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2"/>
                            </a:ext>
                          </a:extLst>
                        </a:rPr>
                        <a:t>*</a:t>
                      </a:r>
                      <a:endParaRPr b="1" sz="1000" u="none" cap="none" strike="noStrike">
                        <a:solidFill>
                          <a:srgbClr val="262626"/>
                        </a:solidFill>
                        <a:latin typeface="Roboto"/>
                        <a:ea typeface="Roboto"/>
                        <a:cs typeface="Roboto"/>
                        <a:sym typeface="Roboto"/>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gridSpan="4">
                  <a:txBody>
                    <a:bodyPr/>
                    <a:lstStyle/>
                    <a:p>
                      <a:pPr indent="0" lvl="0" marL="0" rtl="0" algn="l">
                        <a:spcBef>
                          <a:spcPts val="0"/>
                        </a:spcBef>
                        <a:spcAft>
                          <a:spcPts val="0"/>
                        </a:spcAft>
                        <a:buClr>
                          <a:schemeClr val="dk1"/>
                        </a:buClr>
                        <a:buSzPts val="1100"/>
                        <a:buFont typeface="Arial"/>
                        <a:buNone/>
                      </a:pPr>
                      <a:r>
                        <a:rPr lang="en-US" sz="900">
                          <a:highlight>
                            <a:srgbClr val="FFFF00"/>
                          </a:highlight>
                          <a:latin typeface="Roboto"/>
                          <a:ea typeface="Roboto"/>
                          <a:cs typeface="Roboto"/>
                          <a:sym typeface="Roboto"/>
                          <a:extLst>
                            <a:ext uri="http://customooxmlschemas.google.com/">
                              <go:slidesCustomData xmlns:go="http://customooxmlschemas.google.com/" textRoundtripDataId="3"/>
                            </a:ext>
                          </a:extLst>
                        </a:rPr>
                        <a:t>N/A</a:t>
                      </a:r>
                      <a:endParaRPr sz="900">
                        <a:solidFill>
                          <a:schemeClr val="dk1"/>
                        </a:solidFill>
                        <a:highlight>
                          <a:srgbClr val="FFFF00"/>
                        </a:highlight>
                        <a:latin typeface="Roboto"/>
                        <a:ea typeface="Roboto"/>
                        <a:cs typeface="Roboto"/>
                        <a:sym typeface="Roboto"/>
                      </a:endParaRPr>
                    </a:p>
                    <a:p>
                      <a:pPr indent="0" lvl="0" marL="0" rtl="0" algn="l">
                        <a:spcBef>
                          <a:spcPts val="0"/>
                        </a:spcBef>
                        <a:spcAft>
                          <a:spcPts val="0"/>
                        </a:spcAft>
                        <a:buNone/>
                      </a:pPr>
                      <a:r>
                        <a:t/>
                      </a:r>
                      <a:endParaRPr sz="900">
                        <a:solidFill>
                          <a:schemeClr val="dk1"/>
                        </a:solidFill>
                        <a:latin typeface="Roboto"/>
                        <a:ea typeface="Roboto"/>
                        <a:cs typeface="Roboto"/>
                        <a:sym typeface="Roboto"/>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c hMerge="1"/>
                <a:tc hMerge="1"/>
              </a:tr>
            </a:tbl>
          </a:graphicData>
        </a:graphic>
      </p:graphicFrame>
      <p:cxnSp>
        <p:nvCxnSpPr>
          <p:cNvPr id="204" name="Google Shape;204;p4"/>
          <p:cNvCxnSpPr/>
          <p:nvPr/>
        </p:nvCxnSpPr>
        <p:spPr>
          <a:xfrm>
            <a:off x="519925" y="8628725"/>
            <a:ext cx="6413100" cy="6000"/>
          </a:xfrm>
          <a:prstGeom prst="straightConnector1">
            <a:avLst/>
          </a:prstGeom>
          <a:noFill/>
          <a:ln cap="flat" cmpd="sng" w="9525">
            <a:solidFill>
              <a:schemeClr val="dk2"/>
            </a:solidFill>
            <a:prstDash val="solid"/>
            <a:round/>
            <a:headEnd len="sm" w="sm" type="none"/>
            <a:tailEnd len="sm" w="sm" type="none"/>
          </a:ln>
        </p:spPr>
      </p:cxnSp>
      <p:sp>
        <p:nvSpPr>
          <p:cNvPr id="205" name="Google Shape;205;p4"/>
          <p:cNvSpPr txBox="1"/>
          <p:nvPr/>
        </p:nvSpPr>
        <p:spPr>
          <a:xfrm>
            <a:off x="547700" y="8680550"/>
            <a:ext cx="6409500" cy="5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aseline="30000" lang="en-US" sz="1000">
                <a:solidFill>
                  <a:schemeClr val="dk1"/>
                </a:solidFill>
                <a:latin typeface="Roboto"/>
                <a:ea typeface="Roboto"/>
                <a:cs typeface="Roboto"/>
                <a:sym typeface="Roboto"/>
              </a:rPr>
              <a:t>1  </a:t>
            </a:r>
            <a:r>
              <a:rPr lang="en-US" sz="900" u="sng">
                <a:solidFill>
                  <a:schemeClr val="hlink"/>
                </a:solidFill>
                <a:latin typeface="Roboto"/>
                <a:ea typeface="Roboto"/>
                <a:cs typeface="Roboto"/>
                <a:sym typeface="Roboto"/>
                <a:hlinkClick r:id="rId8"/>
              </a:rPr>
              <a:t>https://gloss-sealevel.org/</a:t>
            </a:r>
            <a:endParaRPr sz="9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aseline="30000" lang="en-US" sz="900">
                <a:solidFill>
                  <a:schemeClr val="dk1"/>
                </a:solidFill>
                <a:latin typeface="Roboto"/>
                <a:ea typeface="Roboto"/>
                <a:cs typeface="Roboto"/>
                <a:sym typeface="Roboto"/>
              </a:rPr>
              <a:t>2  </a:t>
            </a:r>
            <a:r>
              <a:rPr lang="en-US" sz="900" u="sng">
                <a:solidFill>
                  <a:schemeClr val="hlink"/>
                </a:solidFill>
                <a:latin typeface="Roboto"/>
                <a:ea typeface="Roboto"/>
                <a:cs typeface="Roboto"/>
                <a:sym typeface="Roboto"/>
                <a:hlinkClick r:id="rId9"/>
              </a:rPr>
              <a:t>https://gloss-sealevel.org/gloss-core-network</a:t>
            </a:r>
            <a:r>
              <a:rPr lang="en-US" sz="900">
                <a:solidFill>
                  <a:schemeClr val="dk1"/>
                </a:solidFill>
                <a:latin typeface="Roboto"/>
                <a:ea typeface="Roboto"/>
                <a:cs typeface="Roboto"/>
                <a:sym typeface="Roboto"/>
              </a:rPr>
              <a:t> </a:t>
            </a:r>
            <a:endParaRPr sz="9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aseline="30000" lang="en-US" sz="900">
                <a:solidFill>
                  <a:schemeClr val="dk1"/>
                </a:solidFill>
                <a:latin typeface="Roboto"/>
                <a:ea typeface="Roboto"/>
                <a:cs typeface="Roboto"/>
                <a:sym typeface="Roboto"/>
              </a:rPr>
              <a:t>3  </a:t>
            </a:r>
            <a:r>
              <a:rPr lang="en-US" sz="900">
                <a:solidFill>
                  <a:schemeClr val="dk1"/>
                </a:solidFill>
                <a:highlight>
                  <a:srgbClr val="FFFF00"/>
                </a:highlight>
                <a:latin typeface="Roboto"/>
                <a:ea typeface="Roboto"/>
                <a:cs typeface="Roboto"/>
                <a:sym typeface="Roboto"/>
              </a:rPr>
              <a:t>Definition and link</a:t>
            </a:r>
            <a:endParaRPr sz="900">
              <a:solidFill>
                <a:schemeClr val="dk1"/>
              </a:solidFill>
              <a:highlight>
                <a:srgbClr val="FFFF00"/>
              </a:highlight>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t/>
            </a:r>
            <a:endParaRPr sz="900">
              <a:solidFill>
                <a:schemeClr val="dk1"/>
              </a:solidFill>
              <a:latin typeface="Roboto"/>
              <a:ea typeface="Roboto"/>
              <a:cs typeface="Roboto"/>
              <a:sym typeface="Roboto"/>
            </a:endParaRPr>
          </a:p>
        </p:txBody>
      </p:sp>
      <p:pic>
        <p:nvPicPr>
          <p:cNvPr id="206" name="Google Shape;206;p4" title="gloss (1).png"/>
          <p:cNvPicPr preferRelativeResize="0"/>
          <p:nvPr/>
        </p:nvPicPr>
        <p:blipFill>
          <a:blip r:embed="rId10">
            <a:alphaModFix/>
          </a:blip>
          <a:stretch>
            <a:fillRect/>
          </a:stretch>
        </p:blipFill>
        <p:spPr>
          <a:xfrm>
            <a:off x="323188" y="209750"/>
            <a:ext cx="702525" cy="689750"/>
          </a:xfrm>
          <a:prstGeom prst="rect">
            <a:avLst/>
          </a:prstGeom>
          <a:noFill/>
          <a:ln>
            <a:noFill/>
          </a:ln>
        </p:spPr>
      </p:pic>
      <p:pic>
        <p:nvPicPr>
          <p:cNvPr id="207" name="Google Shape;207;p4" title="GLOSS.png"/>
          <p:cNvPicPr preferRelativeResize="0"/>
          <p:nvPr/>
        </p:nvPicPr>
        <p:blipFill>
          <a:blip r:embed="rId11">
            <a:alphaModFix/>
          </a:blip>
          <a:stretch>
            <a:fillRect/>
          </a:stretch>
        </p:blipFill>
        <p:spPr>
          <a:xfrm>
            <a:off x="6704375" y="145025"/>
            <a:ext cx="754476" cy="819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211" name="Shape 211"/>
        <p:cNvGrpSpPr/>
        <p:nvPr/>
      </p:nvGrpSpPr>
      <p:grpSpPr>
        <a:xfrm>
          <a:off x="0" y="0"/>
          <a:ext cx="0" cy="0"/>
          <a:chOff x="0" y="0"/>
          <a:chExt cx="0" cy="0"/>
        </a:xfrm>
      </p:grpSpPr>
      <p:sp>
        <p:nvSpPr>
          <p:cNvPr id="212" name="Google Shape;212;p5"/>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3" name="Google Shape;213;p5"/>
          <p:cNvGrpSpPr/>
          <p:nvPr/>
        </p:nvGrpSpPr>
        <p:grpSpPr>
          <a:xfrm>
            <a:off x="-461254" y="960516"/>
            <a:ext cx="8222827" cy="8790415"/>
            <a:chOff x="0" y="-28575"/>
            <a:chExt cx="2946875" cy="3150287"/>
          </a:xfrm>
        </p:grpSpPr>
        <p:sp>
          <p:nvSpPr>
            <p:cNvPr id="214" name="Google Shape;214;p5"/>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5"/>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5"/>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217" name="Google Shape;217;p5"/>
          <p:cNvGrpSpPr/>
          <p:nvPr/>
        </p:nvGrpSpPr>
        <p:grpSpPr>
          <a:xfrm>
            <a:off x="3810753" y="9893806"/>
            <a:ext cx="3110847" cy="622692"/>
            <a:chOff x="0" y="0"/>
            <a:chExt cx="4147796" cy="830256"/>
          </a:xfrm>
        </p:grpSpPr>
        <p:sp>
          <p:nvSpPr>
            <p:cNvPr id="218" name="Google Shape;218;p5"/>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5"/>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5"/>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5"/>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aphicFrame>
        <p:nvGraphicFramePr>
          <p:cNvPr id="222" name="Google Shape;222;p5"/>
          <p:cNvGraphicFramePr/>
          <p:nvPr/>
        </p:nvGraphicFramePr>
        <p:xfrm>
          <a:off x="654050" y="1231900"/>
          <a:ext cx="3000000" cy="3000000"/>
        </p:xfrm>
        <a:graphic>
          <a:graphicData uri="http://schemas.openxmlformats.org/drawingml/2006/table">
            <a:tbl>
              <a:tblPr bandRow="1">
                <a:noFill/>
                <a:tableStyleId>{E6EAACD7-93A3-405F-9A07-4BB81B71E2F7}</a:tableStyleId>
              </a:tblPr>
              <a:tblGrid>
                <a:gridCol w="1253500"/>
                <a:gridCol w="1253500"/>
                <a:gridCol w="1253500"/>
                <a:gridCol w="1253500"/>
                <a:gridCol w="1253500"/>
              </a:tblGrid>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Unique contribution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coordination with</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other networks</a:t>
                      </a:r>
                      <a:endParaRPr sz="1400" u="none" cap="none" strike="noStrike"/>
                    </a:p>
                  </a:txBody>
                  <a:tcPr marT="45725" marB="45725" marR="91450" marL="91450"/>
                </a:tc>
                <a:tc gridSpan="4">
                  <a:txBody>
                    <a:bodyPr/>
                    <a:lstStyle/>
                    <a:p>
                      <a:pPr indent="0" lvl="0" marL="13334" rtl="0" algn="l">
                        <a:spcBef>
                          <a:spcPts val="0"/>
                        </a:spcBef>
                        <a:spcAft>
                          <a:spcPts val="0"/>
                        </a:spcAft>
                        <a:buClr>
                          <a:schemeClr val="dk1"/>
                        </a:buClr>
                        <a:buSzPts val="1100"/>
                        <a:buFont typeface="Arial"/>
                        <a:buNone/>
                      </a:pPr>
                      <a:r>
                        <a:rPr lang="en-US" sz="900">
                          <a:latin typeface="Roboto"/>
                          <a:ea typeface="Roboto"/>
                          <a:cs typeface="Roboto"/>
                          <a:sym typeface="Roboto"/>
                        </a:rPr>
                        <a:t>Complementarity with </a:t>
                      </a:r>
                      <a:r>
                        <a:rPr lang="en-US" sz="900">
                          <a:latin typeface="Roboto"/>
                          <a:ea typeface="Roboto"/>
                          <a:cs typeface="Roboto"/>
                          <a:sym typeface="Roboto"/>
                          <a:extLst>
                            <a:ext uri="http://customooxmlschemas.google.com/">
                              <go:slidesCustomData xmlns:go="http://customooxmlschemas.google.com/" textRoundtripDataId="4"/>
                            </a:ext>
                          </a:extLst>
                        </a:rPr>
                        <a:t>Altimetry</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txBody>
                  <a:tcPr marT="45725" marB="45725" marR="91450" marL="91450"/>
                </a:tc>
                <a:tc hMerge="1"/>
                <a:tc hMerge="1"/>
                <a:tc hMerge="1"/>
              </a:tr>
              <a:tr h="6184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5"/>
                            </a:ext>
                          </a:extLst>
                        </a:rPr>
                        <a:t>GOOS delivery areas addressed</a:t>
                      </a:r>
                      <a:r>
                        <a:rPr b="1" baseline="30000" lang="en-US" sz="1000" u="none" cap="none" strike="noStrike">
                          <a:solidFill>
                            <a:srgbClr val="262626"/>
                          </a:solidFill>
                          <a:latin typeface="Roboto"/>
                          <a:ea typeface="Roboto"/>
                          <a:cs typeface="Roboto"/>
                          <a:sym typeface="Roboto"/>
                        </a:rPr>
                        <a:t>4</a:t>
                      </a:r>
                      <a:endParaRPr b="1" baseline="30000"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None/>
                      </a:pPr>
                      <a:r>
                        <a:t/>
                      </a:r>
                      <a:endParaRPr sz="900" u="none" cap="none" strike="noStrike">
                        <a:latin typeface="Roboto"/>
                        <a:ea typeface="Roboto"/>
                        <a:cs typeface="Roboto"/>
                        <a:sym typeface="Roboto"/>
                      </a:endParaRPr>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Applications addressed</a:t>
                      </a:r>
                      <a:r>
                        <a:rPr b="1" baseline="30000" lang="en-US" sz="1000" u="none" cap="none" strike="noStrike">
                          <a:solidFill>
                            <a:srgbClr val="262626"/>
                          </a:solidFill>
                          <a:latin typeface="Roboto"/>
                          <a:ea typeface="Roboto"/>
                          <a:cs typeface="Roboto"/>
                          <a:sym typeface="Roboto"/>
                        </a:rPr>
                        <a:t>5</a:t>
                      </a:r>
                      <a:endParaRPr baseline="30000" sz="1400" u="none" cap="none" strike="noStrike"/>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lang="en-US" sz="900">
                          <a:latin typeface="Roboto"/>
                          <a:ea typeface="Roboto"/>
                          <a:cs typeface="Roboto"/>
                          <a:sym typeface="Roboto"/>
                        </a:rPr>
                        <a:t>Storm Surge/Tsunami warnings</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900" u="none" cap="none" strike="noStrike">
                        <a:latin typeface="Roboto"/>
                        <a:ea typeface="Roboto"/>
                        <a:cs typeface="Roboto"/>
                        <a:sym typeface="Roboto"/>
                      </a:endParaRPr>
                    </a:p>
                  </a:txBody>
                  <a:tcPr marT="45725" marB="45725" marR="91450" marL="91450"/>
                </a:tc>
                <a:tc hMerge="1"/>
                <a:tc hMerge="1"/>
                <a:tc hMerge="1"/>
              </a:tr>
            </a:tbl>
          </a:graphicData>
        </a:graphic>
      </p:graphicFrame>
      <p:cxnSp>
        <p:nvCxnSpPr>
          <p:cNvPr id="223" name="Google Shape;223;p5"/>
          <p:cNvCxnSpPr/>
          <p:nvPr/>
        </p:nvCxnSpPr>
        <p:spPr>
          <a:xfrm>
            <a:off x="556025" y="8946225"/>
            <a:ext cx="6413100" cy="6000"/>
          </a:xfrm>
          <a:prstGeom prst="straightConnector1">
            <a:avLst/>
          </a:prstGeom>
          <a:noFill/>
          <a:ln cap="flat" cmpd="sng" w="9525">
            <a:solidFill>
              <a:schemeClr val="dk2"/>
            </a:solidFill>
            <a:prstDash val="solid"/>
            <a:round/>
            <a:headEnd len="sm" w="sm" type="none"/>
            <a:tailEnd len="sm" w="sm" type="none"/>
          </a:ln>
        </p:spPr>
      </p:cxnSp>
      <p:sp>
        <p:nvSpPr>
          <p:cNvPr id="224" name="Google Shape;224;p5"/>
          <p:cNvSpPr txBox="1"/>
          <p:nvPr/>
        </p:nvSpPr>
        <p:spPr>
          <a:xfrm>
            <a:off x="557825" y="9011500"/>
            <a:ext cx="64095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000"/>
              <a:buFont typeface="Arial"/>
              <a:buNone/>
            </a:pPr>
            <a:r>
              <a:rPr baseline="30000" lang="en-US" sz="900">
                <a:solidFill>
                  <a:schemeClr val="dk1"/>
                </a:solidFill>
                <a:highlight>
                  <a:srgbClr val="FFFF00"/>
                </a:highlight>
                <a:latin typeface="Roboto"/>
                <a:ea typeface="Roboto"/>
                <a:cs typeface="Roboto"/>
                <a:sym typeface="Roboto"/>
              </a:rPr>
              <a:t>4</a:t>
            </a:r>
            <a:r>
              <a:rPr lang="en-US" sz="900">
                <a:solidFill>
                  <a:schemeClr val="dk1"/>
                </a:solidFill>
                <a:highlight>
                  <a:srgbClr val="FFFF00"/>
                </a:highlight>
                <a:latin typeface="Roboto"/>
                <a:ea typeface="Roboto"/>
                <a:cs typeface="Roboto"/>
                <a:sym typeface="Roboto"/>
              </a:rPr>
              <a:t>Definition (and link)</a:t>
            </a:r>
            <a:endParaRPr sz="900">
              <a:solidFill>
                <a:schemeClr val="dk1"/>
              </a:solidFill>
              <a:highlight>
                <a:srgbClr val="FFFF00"/>
              </a:highlight>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rPr baseline="30000" lang="en-US" sz="900">
                <a:solidFill>
                  <a:schemeClr val="dk1"/>
                </a:solidFill>
                <a:highlight>
                  <a:srgbClr val="FFFF00"/>
                </a:highlight>
                <a:latin typeface="Roboto"/>
                <a:ea typeface="Roboto"/>
                <a:cs typeface="Roboto"/>
                <a:sym typeface="Roboto"/>
              </a:rPr>
              <a:t>5</a:t>
            </a:r>
            <a:r>
              <a:rPr lang="en-US" sz="900">
                <a:solidFill>
                  <a:schemeClr val="dk1"/>
                </a:solidFill>
                <a:highlight>
                  <a:srgbClr val="FFFF00"/>
                </a:highlight>
                <a:latin typeface="Roboto"/>
                <a:ea typeface="Roboto"/>
                <a:cs typeface="Roboto"/>
                <a:sym typeface="Roboto"/>
              </a:rPr>
              <a:t>Definition (and link?)</a:t>
            </a:r>
            <a:endParaRPr sz="1000">
              <a:solidFill>
                <a:schemeClr val="dk1"/>
              </a:solidFill>
              <a:latin typeface="Roboto"/>
              <a:ea typeface="Roboto"/>
              <a:cs typeface="Roboto"/>
              <a:sym typeface="Roboto"/>
            </a:endParaRPr>
          </a:p>
        </p:txBody>
      </p:sp>
      <p:pic>
        <p:nvPicPr>
          <p:cNvPr id="225" name="Google Shape;225;p5" title="Operational services.png"/>
          <p:cNvPicPr preferRelativeResize="0"/>
          <p:nvPr/>
        </p:nvPicPr>
        <p:blipFill>
          <a:blip r:embed="rId8">
            <a:alphaModFix/>
          </a:blip>
          <a:stretch>
            <a:fillRect/>
          </a:stretch>
        </p:blipFill>
        <p:spPr>
          <a:xfrm>
            <a:off x="2094923" y="2068786"/>
            <a:ext cx="774700" cy="327903"/>
          </a:xfrm>
          <a:prstGeom prst="rect">
            <a:avLst/>
          </a:prstGeom>
          <a:noFill/>
          <a:ln>
            <a:noFill/>
          </a:ln>
        </p:spPr>
      </p:pic>
      <p:pic>
        <p:nvPicPr>
          <p:cNvPr id="226" name="Google Shape;226;p5" title="Climate.png"/>
          <p:cNvPicPr preferRelativeResize="0"/>
          <p:nvPr/>
        </p:nvPicPr>
        <p:blipFill>
          <a:blip r:embed="rId9">
            <a:alphaModFix/>
          </a:blip>
          <a:stretch>
            <a:fillRect/>
          </a:stretch>
        </p:blipFill>
        <p:spPr>
          <a:xfrm>
            <a:off x="4707167" y="2031363"/>
            <a:ext cx="553321" cy="402725"/>
          </a:xfrm>
          <a:prstGeom prst="rect">
            <a:avLst/>
          </a:prstGeom>
          <a:noFill/>
          <a:ln>
            <a:noFill/>
          </a:ln>
        </p:spPr>
      </p:pic>
      <p:sp>
        <p:nvSpPr>
          <p:cNvPr id="227" name="Google Shape;227;p5"/>
          <p:cNvSpPr txBox="1"/>
          <p:nvPr/>
        </p:nvSpPr>
        <p:spPr>
          <a:xfrm>
            <a:off x="2989450" y="2068775"/>
            <a:ext cx="13824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Roboto"/>
                <a:ea typeface="Roboto"/>
                <a:cs typeface="Roboto"/>
                <a:sym typeface="Roboto"/>
              </a:rPr>
              <a:t>Operational services</a:t>
            </a:r>
            <a:endParaRPr sz="900">
              <a:solidFill>
                <a:schemeClr val="dk1"/>
              </a:solidFill>
              <a:latin typeface="Roboto"/>
              <a:ea typeface="Roboto"/>
              <a:cs typeface="Roboto"/>
              <a:sym typeface="Roboto"/>
            </a:endParaRPr>
          </a:p>
        </p:txBody>
      </p:sp>
      <p:sp>
        <p:nvSpPr>
          <p:cNvPr id="228" name="Google Shape;228;p5"/>
          <p:cNvSpPr txBox="1"/>
          <p:nvPr/>
        </p:nvSpPr>
        <p:spPr>
          <a:xfrm>
            <a:off x="5369000" y="2068775"/>
            <a:ext cx="11862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Roboto"/>
                <a:ea typeface="Roboto"/>
                <a:cs typeface="Roboto"/>
                <a:sym typeface="Roboto"/>
              </a:rPr>
              <a:t>Climate</a:t>
            </a:r>
            <a:endParaRPr sz="900">
              <a:solidFill>
                <a:schemeClr val="dk1"/>
              </a:solidFill>
              <a:latin typeface="Roboto"/>
              <a:ea typeface="Roboto"/>
              <a:cs typeface="Roboto"/>
              <a:sym typeface="Roboto"/>
            </a:endParaRPr>
          </a:p>
        </p:txBody>
      </p:sp>
      <p:pic>
        <p:nvPicPr>
          <p:cNvPr id="229" name="Google Shape;229;p5" title="gloss (1).png"/>
          <p:cNvPicPr preferRelativeResize="0"/>
          <p:nvPr/>
        </p:nvPicPr>
        <p:blipFill>
          <a:blip r:embed="rId10">
            <a:alphaModFix/>
          </a:blip>
          <a:stretch>
            <a:fillRect/>
          </a:stretch>
        </p:blipFill>
        <p:spPr>
          <a:xfrm>
            <a:off x="323188" y="209750"/>
            <a:ext cx="702525" cy="689750"/>
          </a:xfrm>
          <a:prstGeom prst="rect">
            <a:avLst/>
          </a:prstGeom>
          <a:noFill/>
          <a:ln>
            <a:noFill/>
          </a:ln>
        </p:spPr>
      </p:pic>
      <p:pic>
        <p:nvPicPr>
          <p:cNvPr id="230" name="Google Shape;230;p5" title="GLOSS.png"/>
          <p:cNvPicPr preferRelativeResize="0"/>
          <p:nvPr/>
        </p:nvPicPr>
        <p:blipFill>
          <a:blip r:embed="rId11">
            <a:alphaModFix/>
          </a:blip>
          <a:stretch>
            <a:fillRect/>
          </a:stretch>
        </p:blipFill>
        <p:spPr>
          <a:xfrm>
            <a:off x="6704375" y="145025"/>
            <a:ext cx="754476" cy="819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234" name="Shape 234"/>
        <p:cNvGrpSpPr/>
        <p:nvPr/>
      </p:nvGrpSpPr>
      <p:grpSpPr>
        <a:xfrm>
          <a:off x="0" y="0"/>
          <a:ext cx="0" cy="0"/>
          <a:chOff x="0" y="0"/>
          <a:chExt cx="0" cy="0"/>
        </a:xfrm>
      </p:grpSpPr>
      <p:sp>
        <p:nvSpPr>
          <p:cNvPr id="235" name="Google Shape;235;p6"/>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3">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6" name="Google Shape;236;p6"/>
          <p:cNvGrpSpPr/>
          <p:nvPr/>
        </p:nvGrpSpPr>
        <p:grpSpPr>
          <a:xfrm>
            <a:off x="-461254" y="960516"/>
            <a:ext cx="8222827" cy="8790415"/>
            <a:chOff x="0" y="-28575"/>
            <a:chExt cx="2946875" cy="3150287"/>
          </a:xfrm>
        </p:grpSpPr>
        <p:sp>
          <p:nvSpPr>
            <p:cNvPr id="237" name="Google Shape;237;p6"/>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6"/>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6"/>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240" name="Google Shape;240;p6"/>
          <p:cNvGrpSpPr/>
          <p:nvPr/>
        </p:nvGrpSpPr>
        <p:grpSpPr>
          <a:xfrm>
            <a:off x="3810753" y="9893806"/>
            <a:ext cx="3110847" cy="622692"/>
            <a:chOff x="0" y="0"/>
            <a:chExt cx="4147796" cy="830256"/>
          </a:xfrm>
        </p:grpSpPr>
        <p:sp>
          <p:nvSpPr>
            <p:cNvPr id="241" name="Google Shape;241;p6"/>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 name="Google Shape;242;p6"/>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6"/>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6"/>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6"/>
          <p:cNvGrpSpPr/>
          <p:nvPr/>
        </p:nvGrpSpPr>
        <p:grpSpPr>
          <a:xfrm>
            <a:off x="519927" y="1335408"/>
            <a:ext cx="6485302" cy="353149"/>
            <a:chOff x="0" y="-28575"/>
            <a:chExt cx="2324186" cy="126561"/>
          </a:xfrm>
        </p:grpSpPr>
        <p:sp>
          <p:nvSpPr>
            <p:cNvPr id="246" name="Google Shape;246;p6"/>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6"/>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6"/>
          <p:cNvSpPr txBox="1"/>
          <p:nvPr/>
        </p:nvSpPr>
        <p:spPr>
          <a:xfrm>
            <a:off x="595624" y="1466505"/>
            <a:ext cx="3487425" cy="179536"/>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Platform Characteristics</a:t>
            </a:r>
            <a:endParaRPr b="0" i="0" sz="1400" u="none" cap="none" strike="noStrike">
              <a:solidFill>
                <a:srgbClr val="000000"/>
              </a:solidFill>
              <a:latin typeface="Arial"/>
              <a:ea typeface="Arial"/>
              <a:cs typeface="Arial"/>
              <a:sym typeface="Arial"/>
            </a:endParaRPr>
          </a:p>
        </p:txBody>
      </p:sp>
      <p:sp>
        <p:nvSpPr>
          <p:cNvPr id="249" name="Google Shape;249;p6"/>
          <p:cNvSpPr txBox="1"/>
          <p:nvPr/>
        </p:nvSpPr>
        <p:spPr>
          <a:xfrm>
            <a:off x="595625" y="1802246"/>
            <a:ext cx="6409604" cy="346249"/>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extLst>
                  <a:ext uri="http://customooxmlschemas.google.com/">
                    <go:slidesCustomData xmlns:go="http://customooxmlschemas.google.com/" textRoundtripDataId="6"/>
                  </a:ext>
                </a:extLst>
              </a:rPr>
              <a:t>Specifies the platform characteristics, and temporal and spatial sampling, and the well resolved observation scales of the network.</a:t>
            </a:r>
            <a:endParaRPr b="0" i="0" sz="1400" u="none" cap="none" strike="noStrike">
              <a:solidFill>
                <a:srgbClr val="000000"/>
              </a:solidFill>
              <a:latin typeface="Arial"/>
              <a:ea typeface="Arial"/>
              <a:cs typeface="Arial"/>
              <a:sym typeface="Arial"/>
            </a:endParaRPr>
          </a:p>
        </p:txBody>
      </p:sp>
      <p:graphicFrame>
        <p:nvGraphicFramePr>
          <p:cNvPr id="250" name="Google Shape;250;p6"/>
          <p:cNvGraphicFramePr/>
          <p:nvPr/>
        </p:nvGraphicFramePr>
        <p:xfrm>
          <a:off x="519927" y="2304070"/>
          <a:ext cx="3000000" cy="3000000"/>
        </p:xfrm>
        <a:graphic>
          <a:graphicData uri="http://schemas.openxmlformats.org/drawingml/2006/table">
            <a:tbl>
              <a:tblPr bandRow="1">
                <a:noFill/>
                <a:tableStyleId>{E6EAACD7-93A3-405F-9A07-4BB81B71E2F7}</a:tableStyleId>
              </a:tblPr>
              <a:tblGrid>
                <a:gridCol w="1297050"/>
                <a:gridCol w="1297050"/>
                <a:gridCol w="1297050"/>
                <a:gridCol w="1297050"/>
                <a:gridCol w="1297050"/>
              </a:tblGrid>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Observing platorm(-s) used</a:t>
                      </a:r>
                      <a:endParaRPr sz="1400" u="none" cap="none" strike="noStrike"/>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Coastal Tide gauges</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Components/ Programmes</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None/>
                      </a:pPr>
                      <a:r>
                        <a:rPr b="1" lang="en-US" sz="1000">
                          <a:solidFill>
                            <a:schemeClr val="dk1"/>
                          </a:solidFill>
                          <a:latin typeface="Roboto"/>
                          <a:ea typeface="Roboto"/>
                          <a:cs typeface="Roboto"/>
                          <a:sym typeface="Roboto"/>
                        </a:rPr>
                        <a:t>GLOSS</a:t>
                      </a:r>
                      <a:endParaRPr sz="1000">
                        <a:latin typeface="Roboto"/>
                        <a:ea typeface="Roboto"/>
                        <a:cs typeface="Roboto"/>
                        <a:sym typeface="Roboto"/>
                      </a:endParaRPr>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Spatial sampling (standard)</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lang="en-US" sz="1000" u="sng">
                          <a:latin typeface="Roboto"/>
                          <a:ea typeface="Roboto"/>
                          <a:cs typeface="Roboto"/>
                          <a:sym typeface="Roboto"/>
                        </a:rPr>
                        <a:t>Horizontal</a:t>
                      </a:r>
                      <a:endParaRPr sz="1000" u="sng">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Approximately 300 stations globally: spacing variable.</a:t>
                      </a:r>
                      <a:endParaRPr sz="1000">
                        <a:latin typeface="Roboto"/>
                        <a:ea typeface="Roboto"/>
                        <a:cs typeface="Roboto"/>
                        <a:sym typeface="Roboto"/>
                      </a:endParaRPr>
                    </a:p>
                    <a:p>
                      <a:pPr indent="0" lvl="0" marL="464819" rtl="0" algn="l">
                        <a:spcBef>
                          <a:spcPts val="0"/>
                        </a:spcBef>
                        <a:spcAft>
                          <a:spcPts val="0"/>
                        </a:spcAft>
                        <a:buClr>
                          <a:schemeClr val="dk1"/>
                        </a:buClr>
                        <a:buSzPts val="1100"/>
                        <a:buFont typeface="Arial"/>
                        <a:buNone/>
                      </a:pPr>
                      <a:r>
                        <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u="sng">
                          <a:latin typeface="Roboto"/>
                          <a:ea typeface="Roboto"/>
                          <a:cs typeface="Roboto"/>
                          <a:sym typeface="Roboto"/>
                        </a:rPr>
                        <a:t>Vertical</a:t>
                      </a:r>
                      <a:endParaRPr sz="1000" u="sng">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Sea surface</a:t>
                      </a:r>
                      <a:endParaRPr sz="1000" u="none" cap="none" strike="noStrike">
                        <a:latin typeface="Roboto"/>
                        <a:ea typeface="Roboto"/>
                        <a:cs typeface="Roboto"/>
                        <a:sym typeface="Roboto"/>
                      </a:endParaRPr>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Temporal sampling (standard)</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292100" lvl="0" marL="457200" rtl="0" algn="l">
                        <a:spcBef>
                          <a:spcPts val="0"/>
                        </a:spcBef>
                        <a:spcAft>
                          <a:spcPts val="0"/>
                        </a:spcAft>
                        <a:buClr>
                          <a:schemeClr val="dk1"/>
                        </a:buClr>
                        <a:buSzPts val="1000"/>
                        <a:buFont typeface="Roboto"/>
                        <a:buChar char="●"/>
                      </a:pPr>
                      <a:r>
                        <a:rPr lang="en-US" sz="1000">
                          <a:latin typeface="Roboto"/>
                          <a:ea typeface="Roboto"/>
                          <a:cs typeface="Roboto"/>
                          <a:sym typeface="Roboto"/>
                        </a:rPr>
                        <a:t>Less than hourly for all stations. </a:t>
                      </a:r>
                      <a:endParaRPr sz="1000">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US" sz="1000">
                          <a:latin typeface="Roboto"/>
                          <a:ea typeface="Roboto"/>
                          <a:cs typeface="Roboto"/>
                          <a:sym typeface="Roboto"/>
                        </a:rPr>
                        <a:t>1 minute for Tsunami stations.</a:t>
                      </a:r>
                      <a:endParaRPr sz="1000" u="none" cap="none" strike="noStrike">
                        <a:latin typeface="Roboto"/>
                        <a:ea typeface="Roboto"/>
                        <a:cs typeface="Roboto"/>
                        <a:sym typeface="Roboto"/>
                      </a:endParaRPr>
                    </a:p>
                  </a:txBody>
                  <a:tcPr marT="45725" marB="45725" marR="91450" marL="91450"/>
                </a:tc>
                <a:tc hMerge="1"/>
                <a:tc hMerge="1"/>
                <a:tc hMerge="1"/>
              </a:tr>
            </a:tbl>
          </a:graphicData>
        </a:graphic>
      </p:graphicFrame>
      <p:cxnSp>
        <p:nvCxnSpPr>
          <p:cNvPr id="251" name="Google Shape;251;p6"/>
          <p:cNvCxnSpPr/>
          <p:nvPr/>
        </p:nvCxnSpPr>
        <p:spPr>
          <a:xfrm>
            <a:off x="519925" y="8628725"/>
            <a:ext cx="6413100" cy="6000"/>
          </a:xfrm>
          <a:prstGeom prst="straightConnector1">
            <a:avLst/>
          </a:prstGeom>
          <a:noFill/>
          <a:ln cap="flat" cmpd="sng" w="9525">
            <a:solidFill>
              <a:schemeClr val="dk2"/>
            </a:solidFill>
            <a:prstDash val="solid"/>
            <a:round/>
            <a:headEnd len="sm" w="sm" type="none"/>
            <a:tailEnd len="sm" w="sm" type="none"/>
          </a:ln>
        </p:spPr>
      </p:cxnSp>
      <p:sp>
        <p:nvSpPr>
          <p:cNvPr id="252" name="Google Shape;252;p6"/>
          <p:cNvSpPr txBox="1"/>
          <p:nvPr/>
        </p:nvSpPr>
        <p:spPr>
          <a:xfrm>
            <a:off x="547700" y="8680550"/>
            <a:ext cx="6409500" cy="5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Roboto"/>
                <a:ea typeface="Roboto"/>
                <a:cs typeface="Roboto"/>
                <a:sym typeface="Roboto"/>
              </a:rPr>
              <a:t>Space for footnotes - delete if none</a:t>
            </a:r>
            <a:endParaRPr b="0" i="0" sz="1000" u="none" cap="none" strike="noStrike">
              <a:solidFill>
                <a:schemeClr val="dk1"/>
              </a:solidFill>
              <a:latin typeface="Roboto"/>
              <a:ea typeface="Roboto"/>
              <a:cs typeface="Roboto"/>
              <a:sym typeface="Roboto"/>
            </a:endParaRPr>
          </a:p>
        </p:txBody>
      </p:sp>
      <p:pic>
        <p:nvPicPr>
          <p:cNvPr id="253" name="Google Shape;253;p6"/>
          <p:cNvPicPr preferRelativeResize="0"/>
          <p:nvPr/>
        </p:nvPicPr>
        <p:blipFill>
          <a:blip r:embed="rId8">
            <a:alphaModFix/>
          </a:blip>
          <a:stretch>
            <a:fillRect/>
          </a:stretch>
        </p:blipFill>
        <p:spPr>
          <a:xfrm>
            <a:off x="547700" y="4734275"/>
            <a:ext cx="3095625" cy="2667000"/>
          </a:xfrm>
          <a:prstGeom prst="rect">
            <a:avLst/>
          </a:prstGeom>
          <a:noFill/>
          <a:ln>
            <a:noFill/>
          </a:ln>
        </p:spPr>
      </p:pic>
      <p:sp>
        <p:nvSpPr>
          <p:cNvPr id="254" name="Google Shape;254;p6"/>
          <p:cNvSpPr txBox="1"/>
          <p:nvPr/>
        </p:nvSpPr>
        <p:spPr>
          <a:xfrm>
            <a:off x="568208" y="7462627"/>
            <a:ext cx="3054600" cy="138600"/>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Clr>
                <a:srgbClr val="000000"/>
              </a:buClr>
              <a:buSzPts val="900"/>
              <a:buFont typeface="Arial"/>
              <a:buNone/>
            </a:pPr>
            <a:r>
              <a:rPr b="0" i="1" lang="en-US" sz="900" u="none" cap="none" strike="noStrike">
                <a:solidFill>
                  <a:srgbClr val="333333"/>
                </a:solidFill>
                <a:highlight>
                  <a:srgbClr val="FFFF00"/>
                </a:highlight>
                <a:latin typeface="Roboto"/>
                <a:ea typeface="Roboto"/>
                <a:cs typeface="Roboto"/>
                <a:sym typeface="Roboto"/>
              </a:rPr>
              <a:t>Description.</a:t>
            </a:r>
            <a:r>
              <a:rPr b="0" i="1" lang="en-US" sz="900" u="none" cap="none" strike="noStrike">
                <a:solidFill>
                  <a:srgbClr val="333333"/>
                </a:solidFill>
                <a:latin typeface="Roboto"/>
                <a:ea typeface="Roboto"/>
                <a:cs typeface="Roboto"/>
                <a:sym typeface="Roboto"/>
              </a:rPr>
              <a:t> Credit: </a:t>
            </a:r>
            <a:endParaRPr b="0" i="0" sz="1400" u="none" cap="none" strike="noStrike">
              <a:solidFill>
                <a:srgbClr val="000000"/>
              </a:solidFill>
              <a:latin typeface="Arial"/>
              <a:ea typeface="Arial"/>
              <a:cs typeface="Arial"/>
              <a:sym typeface="Arial"/>
            </a:endParaRPr>
          </a:p>
        </p:txBody>
      </p:sp>
      <p:pic>
        <p:nvPicPr>
          <p:cNvPr id="255" name="Google Shape;255;p6"/>
          <p:cNvPicPr preferRelativeResize="0"/>
          <p:nvPr/>
        </p:nvPicPr>
        <p:blipFill>
          <a:blip r:embed="rId9">
            <a:alphaModFix/>
          </a:blip>
          <a:stretch>
            <a:fillRect/>
          </a:stretch>
        </p:blipFill>
        <p:spPr>
          <a:xfrm>
            <a:off x="3757300" y="4729513"/>
            <a:ext cx="3248025" cy="2676525"/>
          </a:xfrm>
          <a:prstGeom prst="rect">
            <a:avLst/>
          </a:prstGeom>
          <a:noFill/>
          <a:ln>
            <a:noFill/>
          </a:ln>
        </p:spPr>
      </p:pic>
      <p:sp>
        <p:nvSpPr>
          <p:cNvPr id="256" name="Google Shape;256;p6"/>
          <p:cNvSpPr txBox="1"/>
          <p:nvPr/>
        </p:nvSpPr>
        <p:spPr>
          <a:xfrm>
            <a:off x="3686000" y="7337225"/>
            <a:ext cx="3199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900">
                <a:solidFill>
                  <a:srgbClr val="3B3838"/>
                </a:solidFill>
                <a:latin typeface="Roboto"/>
                <a:ea typeface="Roboto"/>
                <a:cs typeface="Roboto"/>
                <a:sym typeface="Roboto"/>
              </a:rPr>
              <a:t>Colombo, Rowlands &amp; Chinn, &amp; Poulose. (2002). Precise Satellite Navigation Combining Kinematic and Dynamic Techniques in Support of Remote Sensing From Space. AGU Spring Meeting Abstracts.</a:t>
            </a:r>
            <a:endParaRPr sz="900">
              <a:latin typeface="Roboto"/>
              <a:ea typeface="Roboto"/>
              <a:cs typeface="Roboto"/>
              <a:sym typeface="Roboto"/>
            </a:endParaRPr>
          </a:p>
        </p:txBody>
      </p:sp>
      <p:pic>
        <p:nvPicPr>
          <p:cNvPr id="257" name="Google Shape;257;p6" title="gloss (1).png"/>
          <p:cNvPicPr preferRelativeResize="0"/>
          <p:nvPr/>
        </p:nvPicPr>
        <p:blipFill>
          <a:blip r:embed="rId10">
            <a:alphaModFix/>
          </a:blip>
          <a:stretch>
            <a:fillRect/>
          </a:stretch>
        </p:blipFill>
        <p:spPr>
          <a:xfrm>
            <a:off x="323188" y="209750"/>
            <a:ext cx="702525" cy="689750"/>
          </a:xfrm>
          <a:prstGeom prst="rect">
            <a:avLst/>
          </a:prstGeom>
          <a:noFill/>
          <a:ln>
            <a:noFill/>
          </a:ln>
        </p:spPr>
      </p:pic>
      <p:pic>
        <p:nvPicPr>
          <p:cNvPr id="258" name="Google Shape;258;p6" title="GLOSS.png"/>
          <p:cNvPicPr preferRelativeResize="0"/>
          <p:nvPr/>
        </p:nvPicPr>
        <p:blipFill>
          <a:blip r:embed="rId11">
            <a:alphaModFix/>
          </a:blip>
          <a:stretch>
            <a:fillRect/>
          </a:stretch>
        </p:blipFill>
        <p:spPr>
          <a:xfrm>
            <a:off x="6704375" y="145025"/>
            <a:ext cx="754476" cy="819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262" name="Shape 262"/>
        <p:cNvGrpSpPr/>
        <p:nvPr/>
      </p:nvGrpSpPr>
      <p:grpSpPr>
        <a:xfrm>
          <a:off x="0" y="0"/>
          <a:ext cx="0" cy="0"/>
          <a:chOff x="0" y="0"/>
          <a:chExt cx="0" cy="0"/>
        </a:xfrm>
      </p:grpSpPr>
      <p:sp>
        <p:nvSpPr>
          <p:cNvPr id="263" name="Google Shape;263;p8"/>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4">
              <a:alphaModFix/>
            </a:blip>
            <a:stretch>
              <a:fillRect b="-10238163" l="0" r="0" t="-1023816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4" name="Google Shape;264;p8"/>
          <p:cNvGrpSpPr/>
          <p:nvPr/>
        </p:nvGrpSpPr>
        <p:grpSpPr>
          <a:xfrm>
            <a:off x="-461254" y="960516"/>
            <a:ext cx="8222827" cy="8790415"/>
            <a:chOff x="0" y="-28575"/>
            <a:chExt cx="2946875" cy="3150287"/>
          </a:xfrm>
        </p:grpSpPr>
        <p:sp>
          <p:nvSpPr>
            <p:cNvPr id="265" name="Google Shape;265;p8"/>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8"/>
            <p:cNvSpPr txBox="1"/>
            <p:nvPr/>
          </p:nvSpPr>
          <p:spPr>
            <a:xfrm>
              <a:off x="0" y="-28575"/>
              <a:ext cx="2946875" cy="3150287"/>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8"/>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268" name="Google Shape;268;p8"/>
          <p:cNvGrpSpPr/>
          <p:nvPr/>
        </p:nvGrpSpPr>
        <p:grpSpPr>
          <a:xfrm>
            <a:off x="3810753" y="9893806"/>
            <a:ext cx="3110847" cy="622692"/>
            <a:chOff x="0" y="0"/>
            <a:chExt cx="4147796" cy="830256"/>
          </a:xfrm>
        </p:grpSpPr>
        <p:sp>
          <p:nvSpPr>
            <p:cNvPr id="269" name="Google Shape;269;p8"/>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8"/>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8"/>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8"/>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8"/>
          <p:cNvGrpSpPr/>
          <p:nvPr/>
        </p:nvGrpSpPr>
        <p:grpSpPr>
          <a:xfrm>
            <a:off x="519927" y="1335408"/>
            <a:ext cx="6485302" cy="353149"/>
            <a:chOff x="0" y="-28575"/>
            <a:chExt cx="2324186" cy="126561"/>
          </a:xfrm>
        </p:grpSpPr>
        <p:sp>
          <p:nvSpPr>
            <p:cNvPr id="274" name="Google Shape;274;p8"/>
            <p:cNvSpPr/>
            <p:nvPr/>
          </p:nvSpPr>
          <p:spPr>
            <a:xfrm>
              <a:off x="0" y="0"/>
              <a:ext cx="2324186" cy="97986"/>
            </a:xfrm>
            <a:custGeom>
              <a:rect b="b" l="l" r="r" t="t"/>
              <a:pathLst>
                <a:path extrusionOk="0" h="97986" w="2324186">
                  <a:moveTo>
                    <a:pt x="0" y="0"/>
                  </a:moveTo>
                  <a:lnTo>
                    <a:pt x="2324186" y="0"/>
                  </a:lnTo>
                  <a:lnTo>
                    <a:pt x="2324186" y="97986"/>
                  </a:lnTo>
                  <a:lnTo>
                    <a:pt x="0" y="97986"/>
                  </a:lnTo>
                  <a:close/>
                </a:path>
              </a:pathLst>
            </a:custGeom>
            <a:solidFill>
              <a:srgbClr val="147E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8"/>
            <p:cNvSpPr txBox="1"/>
            <p:nvPr/>
          </p:nvSpPr>
          <p:spPr>
            <a:xfrm>
              <a:off x="0" y="-28575"/>
              <a:ext cx="2324186" cy="126561"/>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8"/>
          <p:cNvSpPr txBox="1"/>
          <p:nvPr/>
        </p:nvSpPr>
        <p:spPr>
          <a:xfrm>
            <a:off x="595624" y="1466505"/>
            <a:ext cx="3487425" cy="179536"/>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Data Management</a:t>
            </a:r>
            <a:endParaRPr b="1" i="0" sz="1400" u="none" cap="none" strike="noStrike">
              <a:solidFill>
                <a:srgbClr val="FFFFFF"/>
              </a:solidFill>
              <a:latin typeface="Roboto"/>
              <a:ea typeface="Roboto"/>
              <a:cs typeface="Roboto"/>
              <a:sym typeface="Roboto"/>
            </a:endParaRPr>
          </a:p>
        </p:txBody>
      </p:sp>
      <p:sp>
        <p:nvSpPr>
          <p:cNvPr id="277" name="Google Shape;277;p8"/>
          <p:cNvSpPr txBox="1"/>
          <p:nvPr/>
        </p:nvSpPr>
        <p:spPr>
          <a:xfrm>
            <a:off x="595625" y="1802246"/>
            <a:ext cx="6409604" cy="525785"/>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Clr>
                <a:srgbClr val="000000"/>
              </a:buClr>
              <a:buSzPts val="1000"/>
              <a:buFont typeface="Arial"/>
              <a:buNone/>
            </a:pPr>
            <a:r>
              <a:rPr b="0" i="0" lang="en-US" sz="1000" u="none" cap="none" strike="noStrike">
                <a:solidFill>
                  <a:srgbClr val="333333"/>
                </a:solidFill>
                <a:latin typeface="Roboto"/>
                <a:ea typeface="Roboto"/>
                <a:cs typeface="Roboto"/>
                <a:sym typeface="Roboto"/>
              </a:rPr>
              <a:t>Details on the network data management system for Real Time (RT) and Delayed Mode (DM) data delivery, including the team responsible for the oversight and coordination of the data system, the data center/repository, and products.</a:t>
            </a:r>
            <a:endParaRPr b="0" i="0" sz="1400" u="none" cap="none" strike="noStrike">
              <a:solidFill>
                <a:srgbClr val="000000"/>
              </a:solidFill>
              <a:latin typeface="Arial"/>
              <a:ea typeface="Arial"/>
              <a:cs typeface="Arial"/>
              <a:sym typeface="Arial"/>
            </a:endParaRPr>
          </a:p>
        </p:txBody>
      </p:sp>
      <p:graphicFrame>
        <p:nvGraphicFramePr>
          <p:cNvPr id="278" name="Google Shape;278;p8"/>
          <p:cNvGraphicFramePr/>
          <p:nvPr/>
        </p:nvGraphicFramePr>
        <p:xfrm>
          <a:off x="535602" y="2484226"/>
          <a:ext cx="3000000" cy="3000000"/>
        </p:xfrm>
        <a:graphic>
          <a:graphicData uri="http://schemas.openxmlformats.org/drawingml/2006/table">
            <a:tbl>
              <a:tblPr bandRow="1">
                <a:noFill/>
                <a:tableStyleId>{E6EAACD7-93A3-405F-9A07-4BB81B71E2F7}</a:tableStyleId>
              </a:tblPr>
              <a:tblGrid>
                <a:gridCol w="1962925"/>
                <a:gridCol w="916850"/>
                <a:gridCol w="1279375"/>
                <a:gridCol w="1046775"/>
                <a:gridCol w="1279375"/>
              </a:tblGrid>
              <a:tr h="287850">
                <a:tc gridSpan="5">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solidFill>
                            <a:schemeClr val="lt1"/>
                          </a:solidFill>
                          <a:latin typeface="Roboto"/>
                          <a:ea typeface="Roboto"/>
                          <a:cs typeface="Roboto"/>
                          <a:sym typeface="Roboto"/>
                        </a:rPr>
                        <a:t>REAL TIME DATA</a:t>
                      </a:r>
                      <a:endParaRPr b="1" sz="1100" u="none" cap="none" strike="noStrike">
                        <a:solidFill>
                          <a:schemeClr val="lt1"/>
                        </a:solidFill>
                        <a:latin typeface="Roboto"/>
                        <a:ea typeface="Roboto"/>
                        <a:cs typeface="Roboto"/>
                        <a:sym typeface="Roboto"/>
                      </a:endParaRPr>
                    </a:p>
                  </a:txBody>
                  <a:tcPr marT="45725" marB="45725" marR="91450" marL="91450">
                    <a:solidFill>
                      <a:srgbClr val="F1851A"/>
                    </a:solidFill>
                  </a:tcPr>
                </a:tc>
                <a:tc hMerge="1"/>
                <a:tc hMerge="1"/>
                <a:tc hMerge="1"/>
                <a:tc hMerge="1"/>
              </a:tr>
              <a:tr h="2657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Oversight and Coordination</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292100" lvl="0" marL="457200" rtl="0" algn="l">
                        <a:spcBef>
                          <a:spcPts val="0"/>
                        </a:spcBef>
                        <a:spcAft>
                          <a:spcPts val="0"/>
                        </a:spcAft>
                        <a:buSzPts val="1000"/>
                        <a:buFont typeface="Roboto"/>
                        <a:buChar char="●"/>
                      </a:pPr>
                      <a:r>
                        <a:rPr lang="en-US" sz="1000">
                          <a:latin typeface="Roboto"/>
                          <a:ea typeface="Roboto"/>
                          <a:cs typeface="Roboto"/>
                          <a:sym typeface="Roboto"/>
                        </a:rPr>
                        <a:t>Fast: University of Hawaii</a:t>
                      </a:r>
                      <a:endParaRPr sz="1000">
                        <a:latin typeface="Roboto"/>
                        <a:ea typeface="Roboto"/>
                        <a:cs typeface="Roboto"/>
                        <a:sym typeface="Roboto"/>
                      </a:endParaRPr>
                    </a:p>
                    <a:p>
                      <a:pPr indent="-292100" lvl="0" marL="457200" rtl="0" algn="l">
                        <a:spcBef>
                          <a:spcPts val="0"/>
                        </a:spcBef>
                        <a:spcAft>
                          <a:spcPts val="0"/>
                        </a:spcAft>
                        <a:buSzPts val="1000"/>
                        <a:buFont typeface="Roboto"/>
                        <a:buChar char="●"/>
                      </a:pPr>
                      <a:r>
                        <a:rPr lang="en-US" sz="1000">
                          <a:latin typeface="Roboto"/>
                          <a:ea typeface="Roboto"/>
                          <a:cs typeface="Roboto"/>
                          <a:sym typeface="Roboto"/>
                        </a:rPr>
                        <a:t>RealTime: IOC</a:t>
                      </a:r>
                      <a:endParaRPr sz="1000">
                        <a:latin typeface="Roboto"/>
                        <a:ea typeface="Roboto"/>
                        <a:cs typeface="Roboto"/>
                        <a:sym typeface="Roboto"/>
                      </a:endParaRPr>
                    </a:p>
                    <a:p>
                      <a:pPr indent="-292100" lvl="0" marL="457200" rtl="0" algn="l">
                        <a:spcBef>
                          <a:spcPts val="0"/>
                        </a:spcBef>
                        <a:spcAft>
                          <a:spcPts val="0"/>
                        </a:spcAft>
                        <a:buSzPts val="1000"/>
                        <a:buFont typeface="Roboto"/>
                        <a:buChar char="●"/>
                      </a:pPr>
                      <a:r>
                        <a:rPr lang="en-US" sz="1000">
                          <a:latin typeface="Roboto"/>
                          <a:ea typeface="Roboto"/>
                          <a:cs typeface="Roboto"/>
                          <a:sym typeface="Roboto"/>
                        </a:rPr>
                        <a:t>Delayed Mode: GLOSS - GLOSS Station Handbook </a:t>
                      </a:r>
                      <a:r>
                        <a:rPr lang="en-US" sz="1000" u="sng">
                          <a:solidFill>
                            <a:srgbClr val="0000FF"/>
                          </a:solidFill>
                          <a:latin typeface="Roboto"/>
                          <a:ea typeface="Roboto"/>
                          <a:cs typeface="Roboto"/>
                          <a:sym typeface="Roboto"/>
                          <a:hlinkClick r:id="rId9">
                            <a:extLst>
                              <a:ext uri="{A12FA001-AC4F-418D-AE19-62706E023703}">
                                <ahyp:hlinkClr val="tx"/>
                              </a:ext>
                            </a:extLst>
                          </a:hlinkClick>
                        </a:rPr>
                        <a:t>www.gloss-sealevel.org</a:t>
                      </a:r>
                      <a:r>
                        <a:rPr lang="en-US" sz="1000">
                          <a:solidFill>
                            <a:srgbClr val="0000FF"/>
                          </a:solidFill>
                          <a:latin typeface="Roboto"/>
                          <a:ea typeface="Roboto"/>
                          <a:cs typeface="Roboto"/>
                          <a:sym typeface="Roboto"/>
                        </a:rPr>
                        <a:t> </a:t>
                      </a:r>
                      <a:endParaRPr sz="1000">
                        <a:solidFill>
                          <a:srgbClr val="0000FF"/>
                        </a:solidFill>
                        <a:latin typeface="Roboto"/>
                        <a:ea typeface="Roboto"/>
                        <a:cs typeface="Roboto"/>
                        <a:sym typeface="Roboto"/>
                      </a:endParaRPr>
                    </a:p>
                  </a:txBody>
                  <a:tcPr marT="45725" marB="45725" marR="91450" marL="91450"/>
                </a:tc>
                <a:tc hMerge="1"/>
                <a:tc hMerge="1"/>
                <a:tc hMerge="1"/>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Components/ Programmes</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None/>
                      </a:pPr>
                      <a:r>
                        <a:rPr lang="en-US" sz="1000">
                          <a:latin typeface="Roboto"/>
                          <a:ea typeface="Roboto"/>
                          <a:cs typeface="Roboto"/>
                          <a:sym typeface="Roboto"/>
                        </a:rPr>
                        <a:t>GLOSS</a:t>
                      </a:r>
                      <a:endParaRPr sz="1000">
                        <a:latin typeface="Roboto"/>
                        <a:ea typeface="Roboto"/>
                        <a:cs typeface="Roboto"/>
                        <a:sym typeface="Roboto"/>
                      </a:endParaRPr>
                    </a:p>
                  </a:txBody>
                  <a:tcPr marT="45725" marB="45725" marR="91450" marL="91450"/>
                </a:tc>
                <a:tc hMerge="1"/>
                <a:tc hMerge="1"/>
                <a:tc hMerge="1"/>
              </a:tr>
              <a:tr h="3665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7"/>
                            </a:ext>
                          </a:extLst>
                        </a:rPr>
                        <a:t>Readiness Data Management System</a:t>
                      </a:r>
                      <a:r>
                        <a:rPr b="1" baseline="30000" lang="en-US" sz="1000" u="none" cap="none" strike="noStrike">
                          <a:solidFill>
                            <a:srgbClr val="262626"/>
                          </a:solidFill>
                          <a:latin typeface="Roboto"/>
                          <a:ea typeface="Roboto"/>
                          <a:cs typeface="Roboto"/>
                          <a:sym typeface="Roboto"/>
                        </a:rPr>
                        <a:t>6</a:t>
                      </a:r>
                      <a:endParaRPr b="1" baseline="30000"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hMerge="1"/>
                <a:tc hMerge="1"/>
                <a:tc hMerge="1"/>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Data Centre / Repository</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Fast: </a:t>
                      </a:r>
                      <a:endParaRPr b="1"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University of Hawaii Sea Level Center </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u="sng">
                          <a:solidFill>
                            <a:srgbClr val="0000FF"/>
                          </a:solidFill>
                          <a:latin typeface="Roboto"/>
                          <a:ea typeface="Roboto"/>
                          <a:cs typeface="Roboto"/>
                          <a:sym typeface="Roboto"/>
                          <a:hlinkClick r:id="rId10">
                            <a:extLst>
                              <a:ext uri="{A12FA001-AC4F-418D-AE19-62706E023703}">
                                <ahyp:hlinkClr val="tx"/>
                              </a:ext>
                            </a:extLst>
                          </a:hlinkClick>
                        </a:rPr>
                        <a:t>http://uhslc.soest.hawaii.edu</a:t>
                      </a:r>
                      <a:endParaRPr sz="1000">
                        <a:solidFill>
                          <a:srgbClr val="0000FF"/>
                        </a:solidFill>
                        <a:latin typeface="Roboto"/>
                        <a:ea typeface="Roboto"/>
                        <a:cs typeface="Roboto"/>
                        <a:sym typeface="Roboto"/>
                      </a:endParaRPr>
                    </a:p>
                    <a:p>
                      <a:pPr indent="0" lvl="0" marL="463550" rtl="0" algn="l">
                        <a:spcBef>
                          <a:spcPts val="0"/>
                        </a:spcBef>
                        <a:spcAft>
                          <a:spcPts val="0"/>
                        </a:spcAft>
                        <a:buClr>
                          <a:schemeClr val="dk1"/>
                        </a:buClr>
                        <a:buSzPts val="1100"/>
                        <a:buFont typeface="Arial"/>
                        <a:buNone/>
                      </a:pPr>
                      <a:r>
                        <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Real Time: </a:t>
                      </a:r>
                      <a:endParaRPr b="1"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1"/>
                        </a:rPr>
                        <a:t>https://www.ioc-sealevelmonitoring.org/index.php</a:t>
                      </a:r>
                      <a:endParaRPr sz="900">
                        <a:solidFill>
                          <a:srgbClr val="0B63C1"/>
                        </a:solidFill>
                        <a:latin typeface="Roboto"/>
                        <a:ea typeface="Roboto"/>
                        <a:cs typeface="Roboto"/>
                        <a:sym typeface="Roboto"/>
                      </a:endParaRPr>
                    </a:p>
                  </a:txBody>
                  <a:tcPr marT="45725" marB="45725" marR="91450" marL="91450"/>
                </a:tc>
                <a:tc hMerge="1"/>
                <a:tc hMerge="1"/>
                <a:tc hMerge="1"/>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Data Delivery (Pathway)</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Fast: </a:t>
                      </a:r>
                      <a:endParaRPr b="1"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Within Minutes-Several Hours</a:t>
                      </a:r>
                      <a:endParaRPr sz="1000">
                        <a:latin typeface="Roboto"/>
                        <a:ea typeface="Roboto"/>
                        <a:cs typeface="Roboto"/>
                        <a:sym typeface="Roboto"/>
                      </a:endParaRPr>
                    </a:p>
                    <a:p>
                      <a:pPr indent="0" lvl="0" marL="463550" rtl="0" algn="l">
                        <a:spcBef>
                          <a:spcPts val="0"/>
                        </a:spcBef>
                        <a:spcAft>
                          <a:spcPts val="0"/>
                        </a:spcAft>
                        <a:buClr>
                          <a:schemeClr val="dk1"/>
                        </a:buClr>
                        <a:buSzPts val="1100"/>
                        <a:buFont typeface="Arial"/>
                        <a:buNone/>
                      </a:pPr>
                      <a:r>
                        <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Real Time: </a:t>
                      </a:r>
                      <a:endParaRPr b="1"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Within 1 week</a:t>
                      </a:r>
                      <a:endParaRPr sz="1000">
                        <a:latin typeface="Roboto"/>
                        <a:ea typeface="Roboto"/>
                        <a:cs typeface="Roboto"/>
                        <a:sym typeface="Roboto"/>
                      </a:endParaRPr>
                    </a:p>
                  </a:txBody>
                  <a:tcPr marT="45725" marB="45725" marR="91450" marL="91450"/>
                </a:tc>
                <a:tc hMerge="1"/>
                <a:tc hMerge="1"/>
                <a:tc hMerge="1"/>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8"/>
                            </a:ext>
                          </a:extLst>
                        </a:rPr>
                        <a:t>Data Quality Control</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9"/>
                            </a:ext>
                          </a:extLst>
                        </a:rPr>
                        <a:t>Metadata Readiness Level</a:t>
                      </a:r>
                      <a:r>
                        <a:rPr b="1" baseline="30000" lang="en-US" sz="1000" u="none" cap="none" strike="noStrike">
                          <a:solidFill>
                            <a:srgbClr val="262626"/>
                          </a:solidFill>
                          <a:latin typeface="Roboto"/>
                          <a:ea typeface="Roboto"/>
                          <a:cs typeface="Roboto"/>
                          <a:sym typeface="Roboto"/>
                        </a:rPr>
                        <a:t>7</a:t>
                      </a:r>
                      <a:endParaRPr b="1" baseline="30000"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Timeliness/Latency</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Fast: </a:t>
                      </a:r>
                      <a:endParaRPr b="1"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Within Minutes-Several Hours</a:t>
                      </a:r>
                      <a:endParaRPr sz="1000">
                        <a:latin typeface="Roboto"/>
                        <a:ea typeface="Roboto"/>
                        <a:cs typeface="Roboto"/>
                        <a:sym typeface="Roboto"/>
                      </a:endParaRPr>
                    </a:p>
                    <a:p>
                      <a:pPr indent="0" lvl="0" marL="463550" rtl="0" algn="l">
                        <a:spcBef>
                          <a:spcPts val="0"/>
                        </a:spcBef>
                        <a:spcAft>
                          <a:spcPts val="0"/>
                        </a:spcAft>
                        <a:buClr>
                          <a:schemeClr val="dk1"/>
                        </a:buClr>
                        <a:buSzPts val="1100"/>
                        <a:buFont typeface="Arial"/>
                        <a:buNone/>
                      </a:pPr>
                      <a:r>
                        <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US" sz="1000">
                          <a:latin typeface="Roboto"/>
                          <a:ea typeface="Roboto"/>
                          <a:cs typeface="Roboto"/>
                          <a:sym typeface="Roboto"/>
                        </a:rPr>
                        <a:t>Real Time: </a:t>
                      </a:r>
                      <a:endParaRPr b="1"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Within 1 week</a:t>
                      </a:r>
                      <a:endParaRPr sz="1000">
                        <a:latin typeface="Roboto"/>
                        <a:ea typeface="Roboto"/>
                        <a:cs typeface="Roboto"/>
                        <a:sym typeface="Roboto"/>
                      </a:endParaRPr>
                    </a:p>
                  </a:txBody>
                  <a:tcPr marT="45725" marB="45725" marR="91450" marL="91450"/>
                </a:tc>
                <a:tc hMerge="1"/>
                <a:tc hMerge="1"/>
                <a:tc hMerge="1"/>
              </a:tr>
              <a:tr h="34302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Products/Users</a:t>
                      </a:r>
                      <a:r>
                        <a:rPr b="1" baseline="30000" lang="en-US" sz="1000" u="none" cap="none" strike="noStrike">
                          <a:solidFill>
                            <a:srgbClr val="262626"/>
                          </a:solidFill>
                          <a:latin typeface="Roboto"/>
                          <a:ea typeface="Roboto"/>
                          <a:cs typeface="Roboto"/>
                          <a:sym typeface="Roboto"/>
                        </a:rPr>
                        <a:t>8</a:t>
                      </a:r>
                      <a:endParaRPr b="1" baseline="30000"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N/A</a:t>
                      </a:r>
                      <a:endParaRPr sz="1000" u="none" cap="none" strike="noStrike">
                        <a:latin typeface="Roboto"/>
                        <a:ea typeface="Roboto"/>
                        <a:cs typeface="Roboto"/>
                        <a:sym typeface="Roboto"/>
                      </a:endParaRPr>
                    </a:p>
                  </a:txBody>
                  <a:tcPr marT="45725" marB="45725" marR="91450" marL="91450"/>
                </a:tc>
                <a:tc hMerge="1"/>
                <a:tc hMerge="1"/>
                <a:tc hMerge="1"/>
              </a:tr>
            </a:tbl>
          </a:graphicData>
        </a:graphic>
      </p:graphicFrame>
      <p:cxnSp>
        <p:nvCxnSpPr>
          <p:cNvPr id="279" name="Google Shape;279;p8"/>
          <p:cNvCxnSpPr/>
          <p:nvPr/>
        </p:nvCxnSpPr>
        <p:spPr>
          <a:xfrm>
            <a:off x="519925" y="8628725"/>
            <a:ext cx="6413100" cy="6000"/>
          </a:xfrm>
          <a:prstGeom prst="straightConnector1">
            <a:avLst/>
          </a:prstGeom>
          <a:noFill/>
          <a:ln cap="flat" cmpd="sng" w="9525">
            <a:solidFill>
              <a:schemeClr val="dk2"/>
            </a:solidFill>
            <a:prstDash val="solid"/>
            <a:round/>
            <a:headEnd len="sm" w="sm" type="none"/>
            <a:tailEnd len="sm" w="sm" type="none"/>
          </a:ln>
        </p:spPr>
      </p:cxnSp>
      <p:sp>
        <p:nvSpPr>
          <p:cNvPr id="280" name="Google Shape;280;p8"/>
          <p:cNvSpPr txBox="1"/>
          <p:nvPr/>
        </p:nvSpPr>
        <p:spPr>
          <a:xfrm>
            <a:off x="547700" y="8680550"/>
            <a:ext cx="64095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000"/>
              <a:buFont typeface="Arial"/>
              <a:buNone/>
            </a:pPr>
            <a:r>
              <a:rPr baseline="30000" lang="en-US" sz="900">
                <a:solidFill>
                  <a:schemeClr val="dk1"/>
                </a:solidFill>
                <a:latin typeface="Roboto"/>
                <a:ea typeface="Roboto"/>
                <a:cs typeface="Roboto"/>
                <a:sym typeface="Roboto"/>
              </a:rPr>
              <a:t>6</a:t>
            </a:r>
            <a:r>
              <a:rPr lang="en-US" sz="900">
                <a:solidFill>
                  <a:schemeClr val="dk1"/>
                </a:solidFill>
                <a:highlight>
                  <a:srgbClr val="FFFF00"/>
                </a:highlight>
                <a:latin typeface="Roboto"/>
                <a:ea typeface="Roboto"/>
                <a:cs typeface="Roboto"/>
                <a:sym typeface="Roboto"/>
              </a:rPr>
              <a:t>Definition </a:t>
            </a:r>
            <a:endParaRPr sz="900">
              <a:solidFill>
                <a:schemeClr val="dk1"/>
              </a:solidFill>
              <a:highlight>
                <a:srgbClr val="FFFF00"/>
              </a:highlight>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rPr baseline="30000" lang="en-US" sz="900">
                <a:solidFill>
                  <a:schemeClr val="dk1"/>
                </a:solidFill>
                <a:latin typeface="Roboto"/>
                <a:ea typeface="Roboto"/>
                <a:cs typeface="Roboto"/>
                <a:sym typeface="Roboto"/>
              </a:rPr>
              <a:t>7</a:t>
            </a:r>
            <a:r>
              <a:rPr lang="en-US" sz="900">
                <a:solidFill>
                  <a:schemeClr val="dk1"/>
                </a:solidFill>
                <a:highlight>
                  <a:srgbClr val="FFFF00"/>
                </a:highlight>
                <a:latin typeface="Roboto"/>
                <a:ea typeface="Roboto"/>
                <a:cs typeface="Roboto"/>
                <a:sym typeface="Roboto"/>
              </a:rPr>
              <a:t>Definition</a:t>
            </a:r>
            <a:endParaRPr sz="900">
              <a:solidFill>
                <a:schemeClr val="dk1"/>
              </a:solidFill>
              <a:highlight>
                <a:srgbClr val="FFFF00"/>
              </a:highlight>
              <a:latin typeface="Roboto"/>
              <a:ea typeface="Roboto"/>
              <a:cs typeface="Roboto"/>
              <a:sym typeface="Roboto"/>
            </a:endParaRPr>
          </a:p>
          <a:p>
            <a:pPr indent="0" lvl="0" marL="0" rtl="0" algn="l">
              <a:spcBef>
                <a:spcPts val="0"/>
              </a:spcBef>
              <a:spcAft>
                <a:spcPts val="0"/>
              </a:spcAft>
              <a:buClr>
                <a:schemeClr val="dk1"/>
              </a:buClr>
              <a:buSzPts val="1000"/>
              <a:buFont typeface="Arial"/>
              <a:buNone/>
            </a:pPr>
            <a:r>
              <a:rPr baseline="30000" lang="en-US" sz="900">
                <a:solidFill>
                  <a:schemeClr val="dk1"/>
                </a:solidFill>
                <a:latin typeface="Roboto"/>
                <a:ea typeface="Roboto"/>
                <a:cs typeface="Roboto"/>
                <a:sym typeface="Roboto"/>
              </a:rPr>
              <a:t>8</a:t>
            </a:r>
            <a:r>
              <a:rPr lang="en-US" sz="900">
                <a:solidFill>
                  <a:schemeClr val="dk1"/>
                </a:solidFill>
                <a:highlight>
                  <a:srgbClr val="FFFF00"/>
                </a:highlight>
                <a:latin typeface="Roboto"/>
                <a:ea typeface="Roboto"/>
                <a:cs typeface="Roboto"/>
                <a:sym typeface="Roboto"/>
              </a:rPr>
              <a:t>Definition</a:t>
            </a:r>
            <a:endParaRPr sz="1000">
              <a:solidFill>
                <a:schemeClr val="dk1"/>
              </a:solidFill>
              <a:latin typeface="Roboto"/>
              <a:ea typeface="Roboto"/>
              <a:cs typeface="Roboto"/>
              <a:sym typeface="Roboto"/>
            </a:endParaRPr>
          </a:p>
        </p:txBody>
      </p:sp>
      <p:pic>
        <p:nvPicPr>
          <p:cNvPr id="281" name="Google Shape;281;p8" title="gloss (1).png"/>
          <p:cNvPicPr preferRelativeResize="0"/>
          <p:nvPr/>
        </p:nvPicPr>
        <p:blipFill>
          <a:blip r:embed="rId12">
            <a:alphaModFix/>
          </a:blip>
          <a:stretch>
            <a:fillRect/>
          </a:stretch>
        </p:blipFill>
        <p:spPr>
          <a:xfrm>
            <a:off x="323188" y="209750"/>
            <a:ext cx="702525" cy="689750"/>
          </a:xfrm>
          <a:prstGeom prst="rect">
            <a:avLst/>
          </a:prstGeom>
          <a:noFill/>
          <a:ln>
            <a:noFill/>
          </a:ln>
        </p:spPr>
      </p:pic>
      <p:pic>
        <p:nvPicPr>
          <p:cNvPr id="282" name="Google Shape;282;p8" title="GLOSS.png"/>
          <p:cNvPicPr preferRelativeResize="0"/>
          <p:nvPr/>
        </p:nvPicPr>
        <p:blipFill>
          <a:blip r:embed="rId13">
            <a:alphaModFix/>
          </a:blip>
          <a:stretch>
            <a:fillRect/>
          </a:stretch>
        </p:blipFill>
        <p:spPr>
          <a:xfrm>
            <a:off x="6704375" y="145025"/>
            <a:ext cx="754476" cy="819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4596"/>
        </a:solidFill>
      </p:bgPr>
    </p:bg>
    <p:spTree>
      <p:nvGrpSpPr>
        <p:cNvPr id="286" name="Shape 286"/>
        <p:cNvGrpSpPr/>
        <p:nvPr/>
      </p:nvGrpSpPr>
      <p:grpSpPr>
        <a:xfrm>
          <a:off x="0" y="0"/>
          <a:ext cx="0" cy="0"/>
          <a:chOff x="0" y="0"/>
          <a:chExt cx="0" cy="0"/>
        </a:xfrm>
      </p:grpSpPr>
      <p:sp>
        <p:nvSpPr>
          <p:cNvPr id="287" name="Google Shape;287;g34e6daf3138_3_26"/>
          <p:cNvSpPr/>
          <p:nvPr/>
        </p:nvSpPr>
        <p:spPr>
          <a:xfrm>
            <a:off x="820784" y="9598187"/>
            <a:ext cx="5883589" cy="28575"/>
          </a:xfrm>
          <a:custGeom>
            <a:rect b="b" l="l" r="r" t="t"/>
            <a:pathLst>
              <a:path extrusionOk="0" h="28575" w="5883589">
                <a:moveTo>
                  <a:pt x="0" y="0"/>
                </a:moveTo>
                <a:lnTo>
                  <a:pt x="5883589" y="0"/>
                </a:lnTo>
                <a:lnTo>
                  <a:pt x="5883589" y="28575"/>
                </a:lnTo>
                <a:lnTo>
                  <a:pt x="0" y="28575"/>
                </a:lnTo>
                <a:lnTo>
                  <a:pt x="0" y="0"/>
                </a:lnTo>
                <a:close/>
              </a:path>
            </a:pathLst>
          </a:custGeom>
          <a:blipFill rotWithShape="1">
            <a:blip r:embed="rId4">
              <a:alphaModFix/>
            </a:blip>
            <a:stretch>
              <a:fillRect b="-10217110" l="0" r="0" t="-1021690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8" name="Google Shape;288;g34e6daf3138_3_26"/>
          <p:cNvGrpSpPr/>
          <p:nvPr/>
        </p:nvGrpSpPr>
        <p:grpSpPr>
          <a:xfrm>
            <a:off x="-461254" y="960514"/>
            <a:ext cx="8223030" cy="8790597"/>
            <a:chOff x="0" y="-28575"/>
            <a:chExt cx="2946900" cy="3150300"/>
          </a:xfrm>
        </p:grpSpPr>
        <p:sp>
          <p:nvSpPr>
            <p:cNvPr id="289" name="Google Shape;289;g34e6daf3138_3_26"/>
            <p:cNvSpPr/>
            <p:nvPr/>
          </p:nvSpPr>
          <p:spPr>
            <a:xfrm>
              <a:off x="0" y="0"/>
              <a:ext cx="2946875" cy="3121712"/>
            </a:xfrm>
            <a:custGeom>
              <a:rect b="b" l="l" r="r" t="t"/>
              <a:pathLst>
                <a:path extrusionOk="0" h="3121712" w="2946875">
                  <a:moveTo>
                    <a:pt x="0" y="0"/>
                  </a:moveTo>
                  <a:lnTo>
                    <a:pt x="2946875" y="0"/>
                  </a:lnTo>
                  <a:lnTo>
                    <a:pt x="2946875" y="3121712"/>
                  </a:lnTo>
                  <a:lnTo>
                    <a:pt x="0" y="3121712"/>
                  </a:lnTo>
                  <a:close/>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g34e6daf3138_3_26"/>
            <p:cNvSpPr txBox="1"/>
            <p:nvPr/>
          </p:nvSpPr>
          <p:spPr>
            <a:xfrm>
              <a:off x="0" y="-28575"/>
              <a:ext cx="2946900" cy="3150300"/>
            </a:xfrm>
            <a:prstGeom prst="rect">
              <a:avLst/>
            </a:prstGeom>
            <a:noFill/>
            <a:ln>
              <a:noFill/>
            </a:ln>
          </p:spPr>
          <p:txBody>
            <a:bodyPr anchorCtr="0" anchor="ctr" bIns="50800" lIns="50800" spcFirstLastPara="1" rIns="50800" wrap="square" tIns="50800">
              <a:noAutofit/>
            </a:bodyPr>
            <a:lstStyle/>
            <a:p>
              <a:pPr indent="0" lvl="0" marL="0" marR="0" rtl="0" algn="ctr">
                <a:lnSpc>
                  <a:spcPct val="91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1" name="Google Shape;291;g34e6daf3138_3_26"/>
          <p:cNvSpPr txBox="1"/>
          <p:nvPr/>
        </p:nvSpPr>
        <p:spPr>
          <a:xfrm>
            <a:off x="2258781" y="353283"/>
            <a:ext cx="4167600" cy="690900"/>
          </a:xfrm>
          <a:prstGeom prst="rect">
            <a:avLst/>
          </a:prstGeom>
          <a:noFill/>
          <a:ln>
            <a:noFill/>
          </a:ln>
        </p:spPr>
        <p:txBody>
          <a:bodyPr anchorCtr="0" anchor="t" bIns="0" lIns="0" spcFirstLastPara="1" rIns="0" wrap="square" tIns="0">
            <a:spAutoFit/>
          </a:bodyPr>
          <a:lstStyle/>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Global Sea Level Network (GLOSS)</a:t>
            </a:r>
            <a:endParaRPr>
              <a:solidFill>
                <a:schemeClr val="dk1"/>
              </a:solidFill>
            </a:endParaRPr>
          </a:p>
          <a:p>
            <a:pPr indent="0" lvl="0" marL="0" rtl="0" algn="r">
              <a:lnSpc>
                <a:spcPct val="137000"/>
              </a:lnSpc>
              <a:spcBef>
                <a:spcPts val="0"/>
              </a:spcBef>
              <a:spcAft>
                <a:spcPts val="0"/>
              </a:spcAft>
              <a:buClr>
                <a:schemeClr val="dk1"/>
              </a:buClr>
              <a:buSzPts val="1200"/>
              <a:buFont typeface="Arial"/>
              <a:buNone/>
            </a:pPr>
            <a:r>
              <a:rPr b="1" lang="en-US" sz="1200">
                <a:solidFill>
                  <a:schemeClr val="lt1"/>
                </a:solidFill>
                <a:latin typeface="Roboto"/>
                <a:ea typeface="Roboto"/>
                <a:cs typeface="Roboto"/>
                <a:sym typeface="Roboto"/>
              </a:rPr>
              <a:t>GOOS Observing Network Specification Sheet</a:t>
            </a:r>
            <a:endParaRPr>
              <a:solidFill>
                <a:schemeClr val="dk1"/>
              </a:solidFill>
            </a:endParaRPr>
          </a:p>
          <a:p>
            <a:pPr indent="0" lvl="0" marL="0" marR="0" rtl="0" algn="r">
              <a:lnSpc>
                <a:spcPct val="137000"/>
              </a:lnSpc>
              <a:spcBef>
                <a:spcPts val="0"/>
              </a:spcBef>
              <a:spcAft>
                <a:spcPts val="0"/>
              </a:spcAft>
              <a:buClr>
                <a:srgbClr val="000000"/>
              </a:buClr>
              <a:buSzPts val="1200"/>
              <a:buFont typeface="Arial"/>
              <a:buNone/>
            </a:pPr>
            <a:r>
              <a:t/>
            </a:r>
            <a:endParaRPr b="1" sz="1200">
              <a:solidFill>
                <a:srgbClr val="FFFFFF"/>
              </a:solidFill>
              <a:latin typeface="Roboto"/>
              <a:ea typeface="Roboto"/>
              <a:cs typeface="Roboto"/>
              <a:sym typeface="Roboto"/>
            </a:endParaRPr>
          </a:p>
        </p:txBody>
      </p:sp>
      <p:grpSp>
        <p:nvGrpSpPr>
          <p:cNvPr id="292" name="Google Shape;292;g34e6daf3138_3_26"/>
          <p:cNvGrpSpPr/>
          <p:nvPr/>
        </p:nvGrpSpPr>
        <p:grpSpPr>
          <a:xfrm>
            <a:off x="3810753" y="9893806"/>
            <a:ext cx="3110847" cy="622692"/>
            <a:chOff x="0" y="0"/>
            <a:chExt cx="4147796" cy="830256"/>
          </a:xfrm>
        </p:grpSpPr>
        <p:sp>
          <p:nvSpPr>
            <p:cNvPr id="293" name="Google Shape;293;g34e6daf3138_3_26"/>
            <p:cNvSpPr/>
            <p:nvPr/>
          </p:nvSpPr>
          <p:spPr>
            <a:xfrm>
              <a:off x="1119102" y="5978"/>
              <a:ext cx="953703" cy="762483"/>
            </a:xfrm>
            <a:custGeom>
              <a:rect b="b" l="l" r="r" t="t"/>
              <a:pathLst>
                <a:path extrusionOk="0" h="762483" w="953703">
                  <a:moveTo>
                    <a:pt x="0" y="0"/>
                  </a:moveTo>
                  <a:lnTo>
                    <a:pt x="953703" y="0"/>
                  </a:lnTo>
                  <a:lnTo>
                    <a:pt x="953703" y="762483"/>
                  </a:lnTo>
                  <a:lnTo>
                    <a:pt x="0" y="7624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g34e6daf3138_3_26"/>
            <p:cNvSpPr/>
            <p:nvPr/>
          </p:nvSpPr>
          <p:spPr>
            <a:xfrm>
              <a:off x="2332210" y="61795"/>
              <a:ext cx="825464" cy="706666"/>
            </a:xfrm>
            <a:custGeom>
              <a:rect b="b" l="l" r="r" t="t"/>
              <a:pathLst>
                <a:path extrusionOk="0" h="706666" w="825464">
                  <a:moveTo>
                    <a:pt x="0" y="0"/>
                  </a:moveTo>
                  <a:lnTo>
                    <a:pt x="825464" y="0"/>
                  </a:lnTo>
                  <a:lnTo>
                    <a:pt x="825464" y="706666"/>
                  </a:lnTo>
                  <a:lnTo>
                    <a:pt x="0" y="70666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g34e6daf3138_3_26"/>
            <p:cNvSpPr/>
            <p:nvPr/>
          </p:nvSpPr>
          <p:spPr>
            <a:xfrm>
              <a:off x="3558037" y="61795"/>
              <a:ext cx="589759" cy="706666"/>
            </a:xfrm>
            <a:custGeom>
              <a:rect b="b" l="l" r="r" t="t"/>
              <a:pathLst>
                <a:path extrusionOk="0" h="706666" w="589759">
                  <a:moveTo>
                    <a:pt x="0" y="0"/>
                  </a:moveTo>
                  <a:lnTo>
                    <a:pt x="589759" y="0"/>
                  </a:lnTo>
                  <a:lnTo>
                    <a:pt x="589759" y="706666"/>
                  </a:lnTo>
                  <a:lnTo>
                    <a:pt x="0" y="70666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g34e6daf3138_3_26"/>
            <p:cNvSpPr/>
            <p:nvPr/>
          </p:nvSpPr>
          <p:spPr>
            <a:xfrm>
              <a:off x="0" y="0"/>
              <a:ext cx="859812" cy="830256"/>
            </a:xfrm>
            <a:custGeom>
              <a:rect b="b" l="l" r="r" t="t"/>
              <a:pathLst>
                <a:path extrusionOk="0" h="830256" w="859812">
                  <a:moveTo>
                    <a:pt x="0" y="0"/>
                  </a:moveTo>
                  <a:lnTo>
                    <a:pt x="859812" y="0"/>
                  </a:lnTo>
                  <a:lnTo>
                    <a:pt x="859812" y="830256"/>
                  </a:lnTo>
                  <a:lnTo>
                    <a:pt x="0" y="83025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7" name="Google Shape;297;g34e6daf3138_3_26"/>
          <p:cNvSpPr txBox="1"/>
          <p:nvPr/>
        </p:nvSpPr>
        <p:spPr>
          <a:xfrm>
            <a:off x="595624" y="1466505"/>
            <a:ext cx="3487500" cy="2133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Data Management</a:t>
            </a:r>
            <a:endParaRPr b="1" i="0" sz="1400" u="none" cap="none" strike="noStrike">
              <a:solidFill>
                <a:srgbClr val="FFFFFF"/>
              </a:solidFill>
              <a:latin typeface="Roboto"/>
              <a:ea typeface="Roboto"/>
              <a:cs typeface="Roboto"/>
              <a:sym typeface="Roboto"/>
            </a:endParaRPr>
          </a:p>
        </p:txBody>
      </p:sp>
      <p:graphicFrame>
        <p:nvGraphicFramePr>
          <p:cNvPr id="298" name="Google Shape;298;g34e6daf3138_3_26"/>
          <p:cNvGraphicFramePr/>
          <p:nvPr/>
        </p:nvGraphicFramePr>
        <p:xfrm>
          <a:off x="436289" y="1466494"/>
          <a:ext cx="3000000" cy="3000000"/>
        </p:xfrm>
        <a:graphic>
          <a:graphicData uri="http://schemas.openxmlformats.org/drawingml/2006/table">
            <a:tbl>
              <a:tblPr bandRow="1">
                <a:noFill/>
                <a:tableStyleId>{E6EAACD7-93A3-405F-9A07-4BB81B71E2F7}</a:tableStyleId>
              </a:tblPr>
              <a:tblGrid>
                <a:gridCol w="1962925"/>
                <a:gridCol w="916850"/>
                <a:gridCol w="1279375"/>
                <a:gridCol w="1046775"/>
                <a:gridCol w="1279375"/>
              </a:tblGrid>
              <a:tr h="291800">
                <a:tc gridSpan="5">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solidFill>
                            <a:schemeClr val="lt1"/>
                          </a:solidFill>
                          <a:latin typeface="Roboto"/>
                          <a:ea typeface="Roboto"/>
                          <a:cs typeface="Roboto"/>
                          <a:sym typeface="Roboto"/>
                        </a:rPr>
                        <a:t>DELAYED MODE DATA</a:t>
                      </a:r>
                      <a:endParaRPr b="1" sz="1100" u="none" cap="none" strike="noStrike">
                        <a:solidFill>
                          <a:schemeClr val="lt1"/>
                        </a:solidFill>
                        <a:latin typeface="Roboto"/>
                        <a:ea typeface="Roboto"/>
                        <a:cs typeface="Roboto"/>
                        <a:sym typeface="Roboto"/>
                      </a:endParaRPr>
                    </a:p>
                  </a:txBody>
                  <a:tcPr marT="45725" marB="45725" marR="91450" marL="91450">
                    <a:solidFill>
                      <a:srgbClr val="F1851A"/>
                    </a:solidFill>
                  </a:tcPr>
                </a:tc>
                <a:tc hMerge="1"/>
                <a:tc hMerge="1"/>
                <a:tc hMerge="1"/>
                <a:tc hMerge="1"/>
              </a:tr>
              <a:tr h="260575">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Oversight and Coordination</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292100" lvl="0" marL="457200" rtl="0" algn="l">
                        <a:spcBef>
                          <a:spcPts val="0"/>
                        </a:spcBef>
                        <a:spcAft>
                          <a:spcPts val="0"/>
                        </a:spcAft>
                        <a:buClr>
                          <a:schemeClr val="dk1"/>
                        </a:buClr>
                        <a:buSzPts val="1000"/>
                        <a:buFont typeface="Roboto"/>
                        <a:buChar char="●"/>
                      </a:pPr>
                      <a:r>
                        <a:rPr lang="en-US" sz="1000">
                          <a:latin typeface="Roboto"/>
                          <a:ea typeface="Roboto"/>
                          <a:cs typeface="Roboto"/>
                          <a:sym typeface="Roboto"/>
                        </a:rPr>
                        <a:t>Fast: University of Hawaii</a:t>
                      </a:r>
                      <a:endParaRPr sz="1000">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US" sz="1000">
                          <a:latin typeface="Roboto"/>
                          <a:ea typeface="Roboto"/>
                          <a:cs typeface="Roboto"/>
                          <a:sym typeface="Roboto"/>
                        </a:rPr>
                        <a:t>RealTime: IOC</a:t>
                      </a:r>
                      <a:endParaRPr sz="1000">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US" sz="1000">
                          <a:latin typeface="Roboto"/>
                          <a:ea typeface="Roboto"/>
                          <a:cs typeface="Roboto"/>
                          <a:sym typeface="Roboto"/>
                        </a:rPr>
                        <a:t>Delayed Mode: GLOSS - GLOSS Station Handbook </a:t>
                      </a:r>
                      <a:r>
                        <a:rPr lang="en-US" sz="1000" u="sng">
                          <a:solidFill>
                            <a:srgbClr val="0000FF"/>
                          </a:solidFill>
                          <a:latin typeface="Roboto"/>
                          <a:ea typeface="Roboto"/>
                          <a:cs typeface="Roboto"/>
                          <a:sym typeface="Roboto"/>
                          <a:hlinkClick r:id="rId9">
                            <a:extLst>
                              <a:ext uri="{A12FA001-AC4F-418D-AE19-62706E023703}">
                                <ahyp:hlinkClr val="tx"/>
                              </a:ext>
                            </a:extLst>
                          </a:hlinkClick>
                        </a:rPr>
                        <a:t>www.gloss-sealevel.org</a:t>
                      </a:r>
                      <a:r>
                        <a:rPr lang="en-US" sz="1000">
                          <a:solidFill>
                            <a:srgbClr val="0000FF"/>
                          </a:solidFill>
                          <a:latin typeface="Roboto"/>
                          <a:ea typeface="Roboto"/>
                          <a:cs typeface="Roboto"/>
                          <a:sym typeface="Roboto"/>
                        </a:rPr>
                        <a:t> </a:t>
                      </a:r>
                      <a:endParaRPr sz="1000">
                        <a:solidFill>
                          <a:srgbClr val="0000FF"/>
                        </a:solidFill>
                        <a:latin typeface="Roboto"/>
                        <a:ea typeface="Roboto"/>
                        <a:cs typeface="Roboto"/>
                        <a:sym typeface="Roboto"/>
                      </a:endParaRPr>
                    </a:p>
                  </a:txBody>
                  <a:tcPr marT="45725" marB="45725" marR="91450" marL="91450"/>
                </a:tc>
                <a:tc hMerge="1"/>
                <a:tc hMerge="1"/>
                <a:tc hMerge="1"/>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Components/ Programmes</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None/>
                      </a:pPr>
                      <a:r>
                        <a:rPr lang="en-US" sz="1000">
                          <a:latin typeface="Roboto"/>
                          <a:ea typeface="Roboto"/>
                          <a:cs typeface="Roboto"/>
                          <a:sym typeface="Roboto"/>
                        </a:rPr>
                        <a:t>GLOSS</a:t>
                      </a:r>
                      <a:endParaRPr sz="1000">
                        <a:latin typeface="Roboto"/>
                        <a:ea typeface="Roboto"/>
                        <a:cs typeface="Roboto"/>
                        <a:sym typeface="Roboto"/>
                      </a:endParaRPr>
                    </a:p>
                  </a:txBody>
                  <a:tcPr marT="45725" marB="45725" marR="91450" marL="91450"/>
                </a:tc>
                <a:tc hMerge="1"/>
                <a:tc hMerge="1"/>
                <a:tc hMerge="1"/>
              </a:tr>
              <a:tr h="3666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10"/>
                            </a:ext>
                          </a:extLst>
                        </a:rPr>
                        <a:t>Readiness Data Management System</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Data Centre / Repository</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292100" lvl="0" marL="457200" rtl="0" algn="l">
                        <a:spcBef>
                          <a:spcPts val="0"/>
                        </a:spcBef>
                        <a:spcAft>
                          <a:spcPts val="0"/>
                        </a:spcAft>
                        <a:buClr>
                          <a:srgbClr val="0000FF"/>
                        </a:buClr>
                        <a:buSzPts val="1000"/>
                        <a:buFont typeface="Roboto"/>
                        <a:buChar char="●"/>
                      </a:pPr>
                      <a:r>
                        <a:rPr lang="en-US" sz="1000" u="sng">
                          <a:solidFill>
                            <a:srgbClr val="0000FF"/>
                          </a:solidFill>
                          <a:latin typeface="Roboto"/>
                          <a:ea typeface="Roboto"/>
                          <a:cs typeface="Roboto"/>
                          <a:sym typeface="Roboto"/>
                          <a:hlinkClick r:id="rId10">
                            <a:extLst>
                              <a:ext uri="{A12FA001-AC4F-418D-AE19-62706E023703}">
                                <ahyp:hlinkClr val="tx"/>
                              </a:ext>
                            </a:extLst>
                          </a:hlinkClick>
                        </a:rPr>
                        <a:t>University of Hawai'i Sea Level Center - GLOSS Fast-Delivery Center</a:t>
                      </a:r>
                      <a:endParaRPr sz="1000">
                        <a:solidFill>
                          <a:srgbClr val="0000FF"/>
                        </a:solidFill>
                        <a:latin typeface="Roboto"/>
                        <a:ea typeface="Roboto"/>
                        <a:cs typeface="Roboto"/>
                        <a:sym typeface="Roboto"/>
                      </a:endParaRPr>
                    </a:p>
                    <a:p>
                      <a:pPr indent="-292100" lvl="0" marL="457200" rtl="0" algn="l">
                        <a:spcBef>
                          <a:spcPts val="0"/>
                        </a:spcBef>
                        <a:spcAft>
                          <a:spcPts val="0"/>
                        </a:spcAft>
                        <a:buClr>
                          <a:srgbClr val="0000FF"/>
                        </a:buClr>
                        <a:buSzPts val="1000"/>
                        <a:buFont typeface="Roboto"/>
                        <a:buChar char="●"/>
                      </a:pPr>
                      <a:r>
                        <a:rPr lang="en-US" sz="1000" u="sng">
                          <a:solidFill>
                            <a:srgbClr val="0000FF"/>
                          </a:solidFill>
                          <a:latin typeface="Roboto"/>
                          <a:ea typeface="Roboto"/>
                          <a:cs typeface="Roboto"/>
                          <a:sym typeface="Roboto"/>
                          <a:hlinkClick r:id="rId11">
                            <a:extLst>
                              <a:ext uri="{A12FA001-AC4F-418D-AE19-62706E023703}">
                                <ahyp:hlinkClr val="tx"/>
                              </a:ext>
                            </a:extLst>
                          </a:hlinkClick>
                        </a:rPr>
                        <a:t>British Oceanographic Data Centre Publish Data Library - GESLA</a:t>
                      </a:r>
                      <a:endParaRPr sz="1000">
                        <a:solidFill>
                          <a:srgbClr val="0000FF"/>
                        </a:solidFill>
                        <a:latin typeface="Roboto"/>
                        <a:ea typeface="Roboto"/>
                        <a:cs typeface="Roboto"/>
                        <a:sym typeface="Roboto"/>
                      </a:endParaRPr>
                    </a:p>
                    <a:p>
                      <a:pPr indent="-292100" lvl="0" marL="457200" rtl="0" algn="l">
                        <a:spcBef>
                          <a:spcPts val="0"/>
                        </a:spcBef>
                        <a:spcAft>
                          <a:spcPts val="0"/>
                        </a:spcAft>
                        <a:buClr>
                          <a:srgbClr val="0000FF"/>
                        </a:buClr>
                        <a:buSzPts val="1000"/>
                        <a:buFont typeface="Roboto"/>
                        <a:buChar char="●"/>
                      </a:pPr>
                      <a:r>
                        <a:rPr lang="en-US" sz="1000" u="sng">
                          <a:solidFill>
                            <a:srgbClr val="0000FF"/>
                          </a:solidFill>
                          <a:latin typeface="Roboto"/>
                          <a:ea typeface="Roboto"/>
                          <a:cs typeface="Roboto"/>
                          <a:sym typeface="Roboto"/>
                          <a:hlinkClick r:id="rId12">
                            <a:extLst>
                              <a:ext uri="{A12FA001-AC4F-418D-AE19-62706E023703}">
                                <ahyp:hlinkClr val="tx"/>
                              </a:ext>
                            </a:extLst>
                          </a:hlinkClick>
                        </a:rPr>
                        <a:t>British Oceanographic Data Centre - GLOSS Delayed-Mode data</a:t>
                      </a:r>
                      <a:endParaRPr sz="1000">
                        <a:solidFill>
                          <a:srgbClr val="0000FF"/>
                        </a:solidFill>
                        <a:latin typeface="Roboto"/>
                        <a:ea typeface="Roboto"/>
                        <a:cs typeface="Roboto"/>
                        <a:sym typeface="Roboto"/>
                      </a:endParaRPr>
                    </a:p>
                    <a:p>
                      <a:pPr indent="-292100" lvl="0" marL="457200" rtl="0" algn="l">
                        <a:spcBef>
                          <a:spcPts val="0"/>
                        </a:spcBef>
                        <a:spcAft>
                          <a:spcPts val="0"/>
                        </a:spcAft>
                        <a:buClr>
                          <a:srgbClr val="0B63C1"/>
                        </a:buClr>
                        <a:buSzPts val="1000"/>
                        <a:buFont typeface="Roboto"/>
                        <a:buChar char="●"/>
                      </a:pPr>
                      <a:r>
                        <a:rPr lang="en-US" sz="1000">
                          <a:latin typeface="Roboto"/>
                          <a:ea typeface="Roboto"/>
                          <a:cs typeface="Roboto"/>
                          <a:sym typeface="Roboto"/>
                        </a:rPr>
                        <a:t>Data streams are currently accessible from </a:t>
                      </a:r>
                      <a:r>
                        <a:rPr lang="en-US" sz="1000" u="sng">
                          <a:solidFill>
                            <a:srgbClr val="0000FF"/>
                          </a:solidFill>
                          <a:latin typeface="Roboto"/>
                          <a:ea typeface="Roboto"/>
                          <a:cs typeface="Roboto"/>
                          <a:sym typeface="Roboto"/>
                          <a:hlinkClick r:id="rId13">
                            <a:extLst>
                              <a:ext uri="{A12FA001-AC4F-418D-AE19-62706E023703}">
                                <ahyp:hlinkClr val="tx"/>
                              </a:ext>
                            </a:extLst>
                          </a:hlinkClick>
                        </a:rPr>
                        <a:t>https://gloss-sealevel.org/data</a:t>
                      </a:r>
                      <a:r>
                        <a:rPr lang="en-US" sz="1000">
                          <a:solidFill>
                            <a:srgbClr val="0B63C1"/>
                          </a:solidFill>
                          <a:latin typeface="Roboto"/>
                          <a:ea typeface="Roboto"/>
                          <a:cs typeface="Roboto"/>
                          <a:sym typeface="Roboto"/>
                        </a:rPr>
                        <a:t> </a:t>
                      </a:r>
                      <a:r>
                        <a:rPr lang="en-US" sz="1000">
                          <a:latin typeface="Roboto"/>
                          <a:ea typeface="Roboto"/>
                          <a:cs typeface="Roboto"/>
                          <a:sym typeface="Roboto"/>
                        </a:rPr>
                        <a:t>but an action from the GLOSS Group of Experts 18th meeting is to create a unified front end for data delivery.</a:t>
                      </a:r>
                      <a:endParaRPr sz="1000">
                        <a:latin typeface="Roboto"/>
                        <a:ea typeface="Roboto"/>
                        <a:cs typeface="Roboto"/>
                        <a:sym typeface="Roboto"/>
                      </a:endParaRPr>
                    </a:p>
                  </a:txBody>
                  <a:tcPr marT="45725" marB="45725" marR="91450" marL="91450"/>
                </a:tc>
                <a:tc hMerge="1"/>
                <a:tc hMerge="1"/>
                <a:tc hMerge="1"/>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Data Delivery (Pathway)</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N/A</a:t>
                      </a:r>
                      <a:endParaRPr sz="1000" u="none" cap="none" strike="noStrike">
                        <a:latin typeface="Roboto"/>
                        <a:ea typeface="Roboto"/>
                        <a:cs typeface="Roboto"/>
                        <a:sym typeface="Roboto"/>
                      </a:endParaRPr>
                    </a:p>
                  </a:txBody>
                  <a:tcPr marT="45725" marB="45725" marR="91450" marL="91450"/>
                </a:tc>
                <a:tc hMerge="1"/>
                <a:tc hMerge="1"/>
                <a:tc hMerge="1"/>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11"/>
                            </a:ext>
                          </a:extLst>
                        </a:rPr>
                        <a:t>Data Quality Control</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extLst>
                            <a:ext uri="http://customooxmlschemas.google.com/">
                              <go:slidesCustomData xmlns:go="http://customooxmlschemas.google.com/" textRoundtripDataId="12"/>
                            </a:ext>
                          </a:extLst>
                        </a:rPr>
                        <a:t>Metadata Readiness Level</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Timeliness/ Latency</a:t>
                      </a:r>
                      <a:endParaRPr b="1" sz="1000" u="none" cap="none" strike="noStrike">
                        <a:solidFill>
                          <a:srgbClr val="262626"/>
                        </a:solidFill>
                        <a:latin typeface="Roboto"/>
                        <a:ea typeface="Roboto"/>
                        <a:cs typeface="Roboto"/>
                        <a:sym typeface="Roboto"/>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N/A</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45725" marB="45725" marR="91450" marL="91450"/>
                </a:tc>
              </a:tr>
              <a:tr h="343150">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262626"/>
                          </a:solidFill>
                          <a:latin typeface="Roboto"/>
                          <a:ea typeface="Roboto"/>
                          <a:cs typeface="Roboto"/>
                          <a:sym typeface="Roboto"/>
                        </a:rPr>
                        <a:t>Products/Users</a:t>
                      </a:r>
                      <a:endParaRPr b="1" sz="1000" u="none" cap="none" strike="noStrike">
                        <a:solidFill>
                          <a:srgbClr val="262626"/>
                        </a:solidFill>
                        <a:latin typeface="Roboto"/>
                        <a:ea typeface="Roboto"/>
                        <a:cs typeface="Roboto"/>
                        <a:sym typeface="Roboto"/>
                      </a:endParaRPr>
                    </a:p>
                  </a:txBody>
                  <a:tcPr marT="45725" marB="45725" marR="91450" marL="91450"/>
                </a:tc>
                <a:tc gridSpan="4">
                  <a:txBody>
                    <a:bodyPr/>
                    <a:lstStyle/>
                    <a:p>
                      <a:pPr indent="0" lvl="0" marL="0" rtl="0" algn="l">
                        <a:spcBef>
                          <a:spcPts val="0"/>
                        </a:spcBef>
                        <a:spcAft>
                          <a:spcPts val="0"/>
                        </a:spcAft>
                        <a:buClr>
                          <a:schemeClr val="dk1"/>
                        </a:buClr>
                        <a:buSzPts val="1100"/>
                        <a:buFont typeface="Arial"/>
                        <a:buNone/>
                      </a:pPr>
                      <a:r>
                        <a:rPr lang="en-US" sz="1000">
                          <a:latin typeface="Roboto"/>
                          <a:ea typeface="Roboto"/>
                          <a:cs typeface="Roboto"/>
                          <a:sym typeface="Roboto"/>
                        </a:rPr>
                        <a:t>Mean Sea Level Data </a:t>
                      </a:r>
                      <a:br>
                        <a:rPr lang="en-US" sz="1000">
                          <a:latin typeface="Roboto"/>
                          <a:ea typeface="Roboto"/>
                          <a:cs typeface="Roboto"/>
                          <a:sym typeface="Roboto"/>
                        </a:rPr>
                      </a:br>
                      <a:r>
                        <a:rPr lang="en-US" sz="1000">
                          <a:latin typeface="Roboto"/>
                          <a:ea typeface="Roboto"/>
                          <a:cs typeface="Roboto"/>
                          <a:sym typeface="Roboto"/>
                        </a:rPr>
                        <a:t>(Permanent service for Marine Sea Level, PSMSL)</a:t>
                      </a:r>
                      <a:endParaRPr sz="1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00" u="sng">
                          <a:solidFill>
                            <a:srgbClr val="0000FF"/>
                          </a:solidFill>
                          <a:latin typeface="Roboto"/>
                          <a:ea typeface="Roboto"/>
                          <a:cs typeface="Roboto"/>
                          <a:sym typeface="Roboto"/>
                          <a:hlinkClick r:id="rId14">
                            <a:extLst>
                              <a:ext uri="{A12FA001-AC4F-418D-AE19-62706E023703}">
                                <ahyp:hlinkClr val="tx"/>
                              </a:ext>
                            </a:extLst>
                          </a:hlinkClick>
                        </a:rPr>
                        <a:t>www.psmsl.org/data/</a:t>
                      </a:r>
                      <a:endParaRPr sz="1000">
                        <a:solidFill>
                          <a:srgbClr val="0000FF"/>
                        </a:solidFill>
                        <a:latin typeface="Roboto"/>
                        <a:ea typeface="Roboto"/>
                        <a:cs typeface="Roboto"/>
                        <a:sym typeface="Roboto"/>
                      </a:endParaRPr>
                    </a:p>
                  </a:txBody>
                  <a:tcPr marT="45725" marB="45725" marR="91450" marL="91450"/>
                </a:tc>
                <a:tc hMerge="1"/>
                <a:tc hMerge="1"/>
                <a:tc hMerge="1"/>
              </a:tr>
            </a:tbl>
          </a:graphicData>
        </a:graphic>
      </p:graphicFrame>
      <p:cxnSp>
        <p:nvCxnSpPr>
          <p:cNvPr id="299" name="Google Shape;299;g34e6daf3138_3_26"/>
          <p:cNvCxnSpPr/>
          <p:nvPr/>
        </p:nvCxnSpPr>
        <p:spPr>
          <a:xfrm>
            <a:off x="519925" y="8628725"/>
            <a:ext cx="6413100" cy="6000"/>
          </a:xfrm>
          <a:prstGeom prst="straightConnector1">
            <a:avLst/>
          </a:prstGeom>
          <a:noFill/>
          <a:ln cap="flat" cmpd="sng" w="9525">
            <a:solidFill>
              <a:schemeClr val="dk2"/>
            </a:solidFill>
            <a:prstDash val="solid"/>
            <a:round/>
            <a:headEnd len="sm" w="sm" type="none"/>
            <a:tailEnd len="sm" w="sm" type="none"/>
          </a:ln>
        </p:spPr>
      </p:cxnSp>
      <p:sp>
        <p:nvSpPr>
          <p:cNvPr id="300" name="Google Shape;300;g34e6daf3138_3_26"/>
          <p:cNvSpPr txBox="1"/>
          <p:nvPr/>
        </p:nvSpPr>
        <p:spPr>
          <a:xfrm>
            <a:off x="547700" y="8680550"/>
            <a:ext cx="6409500" cy="5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Roboto"/>
                <a:ea typeface="Roboto"/>
                <a:cs typeface="Roboto"/>
                <a:sym typeface="Roboto"/>
              </a:rPr>
              <a:t>Space for footnotes - delete if none</a:t>
            </a:r>
            <a:endParaRPr b="0" i="0" sz="1000" u="none" cap="none" strike="noStrike">
              <a:solidFill>
                <a:schemeClr val="dk1"/>
              </a:solidFill>
              <a:latin typeface="Roboto"/>
              <a:ea typeface="Roboto"/>
              <a:cs typeface="Roboto"/>
              <a:sym typeface="Roboto"/>
            </a:endParaRPr>
          </a:p>
        </p:txBody>
      </p:sp>
      <p:pic>
        <p:nvPicPr>
          <p:cNvPr id="301" name="Google Shape;301;g34e6daf3138_3_26" title="gloss (1).png"/>
          <p:cNvPicPr preferRelativeResize="0"/>
          <p:nvPr/>
        </p:nvPicPr>
        <p:blipFill>
          <a:blip r:embed="rId15">
            <a:alphaModFix/>
          </a:blip>
          <a:stretch>
            <a:fillRect/>
          </a:stretch>
        </p:blipFill>
        <p:spPr>
          <a:xfrm>
            <a:off x="323188" y="209750"/>
            <a:ext cx="702525" cy="689750"/>
          </a:xfrm>
          <a:prstGeom prst="rect">
            <a:avLst/>
          </a:prstGeom>
          <a:noFill/>
          <a:ln>
            <a:noFill/>
          </a:ln>
        </p:spPr>
      </p:pic>
      <p:pic>
        <p:nvPicPr>
          <p:cNvPr id="302" name="Google Shape;302;g34e6daf3138_3_26" title="GLOSS.png"/>
          <p:cNvPicPr preferRelativeResize="0"/>
          <p:nvPr/>
        </p:nvPicPr>
        <p:blipFill>
          <a:blip r:embed="rId16">
            <a:alphaModFix/>
          </a:blip>
          <a:stretch>
            <a:fillRect/>
          </a:stretch>
        </p:blipFill>
        <p:spPr>
          <a:xfrm>
            <a:off x="6704375" y="145025"/>
            <a:ext cx="754476" cy="819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