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8"/>
  </p:notesMasterIdLst>
  <p:sldIdLst>
    <p:sldId id="256" r:id="rId3"/>
    <p:sldId id="523" r:id="rId4"/>
    <p:sldId id="527" r:id="rId5"/>
    <p:sldId id="569" r:id="rId6"/>
    <p:sldId id="572" r:id="rId7"/>
    <p:sldId id="5133" r:id="rId8"/>
    <p:sldId id="5129" r:id="rId9"/>
    <p:sldId id="5126" r:id="rId10"/>
    <p:sldId id="332" r:id="rId11"/>
    <p:sldId id="369" r:id="rId12"/>
    <p:sldId id="370" r:id="rId13"/>
    <p:sldId id="371" r:id="rId14"/>
    <p:sldId id="372" r:id="rId15"/>
    <p:sldId id="5128" r:id="rId16"/>
    <p:sldId id="376" r:id="rId17"/>
    <p:sldId id="308" r:id="rId18"/>
    <p:sldId id="5115" r:id="rId19"/>
    <p:sldId id="5116" r:id="rId20"/>
    <p:sldId id="1097" r:id="rId21"/>
    <p:sldId id="1099" r:id="rId22"/>
    <p:sldId id="1100" r:id="rId23"/>
    <p:sldId id="1104" r:id="rId24"/>
    <p:sldId id="605" r:id="rId25"/>
    <p:sldId id="606" r:id="rId26"/>
    <p:sldId id="5131"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00A54F"/>
    <a:srgbClr val="DAE3F3"/>
    <a:srgbClr val="BDD7EE"/>
    <a:srgbClr val="1A2B50"/>
    <a:srgbClr val="2D74B4"/>
    <a:srgbClr val="4C81B8"/>
    <a:srgbClr val="2B64B0"/>
    <a:srgbClr val="234AA4"/>
    <a:srgbClr val="5B9B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84"/>
    <p:restoredTop sz="95988"/>
  </p:normalViewPr>
  <p:slideViewPr>
    <p:cSldViewPr snapToGrid="0">
      <p:cViewPr varScale="1">
        <p:scale>
          <a:sx n="114" d="100"/>
          <a:sy n="114" d="100"/>
        </p:scale>
        <p:origin x="46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42BFE-8180-B946-BF7D-36B67EC46953}" type="datetimeFigureOut">
              <a:rPr lang="en-GB" smtClean="0"/>
              <a:t>13/11/2024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C06F30-462D-EA4E-A08D-B6B41B73A136}" type="slidenum">
              <a:rPr lang="en-GB" smtClean="0"/>
              <a:t>‹N›</a:t>
            </a:fld>
            <a:endParaRPr lang="en-GB"/>
          </a:p>
        </p:txBody>
      </p:sp>
    </p:spTree>
    <p:extLst>
      <p:ext uri="{BB962C8B-B14F-4D97-AF65-F5344CB8AC3E}">
        <p14:creationId xmlns:p14="http://schemas.microsoft.com/office/powerpoint/2010/main" val="1421639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E40871-6E15-3B4D-85B6-3A747C708590}"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96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B0A1C-A553-E3BC-9908-ED3B914C3CE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1950D15-FC71-4B84-9ED5-C74382A7911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185433D-56EA-4C83-4E43-222B9905E709}"/>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A8727C31-378C-A236-AE8A-E691EC75C123}"/>
              </a:ext>
            </a:extLst>
          </p:cNvPr>
          <p:cNvSpPr>
            <a:spLocks noGrp="1"/>
          </p:cNvSpPr>
          <p:nvPr>
            <p:ph type="sldNum" sz="quarter" idx="5"/>
          </p:nvPr>
        </p:nvSpPr>
        <p:spPr/>
        <p:txBody>
          <a:bodyPr/>
          <a:lstStyle/>
          <a:p>
            <a:fld id="{35D5DEF7-0B7D-BF41-A801-70FB8A6D40BC}" type="slidenum">
              <a:rPr lang="it-IT" smtClean="0"/>
              <a:t>21</a:t>
            </a:fld>
            <a:endParaRPr lang="it-IT"/>
          </a:p>
        </p:txBody>
      </p:sp>
    </p:spTree>
    <p:extLst>
      <p:ext uri="{BB962C8B-B14F-4D97-AF65-F5344CB8AC3E}">
        <p14:creationId xmlns:p14="http://schemas.microsoft.com/office/powerpoint/2010/main" val="1719311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64FB8-A33F-E776-E056-CC9860AC114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9831011-399D-500F-D935-B5AA90415BB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75CD9FA-1FF6-E793-9D1F-8865E4E80077}"/>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182D3B02-D31D-FDAF-3FAB-B325055C98D8}"/>
              </a:ext>
            </a:extLst>
          </p:cNvPr>
          <p:cNvSpPr>
            <a:spLocks noGrp="1"/>
          </p:cNvSpPr>
          <p:nvPr>
            <p:ph type="sldNum" sz="quarter" idx="5"/>
          </p:nvPr>
        </p:nvSpPr>
        <p:spPr/>
        <p:txBody>
          <a:bodyPr/>
          <a:lstStyle/>
          <a:p>
            <a:fld id="{35D5DEF7-0B7D-BF41-A801-70FB8A6D40BC}" type="slidenum">
              <a:rPr lang="it-IT" smtClean="0"/>
              <a:t>22</a:t>
            </a:fld>
            <a:endParaRPr lang="it-IT"/>
          </a:p>
        </p:txBody>
      </p:sp>
    </p:spTree>
    <p:extLst>
      <p:ext uri="{BB962C8B-B14F-4D97-AF65-F5344CB8AC3E}">
        <p14:creationId xmlns:p14="http://schemas.microsoft.com/office/powerpoint/2010/main" val="171156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E40871-6E15-3B4D-85B6-3A747C708590}"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379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E40871-6E15-3B4D-85B6-3A747C708590}"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51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E40871-6E15-3B4D-85B6-3A747C708590}"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445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E40871-6E15-3B4D-85B6-3A747C708590}"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57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CF240-093E-9E2A-B9E7-9729AABEC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AC010-30F4-98EA-3B9A-16DCA7BDD9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723781-74BD-F15A-40A4-7D6D83DB2170}"/>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CFFEBFBA-AAAB-39AB-0D5C-4098839AF6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E40871-6E15-3B4D-85B6-3A747C708590}"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123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E40871-6E15-3B4D-85B6-3A747C708590}"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06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62ACB-30B2-5396-A8FD-63F416508A1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82F9B07-F114-E408-FFF1-2EC97A7B91F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D4C006E-C7B6-4838-4076-4B4AD6BE1D59}"/>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AD0FCAD8-65EF-2108-9498-39273D995986}"/>
              </a:ext>
            </a:extLst>
          </p:cNvPr>
          <p:cNvSpPr>
            <a:spLocks noGrp="1"/>
          </p:cNvSpPr>
          <p:nvPr>
            <p:ph type="sldNum" sz="quarter" idx="5"/>
          </p:nvPr>
        </p:nvSpPr>
        <p:spPr/>
        <p:txBody>
          <a:bodyPr/>
          <a:lstStyle/>
          <a:p>
            <a:fld id="{35D5DEF7-0B7D-BF41-A801-70FB8A6D40BC}" type="slidenum">
              <a:rPr lang="it-IT" smtClean="0"/>
              <a:t>19</a:t>
            </a:fld>
            <a:endParaRPr lang="it-IT"/>
          </a:p>
        </p:txBody>
      </p:sp>
    </p:spTree>
    <p:extLst>
      <p:ext uri="{BB962C8B-B14F-4D97-AF65-F5344CB8AC3E}">
        <p14:creationId xmlns:p14="http://schemas.microsoft.com/office/powerpoint/2010/main" val="1806745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2D962-0E60-825F-2B72-2039D922188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A7B37D5-F018-712B-401B-8799F2D2336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77CE67C-9D70-96F8-2F19-B2FA96C5BF2D}"/>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EC7B5E45-7881-6481-730B-9A56D8E164E2}"/>
              </a:ext>
            </a:extLst>
          </p:cNvPr>
          <p:cNvSpPr>
            <a:spLocks noGrp="1"/>
          </p:cNvSpPr>
          <p:nvPr>
            <p:ph type="sldNum" sz="quarter" idx="5"/>
          </p:nvPr>
        </p:nvSpPr>
        <p:spPr/>
        <p:txBody>
          <a:bodyPr/>
          <a:lstStyle/>
          <a:p>
            <a:fld id="{35D5DEF7-0B7D-BF41-A801-70FB8A6D40BC}" type="slidenum">
              <a:rPr lang="it-IT" smtClean="0"/>
              <a:t>20</a:t>
            </a:fld>
            <a:endParaRPr lang="it-IT"/>
          </a:p>
        </p:txBody>
      </p:sp>
    </p:spTree>
    <p:extLst>
      <p:ext uri="{BB962C8B-B14F-4D97-AF65-F5344CB8AC3E}">
        <p14:creationId xmlns:p14="http://schemas.microsoft.com/office/powerpoint/2010/main" val="728352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5AC880-987E-BB09-C3F4-A46CFCE7BDF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7AC599B9-2374-57E7-44F1-9BD81425C3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068C6843-920A-FEE7-9A77-9F6E37958AC5}"/>
              </a:ext>
            </a:extLst>
          </p:cNvPr>
          <p:cNvSpPr>
            <a:spLocks noGrp="1"/>
          </p:cNvSpPr>
          <p:nvPr>
            <p:ph type="dt" sz="half" idx="10"/>
          </p:nvPr>
        </p:nvSpPr>
        <p:spPr/>
        <p:txBody>
          <a:bodyPr/>
          <a:lstStyle/>
          <a:p>
            <a:fld id="{8499A944-E810-B143-8424-37B8BEB4056D}" type="datetimeFigureOut">
              <a:rPr lang="en-GB" smtClean="0"/>
              <a:t>13/11/2024</a:t>
            </a:fld>
            <a:endParaRPr lang="en-GB"/>
          </a:p>
        </p:txBody>
      </p:sp>
      <p:sp>
        <p:nvSpPr>
          <p:cNvPr id="5" name="Segnaposto piè di pagina 4">
            <a:extLst>
              <a:ext uri="{FF2B5EF4-FFF2-40B4-BE49-F238E27FC236}">
                <a16:creationId xmlns:a16="http://schemas.microsoft.com/office/drawing/2014/main" id="{D35685EE-123F-7256-76BA-5D810140FF0E}"/>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A50AD46B-6F13-920B-7250-96BB297E9E2A}"/>
              </a:ext>
            </a:extLst>
          </p:cNvPr>
          <p:cNvSpPr>
            <a:spLocks noGrp="1"/>
          </p:cNvSpPr>
          <p:nvPr>
            <p:ph type="sldNum" sz="quarter" idx="12"/>
          </p:nvPr>
        </p:nvSpPr>
        <p:spPr/>
        <p:txBody>
          <a:bodyPr/>
          <a:lstStyle/>
          <a:p>
            <a:fld id="{BD9FA480-6343-1546-A312-E5CE7F8A6C79}" type="slidenum">
              <a:rPr lang="en-GB" smtClean="0"/>
              <a:t>‹N›</a:t>
            </a:fld>
            <a:endParaRPr lang="en-GB"/>
          </a:p>
        </p:txBody>
      </p:sp>
    </p:spTree>
    <p:extLst>
      <p:ext uri="{BB962C8B-B14F-4D97-AF65-F5344CB8AC3E}">
        <p14:creationId xmlns:p14="http://schemas.microsoft.com/office/powerpoint/2010/main" val="2099833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E1F6CC-678B-0F11-FF3C-1F1B7EFD7E7B}"/>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CEF3CC7B-94F0-9562-F383-E41C4D796C8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64320149-4B58-AEAC-B5B2-B48A17316048}"/>
              </a:ext>
            </a:extLst>
          </p:cNvPr>
          <p:cNvSpPr>
            <a:spLocks noGrp="1"/>
          </p:cNvSpPr>
          <p:nvPr>
            <p:ph type="dt" sz="half" idx="10"/>
          </p:nvPr>
        </p:nvSpPr>
        <p:spPr/>
        <p:txBody>
          <a:bodyPr/>
          <a:lstStyle/>
          <a:p>
            <a:fld id="{8499A944-E810-B143-8424-37B8BEB4056D}" type="datetimeFigureOut">
              <a:rPr lang="en-GB" smtClean="0"/>
              <a:t>13/11/2024</a:t>
            </a:fld>
            <a:endParaRPr lang="en-GB"/>
          </a:p>
        </p:txBody>
      </p:sp>
      <p:sp>
        <p:nvSpPr>
          <p:cNvPr id="5" name="Segnaposto piè di pagina 4">
            <a:extLst>
              <a:ext uri="{FF2B5EF4-FFF2-40B4-BE49-F238E27FC236}">
                <a16:creationId xmlns:a16="http://schemas.microsoft.com/office/drawing/2014/main" id="{75266A44-F0DA-87F4-733B-ACFA0A74295D}"/>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5D69EAA-C3BD-0459-3621-7436CDC6577C}"/>
              </a:ext>
            </a:extLst>
          </p:cNvPr>
          <p:cNvSpPr>
            <a:spLocks noGrp="1"/>
          </p:cNvSpPr>
          <p:nvPr>
            <p:ph type="sldNum" sz="quarter" idx="12"/>
          </p:nvPr>
        </p:nvSpPr>
        <p:spPr/>
        <p:txBody>
          <a:bodyPr/>
          <a:lstStyle/>
          <a:p>
            <a:fld id="{BD9FA480-6343-1546-A312-E5CE7F8A6C79}" type="slidenum">
              <a:rPr lang="en-GB" smtClean="0"/>
              <a:t>‹N›</a:t>
            </a:fld>
            <a:endParaRPr lang="en-GB"/>
          </a:p>
        </p:txBody>
      </p:sp>
    </p:spTree>
    <p:extLst>
      <p:ext uri="{BB962C8B-B14F-4D97-AF65-F5344CB8AC3E}">
        <p14:creationId xmlns:p14="http://schemas.microsoft.com/office/powerpoint/2010/main" val="180373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6470BBF-0DA8-4390-FA66-F26724758E5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39656224-B8E6-2842-6BD0-69A78D89C95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6A7CC0E9-D047-26E8-F40E-B377CF6CA249}"/>
              </a:ext>
            </a:extLst>
          </p:cNvPr>
          <p:cNvSpPr>
            <a:spLocks noGrp="1"/>
          </p:cNvSpPr>
          <p:nvPr>
            <p:ph type="dt" sz="half" idx="10"/>
          </p:nvPr>
        </p:nvSpPr>
        <p:spPr/>
        <p:txBody>
          <a:bodyPr/>
          <a:lstStyle/>
          <a:p>
            <a:fld id="{8499A944-E810-B143-8424-37B8BEB4056D}" type="datetimeFigureOut">
              <a:rPr lang="en-GB" smtClean="0"/>
              <a:t>13/11/2024</a:t>
            </a:fld>
            <a:endParaRPr lang="en-GB"/>
          </a:p>
        </p:txBody>
      </p:sp>
      <p:sp>
        <p:nvSpPr>
          <p:cNvPr id="5" name="Segnaposto piè di pagina 4">
            <a:extLst>
              <a:ext uri="{FF2B5EF4-FFF2-40B4-BE49-F238E27FC236}">
                <a16:creationId xmlns:a16="http://schemas.microsoft.com/office/drawing/2014/main" id="{22BC1F1A-73A0-651B-1246-2C48F91DE870}"/>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B8845FC4-9C13-62CB-FE34-0BCB2FAF4419}"/>
              </a:ext>
            </a:extLst>
          </p:cNvPr>
          <p:cNvSpPr>
            <a:spLocks noGrp="1"/>
          </p:cNvSpPr>
          <p:nvPr>
            <p:ph type="sldNum" sz="quarter" idx="12"/>
          </p:nvPr>
        </p:nvSpPr>
        <p:spPr/>
        <p:txBody>
          <a:bodyPr/>
          <a:lstStyle/>
          <a:p>
            <a:fld id="{BD9FA480-6343-1546-A312-E5CE7F8A6C79}" type="slidenum">
              <a:rPr lang="en-GB" smtClean="0"/>
              <a:t>‹N›</a:t>
            </a:fld>
            <a:endParaRPr lang="en-GB"/>
          </a:p>
        </p:txBody>
      </p:sp>
    </p:spTree>
    <p:extLst>
      <p:ext uri="{BB962C8B-B14F-4D97-AF65-F5344CB8AC3E}">
        <p14:creationId xmlns:p14="http://schemas.microsoft.com/office/powerpoint/2010/main" val="3692053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F4FBF67-688E-437C-B603-86D4CB82D9C4}" type="datetimeFigureOut">
              <a:rPr lang="en-GB" smtClean="0"/>
              <a:t>13/11/2024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50404C-0C7B-4930-A54C-AB90CC45463B}" type="slidenum">
              <a:rPr lang="en-GB" smtClean="0"/>
              <a:t>‹N›</a:t>
            </a:fld>
            <a:endParaRPr lang="en-GB"/>
          </a:p>
        </p:txBody>
      </p:sp>
      <p:sp>
        <p:nvSpPr>
          <p:cNvPr id="8" name="Rettangolo 5">
            <a:extLst>
              <a:ext uri="{FF2B5EF4-FFF2-40B4-BE49-F238E27FC236}">
                <a16:creationId xmlns:a16="http://schemas.microsoft.com/office/drawing/2014/main" id="{A424D985-C4E4-228B-AFB7-E8E737A46E5C}"/>
              </a:ext>
            </a:extLst>
          </p:cNvPr>
          <p:cNvSpPr/>
          <p:nvPr userDrawn="1"/>
        </p:nvSpPr>
        <p:spPr bwMode="auto">
          <a:xfrm>
            <a:off x="-36444" y="136525"/>
            <a:ext cx="12228443" cy="65605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                 </a:t>
            </a:r>
          </a:p>
        </p:txBody>
      </p:sp>
      <p:pic>
        <p:nvPicPr>
          <p:cNvPr id="9" name="Picture 2">
            <a:extLst>
              <a:ext uri="{FF2B5EF4-FFF2-40B4-BE49-F238E27FC236}">
                <a16:creationId xmlns:a16="http://schemas.microsoft.com/office/drawing/2014/main" id="{941EC33A-C7FC-18DF-9C1D-62DC2F4440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6394" y="227475"/>
            <a:ext cx="1305605" cy="474158"/>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5">
            <a:extLst>
              <a:ext uri="{FF2B5EF4-FFF2-40B4-BE49-F238E27FC236}">
                <a16:creationId xmlns:a16="http://schemas.microsoft.com/office/drawing/2014/main" id="{F04C9D46-FF43-2E0F-18F5-8A2E865D0B7F}"/>
              </a:ext>
            </a:extLst>
          </p:cNvPr>
          <p:cNvSpPr/>
          <p:nvPr userDrawn="1"/>
        </p:nvSpPr>
        <p:spPr bwMode="auto">
          <a:xfrm>
            <a:off x="212307" y="6204030"/>
            <a:ext cx="2276250" cy="152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                 </a:t>
            </a:r>
          </a:p>
        </p:txBody>
      </p:sp>
    </p:spTree>
    <p:extLst>
      <p:ext uri="{BB962C8B-B14F-4D97-AF65-F5344CB8AC3E}">
        <p14:creationId xmlns:p14="http://schemas.microsoft.com/office/powerpoint/2010/main" val="9910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4FBF67-688E-437C-B603-86D4CB82D9C4}" type="datetimeFigureOut">
              <a:rPr lang="en-GB" smtClean="0"/>
              <a:t>13/11/2024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50404C-0C7B-4930-A54C-AB90CC45463B}" type="slidenum">
              <a:rPr lang="en-GB" smtClean="0"/>
              <a:t>‹N›</a:t>
            </a:fld>
            <a:endParaRPr lang="en-GB"/>
          </a:p>
        </p:txBody>
      </p:sp>
      <p:sp>
        <p:nvSpPr>
          <p:cNvPr id="7" name="Rettangolo 5">
            <a:extLst>
              <a:ext uri="{FF2B5EF4-FFF2-40B4-BE49-F238E27FC236}">
                <a16:creationId xmlns:a16="http://schemas.microsoft.com/office/drawing/2014/main" id="{3D7D1C1B-2395-6CE2-4404-918AC7AF43AF}"/>
              </a:ext>
            </a:extLst>
          </p:cNvPr>
          <p:cNvSpPr/>
          <p:nvPr userDrawn="1"/>
        </p:nvSpPr>
        <p:spPr bwMode="auto">
          <a:xfrm>
            <a:off x="-36444" y="136525"/>
            <a:ext cx="12228443" cy="65605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                 </a:t>
            </a:r>
          </a:p>
        </p:txBody>
      </p:sp>
      <p:pic>
        <p:nvPicPr>
          <p:cNvPr id="8" name="Picture 2">
            <a:extLst>
              <a:ext uri="{FF2B5EF4-FFF2-40B4-BE49-F238E27FC236}">
                <a16:creationId xmlns:a16="http://schemas.microsoft.com/office/drawing/2014/main" id="{90180E03-5180-D46A-06E3-B9BF8DDCFF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6394" y="227475"/>
            <a:ext cx="1305605" cy="47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864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4FBF67-688E-437C-B603-86D4CB82D9C4}" type="datetimeFigureOut">
              <a:rPr lang="en-GB" smtClean="0"/>
              <a:t>13/11/2024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50404C-0C7B-4930-A54C-AB90CC45463B}" type="slidenum">
              <a:rPr lang="en-GB" smtClean="0"/>
              <a:t>‹N›</a:t>
            </a:fld>
            <a:endParaRPr lang="en-GB"/>
          </a:p>
        </p:txBody>
      </p:sp>
      <p:sp>
        <p:nvSpPr>
          <p:cNvPr id="7" name="Rettangolo 5">
            <a:extLst>
              <a:ext uri="{FF2B5EF4-FFF2-40B4-BE49-F238E27FC236}">
                <a16:creationId xmlns:a16="http://schemas.microsoft.com/office/drawing/2014/main" id="{BA9A2C99-27D0-4159-2482-5A16FFFF4309}"/>
              </a:ext>
            </a:extLst>
          </p:cNvPr>
          <p:cNvSpPr/>
          <p:nvPr userDrawn="1"/>
        </p:nvSpPr>
        <p:spPr bwMode="auto">
          <a:xfrm>
            <a:off x="-36444" y="136525"/>
            <a:ext cx="12228443" cy="65605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                 </a:t>
            </a:r>
          </a:p>
        </p:txBody>
      </p:sp>
      <p:pic>
        <p:nvPicPr>
          <p:cNvPr id="8" name="Picture 2">
            <a:extLst>
              <a:ext uri="{FF2B5EF4-FFF2-40B4-BE49-F238E27FC236}">
                <a16:creationId xmlns:a16="http://schemas.microsoft.com/office/drawing/2014/main" id="{319AD05C-BB69-53F7-6494-E2B15B76AC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6394" y="227475"/>
            <a:ext cx="1305605" cy="47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00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F4FBF67-688E-437C-B603-86D4CB82D9C4}" type="datetimeFigureOut">
              <a:rPr lang="en-GB" smtClean="0"/>
              <a:t>13/11/2024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50404C-0C7B-4930-A54C-AB90CC45463B}" type="slidenum">
              <a:rPr lang="en-GB" smtClean="0"/>
              <a:t>‹N›</a:t>
            </a:fld>
            <a:endParaRPr lang="en-GB"/>
          </a:p>
        </p:txBody>
      </p:sp>
    </p:spTree>
    <p:extLst>
      <p:ext uri="{BB962C8B-B14F-4D97-AF65-F5344CB8AC3E}">
        <p14:creationId xmlns:p14="http://schemas.microsoft.com/office/powerpoint/2010/main" val="283870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F4FBF67-688E-437C-B603-86D4CB82D9C4}" type="datetimeFigureOut">
              <a:rPr lang="en-GB" smtClean="0"/>
              <a:t>13/11/2024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50404C-0C7B-4930-A54C-AB90CC45463B}" type="slidenum">
              <a:rPr lang="en-GB" smtClean="0"/>
              <a:t>‹N›</a:t>
            </a:fld>
            <a:endParaRPr lang="en-GB"/>
          </a:p>
        </p:txBody>
      </p:sp>
    </p:spTree>
    <p:extLst>
      <p:ext uri="{BB962C8B-B14F-4D97-AF65-F5344CB8AC3E}">
        <p14:creationId xmlns:p14="http://schemas.microsoft.com/office/powerpoint/2010/main" val="1085705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4FBF67-688E-437C-B603-86D4CB82D9C4}" type="datetimeFigureOut">
              <a:rPr lang="en-GB" smtClean="0"/>
              <a:t>13/11/2024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50404C-0C7B-4930-A54C-AB90CC45463B}" type="slidenum">
              <a:rPr lang="en-GB" smtClean="0"/>
              <a:t>‹N›</a:t>
            </a:fld>
            <a:endParaRPr lang="en-GB"/>
          </a:p>
        </p:txBody>
      </p:sp>
    </p:spTree>
    <p:extLst>
      <p:ext uri="{BB962C8B-B14F-4D97-AF65-F5344CB8AC3E}">
        <p14:creationId xmlns:p14="http://schemas.microsoft.com/office/powerpoint/2010/main" val="571311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FBF67-688E-437C-B603-86D4CB82D9C4}" type="datetimeFigureOut">
              <a:rPr lang="en-GB" smtClean="0"/>
              <a:t>13/11/2024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050404C-0C7B-4930-A54C-AB90CC45463B}" type="slidenum">
              <a:rPr lang="en-GB" smtClean="0"/>
              <a:t>‹N›</a:t>
            </a:fld>
            <a:endParaRPr lang="en-GB"/>
          </a:p>
        </p:txBody>
      </p:sp>
    </p:spTree>
    <p:extLst>
      <p:ext uri="{BB962C8B-B14F-4D97-AF65-F5344CB8AC3E}">
        <p14:creationId xmlns:p14="http://schemas.microsoft.com/office/powerpoint/2010/main" val="12687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4FBF67-688E-437C-B603-86D4CB82D9C4}" type="datetimeFigureOut">
              <a:rPr lang="en-GB" smtClean="0"/>
              <a:t>13/11/2024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50404C-0C7B-4930-A54C-AB90CC45463B}" type="slidenum">
              <a:rPr lang="en-GB" smtClean="0"/>
              <a:t>‹N›</a:t>
            </a:fld>
            <a:endParaRPr lang="en-GB"/>
          </a:p>
        </p:txBody>
      </p:sp>
    </p:spTree>
    <p:extLst>
      <p:ext uri="{BB962C8B-B14F-4D97-AF65-F5344CB8AC3E}">
        <p14:creationId xmlns:p14="http://schemas.microsoft.com/office/powerpoint/2010/main" val="1433860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1035FA-FD0A-401C-D478-E305D00D2911}"/>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45049EEB-A22C-2CD6-08D0-3842BADF816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94647391-83C3-6024-B19A-7C3CE6E42F46}"/>
              </a:ext>
            </a:extLst>
          </p:cNvPr>
          <p:cNvSpPr>
            <a:spLocks noGrp="1"/>
          </p:cNvSpPr>
          <p:nvPr>
            <p:ph type="dt" sz="half" idx="10"/>
          </p:nvPr>
        </p:nvSpPr>
        <p:spPr/>
        <p:txBody>
          <a:bodyPr/>
          <a:lstStyle/>
          <a:p>
            <a:fld id="{8499A944-E810-B143-8424-37B8BEB4056D}" type="datetimeFigureOut">
              <a:rPr lang="en-GB" smtClean="0"/>
              <a:t>13/11/2024</a:t>
            </a:fld>
            <a:endParaRPr lang="en-GB"/>
          </a:p>
        </p:txBody>
      </p:sp>
      <p:sp>
        <p:nvSpPr>
          <p:cNvPr id="5" name="Segnaposto piè di pagina 4">
            <a:extLst>
              <a:ext uri="{FF2B5EF4-FFF2-40B4-BE49-F238E27FC236}">
                <a16:creationId xmlns:a16="http://schemas.microsoft.com/office/drawing/2014/main" id="{55887538-A6FB-541E-90FA-B5BF925095C4}"/>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11741BA-185C-3FA7-4898-9A9053F63B3D}"/>
              </a:ext>
            </a:extLst>
          </p:cNvPr>
          <p:cNvSpPr>
            <a:spLocks noGrp="1"/>
          </p:cNvSpPr>
          <p:nvPr>
            <p:ph type="sldNum" sz="quarter" idx="12"/>
          </p:nvPr>
        </p:nvSpPr>
        <p:spPr/>
        <p:txBody>
          <a:bodyPr/>
          <a:lstStyle/>
          <a:p>
            <a:fld id="{BD9FA480-6343-1546-A312-E5CE7F8A6C79}" type="slidenum">
              <a:rPr lang="en-GB" smtClean="0"/>
              <a:t>‹N›</a:t>
            </a:fld>
            <a:endParaRPr lang="en-GB"/>
          </a:p>
        </p:txBody>
      </p:sp>
    </p:spTree>
    <p:extLst>
      <p:ext uri="{BB962C8B-B14F-4D97-AF65-F5344CB8AC3E}">
        <p14:creationId xmlns:p14="http://schemas.microsoft.com/office/powerpoint/2010/main" val="1220283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4FBF67-688E-437C-B603-86D4CB82D9C4}" type="datetimeFigureOut">
              <a:rPr lang="en-GB" smtClean="0"/>
              <a:t>13/11/2024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50404C-0C7B-4930-A54C-AB90CC45463B}" type="slidenum">
              <a:rPr lang="en-GB" smtClean="0"/>
              <a:t>‹N›</a:t>
            </a:fld>
            <a:endParaRPr lang="en-GB"/>
          </a:p>
        </p:txBody>
      </p:sp>
    </p:spTree>
    <p:extLst>
      <p:ext uri="{BB962C8B-B14F-4D97-AF65-F5344CB8AC3E}">
        <p14:creationId xmlns:p14="http://schemas.microsoft.com/office/powerpoint/2010/main" val="3215294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4FBF67-688E-437C-B603-86D4CB82D9C4}" type="datetimeFigureOut">
              <a:rPr lang="en-GB" smtClean="0"/>
              <a:t>13/11/2024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50404C-0C7B-4930-A54C-AB90CC45463B}" type="slidenum">
              <a:rPr lang="en-GB" smtClean="0"/>
              <a:t>‹N›</a:t>
            </a:fld>
            <a:endParaRPr lang="en-GB"/>
          </a:p>
        </p:txBody>
      </p:sp>
    </p:spTree>
    <p:extLst>
      <p:ext uri="{BB962C8B-B14F-4D97-AF65-F5344CB8AC3E}">
        <p14:creationId xmlns:p14="http://schemas.microsoft.com/office/powerpoint/2010/main" val="1921538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4FBF67-688E-437C-B603-86D4CB82D9C4}" type="datetimeFigureOut">
              <a:rPr lang="en-GB" smtClean="0"/>
              <a:t>13/11/2024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50404C-0C7B-4930-A54C-AB90CC45463B}" type="slidenum">
              <a:rPr lang="en-GB" smtClean="0"/>
              <a:t>‹N›</a:t>
            </a:fld>
            <a:endParaRPr lang="en-GB"/>
          </a:p>
        </p:txBody>
      </p:sp>
    </p:spTree>
    <p:extLst>
      <p:ext uri="{BB962C8B-B14F-4D97-AF65-F5344CB8AC3E}">
        <p14:creationId xmlns:p14="http://schemas.microsoft.com/office/powerpoint/2010/main" val="415635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4FBF67-688E-437C-B603-86D4CB82D9C4}" type="datetimeFigureOut">
              <a:rPr lang="en-GB" smtClean="0"/>
              <a:t>13/11/2024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50404C-0C7B-4930-A54C-AB90CC45463B}" type="slidenum">
              <a:rPr lang="en-GB" smtClean="0"/>
              <a:t>‹N›</a:t>
            </a:fld>
            <a:endParaRPr lang="en-GB"/>
          </a:p>
        </p:txBody>
      </p:sp>
    </p:spTree>
    <p:extLst>
      <p:ext uri="{BB962C8B-B14F-4D97-AF65-F5344CB8AC3E}">
        <p14:creationId xmlns:p14="http://schemas.microsoft.com/office/powerpoint/2010/main" val="4224921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90264F-FE43-EC77-4920-1912FE7451B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C1235593-8802-903A-0F02-EA3AD650C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CBBFF8A-54C3-A180-5B45-EBCA5A934997}"/>
              </a:ext>
            </a:extLst>
          </p:cNvPr>
          <p:cNvSpPr>
            <a:spLocks noGrp="1"/>
          </p:cNvSpPr>
          <p:nvPr>
            <p:ph type="dt" sz="half" idx="10"/>
          </p:nvPr>
        </p:nvSpPr>
        <p:spPr/>
        <p:txBody>
          <a:bodyPr/>
          <a:lstStyle/>
          <a:p>
            <a:fld id="{8499A944-E810-B143-8424-37B8BEB4056D}" type="datetimeFigureOut">
              <a:rPr lang="en-GB" smtClean="0"/>
              <a:t>13/11/2024</a:t>
            </a:fld>
            <a:endParaRPr lang="en-GB"/>
          </a:p>
        </p:txBody>
      </p:sp>
      <p:sp>
        <p:nvSpPr>
          <p:cNvPr id="5" name="Segnaposto piè di pagina 4">
            <a:extLst>
              <a:ext uri="{FF2B5EF4-FFF2-40B4-BE49-F238E27FC236}">
                <a16:creationId xmlns:a16="http://schemas.microsoft.com/office/drawing/2014/main" id="{E66482E3-A3C4-2503-91A9-304AF25F0A75}"/>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B175E5D7-20A9-51EB-A381-8761E62AFB4F}"/>
              </a:ext>
            </a:extLst>
          </p:cNvPr>
          <p:cNvSpPr>
            <a:spLocks noGrp="1"/>
          </p:cNvSpPr>
          <p:nvPr>
            <p:ph type="sldNum" sz="quarter" idx="12"/>
          </p:nvPr>
        </p:nvSpPr>
        <p:spPr/>
        <p:txBody>
          <a:bodyPr/>
          <a:lstStyle/>
          <a:p>
            <a:fld id="{BD9FA480-6343-1546-A312-E5CE7F8A6C79}" type="slidenum">
              <a:rPr lang="en-GB" smtClean="0"/>
              <a:t>‹N›</a:t>
            </a:fld>
            <a:endParaRPr lang="en-GB"/>
          </a:p>
        </p:txBody>
      </p:sp>
    </p:spTree>
    <p:extLst>
      <p:ext uri="{BB962C8B-B14F-4D97-AF65-F5344CB8AC3E}">
        <p14:creationId xmlns:p14="http://schemas.microsoft.com/office/powerpoint/2010/main" val="290590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E996FD-10E8-A3FE-A14F-61908BB552CC}"/>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60735F14-B21C-E735-C334-4E557A596DA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707FF7E4-6987-C650-D81E-5D7B1C27617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AA116D7F-FD2D-7BEC-28DC-78AA70695D15}"/>
              </a:ext>
            </a:extLst>
          </p:cNvPr>
          <p:cNvSpPr>
            <a:spLocks noGrp="1"/>
          </p:cNvSpPr>
          <p:nvPr>
            <p:ph type="dt" sz="half" idx="10"/>
          </p:nvPr>
        </p:nvSpPr>
        <p:spPr/>
        <p:txBody>
          <a:bodyPr/>
          <a:lstStyle/>
          <a:p>
            <a:fld id="{8499A944-E810-B143-8424-37B8BEB4056D}" type="datetimeFigureOut">
              <a:rPr lang="en-GB" smtClean="0"/>
              <a:t>13/11/2024</a:t>
            </a:fld>
            <a:endParaRPr lang="en-GB"/>
          </a:p>
        </p:txBody>
      </p:sp>
      <p:sp>
        <p:nvSpPr>
          <p:cNvPr id="6" name="Segnaposto piè di pagina 5">
            <a:extLst>
              <a:ext uri="{FF2B5EF4-FFF2-40B4-BE49-F238E27FC236}">
                <a16:creationId xmlns:a16="http://schemas.microsoft.com/office/drawing/2014/main" id="{66D2645F-9B8D-0856-5EBF-C07F2D383142}"/>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9C0B4CA0-F18B-B76D-8797-618F3C408238}"/>
              </a:ext>
            </a:extLst>
          </p:cNvPr>
          <p:cNvSpPr>
            <a:spLocks noGrp="1"/>
          </p:cNvSpPr>
          <p:nvPr>
            <p:ph type="sldNum" sz="quarter" idx="12"/>
          </p:nvPr>
        </p:nvSpPr>
        <p:spPr/>
        <p:txBody>
          <a:bodyPr/>
          <a:lstStyle/>
          <a:p>
            <a:fld id="{BD9FA480-6343-1546-A312-E5CE7F8A6C79}" type="slidenum">
              <a:rPr lang="en-GB" smtClean="0"/>
              <a:t>‹N›</a:t>
            </a:fld>
            <a:endParaRPr lang="en-GB"/>
          </a:p>
        </p:txBody>
      </p:sp>
    </p:spTree>
    <p:extLst>
      <p:ext uri="{BB962C8B-B14F-4D97-AF65-F5344CB8AC3E}">
        <p14:creationId xmlns:p14="http://schemas.microsoft.com/office/powerpoint/2010/main" val="1275318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95E6C-B524-3989-D13D-C2B3EEF742FD}"/>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3B780D7A-2CED-665D-FB63-336F7814DB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1712289-EEB9-1E93-9A21-C5979819CBE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34AC296E-698B-2B6D-2B85-D5D905939A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A93945F-1865-F112-4440-762C788FDAF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7A614B1C-BCFE-51A7-879A-028B80FA37DF}"/>
              </a:ext>
            </a:extLst>
          </p:cNvPr>
          <p:cNvSpPr>
            <a:spLocks noGrp="1"/>
          </p:cNvSpPr>
          <p:nvPr>
            <p:ph type="dt" sz="half" idx="10"/>
          </p:nvPr>
        </p:nvSpPr>
        <p:spPr/>
        <p:txBody>
          <a:bodyPr/>
          <a:lstStyle/>
          <a:p>
            <a:fld id="{8499A944-E810-B143-8424-37B8BEB4056D}" type="datetimeFigureOut">
              <a:rPr lang="en-GB" smtClean="0"/>
              <a:t>13/11/2024</a:t>
            </a:fld>
            <a:endParaRPr lang="en-GB"/>
          </a:p>
        </p:txBody>
      </p:sp>
      <p:sp>
        <p:nvSpPr>
          <p:cNvPr id="8" name="Segnaposto piè di pagina 7">
            <a:extLst>
              <a:ext uri="{FF2B5EF4-FFF2-40B4-BE49-F238E27FC236}">
                <a16:creationId xmlns:a16="http://schemas.microsoft.com/office/drawing/2014/main" id="{FF4BD15D-0DE4-A5F6-5F68-10010926988B}"/>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4C8E5684-3287-15F4-065A-F4348397AFBC}"/>
              </a:ext>
            </a:extLst>
          </p:cNvPr>
          <p:cNvSpPr>
            <a:spLocks noGrp="1"/>
          </p:cNvSpPr>
          <p:nvPr>
            <p:ph type="sldNum" sz="quarter" idx="12"/>
          </p:nvPr>
        </p:nvSpPr>
        <p:spPr/>
        <p:txBody>
          <a:bodyPr/>
          <a:lstStyle/>
          <a:p>
            <a:fld id="{BD9FA480-6343-1546-A312-E5CE7F8A6C79}" type="slidenum">
              <a:rPr lang="en-GB" smtClean="0"/>
              <a:t>‹N›</a:t>
            </a:fld>
            <a:endParaRPr lang="en-GB"/>
          </a:p>
        </p:txBody>
      </p:sp>
    </p:spTree>
    <p:extLst>
      <p:ext uri="{BB962C8B-B14F-4D97-AF65-F5344CB8AC3E}">
        <p14:creationId xmlns:p14="http://schemas.microsoft.com/office/powerpoint/2010/main" val="212862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04ACEE-3E94-3F7E-250D-FEA19BED3A6F}"/>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5A43A81D-7694-D417-9456-49A7680CF842}"/>
              </a:ext>
            </a:extLst>
          </p:cNvPr>
          <p:cNvSpPr>
            <a:spLocks noGrp="1"/>
          </p:cNvSpPr>
          <p:nvPr>
            <p:ph type="dt" sz="half" idx="10"/>
          </p:nvPr>
        </p:nvSpPr>
        <p:spPr/>
        <p:txBody>
          <a:bodyPr/>
          <a:lstStyle/>
          <a:p>
            <a:fld id="{8499A944-E810-B143-8424-37B8BEB4056D}" type="datetimeFigureOut">
              <a:rPr lang="en-GB" smtClean="0"/>
              <a:t>13/11/2024</a:t>
            </a:fld>
            <a:endParaRPr lang="en-GB"/>
          </a:p>
        </p:txBody>
      </p:sp>
      <p:sp>
        <p:nvSpPr>
          <p:cNvPr id="4" name="Segnaposto piè di pagina 3">
            <a:extLst>
              <a:ext uri="{FF2B5EF4-FFF2-40B4-BE49-F238E27FC236}">
                <a16:creationId xmlns:a16="http://schemas.microsoft.com/office/drawing/2014/main" id="{99DEC327-78C5-D65F-FA3F-1ABC8927C449}"/>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0EBCF7D7-56B8-8F58-80DD-B8D9EE5E7BF2}"/>
              </a:ext>
            </a:extLst>
          </p:cNvPr>
          <p:cNvSpPr>
            <a:spLocks noGrp="1"/>
          </p:cNvSpPr>
          <p:nvPr>
            <p:ph type="sldNum" sz="quarter" idx="12"/>
          </p:nvPr>
        </p:nvSpPr>
        <p:spPr/>
        <p:txBody>
          <a:bodyPr/>
          <a:lstStyle/>
          <a:p>
            <a:fld id="{BD9FA480-6343-1546-A312-E5CE7F8A6C79}" type="slidenum">
              <a:rPr lang="en-GB" smtClean="0"/>
              <a:t>‹N›</a:t>
            </a:fld>
            <a:endParaRPr lang="en-GB"/>
          </a:p>
        </p:txBody>
      </p:sp>
    </p:spTree>
    <p:extLst>
      <p:ext uri="{BB962C8B-B14F-4D97-AF65-F5344CB8AC3E}">
        <p14:creationId xmlns:p14="http://schemas.microsoft.com/office/powerpoint/2010/main" val="285912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67524A1-4FC0-FB04-C8A8-04F1F924AC29}"/>
              </a:ext>
            </a:extLst>
          </p:cNvPr>
          <p:cNvSpPr>
            <a:spLocks noGrp="1"/>
          </p:cNvSpPr>
          <p:nvPr>
            <p:ph type="dt" sz="half" idx="10"/>
          </p:nvPr>
        </p:nvSpPr>
        <p:spPr/>
        <p:txBody>
          <a:bodyPr/>
          <a:lstStyle/>
          <a:p>
            <a:fld id="{8499A944-E810-B143-8424-37B8BEB4056D}" type="datetimeFigureOut">
              <a:rPr lang="en-GB" smtClean="0"/>
              <a:t>13/11/2024</a:t>
            </a:fld>
            <a:endParaRPr lang="en-GB"/>
          </a:p>
        </p:txBody>
      </p:sp>
      <p:sp>
        <p:nvSpPr>
          <p:cNvPr id="3" name="Segnaposto piè di pagina 2">
            <a:extLst>
              <a:ext uri="{FF2B5EF4-FFF2-40B4-BE49-F238E27FC236}">
                <a16:creationId xmlns:a16="http://schemas.microsoft.com/office/drawing/2014/main" id="{D7C669D4-7543-C2C7-125C-AF72D03E29CF}"/>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DF273636-9DE0-EDBB-CDE3-9AC685EB1441}"/>
              </a:ext>
            </a:extLst>
          </p:cNvPr>
          <p:cNvSpPr>
            <a:spLocks noGrp="1"/>
          </p:cNvSpPr>
          <p:nvPr>
            <p:ph type="sldNum" sz="quarter" idx="12"/>
          </p:nvPr>
        </p:nvSpPr>
        <p:spPr/>
        <p:txBody>
          <a:bodyPr/>
          <a:lstStyle/>
          <a:p>
            <a:fld id="{BD9FA480-6343-1546-A312-E5CE7F8A6C79}" type="slidenum">
              <a:rPr lang="en-GB" smtClean="0"/>
              <a:t>‹N›</a:t>
            </a:fld>
            <a:endParaRPr lang="en-GB"/>
          </a:p>
        </p:txBody>
      </p:sp>
    </p:spTree>
    <p:extLst>
      <p:ext uri="{BB962C8B-B14F-4D97-AF65-F5344CB8AC3E}">
        <p14:creationId xmlns:p14="http://schemas.microsoft.com/office/powerpoint/2010/main" val="1280116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F167BD-E4AB-A9B4-5B71-4FDF8011CE2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4C96511A-5FCA-6386-2F04-2AB87B9A36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E6D24FD2-B1DC-BCC9-E589-4E0D5D89E7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F304BED-D298-00C1-B09C-A611846412A1}"/>
              </a:ext>
            </a:extLst>
          </p:cNvPr>
          <p:cNvSpPr>
            <a:spLocks noGrp="1"/>
          </p:cNvSpPr>
          <p:nvPr>
            <p:ph type="dt" sz="half" idx="10"/>
          </p:nvPr>
        </p:nvSpPr>
        <p:spPr/>
        <p:txBody>
          <a:bodyPr/>
          <a:lstStyle/>
          <a:p>
            <a:fld id="{8499A944-E810-B143-8424-37B8BEB4056D}" type="datetimeFigureOut">
              <a:rPr lang="en-GB" smtClean="0"/>
              <a:t>13/11/2024</a:t>
            </a:fld>
            <a:endParaRPr lang="en-GB"/>
          </a:p>
        </p:txBody>
      </p:sp>
      <p:sp>
        <p:nvSpPr>
          <p:cNvPr id="6" name="Segnaposto piè di pagina 5">
            <a:extLst>
              <a:ext uri="{FF2B5EF4-FFF2-40B4-BE49-F238E27FC236}">
                <a16:creationId xmlns:a16="http://schemas.microsoft.com/office/drawing/2014/main" id="{0F7517AB-A2F5-5159-7DAA-58654A3D448E}"/>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97F94F2E-D050-E8A7-A551-7462B64BC73D}"/>
              </a:ext>
            </a:extLst>
          </p:cNvPr>
          <p:cNvSpPr>
            <a:spLocks noGrp="1"/>
          </p:cNvSpPr>
          <p:nvPr>
            <p:ph type="sldNum" sz="quarter" idx="12"/>
          </p:nvPr>
        </p:nvSpPr>
        <p:spPr/>
        <p:txBody>
          <a:bodyPr/>
          <a:lstStyle/>
          <a:p>
            <a:fld id="{BD9FA480-6343-1546-A312-E5CE7F8A6C79}" type="slidenum">
              <a:rPr lang="en-GB" smtClean="0"/>
              <a:t>‹N›</a:t>
            </a:fld>
            <a:endParaRPr lang="en-GB"/>
          </a:p>
        </p:txBody>
      </p:sp>
    </p:spTree>
    <p:extLst>
      <p:ext uri="{BB962C8B-B14F-4D97-AF65-F5344CB8AC3E}">
        <p14:creationId xmlns:p14="http://schemas.microsoft.com/office/powerpoint/2010/main" val="254980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80CA5D-ABF6-169A-3B98-AF5AE0A5A67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C07EE2B3-3EEE-D1B5-C245-2366ECA7F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32321571-299A-4BB7-A5F9-2D45A4479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5F419C4-501B-A7BF-F3C7-E52B4DA02BB6}"/>
              </a:ext>
            </a:extLst>
          </p:cNvPr>
          <p:cNvSpPr>
            <a:spLocks noGrp="1"/>
          </p:cNvSpPr>
          <p:nvPr>
            <p:ph type="dt" sz="half" idx="10"/>
          </p:nvPr>
        </p:nvSpPr>
        <p:spPr/>
        <p:txBody>
          <a:bodyPr/>
          <a:lstStyle/>
          <a:p>
            <a:fld id="{8499A944-E810-B143-8424-37B8BEB4056D}" type="datetimeFigureOut">
              <a:rPr lang="en-GB" smtClean="0"/>
              <a:t>13/11/2024</a:t>
            </a:fld>
            <a:endParaRPr lang="en-GB"/>
          </a:p>
        </p:txBody>
      </p:sp>
      <p:sp>
        <p:nvSpPr>
          <p:cNvPr id="6" name="Segnaposto piè di pagina 5">
            <a:extLst>
              <a:ext uri="{FF2B5EF4-FFF2-40B4-BE49-F238E27FC236}">
                <a16:creationId xmlns:a16="http://schemas.microsoft.com/office/drawing/2014/main" id="{3F2AD5F7-50E6-F52E-728B-5C829709092F}"/>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CA47BF4E-77E8-073E-370E-1E0B6E5D3833}"/>
              </a:ext>
            </a:extLst>
          </p:cNvPr>
          <p:cNvSpPr>
            <a:spLocks noGrp="1"/>
          </p:cNvSpPr>
          <p:nvPr>
            <p:ph type="sldNum" sz="quarter" idx="12"/>
          </p:nvPr>
        </p:nvSpPr>
        <p:spPr/>
        <p:txBody>
          <a:bodyPr/>
          <a:lstStyle/>
          <a:p>
            <a:fld id="{BD9FA480-6343-1546-A312-E5CE7F8A6C79}" type="slidenum">
              <a:rPr lang="en-GB" smtClean="0"/>
              <a:t>‹N›</a:t>
            </a:fld>
            <a:endParaRPr lang="en-GB"/>
          </a:p>
        </p:txBody>
      </p:sp>
    </p:spTree>
    <p:extLst>
      <p:ext uri="{BB962C8B-B14F-4D97-AF65-F5344CB8AC3E}">
        <p14:creationId xmlns:p14="http://schemas.microsoft.com/office/powerpoint/2010/main" val="3154110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C44D862-D31A-926E-5EC8-5F0A771A5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BE6EBE51-674C-CF92-A218-8B1EA296F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03FBA422-98DF-2A90-D8E0-5F905C65DB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9A944-E810-B143-8424-37B8BEB4056D}" type="datetimeFigureOut">
              <a:rPr lang="en-GB" smtClean="0"/>
              <a:t>13/11/2024</a:t>
            </a:fld>
            <a:endParaRPr lang="en-GB"/>
          </a:p>
        </p:txBody>
      </p:sp>
      <p:sp>
        <p:nvSpPr>
          <p:cNvPr id="5" name="Segnaposto piè di pagina 4">
            <a:extLst>
              <a:ext uri="{FF2B5EF4-FFF2-40B4-BE49-F238E27FC236}">
                <a16:creationId xmlns:a16="http://schemas.microsoft.com/office/drawing/2014/main" id="{698A34E0-E46E-8DD1-216E-E035BC9F9D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6E7B57E0-4CCC-2CBD-06FC-833BF8A6AC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FA480-6343-1546-A312-E5CE7F8A6C79}" type="slidenum">
              <a:rPr lang="en-GB" smtClean="0"/>
              <a:t>‹N›</a:t>
            </a:fld>
            <a:endParaRPr lang="en-GB"/>
          </a:p>
        </p:txBody>
      </p:sp>
    </p:spTree>
    <p:extLst>
      <p:ext uri="{BB962C8B-B14F-4D97-AF65-F5344CB8AC3E}">
        <p14:creationId xmlns:p14="http://schemas.microsoft.com/office/powerpoint/2010/main" val="1109951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3052" y="261443"/>
            <a:ext cx="10226884" cy="693405"/>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222040" y="1223754"/>
            <a:ext cx="11611541" cy="489462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FBF67-688E-437C-B603-86D4CB82D9C4}" type="datetimeFigureOut">
              <a:rPr lang="en-GB" smtClean="0"/>
              <a:t>13/11/2024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0404C-0C7B-4930-A54C-AB90CC45463B}" type="slidenum">
              <a:rPr lang="en-GB" smtClean="0"/>
              <a:t>‹N›</a:t>
            </a:fld>
            <a:endParaRPr lang="en-GB"/>
          </a:p>
        </p:txBody>
      </p:sp>
      <p:sp>
        <p:nvSpPr>
          <p:cNvPr id="10" name="Rectangle 6"/>
          <p:cNvSpPr txBox="1">
            <a:spLocks noChangeArrowheads="1"/>
          </p:cNvSpPr>
          <p:nvPr userDrawn="1"/>
        </p:nvSpPr>
        <p:spPr>
          <a:xfrm>
            <a:off x="126000" y="3330664"/>
            <a:ext cx="11829600" cy="707886"/>
          </a:xfrm>
          <a:prstGeom prst="rect">
            <a:avLst/>
          </a:prstGeom>
        </p:spPr>
        <p:txBody>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GB"/>
              <a:t>NAME YOUR PRESENTATION</a:t>
            </a:r>
            <a:endParaRPr lang="en-GB" dirty="0"/>
          </a:p>
        </p:txBody>
      </p:sp>
      <p:sp>
        <p:nvSpPr>
          <p:cNvPr id="11" name="Text Box 27"/>
          <p:cNvSpPr txBox="1">
            <a:spLocks noChangeArrowheads="1"/>
          </p:cNvSpPr>
          <p:nvPr userDrawn="1"/>
        </p:nvSpPr>
        <p:spPr bwMode="auto">
          <a:xfrm>
            <a:off x="844737" y="6408452"/>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020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085947"/>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386066"/>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15"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35885"/>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16" name="Text Box 99">
            <a:extLst>
              <a:ext uri="{FF2B5EF4-FFF2-40B4-BE49-F238E27FC236}">
                <a16:creationId xmlns:a16="http://schemas.microsoft.com/office/drawing/2014/main" id="{D9FE3E1C-24B3-4F63-846C-260B4220AAC5}"/>
              </a:ext>
            </a:extLst>
          </p:cNvPr>
          <p:cNvSpPr/>
          <p:nvPr userDrawn="1"/>
        </p:nvSpPr>
        <p:spPr>
          <a:xfrm>
            <a:off x="11125001" y="5790955"/>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7" name="Text Box 58"/>
          <p:cNvSpPr txBox="1">
            <a:spLocks noChangeArrowheads="1"/>
          </p:cNvSpPr>
          <p:nvPr userDrawn="1"/>
        </p:nvSpPr>
        <p:spPr bwMode="auto">
          <a:xfrm>
            <a:off x="223200" y="6193009"/>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18"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181876"/>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‹N›</a:t>
            </a:fld>
            <a:endParaRPr lang="en-GB" sz="800" noProof="1">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331489" y="-237009"/>
            <a:ext cx="2093892" cy="1314000"/>
          </a:xfrm>
          <a:prstGeom prst="rect">
            <a:avLst/>
          </a:prstGeom>
        </p:spPr>
      </p:pic>
      <p:pic>
        <p:nvPicPr>
          <p:cNvPr id="20" name="Picture 19">
            <a:extLst>
              <a:ext uri="{FF2B5EF4-FFF2-40B4-BE49-F238E27FC236}">
                <a16:creationId xmlns:a16="http://schemas.microsoft.com/office/drawing/2014/main" id="{404D7138-AD9C-C946-BD30-C3547A00250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343245" y="6564993"/>
            <a:ext cx="1636920" cy="105918"/>
          </a:xfrm>
          <a:prstGeom prst="rect">
            <a:avLst/>
          </a:prstGeom>
        </p:spPr>
      </p:pic>
      <p:sp>
        <p:nvSpPr>
          <p:cNvPr id="7" name="Rettangolo 5">
            <a:extLst>
              <a:ext uri="{FF2B5EF4-FFF2-40B4-BE49-F238E27FC236}">
                <a16:creationId xmlns:a16="http://schemas.microsoft.com/office/drawing/2014/main" id="{9C733A24-51AD-AA91-5149-C9F9E3A87D2D}"/>
              </a:ext>
            </a:extLst>
          </p:cNvPr>
          <p:cNvSpPr/>
          <p:nvPr userDrawn="1"/>
        </p:nvSpPr>
        <p:spPr bwMode="auto">
          <a:xfrm>
            <a:off x="212307" y="6204030"/>
            <a:ext cx="2276250" cy="152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                 </a:t>
            </a:r>
          </a:p>
        </p:txBody>
      </p:sp>
    </p:spTree>
    <p:extLst>
      <p:ext uri="{BB962C8B-B14F-4D97-AF65-F5344CB8AC3E}">
        <p14:creationId xmlns:p14="http://schemas.microsoft.com/office/powerpoint/2010/main" val="1633709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280.png"/><Relationship Id="rId5" Type="http://schemas.openxmlformats.org/officeDocument/2006/relationships/image" Target="../media/image35.png"/><Relationship Id="rId10" Type="http://schemas.openxmlformats.org/officeDocument/2006/relationships/image" Target="../media/image270.png"/><Relationship Id="rId4" Type="http://schemas.openxmlformats.org/officeDocument/2006/relationships/image" Target="../media/image34.png"/><Relationship Id="rId9" Type="http://schemas.openxmlformats.org/officeDocument/2006/relationships/image" Target="../media/image37.tiff"/></Relationships>
</file>

<file path=ppt/slides/_rels/slide14.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22.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1.png"/><Relationship Id="rId5" Type="http://schemas.microsoft.com/office/2007/relationships/hdphoto" Target="../media/hdphoto2.wdp"/><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50.png"/><Relationship Id="rId11" Type="http://schemas.openxmlformats.org/officeDocument/2006/relationships/image" Target="../media/image48.png"/><Relationship Id="rId5" Type="http://schemas.openxmlformats.org/officeDocument/2006/relationships/image" Target="../media/image320.png"/><Relationship Id="rId10" Type="http://schemas.openxmlformats.org/officeDocument/2006/relationships/image" Target="../media/image47.png"/><Relationship Id="rId4" Type="http://schemas.openxmlformats.org/officeDocument/2006/relationships/image" Target="../media/image360.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tiff"/><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4.tiff"/></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14.tiff"/><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4.tiff"/><Relationship Id="rId5" Type="http://schemas.openxmlformats.org/officeDocument/2006/relationships/image" Target="../media/image45.png"/><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8" Type="http://schemas.openxmlformats.org/officeDocument/2006/relationships/image" Target="../media/image58.tif"/><Relationship Id="rId3" Type="http://schemas.openxmlformats.org/officeDocument/2006/relationships/image" Target="../media/image56.jpg"/><Relationship Id="rId7" Type="http://schemas.openxmlformats.org/officeDocument/2006/relationships/image" Target="../media/image55.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7.jpg"/><Relationship Id="rId11" Type="http://schemas.openxmlformats.org/officeDocument/2006/relationships/image" Target="../media/image49.png"/><Relationship Id="rId5" Type="http://schemas.openxmlformats.org/officeDocument/2006/relationships/image" Target="../media/image14.tiff"/><Relationship Id="rId10" Type="http://schemas.openxmlformats.org/officeDocument/2006/relationships/image" Target="../media/image60.emf"/><Relationship Id="rId4" Type="http://schemas.openxmlformats.org/officeDocument/2006/relationships/image" Target="../media/image45.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jp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8.tif"/><Relationship Id="rId11" Type="http://schemas.openxmlformats.org/officeDocument/2006/relationships/image" Target="../media/image49.png"/><Relationship Id="rId5" Type="http://schemas.openxmlformats.org/officeDocument/2006/relationships/image" Target="../media/image55.jpg"/><Relationship Id="rId10" Type="http://schemas.openxmlformats.org/officeDocument/2006/relationships/image" Target="../media/image14.tiff"/><Relationship Id="rId4" Type="http://schemas.openxmlformats.org/officeDocument/2006/relationships/image" Target="../media/image57.jp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4.png"/><Relationship Id="rId7" Type="http://schemas.openxmlformats.org/officeDocument/2006/relationships/image" Target="../media/image1640.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171.png"/><Relationship Id="rId5" Type="http://schemas.openxmlformats.org/officeDocument/2006/relationships/image" Target="../media/image7.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4.png"/><Relationship Id="rId7" Type="http://schemas.openxmlformats.org/officeDocument/2006/relationships/image" Target="../media/image1640.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171.png"/><Relationship Id="rId5" Type="http://schemas.openxmlformats.org/officeDocument/2006/relationships/image" Target="../media/image7.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4.jpg"/><Relationship Id="rId2" Type="http://schemas.openxmlformats.org/officeDocument/2006/relationships/image" Target="../media/image13.tiff"/><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6.png"/><Relationship Id="rId4" Type="http://schemas.openxmlformats.org/officeDocument/2006/relationships/image" Target="../media/image15.tiff"/></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jpg"/><Relationship Id="rId2" Type="http://schemas.openxmlformats.org/officeDocument/2006/relationships/image" Target="../media/image19.jp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2.png"/><Relationship Id="rId7" Type="http://schemas.openxmlformats.org/officeDocument/2006/relationships/image" Target="../media/image25.tif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4.tiff"/><Relationship Id="rId5" Type="http://schemas.openxmlformats.org/officeDocument/2006/relationships/hyperlink" Target="https://www.aqua.dtu.dk/english" TargetMode="External"/><Relationship Id="rId4" Type="http://schemas.openxmlformats.org/officeDocument/2006/relationships/hyperlink" Target="http://www.socib.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099FBE5D-F6B5-EAFC-E60B-E4A6E8171E02}"/>
              </a:ext>
            </a:extLst>
          </p:cNvPr>
          <p:cNvSpPr>
            <a:spLocks noGrp="1"/>
          </p:cNvSpPr>
          <p:nvPr>
            <p:ph type="ctrTitle"/>
          </p:nvPr>
        </p:nvSpPr>
        <p:spPr>
          <a:xfrm>
            <a:off x="499924" y="552461"/>
            <a:ext cx="10053763" cy="2705174"/>
          </a:xfrm>
        </p:spPr>
        <p:txBody>
          <a:bodyPr vert="horz" lIns="91440" tIns="45720" rIns="91440" bIns="45720" rtlCol="0" anchor="b">
            <a:normAutofit/>
          </a:bodyPr>
          <a:lstStyle/>
          <a:p>
            <a:pPr algn="l"/>
            <a:r>
              <a:rPr lang="en-US" sz="2700" b="1" dirty="0">
                <a:solidFill>
                  <a:srgbClr val="FFFFFF"/>
                </a:solidFill>
                <a:latin typeface="Montserrat" pitchFamily="2" charset="77"/>
              </a:rPr>
              <a:t>Improving data-driven reconstructions of ocean dynamics: from operational to scientific applications</a:t>
            </a:r>
            <a:br>
              <a:rPr lang="en-US" sz="2700" b="1" dirty="0">
                <a:solidFill>
                  <a:srgbClr val="FFFFFF"/>
                </a:solidFill>
                <a:latin typeface="Montserrat" pitchFamily="2" charset="77"/>
              </a:rPr>
            </a:br>
            <a:br>
              <a:rPr lang="en-US" sz="2700" b="1" dirty="0">
                <a:solidFill>
                  <a:srgbClr val="FFFFFF"/>
                </a:solidFill>
                <a:latin typeface="Montserrat" pitchFamily="2" charset="77"/>
              </a:rPr>
            </a:br>
            <a:br>
              <a:rPr lang="en-US" sz="2400" dirty="0">
                <a:solidFill>
                  <a:srgbClr val="FFFFFF"/>
                </a:solidFill>
                <a:latin typeface="Montserrat" pitchFamily="2" charset="77"/>
              </a:rPr>
            </a:br>
            <a:r>
              <a:rPr lang="en-US" sz="1800" dirty="0">
                <a:solidFill>
                  <a:srgbClr val="FFFFFF"/>
                </a:solidFill>
                <a:latin typeface="Montserrat" pitchFamily="2" charset="77"/>
              </a:rPr>
              <a:t>Bruno Buongiorno Nardelli</a:t>
            </a:r>
            <a:endParaRPr lang="en-US" sz="2700" dirty="0">
              <a:solidFill>
                <a:srgbClr val="FFFFFF"/>
              </a:solidFill>
              <a:latin typeface="Montserrat" pitchFamily="2" charset="77"/>
            </a:endParaRPr>
          </a:p>
        </p:txBody>
      </p:sp>
      <p:pic>
        <p:nvPicPr>
          <p:cNvPr id="4" name="Immagine 3" descr="Immagine che contiene Carattere, logo, testo, Elementi grafici&#10;&#10;Descrizione generata automaticamente">
            <a:extLst>
              <a:ext uri="{FF2B5EF4-FFF2-40B4-BE49-F238E27FC236}">
                <a16:creationId xmlns:a16="http://schemas.microsoft.com/office/drawing/2014/main" id="{D513E028-6635-6539-30EB-268C41E22F8B}"/>
              </a:ext>
            </a:extLst>
          </p:cNvPr>
          <p:cNvPicPr>
            <a:picLocks noChangeAspect="1"/>
          </p:cNvPicPr>
          <p:nvPr/>
        </p:nvPicPr>
        <p:blipFill>
          <a:blip r:embed="rId2"/>
          <a:srcRect l="33623" t="-2331"/>
          <a:stretch/>
        </p:blipFill>
        <p:spPr>
          <a:xfrm>
            <a:off x="10905893" y="6110868"/>
            <a:ext cx="1186341" cy="665869"/>
          </a:xfrm>
          <a:prstGeom prst="rect">
            <a:avLst/>
          </a:prstGeom>
        </p:spPr>
      </p:pic>
      <p:pic>
        <p:nvPicPr>
          <p:cNvPr id="8" name="Immagine 7">
            <a:extLst>
              <a:ext uri="{FF2B5EF4-FFF2-40B4-BE49-F238E27FC236}">
                <a16:creationId xmlns:a16="http://schemas.microsoft.com/office/drawing/2014/main" id="{B7D6F0EE-2F4B-3BBD-87B4-78580BCFBC89}"/>
              </a:ext>
            </a:extLst>
          </p:cNvPr>
          <p:cNvPicPr>
            <a:picLocks noChangeAspect="1"/>
          </p:cNvPicPr>
          <p:nvPr/>
        </p:nvPicPr>
        <p:blipFill>
          <a:blip r:embed="rId3"/>
          <a:stretch>
            <a:fillRect/>
          </a:stretch>
        </p:blipFill>
        <p:spPr>
          <a:xfrm>
            <a:off x="252248" y="6271350"/>
            <a:ext cx="3924336" cy="462220"/>
          </a:xfrm>
          <a:prstGeom prst="rect">
            <a:avLst/>
          </a:prstGeom>
        </p:spPr>
      </p:pic>
      <p:pic>
        <p:nvPicPr>
          <p:cNvPr id="9" name="Immagine 8" descr="Immagine che contiene logo, simbolo, Elementi grafici, clipart&#10;&#10;Descrizione generata automaticamente">
            <a:extLst>
              <a:ext uri="{FF2B5EF4-FFF2-40B4-BE49-F238E27FC236}">
                <a16:creationId xmlns:a16="http://schemas.microsoft.com/office/drawing/2014/main" id="{43AE64B6-74EA-F2A1-6914-C67AEA876BAA}"/>
              </a:ext>
            </a:extLst>
          </p:cNvPr>
          <p:cNvPicPr>
            <a:picLocks noChangeAspect="1"/>
          </p:cNvPicPr>
          <p:nvPr/>
        </p:nvPicPr>
        <p:blipFill>
          <a:blip r:embed="rId4">
            <a:duotone>
              <a:prstClr val="black"/>
              <a:schemeClr val="accent5">
                <a:tint val="45000"/>
                <a:satMod val="400000"/>
              </a:schemeClr>
            </a:duotone>
            <a:alphaModFix amt="11000"/>
            <a:extLst>
              <a:ext uri="{BEBA8EAE-BF5A-486C-A8C5-ECC9F3942E4B}">
                <a14:imgProps xmlns:a14="http://schemas.microsoft.com/office/drawing/2010/main">
                  <a14:imgLayer r:embed="rId5">
                    <a14:imgEffect>
                      <a14:artisticGlowEdges trans="70000" smoothness="5"/>
                    </a14:imgEffect>
                  </a14:imgLayer>
                </a14:imgProps>
              </a:ext>
            </a:extLst>
          </a:blip>
          <a:stretch>
            <a:fillRect/>
          </a:stretch>
        </p:blipFill>
        <p:spPr>
          <a:xfrm>
            <a:off x="8542480" y="-39833"/>
            <a:ext cx="3549754" cy="3468833"/>
          </a:xfrm>
          <a:prstGeom prst="rect">
            <a:avLst/>
          </a:prstGeom>
        </p:spPr>
      </p:pic>
      <p:sp>
        <p:nvSpPr>
          <p:cNvPr id="15" name="CasellaDiTesto 14">
            <a:extLst>
              <a:ext uri="{FF2B5EF4-FFF2-40B4-BE49-F238E27FC236}">
                <a16:creationId xmlns:a16="http://schemas.microsoft.com/office/drawing/2014/main" id="{37E86485-FBFD-FACE-E303-5D25B2817917}"/>
              </a:ext>
            </a:extLst>
          </p:cNvPr>
          <p:cNvSpPr txBox="1"/>
          <p:nvPr/>
        </p:nvSpPr>
        <p:spPr>
          <a:xfrm>
            <a:off x="2148784" y="4630385"/>
            <a:ext cx="8316098"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News Gothic MT" panose="020B0503020103020203" pitchFamily="34" charset="0"/>
                <a:ea typeface="+mn-ea"/>
                <a:cs typeface="+mn-cs"/>
              </a:rPr>
              <a:t>motivation and rationale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News Gothic MT" panose="020B0503020103020203" pitchFamily="34" charset="0"/>
                <a:ea typeface="+mn-ea"/>
                <a:cs typeface="+mn-cs"/>
              </a:rPr>
              <a:t>strategy and ongoing projects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News Gothic MT" panose="020B0503020103020203" pitchFamily="34" charset="0"/>
                <a:ea typeface="+mn-ea"/>
                <a:cs typeface="+mn-cs"/>
              </a:rPr>
              <a:t>discussion points</a:t>
            </a:r>
            <a:endParaRPr kumimoji="0" lang="en-GB" sz="1400" b="0" i="0" u="none" strike="noStrike" kern="1200" cap="none" spc="0" normalizeH="0" baseline="0" noProof="0" dirty="0">
              <a:ln>
                <a:noFill/>
              </a:ln>
              <a:solidFill>
                <a:srgbClr val="002060"/>
              </a:solidFill>
              <a:effectLst/>
              <a:uLnTx/>
              <a:uFillTx/>
              <a:latin typeface="News Gothic MT" panose="020B0503020103020203" pitchFamily="34" charset="0"/>
              <a:ea typeface="+mn-ea"/>
              <a:cs typeface="+mn-cs"/>
            </a:endParaRPr>
          </a:p>
        </p:txBody>
      </p:sp>
      <p:sp>
        <p:nvSpPr>
          <p:cNvPr id="17" name="CasellaDiTesto 16">
            <a:extLst>
              <a:ext uri="{FF2B5EF4-FFF2-40B4-BE49-F238E27FC236}">
                <a16:creationId xmlns:a16="http://schemas.microsoft.com/office/drawing/2014/main" id="{32DE41CA-1D07-5256-68CD-4671B7A65B5B}"/>
              </a:ext>
            </a:extLst>
          </p:cNvPr>
          <p:cNvSpPr txBox="1"/>
          <p:nvPr/>
        </p:nvSpPr>
        <p:spPr>
          <a:xfrm>
            <a:off x="3988451" y="3382065"/>
            <a:ext cx="8247950"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ontserrat" pitchFamily="2" charset="77"/>
                <a:ea typeface="+mn-ea"/>
                <a:cs typeface="+mn-cs"/>
              </a:rPr>
              <a:t>Institute of Marine Sciences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rPr>
              <a:t>CNR-ISMAR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99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19">
            <a:extLst>
              <a:ext uri="{FF2B5EF4-FFF2-40B4-BE49-F238E27FC236}">
                <a16:creationId xmlns:a16="http://schemas.microsoft.com/office/drawing/2014/main" id="{89B0A797-8DA1-93FD-4BB1-C9F6E16B4154}"/>
              </a:ext>
            </a:extLst>
          </p:cNvPr>
          <p:cNvPicPr>
            <a:picLocks noChangeAspect="1"/>
          </p:cNvPicPr>
          <p:nvPr/>
        </p:nvPicPr>
        <p:blipFill rotWithShape="1">
          <a:blip r:embed="rId3">
            <a:alphaModFix amt="80000"/>
          </a:blip>
          <a:srcRect l="-1" r="477"/>
          <a:stretch/>
        </p:blipFill>
        <p:spPr>
          <a:xfrm>
            <a:off x="30822" y="131926"/>
            <a:ext cx="919168" cy="796042"/>
          </a:xfrm>
          <a:prstGeom prst="rect">
            <a:avLst/>
          </a:prstGeom>
        </p:spPr>
      </p:pic>
      <p:sp>
        <p:nvSpPr>
          <p:cNvPr id="6" name="TextBox 5">
            <a:extLst>
              <a:ext uri="{FF2B5EF4-FFF2-40B4-BE49-F238E27FC236}">
                <a16:creationId xmlns:a16="http://schemas.microsoft.com/office/drawing/2014/main" id="{C9D34264-B7E6-1DF7-FCAE-CB6B8B019E5D}"/>
              </a:ext>
            </a:extLst>
          </p:cNvPr>
          <p:cNvSpPr txBox="1"/>
          <p:nvPr/>
        </p:nvSpPr>
        <p:spPr>
          <a:xfrm>
            <a:off x="3610201" y="482671"/>
            <a:ext cx="55576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WOC-NATL3D product development and processing steps</a:t>
            </a:r>
          </a:p>
        </p:txBody>
      </p:sp>
      <p:sp>
        <p:nvSpPr>
          <p:cNvPr id="7" name="Google Shape;152;p8">
            <a:extLst>
              <a:ext uri="{FF2B5EF4-FFF2-40B4-BE49-F238E27FC236}">
                <a16:creationId xmlns:a16="http://schemas.microsoft.com/office/drawing/2014/main" id="{D00B7CCD-2113-7F93-B4D6-B027054A4124}"/>
              </a:ext>
            </a:extLst>
          </p:cNvPr>
          <p:cNvSpPr txBox="1"/>
          <p:nvPr/>
        </p:nvSpPr>
        <p:spPr>
          <a:xfrm>
            <a:off x="105075" y="27643"/>
            <a:ext cx="11878334" cy="533435"/>
          </a:xfrm>
          <a:prstGeom prst="rect">
            <a:avLst/>
          </a:prstGeom>
          <a:noFill/>
          <a:ln>
            <a:noFill/>
          </a:ln>
        </p:spPr>
        <p:txBody>
          <a:bodyPr spcFirstLastPara="1" wrap="square" lIns="121862" tIns="60915" rIns="121862" bIns="6091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it-IT"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Methods &amp; Data</a:t>
            </a:r>
            <a:endParaRPr kumimoji="0"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endParaRPr>
          </a:p>
        </p:txBody>
      </p:sp>
      <p:sp>
        <p:nvSpPr>
          <p:cNvPr id="4" name="Rettangolo 3">
            <a:extLst>
              <a:ext uri="{FF2B5EF4-FFF2-40B4-BE49-F238E27FC236}">
                <a16:creationId xmlns:a16="http://schemas.microsoft.com/office/drawing/2014/main" id="{7480C437-1F76-9799-463D-A241D3C56261}"/>
              </a:ext>
            </a:extLst>
          </p:cNvPr>
          <p:cNvSpPr/>
          <p:nvPr/>
        </p:nvSpPr>
        <p:spPr>
          <a:xfrm>
            <a:off x="1135350" y="2050462"/>
            <a:ext cx="9101217" cy="437042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Three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Collect</a:t>
            </a:r>
            <a:r>
              <a:rPr kumimoji="0" lang="en-US" sz="16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a:t>
            </a:r>
            <a: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develop high resolution surface data</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Sea Surface Temperature (SST)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Sea Surface Salinity (SSS)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Absolute Dynamic Topography (ADT)</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Wingdings"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Retrieve ocean 3D hydrographic structure </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from combined surface data and in situ vertical profiles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indent="-108000">
              <a:buFont typeface="Arial" panose="020B0604020202020204" pitchFamily="34" charset="0"/>
              <a:buChar char="•"/>
            </a:pPr>
            <a:r>
              <a:rPr lang="it-IT" sz="1600" dirty="0">
                <a:solidFill>
                  <a:srgbClr val="002060"/>
                </a:solidFill>
                <a:latin typeface="Calibri" panose="020F0502020204030204" pitchFamily="34" charset="0"/>
                <a:cs typeface="Calibri" panose="020F0502020204030204" pitchFamily="34" charset="0"/>
              </a:rPr>
              <a:t>Feed-</a:t>
            </a:r>
            <a:r>
              <a:rPr lang="it-IT" sz="1600" dirty="0" err="1">
                <a:solidFill>
                  <a:srgbClr val="002060"/>
                </a:solidFill>
                <a:latin typeface="Calibri" panose="020F0502020204030204" pitchFamily="34" charset="0"/>
                <a:cs typeface="Calibri" panose="020F0502020204030204" pitchFamily="34" charset="0"/>
              </a:rPr>
              <a:t>Forward</a:t>
            </a:r>
            <a:r>
              <a:rPr lang="it-IT" sz="1600" dirty="0">
                <a:solidFill>
                  <a:srgbClr val="002060"/>
                </a:solidFill>
                <a:latin typeface="Calibri" panose="020F0502020204030204" pitchFamily="34" charset="0"/>
                <a:cs typeface="Calibri" panose="020F0502020204030204" pitchFamily="34" charset="0"/>
              </a:rPr>
              <a:t> </a:t>
            </a:r>
            <a:r>
              <a:rPr lang="it-IT" sz="1600" dirty="0" err="1">
                <a:solidFill>
                  <a:srgbClr val="002060"/>
                </a:solidFill>
                <a:latin typeface="Calibri" panose="020F0502020204030204" pitchFamily="34" charset="0"/>
                <a:cs typeface="Calibri" panose="020F0502020204030204" pitchFamily="34" charset="0"/>
              </a:rPr>
              <a:t>Neural</a:t>
            </a:r>
            <a:r>
              <a:rPr lang="it-IT" sz="1600" dirty="0">
                <a:solidFill>
                  <a:srgbClr val="002060"/>
                </a:solidFill>
                <a:latin typeface="Calibri" panose="020F0502020204030204" pitchFamily="34" charset="0"/>
                <a:cs typeface="Calibri" panose="020F0502020204030204" pitchFamily="34" charset="0"/>
              </a:rPr>
              <a:t> Network (FFNN)</a:t>
            </a:r>
          </a:p>
          <a:p>
            <a:pPr indent="-108000">
              <a:buFont typeface="Arial" panose="020B0604020202020204" pitchFamily="34" charset="0"/>
              <a:buChar char="•"/>
            </a:pPr>
            <a:r>
              <a:rPr lang="it-IT" sz="1600" dirty="0">
                <a:solidFill>
                  <a:srgbClr val="002060"/>
                </a:solidFill>
                <a:latin typeface="Calibri" panose="020F0502020204030204" pitchFamily="34" charset="0"/>
                <a:cs typeface="Calibri" panose="020F0502020204030204" pitchFamily="34" charset="0"/>
              </a:rPr>
              <a:t>Bi-</a:t>
            </a:r>
            <a:r>
              <a:rPr lang="it-IT" sz="1600" dirty="0" err="1">
                <a:solidFill>
                  <a:srgbClr val="002060"/>
                </a:solidFill>
                <a:latin typeface="Calibri" panose="020F0502020204030204" pitchFamily="34" charset="0"/>
                <a:cs typeface="Calibri" panose="020F0502020204030204" pitchFamily="34" charset="0"/>
              </a:rPr>
              <a:t>directional</a:t>
            </a:r>
            <a:r>
              <a:rPr lang="it-IT" sz="1600" dirty="0">
                <a:solidFill>
                  <a:srgbClr val="002060"/>
                </a:solidFill>
                <a:latin typeface="Calibri" panose="020F0502020204030204" pitchFamily="34" charset="0"/>
                <a:cs typeface="Calibri" panose="020F0502020204030204" pitchFamily="34" charset="0"/>
              </a:rPr>
              <a:t> Long Short-</a:t>
            </a:r>
            <a:r>
              <a:rPr lang="it-IT" sz="1600" dirty="0" err="1">
                <a:solidFill>
                  <a:srgbClr val="002060"/>
                </a:solidFill>
                <a:latin typeface="Calibri" panose="020F0502020204030204" pitchFamily="34" charset="0"/>
                <a:cs typeface="Calibri" panose="020F0502020204030204" pitchFamily="34" charset="0"/>
              </a:rPr>
              <a:t>Term</a:t>
            </a:r>
            <a:r>
              <a:rPr lang="it-IT" sz="1600" dirty="0">
                <a:solidFill>
                  <a:srgbClr val="002060"/>
                </a:solidFill>
                <a:latin typeface="Calibri" panose="020F0502020204030204" pitchFamily="34" charset="0"/>
                <a:cs typeface="Calibri" panose="020F0502020204030204" pitchFamily="34" charset="0"/>
              </a:rPr>
              <a:t> Memory Network (Bi-LSTM)</a:t>
            </a:r>
          </a:p>
          <a:p>
            <a:pPr indent="-108000">
              <a:buFont typeface="Arial" panose="020B0604020202020204" pitchFamily="34" charset="0"/>
              <a:buChar char="•"/>
            </a:pPr>
            <a:r>
              <a:rPr lang="it-IT" sz="1600" dirty="0">
                <a:solidFill>
                  <a:srgbClr val="002060"/>
                </a:solidFill>
                <a:latin typeface="Calibri" panose="020F0502020204030204" pitchFamily="34" charset="0"/>
                <a:cs typeface="Calibri" panose="020F0502020204030204" pitchFamily="34" charset="0"/>
              </a:rPr>
              <a:t>Long Short-</a:t>
            </a:r>
            <a:r>
              <a:rPr lang="it-IT" sz="1600" dirty="0" err="1">
                <a:solidFill>
                  <a:srgbClr val="002060"/>
                </a:solidFill>
                <a:latin typeface="Calibri" panose="020F0502020204030204" pitchFamily="34" charset="0"/>
                <a:cs typeface="Calibri" panose="020F0502020204030204" pitchFamily="34" charset="0"/>
              </a:rPr>
              <a:t>Term</a:t>
            </a:r>
            <a:r>
              <a:rPr lang="it-IT" sz="1600" dirty="0">
                <a:solidFill>
                  <a:srgbClr val="002060"/>
                </a:solidFill>
                <a:latin typeface="Calibri" panose="020F0502020204030204" pitchFamily="34" charset="0"/>
                <a:cs typeface="Calibri" panose="020F0502020204030204" pitchFamily="34" charset="0"/>
              </a:rPr>
              <a:t> Memory Network (LSTM)</a:t>
            </a:r>
          </a:p>
          <a:p>
            <a:pPr indent="-108000">
              <a:buFont typeface="Arial" panose="020B0604020202020204" pitchFamily="34" charset="0"/>
              <a:buChar char="•"/>
            </a:pPr>
            <a:r>
              <a:rPr lang="it-IT" sz="1600" dirty="0">
                <a:solidFill>
                  <a:srgbClr val="002060"/>
                </a:solidFill>
                <a:latin typeface="Calibri" panose="020F0502020204030204" pitchFamily="34" charset="0"/>
                <a:cs typeface="Calibri" panose="020F0502020204030204" pitchFamily="34" charset="0"/>
              </a:rPr>
              <a:t>LSTM plus 1-Dimensional </a:t>
            </a:r>
            <a:r>
              <a:rPr lang="it-IT" sz="1600" dirty="0" err="1">
                <a:solidFill>
                  <a:srgbClr val="002060"/>
                </a:solidFill>
                <a:latin typeface="Calibri" panose="020F0502020204030204" pitchFamily="34" charset="0"/>
                <a:cs typeface="Calibri" panose="020F0502020204030204" pitchFamily="34" charset="0"/>
              </a:rPr>
              <a:t>Convolutional</a:t>
            </a:r>
            <a:r>
              <a:rPr lang="it-IT" sz="1600" dirty="0">
                <a:solidFill>
                  <a:srgbClr val="002060"/>
                </a:solidFill>
                <a:latin typeface="Calibri" panose="020F0502020204030204" pitchFamily="34" charset="0"/>
                <a:cs typeface="Calibri" panose="020F0502020204030204" pitchFamily="34" charset="0"/>
              </a:rPr>
              <a:t> Layer (LSTM+Conv1D)</a:t>
            </a:r>
          </a:p>
          <a:p>
            <a:pPr indent="-108000">
              <a:buFont typeface="Arial" panose="020B0604020202020204" pitchFamily="34" charset="0"/>
              <a:buChar char="•"/>
            </a:pP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Solve diabatic Quasi-Geostrophic Omega equation including surface forcings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Wingdings" pitchFamily="2" charset="2"/>
              </a:rPr>
              <a:t>adapt Copernicus Marine Service OMEGA3D processing chain to NATL3D domain/resolution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Wingdings" pitchFamily="2" charset="2"/>
              </a:rPr>
              <a:t>improve forcings</a:t>
            </a: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Rounded Rectangle 11">
            <a:extLst>
              <a:ext uri="{FF2B5EF4-FFF2-40B4-BE49-F238E27FC236}">
                <a16:creationId xmlns:a16="http://schemas.microsoft.com/office/drawing/2014/main" id="{013AFE3A-71E6-4BFB-0D6B-65C22AEBA8C1}"/>
              </a:ext>
            </a:extLst>
          </p:cNvPr>
          <p:cNvSpPr/>
          <p:nvPr/>
        </p:nvSpPr>
        <p:spPr>
          <a:xfrm>
            <a:off x="475045" y="974655"/>
            <a:ext cx="11423536" cy="796042"/>
          </a:xfrm>
          <a:prstGeom prst="roundRect">
            <a:avLst/>
          </a:prstGeom>
          <a:solidFill>
            <a:srgbClr val="294D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TARGET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2010-2019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daily</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3D (0-1500 m) quasi-</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geostrophic</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ocean</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currents</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u,v,w</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at</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1/10°x1/10°, North Atlantic Ocean (20°N-50°N, 76°W-6°W)</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19">
            <a:extLst>
              <a:ext uri="{FF2B5EF4-FFF2-40B4-BE49-F238E27FC236}">
                <a16:creationId xmlns:a16="http://schemas.microsoft.com/office/drawing/2014/main" id="{89B0A797-8DA1-93FD-4BB1-C9F6E16B4154}"/>
              </a:ext>
            </a:extLst>
          </p:cNvPr>
          <p:cNvPicPr>
            <a:picLocks noChangeAspect="1"/>
          </p:cNvPicPr>
          <p:nvPr/>
        </p:nvPicPr>
        <p:blipFill rotWithShape="1">
          <a:blip r:embed="rId3">
            <a:alphaModFix amt="80000"/>
          </a:blip>
          <a:srcRect l="-1" r="477"/>
          <a:stretch/>
        </p:blipFill>
        <p:spPr>
          <a:xfrm>
            <a:off x="30822" y="131926"/>
            <a:ext cx="919168" cy="796042"/>
          </a:xfrm>
          <a:prstGeom prst="rect">
            <a:avLst/>
          </a:prstGeom>
        </p:spPr>
      </p:pic>
      <p:sp>
        <p:nvSpPr>
          <p:cNvPr id="6" name="TextBox 5">
            <a:extLst>
              <a:ext uri="{FF2B5EF4-FFF2-40B4-BE49-F238E27FC236}">
                <a16:creationId xmlns:a16="http://schemas.microsoft.com/office/drawing/2014/main" id="{C9D34264-B7E6-1DF7-FCAE-CB6B8B019E5D}"/>
              </a:ext>
            </a:extLst>
          </p:cNvPr>
          <p:cNvSpPr txBox="1"/>
          <p:nvPr/>
        </p:nvSpPr>
        <p:spPr>
          <a:xfrm>
            <a:off x="3979870" y="462646"/>
            <a:ext cx="55576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WOC-NATL3D input high resolution surface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Google Shape;152;p8">
            <a:extLst>
              <a:ext uri="{FF2B5EF4-FFF2-40B4-BE49-F238E27FC236}">
                <a16:creationId xmlns:a16="http://schemas.microsoft.com/office/drawing/2014/main" id="{D00B7CCD-2113-7F93-B4D6-B027054A4124}"/>
              </a:ext>
            </a:extLst>
          </p:cNvPr>
          <p:cNvSpPr txBox="1"/>
          <p:nvPr/>
        </p:nvSpPr>
        <p:spPr>
          <a:xfrm>
            <a:off x="105075" y="27643"/>
            <a:ext cx="11878334" cy="533435"/>
          </a:xfrm>
          <a:prstGeom prst="rect">
            <a:avLst/>
          </a:prstGeom>
          <a:noFill/>
          <a:ln>
            <a:noFill/>
          </a:ln>
        </p:spPr>
        <p:txBody>
          <a:bodyPr spcFirstLastPara="1" wrap="square" lIns="121862" tIns="60915" rIns="121862" bIns="6091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it-IT"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Methods &amp; Data</a:t>
            </a:r>
            <a:endParaRPr kumimoji="0"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endParaRPr>
          </a:p>
        </p:txBody>
      </p:sp>
      <p:sp>
        <p:nvSpPr>
          <p:cNvPr id="5" name="Rounded Rectangle 11">
            <a:extLst>
              <a:ext uri="{FF2B5EF4-FFF2-40B4-BE49-F238E27FC236}">
                <a16:creationId xmlns:a16="http://schemas.microsoft.com/office/drawing/2014/main" id="{013AFE3A-71E6-4BFB-0D6B-65C22AEBA8C1}"/>
              </a:ext>
            </a:extLst>
          </p:cNvPr>
          <p:cNvSpPr/>
          <p:nvPr/>
        </p:nvSpPr>
        <p:spPr>
          <a:xfrm>
            <a:off x="384232" y="1220385"/>
            <a:ext cx="11423536" cy="960382"/>
          </a:xfrm>
          <a:prstGeom prst="roundRect">
            <a:avLst/>
          </a:prstGeom>
          <a:solidFill>
            <a:srgbClr val="294D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Sea Surface Temperature (SST)  </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itchFamily="2" charset="2"/>
              </a:rPr>
              <a:t> </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OSTIA (UK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Metoffice</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ESA-WOC Sea Surface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Salinity</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(SSS) </a:t>
            </a:r>
            <a:r>
              <a:rPr kumimoji="0" lang="it-IT" sz="16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sym typeface="Wingdings" pitchFamily="2" charset="2"/>
              </a:rPr>
              <a:t></a:t>
            </a:r>
            <a:r>
              <a:rPr kumimoji="0" lang="it-IT" sz="16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new ESA-WOC </a:t>
            </a:r>
            <a:r>
              <a:rPr kumimoji="0" lang="it-IT" sz="1600" b="1" i="0" u="none" strike="noStrike" kern="1200" cap="none" spc="0" normalizeH="0" baseline="0" noProof="0" dirty="0" err="1">
                <a:ln>
                  <a:noFill/>
                </a:ln>
                <a:solidFill>
                  <a:srgbClr val="5B9BD5">
                    <a:lumMod val="60000"/>
                    <a:lumOff val="40000"/>
                  </a:srgbClr>
                </a:solidFill>
                <a:effectLst/>
                <a:uLnTx/>
                <a:uFillTx/>
                <a:latin typeface="Calibri" panose="020F0502020204030204"/>
                <a:ea typeface="+mn-ea"/>
                <a:cs typeface="+mn-cs"/>
              </a:rPr>
              <a:t>daily</a:t>
            </a:r>
            <a:r>
              <a:rPr kumimoji="0" lang="it-IT" sz="16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 product </a:t>
            </a:r>
            <a:r>
              <a:rPr kumimoji="0" lang="it-IT" sz="1600" b="1" i="0" u="none" strike="noStrike" kern="1200" cap="none" spc="0" normalizeH="0" baseline="0" noProof="0" dirty="0" err="1">
                <a:ln>
                  <a:noFill/>
                </a:ln>
                <a:solidFill>
                  <a:srgbClr val="5B9BD5">
                    <a:lumMod val="60000"/>
                    <a:lumOff val="40000"/>
                  </a:srgbClr>
                </a:solidFill>
                <a:effectLst/>
                <a:uLnTx/>
                <a:uFillTx/>
                <a:latin typeface="Calibri" panose="020F0502020204030204"/>
                <a:ea typeface="+mn-ea"/>
                <a:cs typeface="+mn-cs"/>
              </a:rPr>
              <a:t>at</a:t>
            </a:r>
            <a:r>
              <a:rPr kumimoji="0" lang="it-IT" sz="16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 1/10°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Absolute Dynamic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Topography</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(ADT) </a:t>
            </a:r>
            <a:r>
              <a:rPr kumimoji="0" lang="it-IT" sz="16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sym typeface="Wingdings" pitchFamily="2" charset="2"/>
              </a:rPr>
              <a:t></a:t>
            </a:r>
            <a:r>
              <a:rPr kumimoji="0" lang="it-IT" sz="16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new ESA-WOC product: NATL2D</a:t>
            </a:r>
            <a:endParaRPr kumimoji="0" lang="it-IT" sz="18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1823A4E3-3E2C-E2C2-885F-A2B6EBF091B8}"/>
              </a:ext>
            </a:extLst>
          </p:cNvPr>
          <p:cNvPicPr>
            <a:picLocks noChangeAspect="1"/>
          </p:cNvPicPr>
          <p:nvPr/>
        </p:nvPicPr>
        <p:blipFill>
          <a:blip r:embed="rId4"/>
          <a:stretch>
            <a:fillRect/>
          </a:stretch>
        </p:blipFill>
        <p:spPr>
          <a:xfrm>
            <a:off x="956590" y="2343945"/>
            <a:ext cx="4805680" cy="3145536"/>
          </a:xfrm>
          <a:prstGeom prst="rect">
            <a:avLst/>
          </a:prstGeom>
        </p:spPr>
      </p:pic>
      <p:pic>
        <p:nvPicPr>
          <p:cNvPr id="3" name="Immagine 2">
            <a:extLst>
              <a:ext uri="{FF2B5EF4-FFF2-40B4-BE49-F238E27FC236}">
                <a16:creationId xmlns:a16="http://schemas.microsoft.com/office/drawing/2014/main" id="{9D7D9F20-5281-D111-4965-DF26E47624EC}"/>
              </a:ext>
            </a:extLst>
          </p:cNvPr>
          <p:cNvPicPr>
            <a:picLocks noChangeAspect="1"/>
          </p:cNvPicPr>
          <p:nvPr/>
        </p:nvPicPr>
        <p:blipFill rotWithShape="1">
          <a:blip r:embed="rId5"/>
          <a:srcRect b="1124"/>
          <a:stretch/>
        </p:blipFill>
        <p:spPr>
          <a:xfrm>
            <a:off x="3875502" y="3787509"/>
            <a:ext cx="4805680" cy="3110187"/>
          </a:xfrm>
          <a:prstGeom prst="rect">
            <a:avLst/>
          </a:prstGeom>
        </p:spPr>
      </p:pic>
      <p:pic>
        <p:nvPicPr>
          <p:cNvPr id="8" name="Immagine 7">
            <a:extLst>
              <a:ext uri="{FF2B5EF4-FFF2-40B4-BE49-F238E27FC236}">
                <a16:creationId xmlns:a16="http://schemas.microsoft.com/office/drawing/2014/main" id="{01541E03-BEC8-1A07-3613-CC859347AF23}"/>
              </a:ext>
            </a:extLst>
          </p:cNvPr>
          <p:cNvPicPr>
            <a:picLocks noChangeAspect="1"/>
          </p:cNvPicPr>
          <p:nvPr/>
        </p:nvPicPr>
        <p:blipFill>
          <a:blip r:embed="rId6"/>
          <a:stretch>
            <a:fillRect/>
          </a:stretch>
        </p:blipFill>
        <p:spPr>
          <a:xfrm>
            <a:off x="7134682" y="2321071"/>
            <a:ext cx="4805680" cy="3145536"/>
          </a:xfrm>
          <a:prstGeom prst="rect">
            <a:avLst/>
          </a:prstGeom>
        </p:spPr>
      </p:pic>
    </p:spTree>
    <p:extLst>
      <p:ext uri="{BB962C8B-B14F-4D97-AF65-F5344CB8AC3E}">
        <p14:creationId xmlns:p14="http://schemas.microsoft.com/office/powerpoint/2010/main" val="648452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19">
            <a:extLst>
              <a:ext uri="{FF2B5EF4-FFF2-40B4-BE49-F238E27FC236}">
                <a16:creationId xmlns:a16="http://schemas.microsoft.com/office/drawing/2014/main" id="{89B0A797-8DA1-93FD-4BB1-C9F6E16B4154}"/>
              </a:ext>
            </a:extLst>
          </p:cNvPr>
          <p:cNvPicPr>
            <a:picLocks noChangeAspect="1"/>
          </p:cNvPicPr>
          <p:nvPr/>
        </p:nvPicPr>
        <p:blipFill rotWithShape="1">
          <a:blip r:embed="rId3">
            <a:alphaModFix amt="80000"/>
          </a:blip>
          <a:srcRect l="-1" r="477"/>
          <a:stretch/>
        </p:blipFill>
        <p:spPr>
          <a:xfrm>
            <a:off x="30822" y="131926"/>
            <a:ext cx="919168" cy="796042"/>
          </a:xfrm>
          <a:prstGeom prst="rect">
            <a:avLst/>
          </a:prstGeom>
        </p:spPr>
      </p:pic>
      <p:sp>
        <p:nvSpPr>
          <p:cNvPr id="7" name="Google Shape;152;p8">
            <a:extLst>
              <a:ext uri="{FF2B5EF4-FFF2-40B4-BE49-F238E27FC236}">
                <a16:creationId xmlns:a16="http://schemas.microsoft.com/office/drawing/2014/main" id="{D00B7CCD-2113-7F93-B4D6-B027054A4124}"/>
              </a:ext>
            </a:extLst>
          </p:cNvPr>
          <p:cNvSpPr txBox="1"/>
          <p:nvPr/>
        </p:nvSpPr>
        <p:spPr>
          <a:xfrm>
            <a:off x="105075" y="27643"/>
            <a:ext cx="11878334" cy="533435"/>
          </a:xfrm>
          <a:prstGeom prst="rect">
            <a:avLst/>
          </a:prstGeom>
          <a:noFill/>
          <a:ln>
            <a:noFill/>
          </a:ln>
        </p:spPr>
        <p:txBody>
          <a:bodyPr spcFirstLastPara="1" wrap="square" lIns="121862" tIns="60915" rIns="121862" bIns="6091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it-IT"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Methods &amp; Data</a:t>
            </a:r>
            <a:endParaRPr kumimoji="0"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endParaRPr>
          </a:p>
        </p:txBody>
      </p:sp>
      <p:sp>
        <p:nvSpPr>
          <p:cNvPr id="5" name="Rounded Rectangle 11">
            <a:extLst>
              <a:ext uri="{FF2B5EF4-FFF2-40B4-BE49-F238E27FC236}">
                <a16:creationId xmlns:a16="http://schemas.microsoft.com/office/drawing/2014/main" id="{013AFE3A-71E6-4BFB-0D6B-65C22AEBA8C1}"/>
              </a:ext>
            </a:extLst>
          </p:cNvPr>
          <p:cNvSpPr/>
          <p:nvPr/>
        </p:nvSpPr>
        <p:spPr>
          <a:xfrm>
            <a:off x="570338" y="1230708"/>
            <a:ext cx="5941112" cy="1555635"/>
          </a:xfrm>
          <a:prstGeom prst="roundRect">
            <a:avLst/>
          </a:prstGeom>
          <a:solidFill>
            <a:srgbClr val="294D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CMEMS CORA 5.2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quality</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controlled</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temperature and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salinity</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from CTD and Argo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profiles</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(Szekely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WORLD OCEAN ATLAS 13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monthly</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objectively</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analyzed</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(1°x1°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grid</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climatological</a:t>
            </a:r>
            <a:r>
              <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rPr>
              <a:t> fields of in situ temperature, </a:t>
            </a:r>
            <a:r>
              <a:rPr kumimoji="0" lang="it-IT" sz="1600" b="0" i="0" u="none" strike="noStrike" kern="1200" cap="none" spc="0" normalizeH="0" baseline="0" noProof="0" dirty="0" err="1">
                <a:ln>
                  <a:noFill/>
                </a:ln>
                <a:solidFill>
                  <a:prstClr val="white"/>
                </a:solidFill>
                <a:effectLst/>
                <a:uLnTx/>
                <a:uFillTx/>
                <a:latin typeface="Calibri" panose="020F0502020204030204"/>
                <a:ea typeface="+mn-ea"/>
                <a:cs typeface="+mn-cs"/>
              </a:rPr>
              <a:t>salinity</a:t>
            </a:r>
            <a:endPar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p:txBody>
      </p:sp>
      <p:pic>
        <p:nvPicPr>
          <p:cNvPr id="12" name="Immagine 11">
            <a:extLst>
              <a:ext uri="{FF2B5EF4-FFF2-40B4-BE49-F238E27FC236}">
                <a16:creationId xmlns:a16="http://schemas.microsoft.com/office/drawing/2014/main" id="{116D7031-AA89-BF48-22B8-83104E7836B6}"/>
              </a:ext>
            </a:extLst>
          </p:cNvPr>
          <p:cNvPicPr>
            <a:picLocks noChangeAspect="1"/>
          </p:cNvPicPr>
          <p:nvPr/>
        </p:nvPicPr>
        <p:blipFill rotWithShape="1">
          <a:blip r:embed="rId4"/>
          <a:srcRect t="3350" b="23435"/>
          <a:stretch/>
        </p:blipFill>
        <p:spPr>
          <a:xfrm>
            <a:off x="923450" y="3923423"/>
            <a:ext cx="5588000" cy="2529099"/>
          </a:xfrm>
          <a:prstGeom prst="rect">
            <a:avLst/>
          </a:prstGeom>
        </p:spPr>
      </p:pic>
      <p:pic>
        <p:nvPicPr>
          <p:cNvPr id="13" name="Immagine 12">
            <a:extLst>
              <a:ext uri="{FF2B5EF4-FFF2-40B4-BE49-F238E27FC236}">
                <a16:creationId xmlns:a16="http://schemas.microsoft.com/office/drawing/2014/main" id="{2855E3E3-D4D0-0D69-1882-93D084151373}"/>
              </a:ext>
            </a:extLst>
          </p:cNvPr>
          <p:cNvPicPr>
            <a:picLocks noChangeAspect="1"/>
          </p:cNvPicPr>
          <p:nvPr/>
        </p:nvPicPr>
        <p:blipFill rotWithShape="1">
          <a:blip r:embed="rId5"/>
          <a:srcRect t="2736" b="23643"/>
          <a:stretch/>
        </p:blipFill>
        <p:spPr>
          <a:xfrm>
            <a:off x="6416157" y="3918773"/>
            <a:ext cx="5588000" cy="2543163"/>
          </a:xfrm>
          <a:prstGeom prst="rect">
            <a:avLst/>
          </a:prstGeom>
        </p:spPr>
      </p:pic>
      <p:sp>
        <p:nvSpPr>
          <p:cNvPr id="15" name="TextBox 5">
            <a:extLst>
              <a:ext uri="{FF2B5EF4-FFF2-40B4-BE49-F238E27FC236}">
                <a16:creationId xmlns:a16="http://schemas.microsoft.com/office/drawing/2014/main" id="{74AC0410-4D44-2885-917F-455EFD6BB289}"/>
              </a:ext>
            </a:extLst>
          </p:cNvPr>
          <p:cNvSpPr txBox="1"/>
          <p:nvPr/>
        </p:nvSpPr>
        <p:spPr>
          <a:xfrm>
            <a:off x="4349985" y="461616"/>
            <a:ext cx="55576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WOC-NATL3D input in situ vertical profiles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CasellaDiTesto 16">
            <a:extLst>
              <a:ext uri="{FF2B5EF4-FFF2-40B4-BE49-F238E27FC236}">
                <a16:creationId xmlns:a16="http://schemas.microsoft.com/office/drawing/2014/main" id="{8C388672-8703-BFA6-BE53-EFAA72FE37E7}"/>
              </a:ext>
            </a:extLst>
          </p:cNvPr>
          <p:cNvSpPr txBox="1"/>
          <p:nvPr/>
        </p:nvSpPr>
        <p:spPr>
          <a:xfrm>
            <a:off x="1538585" y="3145951"/>
            <a:ext cx="6264728"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1" i="0" u="none" strike="noStrike" kern="1200" cap="none" spc="0" normalizeH="0" baseline="0" noProof="0" dirty="0">
                <a:ln>
                  <a:noFill/>
                </a:ln>
                <a:solidFill>
                  <a:prstClr val="black"/>
                </a:solidFill>
                <a:effectLst/>
                <a:uLnTx/>
                <a:uFillTx/>
                <a:latin typeface="NimbusRomNo9L"/>
                <a:ea typeface="+mn-ea"/>
                <a:cs typeface="Calibri" panose="020F0502020204030204" pitchFamily="34" charset="0"/>
              </a:rPr>
              <a:t>training dataset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1" i="0" u="none" strike="noStrike" kern="1200" cap="none" spc="0" normalizeH="0" baseline="0" noProof="0" dirty="0">
                <a:ln>
                  <a:noFill/>
                </a:ln>
                <a:solidFill>
                  <a:srgbClr val="C00000"/>
                </a:solidFill>
                <a:effectLst/>
                <a:uLnTx/>
                <a:uFillTx/>
                <a:latin typeface="NimbusRomNo9L"/>
                <a:ea typeface="+mn-ea"/>
                <a:cs typeface="Calibri" panose="020F0502020204030204" pitchFamily="34" charset="0"/>
              </a:rPr>
              <a:t>test dataset </a:t>
            </a:r>
            <a:r>
              <a:rPr kumimoji="0" lang="it-IT" sz="1600" b="0" i="0" u="none" strike="noStrike" kern="1200" cap="none" spc="0" normalizeH="0" baseline="0" noProof="0" dirty="0">
                <a:ln>
                  <a:noFill/>
                </a:ln>
                <a:solidFill>
                  <a:srgbClr val="002060"/>
                </a:solidFill>
                <a:effectLst/>
                <a:uLnTx/>
                <a:uFillTx/>
                <a:latin typeface="NimbusRomNo9L"/>
                <a:ea typeface="+mn-ea"/>
                <a:cs typeface="Calibri" panose="020F0502020204030204" pitchFamily="34" charset="0"/>
              </a:rPr>
              <a:t>(</a:t>
            </a:r>
            <a:r>
              <a:rPr kumimoji="0" lang="it-IT" sz="1600" b="0" i="0" u="none" strike="noStrike" kern="1200" cap="none" spc="0" normalizeH="0" baseline="0" noProof="0" dirty="0" err="1">
                <a:ln>
                  <a:noFill/>
                </a:ln>
                <a:solidFill>
                  <a:srgbClr val="002060"/>
                </a:solidFill>
                <a:effectLst/>
                <a:uLnTx/>
                <a:uFillTx/>
                <a:latin typeface="NimbusRomNo9L"/>
                <a:ea typeface="+mn-ea"/>
                <a:cs typeface="Calibri" panose="020F0502020204030204" pitchFamily="34" charset="0"/>
              </a:rPr>
              <a:t>independent</a:t>
            </a:r>
            <a:r>
              <a:rPr kumimoji="0" lang="it-IT" sz="1600" b="0" i="0" u="none" strike="noStrike" kern="1200" cap="none" spc="0" normalizeH="0" baseline="0" noProof="0" dirty="0">
                <a:ln>
                  <a:noFill/>
                </a:ln>
                <a:solidFill>
                  <a:srgbClr val="002060"/>
                </a:solidFill>
                <a:effectLst/>
                <a:uLnTx/>
                <a:uFillTx/>
                <a:latin typeface="NimbusRomNo9L"/>
                <a:ea typeface="+mn-ea"/>
                <a:cs typeface="Calibri" panose="020F0502020204030204" pitchFamily="34" charset="0"/>
              </a:rPr>
              <a:t> from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srgbClr val="002060"/>
              </a:solidFill>
              <a:effectLst/>
              <a:uLnTx/>
              <a:uFillTx/>
              <a:latin typeface="NimbusRomNo9L"/>
              <a:ea typeface="+mn-ea"/>
              <a:cs typeface="Calibri" panose="020F0502020204030204" pitchFamily="34" charset="0"/>
            </a:endParaRPr>
          </a:p>
        </p:txBody>
      </p:sp>
      <p:grpSp>
        <p:nvGrpSpPr>
          <p:cNvPr id="18" name="Gruppo 17">
            <a:extLst>
              <a:ext uri="{FF2B5EF4-FFF2-40B4-BE49-F238E27FC236}">
                <a16:creationId xmlns:a16="http://schemas.microsoft.com/office/drawing/2014/main" id="{C2007DCB-B166-0E12-1D24-87EBDFB6BBE4}"/>
              </a:ext>
            </a:extLst>
          </p:cNvPr>
          <p:cNvGrpSpPr/>
          <p:nvPr/>
        </p:nvGrpSpPr>
        <p:grpSpPr>
          <a:xfrm>
            <a:off x="6862420" y="1085706"/>
            <a:ext cx="4582909" cy="2833067"/>
            <a:chOff x="6862420" y="1085706"/>
            <a:chExt cx="4582909" cy="2833067"/>
          </a:xfrm>
        </p:grpSpPr>
        <p:grpSp>
          <p:nvGrpSpPr>
            <p:cNvPr id="19" name="Gruppo 18">
              <a:extLst>
                <a:ext uri="{FF2B5EF4-FFF2-40B4-BE49-F238E27FC236}">
                  <a16:creationId xmlns:a16="http://schemas.microsoft.com/office/drawing/2014/main" id="{518371AB-07E5-5974-A1B2-42A41A48AECC}"/>
                </a:ext>
              </a:extLst>
            </p:cNvPr>
            <p:cNvGrpSpPr>
              <a:grpSpLocks noChangeAspect="1"/>
            </p:cNvGrpSpPr>
            <p:nvPr/>
          </p:nvGrpSpPr>
          <p:grpSpPr>
            <a:xfrm>
              <a:off x="6862420" y="1085706"/>
              <a:ext cx="4582909" cy="2833067"/>
              <a:chOff x="3301997" y="1397000"/>
              <a:chExt cx="5588003" cy="3430181"/>
            </a:xfrm>
          </p:grpSpPr>
          <p:pic>
            <p:nvPicPr>
              <p:cNvPr id="23" name="Immagine 22">
                <a:extLst>
                  <a:ext uri="{FF2B5EF4-FFF2-40B4-BE49-F238E27FC236}">
                    <a16:creationId xmlns:a16="http://schemas.microsoft.com/office/drawing/2014/main" id="{0201F09C-3106-D74C-64C1-A04CA420AB8D}"/>
                  </a:ext>
                </a:extLst>
              </p:cNvPr>
              <p:cNvPicPr>
                <a:picLocks noChangeAspect="1"/>
              </p:cNvPicPr>
              <p:nvPr/>
            </p:nvPicPr>
            <p:blipFill rotWithShape="1">
              <a:blip r:embed="rId6"/>
              <a:srcRect b="15596"/>
              <a:stretch/>
            </p:blipFill>
            <p:spPr>
              <a:xfrm>
                <a:off x="3302000" y="1397000"/>
                <a:ext cx="5588000" cy="3430181"/>
              </a:xfrm>
              <a:prstGeom prst="rect">
                <a:avLst/>
              </a:prstGeom>
            </p:spPr>
          </p:pic>
          <p:pic>
            <p:nvPicPr>
              <p:cNvPr id="24" name="Immagine 23">
                <a:extLst>
                  <a:ext uri="{FF2B5EF4-FFF2-40B4-BE49-F238E27FC236}">
                    <a16:creationId xmlns:a16="http://schemas.microsoft.com/office/drawing/2014/main" id="{ABAEDAA7-CDD9-E7F2-1C3C-6388D4B63A62}"/>
                  </a:ext>
                </a:extLst>
              </p:cNvPr>
              <p:cNvPicPr>
                <a:picLocks noChangeAspect="1"/>
              </p:cNvPicPr>
              <p:nvPr/>
            </p:nvPicPr>
            <p:blipFill rotWithShape="1">
              <a:blip r:embed="rId7"/>
              <a:srcRect b="15596"/>
              <a:stretch/>
            </p:blipFill>
            <p:spPr>
              <a:xfrm>
                <a:off x="3301997" y="1397000"/>
                <a:ext cx="5588000" cy="3430181"/>
              </a:xfrm>
              <a:prstGeom prst="rect">
                <a:avLst/>
              </a:prstGeom>
            </p:spPr>
          </p:pic>
        </p:grpSp>
        <p:sp>
          <p:nvSpPr>
            <p:cNvPr id="20" name="Rettangolo 19">
              <a:extLst>
                <a:ext uri="{FF2B5EF4-FFF2-40B4-BE49-F238E27FC236}">
                  <a16:creationId xmlns:a16="http://schemas.microsoft.com/office/drawing/2014/main" id="{A07FCA33-1160-97B7-5B18-FE75A877E5AC}"/>
                </a:ext>
              </a:extLst>
            </p:cNvPr>
            <p:cNvSpPr/>
            <p:nvPr/>
          </p:nvSpPr>
          <p:spPr>
            <a:xfrm>
              <a:off x="6921792" y="1428954"/>
              <a:ext cx="1488563" cy="21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ttangolo 20">
              <a:extLst>
                <a:ext uri="{FF2B5EF4-FFF2-40B4-BE49-F238E27FC236}">
                  <a16:creationId xmlns:a16="http://schemas.microsoft.com/office/drawing/2014/main" id="{EB950CD5-DB8D-7BFB-5AC8-7A12E11265E2}"/>
                </a:ext>
              </a:extLst>
            </p:cNvPr>
            <p:cNvSpPr/>
            <p:nvPr/>
          </p:nvSpPr>
          <p:spPr>
            <a:xfrm>
              <a:off x="6921790" y="1630884"/>
              <a:ext cx="712387" cy="21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ttangolo 21">
              <a:extLst>
                <a:ext uri="{FF2B5EF4-FFF2-40B4-BE49-F238E27FC236}">
                  <a16:creationId xmlns:a16="http://schemas.microsoft.com/office/drawing/2014/main" id="{1D9D9B73-56B6-DC7C-CCA9-3A16B7BEB943}"/>
                </a:ext>
              </a:extLst>
            </p:cNvPr>
            <p:cNvSpPr/>
            <p:nvPr/>
          </p:nvSpPr>
          <p:spPr>
            <a:xfrm>
              <a:off x="6862420" y="1428954"/>
              <a:ext cx="154793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venir Book" panose="02000503020000020003" pitchFamily="2" charset="0"/>
                  <a:ea typeface="+mn-ea"/>
                  <a:cs typeface="Calibri" panose="020F0502020204030204" pitchFamily="34" charset="0"/>
                </a:rPr>
                <a:t>test data</a:t>
              </a:r>
            </a:p>
          </p:txBody>
        </p:sp>
      </p:grpSp>
    </p:spTree>
    <p:extLst>
      <p:ext uri="{BB962C8B-B14F-4D97-AF65-F5344CB8AC3E}">
        <p14:creationId xmlns:p14="http://schemas.microsoft.com/office/powerpoint/2010/main" val="3741516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19">
            <a:extLst>
              <a:ext uri="{FF2B5EF4-FFF2-40B4-BE49-F238E27FC236}">
                <a16:creationId xmlns:a16="http://schemas.microsoft.com/office/drawing/2014/main" id="{89B0A797-8DA1-93FD-4BB1-C9F6E16B4154}"/>
              </a:ext>
            </a:extLst>
          </p:cNvPr>
          <p:cNvPicPr>
            <a:picLocks noChangeAspect="1"/>
          </p:cNvPicPr>
          <p:nvPr/>
        </p:nvPicPr>
        <p:blipFill rotWithShape="1">
          <a:blip r:embed="rId3">
            <a:alphaModFix amt="80000"/>
          </a:blip>
          <a:srcRect l="-1" r="477"/>
          <a:stretch/>
        </p:blipFill>
        <p:spPr>
          <a:xfrm>
            <a:off x="30822" y="131926"/>
            <a:ext cx="919168" cy="796042"/>
          </a:xfrm>
          <a:prstGeom prst="rect">
            <a:avLst/>
          </a:prstGeom>
        </p:spPr>
      </p:pic>
      <p:sp>
        <p:nvSpPr>
          <p:cNvPr id="6" name="TextBox 5">
            <a:extLst>
              <a:ext uri="{FF2B5EF4-FFF2-40B4-BE49-F238E27FC236}">
                <a16:creationId xmlns:a16="http://schemas.microsoft.com/office/drawing/2014/main" id="{C9D34264-B7E6-1DF7-FCAE-CB6B8B019E5D}"/>
              </a:ext>
            </a:extLst>
          </p:cNvPr>
          <p:cNvSpPr txBox="1"/>
          <p:nvPr/>
        </p:nvSpPr>
        <p:spPr>
          <a:xfrm>
            <a:off x="2975900" y="465694"/>
            <a:ext cx="70033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itchFamily="34" charset="0"/>
                <a:ea typeface="+mn-ea"/>
                <a:cs typeface="+mn-cs"/>
              </a:rPr>
              <a:t>Neural network model to estimate vertical profiles and associated errors</a:t>
            </a:r>
          </a:p>
        </p:txBody>
      </p:sp>
      <p:sp>
        <p:nvSpPr>
          <p:cNvPr id="7" name="Google Shape;152;p8">
            <a:extLst>
              <a:ext uri="{FF2B5EF4-FFF2-40B4-BE49-F238E27FC236}">
                <a16:creationId xmlns:a16="http://schemas.microsoft.com/office/drawing/2014/main" id="{D00B7CCD-2113-7F93-B4D6-B027054A4124}"/>
              </a:ext>
            </a:extLst>
          </p:cNvPr>
          <p:cNvSpPr txBox="1"/>
          <p:nvPr/>
        </p:nvSpPr>
        <p:spPr>
          <a:xfrm>
            <a:off x="105075" y="27643"/>
            <a:ext cx="11878334" cy="533435"/>
          </a:xfrm>
          <a:prstGeom prst="rect">
            <a:avLst/>
          </a:prstGeom>
          <a:noFill/>
          <a:ln>
            <a:noFill/>
          </a:ln>
        </p:spPr>
        <p:txBody>
          <a:bodyPr spcFirstLastPara="1" wrap="square" lIns="121862" tIns="60915" rIns="121862" bIns="6091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it-IT"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Methods &amp; Data</a:t>
            </a:r>
            <a:endParaRPr kumimoji="0"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endParaRPr>
          </a:p>
        </p:txBody>
      </p:sp>
      <p:pic>
        <p:nvPicPr>
          <p:cNvPr id="34" name="Immagine 33">
            <a:extLst>
              <a:ext uri="{FF2B5EF4-FFF2-40B4-BE49-F238E27FC236}">
                <a16:creationId xmlns:a16="http://schemas.microsoft.com/office/drawing/2014/main" id="{61C3AFF7-3A95-6A45-CF4D-E989E485635B}"/>
              </a:ext>
            </a:extLst>
          </p:cNvPr>
          <p:cNvPicPr>
            <a:picLocks noChangeAspect="1"/>
          </p:cNvPicPr>
          <p:nvPr/>
        </p:nvPicPr>
        <p:blipFill>
          <a:blip r:embed="rId4"/>
          <a:stretch>
            <a:fillRect/>
          </a:stretch>
        </p:blipFill>
        <p:spPr>
          <a:xfrm>
            <a:off x="105075" y="1382996"/>
            <a:ext cx="5617700" cy="4992333"/>
          </a:xfrm>
          <a:prstGeom prst="rect">
            <a:avLst/>
          </a:prstGeom>
        </p:spPr>
      </p:pic>
      <p:pic>
        <p:nvPicPr>
          <p:cNvPr id="35" name="Immagine 34">
            <a:extLst>
              <a:ext uri="{FF2B5EF4-FFF2-40B4-BE49-F238E27FC236}">
                <a16:creationId xmlns:a16="http://schemas.microsoft.com/office/drawing/2014/main" id="{F51EABBA-E53A-0BC2-FF2F-A479CEDA5AF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4000"/>
                    </a14:imgEffect>
                  </a14:imgLayer>
                </a14:imgProps>
              </a:ext>
            </a:extLst>
          </a:blip>
          <a:stretch>
            <a:fillRect/>
          </a:stretch>
        </p:blipFill>
        <p:spPr>
          <a:xfrm>
            <a:off x="6585858" y="3658543"/>
            <a:ext cx="4669972" cy="2916091"/>
          </a:xfrm>
          <a:prstGeom prst="rect">
            <a:avLst/>
          </a:prstGeom>
        </p:spPr>
      </p:pic>
      <p:pic>
        <p:nvPicPr>
          <p:cNvPr id="36" name="Immagine 35">
            <a:extLst>
              <a:ext uri="{FF2B5EF4-FFF2-40B4-BE49-F238E27FC236}">
                <a16:creationId xmlns:a16="http://schemas.microsoft.com/office/drawing/2014/main" id="{77483299-D1E2-A8B3-4324-429DD109B572}"/>
              </a:ext>
            </a:extLst>
          </p:cNvPr>
          <p:cNvPicPr>
            <a:picLocks noChangeAspect="1"/>
          </p:cNvPicPr>
          <p:nvPr/>
        </p:nvPicPr>
        <p:blipFill>
          <a:blip r:embed="rId7"/>
          <a:stretch>
            <a:fillRect/>
          </a:stretch>
        </p:blipFill>
        <p:spPr>
          <a:xfrm>
            <a:off x="8649802" y="1801945"/>
            <a:ext cx="2684810" cy="1539291"/>
          </a:xfrm>
          <a:prstGeom prst="rect">
            <a:avLst/>
          </a:prstGeom>
        </p:spPr>
      </p:pic>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C0903563-25D8-EC6F-ADB4-0B2DB49AAA31}"/>
                  </a:ext>
                </a:extLst>
              </p:cNvPr>
              <p:cNvSpPr txBox="1"/>
              <p:nvPr/>
            </p:nvSpPr>
            <p:spPr>
              <a:xfrm>
                <a:off x="6096000" y="1066727"/>
                <a:ext cx="4947636" cy="4049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𝒚</m:t>
                      </m:r>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ℳ</m:t>
                      </m:r>
                      <m:d>
                        <m:dPr>
                          <m:ctrlPr>
                            <a:rPr kumimoji="0" lang="it-I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dPr>
                        <m:e>
                          <m:r>
                            <a:rPr kumimoji="0" lang="it-IT" sz="18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𝒙</m:t>
                          </m:r>
                        </m:e>
                      </m:d>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m:t>
                      </m:r>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𝑓</m:t>
                      </m:r>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h</m:t>
                      </m:r>
                      <m:d>
                        <m:dPr>
                          <m:ctrlP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dPr>
                        <m:e>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d>
                            <m:dPr>
                              <m:ctrlP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dPr>
                            <m:e>
                              <m:r>
                                <a:rPr kumimoji="0" lang="it-IT" sz="1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𝒙</m:t>
                              </m:r>
                            </m:e>
                          </m:d>
                        </m:e>
                      </m:d>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     →</m:t>
                      </m:r>
                      <m:r>
                        <m:rPr>
                          <m:sty m:val="p"/>
                        </m:rPr>
                        <a:rPr kumimoji="0" lang="it-IT" sz="18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Neural</m:t>
                      </m:r>
                      <m:r>
                        <a:rPr kumimoji="0" lang="it-IT" sz="18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 </m:t>
                      </m:r>
                      <m:r>
                        <m:rPr>
                          <m:sty m:val="p"/>
                        </m:rPr>
                        <a:rPr kumimoji="0" lang="it-IT" sz="18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Network</m:t>
                      </m:r>
                    </m:oMath>
                  </m:oMathPara>
                </a14:m>
                <a:endPar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mc:Choice>
        <mc:Fallback xmlns="">
          <p:sp>
            <p:nvSpPr>
              <p:cNvPr id="37" name="CasellaDiTesto 36">
                <a:extLst>
                  <a:ext uri="{FF2B5EF4-FFF2-40B4-BE49-F238E27FC236}">
                    <a16:creationId xmlns:a16="http://schemas.microsoft.com/office/drawing/2014/main" id="{C0903563-25D8-EC6F-ADB4-0B2DB49AAA31}"/>
                  </a:ext>
                </a:extLst>
              </p:cNvPr>
              <p:cNvSpPr txBox="1">
                <a:spLocks noRot="1" noChangeAspect="1" noMove="1" noResize="1" noEditPoints="1" noAdjustHandles="1" noChangeArrowheads="1" noChangeShapeType="1" noTextEdit="1"/>
              </p:cNvSpPr>
              <p:nvPr/>
            </p:nvSpPr>
            <p:spPr>
              <a:xfrm>
                <a:off x="6096000" y="1066727"/>
                <a:ext cx="4947636" cy="404983"/>
              </a:xfrm>
              <a:prstGeom prst="rect">
                <a:avLst/>
              </a:prstGeom>
              <a:blipFill>
                <a:blip r:embed="rId8"/>
                <a:stretch>
                  <a:fillRect b="-15625"/>
                </a:stretch>
              </a:blipFill>
            </p:spPr>
            <p:txBody>
              <a:bodyPr/>
              <a:lstStyle/>
              <a:p>
                <a:r>
                  <a:rPr lang="en-GB">
                    <a:noFill/>
                  </a:rPr>
                  <a:t> </a:t>
                </a:r>
              </a:p>
            </p:txBody>
          </p:sp>
        </mc:Fallback>
      </mc:AlternateContent>
      <p:pic>
        <p:nvPicPr>
          <p:cNvPr id="38" name="Immagine 37">
            <a:extLst>
              <a:ext uri="{FF2B5EF4-FFF2-40B4-BE49-F238E27FC236}">
                <a16:creationId xmlns:a16="http://schemas.microsoft.com/office/drawing/2014/main" id="{2FE9C208-E124-19D5-8B8C-73163D61AB6B}"/>
              </a:ext>
            </a:extLst>
          </p:cNvPr>
          <p:cNvPicPr>
            <a:picLocks noChangeAspect="1"/>
          </p:cNvPicPr>
          <p:nvPr/>
        </p:nvPicPr>
        <p:blipFill>
          <a:blip r:embed="rId9"/>
          <a:stretch>
            <a:fillRect/>
          </a:stretch>
        </p:blipFill>
        <p:spPr>
          <a:xfrm rot="16200000">
            <a:off x="6227812" y="1599005"/>
            <a:ext cx="2013347" cy="2039838"/>
          </a:xfrm>
          <a:prstGeom prst="rect">
            <a:avLst/>
          </a:prstGeom>
        </p:spPr>
      </p:pic>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2D2720D4-738F-F32A-F80F-CC26D8992310}"/>
                  </a:ext>
                </a:extLst>
              </p:cNvPr>
              <p:cNvSpPr txBox="1"/>
              <p:nvPr/>
            </p:nvSpPr>
            <p:spPr>
              <a:xfrm>
                <a:off x="1107620" y="4855720"/>
                <a:ext cx="5758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8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𝒙</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2" name="CasellaDiTesto 41">
                <a:extLst>
                  <a:ext uri="{FF2B5EF4-FFF2-40B4-BE49-F238E27FC236}">
                    <a16:creationId xmlns:a16="http://schemas.microsoft.com/office/drawing/2014/main" id="{2D2720D4-738F-F32A-F80F-CC26D8992310}"/>
                  </a:ext>
                </a:extLst>
              </p:cNvPr>
              <p:cNvSpPr txBox="1">
                <a:spLocks noRot="1" noChangeAspect="1" noMove="1" noResize="1" noEditPoints="1" noAdjustHandles="1" noChangeArrowheads="1" noChangeShapeType="1" noTextEdit="1"/>
              </p:cNvSpPr>
              <p:nvPr/>
            </p:nvSpPr>
            <p:spPr>
              <a:xfrm>
                <a:off x="1107620" y="4855720"/>
                <a:ext cx="575808"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3AB41434-A6FC-08AC-E9D3-DC49C79392F1}"/>
                  </a:ext>
                </a:extLst>
              </p:cNvPr>
              <p:cNvSpPr txBox="1"/>
              <p:nvPr/>
            </p:nvSpPr>
            <p:spPr>
              <a:xfrm>
                <a:off x="1586591" y="1405812"/>
                <a:ext cx="5758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3" name="CasellaDiTesto 42">
                <a:extLst>
                  <a:ext uri="{FF2B5EF4-FFF2-40B4-BE49-F238E27FC236}">
                    <a16:creationId xmlns:a16="http://schemas.microsoft.com/office/drawing/2014/main" id="{3AB41434-A6FC-08AC-E9D3-DC49C79392F1}"/>
                  </a:ext>
                </a:extLst>
              </p:cNvPr>
              <p:cNvSpPr txBox="1">
                <a:spLocks noRot="1" noChangeAspect="1" noMove="1" noResize="1" noEditPoints="1" noAdjustHandles="1" noChangeArrowheads="1" noChangeShapeType="1" noTextEdit="1"/>
              </p:cNvSpPr>
              <p:nvPr/>
            </p:nvSpPr>
            <p:spPr>
              <a:xfrm>
                <a:off x="1586591" y="1405812"/>
                <a:ext cx="575808" cy="369332"/>
              </a:xfrm>
              <a:prstGeom prst="rect">
                <a:avLst/>
              </a:prstGeom>
              <a:blipFill>
                <a:blip r:embed="rId11"/>
                <a:stretch>
                  <a:fillRect b="-10000"/>
                </a:stretch>
              </a:blipFill>
            </p:spPr>
            <p:txBody>
              <a:bodyPr/>
              <a:lstStyle/>
              <a:p>
                <a:r>
                  <a:rPr lang="en-GB">
                    <a:noFill/>
                  </a:rPr>
                  <a:t> </a:t>
                </a:r>
              </a:p>
            </p:txBody>
          </p:sp>
        </mc:Fallback>
      </mc:AlternateContent>
    </p:spTree>
    <p:extLst>
      <p:ext uri="{BB962C8B-B14F-4D97-AF65-F5344CB8AC3E}">
        <p14:creationId xmlns:p14="http://schemas.microsoft.com/office/powerpoint/2010/main" val="2338885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C10F8-442E-A13B-E868-D8A5A6409797}"/>
            </a:ext>
          </a:extLst>
        </p:cNvPr>
        <p:cNvGrpSpPr/>
        <p:nvPr/>
      </p:nvGrpSpPr>
      <p:grpSpPr>
        <a:xfrm>
          <a:off x="0" y="0"/>
          <a:ext cx="0" cy="0"/>
          <a:chOff x="0" y="0"/>
          <a:chExt cx="0" cy="0"/>
        </a:xfrm>
      </p:grpSpPr>
      <p:pic>
        <p:nvPicPr>
          <p:cNvPr id="10" name="Immagine 19">
            <a:extLst>
              <a:ext uri="{FF2B5EF4-FFF2-40B4-BE49-F238E27FC236}">
                <a16:creationId xmlns:a16="http://schemas.microsoft.com/office/drawing/2014/main" id="{CDDC8AF4-CBF9-4966-AB17-AA1F6DECF974}"/>
              </a:ext>
            </a:extLst>
          </p:cNvPr>
          <p:cNvPicPr>
            <a:picLocks noChangeAspect="1"/>
          </p:cNvPicPr>
          <p:nvPr/>
        </p:nvPicPr>
        <p:blipFill rotWithShape="1">
          <a:blip r:embed="rId3">
            <a:alphaModFix amt="80000"/>
          </a:blip>
          <a:srcRect l="-1" r="477"/>
          <a:stretch/>
        </p:blipFill>
        <p:spPr>
          <a:xfrm>
            <a:off x="30822" y="131926"/>
            <a:ext cx="919168" cy="796042"/>
          </a:xfrm>
          <a:prstGeom prst="rect">
            <a:avLst/>
          </a:prstGeom>
        </p:spPr>
      </p:pic>
      <p:sp>
        <p:nvSpPr>
          <p:cNvPr id="6" name="TextBox 5">
            <a:extLst>
              <a:ext uri="{FF2B5EF4-FFF2-40B4-BE49-F238E27FC236}">
                <a16:creationId xmlns:a16="http://schemas.microsoft.com/office/drawing/2014/main" id="{FA45DAE3-50C5-2FA9-44F9-82E6A499AF69}"/>
              </a:ext>
            </a:extLst>
          </p:cNvPr>
          <p:cNvSpPr txBox="1"/>
          <p:nvPr/>
        </p:nvSpPr>
        <p:spPr>
          <a:xfrm>
            <a:off x="2975900" y="465694"/>
            <a:ext cx="70033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itchFamily="34" charset="0"/>
                <a:ea typeface="+mn-ea"/>
                <a:cs typeface="+mn-cs"/>
              </a:rPr>
              <a:t>Neural network model to estimate vertical profiles and associated errors</a:t>
            </a:r>
          </a:p>
        </p:txBody>
      </p:sp>
      <p:sp>
        <p:nvSpPr>
          <p:cNvPr id="7" name="Google Shape;152;p8">
            <a:extLst>
              <a:ext uri="{FF2B5EF4-FFF2-40B4-BE49-F238E27FC236}">
                <a16:creationId xmlns:a16="http://schemas.microsoft.com/office/drawing/2014/main" id="{18D415EC-F5F8-0E82-CC01-420CA5EA99A1}"/>
              </a:ext>
            </a:extLst>
          </p:cNvPr>
          <p:cNvSpPr txBox="1"/>
          <p:nvPr/>
        </p:nvSpPr>
        <p:spPr>
          <a:xfrm>
            <a:off x="105075" y="27643"/>
            <a:ext cx="11878334" cy="533435"/>
          </a:xfrm>
          <a:prstGeom prst="rect">
            <a:avLst/>
          </a:prstGeom>
          <a:noFill/>
          <a:ln>
            <a:noFill/>
          </a:ln>
        </p:spPr>
        <p:txBody>
          <a:bodyPr spcFirstLastPara="1" wrap="square" lIns="121862" tIns="60915" rIns="121862" bIns="6091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it-IT"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Methods &amp; Data</a:t>
            </a:r>
            <a:endParaRPr kumimoji="0"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endParaRPr>
          </a:p>
        </p:txBody>
      </p:sp>
      <p:pic>
        <p:nvPicPr>
          <p:cNvPr id="35" name="Immagine 34">
            <a:extLst>
              <a:ext uri="{FF2B5EF4-FFF2-40B4-BE49-F238E27FC236}">
                <a16:creationId xmlns:a16="http://schemas.microsoft.com/office/drawing/2014/main" id="{AA34B984-38F2-9539-EB8E-7A541964B49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4000"/>
                    </a14:imgEffect>
                  </a14:imgLayer>
                </a14:imgProps>
              </a:ext>
            </a:extLst>
          </a:blip>
          <a:stretch>
            <a:fillRect/>
          </a:stretch>
        </p:blipFill>
        <p:spPr>
          <a:xfrm>
            <a:off x="6585858" y="3658543"/>
            <a:ext cx="4669972" cy="2916091"/>
          </a:xfrm>
          <a:prstGeom prst="rect">
            <a:avLst/>
          </a:prstGeom>
        </p:spPr>
      </p:pic>
      <p:pic>
        <p:nvPicPr>
          <p:cNvPr id="36" name="Immagine 35">
            <a:extLst>
              <a:ext uri="{FF2B5EF4-FFF2-40B4-BE49-F238E27FC236}">
                <a16:creationId xmlns:a16="http://schemas.microsoft.com/office/drawing/2014/main" id="{230765F4-FE2B-3436-27CA-1E47D8E023C2}"/>
              </a:ext>
            </a:extLst>
          </p:cNvPr>
          <p:cNvPicPr>
            <a:picLocks noChangeAspect="1"/>
          </p:cNvPicPr>
          <p:nvPr/>
        </p:nvPicPr>
        <p:blipFill>
          <a:blip r:embed="rId6"/>
          <a:stretch>
            <a:fillRect/>
          </a:stretch>
        </p:blipFill>
        <p:spPr>
          <a:xfrm>
            <a:off x="8649802" y="1801945"/>
            <a:ext cx="2684810" cy="1539291"/>
          </a:xfrm>
          <a:prstGeom prst="rect">
            <a:avLst/>
          </a:prstGeom>
        </p:spPr>
      </p:pic>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D8D93A86-36CB-CB9C-44FC-53628B09EF2A}"/>
                  </a:ext>
                </a:extLst>
              </p:cNvPr>
              <p:cNvSpPr txBox="1"/>
              <p:nvPr/>
            </p:nvSpPr>
            <p:spPr>
              <a:xfrm>
                <a:off x="6096000" y="1066727"/>
                <a:ext cx="4947636" cy="4049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𝒚</m:t>
                      </m:r>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ℳ</m:t>
                      </m:r>
                      <m:d>
                        <m:dPr>
                          <m:ctrlPr>
                            <a:rPr kumimoji="0" lang="it-I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dPr>
                        <m:e>
                          <m:r>
                            <a:rPr kumimoji="0" lang="it-IT" sz="18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𝒙</m:t>
                          </m:r>
                        </m:e>
                      </m:d>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m:t>
                      </m:r>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𝑓</m:t>
                      </m:r>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h</m:t>
                      </m:r>
                      <m:d>
                        <m:dPr>
                          <m:ctrlP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dPr>
                        <m:e>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d>
                            <m:dPr>
                              <m:ctrlP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dPr>
                            <m:e>
                              <m:r>
                                <a:rPr kumimoji="0" lang="it-IT" sz="1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𝒙</m:t>
                              </m:r>
                            </m:e>
                          </m:d>
                        </m:e>
                      </m:d>
                      <m:r>
                        <a:rPr kumimoji="0" lang="it-I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     →</m:t>
                      </m:r>
                      <m:r>
                        <m:rPr>
                          <m:sty m:val="p"/>
                        </m:rPr>
                        <a:rPr kumimoji="0" lang="it-IT" sz="18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Neural</m:t>
                      </m:r>
                      <m:r>
                        <a:rPr kumimoji="0" lang="it-IT" sz="18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 </m:t>
                      </m:r>
                      <m:r>
                        <m:rPr>
                          <m:sty m:val="p"/>
                        </m:rPr>
                        <a:rPr kumimoji="0" lang="it-IT" sz="18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Network</m:t>
                      </m:r>
                    </m:oMath>
                  </m:oMathPara>
                </a14:m>
                <a:endParaRPr kumimoji="0" lang="it-IT"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mc:Choice>
        <mc:Fallback xmlns="">
          <p:sp>
            <p:nvSpPr>
              <p:cNvPr id="37" name="CasellaDiTesto 36">
                <a:extLst>
                  <a:ext uri="{FF2B5EF4-FFF2-40B4-BE49-F238E27FC236}">
                    <a16:creationId xmlns:a16="http://schemas.microsoft.com/office/drawing/2014/main" id="{D8D93A86-36CB-CB9C-44FC-53628B09EF2A}"/>
                  </a:ext>
                </a:extLst>
              </p:cNvPr>
              <p:cNvSpPr txBox="1">
                <a:spLocks noRot="1" noChangeAspect="1" noMove="1" noResize="1" noEditPoints="1" noAdjustHandles="1" noChangeArrowheads="1" noChangeShapeType="1" noTextEdit="1"/>
              </p:cNvSpPr>
              <p:nvPr/>
            </p:nvSpPr>
            <p:spPr>
              <a:xfrm>
                <a:off x="6096000" y="1066727"/>
                <a:ext cx="4947636" cy="404983"/>
              </a:xfrm>
              <a:prstGeom prst="rect">
                <a:avLst/>
              </a:prstGeom>
              <a:blipFill>
                <a:blip r:embed="rId7"/>
                <a:stretch>
                  <a:fillRect b="-15625"/>
                </a:stretch>
              </a:blipFill>
            </p:spPr>
            <p:txBody>
              <a:bodyPr/>
              <a:lstStyle/>
              <a:p>
                <a:r>
                  <a:rPr lang="en-GB">
                    <a:noFill/>
                  </a:rPr>
                  <a:t> </a:t>
                </a:r>
              </a:p>
            </p:txBody>
          </p:sp>
        </mc:Fallback>
      </mc:AlternateContent>
      <p:pic>
        <p:nvPicPr>
          <p:cNvPr id="38" name="Immagine 37">
            <a:extLst>
              <a:ext uri="{FF2B5EF4-FFF2-40B4-BE49-F238E27FC236}">
                <a16:creationId xmlns:a16="http://schemas.microsoft.com/office/drawing/2014/main" id="{7E47D2AF-9CE2-90BF-D221-B687811CF93A}"/>
              </a:ext>
            </a:extLst>
          </p:cNvPr>
          <p:cNvPicPr>
            <a:picLocks noChangeAspect="1"/>
          </p:cNvPicPr>
          <p:nvPr/>
        </p:nvPicPr>
        <p:blipFill>
          <a:blip r:embed="rId8"/>
          <a:stretch>
            <a:fillRect/>
          </a:stretch>
        </p:blipFill>
        <p:spPr>
          <a:xfrm rot="16200000">
            <a:off x="6227812" y="1599005"/>
            <a:ext cx="2013347" cy="2039838"/>
          </a:xfrm>
          <a:prstGeom prst="rect">
            <a:avLst/>
          </a:prstGeom>
        </p:spPr>
      </p:pic>
      <p:grpSp>
        <p:nvGrpSpPr>
          <p:cNvPr id="2" name="Gruppo 1">
            <a:extLst>
              <a:ext uri="{FF2B5EF4-FFF2-40B4-BE49-F238E27FC236}">
                <a16:creationId xmlns:a16="http://schemas.microsoft.com/office/drawing/2014/main" id="{F29BC138-2C82-F4CB-E81A-8AD3BE3465BD}"/>
              </a:ext>
            </a:extLst>
          </p:cNvPr>
          <p:cNvGrpSpPr/>
          <p:nvPr/>
        </p:nvGrpSpPr>
        <p:grpSpPr>
          <a:xfrm>
            <a:off x="108879" y="3834100"/>
            <a:ext cx="6039837" cy="842685"/>
            <a:chOff x="3598775" y="19269192"/>
            <a:chExt cx="10675652" cy="1489480"/>
          </a:xfrm>
        </p:grpSpPr>
        <p:grpSp>
          <p:nvGrpSpPr>
            <p:cNvPr id="3" name="Gruppo 2">
              <a:extLst>
                <a:ext uri="{FF2B5EF4-FFF2-40B4-BE49-F238E27FC236}">
                  <a16:creationId xmlns:a16="http://schemas.microsoft.com/office/drawing/2014/main" id="{5353C958-F11F-05D3-2730-313F20A0C152}"/>
                </a:ext>
              </a:extLst>
            </p:cNvPr>
            <p:cNvGrpSpPr/>
            <p:nvPr/>
          </p:nvGrpSpPr>
          <p:grpSpPr>
            <a:xfrm>
              <a:off x="3598775" y="19286206"/>
              <a:ext cx="5251165" cy="1346627"/>
              <a:chOff x="3598775" y="22235333"/>
              <a:chExt cx="5251165" cy="1346627"/>
            </a:xfrm>
          </p:grpSpPr>
          <p:pic>
            <p:nvPicPr>
              <p:cNvPr id="8" name="Immagine 7">
                <a:extLst>
                  <a:ext uri="{FF2B5EF4-FFF2-40B4-BE49-F238E27FC236}">
                    <a16:creationId xmlns:a16="http://schemas.microsoft.com/office/drawing/2014/main" id="{8EC55B15-D2C6-B44A-21CE-8AE35E020670}"/>
                  </a:ext>
                </a:extLst>
              </p:cNvPr>
              <p:cNvPicPr>
                <a:picLocks noChangeAspect="1"/>
              </p:cNvPicPr>
              <p:nvPr/>
            </p:nvPicPr>
            <p:blipFill>
              <a:blip r:embed="rId9"/>
              <a:stretch>
                <a:fillRect/>
              </a:stretch>
            </p:blipFill>
            <p:spPr>
              <a:xfrm>
                <a:off x="3598775" y="22235333"/>
                <a:ext cx="5251165" cy="1346627"/>
              </a:xfrm>
              <a:prstGeom prst="rect">
                <a:avLst/>
              </a:prstGeom>
              <a:ln>
                <a:noFill/>
              </a:ln>
            </p:spPr>
          </p:pic>
          <p:sp>
            <p:nvSpPr>
              <p:cNvPr id="9" name="CasellaDiTesto 8">
                <a:extLst>
                  <a:ext uri="{FF2B5EF4-FFF2-40B4-BE49-F238E27FC236}">
                    <a16:creationId xmlns:a16="http://schemas.microsoft.com/office/drawing/2014/main" id="{F72BAE55-C728-2F49-2AC6-3DB0F07395D5}"/>
                  </a:ext>
                </a:extLst>
              </p:cNvPr>
              <p:cNvSpPr txBox="1"/>
              <p:nvPr/>
            </p:nvSpPr>
            <p:spPr>
              <a:xfrm>
                <a:off x="3660041" y="22257452"/>
                <a:ext cx="802506" cy="544008"/>
              </a:xfrm>
              <a:prstGeom prst="rect">
                <a:avLst/>
              </a:prstGeom>
              <a:noFill/>
            </p:spPr>
            <p:txBody>
              <a:bodyPr wrap="square" rtlCol="0">
                <a:spAutoFit/>
              </a:bodyPr>
              <a:lstStyle/>
              <a:p>
                <a:pPr algn="ctr"/>
                <a:r>
                  <a:rPr lang="en-GB" sz="1400" dirty="0">
                    <a:solidFill>
                      <a:srgbClr val="203864"/>
                    </a:solidFill>
                  </a:rPr>
                  <a:t>2.</a:t>
                </a:r>
              </a:p>
            </p:txBody>
          </p:sp>
        </p:grpSp>
        <p:sp>
          <p:nvSpPr>
            <p:cNvPr id="4" name="CasellaDiTesto 3">
              <a:extLst>
                <a:ext uri="{FF2B5EF4-FFF2-40B4-BE49-F238E27FC236}">
                  <a16:creationId xmlns:a16="http://schemas.microsoft.com/office/drawing/2014/main" id="{78BD848C-EDDD-DA10-1BF0-DDEABC08C685}"/>
                </a:ext>
              </a:extLst>
            </p:cNvPr>
            <p:cNvSpPr txBox="1"/>
            <p:nvPr/>
          </p:nvSpPr>
          <p:spPr>
            <a:xfrm>
              <a:off x="9050221" y="19289853"/>
              <a:ext cx="5047911" cy="1468819"/>
            </a:xfrm>
            <a:prstGeom prst="rect">
              <a:avLst/>
            </a:prstGeom>
            <a:noFill/>
          </p:spPr>
          <p:txBody>
            <a:bodyPr wrap="square">
              <a:spAutoFit/>
            </a:bodyPr>
            <a:lstStyle/>
            <a:p>
              <a:pPr marL="285750" indent="-285750" algn="just">
                <a:buFont typeface="Arial" panose="020B0604020202020204" pitchFamily="34" charset="0"/>
                <a:buChar char="•"/>
              </a:pPr>
              <a:r>
                <a:rPr lang="en-GB" sz="1200" dirty="0">
                  <a:solidFill>
                    <a:srgbClr val="203864"/>
                  </a:solidFill>
                  <a:effectLst/>
                  <a:latin typeface="Calibri" panose="020F0502020204030204" pitchFamily="34" charset="0"/>
                  <a:ea typeface="Calibri" panose="020F0502020204030204" pitchFamily="34" charset="0"/>
                </a:rPr>
                <a:t>enforcing consitency between density estimated from predicted T/S (through the </a:t>
              </a:r>
              <a:r>
                <a:rPr lang="en-GB" sz="1200" b="1" dirty="0">
                  <a:solidFill>
                    <a:srgbClr val="203864"/>
                  </a:solidFill>
                  <a:effectLst/>
                  <a:latin typeface="Calibri" panose="020F0502020204030204" pitchFamily="34" charset="0"/>
                  <a:ea typeface="Calibri" panose="020F0502020204030204" pitchFamily="34" charset="0"/>
                </a:rPr>
                <a:t>equation of state</a:t>
              </a:r>
              <a:r>
                <a:rPr lang="en-GB" sz="1200" dirty="0">
                  <a:solidFill>
                    <a:srgbClr val="203864"/>
                  </a:solidFill>
                  <a:effectLst/>
                  <a:latin typeface="Calibri" panose="020F0502020204030204" pitchFamily="34" charset="0"/>
                  <a:ea typeface="Calibri" panose="020F0502020204030204" pitchFamily="34" charset="0"/>
                </a:rPr>
                <a:t>) and true density profiles</a:t>
              </a:r>
              <a:endParaRPr lang="en-GB" sz="1200" dirty="0">
                <a:solidFill>
                  <a:srgbClr val="203864"/>
                </a:solidFill>
              </a:endParaRPr>
            </a:p>
          </p:txBody>
        </p:sp>
        <p:sp>
          <p:nvSpPr>
            <p:cNvPr id="5" name="Rettangolo 4">
              <a:extLst>
                <a:ext uri="{FF2B5EF4-FFF2-40B4-BE49-F238E27FC236}">
                  <a16:creationId xmlns:a16="http://schemas.microsoft.com/office/drawing/2014/main" id="{C2381C5E-ECD4-4D75-A890-FDF6A71FC9F8}"/>
                </a:ext>
              </a:extLst>
            </p:cNvPr>
            <p:cNvSpPr/>
            <p:nvPr/>
          </p:nvSpPr>
          <p:spPr>
            <a:xfrm>
              <a:off x="3713075" y="19269192"/>
              <a:ext cx="10561352" cy="1474005"/>
            </a:xfrm>
            <a:prstGeom prst="rect">
              <a:avLst/>
            </a:prstGeom>
            <a:noFill/>
            <a:ln w="57150">
              <a:solidFill>
                <a:srgbClr val="C8E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rgbClr val="203864"/>
                </a:solidFill>
              </a:endParaRPr>
            </a:p>
          </p:txBody>
        </p:sp>
      </p:grpSp>
      <p:grpSp>
        <p:nvGrpSpPr>
          <p:cNvPr id="11" name="Gruppo 10">
            <a:extLst>
              <a:ext uri="{FF2B5EF4-FFF2-40B4-BE49-F238E27FC236}">
                <a16:creationId xmlns:a16="http://schemas.microsoft.com/office/drawing/2014/main" id="{131B07ED-AC47-26A9-C20B-7010AF133DCD}"/>
              </a:ext>
            </a:extLst>
          </p:cNvPr>
          <p:cNvGrpSpPr/>
          <p:nvPr/>
        </p:nvGrpSpPr>
        <p:grpSpPr>
          <a:xfrm>
            <a:off x="124054" y="4779825"/>
            <a:ext cx="6009486" cy="824349"/>
            <a:chOff x="3660041" y="20950964"/>
            <a:chExt cx="10622006" cy="1457070"/>
          </a:xfrm>
        </p:grpSpPr>
        <p:pic>
          <p:nvPicPr>
            <p:cNvPr id="12" name="Immagine 11">
              <a:extLst>
                <a:ext uri="{FF2B5EF4-FFF2-40B4-BE49-F238E27FC236}">
                  <a16:creationId xmlns:a16="http://schemas.microsoft.com/office/drawing/2014/main" id="{AC79BEA8-95FE-361B-14C7-D9C8E6BD688E}"/>
                </a:ext>
              </a:extLst>
            </p:cNvPr>
            <p:cNvPicPr>
              <a:picLocks noChangeAspect="1"/>
            </p:cNvPicPr>
            <p:nvPr/>
          </p:nvPicPr>
          <p:blipFill>
            <a:blip r:embed="rId10"/>
            <a:stretch>
              <a:fillRect/>
            </a:stretch>
          </p:blipFill>
          <p:spPr>
            <a:xfrm>
              <a:off x="3709119" y="21092433"/>
              <a:ext cx="3934611" cy="1227067"/>
            </a:xfrm>
            <a:prstGeom prst="rect">
              <a:avLst/>
            </a:prstGeom>
            <a:ln>
              <a:noFill/>
            </a:ln>
          </p:spPr>
        </p:pic>
        <p:sp>
          <p:nvSpPr>
            <p:cNvPr id="13" name="CasellaDiTesto 12">
              <a:extLst>
                <a:ext uri="{FF2B5EF4-FFF2-40B4-BE49-F238E27FC236}">
                  <a16:creationId xmlns:a16="http://schemas.microsoft.com/office/drawing/2014/main" id="{DD86995F-21D5-38D8-C37E-DD9759B983C9}"/>
                </a:ext>
              </a:extLst>
            </p:cNvPr>
            <p:cNvSpPr txBox="1"/>
            <p:nvPr/>
          </p:nvSpPr>
          <p:spPr>
            <a:xfrm>
              <a:off x="9112458" y="21061441"/>
              <a:ext cx="5015361" cy="1142416"/>
            </a:xfrm>
            <a:prstGeom prst="rect">
              <a:avLst/>
            </a:prstGeom>
            <a:noFill/>
          </p:spPr>
          <p:txBody>
            <a:bodyPr wrap="square">
              <a:spAutoFit/>
            </a:bodyPr>
            <a:lstStyle/>
            <a:p>
              <a:pPr marL="285750" indent="-285750">
                <a:buFont typeface="Arial" panose="020B0604020202020204" pitchFamily="34" charset="0"/>
                <a:buChar char="•"/>
              </a:pPr>
              <a:r>
                <a:rPr lang="en-GB" sz="1200" dirty="0">
                  <a:solidFill>
                    <a:srgbClr val="203864"/>
                  </a:solidFill>
                  <a:effectLst/>
                  <a:latin typeface="Calibri" panose="020F0502020204030204" pitchFamily="34" charset="0"/>
                  <a:ea typeface="Calibri" panose="020F0502020204030204" pitchFamily="34" charset="0"/>
                </a:rPr>
                <a:t>constraining the profile to be statically stable by  penalizing the predictions that contain </a:t>
              </a:r>
              <a:r>
                <a:rPr lang="en-GB" sz="1200" b="1" dirty="0">
                  <a:solidFill>
                    <a:srgbClr val="203864"/>
                  </a:solidFill>
                  <a:effectLst/>
                  <a:latin typeface="Calibri" panose="020F0502020204030204" pitchFamily="34" charset="0"/>
                  <a:ea typeface="Calibri" panose="020F0502020204030204" pitchFamily="34" charset="0"/>
                </a:rPr>
                <a:t>density inversions</a:t>
              </a:r>
              <a:endParaRPr lang="en-GB" sz="1200" b="1" dirty="0">
                <a:solidFill>
                  <a:srgbClr val="203864"/>
                </a:solidFill>
              </a:endParaRPr>
            </a:p>
          </p:txBody>
        </p:sp>
        <p:sp>
          <p:nvSpPr>
            <p:cNvPr id="14" name="Rettangolo 13">
              <a:extLst>
                <a:ext uri="{FF2B5EF4-FFF2-40B4-BE49-F238E27FC236}">
                  <a16:creationId xmlns:a16="http://schemas.microsoft.com/office/drawing/2014/main" id="{D58B931A-9426-2DB0-AED4-1D11D9195827}"/>
                </a:ext>
              </a:extLst>
            </p:cNvPr>
            <p:cNvSpPr/>
            <p:nvPr/>
          </p:nvSpPr>
          <p:spPr>
            <a:xfrm>
              <a:off x="3720694" y="20950964"/>
              <a:ext cx="10561353" cy="1457070"/>
            </a:xfrm>
            <a:prstGeom prst="rect">
              <a:avLst/>
            </a:prstGeom>
            <a:noFill/>
            <a:ln w="57150">
              <a:solidFill>
                <a:srgbClr val="CC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rgbClr val="203864"/>
                </a:solidFill>
              </a:endParaRPr>
            </a:p>
          </p:txBody>
        </p:sp>
        <p:sp>
          <p:nvSpPr>
            <p:cNvPr id="15" name="CasellaDiTesto 14">
              <a:extLst>
                <a:ext uri="{FF2B5EF4-FFF2-40B4-BE49-F238E27FC236}">
                  <a16:creationId xmlns:a16="http://schemas.microsoft.com/office/drawing/2014/main" id="{95079EF7-13F8-94A1-4551-7EE963D03B56}"/>
                </a:ext>
              </a:extLst>
            </p:cNvPr>
            <p:cNvSpPr txBox="1"/>
            <p:nvPr/>
          </p:nvSpPr>
          <p:spPr>
            <a:xfrm>
              <a:off x="3660041" y="20973087"/>
              <a:ext cx="818647" cy="544008"/>
            </a:xfrm>
            <a:prstGeom prst="rect">
              <a:avLst/>
            </a:prstGeom>
            <a:noFill/>
          </p:spPr>
          <p:txBody>
            <a:bodyPr wrap="square" rtlCol="0">
              <a:spAutoFit/>
            </a:bodyPr>
            <a:lstStyle/>
            <a:p>
              <a:pPr algn="ctr"/>
              <a:r>
                <a:rPr lang="en-GB" sz="1400" dirty="0">
                  <a:solidFill>
                    <a:srgbClr val="203864"/>
                  </a:solidFill>
                </a:rPr>
                <a:t>3.</a:t>
              </a:r>
            </a:p>
          </p:txBody>
        </p:sp>
      </p:grpSp>
      <p:sp>
        <p:nvSpPr>
          <p:cNvPr id="16" name="CasellaDiTesto 15">
            <a:extLst>
              <a:ext uri="{FF2B5EF4-FFF2-40B4-BE49-F238E27FC236}">
                <a16:creationId xmlns:a16="http://schemas.microsoft.com/office/drawing/2014/main" id="{07007ECD-B93A-BFCD-F5E5-B4A86E95BDD0}"/>
              </a:ext>
            </a:extLst>
          </p:cNvPr>
          <p:cNvSpPr txBox="1"/>
          <p:nvPr/>
        </p:nvSpPr>
        <p:spPr>
          <a:xfrm>
            <a:off x="1594323" y="1471710"/>
            <a:ext cx="2553560" cy="995422"/>
          </a:xfrm>
          <a:prstGeom prst="flowChartTerminator">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sz="2000" dirty="0">
                <a:latin typeface="Calibri" panose="020F0502020204030204" pitchFamily="34" charset="0"/>
                <a:cs typeface="Calibri" panose="020F0502020204030204" pitchFamily="34" charset="0"/>
              </a:rPr>
              <a:t>Physically-informed DNN</a:t>
            </a:r>
          </a:p>
        </p:txBody>
      </p:sp>
      <p:pic>
        <p:nvPicPr>
          <p:cNvPr id="17" name="Immagine 16">
            <a:extLst>
              <a:ext uri="{FF2B5EF4-FFF2-40B4-BE49-F238E27FC236}">
                <a16:creationId xmlns:a16="http://schemas.microsoft.com/office/drawing/2014/main" id="{D478B6A2-1368-0837-311D-96F9D25494B4}"/>
              </a:ext>
            </a:extLst>
          </p:cNvPr>
          <p:cNvPicPr>
            <a:picLocks noChangeAspect="1"/>
          </p:cNvPicPr>
          <p:nvPr/>
        </p:nvPicPr>
        <p:blipFill>
          <a:blip r:embed="rId11"/>
          <a:stretch>
            <a:fillRect/>
          </a:stretch>
        </p:blipFill>
        <p:spPr>
          <a:xfrm>
            <a:off x="721760" y="5968562"/>
            <a:ext cx="4716016" cy="442887"/>
          </a:xfrm>
          <a:prstGeom prst="rect">
            <a:avLst/>
          </a:prstGeom>
          <a:noFill/>
          <a:ln w="57150">
            <a:solidFill>
              <a:srgbClr val="002060"/>
            </a:solidFill>
          </a:ln>
        </p:spPr>
      </p:pic>
      <p:grpSp>
        <p:nvGrpSpPr>
          <p:cNvPr id="18" name="Gruppo 17">
            <a:extLst>
              <a:ext uri="{FF2B5EF4-FFF2-40B4-BE49-F238E27FC236}">
                <a16:creationId xmlns:a16="http://schemas.microsoft.com/office/drawing/2014/main" id="{29EDEEB4-69BC-66F7-9DE3-B3E5F56D2240}"/>
              </a:ext>
            </a:extLst>
          </p:cNvPr>
          <p:cNvGrpSpPr/>
          <p:nvPr/>
        </p:nvGrpSpPr>
        <p:grpSpPr>
          <a:xfrm>
            <a:off x="137051" y="2838301"/>
            <a:ext cx="6011665" cy="866128"/>
            <a:chOff x="44073" y="778816"/>
            <a:chExt cx="6011665" cy="866128"/>
          </a:xfrm>
        </p:grpSpPr>
        <p:pic>
          <p:nvPicPr>
            <p:cNvPr id="19" name="Immagine 18">
              <a:extLst>
                <a:ext uri="{FF2B5EF4-FFF2-40B4-BE49-F238E27FC236}">
                  <a16:creationId xmlns:a16="http://schemas.microsoft.com/office/drawing/2014/main" id="{B4C66856-F787-8A4F-8868-5D290772AC87}"/>
                </a:ext>
              </a:extLst>
            </p:cNvPr>
            <p:cNvPicPr>
              <a:picLocks noChangeAspect="1"/>
            </p:cNvPicPr>
            <p:nvPr/>
          </p:nvPicPr>
          <p:blipFill>
            <a:blip r:embed="rId12"/>
            <a:srcRect r="83244" b="62621"/>
            <a:stretch/>
          </p:blipFill>
          <p:spPr>
            <a:xfrm>
              <a:off x="316401" y="893310"/>
              <a:ext cx="999104" cy="647371"/>
            </a:xfrm>
            <a:prstGeom prst="rect">
              <a:avLst/>
            </a:prstGeom>
            <a:ln>
              <a:noFill/>
            </a:ln>
          </p:spPr>
        </p:pic>
        <p:sp>
          <p:nvSpPr>
            <p:cNvPr id="20" name="Rettangolo 19">
              <a:extLst>
                <a:ext uri="{FF2B5EF4-FFF2-40B4-BE49-F238E27FC236}">
                  <a16:creationId xmlns:a16="http://schemas.microsoft.com/office/drawing/2014/main" id="{F41C84C5-6243-0F0B-DC50-C62118855FC8}"/>
                </a:ext>
              </a:extLst>
            </p:cNvPr>
            <p:cNvSpPr/>
            <p:nvPr/>
          </p:nvSpPr>
          <p:spPr>
            <a:xfrm>
              <a:off x="67102" y="778816"/>
              <a:ext cx="5988636" cy="866128"/>
            </a:xfrm>
            <a:prstGeom prst="rect">
              <a:avLst/>
            </a:prstGeom>
            <a:noFill/>
            <a:ln w="57150">
              <a:solidFill>
                <a:srgbClr val="FFE5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rgbClr val="203864"/>
                </a:solidFill>
              </a:endParaRPr>
            </a:p>
          </p:txBody>
        </p:sp>
        <p:sp>
          <p:nvSpPr>
            <p:cNvPr id="21" name="CasellaDiTesto 20">
              <a:extLst>
                <a:ext uri="{FF2B5EF4-FFF2-40B4-BE49-F238E27FC236}">
                  <a16:creationId xmlns:a16="http://schemas.microsoft.com/office/drawing/2014/main" id="{61CF1472-FC92-561E-C508-5EBC40E5CB7A}"/>
                </a:ext>
              </a:extLst>
            </p:cNvPr>
            <p:cNvSpPr txBox="1"/>
            <p:nvPr/>
          </p:nvSpPr>
          <p:spPr>
            <a:xfrm>
              <a:off x="44073" y="877122"/>
              <a:ext cx="454024" cy="307777"/>
            </a:xfrm>
            <a:prstGeom prst="rect">
              <a:avLst/>
            </a:prstGeom>
            <a:noFill/>
          </p:spPr>
          <p:txBody>
            <a:bodyPr wrap="square" rtlCol="0">
              <a:spAutoFit/>
            </a:bodyPr>
            <a:lstStyle/>
            <a:p>
              <a:pPr algn="ctr"/>
              <a:r>
                <a:rPr lang="en-GB" sz="1400" dirty="0">
                  <a:solidFill>
                    <a:srgbClr val="203864"/>
                  </a:solidFill>
                </a:rPr>
                <a:t>1.</a:t>
              </a:r>
            </a:p>
          </p:txBody>
        </p:sp>
        <p:pic>
          <p:nvPicPr>
            <p:cNvPr id="22" name="Immagine 21">
              <a:extLst>
                <a:ext uri="{FF2B5EF4-FFF2-40B4-BE49-F238E27FC236}">
                  <a16:creationId xmlns:a16="http://schemas.microsoft.com/office/drawing/2014/main" id="{738B429A-3819-474F-EF09-6D82A5B401EC}"/>
                </a:ext>
              </a:extLst>
            </p:cNvPr>
            <p:cNvPicPr>
              <a:picLocks noChangeAspect="1"/>
            </p:cNvPicPr>
            <p:nvPr/>
          </p:nvPicPr>
          <p:blipFill>
            <a:blip r:embed="rId12"/>
            <a:srcRect l="20135" t="33705" r="22507" b="34416"/>
            <a:stretch/>
          </p:blipFill>
          <p:spPr>
            <a:xfrm>
              <a:off x="1273727" y="939118"/>
              <a:ext cx="3231367" cy="521691"/>
            </a:xfrm>
            <a:prstGeom prst="rect">
              <a:avLst/>
            </a:prstGeom>
            <a:ln>
              <a:noFill/>
            </a:ln>
          </p:spPr>
        </p:pic>
      </p:grpSp>
    </p:spTree>
    <p:extLst>
      <p:ext uri="{BB962C8B-B14F-4D97-AF65-F5344CB8AC3E}">
        <p14:creationId xmlns:p14="http://schemas.microsoft.com/office/powerpoint/2010/main" val="168151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19">
            <a:extLst>
              <a:ext uri="{FF2B5EF4-FFF2-40B4-BE49-F238E27FC236}">
                <a16:creationId xmlns:a16="http://schemas.microsoft.com/office/drawing/2014/main" id="{89B0A797-8DA1-93FD-4BB1-C9F6E16B4154}"/>
              </a:ext>
            </a:extLst>
          </p:cNvPr>
          <p:cNvPicPr>
            <a:picLocks noChangeAspect="1"/>
          </p:cNvPicPr>
          <p:nvPr/>
        </p:nvPicPr>
        <p:blipFill rotWithShape="1">
          <a:blip r:embed="rId3">
            <a:alphaModFix amt="80000"/>
          </a:blip>
          <a:srcRect l="-1" r="477"/>
          <a:stretch/>
        </p:blipFill>
        <p:spPr>
          <a:xfrm>
            <a:off x="30822" y="131926"/>
            <a:ext cx="919168" cy="796042"/>
          </a:xfrm>
          <a:prstGeom prst="rect">
            <a:avLst/>
          </a:prstGeom>
        </p:spPr>
      </p:pic>
      <p:sp>
        <p:nvSpPr>
          <p:cNvPr id="6" name="TextBox 5">
            <a:extLst>
              <a:ext uri="{FF2B5EF4-FFF2-40B4-BE49-F238E27FC236}">
                <a16:creationId xmlns:a16="http://schemas.microsoft.com/office/drawing/2014/main" id="{C9D34264-B7E6-1DF7-FCAE-CB6B8B019E5D}"/>
              </a:ext>
            </a:extLst>
          </p:cNvPr>
          <p:cNvSpPr txBox="1"/>
          <p:nvPr/>
        </p:nvSpPr>
        <p:spPr>
          <a:xfrm>
            <a:off x="3207430" y="436745"/>
            <a:ext cx="78524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itchFamily="34" charset="0"/>
                <a:ea typeface="+mn-ea"/>
                <a:cs typeface="+mn-cs"/>
              </a:rPr>
              <a:t>From 3D tracers and geostrophic currents to full 3D dynamics: Omega Equation</a:t>
            </a:r>
            <a:endParaRPr kumimoji="0" lang="en-US" sz="14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7" name="Google Shape;152;p8">
            <a:extLst>
              <a:ext uri="{FF2B5EF4-FFF2-40B4-BE49-F238E27FC236}">
                <a16:creationId xmlns:a16="http://schemas.microsoft.com/office/drawing/2014/main" id="{D00B7CCD-2113-7F93-B4D6-B027054A4124}"/>
              </a:ext>
            </a:extLst>
          </p:cNvPr>
          <p:cNvSpPr txBox="1"/>
          <p:nvPr/>
        </p:nvSpPr>
        <p:spPr>
          <a:xfrm>
            <a:off x="105075" y="27643"/>
            <a:ext cx="11878334" cy="533435"/>
          </a:xfrm>
          <a:prstGeom prst="rect">
            <a:avLst/>
          </a:prstGeom>
          <a:noFill/>
          <a:ln>
            <a:noFill/>
          </a:ln>
        </p:spPr>
        <p:txBody>
          <a:bodyPr spcFirstLastPara="1" wrap="square" lIns="121862" tIns="60915" rIns="121862" bIns="6091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it-IT"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Methods &amp; Data</a:t>
            </a:r>
            <a:endParaRPr kumimoji="0"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endParaRPr>
          </a:p>
        </p:txBody>
      </p:sp>
      <mc:AlternateContent xmlns:mc="http://schemas.openxmlformats.org/markup-compatibility/2006" xmlns:a14="http://schemas.microsoft.com/office/drawing/2010/main">
        <mc:Choice Requires="a14">
          <p:sp>
            <p:nvSpPr>
              <p:cNvPr id="2" name="Rettangolo 1">
                <a:extLst>
                  <a:ext uri="{FF2B5EF4-FFF2-40B4-BE49-F238E27FC236}">
                    <a16:creationId xmlns:a16="http://schemas.microsoft.com/office/drawing/2014/main" id="{ED5FEC5A-700D-1080-09BD-29028A4456F1}"/>
                  </a:ext>
                </a:extLst>
              </p:cNvPr>
              <p:cNvSpPr/>
              <p:nvPr/>
            </p:nvSpPr>
            <p:spPr>
              <a:xfrm>
                <a:off x="4489603" y="1651028"/>
                <a:ext cx="2808974" cy="58637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599"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sSub>
                            <m:sSubPr>
                              <m:ctrlPr>
                                <a:rPr kumimoji="0" lang="en-GB" sz="1599"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sSup>
                                <m:sSupPr>
                                  <m:ctrlPr>
                                    <a:rPr kumimoji="0" lang="en-GB" sz="1599"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m:rPr>
                                      <m:sty m:val="p"/>
                                    </m:rPr>
                                    <a:rPr kumimoji="0" lang="en-GB" sz="1599"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p>
                                  <m:r>
                                    <a:rPr kumimoji="0" lang="en-GB" sz="1599"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sub>
                              <m:r>
                                <a:rPr kumimoji="0" lang="en-GB" sz="1599"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sub>
                          </m:sSub>
                          <m:d>
                            <m:dPr>
                              <m:ctrlPr>
                                <a:rPr kumimoji="0" lang="en-GB" sz="1599"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sSup>
                                <m:sSupPr>
                                  <m:ctrlPr>
                                    <a:rPr kumimoji="0" lang="en-GB" sz="1599"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GB" sz="1599"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e>
                                <m:sup>
                                  <m:r>
                                    <a:rPr kumimoji="0" lang="en-GB" sz="1599"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GB" sz="1599"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𝑤</m:t>
                              </m:r>
                            </m:e>
                          </m:d>
                          <m:r>
                            <a:rPr kumimoji="0" lang="en-GB" sz="1599"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599"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e>
                        <m:sup>
                          <m:r>
                            <a:rPr kumimoji="0" lang="en-GB" sz="1599"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f>
                        <m:fPr>
                          <m:ctrlPr>
                            <a:rPr kumimoji="0" lang="en-GB" sz="1599"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sSup>
                            <m:sSupPr>
                              <m:ctrlPr>
                                <a:rPr kumimoji="0" lang="en-GB" sz="1599"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GB" sz="1599"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p>
                              <m:r>
                                <a:rPr kumimoji="0" lang="en-GB" sz="1599"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GB" sz="1599"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𝑤</m:t>
                          </m:r>
                        </m:num>
                        <m:den>
                          <m:r>
                            <a:rPr kumimoji="0" lang="en-GB" sz="1599"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GB" sz="1599"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GB" sz="1599"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e>
                            <m:sup>
                              <m:r>
                                <a:rPr kumimoji="0" lang="en-GB" sz="1599"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GB" sz="1599"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599"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m:rPr>
                              <m:sty m:val="p"/>
                            </m:rPr>
                            <a:rPr kumimoji="0" lang="en-GB" sz="1599"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b>
                          <m:r>
                            <a:rPr kumimoji="0" lang="en-GB" sz="1599"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sub>
                      </m:sSub>
                      <m:r>
                        <a:rPr kumimoji="0" lang="en-GB" sz="1599"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599"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𝑸</m:t>
                      </m:r>
                    </m:oMath>
                  </m:oMathPara>
                </a14:m>
                <a:endParaRPr kumimoji="0" lang="en-GB" sz="15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Rettangolo 1">
                <a:extLst>
                  <a:ext uri="{FF2B5EF4-FFF2-40B4-BE49-F238E27FC236}">
                    <a16:creationId xmlns:a16="http://schemas.microsoft.com/office/drawing/2014/main" id="{ED5FEC5A-700D-1080-09BD-29028A4456F1}"/>
                  </a:ext>
                </a:extLst>
              </p:cNvPr>
              <p:cNvSpPr>
                <a:spLocks noRot="1" noChangeAspect="1" noMove="1" noResize="1" noEditPoints="1" noAdjustHandles="1" noChangeArrowheads="1" noChangeShapeType="1" noTextEdit="1"/>
              </p:cNvSpPr>
              <p:nvPr/>
            </p:nvSpPr>
            <p:spPr>
              <a:xfrm>
                <a:off x="4489603" y="1651028"/>
                <a:ext cx="2808974" cy="586379"/>
              </a:xfrm>
              <a:prstGeom prst="rect">
                <a:avLst/>
              </a:prstGeom>
              <a:blipFill>
                <a:blip r:embed="rId4"/>
                <a:stretch>
                  <a:fillRect b="-42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ttangolo 2">
                <a:extLst>
                  <a:ext uri="{FF2B5EF4-FFF2-40B4-BE49-F238E27FC236}">
                    <a16:creationId xmlns:a16="http://schemas.microsoft.com/office/drawing/2014/main" id="{082B099C-A835-16E8-B83A-CF465E3C03C6}"/>
                  </a:ext>
                </a:extLst>
              </p:cNvPr>
              <p:cNvSpPr/>
              <p:nvPr/>
            </p:nvSpPr>
            <p:spPr>
              <a:xfrm>
                <a:off x="8361703" y="1881609"/>
                <a:ext cx="2125389" cy="3281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𝑸</m:t>
                      </m:r>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𝑸</m:t>
                          </m:r>
                        </m:e>
                        <m:sub>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𝒕𝒘𝒈</m:t>
                          </m:r>
                        </m:sub>
                      </m:sSub>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𝑸</m:t>
                          </m:r>
                        </m:e>
                        <m:sub>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𝒕𝒉</m:t>
                          </m:r>
                        </m:sub>
                      </m:sSub>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𝑸</m:t>
                          </m:r>
                        </m:e>
                        <m:sub>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𝒅𝒎</m:t>
                          </m:r>
                        </m:sub>
                      </m:sSub>
                    </m:oMath>
                  </m:oMathPara>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Rettangolo 2">
                <a:extLst>
                  <a:ext uri="{FF2B5EF4-FFF2-40B4-BE49-F238E27FC236}">
                    <a16:creationId xmlns:a16="http://schemas.microsoft.com/office/drawing/2014/main" id="{082B099C-A835-16E8-B83A-CF465E3C03C6}"/>
                  </a:ext>
                </a:extLst>
              </p:cNvPr>
              <p:cNvSpPr>
                <a:spLocks noRot="1" noChangeAspect="1" noMove="1" noResize="1" noEditPoints="1" noAdjustHandles="1" noChangeArrowheads="1" noChangeShapeType="1" noTextEdit="1"/>
              </p:cNvSpPr>
              <p:nvPr/>
            </p:nvSpPr>
            <p:spPr>
              <a:xfrm>
                <a:off x="8361703" y="1881609"/>
                <a:ext cx="2125389" cy="328167"/>
              </a:xfrm>
              <a:prstGeom prst="rect">
                <a:avLst/>
              </a:prstGeom>
              <a:blipFill>
                <a:blip r:embed="rId5"/>
                <a:stretch>
                  <a:fillRect/>
                </a:stretch>
              </a:blipFill>
            </p:spPr>
            <p:txBody>
              <a:bodyPr/>
              <a:lstStyle/>
              <a:p>
                <a:r>
                  <a:rPr lang="en-GB">
                    <a:noFill/>
                  </a:rPr>
                  <a:t> </a:t>
                </a:r>
              </a:p>
            </p:txBody>
          </p:sp>
        </mc:Fallback>
      </mc:AlternateContent>
      <p:sp>
        <p:nvSpPr>
          <p:cNvPr id="9" name="Rettangolo 8">
            <a:extLst>
              <a:ext uri="{FF2B5EF4-FFF2-40B4-BE49-F238E27FC236}">
                <a16:creationId xmlns:a16="http://schemas.microsoft.com/office/drawing/2014/main" id="{15D2BC79-609A-0271-61F8-E4E5340D44A5}"/>
              </a:ext>
            </a:extLst>
          </p:cNvPr>
          <p:cNvSpPr/>
          <p:nvPr/>
        </p:nvSpPr>
        <p:spPr>
          <a:xfrm>
            <a:off x="1383890" y="2278924"/>
            <a:ext cx="1761316" cy="2974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333" b="0" i="1"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kinematic deformation</a:t>
            </a:r>
            <a:endParaRPr kumimoji="0" lang="it-IT" sz="1333"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ttangolo 11">
            <a:extLst>
              <a:ext uri="{FF2B5EF4-FFF2-40B4-BE49-F238E27FC236}">
                <a16:creationId xmlns:a16="http://schemas.microsoft.com/office/drawing/2014/main" id="{5BB44F17-08BF-7B40-BE3A-36280C025D2D}"/>
              </a:ext>
            </a:extLst>
          </p:cNvPr>
          <p:cNvSpPr/>
          <p:nvPr/>
        </p:nvSpPr>
        <p:spPr>
          <a:xfrm>
            <a:off x="1383890" y="3189952"/>
            <a:ext cx="1675330" cy="2974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333" b="0" i="1"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turbulent momentum</a:t>
            </a:r>
            <a:endParaRPr kumimoji="0" lang="it-IT" sz="1333" b="0" i="1"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4" name="Rectangle 8">
                <a:extLst>
                  <a:ext uri="{FF2B5EF4-FFF2-40B4-BE49-F238E27FC236}">
                    <a16:creationId xmlns:a16="http://schemas.microsoft.com/office/drawing/2014/main" id="{C1FEF5E9-BBDE-DF81-58E6-BDDDF304AB35}"/>
                  </a:ext>
                </a:extLst>
              </p:cNvPr>
              <p:cNvSpPr>
                <a:spLocks noChangeArrowheads="1"/>
              </p:cNvSpPr>
              <p:nvPr/>
            </p:nvSpPr>
            <p:spPr bwMode="auto">
              <a:xfrm>
                <a:off x="105075" y="2545639"/>
                <a:ext cx="6357991" cy="5763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12" tIns="45706" rIns="91412" bIns="45706"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𝐐</m:t>
                          </m:r>
                        </m:e>
                        <m:sub>
                          <m:r>
                            <a:rPr kumimoji="0" lang="it-IT"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𝒕𝒘𝒈</m:t>
                          </m:r>
                        </m:sub>
                      </m:sSub>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num>
                        <m:den>
                          <m:sSub>
                            <m:sSub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den>
                      </m:f>
                      <m:d>
                        <m:dPr>
                          <m:ctrlPr>
                            <a:rPr kumimoji="0" lang="it-IT"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num>
                            <m:den>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den>
                          </m:f>
                          <m:f>
                            <m:f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num>
                            <m:den>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den>
                          </m:f>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𝑣</m:t>
                                  </m:r>
                                </m:e>
                                <m:sub>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num>
                            <m:den>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den>
                          </m:f>
                          <m:f>
                            <m:f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num>
                            <m:den>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en>
                          </m:f>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num>
                            <m:den>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en>
                          </m:f>
                          <m:f>
                            <m:f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num>
                            <m:den>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den>
                          </m:f>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𝑣</m:t>
                                  </m:r>
                                </m:e>
                                <m:sub>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num>
                            <m:den>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en>
                          </m:f>
                          <m:f>
                            <m:f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num>
                            <m:den>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en>
                          </m:f>
                        </m:e>
                      </m:d>
                    </m:oMath>
                  </m:oMathPara>
                </a14:m>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Rectangle 8">
                <a:extLst>
                  <a:ext uri="{FF2B5EF4-FFF2-40B4-BE49-F238E27FC236}">
                    <a16:creationId xmlns:a16="http://schemas.microsoft.com/office/drawing/2014/main" id="{C1FEF5E9-BBDE-DF81-58E6-BDDDF304AB35}"/>
                  </a:ext>
                </a:extLst>
              </p:cNvPr>
              <p:cNvSpPr>
                <a:spLocks noRot="1" noChangeAspect="1" noMove="1" noResize="1" noEditPoints="1" noAdjustHandles="1" noChangeArrowheads="1" noChangeShapeType="1" noTextEdit="1"/>
              </p:cNvSpPr>
              <p:nvPr/>
            </p:nvSpPr>
            <p:spPr bwMode="auto">
              <a:xfrm>
                <a:off x="105075" y="2545639"/>
                <a:ext cx="6357991" cy="576348"/>
              </a:xfrm>
              <a:prstGeom prst="rect">
                <a:avLst/>
              </a:prstGeom>
              <a:blipFill>
                <a:blip r:embed="rId6"/>
                <a:stretch>
                  <a:fillRect b="-434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ttangolo 14">
                <a:extLst>
                  <a:ext uri="{FF2B5EF4-FFF2-40B4-BE49-F238E27FC236}">
                    <a16:creationId xmlns:a16="http://schemas.microsoft.com/office/drawing/2014/main" id="{BE7561AB-D1E6-74BE-7FE7-C79A7E0E11D5}"/>
                  </a:ext>
                </a:extLst>
              </p:cNvPr>
              <p:cNvSpPr/>
              <p:nvPr/>
            </p:nvSpPr>
            <p:spPr>
              <a:xfrm>
                <a:off x="1083433" y="4303828"/>
                <a:ext cx="5689607" cy="538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400" b="1"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𝐐</m:t>
                          </m:r>
                        </m:e>
                        <m:sub>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𝒕𝒉</m:t>
                          </m:r>
                        </m:sub>
                      </m:sSub>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num>
                            <m:den>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e>
                                <m:sub>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den>
                          </m:f>
                          <m:r>
                            <m:rPr>
                              <m:sty m:val="p"/>
                            </m:rP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sub>
                      </m:sSub>
                      <m:d>
                        <m:d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f>
                            <m:f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um>
                            <m:den>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den>
                          </m:f>
                          <m:d>
                            <m:dPr>
                              <m:begChr m:val="["/>
                              <m:endChr m:val="]"/>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sub>
                              </m:sSub>
                              <m:d>
                                <m:d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f>
                                    <m:f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num>
                                    <m:den>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den>
                                  </m:f>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𝛾</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sub>
                                  </m:sSub>
                                </m:e>
                              </m:d>
                            </m:e>
                          </m:d>
                        </m:e>
                      </m:d>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m:rPr>
                              <m:sty m:val="p"/>
                            </m:rP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sub>
                      </m:sSub>
                      <m:d>
                        <m:d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f>
                            <m:f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um>
                            <m:den>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den>
                          </m:f>
                          <m:d>
                            <m:dPr>
                              <m:begChr m:val="["/>
                              <m:endChr m:val="]"/>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sub>
                              </m:sSub>
                              <m:d>
                                <m:d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sSup>
                                    <m:sSup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e>
                                    <m:sup>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num>
                                    <m:den>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e>
                                        <m:sub>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den>
                                  </m:f>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𝛾</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sub>
                                  </m:sSub>
                                </m:e>
                              </m:d>
                            </m:e>
                          </m:d>
                        </m:e>
                      </m:d>
                    </m:oMath>
                  </m:oMathPara>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Rettangolo 14">
                <a:extLst>
                  <a:ext uri="{FF2B5EF4-FFF2-40B4-BE49-F238E27FC236}">
                    <a16:creationId xmlns:a16="http://schemas.microsoft.com/office/drawing/2014/main" id="{BE7561AB-D1E6-74BE-7FE7-C79A7E0E11D5}"/>
                  </a:ext>
                </a:extLst>
              </p:cNvPr>
              <p:cNvSpPr>
                <a:spLocks noRot="1" noChangeAspect="1" noMove="1" noResize="1" noEditPoints="1" noAdjustHandles="1" noChangeArrowheads="1" noChangeShapeType="1" noTextEdit="1"/>
              </p:cNvSpPr>
              <p:nvPr/>
            </p:nvSpPr>
            <p:spPr>
              <a:xfrm>
                <a:off x="1083433" y="4303828"/>
                <a:ext cx="5689607" cy="538545"/>
              </a:xfrm>
              <a:prstGeom prst="rect">
                <a:avLst/>
              </a:prstGeom>
              <a:blipFill>
                <a:blip r:embed="rId7"/>
                <a:stretch>
                  <a:fillRect b="-2273"/>
                </a:stretch>
              </a:blipFill>
            </p:spPr>
            <p:txBody>
              <a:bodyPr/>
              <a:lstStyle/>
              <a:p>
                <a:r>
                  <a:rPr lang="en-GB">
                    <a:noFill/>
                  </a:rPr>
                  <a:t> </a:t>
                </a:r>
              </a:p>
            </p:txBody>
          </p:sp>
        </mc:Fallback>
      </mc:AlternateContent>
      <p:sp>
        <p:nvSpPr>
          <p:cNvPr id="16" name="Rettangolo 15">
            <a:extLst>
              <a:ext uri="{FF2B5EF4-FFF2-40B4-BE49-F238E27FC236}">
                <a16:creationId xmlns:a16="http://schemas.microsoft.com/office/drawing/2014/main" id="{964C44DE-DEE6-599B-048B-DAB4AF74F405}"/>
              </a:ext>
            </a:extLst>
          </p:cNvPr>
          <p:cNvSpPr/>
          <p:nvPr/>
        </p:nvSpPr>
        <p:spPr>
          <a:xfrm>
            <a:off x="1393890" y="4114448"/>
            <a:ext cx="1533305" cy="2974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333" b="0" i="1"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turbulent buoyancy</a:t>
            </a:r>
            <a:endParaRPr kumimoji="0" lang="it-IT" sz="1333" b="0" i="1"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8" name="Rettangolo 17">
                <a:extLst>
                  <a:ext uri="{FF2B5EF4-FFF2-40B4-BE49-F238E27FC236}">
                    <a16:creationId xmlns:a16="http://schemas.microsoft.com/office/drawing/2014/main" id="{398FC571-2E64-4949-004E-50655885A730}"/>
                  </a:ext>
                </a:extLst>
              </p:cNvPr>
              <p:cNvSpPr/>
              <p:nvPr/>
            </p:nvSpPr>
            <p:spPr>
              <a:xfrm>
                <a:off x="1299691" y="3488546"/>
                <a:ext cx="7315863" cy="5806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𝐐</m:t>
                          </m:r>
                        </m:e>
                        <m:sub>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𝒅𝒎</m:t>
                          </m:r>
                          <m:r>
                            <m:rPr>
                              <m:lit/>
                            </m:rP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_</m:t>
                          </m:r>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𝑾𝑶𝑪</m:t>
                          </m:r>
                        </m:sub>
                      </m:sSub>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𝒇</m:t>
                          </m:r>
                        </m:num>
                        <m:den>
                          <m:sSub>
                            <m:sSub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𝝆</m:t>
                              </m:r>
                            </m:e>
                            <m:sub>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𝟎</m:t>
                              </m:r>
                            </m:sub>
                          </m:sSub>
                        </m:den>
                      </m:f>
                      <m:d>
                        <m:d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p>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num>
                            <m:den>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𝒛</m:t>
                                  </m:r>
                                </m:e>
                                <m:sup>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den>
                          </m:f>
                          <m:d>
                            <m:dPr>
                              <m:begChr m:val="["/>
                              <m:endChr m:val="]"/>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GB" sz="1400" b="1" i="1" u="none" strike="noStrike" kern="1200" cap="none" spc="0" normalizeH="0" baseline="0" noProof="0" smtClean="0">
                                      <a:ln>
                                        <a:noFill/>
                                      </a:ln>
                                      <a:solidFill>
                                        <a:srgbClr val="5B9BD5"/>
                                      </a:solidFill>
                                      <a:effectLst/>
                                      <a:uLnTx/>
                                      <a:uFillTx/>
                                      <a:latin typeface="Cambria Math" panose="02040503050406030204" pitchFamily="18" charset="0"/>
                                      <a:ea typeface="+mn-ea"/>
                                      <a:cs typeface="+mn-cs"/>
                                    </a:rPr>
                                  </m:ctrlPr>
                                </m:sSubPr>
                                <m:e>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𝝆</m:t>
                                  </m:r>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𝑲</m:t>
                                  </m:r>
                                </m:e>
                                <m:sub>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𝒎</m:t>
                                  </m:r>
                                </m:sub>
                              </m:sSub>
                              <m:d>
                                <m:d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𝒗</m:t>
                                          </m:r>
                                        </m:e>
                                        <m:sub>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𝒈</m:t>
                                          </m:r>
                                        </m:sub>
                                      </m:sSub>
                                    </m:num>
                                    <m:den>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𝒛</m:t>
                                      </m:r>
                                    </m:den>
                                  </m:f>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400" b="1" i="1" u="none" strike="noStrike" kern="1200" cap="none" spc="0" normalizeH="0" baseline="0" noProof="0" smtClean="0">
                                          <a:ln>
                                            <a:noFill/>
                                          </a:ln>
                                          <a:solidFill>
                                            <a:srgbClr val="5B9BD5"/>
                                          </a:solidFill>
                                          <a:effectLst/>
                                          <a:uLnTx/>
                                          <a:uFillTx/>
                                          <a:latin typeface="Cambria Math" panose="02040503050406030204" pitchFamily="18" charset="0"/>
                                          <a:ea typeface="+mn-ea"/>
                                          <a:cs typeface="+mn-cs"/>
                                        </a:rPr>
                                      </m:ctrlPr>
                                    </m:fPr>
                                    <m:num>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m:t>
                                      </m:r>
                                      <m:sSub>
                                        <m:sSubPr>
                                          <m:ctrlP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ctrlPr>
                                        </m:sSubPr>
                                        <m:e>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𝒗</m:t>
                                          </m:r>
                                        </m:e>
                                        <m:sub>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𝑬𝒌𝒎𝒂𝒏</m:t>
                                          </m:r>
                                        </m:sub>
                                      </m:sSub>
                                    </m:num>
                                    <m:den>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m:t>
                                      </m:r>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𝒛</m:t>
                                      </m:r>
                                    </m:den>
                                  </m:f>
                                </m:e>
                              </m:d>
                            </m:e>
                          </m:d>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p>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num>
                            <m:den>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𝒛</m:t>
                                  </m:r>
                                </m:e>
                                <m:sup>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den>
                          </m:f>
                          <m:d>
                            <m:dPr>
                              <m:begChr m:val="["/>
                              <m:endChr m:val="]"/>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𝝆</m:t>
                              </m:r>
                              <m:sSub>
                                <m:sSubPr>
                                  <m:ctrlPr>
                                    <a:rPr kumimoji="0" lang="en-GB" sz="1400" b="1" i="1" u="none" strike="noStrike" kern="1200" cap="none" spc="0" normalizeH="0" baseline="0" noProof="0" smtClean="0">
                                      <a:ln>
                                        <a:noFill/>
                                      </a:ln>
                                      <a:solidFill>
                                        <a:srgbClr val="5B9BD5"/>
                                      </a:solidFill>
                                      <a:effectLst/>
                                      <a:uLnTx/>
                                      <a:uFillTx/>
                                      <a:latin typeface="Cambria Math" panose="02040503050406030204" pitchFamily="18" charset="0"/>
                                      <a:ea typeface="+mn-ea"/>
                                      <a:cs typeface="+mn-cs"/>
                                    </a:rPr>
                                  </m:ctrlPr>
                                </m:sSubPr>
                                <m:e>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𝑲</m:t>
                                  </m:r>
                                </m:e>
                                <m:sub>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𝒎</m:t>
                                  </m:r>
                                </m:sub>
                              </m:sSub>
                              <m:d>
                                <m:d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𝒖</m:t>
                                          </m:r>
                                        </m:e>
                                        <m:sub>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𝒈</m:t>
                                          </m:r>
                                        </m:sub>
                                      </m:sSub>
                                    </m:num>
                                    <m:den>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𝒛</m:t>
                                      </m:r>
                                    </m:den>
                                  </m:f>
                                  <m:r>
                                    <a:rPr kumimoji="0" lang="en-GB"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400" b="1" i="1" u="none" strike="noStrike" kern="1200" cap="none" spc="0" normalizeH="0" baseline="0" noProof="0" smtClean="0">
                                          <a:ln>
                                            <a:noFill/>
                                          </a:ln>
                                          <a:solidFill>
                                            <a:srgbClr val="5B9BD5"/>
                                          </a:solidFill>
                                          <a:effectLst/>
                                          <a:uLnTx/>
                                          <a:uFillTx/>
                                          <a:latin typeface="Cambria Math" panose="02040503050406030204" pitchFamily="18" charset="0"/>
                                          <a:ea typeface="+mn-ea"/>
                                          <a:cs typeface="+mn-cs"/>
                                        </a:rPr>
                                      </m:ctrlPr>
                                    </m:fPr>
                                    <m:num>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m:t>
                                      </m:r>
                                      <m:sSub>
                                        <m:sSubPr>
                                          <m:ctrlP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ctrlPr>
                                        </m:sSubPr>
                                        <m:e>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𝒖</m:t>
                                          </m:r>
                                        </m:e>
                                        <m:sub>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𝑬𝒌𝒎𝒂𝒏</m:t>
                                          </m:r>
                                        </m:sub>
                                      </m:sSub>
                                    </m:num>
                                    <m:den>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m:t>
                                      </m:r>
                                      <m:r>
                                        <a:rPr kumimoji="0" lang="en-GB" sz="1400" b="1" i="1" u="none" strike="noStrike" kern="1200" cap="none" spc="0" normalizeH="0" baseline="0" noProof="0">
                                          <a:ln>
                                            <a:noFill/>
                                          </a:ln>
                                          <a:solidFill>
                                            <a:srgbClr val="5B9BD5"/>
                                          </a:solidFill>
                                          <a:effectLst/>
                                          <a:uLnTx/>
                                          <a:uFillTx/>
                                          <a:latin typeface="Cambria Math" panose="02040503050406030204" pitchFamily="18" charset="0"/>
                                          <a:ea typeface="+mn-ea"/>
                                          <a:cs typeface="+mn-cs"/>
                                        </a:rPr>
                                        <m:t>𝒛</m:t>
                                      </m:r>
                                    </m:den>
                                  </m:f>
                                </m:e>
                              </m:d>
                            </m:e>
                          </m:d>
                        </m:e>
                      </m:d>
                    </m:oMath>
                  </m:oMathPara>
                </a14:m>
                <a:endParaRPr kumimoji="0" lang="en-GB" sz="1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18" name="Rettangolo 17">
                <a:extLst>
                  <a:ext uri="{FF2B5EF4-FFF2-40B4-BE49-F238E27FC236}">
                    <a16:creationId xmlns:a16="http://schemas.microsoft.com/office/drawing/2014/main" id="{398FC571-2E64-4949-004E-50655885A730}"/>
                  </a:ext>
                </a:extLst>
              </p:cNvPr>
              <p:cNvSpPr>
                <a:spLocks noRot="1" noChangeAspect="1" noMove="1" noResize="1" noEditPoints="1" noAdjustHandles="1" noChangeArrowheads="1" noChangeShapeType="1" noTextEdit="1"/>
              </p:cNvSpPr>
              <p:nvPr/>
            </p:nvSpPr>
            <p:spPr>
              <a:xfrm>
                <a:off x="1299691" y="3488546"/>
                <a:ext cx="7315863" cy="580672"/>
              </a:xfrm>
              <a:prstGeom prst="rect">
                <a:avLst/>
              </a:prstGeom>
              <a:blipFill>
                <a:blip r:embed="rId8"/>
                <a:stretch>
                  <a:fillRect b="-2128"/>
                </a:stretch>
              </a:blipFill>
            </p:spPr>
            <p:txBody>
              <a:bodyPr/>
              <a:lstStyle/>
              <a:p>
                <a:r>
                  <a:rPr lang="en-GB">
                    <a:noFill/>
                  </a:rPr>
                  <a:t> </a:t>
                </a:r>
              </a:p>
            </p:txBody>
          </p:sp>
        </mc:Fallback>
      </mc:AlternateContent>
      <p:sp>
        <p:nvSpPr>
          <p:cNvPr id="19" name="Rectangle 9">
            <a:extLst>
              <a:ext uri="{FF2B5EF4-FFF2-40B4-BE49-F238E27FC236}">
                <a16:creationId xmlns:a16="http://schemas.microsoft.com/office/drawing/2014/main" id="{1116D757-F758-1E07-74EA-B4B9BCA91820}"/>
              </a:ext>
            </a:extLst>
          </p:cNvPr>
          <p:cNvSpPr>
            <a:spLocks noChangeArrowheads="1"/>
          </p:cNvSpPr>
          <p:nvPr/>
        </p:nvSpPr>
        <p:spPr bwMode="auto">
          <a:xfrm>
            <a:off x="8718068" y="3644514"/>
            <a:ext cx="3259071" cy="132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2" tIns="45706" rIns="91412" bIns="45706" numCol="1" anchor="ctr" anchorCtr="0" compatLnSpc="1">
            <a:prstTxWarp prst="textNoShape">
              <a:avLst/>
            </a:prstTxWarp>
            <a:spAutoFit/>
          </a:bodyPr>
          <a:lstStyle/>
          <a:p>
            <a:pPr marL="0" marR="0" lvl="0" indent="0" algn="just" defTabSz="914103" rtl="0" eaLnBrk="0" fontAlgn="base" latinLnBrk="0" hangingPunct="0">
              <a:lnSpc>
                <a:spcPct val="100000"/>
              </a:lnSpc>
              <a:spcBef>
                <a:spcPct val="0"/>
              </a:spcBef>
              <a:spcAft>
                <a:spcPct val="0"/>
              </a:spcAft>
              <a:buClrTx/>
              <a:buSzTx/>
              <a:buFontTx/>
              <a:buNone/>
              <a:tabLst/>
              <a:defRPr/>
            </a:pPr>
            <a:r>
              <a:rPr kumimoji="0" lang="en-US" altLang="it-IT" sz="1466"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sym typeface="Wingdings" pitchFamily="2" charset="2"/>
              </a:rPr>
              <a:t></a:t>
            </a:r>
            <a:r>
              <a:rPr kumimoji="0" lang="en-US" altLang="it-IT" sz="1466"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combination of empirical estimates and KPP for tracers non-local effective gradient, </a:t>
            </a:r>
            <a:r>
              <a:rPr kumimoji="0" lang="en-US" altLang="it-IT" sz="1466" b="0" i="1" u="none" strike="noStrike" kern="1200" cap="none" spc="0" normalizeH="0" baseline="0" noProof="0" dirty="0" err="1">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γ</a:t>
            </a:r>
            <a:r>
              <a:rPr kumimoji="0" lang="en-US" altLang="it-IT" sz="1466" b="0" i="1" u="none" strike="noStrike" kern="1200" cap="none" spc="0" normalizeH="0" baseline="-30000" noProof="0" dirty="0" err="1">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ρ</a:t>
            </a:r>
            <a:r>
              <a:rPr kumimoji="0" lang="en-US" altLang="it-IT" sz="1466"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 and viscosity/diffusivity, </a:t>
            </a:r>
            <a:r>
              <a:rPr kumimoji="0" lang="en-US" altLang="it-IT" sz="1466" b="0" i="1"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K</a:t>
            </a:r>
            <a:r>
              <a:rPr kumimoji="0" lang="en-US" altLang="it-IT" sz="1466" b="0" i="1" u="none" strike="noStrike" kern="1200" cap="none" spc="0" normalizeH="0" baseline="-3000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x</a:t>
            </a:r>
            <a:r>
              <a:rPr kumimoji="0" lang="en-US" altLang="it-IT" sz="1466"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a:t>
            </a:r>
          </a:p>
          <a:p>
            <a:pPr marL="0" marR="0" lvl="0" indent="0" algn="just" defTabSz="914103" rtl="0" eaLnBrk="0" fontAlgn="base" latinLnBrk="0" hangingPunct="0">
              <a:lnSpc>
                <a:spcPct val="100000"/>
              </a:lnSpc>
              <a:spcBef>
                <a:spcPct val="0"/>
              </a:spcBef>
              <a:spcAft>
                <a:spcPct val="0"/>
              </a:spcAft>
              <a:buClrTx/>
              <a:buSzTx/>
              <a:buFontTx/>
              <a:buNone/>
              <a:tabLst/>
              <a:defRPr/>
            </a:pPr>
            <a:endParaRPr kumimoji="0" lang="en-US" altLang="it-IT" sz="35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ttangolo 19">
            <a:extLst>
              <a:ext uri="{FF2B5EF4-FFF2-40B4-BE49-F238E27FC236}">
                <a16:creationId xmlns:a16="http://schemas.microsoft.com/office/drawing/2014/main" id="{B1C54B25-2A60-2EFF-0358-5983EFF04A84}"/>
              </a:ext>
            </a:extLst>
          </p:cNvPr>
          <p:cNvSpPr/>
          <p:nvPr/>
        </p:nvSpPr>
        <p:spPr>
          <a:xfrm>
            <a:off x="1410746" y="5070689"/>
            <a:ext cx="6280805" cy="5434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466" b="1" i="0" u="none" strike="noStrike" kern="1200" cap="none" spc="0" normalizeH="0" baseline="0" noProof="0" dirty="0">
                <a:ln>
                  <a:noFill/>
                </a:ln>
                <a:solidFill>
                  <a:srgbClr val="5B9BD5"/>
                </a:solidFill>
                <a:effectLst/>
                <a:uLnTx/>
                <a:uFillTx/>
                <a:latin typeface="Calibri" panose="020F0502020204030204" pitchFamily="34" charset="0"/>
                <a:ea typeface="Verdana" panose="020B0604030504040204" pitchFamily="34" charset="0"/>
                <a:cs typeface="Calibri" panose="020F0502020204030204" pitchFamily="34" charset="0"/>
              </a:rPr>
              <a:t>background Ekman velocity </a:t>
            </a:r>
            <a:r>
              <a:rPr kumimoji="0" lang="en-US" altLang="it-IT" sz="1466"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approximated through an analytical fit to CMEMS Ekman empirical reconstruction (MULTIOBS_GLO_PHY_REP_015_004)</a:t>
            </a:r>
            <a:endParaRPr kumimoji="0" lang="it-IT" sz="146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 name="Rettangolo 20">
            <a:extLst>
              <a:ext uri="{FF2B5EF4-FFF2-40B4-BE49-F238E27FC236}">
                <a16:creationId xmlns:a16="http://schemas.microsoft.com/office/drawing/2014/main" id="{FC1A9FCD-3C8A-1375-EAE9-779FE4C38B7D}"/>
              </a:ext>
            </a:extLst>
          </p:cNvPr>
          <p:cNvSpPr/>
          <p:nvPr/>
        </p:nvSpPr>
        <p:spPr>
          <a:xfrm>
            <a:off x="1410747" y="5753303"/>
            <a:ext cx="5949738" cy="7690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6" b="1" i="0" u="none" strike="noStrike" kern="1200" cap="none" spc="0" normalizeH="0" baseline="0" noProof="0" dirty="0">
                <a:ln>
                  <a:noFill/>
                </a:ln>
                <a:solidFill>
                  <a:srgbClr val="5B9BD5"/>
                </a:solidFill>
                <a:effectLst/>
                <a:uLnTx/>
                <a:uFillTx/>
                <a:latin typeface="Calibri" panose="020F0502020204030204" pitchFamily="34" charset="0"/>
                <a:ea typeface="Verdana" panose="020B0604030504040204" pitchFamily="34" charset="0"/>
                <a:cs typeface="Calibri" panose="020F0502020204030204" pitchFamily="34" charset="0"/>
              </a:rPr>
              <a:t>viscosity in the Ekman layer </a:t>
            </a:r>
            <a:r>
              <a:rPr kumimoji="0" lang="en-US" sz="1466"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constrained by </a:t>
            </a:r>
            <a:r>
              <a:rPr kumimoji="0" lang="en-US" altLang="it-IT" sz="1466"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analytical profile (defined as in </a:t>
            </a:r>
            <a:r>
              <a:rPr kumimoji="0" lang="en-US" altLang="it-IT" sz="1466" b="0" i="1"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Nagai et al</a:t>
            </a:r>
            <a:r>
              <a:rPr kumimoji="0" lang="en-US" altLang="it-IT" sz="1466"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 2006) estimated empirically (i.e.limited by</a:t>
            </a:r>
            <a:r>
              <a:rPr kumimoji="0" lang="en-US" sz="1466"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 local Ekman amplitude decay scale)</a:t>
            </a:r>
            <a:endParaRPr kumimoji="0" lang="it-IT" sz="146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mc:AlternateContent xmlns:mc="http://schemas.openxmlformats.org/markup-compatibility/2006" xmlns:a14="http://schemas.microsoft.com/office/drawing/2010/main">
        <mc:Choice Requires="a14">
          <p:sp>
            <p:nvSpPr>
              <p:cNvPr id="22" name="Rettangolo 21">
                <a:extLst>
                  <a:ext uri="{FF2B5EF4-FFF2-40B4-BE49-F238E27FC236}">
                    <a16:creationId xmlns:a16="http://schemas.microsoft.com/office/drawing/2014/main" id="{AEB702E3-F41C-BC40-B7CB-F6FFDC613D34}"/>
                  </a:ext>
                </a:extLst>
              </p:cNvPr>
              <p:cNvSpPr/>
              <p:nvPr/>
            </p:nvSpPr>
            <p:spPr>
              <a:xfrm>
                <a:off x="5914712" y="6201646"/>
                <a:ext cx="3090205" cy="5068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sub>
                      </m:sSub>
                      <m:d>
                        <m:d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e>
                      </m:d>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𝑚𝑎𝑥</m:t>
                          </m:r>
                        </m:sub>
                      </m:sSub>
                      <m:d>
                        <m:dPr>
                          <m:begChr m:val="["/>
                          <m:endChr m:val="]"/>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m:rPr>
                              <m:sty m:val="p"/>
                            </m:rP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tanh</m:t>
                          </m:r>
                          <m:d>
                            <m:d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f>
                                <m:f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𝑎𝑚𝑝</m:t>
                                      </m:r>
                                    </m:sub>
                                  </m:sSub>
                                </m:num>
                                <m:den>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𝛿</m:t>
                                  </m:r>
                                </m:den>
                              </m:f>
                            </m:e>
                          </m:d>
                        </m:e>
                      </m:d>
                    </m:oMath>
                  </m:oMathPara>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Rettangolo 21">
                <a:extLst>
                  <a:ext uri="{FF2B5EF4-FFF2-40B4-BE49-F238E27FC236}">
                    <a16:creationId xmlns:a16="http://schemas.microsoft.com/office/drawing/2014/main" id="{AEB702E3-F41C-BC40-B7CB-F6FFDC613D34}"/>
                  </a:ext>
                </a:extLst>
              </p:cNvPr>
              <p:cNvSpPr>
                <a:spLocks noRot="1" noChangeAspect="1" noMove="1" noResize="1" noEditPoints="1" noAdjustHandles="1" noChangeArrowheads="1" noChangeShapeType="1" noTextEdit="1"/>
              </p:cNvSpPr>
              <p:nvPr/>
            </p:nvSpPr>
            <p:spPr>
              <a:xfrm>
                <a:off x="5914712" y="6201646"/>
                <a:ext cx="3090205" cy="506870"/>
              </a:xfrm>
              <a:prstGeom prst="rect">
                <a:avLst/>
              </a:prstGeom>
              <a:blipFill>
                <a:blip r:embed="rId9"/>
                <a:stretch>
                  <a:fillRect b="-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ttangolo 22">
                <a:extLst>
                  <a:ext uri="{FF2B5EF4-FFF2-40B4-BE49-F238E27FC236}">
                    <a16:creationId xmlns:a16="http://schemas.microsoft.com/office/drawing/2014/main" id="{23D00E1B-93ED-3071-A80F-A07C07B517AB}"/>
                  </a:ext>
                </a:extLst>
              </p:cNvPr>
              <p:cNvSpPr/>
              <p:nvPr/>
            </p:nvSpPr>
            <p:spPr>
              <a:xfrm>
                <a:off x="9268313" y="6181123"/>
                <a:ext cx="1374864" cy="5286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𝑚𝑎𝑥</m:t>
                          </m:r>
                        </m:sub>
                      </m:sSub>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SubSup>
                            <m:sSubSupPr>
                              <m:ctrlPr>
                                <a:rPr kumimoji="0" lang="en-GB" sz="1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Sup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𝑎𝑚𝑝</m:t>
                              </m:r>
                            </m:sub>
                            <m:sup>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num>
                        <m:den>
                          <m:r>
                            <a:rPr kumimoji="0" lang="en-GB" sz="1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m:oMathPara>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Rettangolo 22">
                <a:extLst>
                  <a:ext uri="{FF2B5EF4-FFF2-40B4-BE49-F238E27FC236}">
                    <a16:creationId xmlns:a16="http://schemas.microsoft.com/office/drawing/2014/main" id="{23D00E1B-93ED-3071-A80F-A07C07B517AB}"/>
                  </a:ext>
                </a:extLst>
              </p:cNvPr>
              <p:cNvSpPr>
                <a:spLocks noRot="1" noChangeAspect="1" noMove="1" noResize="1" noEditPoints="1" noAdjustHandles="1" noChangeArrowheads="1" noChangeShapeType="1" noTextEdit="1"/>
              </p:cNvSpPr>
              <p:nvPr/>
            </p:nvSpPr>
            <p:spPr>
              <a:xfrm>
                <a:off x="9268313" y="6181123"/>
                <a:ext cx="1374864" cy="528606"/>
              </a:xfrm>
              <a:prstGeom prst="rect">
                <a:avLst/>
              </a:prstGeom>
              <a:blipFill>
                <a:blip r:embed="rId10"/>
                <a:stretch>
                  <a:fillRect b="-23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ttangolo 23">
                <a:extLst>
                  <a:ext uri="{FF2B5EF4-FFF2-40B4-BE49-F238E27FC236}">
                    <a16:creationId xmlns:a16="http://schemas.microsoft.com/office/drawing/2014/main" id="{5637D822-539C-81E3-A01D-18846471B824}"/>
                  </a:ext>
                </a:extLst>
              </p:cNvPr>
              <p:cNvSpPr/>
              <p:nvPr/>
            </p:nvSpPr>
            <p:spPr>
              <a:xfrm>
                <a:off x="6723135" y="4800459"/>
                <a:ext cx="6094119" cy="107093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bPr>
                        <m:e>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𝑢</m:t>
                          </m:r>
                        </m:e>
                        <m:sub>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𝐸𝑘𝑚𝑎𝑛</m:t>
                          </m:r>
                        </m:sub>
                      </m:sSub>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m:t>
                      </m:r>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𝑧</m:t>
                      </m:r>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m:t>
                      </m:r>
                      <m:sSup>
                        <m:sSup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p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𝑒</m:t>
                          </m:r>
                        </m:e>
                        <m:sup>
                          <m:f>
                            <m:f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fPr>
                            <m:num>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𝑧</m:t>
                              </m:r>
                            </m:num>
                            <m:den>
                              <m:sSub>
                                <m:sSub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b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𝐷</m:t>
                                  </m:r>
                                </m:e>
                                <m:sub>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𝑎𝑚𝑝</m:t>
                                  </m:r>
                                </m:sub>
                              </m:sSub>
                            </m:den>
                          </m:f>
                        </m:sup>
                      </m:sSup>
                      <m:d>
                        <m:dPr>
                          <m:begChr m:val="["/>
                          <m:endChr m:val="]"/>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dPr>
                        <m:e>
                          <m:sSub>
                            <m:sSub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bPr>
                            <m:e>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 </m:t>
                              </m:r>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𝑢</m:t>
                              </m:r>
                            </m:e>
                            <m:sub>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0</m:t>
                              </m:r>
                            </m:sub>
                          </m:sSub>
                          <m:func>
                            <m:func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funcPr>
                            <m:fName>
                              <m:r>
                                <m:rPr>
                                  <m:sty m:val="p"/>
                                </m:rPr>
                                <a:rPr kumimoji="0" lang="it-IT" sz="13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cos</m:t>
                              </m:r>
                            </m:fName>
                            <m:e>
                              <m:d>
                                <m:d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dPr>
                                <m:e>
                                  <m:f>
                                    <m:fPr>
                                      <m:type m:val="lin"/>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fPr>
                                    <m:num>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𝑧</m:t>
                                      </m:r>
                                    </m:num>
                                    <m:den>
                                      <m:sSub>
                                        <m:sSub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bPr>
                                        <m:e>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𝐷</m:t>
                                          </m:r>
                                        </m:e>
                                        <m:sub>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𝑟𝑜𝑡</m:t>
                                          </m:r>
                                        </m:sub>
                                      </m:sSub>
                                    </m:den>
                                  </m:f>
                                </m:e>
                              </m:d>
                            </m:e>
                          </m:func>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m:t>
                          </m:r>
                          <m:sSub>
                            <m:sSub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bPr>
                            <m:e>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 </m:t>
                              </m:r>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𝑣</m:t>
                              </m:r>
                            </m:e>
                            <m:sub>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0</m:t>
                              </m:r>
                            </m:sub>
                          </m:sSub>
                          <m:func>
                            <m:func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funcPr>
                            <m:fName>
                              <m:r>
                                <m:rPr>
                                  <m:sty m:val="p"/>
                                </m:rPr>
                                <a:rPr kumimoji="0" lang="it-IT" sz="13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sin</m:t>
                              </m:r>
                            </m:fName>
                            <m:e>
                              <m:d>
                                <m:d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dPr>
                                <m:e>
                                  <m:f>
                                    <m:fPr>
                                      <m:type m:val="lin"/>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fPr>
                                    <m:num>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𝑧</m:t>
                                      </m:r>
                                    </m:num>
                                    <m:den>
                                      <m:sSub>
                                        <m:sSub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bPr>
                                        <m:e>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𝐷</m:t>
                                          </m:r>
                                        </m:e>
                                        <m:sub>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𝑟𝑜𝑡</m:t>
                                          </m:r>
                                        </m:sub>
                                      </m:sSub>
                                    </m:den>
                                  </m:f>
                                </m:e>
                              </m:d>
                            </m:e>
                          </m:func>
                        </m:e>
                      </m:d>
                    </m:oMath>
                  </m:oMathPara>
                </a14:m>
                <a:endParaRPr kumimoji="0" lang="it-IT" sz="13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bPr>
                        <m:e>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𝑣</m:t>
                          </m:r>
                        </m:e>
                        <m:sub>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𝐸𝑘𝑚𝑎𝑛</m:t>
                          </m:r>
                        </m:sub>
                      </m:sSub>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m:t>
                      </m:r>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𝑧</m:t>
                      </m:r>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m:t>
                      </m:r>
                      <m:sSup>
                        <m:sSup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p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𝑒</m:t>
                          </m:r>
                        </m:e>
                        <m:sup>
                          <m:f>
                            <m:f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fPr>
                            <m:num>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𝑧</m:t>
                              </m:r>
                            </m:num>
                            <m:den>
                              <m:sSub>
                                <m:sSub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b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𝐷</m:t>
                                  </m:r>
                                </m:e>
                                <m:sub>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𝑎𝑚𝑝</m:t>
                                  </m:r>
                                </m:sub>
                              </m:sSub>
                            </m:den>
                          </m:f>
                        </m:sup>
                      </m:sSup>
                      <m:d>
                        <m:dPr>
                          <m:begChr m:val="["/>
                          <m:endChr m:val="]"/>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dPr>
                        <m:e>
                          <m:sSub>
                            <m:sSub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bPr>
                            <m:e>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 </m:t>
                              </m:r>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𝑢</m:t>
                              </m:r>
                            </m:e>
                            <m:sub>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0</m:t>
                              </m:r>
                            </m:sub>
                          </m:sSub>
                          <m:func>
                            <m:func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funcPr>
                            <m:fName>
                              <m:r>
                                <m:rPr>
                                  <m:sty m:val="p"/>
                                </m:rPr>
                                <a:rPr kumimoji="0" lang="it-IT" sz="13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sin</m:t>
                              </m:r>
                            </m:fName>
                            <m:e>
                              <m:d>
                                <m:d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dPr>
                                <m:e>
                                  <m:f>
                                    <m:fPr>
                                      <m:type m:val="lin"/>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fPr>
                                    <m:num>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𝑧</m:t>
                                      </m:r>
                                    </m:num>
                                    <m:den>
                                      <m:sSub>
                                        <m:sSub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bPr>
                                        <m:e>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𝐷</m:t>
                                          </m:r>
                                        </m:e>
                                        <m:sub>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𝑟𝑜𝑡</m:t>
                                          </m:r>
                                        </m:sub>
                                      </m:sSub>
                                    </m:den>
                                  </m:f>
                                </m:e>
                              </m:d>
                            </m:e>
                          </m:func>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m:t>
                          </m:r>
                          <m:sSub>
                            <m:sSub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bPr>
                            <m:e>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 </m:t>
                              </m:r>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𝑣</m:t>
                              </m:r>
                            </m:e>
                            <m:sub>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0</m:t>
                              </m:r>
                            </m:sub>
                          </m:sSub>
                          <m:func>
                            <m:func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funcPr>
                            <m:fName>
                              <m:r>
                                <m:rPr>
                                  <m:sty m:val="p"/>
                                </m:rPr>
                                <a:rPr kumimoji="0" lang="it-IT" sz="1333"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cos</m:t>
                              </m:r>
                            </m:fName>
                            <m:e>
                              <m:d>
                                <m:d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dPr>
                                <m:e>
                                  <m:f>
                                    <m:fPr>
                                      <m:type m:val="lin"/>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fPr>
                                    <m:num>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𝑧</m:t>
                                      </m:r>
                                    </m:num>
                                    <m:den>
                                      <m:sSub>
                                        <m:sSubPr>
                                          <m:ctrlP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ctrlPr>
                                        </m:sSubPr>
                                        <m:e>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𝐷</m:t>
                                          </m:r>
                                        </m:e>
                                        <m:sub>
                                          <m:r>
                                            <a:rPr kumimoji="0" lang="it-IT" sz="1333"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Calibri" panose="020F0502020204030204" pitchFamily="34" charset="0"/>
                                            </a:rPr>
                                            <m:t>𝑟𝑜𝑡</m:t>
                                          </m:r>
                                        </m:sub>
                                      </m:sSub>
                                    </m:den>
                                  </m:f>
                                </m:e>
                              </m:d>
                            </m:e>
                          </m:func>
                        </m:e>
                      </m:d>
                    </m:oMath>
                  </m:oMathPara>
                </a14:m>
                <a:endParaRPr kumimoji="0" lang="it-IT" sz="1599"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4" name="Rettangolo 23">
                <a:extLst>
                  <a:ext uri="{FF2B5EF4-FFF2-40B4-BE49-F238E27FC236}">
                    <a16:creationId xmlns:a16="http://schemas.microsoft.com/office/drawing/2014/main" id="{5637D822-539C-81E3-A01D-18846471B824}"/>
                  </a:ext>
                </a:extLst>
              </p:cNvPr>
              <p:cNvSpPr>
                <a:spLocks noRot="1" noChangeAspect="1" noMove="1" noResize="1" noEditPoints="1" noAdjustHandles="1" noChangeArrowheads="1" noChangeShapeType="1" noTextEdit="1"/>
              </p:cNvSpPr>
              <p:nvPr/>
            </p:nvSpPr>
            <p:spPr>
              <a:xfrm>
                <a:off x="6723135" y="4800459"/>
                <a:ext cx="6094119" cy="1070934"/>
              </a:xfrm>
              <a:prstGeom prst="rect">
                <a:avLst/>
              </a:prstGeom>
              <a:blipFill>
                <a:blip r:embed="rId11"/>
                <a:stretch>
                  <a:fillRect t="-8140" b="-36047"/>
                </a:stretch>
              </a:blipFill>
            </p:spPr>
            <p:txBody>
              <a:bodyPr/>
              <a:lstStyle/>
              <a:p>
                <a:r>
                  <a:rPr lang="en-GB">
                    <a:noFill/>
                  </a:rPr>
                  <a:t> </a:t>
                </a:r>
              </a:p>
            </p:txBody>
          </p:sp>
        </mc:Fallback>
      </mc:AlternateContent>
      <p:sp>
        <p:nvSpPr>
          <p:cNvPr id="25" name="CasellaDiTesto 24">
            <a:extLst>
              <a:ext uri="{FF2B5EF4-FFF2-40B4-BE49-F238E27FC236}">
                <a16:creationId xmlns:a16="http://schemas.microsoft.com/office/drawing/2014/main" id="{97AEDD47-D44D-2029-0C6C-932FE536014E}"/>
              </a:ext>
            </a:extLst>
          </p:cNvPr>
          <p:cNvSpPr txBox="1"/>
          <p:nvPr/>
        </p:nvSpPr>
        <p:spPr>
          <a:xfrm>
            <a:off x="1299691" y="1153624"/>
            <a:ext cx="8889809" cy="338426"/>
          </a:xfrm>
          <a:prstGeom prst="rect">
            <a:avLst/>
          </a:prstGeom>
          <a:noFill/>
          <a:ln>
            <a:solidFill>
              <a:srgbClr val="394A5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Q-vector formulation of the quasi-geostrophic Omega equation solved to get the vertical velocity fields</a:t>
            </a:r>
          </a:p>
        </p:txBody>
      </p:sp>
      <p:pic>
        <p:nvPicPr>
          <p:cNvPr id="26" name="Immagine 25">
            <a:extLst>
              <a:ext uri="{FF2B5EF4-FFF2-40B4-BE49-F238E27FC236}">
                <a16:creationId xmlns:a16="http://schemas.microsoft.com/office/drawing/2014/main" id="{E62D5037-3C2B-80AB-10E2-F4380CCD0393}"/>
              </a:ext>
            </a:extLst>
          </p:cNvPr>
          <p:cNvPicPr>
            <a:picLocks noChangeAspect="1"/>
          </p:cNvPicPr>
          <p:nvPr/>
        </p:nvPicPr>
        <p:blipFill rotWithShape="1">
          <a:blip r:embed="rId3">
            <a:alphaModFix amt="80000"/>
          </a:blip>
          <a:srcRect l="-1" r="477"/>
          <a:stretch/>
        </p:blipFill>
        <p:spPr>
          <a:xfrm>
            <a:off x="68751" y="5012430"/>
            <a:ext cx="1409110" cy="1220355"/>
          </a:xfrm>
          <a:prstGeom prst="rect">
            <a:avLst/>
          </a:prstGeom>
        </p:spPr>
      </p:pic>
    </p:spTree>
    <p:extLst>
      <p:ext uri="{BB962C8B-B14F-4D97-AF65-F5344CB8AC3E}">
        <p14:creationId xmlns:p14="http://schemas.microsoft.com/office/powerpoint/2010/main" val="3474624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asellaDiTesto 28">
            <a:extLst>
              <a:ext uri="{FF2B5EF4-FFF2-40B4-BE49-F238E27FC236}">
                <a16:creationId xmlns:a16="http://schemas.microsoft.com/office/drawing/2014/main" id="{708DF020-BF21-1D4C-B422-8F129FA640C0}"/>
              </a:ext>
            </a:extLst>
          </p:cNvPr>
          <p:cNvSpPr txBox="1">
            <a:spLocks noChangeArrowheads="1"/>
          </p:cNvSpPr>
          <p:nvPr/>
        </p:nvSpPr>
        <p:spPr bwMode="auto">
          <a:xfrm rot="-5400000">
            <a:off x="-3130824" y="3137797"/>
            <a:ext cx="6857395" cy="583013"/>
          </a:xfrm>
          <a:prstGeom prst="rect">
            <a:avLst/>
          </a:prstGeom>
          <a:solidFill>
            <a:schemeClr val="accent5">
              <a:lumMod val="50000"/>
            </a:schemeClr>
          </a:solidFill>
          <a:ln w="9525">
            <a:solidFill>
              <a:schemeClr val="accent5">
                <a:lumMod val="75000"/>
              </a:schemeClr>
            </a:solidFill>
            <a:miter lim="800000"/>
            <a:headEnd/>
            <a:tailEnd/>
          </a:ln>
        </p:spPr>
        <p:txBody>
          <a:bodyPr wrap="square">
            <a:spAutoFit/>
          </a:bodyPr>
          <a:lstStyle/>
          <a:p>
            <a:pPr algn="r">
              <a:lnSpc>
                <a:spcPts val="3696"/>
              </a:lnSpc>
            </a:pPr>
            <a:r>
              <a:rPr lang="it-IT" sz="3996" b="1" dirty="0">
                <a:solidFill>
                  <a:prstClr val="white"/>
                </a:solidFill>
                <a:latin typeface="Calibri" pitchFamily="34" charset="0"/>
                <a:cs typeface="Arial" pitchFamily="34" charset="0"/>
              </a:rPr>
              <a:t>	</a:t>
            </a:r>
            <a:endParaRPr lang="it-IT" sz="3996" dirty="0">
              <a:solidFill>
                <a:prstClr val="white"/>
              </a:solidFill>
              <a:latin typeface="Calibri" pitchFamily="34" charset="0"/>
              <a:cs typeface="Arial" pitchFamily="34" charset="0"/>
            </a:endParaRPr>
          </a:p>
        </p:txBody>
      </p:sp>
      <p:sp>
        <p:nvSpPr>
          <p:cNvPr id="9" name="Rettangolo 8">
            <a:extLst>
              <a:ext uri="{FF2B5EF4-FFF2-40B4-BE49-F238E27FC236}">
                <a16:creationId xmlns:a16="http://schemas.microsoft.com/office/drawing/2014/main" id="{BCFCBFCD-60D1-A14A-8B8A-4A9E462DAF79}"/>
              </a:ext>
            </a:extLst>
          </p:cNvPr>
          <p:cNvSpPr/>
          <p:nvPr/>
        </p:nvSpPr>
        <p:spPr>
          <a:xfrm>
            <a:off x="936127" y="426898"/>
            <a:ext cx="9415268" cy="984885"/>
          </a:xfrm>
          <a:prstGeom prst="rect">
            <a:avLst/>
          </a:prstGeom>
        </p:spPr>
        <p:txBody>
          <a:bodyPr wrap="square">
            <a:spAutoFit/>
          </a:bodyPr>
          <a:lstStyle/>
          <a:p>
            <a:pPr>
              <a:spcAft>
                <a:spcPts val="0"/>
              </a:spcAft>
            </a:pPr>
            <a:r>
              <a:rPr lang="en-US" sz="2000" b="1" kern="1400" spc="-50" dirty="0">
                <a:solidFill>
                  <a:srgbClr val="002060"/>
                </a:solidFill>
                <a:latin typeface="Avenir Book" panose="02000503020000020003" pitchFamily="2" charset="0"/>
                <a:ea typeface="MS Gothic" panose="020B0609070205080204" pitchFamily="49" charset="-128"/>
                <a:cs typeface="Times New Roman" panose="02020603050405020304" pitchFamily="18" charset="0"/>
              </a:rPr>
              <a:t>Adaptive Deep Residual networks to super-resolve sea surface observations from ocean model dynamics: </a:t>
            </a:r>
            <a:r>
              <a:rPr lang="en-US" sz="2000" kern="1400" spc="-50" dirty="0">
                <a:solidFill>
                  <a:srgbClr val="002060"/>
                </a:solidFill>
                <a:latin typeface="Avenir Book" panose="02000503020000020003" pitchFamily="2" charset="0"/>
                <a:ea typeface="MS Gothic" panose="020B0609070205080204" pitchFamily="49" charset="-128"/>
                <a:cs typeface="Times New Roman" panose="02020603050405020304" pitchFamily="18" charset="0"/>
              </a:rPr>
              <a:t>application to the Mediterranean Sea</a:t>
            </a:r>
          </a:p>
          <a:p>
            <a:endParaRPr lang="it-IT" kern="1400" spc="-50" dirty="0">
              <a:solidFill>
                <a:srgbClr val="002060"/>
              </a:solidFill>
              <a:latin typeface="Avenir Book" panose="02000503020000020003" pitchFamily="2" charset="0"/>
              <a:ea typeface="MS Gothic" panose="020B0609070205080204" pitchFamily="49" charset="-128"/>
              <a:cs typeface="Times New Roman" panose="02020603050405020304" pitchFamily="18" charset="0"/>
            </a:endParaRPr>
          </a:p>
        </p:txBody>
      </p:sp>
      <p:pic>
        <p:nvPicPr>
          <p:cNvPr id="5" name="Immagine 4">
            <a:extLst>
              <a:ext uri="{FF2B5EF4-FFF2-40B4-BE49-F238E27FC236}">
                <a16:creationId xmlns:a16="http://schemas.microsoft.com/office/drawing/2014/main" id="{CECD909F-E6D0-944A-8375-57FEB0AE9B34}"/>
              </a:ext>
            </a:extLst>
          </p:cNvPr>
          <p:cNvPicPr>
            <a:picLocks noChangeAspect="1"/>
          </p:cNvPicPr>
          <p:nvPr/>
        </p:nvPicPr>
        <p:blipFill rotWithShape="1">
          <a:blip r:embed="rId2"/>
          <a:srcRect r="53189"/>
          <a:stretch/>
        </p:blipFill>
        <p:spPr>
          <a:xfrm>
            <a:off x="792436" y="5953761"/>
            <a:ext cx="1585004" cy="773610"/>
          </a:xfrm>
          <a:prstGeom prst="rect">
            <a:avLst/>
          </a:prstGeom>
        </p:spPr>
      </p:pic>
      <p:sp>
        <p:nvSpPr>
          <p:cNvPr id="3" name="CasellaDiTesto 2">
            <a:extLst>
              <a:ext uri="{FF2B5EF4-FFF2-40B4-BE49-F238E27FC236}">
                <a16:creationId xmlns:a16="http://schemas.microsoft.com/office/drawing/2014/main" id="{EAEFDAC5-C814-5DB4-A33A-8E8CA8FAE3C6}"/>
              </a:ext>
            </a:extLst>
          </p:cNvPr>
          <p:cNvSpPr txBox="1"/>
          <p:nvPr/>
        </p:nvSpPr>
        <p:spPr>
          <a:xfrm>
            <a:off x="936127" y="1527459"/>
            <a:ext cx="6097772" cy="338554"/>
          </a:xfrm>
          <a:prstGeom prst="rect">
            <a:avLst/>
          </a:prstGeom>
          <a:noFill/>
        </p:spPr>
        <p:txBody>
          <a:bodyPr wrap="square">
            <a:spAutoFit/>
          </a:bodyPr>
          <a:lstStyle/>
          <a:p>
            <a:r>
              <a:rPr lang="it-IT" sz="1600" kern="1400" spc="-50">
                <a:solidFill>
                  <a:srgbClr val="002060"/>
                </a:solidFill>
                <a:latin typeface="Avenir Book" panose="02000503020000020003" pitchFamily="2" charset="0"/>
                <a:ea typeface="MS Gothic" panose="020B0609070205080204" pitchFamily="49" charset="-128"/>
                <a:cs typeface="Times New Roman" panose="02020603050405020304" pitchFamily="18" charset="0"/>
              </a:rPr>
              <a:t>B. Buongiorno Nardelli, D.Ciani, D. Cavaliere, E. Charles, C. Fanelli </a:t>
            </a:r>
          </a:p>
        </p:txBody>
      </p:sp>
      <p:pic>
        <p:nvPicPr>
          <p:cNvPr id="4" name="Immagine 3">
            <a:extLst>
              <a:ext uri="{FF2B5EF4-FFF2-40B4-BE49-F238E27FC236}">
                <a16:creationId xmlns:a16="http://schemas.microsoft.com/office/drawing/2014/main" id="{8729EF56-9E59-CC00-6527-B7B42617543A}"/>
              </a:ext>
            </a:extLst>
          </p:cNvPr>
          <p:cNvPicPr>
            <a:picLocks noChangeAspect="1"/>
          </p:cNvPicPr>
          <p:nvPr/>
        </p:nvPicPr>
        <p:blipFill rotWithShape="1">
          <a:blip r:embed="rId3"/>
          <a:srcRect r="1020"/>
          <a:stretch/>
        </p:blipFill>
        <p:spPr>
          <a:xfrm>
            <a:off x="2913845" y="2313801"/>
            <a:ext cx="2447216" cy="2131016"/>
          </a:xfrm>
          <a:prstGeom prst="rect">
            <a:avLst/>
          </a:prstGeom>
        </p:spPr>
      </p:pic>
      <p:pic>
        <p:nvPicPr>
          <p:cNvPr id="6" name="Immagine 5">
            <a:extLst>
              <a:ext uri="{FF2B5EF4-FFF2-40B4-BE49-F238E27FC236}">
                <a16:creationId xmlns:a16="http://schemas.microsoft.com/office/drawing/2014/main" id="{1AAE3C3E-5F1D-7DE9-8D12-B67AF2C639DD}"/>
              </a:ext>
            </a:extLst>
          </p:cNvPr>
          <p:cNvPicPr>
            <a:picLocks noChangeAspect="1"/>
          </p:cNvPicPr>
          <p:nvPr/>
        </p:nvPicPr>
        <p:blipFill>
          <a:blip r:embed="rId4"/>
          <a:stretch>
            <a:fillRect/>
          </a:stretch>
        </p:blipFill>
        <p:spPr>
          <a:xfrm>
            <a:off x="3096829" y="4785869"/>
            <a:ext cx="1762250" cy="704898"/>
          </a:xfrm>
          <a:prstGeom prst="rect">
            <a:avLst/>
          </a:prstGeom>
        </p:spPr>
      </p:pic>
      <p:pic>
        <p:nvPicPr>
          <p:cNvPr id="7" name="Immagine 6">
            <a:extLst>
              <a:ext uri="{FF2B5EF4-FFF2-40B4-BE49-F238E27FC236}">
                <a16:creationId xmlns:a16="http://schemas.microsoft.com/office/drawing/2014/main" id="{7F2CE57A-53FF-320E-238E-D0538412CA8F}"/>
              </a:ext>
            </a:extLst>
          </p:cNvPr>
          <p:cNvPicPr>
            <a:picLocks noChangeAspect="1"/>
          </p:cNvPicPr>
          <p:nvPr/>
        </p:nvPicPr>
        <p:blipFill rotWithShape="1">
          <a:blip r:embed="rId5">
            <a:extLst>
              <a:ext uri="{28A0092B-C50C-407E-A947-70E740481C1C}">
                <a14:useLocalDpi xmlns:a14="http://schemas.microsoft.com/office/drawing/2010/main" val="0"/>
              </a:ext>
            </a:extLst>
          </a:blip>
          <a:srcRect l="24262" t="42752" r="24196" b="43778"/>
          <a:stretch/>
        </p:blipFill>
        <p:spPr>
          <a:xfrm>
            <a:off x="6433865" y="3154962"/>
            <a:ext cx="3917530" cy="724333"/>
          </a:xfrm>
          <a:prstGeom prst="rect">
            <a:avLst/>
          </a:prstGeom>
        </p:spPr>
      </p:pic>
      <p:pic>
        <p:nvPicPr>
          <p:cNvPr id="8" name="Immagine 7">
            <a:extLst>
              <a:ext uri="{FF2B5EF4-FFF2-40B4-BE49-F238E27FC236}">
                <a16:creationId xmlns:a16="http://schemas.microsoft.com/office/drawing/2014/main" id="{66BF7BF7-189E-8246-F958-1EBF24B1F2FD}"/>
              </a:ext>
            </a:extLst>
          </p:cNvPr>
          <p:cNvPicPr>
            <a:picLocks noChangeAspect="1"/>
          </p:cNvPicPr>
          <p:nvPr/>
        </p:nvPicPr>
        <p:blipFill>
          <a:blip r:embed="rId6"/>
          <a:srcRect l="53799"/>
          <a:stretch/>
        </p:blipFill>
        <p:spPr>
          <a:xfrm>
            <a:off x="6160961" y="4766434"/>
            <a:ext cx="4464728" cy="724333"/>
          </a:xfrm>
          <a:prstGeom prst="rect">
            <a:avLst/>
          </a:prstGeom>
        </p:spPr>
      </p:pic>
      <p:pic>
        <p:nvPicPr>
          <p:cNvPr id="10" name="Immagine 9">
            <a:extLst>
              <a:ext uri="{FF2B5EF4-FFF2-40B4-BE49-F238E27FC236}">
                <a16:creationId xmlns:a16="http://schemas.microsoft.com/office/drawing/2014/main" id="{0450916A-B17D-70EC-D775-0EE59681A23F}"/>
              </a:ext>
            </a:extLst>
          </p:cNvPr>
          <p:cNvPicPr>
            <a:picLocks noChangeAspect="1"/>
          </p:cNvPicPr>
          <p:nvPr/>
        </p:nvPicPr>
        <p:blipFill>
          <a:blip r:embed="rId6"/>
          <a:srcRect r="46585"/>
          <a:stretch/>
        </p:blipFill>
        <p:spPr>
          <a:xfrm>
            <a:off x="6171594" y="4175008"/>
            <a:ext cx="4442072" cy="623326"/>
          </a:xfrm>
          <a:prstGeom prst="rect">
            <a:avLst/>
          </a:prstGeom>
        </p:spPr>
      </p:pic>
    </p:spTree>
    <p:extLst>
      <p:ext uri="{BB962C8B-B14F-4D97-AF65-F5344CB8AC3E}">
        <p14:creationId xmlns:p14="http://schemas.microsoft.com/office/powerpoint/2010/main" val="3538088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asellaDiTesto 28">
            <a:extLst>
              <a:ext uri="{FF2B5EF4-FFF2-40B4-BE49-F238E27FC236}">
                <a16:creationId xmlns:a16="http://schemas.microsoft.com/office/drawing/2014/main" id="{708DF020-BF21-1D4C-B422-8F129FA640C0}"/>
              </a:ext>
            </a:extLst>
          </p:cNvPr>
          <p:cNvSpPr txBox="1">
            <a:spLocks noChangeArrowheads="1"/>
          </p:cNvSpPr>
          <p:nvPr/>
        </p:nvSpPr>
        <p:spPr bwMode="auto">
          <a:xfrm rot="-5400000">
            <a:off x="-2849931" y="2856904"/>
            <a:ext cx="6295608" cy="583013"/>
          </a:xfrm>
          <a:prstGeom prst="rect">
            <a:avLst/>
          </a:prstGeom>
          <a:solidFill>
            <a:schemeClr val="accent5">
              <a:lumMod val="50000"/>
            </a:schemeClr>
          </a:solidFill>
          <a:ln w="9525">
            <a:solidFill>
              <a:schemeClr val="accent5">
                <a:lumMod val="75000"/>
              </a:schemeClr>
            </a:solidFill>
            <a:miter lim="800000"/>
            <a:headEnd/>
            <a:tailEnd/>
          </a:ln>
        </p:spPr>
        <p:txBody>
          <a:bodyPr wrap="square">
            <a:spAutoFit/>
          </a:bodyPr>
          <a:lstStyle/>
          <a:p>
            <a:pPr algn="r">
              <a:lnSpc>
                <a:spcPts val="3696"/>
              </a:lnSpc>
            </a:pPr>
            <a:r>
              <a:rPr lang="it-IT" sz="3996" b="1" dirty="0">
                <a:solidFill>
                  <a:prstClr val="white"/>
                </a:solidFill>
                <a:latin typeface="Calibri" pitchFamily="34" charset="0"/>
                <a:cs typeface="Arial" pitchFamily="34" charset="0"/>
              </a:rPr>
              <a:t>	</a:t>
            </a:r>
            <a:endParaRPr lang="it-IT" sz="3996" dirty="0">
              <a:solidFill>
                <a:prstClr val="white"/>
              </a:solidFill>
              <a:latin typeface="Calibri" pitchFamily="34" charset="0"/>
              <a:cs typeface="Arial" pitchFamily="34" charset="0"/>
            </a:endParaRPr>
          </a:p>
        </p:txBody>
      </p:sp>
      <p:pic>
        <p:nvPicPr>
          <p:cNvPr id="145" name="Immagine 144">
            <a:extLst>
              <a:ext uri="{FF2B5EF4-FFF2-40B4-BE49-F238E27FC236}">
                <a16:creationId xmlns:a16="http://schemas.microsoft.com/office/drawing/2014/main" id="{CA563270-8701-0849-B144-11B494709F8F}"/>
              </a:ext>
            </a:extLst>
          </p:cNvPr>
          <p:cNvPicPr>
            <a:picLocks noChangeAspect="1"/>
          </p:cNvPicPr>
          <p:nvPr/>
        </p:nvPicPr>
        <p:blipFill>
          <a:blip r:embed="rId2"/>
          <a:stretch>
            <a:fillRect/>
          </a:stretch>
        </p:blipFill>
        <p:spPr>
          <a:xfrm>
            <a:off x="-19023" y="6176072"/>
            <a:ext cx="665100" cy="668459"/>
          </a:xfrm>
          <a:prstGeom prst="rect">
            <a:avLst/>
          </a:prstGeom>
        </p:spPr>
      </p:pic>
      <p:sp>
        <p:nvSpPr>
          <p:cNvPr id="146" name="Rettangolo 145">
            <a:extLst>
              <a:ext uri="{FF2B5EF4-FFF2-40B4-BE49-F238E27FC236}">
                <a16:creationId xmlns:a16="http://schemas.microsoft.com/office/drawing/2014/main" id="{BFAE1F50-139E-6140-AB7C-BF6DD1AB4D52}"/>
              </a:ext>
            </a:extLst>
          </p:cNvPr>
          <p:cNvSpPr/>
          <p:nvPr/>
        </p:nvSpPr>
        <p:spPr>
          <a:xfrm rot="16200000">
            <a:off x="-2741021" y="2857848"/>
            <a:ext cx="6089650" cy="400110"/>
          </a:xfrm>
          <a:prstGeom prst="rect">
            <a:avLst/>
          </a:prstGeom>
        </p:spPr>
        <p:txBody>
          <a:bodyPr>
            <a:spAutoFit/>
          </a:bodyPr>
          <a:lstStyle/>
          <a:p>
            <a:pPr algn="r"/>
            <a:r>
              <a:rPr lang="en-GB" sz="2000" dirty="0">
                <a:solidFill>
                  <a:schemeClr val="bg1"/>
                </a:solidFill>
              </a:rPr>
              <a:t>Super-Resolution </a:t>
            </a:r>
            <a:r>
              <a:rPr lang="it-IT" sz="1998" dirty="0">
                <a:solidFill>
                  <a:schemeClr val="bg1"/>
                </a:solidFill>
                <a:latin typeface="Calibri" pitchFamily="34" charset="0"/>
                <a:cs typeface="Arial" pitchFamily="34" charset="0"/>
              </a:rPr>
              <a:t>CNN</a:t>
            </a:r>
            <a:endParaRPr lang="it-IT" sz="1998" dirty="0">
              <a:solidFill>
                <a:schemeClr val="bg1"/>
              </a:solidFill>
            </a:endParaRPr>
          </a:p>
        </p:txBody>
      </p:sp>
      <p:sp>
        <p:nvSpPr>
          <p:cNvPr id="6" name="CasellaDiTesto 5">
            <a:extLst>
              <a:ext uri="{FF2B5EF4-FFF2-40B4-BE49-F238E27FC236}">
                <a16:creationId xmlns:a16="http://schemas.microsoft.com/office/drawing/2014/main" id="{76633D77-0983-A545-8F21-803A2DC4C4BC}"/>
              </a:ext>
            </a:extLst>
          </p:cNvPr>
          <p:cNvSpPr txBox="1"/>
          <p:nvPr/>
        </p:nvSpPr>
        <p:spPr>
          <a:xfrm>
            <a:off x="783771" y="244261"/>
            <a:ext cx="10918372" cy="584775"/>
          </a:xfrm>
          <a:prstGeom prst="rect">
            <a:avLst/>
          </a:prstGeom>
          <a:solidFill>
            <a:schemeClr val="accent1"/>
          </a:solidFill>
        </p:spPr>
        <p:txBody>
          <a:bodyPr wrap="square" rtlCol="0">
            <a:spAutoFit/>
          </a:bodyPr>
          <a:lstStyle/>
          <a:p>
            <a:r>
              <a:rPr lang="en-GB" sz="1600" b="1" dirty="0">
                <a:solidFill>
                  <a:schemeClr val="bg1"/>
                </a:solidFill>
              </a:rPr>
              <a:t>﻿</a:t>
            </a:r>
            <a:r>
              <a:rPr lang="en-GB" sz="1600" dirty="0">
                <a:solidFill>
                  <a:schemeClr val="bg1"/>
                </a:solidFill>
              </a:rPr>
              <a:t>Single image </a:t>
            </a:r>
            <a:r>
              <a:rPr lang="en-GB" sz="1600" b="1" dirty="0">
                <a:solidFill>
                  <a:schemeClr val="bg1"/>
                </a:solidFill>
              </a:rPr>
              <a:t>super-resolution </a:t>
            </a:r>
            <a:r>
              <a:rPr lang="en-GB" sz="1600" dirty="0">
                <a:solidFill>
                  <a:schemeClr val="bg1"/>
                </a:solidFill>
              </a:rPr>
              <a:t>learns an end-to-end mapping between low resolution and corresponding high-resolution images. The mapping is modelled as a deep Convolutional Neural Network.</a:t>
            </a:r>
          </a:p>
        </p:txBody>
      </p:sp>
      <p:pic>
        <p:nvPicPr>
          <p:cNvPr id="3074" name="Picture 2">
            <a:extLst>
              <a:ext uri="{FF2B5EF4-FFF2-40B4-BE49-F238E27FC236}">
                <a16:creationId xmlns:a16="http://schemas.microsoft.com/office/drawing/2014/main" id="{8FF16774-C656-684C-B033-481849900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602" y="901076"/>
            <a:ext cx="7190055" cy="262437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2FACE8B6-C756-EC42-AE70-0A08B0C6EC81}"/>
              </a:ext>
            </a:extLst>
          </p:cNvPr>
          <p:cNvSpPr/>
          <p:nvPr/>
        </p:nvSpPr>
        <p:spPr>
          <a:xfrm>
            <a:off x="7901030" y="3495806"/>
            <a:ext cx="6096000" cy="276999"/>
          </a:xfrm>
          <a:prstGeom prst="rect">
            <a:avLst/>
          </a:prstGeom>
        </p:spPr>
        <p:txBody>
          <a:bodyPr>
            <a:spAutoFit/>
          </a:bodyPr>
          <a:lstStyle/>
          <a:p>
            <a:r>
              <a:rPr lang="it-IT" sz="1200" dirty="0">
                <a:solidFill>
                  <a:schemeClr val="bg1">
                    <a:lumMod val="65000"/>
                  </a:schemeClr>
                </a:solidFill>
              </a:rPr>
              <a:t>Source : </a:t>
            </a:r>
            <a:r>
              <a:rPr lang="it-IT" sz="1200" dirty="0" err="1">
                <a:solidFill>
                  <a:schemeClr val="bg1">
                    <a:lumMod val="65000"/>
                  </a:schemeClr>
                </a:solidFill>
              </a:rPr>
              <a:t>Dong</a:t>
            </a:r>
            <a:r>
              <a:rPr lang="it-IT" sz="1200" dirty="0">
                <a:solidFill>
                  <a:schemeClr val="bg1">
                    <a:lumMod val="65000"/>
                  </a:schemeClr>
                </a:solidFill>
              </a:rPr>
              <a:t> et al., 2016, </a:t>
            </a:r>
            <a:r>
              <a:rPr lang="it-IT" sz="1200" dirty="0" err="1">
                <a:solidFill>
                  <a:schemeClr val="bg1">
                    <a:lumMod val="65000"/>
                  </a:schemeClr>
                </a:solidFill>
              </a:rPr>
              <a:t>https</a:t>
            </a:r>
            <a:r>
              <a:rPr lang="it-IT" sz="1200" dirty="0">
                <a:solidFill>
                  <a:schemeClr val="bg1">
                    <a:lumMod val="65000"/>
                  </a:schemeClr>
                </a:solidFill>
              </a:rPr>
              <a:t>://</a:t>
            </a:r>
            <a:r>
              <a:rPr lang="it-IT" sz="1200" dirty="0" err="1">
                <a:solidFill>
                  <a:schemeClr val="bg1">
                    <a:lumMod val="65000"/>
                  </a:schemeClr>
                </a:solidFill>
              </a:rPr>
              <a:t>arxiv.org</a:t>
            </a:r>
            <a:r>
              <a:rPr lang="it-IT" sz="1200" dirty="0">
                <a:solidFill>
                  <a:schemeClr val="bg1">
                    <a:lumMod val="65000"/>
                  </a:schemeClr>
                </a:solidFill>
              </a:rPr>
              <a:t>/</a:t>
            </a:r>
            <a:r>
              <a:rPr lang="it-IT" sz="1200" dirty="0" err="1">
                <a:solidFill>
                  <a:schemeClr val="bg1">
                    <a:lumMod val="65000"/>
                  </a:schemeClr>
                </a:solidFill>
              </a:rPr>
              <a:t>abs</a:t>
            </a:r>
            <a:r>
              <a:rPr lang="it-IT" sz="1200" dirty="0">
                <a:solidFill>
                  <a:schemeClr val="bg1">
                    <a:lumMod val="65000"/>
                  </a:schemeClr>
                </a:solidFill>
              </a:rPr>
              <a:t>/1501.00092</a:t>
            </a:r>
            <a:endParaRPr lang="en-GB" sz="1200" dirty="0">
              <a:solidFill>
                <a:schemeClr val="bg1">
                  <a:lumMod val="65000"/>
                </a:schemeClr>
              </a:solidFill>
            </a:endParaRPr>
          </a:p>
        </p:txBody>
      </p:sp>
      <p:sp>
        <p:nvSpPr>
          <p:cNvPr id="13" name="Rettangolo 12">
            <a:extLst>
              <a:ext uri="{FF2B5EF4-FFF2-40B4-BE49-F238E27FC236}">
                <a16:creationId xmlns:a16="http://schemas.microsoft.com/office/drawing/2014/main" id="{BB39B4D7-BB9C-1F4B-9085-C3C885A0CF63}"/>
              </a:ext>
            </a:extLst>
          </p:cNvPr>
          <p:cNvSpPr/>
          <p:nvPr/>
        </p:nvSpPr>
        <p:spPr>
          <a:xfrm>
            <a:off x="925284" y="1113139"/>
            <a:ext cx="4027716" cy="584775"/>
          </a:xfrm>
          <a:prstGeom prst="rect">
            <a:avLst/>
          </a:prstGeom>
        </p:spPr>
        <p:txBody>
          <a:bodyPr wrap="square">
            <a:spAutoFit/>
          </a:bodyPr>
          <a:lstStyle/>
          <a:p>
            <a:r>
              <a:rPr lang="it-IT" sz="1600" dirty="0">
                <a:solidFill>
                  <a:srgbClr val="002060"/>
                </a:solidFill>
                <a:ea typeface="Hiragino Sans" panose="020B0400000000000000" pitchFamily="34" charset="-128"/>
              </a:rPr>
              <a:t>SR-CNN </a:t>
            </a:r>
            <a:r>
              <a:rPr lang="it-IT" sz="1600" dirty="0" err="1">
                <a:solidFill>
                  <a:srgbClr val="002060"/>
                </a:solidFill>
                <a:ea typeface="Hiragino Sans" panose="020B0400000000000000" pitchFamily="34" charset="-128"/>
              </a:rPr>
              <a:t>was</a:t>
            </a:r>
            <a:r>
              <a:rPr lang="it-IT" sz="1600" dirty="0">
                <a:solidFill>
                  <a:srgbClr val="002060"/>
                </a:solidFill>
                <a:ea typeface="Hiragino Sans" panose="020B0400000000000000" pitchFamily="34" charset="-128"/>
              </a:rPr>
              <a:t> </a:t>
            </a:r>
            <a:r>
              <a:rPr lang="it-IT" sz="1600" dirty="0" err="1">
                <a:solidFill>
                  <a:srgbClr val="002060"/>
                </a:solidFill>
                <a:ea typeface="Hiragino Sans" panose="020B0400000000000000" pitchFamily="34" charset="-128"/>
              </a:rPr>
              <a:t>designed</a:t>
            </a:r>
            <a:r>
              <a:rPr lang="it-IT" sz="1600" dirty="0">
                <a:solidFill>
                  <a:srgbClr val="002060"/>
                </a:solidFill>
                <a:ea typeface="Hiragino Sans" panose="020B0400000000000000" pitchFamily="34" charset="-128"/>
              </a:rPr>
              <a:t> to </a:t>
            </a:r>
            <a:r>
              <a:rPr lang="it-IT" sz="1600" dirty="0" err="1">
                <a:solidFill>
                  <a:srgbClr val="002060"/>
                </a:solidFill>
                <a:ea typeface="Hiragino Sans" panose="020B0400000000000000" pitchFamily="34" charset="-128"/>
              </a:rPr>
              <a:t>improve</a:t>
            </a:r>
            <a:r>
              <a:rPr lang="it-IT" sz="1600" dirty="0">
                <a:solidFill>
                  <a:srgbClr val="002060"/>
                </a:solidFill>
                <a:ea typeface="Hiragino Sans" panose="020B0400000000000000" pitchFamily="34" charset="-128"/>
              </a:rPr>
              <a:t> </a:t>
            </a:r>
            <a:r>
              <a:rPr lang="it-IT" sz="1600" dirty="0" err="1">
                <a:solidFill>
                  <a:srgbClr val="002060"/>
                </a:solidFill>
                <a:ea typeface="Hiragino Sans" panose="020B0400000000000000" pitchFamily="34" charset="-128"/>
              </a:rPr>
              <a:t>details</a:t>
            </a:r>
            <a:r>
              <a:rPr lang="it-IT" sz="1600" dirty="0">
                <a:solidFill>
                  <a:srgbClr val="002060"/>
                </a:solidFill>
                <a:ea typeface="Hiragino Sans" panose="020B0400000000000000" pitchFamily="34" charset="-128"/>
              </a:rPr>
              <a:t> in </a:t>
            </a:r>
            <a:r>
              <a:rPr lang="it-IT" sz="1600" dirty="0" err="1">
                <a:solidFill>
                  <a:srgbClr val="002060"/>
                </a:solidFill>
                <a:ea typeface="Hiragino Sans" panose="020B0400000000000000" pitchFamily="34" charset="-128"/>
              </a:rPr>
              <a:t>blurred</a:t>
            </a:r>
            <a:r>
              <a:rPr lang="it-IT" sz="1600" dirty="0">
                <a:solidFill>
                  <a:srgbClr val="002060"/>
                </a:solidFill>
                <a:ea typeface="Hiragino Sans" panose="020B0400000000000000" pitchFamily="34" charset="-128"/>
              </a:rPr>
              <a:t> </a:t>
            </a:r>
            <a:r>
              <a:rPr lang="it-IT" sz="1600" dirty="0" err="1">
                <a:solidFill>
                  <a:srgbClr val="002060"/>
                </a:solidFill>
                <a:ea typeface="Hiragino Sans" panose="020B0400000000000000" pitchFamily="34" charset="-128"/>
              </a:rPr>
              <a:t>photographs</a:t>
            </a:r>
            <a:endParaRPr lang="en-GB" sz="1600" dirty="0">
              <a:solidFill>
                <a:srgbClr val="002060"/>
              </a:solidFill>
            </a:endParaRPr>
          </a:p>
        </p:txBody>
      </p:sp>
      <p:sp>
        <p:nvSpPr>
          <p:cNvPr id="5" name="Rettangolo 4">
            <a:extLst>
              <a:ext uri="{FF2B5EF4-FFF2-40B4-BE49-F238E27FC236}">
                <a16:creationId xmlns:a16="http://schemas.microsoft.com/office/drawing/2014/main" id="{AC3FC5F5-DA65-2434-D1CB-B6DD66F2F5EB}"/>
              </a:ext>
            </a:extLst>
          </p:cNvPr>
          <p:cNvSpPr/>
          <p:nvPr/>
        </p:nvSpPr>
        <p:spPr>
          <a:xfrm>
            <a:off x="6408445" y="4480539"/>
            <a:ext cx="5624939" cy="2092881"/>
          </a:xfrm>
          <a:prstGeom prst="rect">
            <a:avLst/>
          </a:prstGeom>
        </p:spPr>
        <p:txBody>
          <a:bodyPr wrap="square">
            <a:spAutoFit/>
          </a:bodyPr>
          <a:lstStyle/>
          <a:p>
            <a:r>
              <a:rPr lang="en-GB" dirty="0"/>
              <a:t>Direct data-driven super-resolution</a:t>
            </a:r>
          </a:p>
          <a:p>
            <a:pPr marL="177800" indent="-177800"/>
            <a:r>
              <a:rPr lang="en-GB" sz="1600" dirty="0">
                <a:solidFill>
                  <a:srgbClr val="00B050"/>
                </a:solidFill>
              </a:rPr>
              <a:t>● </a:t>
            </a:r>
            <a:r>
              <a:rPr lang="en-GB" sz="1600" dirty="0"/>
              <a:t>Learns (inverse) mapping from (future) high resolution observations to low-resolution data</a:t>
            </a:r>
          </a:p>
          <a:p>
            <a:pPr marL="177800" indent="-177800"/>
            <a:r>
              <a:rPr lang="en-GB" sz="1600" dirty="0">
                <a:solidFill>
                  <a:srgbClr val="00B050"/>
                </a:solidFill>
              </a:rPr>
              <a:t>● </a:t>
            </a:r>
            <a:r>
              <a:rPr lang="en-GB" sz="1600" dirty="0"/>
              <a:t>"Gray-box" models, but can be used to learn physically-based constraints </a:t>
            </a:r>
            <a:endParaRPr lang="en-GB" sz="1600" i="1" dirty="0"/>
          </a:p>
          <a:p>
            <a:r>
              <a:rPr lang="en-GB" sz="1600" dirty="0">
                <a:solidFill>
                  <a:srgbClr val="FFC000"/>
                </a:solidFill>
              </a:rPr>
              <a:t>● </a:t>
            </a:r>
            <a:r>
              <a:rPr lang="en-GB" sz="1600" dirty="0"/>
              <a:t>Limited number of state variables</a:t>
            </a:r>
          </a:p>
          <a:p>
            <a:r>
              <a:rPr lang="en-GB" sz="1600" dirty="0">
                <a:solidFill>
                  <a:srgbClr val="FFC000"/>
                </a:solidFill>
              </a:rPr>
              <a:t>● </a:t>
            </a:r>
            <a:r>
              <a:rPr lang="en-GB" sz="1600" dirty="0"/>
              <a:t>need to wait for accurately filtered SWOT data, Harmony(2030)</a:t>
            </a:r>
          </a:p>
          <a:p>
            <a:endParaRPr lang="en-GB" sz="1600" dirty="0"/>
          </a:p>
        </p:txBody>
      </p:sp>
      <p:sp>
        <p:nvSpPr>
          <p:cNvPr id="7" name="Rettangolo con angoli arrotondati 6">
            <a:extLst>
              <a:ext uri="{FF2B5EF4-FFF2-40B4-BE49-F238E27FC236}">
                <a16:creationId xmlns:a16="http://schemas.microsoft.com/office/drawing/2014/main" id="{4608E9D4-2101-B702-4180-F88B2531503C}"/>
              </a:ext>
            </a:extLst>
          </p:cNvPr>
          <p:cNvSpPr/>
          <p:nvPr/>
        </p:nvSpPr>
        <p:spPr>
          <a:xfrm>
            <a:off x="6447536" y="4377069"/>
            <a:ext cx="5523927" cy="2176827"/>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ttangolo 7">
            <a:extLst>
              <a:ext uri="{FF2B5EF4-FFF2-40B4-BE49-F238E27FC236}">
                <a16:creationId xmlns:a16="http://schemas.microsoft.com/office/drawing/2014/main" id="{CE7C6494-17F0-0586-55F8-A2098F99BE23}"/>
              </a:ext>
            </a:extLst>
          </p:cNvPr>
          <p:cNvSpPr/>
          <p:nvPr/>
        </p:nvSpPr>
        <p:spPr>
          <a:xfrm>
            <a:off x="836842" y="3945669"/>
            <a:ext cx="6586083" cy="338554"/>
          </a:xfrm>
          <a:prstGeom prst="rect">
            <a:avLst/>
          </a:prstGeom>
        </p:spPr>
        <p:txBody>
          <a:bodyPr wrap="square">
            <a:spAutoFit/>
          </a:bodyPr>
          <a:lstStyle/>
          <a:p>
            <a:r>
              <a:rPr lang="it-IT" sz="1600" b="1" dirty="0">
                <a:solidFill>
                  <a:srgbClr val="002060"/>
                </a:solidFill>
                <a:ea typeface="Hiragino Sans" panose="020B0400000000000000" pitchFamily="34" charset="-128"/>
              </a:rPr>
              <a:t>How can </a:t>
            </a:r>
            <a:r>
              <a:rPr lang="it-IT" sz="1600" b="1" dirty="0" err="1">
                <a:solidFill>
                  <a:srgbClr val="002060"/>
                </a:solidFill>
                <a:ea typeface="Hiragino Sans" panose="020B0400000000000000" pitchFamily="34" charset="-128"/>
              </a:rPr>
              <a:t>we</a:t>
            </a:r>
            <a:r>
              <a:rPr lang="it-IT" sz="1600" b="1" dirty="0">
                <a:solidFill>
                  <a:srgbClr val="002060"/>
                </a:solidFill>
                <a:ea typeface="Hiragino Sans" panose="020B0400000000000000" pitchFamily="34" charset="-128"/>
              </a:rPr>
              <a:t> </a:t>
            </a:r>
            <a:r>
              <a:rPr lang="it-IT" sz="1600" b="1" dirty="0" err="1">
                <a:solidFill>
                  <a:srgbClr val="002060"/>
                </a:solidFill>
                <a:ea typeface="Hiragino Sans" panose="020B0400000000000000" pitchFamily="34" charset="-128"/>
              </a:rPr>
              <a:t>apply</a:t>
            </a:r>
            <a:r>
              <a:rPr lang="it-IT" sz="1600" b="1" dirty="0">
                <a:solidFill>
                  <a:srgbClr val="002060"/>
                </a:solidFill>
                <a:ea typeface="Hiragino Sans" panose="020B0400000000000000" pitchFamily="34" charset="-128"/>
              </a:rPr>
              <a:t> super-</a:t>
            </a:r>
            <a:r>
              <a:rPr lang="it-IT" sz="1600" b="1" dirty="0" err="1">
                <a:solidFill>
                  <a:srgbClr val="002060"/>
                </a:solidFill>
                <a:ea typeface="Hiragino Sans" panose="020B0400000000000000" pitchFamily="34" charset="-128"/>
              </a:rPr>
              <a:t>resolution</a:t>
            </a:r>
            <a:r>
              <a:rPr lang="it-IT" sz="1600" b="1" dirty="0">
                <a:solidFill>
                  <a:srgbClr val="002060"/>
                </a:solidFill>
                <a:ea typeface="Hiragino Sans" panose="020B0400000000000000" pitchFamily="34" charset="-128"/>
              </a:rPr>
              <a:t> to </a:t>
            </a:r>
            <a:r>
              <a:rPr lang="it-IT" sz="1600" b="1" dirty="0" err="1">
                <a:solidFill>
                  <a:srgbClr val="002060"/>
                </a:solidFill>
                <a:ea typeface="Hiragino Sans" panose="020B0400000000000000" pitchFamily="34" charset="-128"/>
              </a:rPr>
              <a:t>surface</a:t>
            </a:r>
            <a:r>
              <a:rPr lang="it-IT" sz="1600" b="1" dirty="0">
                <a:solidFill>
                  <a:srgbClr val="002060"/>
                </a:solidFill>
                <a:ea typeface="Hiragino Sans" panose="020B0400000000000000" pitchFamily="34" charset="-128"/>
              </a:rPr>
              <a:t> </a:t>
            </a:r>
            <a:r>
              <a:rPr lang="it-IT" sz="1600" b="1" dirty="0" err="1">
                <a:solidFill>
                  <a:srgbClr val="002060"/>
                </a:solidFill>
                <a:ea typeface="Hiragino Sans" panose="020B0400000000000000" pitchFamily="34" charset="-128"/>
              </a:rPr>
              <a:t>ocean</a:t>
            </a:r>
            <a:r>
              <a:rPr lang="it-IT" sz="1600" b="1" dirty="0">
                <a:solidFill>
                  <a:srgbClr val="002060"/>
                </a:solidFill>
                <a:ea typeface="Hiragino Sans" panose="020B0400000000000000" pitchFamily="34" charset="-128"/>
              </a:rPr>
              <a:t> dynamics?</a:t>
            </a:r>
            <a:endParaRPr lang="en-GB" sz="1600" b="1" dirty="0">
              <a:solidFill>
                <a:srgbClr val="002060"/>
              </a:solidFill>
            </a:endParaRPr>
          </a:p>
        </p:txBody>
      </p:sp>
      <p:sp>
        <p:nvSpPr>
          <p:cNvPr id="4" name="Rettangolo 3">
            <a:extLst>
              <a:ext uri="{FF2B5EF4-FFF2-40B4-BE49-F238E27FC236}">
                <a16:creationId xmlns:a16="http://schemas.microsoft.com/office/drawing/2014/main" id="{B077B6AF-03B3-097F-1265-C180150920F6}"/>
              </a:ext>
            </a:extLst>
          </p:cNvPr>
          <p:cNvSpPr/>
          <p:nvPr/>
        </p:nvSpPr>
        <p:spPr>
          <a:xfrm>
            <a:off x="739339" y="4473332"/>
            <a:ext cx="5624939" cy="2092881"/>
          </a:xfrm>
          <a:prstGeom prst="rect">
            <a:avLst/>
          </a:prstGeom>
        </p:spPr>
        <p:txBody>
          <a:bodyPr wrap="square">
            <a:spAutoFit/>
          </a:bodyPr>
          <a:lstStyle/>
          <a:p>
            <a:r>
              <a:rPr lang="en-GB" dirty="0"/>
              <a:t>Model output assimilation in data-driven reconstruction </a:t>
            </a:r>
          </a:p>
          <a:p>
            <a:pPr marL="177800" indent="-177800"/>
            <a:r>
              <a:rPr lang="en-GB" sz="1600" dirty="0">
                <a:solidFill>
                  <a:srgbClr val="00B050"/>
                </a:solidFill>
              </a:rPr>
              <a:t>● </a:t>
            </a:r>
            <a:r>
              <a:rPr lang="en-GB" sz="1600" dirty="0"/>
              <a:t>Learns (inverse) mapping from numerical model output to simulated observing system data</a:t>
            </a:r>
          </a:p>
          <a:p>
            <a:pPr marL="177800" indent="-177800"/>
            <a:r>
              <a:rPr lang="en-GB" sz="1600" dirty="0">
                <a:solidFill>
                  <a:srgbClr val="00B050"/>
                </a:solidFill>
              </a:rPr>
              <a:t>● </a:t>
            </a:r>
            <a:r>
              <a:rPr lang="en-GB" sz="1600" dirty="0"/>
              <a:t>"Gray-box" models, but can include physically-based constraints </a:t>
            </a:r>
          </a:p>
          <a:p>
            <a:r>
              <a:rPr lang="en-GB" sz="1600" dirty="0">
                <a:solidFill>
                  <a:srgbClr val="FFC000"/>
                </a:solidFill>
              </a:rPr>
              <a:t>●</a:t>
            </a:r>
            <a:r>
              <a:rPr lang="en-GB" sz="1600" dirty="0">
                <a:solidFill>
                  <a:srgbClr val="00B050"/>
                </a:solidFill>
              </a:rPr>
              <a:t> </a:t>
            </a:r>
            <a:r>
              <a:rPr lang="en-GB" sz="1600" dirty="0"/>
              <a:t>Requires dedicated </a:t>
            </a:r>
            <a:r>
              <a:rPr lang="en-GB" sz="1600" b="1" i="1" dirty="0"/>
              <a:t>Observing System Simulation Experiments</a:t>
            </a:r>
          </a:p>
          <a:p>
            <a:r>
              <a:rPr lang="en-GB" sz="1600" dirty="0">
                <a:solidFill>
                  <a:srgbClr val="FFC000"/>
                </a:solidFill>
              </a:rPr>
              <a:t>● </a:t>
            </a:r>
            <a:r>
              <a:rPr lang="en-GB" sz="1600" dirty="0"/>
              <a:t>Limited number of state variables</a:t>
            </a:r>
          </a:p>
          <a:p>
            <a:r>
              <a:rPr lang="en-GB" sz="1600" dirty="0">
                <a:solidFill>
                  <a:srgbClr val="FF0000"/>
                </a:solidFill>
              </a:rPr>
              <a:t>●</a:t>
            </a:r>
            <a:r>
              <a:rPr lang="en-GB" sz="1600" dirty="0">
                <a:solidFill>
                  <a:srgbClr val="C00000"/>
                </a:solidFill>
              </a:rPr>
              <a:t> </a:t>
            </a:r>
            <a:r>
              <a:rPr lang="en-GB" sz="1600" i="1" dirty="0"/>
              <a:t>surrogate</a:t>
            </a:r>
            <a:r>
              <a:rPr lang="en-GB" sz="1600" dirty="0"/>
              <a:t> model driven/limited by numerical model physics  </a:t>
            </a:r>
          </a:p>
          <a:p>
            <a:endParaRPr lang="en-GB" sz="1600" dirty="0"/>
          </a:p>
        </p:txBody>
      </p:sp>
      <p:sp>
        <p:nvSpPr>
          <p:cNvPr id="11" name="Rettangolo con angoli arrotondati 10">
            <a:extLst>
              <a:ext uri="{FF2B5EF4-FFF2-40B4-BE49-F238E27FC236}">
                <a16:creationId xmlns:a16="http://schemas.microsoft.com/office/drawing/2014/main" id="{F6F4AA2D-EFA3-A7F3-80D6-24776FF69FED}"/>
              </a:ext>
            </a:extLst>
          </p:cNvPr>
          <p:cNvSpPr/>
          <p:nvPr/>
        </p:nvSpPr>
        <p:spPr>
          <a:xfrm>
            <a:off x="740696" y="4381890"/>
            <a:ext cx="5523927" cy="2176827"/>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tangolo 9">
            <a:extLst>
              <a:ext uri="{FF2B5EF4-FFF2-40B4-BE49-F238E27FC236}">
                <a16:creationId xmlns:a16="http://schemas.microsoft.com/office/drawing/2014/main" id="{C505181B-7D38-C3D5-A909-C3944ADBA79E}"/>
              </a:ext>
            </a:extLst>
          </p:cNvPr>
          <p:cNvSpPr/>
          <p:nvPr/>
        </p:nvSpPr>
        <p:spPr>
          <a:xfrm>
            <a:off x="6328182" y="4220702"/>
            <a:ext cx="5762633" cy="242137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12131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C2BCF-8F26-8C19-B22F-7B6B90E21B77}"/>
            </a:ext>
          </a:extLst>
        </p:cNvPr>
        <p:cNvGrpSpPr/>
        <p:nvPr/>
      </p:nvGrpSpPr>
      <p:grpSpPr>
        <a:xfrm>
          <a:off x="0" y="0"/>
          <a:ext cx="0" cy="0"/>
          <a:chOff x="0" y="0"/>
          <a:chExt cx="0" cy="0"/>
        </a:xfrm>
      </p:grpSpPr>
      <p:sp>
        <p:nvSpPr>
          <p:cNvPr id="144" name="CasellaDiTesto 28">
            <a:extLst>
              <a:ext uri="{FF2B5EF4-FFF2-40B4-BE49-F238E27FC236}">
                <a16:creationId xmlns:a16="http://schemas.microsoft.com/office/drawing/2014/main" id="{AB20E90B-16B5-5EB5-3A62-4DCF22B56E8C}"/>
              </a:ext>
            </a:extLst>
          </p:cNvPr>
          <p:cNvSpPr txBox="1">
            <a:spLocks noChangeArrowheads="1"/>
          </p:cNvSpPr>
          <p:nvPr/>
        </p:nvSpPr>
        <p:spPr bwMode="auto">
          <a:xfrm rot="-5400000">
            <a:off x="-2849931" y="2856904"/>
            <a:ext cx="6295608" cy="583013"/>
          </a:xfrm>
          <a:prstGeom prst="rect">
            <a:avLst/>
          </a:prstGeom>
          <a:solidFill>
            <a:schemeClr val="accent5">
              <a:lumMod val="50000"/>
            </a:schemeClr>
          </a:solidFill>
          <a:ln w="9525">
            <a:solidFill>
              <a:schemeClr val="accent5">
                <a:lumMod val="75000"/>
              </a:schemeClr>
            </a:solidFill>
            <a:miter lim="800000"/>
            <a:headEnd/>
            <a:tailEnd/>
          </a:ln>
        </p:spPr>
        <p:txBody>
          <a:bodyPr wrap="square">
            <a:spAutoFit/>
          </a:bodyPr>
          <a:lstStyle/>
          <a:p>
            <a:pPr algn="r">
              <a:lnSpc>
                <a:spcPts val="3696"/>
              </a:lnSpc>
            </a:pPr>
            <a:r>
              <a:rPr lang="it-IT" sz="3996" b="1" dirty="0">
                <a:solidFill>
                  <a:prstClr val="white"/>
                </a:solidFill>
                <a:latin typeface="Calibri" pitchFamily="34" charset="0"/>
                <a:cs typeface="Arial" pitchFamily="34" charset="0"/>
              </a:rPr>
              <a:t>	</a:t>
            </a:r>
            <a:endParaRPr lang="it-IT" sz="3996" dirty="0">
              <a:solidFill>
                <a:prstClr val="white"/>
              </a:solidFill>
              <a:latin typeface="Calibri" pitchFamily="34" charset="0"/>
              <a:cs typeface="Arial" pitchFamily="34" charset="0"/>
            </a:endParaRPr>
          </a:p>
        </p:txBody>
      </p:sp>
      <p:pic>
        <p:nvPicPr>
          <p:cNvPr id="145" name="Immagine 144">
            <a:extLst>
              <a:ext uri="{FF2B5EF4-FFF2-40B4-BE49-F238E27FC236}">
                <a16:creationId xmlns:a16="http://schemas.microsoft.com/office/drawing/2014/main" id="{EC133215-3091-404A-ECA2-0360E7F98E45}"/>
              </a:ext>
            </a:extLst>
          </p:cNvPr>
          <p:cNvPicPr>
            <a:picLocks noChangeAspect="1"/>
          </p:cNvPicPr>
          <p:nvPr/>
        </p:nvPicPr>
        <p:blipFill>
          <a:blip r:embed="rId2"/>
          <a:stretch>
            <a:fillRect/>
          </a:stretch>
        </p:blipFill>
        <p:spPr>
          <a:xfrm>
            <a:off x="-19023" y="6176072"/>
            <a:ext cx="665100" cy="668459"/>
          </a:xfrm>
          <a:prstGeom prst="rect">
            <a:avLst/>
          </a:prstGeom>
        </p:spPr>
      </p:pic>
      <p:sp>
        <p:nvSpPr>
          <p:cNvPr id="146" name="Rettangolo 145">
            <a:extLst>
              <a:ext uri="{FF2B5EF4-FFF2-40B4-BE49-F238E27FC236}">
                <a16:creationId xmlns:a16="http://schemas.microsoft.com/office/drawing/2014/main" id="{4C6B8E58-B374-DDA6-F566-6F2E50064883}"/>
              </a:ext>
            </a:extLst>
          </p:cNvPr>
          <p:cNvSpPr/>
          <p:nvPr/>
        </p:nvSpPr>
        <p:spPr>
          <a:xfrm rot="16200000">
            <a:off x="-2741021" y="2857848"/>
            <a:ext cx="6089650" cy="400110"/>
          </a:xfrm>
          <a:prstGeom prst="rect">
            <a:avLst/>
          </a:prstGeom>
        </p:spPr>
        <p:txBody>
          <a:bodyPr>
            <a:spAutoFit/>
          </a:bodyPr>
          <a:lstStyle/>
          <a:p>
            <a:pPr algn="r"/>
            <a:r>
              <a:rPr lang="en-GB" sz="2000" dirty="0">
                <a:solidFill>
                  <a:schemeClr val="bg1"/>
                </a:solidFill>
              </a:rPr>
              <a:t>Super-Resolution </a:t>
            </a:r>
            <a:r>
              <a:rPr lang="it-IT" sz="1998" dirty="0">
                <a:solidFill>
                  <a:schemeClr val="bg1"/>
                </a:solidFill>
                <a:latin typeface="Calibri" pitchFamily="34" charset="0"/>
                <a:cs typeface="Arial" pitchFamily="34" charset="0"/>
              </a:rPr>
              <a:t>CNN</a:t>
            </a:r>
            <a:endParaRPr lang="it-IT" sz="1998" dirty="0">
              <a:solidFill>
                <a:schemeClr val="bg1"/>
              </a:solidFill>
            </a:endParaRPr>
          </a:p>
        </p:txBody>
      </p:sp>
      <p:sp>
        <p:nvSpPr>
          <p:cNvPr id="6" name="CasellaDiTesto 5">
            <a:extLst>
              <a:ext uri="{FF2B5EF4-FFF2-40B4-BE49-F238E27FC236}">
                <a16:creationId xmlns:a16="http://schemas.microsoft.com/office/drawing/2014/main" id="{5F7FE93D-6CF1-ABCF-7467-079C24E53E6E}"/>
              </a:ext>
            </a:extLst>
          </p:cNvPr>
          <p:cNvSpPr txBox="1"/>
          <p:nvPr/>
        </p:nvSpPr>
        <p:spPr>
          <a:xfrm>
            <a:off x="783771" y="244261"/>
            <a:ext cx="10918372" cy="584775"/>
          </a:xfrm>
          <a:prstGeom prst="rect">
            <a:avLst/>
          </a:prstGeom>
          <a:solidFill>
            <a:schemeClr val="accent1"/>
          </a:solidFill>
        </p:spPr>
        <p:txBody>
          <a:bodyPr wrap="square" rtlCol="0">
            <a:spAutoFit/>
          </a:bodyPr>
          <a:lstStyle/>
          <a:p>
            <a:r>
              <a:rPr lang="en-GB" sz="1600" b="1" dirty="0">
                <a:solidFill>
                  <a:schemeClr val="bg1"/>
                </a:solidFill>
              </a:rPr>
              <a:t>﻿</a:t>
            </a:r>
            <a:r>
              <a:rPr lang="en-GB" sz="1600" dirty="0">
                <a:solidFill>
                  <a:schemeClr val="bg1"/>
                </a:solidFill>
              </a:rPr>
              <a:t>Single image </a:t>
            </a:r>
            <a:r>
              <a:rPr lang="en-GB" sz="1600" b="1" dirty="0">
                <a:solidFill>
                  <a:schemeClr val="bg1"/>
                </a:solidFill>
              </a:rPr>
              <a:t>super-resolution </a:t>
            </a:r>
            <a:r>
              <a:rPr lang="en-GB" sz="1600" dirty="0">
                <a:solidFill>
                  <a:schemeClr val="bg1"/>
                </a:solidFill>
              </a:rPr>
              <a:t>learns an end-to-end mapping between low resolution and corresponding high-resolution images. The mapping is modelled as a deep Convolutional Neural Network.</a:t>
            </a:r>
          </a:p>
        </p:txBody>
      </p:sp>
      <p:sp>
        <p:nvSpPr>
          <p:cNvPr id="5" name="Rettangolo 4">
            <a:extLst>
              <a:ext uri="{FF2B5EF4-FFF2-40B4-BE49-F238E27FC236}">
                <a16:creationId xmlns:a16="http://schemas.microsoft.com/office/drawing/2014/main" id="{A32FCA5F-16F8-5CE4-655D-D128CE87C78E}"/>
              </a:ext>
            </a:extLst>
          </p:cNvPr>
          <p:cNvSpPr/>
          <p:nvPr/>
        </p:nvSpPr>
        <p:spPr>
          <a:xfrm>
            <a:off x="6408445" y="4480539"/>
            <a:ext cx="5624939" cy="2092881"/>
          </a:xfrm>
          <a:prstGeom prst="rect">
            <a:avLst/>
          </a:prstGeom>
        </p:spPr>
        <p:txBody>
          <a:bodyPr wrap="square">
            <a:spAutoFit/>
          </a:bodyPr>
          <a:lstStyle/>
          <a:p>
            <a:r>
              <a:rPr lang="en-GB" dirty="0"/>
              <a:t>Direct data-driven super-resolution</a:t>
            </a:r>
          </a:p>
          <a:p>
            <a:pPr marL="177800" indent="-177800"/>
            <a:r>
              <a:rPr lang="en-GB" sz="1600" dirty="0">
                <a:solidFill>
                  <a:srgbClr val="00B050"/>
                </a:solidFill>
              </a:rPr>
              <a:t>● </a:t>
            </a:r>
            <a:r>
              <a:rPr lang="en-GB" sz="1600" dirty="0"/>
              <a:t>Learns (inverse) mapping from (future) high resolution observations to low-resolution data</a:t>
            </a:r>
          </a:p>
          <a:p>
            <a:pPr marL="177800" indent="-177800"/>
            <a:r>
              <a:rPr lang="en-GB" sz="1600" dirty="0">
                <a:solidFill>
                  <a:srgbClr val="00B050"/>
                </a:solidFill>
              </a:rPr>
              <a:t>● </a:t>
            </a:r>
            <a:r>
              <a:rPr lang="en-GB" sz="1600" dirty="0"/>
              <a:t>"Gray-box" models, but can be used to learn physically-based constraints </a:t>
            </a:r>
            <a:endParaRPr lang="en-GB" sz="1600" i="1" dirty="0"/>
          </a:p>
          <a:p>
            <a:r>
              <a:rPr lang="en-GB" sz="1600" dirty="0">
                <a:solidFill>
                  <a:srgbClr val="FFC000"/>
                </a:solidFill>
              </a:rPr>
              <a:t>● </a:t>
            </a:r>
            <a:r>
              <a:rPr lang="en-GB" sz="1600" dirty="0"/>
              <a:t>Limited number of state variables</a:t>
            </a:r>
          </a:p>
          <a:p>
            <a:r>
              <a:rPr lang="en-GB" sz="1600" dirty="0">
                <a:solidFill>
                  <a:srgbClr val="FFC000"/>
                </a:solidFill>
              </a:rPr>
              <a:t>● </a:t>
            </a:r>
            <a:r>
              <a:rPr lang="en-GB" sz="1600" dirty="0"/>
              <a:t>need to wait for accurately filtered SWOT data, Harmony(2030)</a:t>
            </a:r>
          </a:p>
          <a:p>
            <a:endParaRPr lang="en-GB" sz="1600" dirty="0"/>
          </a:p>
        </p:txBody>
      </p:sp>
      <p:sp>
        <p:nvSpPr>
          <p:cNvPr id="7" name="Rettangolo con angoli arrotondati 6">
            <a:extLst>
              <a:ext uri="{FF2B5EF4-FFF2-40B4-BE49-F238E27FC236}">
                <a16:creationId xmlns:a16="http://schemas.microsoft.com/office/drawing/2014/main" id="{5E50DC4C-D4A8-6E2B-160E-EEAD2B440A4B}"/>
              </a:ext>
            </a:extLst>
          </p:cNvPr>
          <p:cNvSpPr/>
          <p:nvPr/>
        </p:nvSpPr>
        <p:spPr>
          <a:xfrm>
            <a:off x="6447536" y="4377069"/>
            <a:ext cx="5523927" cy="2176827"/>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ttangolo 3">
            <a:extLst>
              <a:ext uri="{FF2B5EF4-FFF2-40B4-BE49-F238E27FC236}">
                <a16:creationId xmlns:a16="http://schemas.microsoft.com/office/drawing/2014/main" id="{0CE18AB3-F340-4E26-1556-1F5E7B41758C}"/>
              </a:ext>
            </a:extLst>
          </p:cNvPr>
          <p:cNvSpPr/>
          <p:nvPr/>
        </p:nvSpPr>
        <p:spPr>
          <a:xfrm>
            <a:off x="739339" y="4473332"/>
            <a:ext cx="5624939" cy="2092881"/>
          </a:xfrm>
          <a:prstGeom prst="rect">
            <a:avLst/>
          </a:prstGeom>
        </p:spPr>
        <p:txBody>
          <a:bodyPr wrap="square">
            <a:spAutoFit/>
          </a:bodyPr>
          <a:lstStyle/>
          <a:p>
            <a:r>
              <a:rPr lang="en-GB" dirty="0"/>
              <a:t>Model output assimilation in data-driven reconstruction </a:t>
            </a:r>
          </a:p>
          <a:p>
            <a:pPr marL="177800" indent="-177800"/>
            <a:r>
              <a:rPr lang="en-GB" sz="1600" dirty="0">
                <a:solidFill>
                  <a:srgbClr val="00B050"/>
                </a:solidFill>
              </a:rPr>
              <a:t>● </a:t>
            </a:r>
            <a:r>
              <a:rPr lang="en-GB" sz="1600" dirty="0"/>
              <a:t>Learns (inverse) mapping from numerical model output to simulated observing system data</a:t>
            </a:r>
          </a:p>
          <a:p>
            <a:pPr marL="177800" indent="-177800"/>
            <a:r>
              <a:rPr lang="en-GB" sz="1600" dirty="0">
                <a:solidFill>
                  <a:srgbClr val="00B050"/>
                </a:solidFill>
              </a:rPr>
              <a:t>● </a:t>
            </a:r>
            <a:r>
              <a:rPr lang="en-GB" sz="1600" dirty="0"/>
              <a:t>"Gray-box" models, but can include physically-based constraints </a:t>
            </a:r>
          </a:p>
          <a:p>
            <a:r>
              <a:rPr lang="en-GB" sz="1600" dirty="0">
                <a:solidFill>
                  <a:srgbClr val="FFC000"/>
                </a:solidFill>
              </a:rPr>
              <a:t>●</a:t>
            </a:r>
            <a:r>
              <a:rPr lang="en-GB" sz="1600" dirty="0">
                <a:solidFill>
                  <a:srgbClr val="00B050"/>
                </a:solidFill>
              </a:rPr>
              <a:t> </a:t>
            </a:r>
            <a:r>
              <a:rPr lang="en-GB" sz="1600" dirty="0"/>
              <a:t>Requires dedicated </a:t>
            </a:r>
            <a:r>
              <a:rPr lang="en-GB" sz="1600" b="1" i="1" dirty="0"/>
              <a:t>Observing System Simulation Experiments</a:t>
            </a:r>
          </a:p>
          <a:p>
            <a:r>
              <a:rPr lang="en-GB" sz="1600" dirty="0">
                <a:solidFill>
                  <a:srgbClr val="FFC000"/>
                </a:solidFill>
              </a:rPr>
              <a:t>● </a:t>
            </a:r>
            <a:r>
              <a:rPr lang="en-GB" sz="1600" dirty="0"/>
              <a:t>Limited number of state variables</a:t>
            </a:r>
          </a:p>
          <a:p>
            <a:r>
              <a:rPr lang="en-GB" sz="1600" dirty="0">
                <a:solidFill>
                  <a:srgbClr val="FF0000"/>
                </a:solidFill>
              </a:rPr>
              <a:t>●</a:t>
            </a:r>
            <a:r>
              <a:rPr lang="en-GB" sz="1600" dirty="0">
                <a:solidFill>
                  <a:srgbClr val="C00000"/>
                </a:solidFill>
              </a:rPr>
              <a:t> </a:t>
            </a:r>
            <a:r>
              <a:rPr lang="en-GB" sz="1600" i="1" dirty="0"/>
              <a:t>surrogate</a:t>
            </a:r>
            <a:r>
              <a:rPr lang="en-GB" sz="1600" dirty="0"/>
              <a:t> model driven/limited by numerical model physics  </a:t>
            </a:r>
          </a:p>
          <a:p>
            <a:endParaRPr lang="en-GB" sz="1600" dirty="0"/>
          </a:p>
        </p:txBody>
      </p:sp>
      <p:sp>
        <p:nvSpPr>
          <p:cNvPr id="11" name="Rettangolo con angoli arrotondati 10">
            <a:extLst>
              <a:ext uri="{FF2B5EF4-FFF2-40B4-BE49-F238E27FC236}">
                <a16:creationId xmlns:a16="http://schemas.microsoft.com/office/drawing/2014/main" id="{643DB08E-495B-4989-3B2E-9325ECF9A75D}"/>
              </a:ext>
            </a:extLst>
          </p:cNvPr>
          <p:cNvSpPr/>
          <p:nvPr/>
        </p:nvSpPr>
        <p:spPr>
          <a:xfrm>
            <a:off x="740696" y="4381890"/>
            <a:ext cx="5523927" cy="2176827"/>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tangolo 9">
            <a:extLst>
              <a:ext uri="{FF2B5EF4-FFF2-40B4-BE49-F238E27FC236}">
                <a16:creationId xmlns:a16="http://schemas.microsoft.com/office/drawing/2014/main" id="{2A22EE53-AF12-1FD1-583B-4FE7829E7E50}"/>
              </a:ext>
            </a:extLst>
          </p:cNvPr>
          <p:cNvSpPr/>
          <p:nvPr/>
        </p:nvSpPr>
        <p:spPr>
          <a:xfrm>
            <a:off x="6328182" y="4220702"/>
            <a:ext cx="5762633" cy="242137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Immagine 2">
            <a:extLst>
              <a:ext uri="{FF2B5EF4-FFF2-40B4-BE49-F238E27FC236}">
                <a16:creationId xmlns:a16="http://schemas.microsoft.com/office/drawing/2014/main" id="{AFBF0572-6A3B-A5CB-7207-B9301647D0F9}"/>
              </a:ext>
            </a:extLst>
          </p:cNvPr>
          <p:cNvPicPr>
            <a:picLocks noChangeAspect="1"/>
          </p:cNvPicPr>
          <p:nvPr/>
        </p:nvPicPr>
        <p:blipFill>
          <a:blip r:embed="rId3"/>
          <a:stretch>
            <a:fillRect/>
          </a:stretch>
        </p:blipFill>
        <p:spPr>
          <a:xfrm>
            <a:off x="3723443" y="1032559"/>
            <a:ext cx="4745114" cy="2724001"/>
          </a:xfrm>
          <a:prstGeom prst="rect">
            <a:avLst/>
          </a:prstGeom>
        </p:spPr>
      </p:pic>
      <p:pic>
        <p:nvPicPr>
          <p:cNvPr id="21" name="Immagine 20">
            <a:extLst>
              <a:ext uri="{FF2B5EF4-FFF2-40B4-BE49-F238E27FC236}">
                <a16:creationId xmlns:a16="http://schemas.microsoft.com/office/drawing/2014/main" id="{96DD9214-1372-16AA-640D-A4F1B00DBC75}"/>
              </a:ext>
            </a:extLst>
          </p:cNvPr>
          <p:cNvPicPr>
            <a:picLocks noChangeAspect="1"/>
          </p:cNvPicPr>
          <p:nvPr/>
        </p:nvPicPr>
        <p:blipFill>
          <a:blip r:embed="rId4"/>
          <a:stretch>
            <a:fillRect/>
          </a:stretch>
        </p:blipFill>
        <p:spPr>
          <a:xfrm>
            <a:off x="2236180" y="1029340"/>
            <a:ext cx="995147" cy="2993735"/>
          </a:xfrm>
          <a:prstGeom prst="rect">
            <a:avLst/>
          </a:prstGeom>
        </p:spPr>
      </p:pic>
      <p:pic>
        <p:nvPicPr>
          <p:cNvPr id="22" name="Immagine 21">
            <a:extLst>
              <a:ext uri="{FF2B5EF4-FFF2-40B4-BE49-F238E27FC236}">
                <a16:creationId xmlns:a16="http://schemas.microsoft.com/office/drawing/2014/main" id="{D1B116D1-2A8B-EEAF-C725-4D00C5D516EB}"/>
              </a:ext>
            </a:extLst>
          </p:cNvPr>
          <p:cNvPicPr>
            <a:picLocks noChangeAspect="1"/>
          </p:cNvPicPr>
          <p:nvPr/>
        </p:nvPicPr>
        <p:blipFill>
          <a:blip r:embed="rId5"/>
          <a:stretch>
            <a:fillRect/>
          </a:stretch>
        </p:blipFill>
        <p:spPr>
          <a:xfrm>
            <a:off x="9220914" y="1688626"/>
            <a:ext cx="1127834" cy="1675165"/>
          </a:xfrm>
          <a:prstGeom prst="rect">
            <a:avLst/>
          </a:prstGeom>
        </p:spPr>
      </p:pic>
    </p:spTree>
    <p:extLst>
      <p:ext uri="{BB962C8B-B14F-4D97-AF65-F5344CB8AC3E}">
        <p14:creationId xmlns:p14="http://schemas.microsoft.com/office/powerpoint/2010/main" val="2803745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E264F-4D85-C941-C0D4-E45B49C4B4FD}"/>
            </a:ext>
          </a:extLst>
        </p:cNvPr>
        <p:cNvGrpSpPr/>
        <p:nvPr/>
      </p:nvGrpSpPr>
      <p:grpSpPr>
        <a:xfrm>
          <a:off x="0" y="0"/>
          <a:ext cx="0" cy="0"/>
          <a:chOff x="0" y="0"/>
          <a:chExt cx="0" cy="0"/>
        </a:xfrm>
      </p:grpSpPr>
      <p:sp>
        <p:nvSpPr>
          <p:cNvPr id="5" name="Rettangolo 4">
            <a:extLst>
              <a:ext uri="{FF2B5EF4-FFF2-40B4-BE49-F238E27FC236}">
                <a16:creationId xmlns:a16="http://schemas.microsoft.com/office/drawing/2014/main" id="{CF548F96-B27F-75D8-2C3D-BC6CC45A1B38}"/>
              </a:ext>
            </a:extLst>
          </p:cNvPr>
          <p:cNvSpPr/>
          <p:nvPr/>
        </p:nvSpPr>
        <p:spPr>
          <a:xfrm>
            <a:off x="0" y="0"/>
            <a:ext cx="12192000" cy="10095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1578BAD7-46DC-AB12-B087-6B70B0D8C4F1}"/>
              </a:ext>
            </a:extLst>
          </p:cNvPr>
          <p:cNvSpPr>
            <a:spLocks noGrp="1"/>
          </p:cNvSpPr>
          <p:nvPr>
            <p:ph type="title"/>
          </p:nvPr>
        </p:nvSpPr>
        <p:spPr>
          <a:xfrm>
            <a:off x="252248" y="-81649"/>
            <a:ext cx="10515600" cy="1325563"/>
          </a:xfrm>
        </p:spPr>
        <p:txBody>
          <a:bodyPr>
            <a:normAutofit/>
          </a:bodyPr>
          <a:lstStyle/>
          <a:p>
            <a:r>
              <a:rPr lang="it-IT" sz="2400" b="1" dirty="0" err="1">
                <a:solidFill>
                  <a:schemeClr val="bg1">
                    <a:lumMod val="95000"/>
                  </a:schemeClr>
                </a:solidFill>
                <a:latin typeface="Montserrat" pitchFamily="2" charset="77"/>
              </a:rPr>
              <a:t>Artificial</a:t>
            </a:r>
            <a:r>
              <a:rPr lang="it-IT" sz="2400" b="1" dirty="0">
                <a:solidFill>
                  <a:schemeClr val="bg1">
                    <a:lumMod val="95000"/>
                  </a:schemeClr>
                </a:solidFill>
                <a:latin typeface="Montserrat" pitchFamily="2" charset="77"/>
              </a:rPr>
              <a:t> Intelligence for Ocean Dynamics</a:t>
            </a:r>
            <a:br>
              <a:rPr lang="it-IT" sz="2400" b="1">
                <a:solidFill>
                  <a:schemeClr val="bg1">
                    <a:lumMod val="95000"/>
                  </a:schemeClr>
                </a:solidFill>
                <a:latin typeface="Montserrat" pitchFamily="2" charset="77"/>
              </a:rPr>
            </a:br>
            <a:endParaRPr lang="it-IT" sz="2400" b="1" dirty="0">
              <a:solidFill>
                <a:schemeClr val="bg1">
                  <a:lumMod val="95000"/>
                </a:schemeClr>
              </a:solidFill>
              <a:latin typeface="Montserrat" pitchFamily="2" charset="77"/>
            </a:endParaRPr>
          </a:p>
        </p:txBody>
      </p:sp>
      <p:pic>
        <p:nvPicPr>
          <p:cNvPr id="6" name="Immagine 5">
            <a:extLst>
              <a:ext uri="{FF2B5EF4-FFF2-40B4-BE49-F238E27FC236}">
                <a16:creationId xmlns:a16="http://schemas.microsoft.com/office/drawing/2014/main" id="{B2861542-66B6-F86C-C754-34291EEBC149}"/>
              </a:ext>
            </a:extLst>
          </p:cNvPr>
          <p:cNvPicPr>
            <a:picLocks noChangeAspect="1"/>
          </p:cNvPicPr>
          <p:nvPr/>
        </p:nvPicPr>
        <p:blipFill>
          <a:blip r:embed="rId3"/>
          <a:srcRect l="12596" r="13338"/>
          <a:stretch/>
        </p:blipFill>
        <p:spPr>
          <a:xfrm>
            <a:off x="4385785" y="2286000"/>
            <a:ext cx="3747541" cy="4572000"/>
          </a:xfrm>
          <a:prstGeom prst="rect">
            <a:avLst/>
          </a:prstGeom>
        </p:spPr>
      </p:pic>
      <p:sp>
        <p:nvSpPr>
          <p:cNvPr id="11" name="CasellaDiTesto 10">
            <a:extLst>
              <a:ext uri="{FF2B5EF4-FFF2-40B4-BE49-F238E27FC236}">
                <a16:creationId xmlns:a16="http://schemas.microsoft.com/office/drawing/2014/main" id="{5043B886-6749-FEEF-D55D-F3035350813B}"/>
              </a:ext>
            </a:extLst>
          </p:cNvPr>
          <p:cNvSpPr txBox="1"/>
          <p:nvPr/>
        </p:nvSpPr>
        <p:spPr>
          <a:xfrm>
            <a:off x="4475544" y="1441466"/>
            <a:ext cx="3240912" cy="738664"/>
          </a:xfrm>
          <a:prstGeom prst="rect">
            <a:avLst/>
          </a:prstGeom>
          <a:noFill/>
        </p:spPr>
        <p:txBody>
          <a:bodyPr wrap="square">
            <a:spAutoFit/>
          </a:bodyPr>
          <a:lstStyle/>
          <a:p>
            <a:r>
              <a:rPr lang="it-IT" sz="1400" i="0" u="none" strike="noStrike">
                <a:solidFill>
                  <a:srgbClr val="000000"/>
                </a:solidFill>
                <a:effectLst/>
              </a:rPr>
              <a:t>Satellite</a:t>
            </a:r>
            <a:r>
              <a:rPr lang="it-IT" sz="1400" b="1" i="0" u="none" strike="noStrike">
                <a:solidFill>
                  <a:srgbClr val="000000"/>
                </a:solidFill>
                <a:effectLst/>
              </a:rPr>
              <a:t> Sea Surface Temperature</a:t>
            </a:r>
            <a:r>
              <a:rPr lang="it-IT" sz="1400" i="0" u="none" strike="noStrike">
                <a:solidFill>
                  <a:srgbClr val="000000"/>
                </a:solidFill>
                <a:effectLst/>
              </a:rPr>
              <a:t> images contain a lot of dynamical information at high spatial and temporal resolution</a:t>
            </a:r>
            <a:endParaRPr lang="it-IT" sz="1400"/>
          </a:p>
        </p:txBody>
      </p:sp>
      <p:pic>
        <p:nvPicPr>
          <p:cNvPr id="2" name="Immagine 1">
            <a:extLst>
              <a:ext uri="{FF2B5EF4-FFF2-40B4-BE49-F238E27FC236}">
                <a16:creationId xmlns:a16="http://schemas.microsoft.com/office/drawing/2014/main" id="{E827980A-CBC2-F242-A2AA-3B1A28A297B8}"/>
              </a:ext>
            </a:extLst>
          </p:cNvPr>
          <p:cNvPicPr>
            <a:picLocks noChangeAspect="1"/>
          </p:cNvPicPr>
          <p:nvPr/>
        </p:nvPicPr>
        <p:blipFill rotWithShape="1">
          <a:blip r:embed="rId4"/>
          <a:srcRect r="1020"/>
          <a:stretch/>
        </p:blipFill>
        <p:spPr>
          <a:xfrm>
            <a:off x="1156188" y="1129301"/>
            <a:ext cx="2447216" cy="2131016"/>
          </a:xfrm>
          <a:prstGeom prst="rect">
            <a:avLst/>
          </a:prstGeom>
        </p:spPr>
      </p:pic>
      <p:pic>
        <p:nvPicPr>
          <p:cNvPr id="3" name="Immagine 2">
            <a:extLst>
              <a:ext uri="{FF2B5EF4-FFF2-40B4-BE49-F238E27FC236}">
                <a16:creationId xmlns:a16="http://schemas.microsoft.com/office/drawing/2014/main" id="{0304F40F-EDAF-7BFB-6E40-A739BF25C0F9}"/>
              </a:ext>
            </a:extLst>
          </p:cNvPr>
          <p:cNvPicPr>
            <a:picLocks noChangeAspect="1"/>
          </p:cNvPicPr>
          <p:nvPr/>
        </p:nvPicPr>
        <p:blipFill>
          <a:blip r:embed="rId5"/>
          <a:stretch>
            <a:fillRect/>
          </a:stretch>
        </p:blipFill>
        <p:spPr>
          <a:xfrm>
            <a:off x="3528434" y="2720194"/>
            <a:ext cx="575426" cy="230170"/>
          </a:xfrm>
          <a:prstGeom prst="rect">
            <a:avLst/>
          </a:prstGeom>
        </p:spPr>
      </p:pic>
      <p:pic>
        <p:nvPicPr>
          <p:cNvPr id="4" name="Immagine 3">
            <a:extLst>
              <a:ext uri="{FF2B5EF4-FFF2-40B4-BE49-F238E27FC236}">
                <a16:creationId xmlns:a16="http://schemas.microsoft.com/office/drawing/2014/main" id="{CD78A97C-368A-D7C3-6EE9-77419BE12F2E}"/>
              </a:ext>
            </a:extLst>
          </p:cNvPr>
          <p:cNvPicPr>
            <a:picLocks noChangeAspect="1"/>
          </p:cNvPicPr>
          <p:nvPr/>
        </p:nvPicPr>
        <p:blipFill rotWithShape="1">
          <a:blip r:embed="rId6">
            <a:extLst>
              <a:ext uri="{28A0092B-C50C-407E-A947-70E740481C1C}">
                <a14:useLocalDpi xmlns:a14="http://schemas.microsoft.com/office/drawing/2010/main" val="0"/>
              </a:ext>
            </a:extLst>
          </a:blip>
          <a:srcRect l="24262" t="42752" r="24196" b="43778"/>
          <a:stretch/>
        </p:blipFill>
        <p:spPr>
          <a:xfrm>
            <a:off x="2292754" y="3284208"/>
            <a:ext cx="1760764" cy="325557"/>
          </a:xfrm>
          <a:prstGeom prst="rect">
            <a:avLst/>
          </a:prstGeom>
        </p:spPr>
      </p:pic>
    </p:spTree>
    <p:extLst>
      <p:ext uri="{BB962C8B-B14F-4D97-AF65-F5344CB8AC3E}">
        <p14:creationId xmlns:p14="http://schemas.microsoft.com/office/powerpoint/2010/main" val="2472090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CasellaDiTesto 28"/>
          <p:cNvSpPr txBox="1">
            <a:spLocks noChangeArrowheads="1"/>
          </p:cNvSpPr>
          <p:nvPr/>
        </p:nvSpPr>
        <p:spPr bwMode="auto">
          <a:xfrm rot="-5400000">
            <a:off x="-2859260" y="2856305"/>
            <a:ext cx="6302173" cy="583621"/>
          </a:xfrm>
          <a:prstGeom prst="rect">
            <a:avLst/>
          </a:prstGeom>
          <a:solidFill>
            <a:schemeClr val="accent5">
              <a:lumMod val="50000"/>
            </a:schemeClr>
          </a:solidFill>
          <a:ln w="9525">
            <a:solidFill>
              <a:schemeClr val="accent5">
                <a:lumMod val="75000"/>
              </a:schemeClr>
            </a:solidFill>
            <a:miter lim="800000"/>
            <a:headEnd/>
            <a:tailEnd/>
          </a:ln>
        </p:spPr>
        <p:txBody>
          <a:bodyPr wrap="square">
            <a:spAutoFit/>
          </a:bodyPr>
          <a:lstStyle/>
          <a:p>
            <a:pPr algn="r">
              <a:lnSpc>
                <a:spcPts val="3700"/>
              </a:lnSpc>
            </a:pPr>
            <a:r>
              <a:rPr lang="it-IT" sz="4000" b="1" dirty="0">
                <a:solidFill>
                  <a:prstClr val="white"/>
                </a:solidFill>
                <a:latin typeface="Calibri" pitchFamily="34" charset="0"/>
                <a:cs typeface="Arial" pitchFamily="34" charset="0"/>
              </a:rPr>
              <a:t>	</a:t>
            </a:r>
            <a:endParaRPr lang="it-IT" sz="4000" dirty="0">
              <a:solidFill>
                <a:prstClr val="white"/>
              </a:solidFill>
              <a:latin typeface="Calibri" pitchFamily="34" charset="0"/>
              <a:cs typeface="Arial" pitchFamily="34" charset="0"/>
            </a:endParaRPr>
          </a:p>
        </p:txBody>
      </p:sp>
      <p:pic>
        <p:nvPicPr>
          <p:cNvPr id="11" name="Immagine 10">
            <a:extLst>
              <a:ext uri="{FF2B5EF4-FFF2-40B4-BE49-F238E27FC236}">
                <a16:creationId xmlns:a16="http://schemas.microsoft.com/office/drawing/2014/main" id="{63FA16F9-AAC8-9A41-9B88-9199F151B72E}"/>
              </a:ext>
            </a:extLst>
          </p:cNvPr>
          <p:cNvPicPr>
            <a:picLocks noChangeAspect="1"/>
          </p:cNvPicPr>
          <p:nvPr/>
        </p:nvPicPr>
        <p:blipFill>
          <a:blip r:embed="rId2"/>
          <a:stretch>
            <a:fillRect/>
          </a:stretch>
        </p:blipFill>
        <p:spPr>
          <a:xfrm>
            <a:off x="-25400" y="6178935"/>
            <a:ext cx="665794" cy="669156"/>
          </a:xfrm>
          <a:prstGeom prst="rect">
            <a:avLst/>
          </a:prstGeom>
        </p:spPr>
      </p:pic>
      <p:pic>
        <p:nvPicPr>
          <p:cNvPr id="2" name="Immagine 1">
            <a:extLst>
              <a:ext uri="{FF2B5EF4-FFF2-40B4-BE49-F238E27FC236}">
                <a16:creationId xmlns:a16="http://schemas.microsoft.com/office/drawing/2014/main" id="{C7EFF918-E55F-8443-A97C-FF6D54A7EBA6}"/>
              </a:ext>
            </a:extLst>
          </p:cNvPr>
          <p:cNvPicPr>
            <a:picLocks noChangeAspect="1"/>
          </p:cNvPicPr>
          <p:nvPr/>
        </p:nvPicPr>
        <p:blipFill>
          <a:blip r:embed="rId3"/>
          <a:stretch>
            <a:fillRect/>
          </a:stretch>
        </p:blipFill>
        <p:spPr>
          <a:xfrm>
            <a:off x="7066872" y="2777067"/>
            <a:ext cx="4384672" cy="4071024"/>
          </a:xfrm>
          <a:prstGeom prst="rect">
            <a:avLst/>
          </a:prstGeom>
        </p:spPr>
      </p:pic>
      <p:sp>
        <p:nvSpPr>
          <p:cNvPr id="3" name="Rettangolo 2">
            <a:extLst>
              <a:ext uri="{FF2B5EF4-FFF2-40B4-BE49-F238E27FC236}">
                <a16:creationId xmlns:a16="http://schemas.microsoft.com/office/drawing/2014/main" id="{19C0E473-6CDF-3543-862C-44D40F0C6B54}"/>
              </a:ext>
            </a:extLst>
          </p:cNvPr>
          <p:cNvSpPr/>
          <p:nvPr/>
        </p:nvSpPr>
        <p:spPr>
          <a:xfrm>
            <a:off x="1171732" y="267499"/>
            <a:ext cx="11217046" cy="923330"/>
          </a:xfrm>
          <a:prstGeom prst="rect">
            <a:avLst/>
          </a:prstGeom>
        </p:spPr>
        <p:txBody>
          <a:bodyPr wrap="square">
            <a:spAutoFit/>
          </a:bodyPr>
          <a:lstStyle/>
          <a:p>
            <a:r>
              <a:rPr lang="it-IT" dirty="0">
                <a:solidFill>
                  <a:schemeClr val="accent5">
                    <a:lumMod val="50000"/>
                  </a:schemeClr>
                </a:solidFill>
                <a:latin typeface="Calibri" pitchFamily="34" charset="0"/>
                <a:cs typeface="Arial" pitchFamily="34" charset="0"/>
              </a:rPr>
              <a:t>No </a:t>
            </a:r>
            <a:r>
              <a:rPr lang="it-IT" dirty="0" err="1">
                <a:solidFill>
                  <a:schemeClr val="accent5">
                    <a:lumMod val="50000"/>
                  </a:schemeClr>
                </a:solidFill>
                <a:latin typeface="Calibri" pitchFamily="34" charset="0"/>
                <a:cs typeface="Arial" pitchFamily="34" charset="0"/>
              </a:rPr>
              <a:t>instrumental</a:t>
            </a:r>
            <a:r>
              <a:rPr lang="it-IT" dirty="0">
                <a:solidFill>
                  <a:schemeClr val="accent5">
                    <a:lumMod val="50000"/>
                  </a:schemeClr>
                </a:solidFill>
                <a:latin typeface="Calibri" pitchFamily="34" charset="0"/>
                <a:cs typeface="Arial" pitchFamily="34" charset="0"/>
              </a:rPr>
              <a:t> </a:t>
            </a:r>
            <a:r>
              <a:rPr lang="it-IT" dirty="0" err="1">
                <a:solidFill>
                  <a:schemeClr val="accent5">
                    <a:lumMod val="50000"/>
                  </a:schemeClr>
                </a:solidFill>
                <a:latin typeface="Calibri" pitchFamily="34" charset="0"/>
                <a:cs typeface="Arial" pitchFamily="34" charset="0"/>
              </a:rPr>
              <a:t>measurement</a:t>
            </a:r>
            <a:r>
              <a:rPr lang="it-IT" dirty="0">
                <a:solidFill>
                  <a:schemeClr val="accent5">
                    <a:lumMod val="50000"/>
                  </a:schemeClr>
                </a:solidFill>
                <a:latin typeface="Calibri" pitchFamily="34" charset="0"/>
                <a:cs typeface="Arial" pitchFamily="34" charset="0"/>
              </a:rPr>
              <a:t> </a:t>
            </a:r>
            <a:r>
              <a:rPr lang="it-IT" dirty="0" err="1">
                <a:solidFill>
                  <a:schemeClr val="accent5">
                    <a:lumMod val="50000"/>
                  </a:schemeClr>
                </a:solidFill>
                <a:latin typeface="Calibri" pitchFamily="34" charset="0"/>
                <a:cs typeface="Arial" pitchFamily="34" charset="0"/>
              </a:rPr>
              <a:t>taken</a:t>
            </a:r>
            <a:r>
              <a:rPr lang="it-IT" dirty="0">
                <a:solidFill>
                  <a:schemeClr val="accent5">
                    <a:lumMod val="50000"/>
                  </a:schemeClr>
                </a:solidFill>
                <a:latin typeface="Calibri" pitchFamily="34" charset="0"/>
                <a:cs typeface="Arial" pitchFamily="34" charset="0"/>
              </a:rPr>
              <a:t> in </a:t>
            </a:r>
            <a:r>
              <a:rPr lang="it-IT" dirty="0" err="1">
                <a:solidFill>
                  <a:schemeClr val="accent5">
                    <a:lumMod val="50000"/>
                  </a:schemeClr>
                </a:solidFill>
                <a:latin typeface="Calibri" pitchFamily="34" charset="0"/>
                <a:cs typeface="Arial" pitchFamily="34" charset="0"/>
              </a:rPr>
              <a:t>isolation</a:t>
            </a:r>
            <a:r>
              <a:rPr lang="it-IT" dirty="0">
                <a:solidFill>
                  <a:schemeClr val="accent5">
                    <a:lumMod val="50000"/>
                  </a:schemeClr>
                </a:solidFill>
                <a:latin typeface="Calibri" pitchFamily="34" charset="0"/>
                <a:cs typeface="Arial" pitchFamily="34" charset="0"/>
              </a:rPr>
              <a:t> </a:t>
            </a:r>
            <a:r>
              <a:rPr lang="it-IT" dirty="0" err="1">
                <a:solidFill>
                  <a:schemeClr val="accent5">
                    <a:lumMod val="50000"/>
                  </a:schemeClr>
                </a:solidFill>
                <a:latin typeface="Calibri" pitchFamily="34" charset="0"/>
                <a:cs typeface="Arial" pitchFamily="34" charset="0"/>
              </a:rPr>
              <a:t>is</a:t>
            </a:r>
            <a:r>
              <a:rPr lang="it-IT" dirty="0">
                <a:solidFill>
                  <a:schemeClr val="accent5">
                    <a:lumMod val="50000"/>
                  </a:schemeClr>
                </a:solidFill>
                <a:latin typeface="Calibri" pitchFamily="34" charset="0"/>
                <a:cs typeface="Arial" pitchFamily="34" charset="0"/>
              </a:rPr>
              <a:t> </a:t>
            </a:r>
            <a:r>
              <a:rPr lang="it-IT" dirty="0" err="1">
                <a:solidFill>
                  <a:schemeClr val="accent5">
                    <a:lumMod val="50000"/>
                  </a:schemeClr>
                </a:solidFill>
                <a:latin typeface="Calibri" pitchFamily="34" charset="0"/>
                <a:cs typeface="Arial" pitchFamily="34" charset="0"/>
              </a:rPr>
              <a:t>capable</a:t>
            </a:r>
            <a:r>
              <a:rPr lang="it-IT" dirty="0">
                <a:solidFill>
                  <a:schemeClr val="accent5">
                    <a:lumMod val="50000"/>
                  </a:schemeClr>
                </a:solidFill>
                <a:latin typeface="Calibri" pitchFamily="34" charset="0"/>
                <a:cs typeface="Arial" pitchFamily="34" charset="0"/>
              </a:rPr>
              <a:t> of </a:t>
            </a:r>
            <a:r>
              <a:rPr lang="it-IT" dirty="0" err="1">
                <a:solidFill>
                  <a:schemeClr val="accent5">
                    <a:lumMod val="50000"/>
                  </a:schemeClr>
                </a:solidFill>
                <a:latin typeface="Calibri" pitchFamily="34" charset="0"/>
                <a:cs typeface="Arial" pitchFamily="34" charset="0"/>
              </a:rPr>
              <a:t>observing</a:t>
            </a:r>
            <a:r>
              <a:rPr lang="it-IT" dirty="0">
                <a:solidFill>
                  <a:schemeClr val="accent5">
                    <a:lumMod val="50000"/>
                  </a:schemeClr>
                </a:solidFill>
                <a:latin typeface="Calibri" pitchFamily="34" charset="0"/>
                <a:cs typeface="Arial" pitchFamily="34" charset="0"/>
              </a:rPr>
              <a:t> and </a:t>
            </a:r>
            <a:r>
              <a:rPr lang="it-IT" dirty="0" err="1">
                <a:solidFill>
                  <a:schemeClr val="accent5">
                    <a:lumMod val="50000"/>
                  </a:schemeClr>
                </a:solidFill>
                <a:latin typeface="Calibri" pitchFamily="34" charset="0"/>
                <a:cs typeface="Arial" pitchFamily="34" charset="0"/>
              </a:rPr>
              <a:t>fully</a:t>
            </a:r>
            <a:r>
              <a:rPr lang="it-IT" dirty="0">
                <a:solidFill>
                  <a:schemeClr val="accent5">
                    <a:lumMod val="50000"/>
                  </a:schemeClr>
                </a:solidFill>
                <a:latin typeface="Calibri" pitchFamily="34" charset="0"/>
                <a:cs typeface="Arial" pitchFamily="34" charset="0"/>
              </a:rPr>
              <a:t> </a:t>
            </a:r>
            <a:r>
              <a:rPr lang="it-IT" dirty="0" err="1">
                <a:solidFill>
                  <a:schemeClr val="accent5">
                    <a:lumMod val="50000"/>
                  </a:schemeClr>
                </a:solidFill>
                <a:latin typeface="Calibri" pitchFamily="34" charset="0"/>
                <a:cs typeface="Arial" pitchFamily="34" charset="0"/>
              </a:rPr>
              <a:t>describing</a:t>
            </a:r>
            <a:r>
              <a:rPr lang="it-IT" dirty="0">
                <a:solidFill>
                  <a:schemeClr val="accent5">
                    <a:lumMod val="50000"/>
                  </a:schemeClr>
                </a:solidFill>
                <a:latin typeface="Calibri" pitchFamily="34" charset="0"/>
                <a:cs typeface="Arial" pitchFamily="34" charset="0"/>
              </a:rPr>
              <a:t> the </a:t>
            </a:r>
            <a:r>
              <a:rPr lang="it-IT" dirty="0" err="1">
                <a:solidFill>
                  <a:schemeClr val="accent5">
                    <a:lumMod val="50000"/>
                  </a:schemeClr>
                </a:solidFill>
                <a:latin typeface="Calibri" pitchFamily="34" charset="0"/>
                <a:cs typeface="Arial" pitchFamily="34" charset="0"/>
              </a:rPr>
              <a:t>ocean</a:t>
            </a:r>
            <a:r>
              <a:rPr lang="it-IT" dirty="0">
                <a:solidFill>
                  <a:schemeClr val="accent5">
                    <a:lumMod val="50000"/>
                  </a:schemeClr>
                </a:solidFill>
                <a:latin typeface="Calibri" pitchFamily="34" charset="0"/>
                <a:cs typeface="Arial" pitchFamily="34" charset="0"/>
              </a:rPr>
              <a:t> state </a:t>
            </a:r>
          </a:p>
          <a:p>
            <a:r>
              <a:rPr lang="it-IT" dirty="0">
                <a:solidFill>
                  <a:schemeClr val="accent5">
                    <a:lumMod val="50000"/>
                  </a:schemeClr>
                </a:solidFill>
                <a:latin typeface="Calibri" pitchFamily="34" charset="0"/>
                <a:cs typeface="Arial" pitchFamily="34" charset="0"/>
              </a:rPr>
              <a:t>(</a:t>
            </a:r>
            <a:r>
              <a:rPr lang="it-IT" dirty="0" err="1">
                <a:solidFill>
                  <a:schemeClr val="accent5">
                    <a:lumMod val="50000"/>
                  </a:schemeClr>
                </a:solidFill>
                <a:latin typeface="Calibri" pitchFamily="34" charset="0"/>
                <a:cs typeface="Arial" pitchFamily="34" charset="0"/>
              </a:rPr>
              <a:t>at</a:t>
            </a:r>
            <a:r>
              <a:rPr lang="it-IT" dirty="0">
                <a:solidFill>
                  <a:schemeClr val="accent5">
                    <a:lumMod val="50000"/>
                  </a:schemeClr>
                </a:solidFill>
                <a:latin typeface="Calibri" pitchFamily="34" charset="0"/>
                <a:cs typeface="Arial" pitchFamily="34" charset="0"/>
              </a:rPr>
              <a:t> </a:t>
            </a:r>
            <a:r>
              <a:rPr lang="it-IT" dirty="0" err="1">
                <a:solidFill>
                  <a:schemeClr val="accent5">
                    <a:lumMod val="50000"/>
                  </a:schemeClr>
                </a:solidFill>
                <a:latin typeface="Calibri" pitchFamily="34" charset="0"/>
                <a:cs typeface="Arial" pitchFamily="34" charset="0"/>
              </a:rPr>
              <a:t>all</a:t>
            </a:r>
            <a:r>
              <a:rPr lang="it-IT" dirty="0">
                <a:solidFill>
                  <a:schemeClr val="accent5">
                    <a:lumMod val="50000"/>
                  </a:schemeClr>
                </a:solidFill>
                <a:latin typeface="Calibri" pitchFamily="34" charset="0"/>
                <a:cs typeface="Arial" pitchFamily="34" charset="0"/>
              </a:rPr>
              <a:t> </a:t>
            </a:r>
            <a:r>
              <a:rPr lang="it-IT" dirty="0" err="1">
                <a:solidFill>
                  <a:schemeClr val="accent5">
                    <a:lumMod val="50000"/>
                  </a:schemeClr>
                </a:solidFill>
                <a:latin typeface="Calibri" pitchFamily="34" charset="0"/>
                <a:cs typeface="Arial" pitchFamily="34" charset="0"/>
              </a:rPr>
              <a:t>dynamically</a:t>
            </a:r>
            <a:r>
              <a:rPr lang="it-IT" dirty="0">
                <a:solidFill>
                  <a:schemeClr val="accent5">
                    <a:lumMod val="50000"/>
                  </a:schemeClr>
                </a:solidFill>
                <a:latin typeface="Calibri" pitchFamily="34" charset="0"/>
                <a:cs typeface="Arial" pitchFamily="34" charset="0"/>
              </a:rPr>
              <a:t> </a:t>
            </a:r>
            <a:r>
              <a:rPr lang="it-IT" dirty="0" err="1">
                <a:solidFill>
                  <a:schemeClr val="accent5">
                    <a:lumMod val="50000"/>
                  </a:schemeClr>
                </a:solidFill>
                <a:latin typeface="Calibri" pitchFamily="34" charset="0"/>
                <a:cs typeface="Arial" pitchFamily="34" charset="0"/>
              </a:rPr>
              <a:t>relevant</a:t>
            </a:r>
            <a:r>
              <a:rPr lang="it-IT" dirty="0">
                <a:solidFill>
                  <a:schemeClr val="accent5">
                    <a:lumMod val="50000"/>
                  </a:schemeClr>
                </a:solidFill>
                <a:latin typeface="Calibri" pitchFamily="34" charset="0"/>
                <a:cs typeface="Arial" pitchFamily="34" charset="0"/>
              </a:rPr>
              <a:t> </a:t>
            </a:r>
            <a:r>
              <a:rPr lang="it-IT" dirty="0" err="1">
                <a:solidFill>
                  <a:schemeClr val="accent5">
                    <a:lumMod val="50000"/>
                  </a:schemeClr>
                </a:solidFill>
                <a:latin typeface="Calibri" pitchFamily="34" charset="0"/>
                <a:cs typeface="Arial" pitchFamily="34" charset="0"/>
              </a:rPr>
              <a:t>scales</a:t>
            </a:r>
            <a:r>
              <a:rPr lang="it-IT" dirty="0">
                <a:solidFill>
                  <a:schemeClr val="accent5">
                    <a:lumMod val="50000"/>
                  </a:schemeClr>
                </a:solidFill>
                <a:latin typeface="Calibri" pitchFamily="34" charset="0"/>
                <a:cs typeface="Arial" pitchFamily="34" charset="0"/>
              </a:rPr>
              <a:t>)</a:t>
            </a:r>
          </a:p>
          <a:p>
            <a:endParaRPr lang="it-IT" dirty="0">
              <a:solidFill>
                <a:schemeClr val="accent5">
                  <a:lumMod val="50000"/>
                </a:schemeClr>
              </a:solidFill>
              <a:latin typeface="Calibri" pitchFamily="34" charset="0"/>
              <a:cs typeface="Arial" pitchFamily="34" charset="0"/>
            </a:endParaRPr>
          </a:p>
        </p:txBody>
      </p:sp>
      <p:sp>
        <p:nvSpPr>
          <p:cNvPr id="12" name="Rettangolo 11">
            <a:extLst>
              <a:ext uri="{FF2B5EF4-FFF2-40B4-BE49-F238E27FC236}">
                <a16:creationId xmlns:a16="http://schemas.microsoft.com/office/drawing/2014/main" id="{AAA18D22-EB7A-4946-A2DD-0DE8D9F5D35D}"/>
              </a:ext>
            </a:extLst>
          </p:cNvPr>
          <p:cNvSpPr/>
          <p:nvPr/>
        </p:nvSpPr>
        <p:spPr>
          <a:xfrm>
            <a:off x="1031401" y="1176629"/>
            <a:ext cx="5974163" cy="1600438"/>
          </a:xfrm>
          <a:prstGeom prst="rect">
            <a:avLst/>
          </a:prstGeom>
        </p:spPr>
        <p:txBody>
          <a:bodyPr wrap="square">
            <a:spAutoFit/>
          </a:bodyPr>
          <a:lstStyle/>
          <a:p>
            <a:r>
              <a:rPr lang="it-IT" dirty="0">
                <a:solidFill>
                  <a:schemeClr val="accent5">
                    <a:lumMod val="50000"/>
                  </a:schemeClr>
                </a:solidFill>
                <a:latin typeface="Calibri" pitchFamily="34" charset="0"/>
                <a:cs typeface="Arial" pitchFamily="34" charset="0"/>
              </a:rPr>
              <a:t>LIMITS</a:t>
            </a:r>
          </a:p>
          <a:p>
            <a:pPr marL="285750" indent="-285750">
              <a:buFont typeface="Arial" panose="020B0604020202020204" pitchFamily="34" charset="0"/>
              <a:buChar char="•"/>
            </a:pPr>
            <a:r>
              <a:rPr lang="it-IT" sz="1600" dirty="0" err="1">
                <a:solidFill>
                  <a:schemeClr val="accent5">
                    <a:lumMod val="50000"/>
                  </a:schemeClr>
                </a:solidFill>
                <a:latin typeface="Calibri" pitchFamily="34" charset="0"/>
                <a:cs typeface="Arial" pitchFamily="34" charset="0"/>
              </a:rPr>
              <a:t>Spatial</a:t>
            </a:r>
            <a:r>
              <a:rPr lang="it-IT" sz="1600" dirty="0">
                <a:solidFill>
                  <a:schemeClr val="accent5">
                    <a:lumMod val="50000"/>
                  </a:schemeClr>
                </a:solidFill>
                <a:latin typeface="Calibri" pitchFamily="34" charset="0"/>
                <a:cs typeface="Arial" pitchFamily="34" charset="0"/>
              </a:rPr>
              <a:t>/</a:t>
            </a:r>
            <a:r>
              <a:rPr lang="it-IT" sz="1600" dirty="0" err="1">
                <a:solidFill>
                  <a:schemeClr val="accent5">
                    <a:lumMod val="50000"/>
                  </a:schemeClr>
                </a:solidFill>
                <a:latin typeface="Calibri" pitchFamily="34" charset="0"/>
                <a:cs typeface="Arial" pitchFamily="34" charset="0"/>
              </a:rPr>
              <a:t>temporal</a:t>
            </a:r>
            <a:r>
              <a:rPr lang="it-IT" sz="1600" dirty="0">
                <a:solidFill>
                  <a:schemeClr val="accent5">
                    <a:lumMod val="50000"/>
                  </a:schemeClr>
                </a:solidFill>
                <a:latin typeface="Calibri" pitchFamily="34" charset="0"/>
                <a:cs typeface="Arial" pitchFamily="34" charset="0"/>
              </a:rPr>
              <a:t> coverage (e.g. </a:t>
            </a:r>
            <a:r>
              <a:rPr lang="it-IT" sz="1600" dirty="0" err="1">
                <a:solidFill>
                  <a:schemeClr val="accent5">
                    <a:lumMod val="50000"/>
                  </a:schemeClr>
                </a:solidFill>
                <a:latin typeface="Calibri" pitchFamily="34" charset="0"/>
                <a:cs typeface="Arial" pitchFamily="34" charset="0"/>
              </a:rPr>
              <a:t>moored</a:t>
            </a:r>
            <a:r>
              <a:rPr lang="it-IT" sz="1600" dirty="0">
                <a:solidFill>
                  <a:schemeClr val="accent5">
                    <a:lumMod val="50000"/>
                  </a:schemeClr>
                </a:solidFill>
                <a:latin typeface="Calibri" pitchFamily="34" charset="0"/>
                <a:cs typeface="Arial" pitchFamily="34" charset="0"/>
              </a:rPr>
              <a:t> </a:t>
            </a:r>
            <a:r>
              <a:rPr lang="it-IT" sz="1600" dirty="0" err="1">
                <a:solidFill>
                  <a:schemeClr val="accent5">
                    <a:lumMod val="50000"/>
                  </a:schemeClr>
                </a:solidFill>
                <a:latin typeface="Calibri" pitchFamily="34" charset="0"/>
                <a:cs typeface="Arial" pitchFamily="34" charset="0"/>
              </a:rPr>
              <a:t>instruments</a:t>
            </a:r>
            <a:r>
              <a:rPr lang="it-IT" sz="1600" dirty="0">
                <a:solidFill>
                  <a:schemeClr val="accent5">
                    <a:lumMod val="50000"/>
                  </a:schemeClr>
                </a:solidFill>
                <a:latin typeface="Calibri" pitchFamily="34" charset="0"/>
                <a:cs typeface="Arial" pitchFamily="34" charset="0"/>
              </a:rPr>
              <a:t>/</a:t>
            </a:r>
            <a:r>
              <a:rPr lang="it-IT" sz="1600" dirty="0" err="1">
                <a:solidFill>
                  <a:schemeClr val="accent5">
                    <a:lumMod val="50000"/>
                  </a:schemeClr>
                </a:solidFill>
                <a:latin typeface="Calibri" pitchFamily="34" charset="0"/>
                <a:cs typeface="Arial" pitchFamily="34" charset="0"/>
              </a:rPr>
              <a:t>gliders</a:t>
            </a:r>
            <a:r>
              <a:rPr lang="it-IT" sz="1600" dirty="0">
                <a:solidFill>
                  <a:schemeClr val="accent5">
                    <a:lumMod val="50000"/>
                  </a:schemeClr>
                </a:solidFill>
                <a:latin typeface="Calibri" pitchFamily="34" charset="0"/>
                <a:cs typeface="Arial" pitchFamily="34" charset="0"/>
              </a:rPr>
              <a:t>)</a:t>
            </a:r>
          </a:p>
          <a:p>
            <a:pPr marL="285750" indent="-285750">
              <a:buFont typeface="Arial" panose="020B0604020202020204" pitchFamily="34" charset="0"/>
              <a:buChar char="•"/>
            </a:pPr>
            <a:r>
              <a:rPr lang="it-IT" sz="1600" dirty="0" err="1">
                <a:solidFill>
                  <a:schemeClr val="accent5">
                    <a:lumMod val="50000"/>
                  </a:schemeClr>
                </a:solidFill>
                <a:latin typeface="Calibri" pitchFamily="34" charset="0"/>
                <a:cs typeface="Arial" pitchFamily="34" charset="0"/>
              </a:rPr>
              <a:t>Spatial</a:t>
            </a:r>
            <a:r>
              <a:rPr lang="it-IT" sz="1600" dirty="0">
                <a:solidFill>
                  <a:schemeClr val="accent5">
                    <a:lumMod val="50000"/>
                  </a:schemeClr>
                </a:solidFill>
                <a:latin typeface="Calibri" pitchFamily="34" charset="0"/>
                <a:cs typeface="Arial" pitchFamily="34" charset="0"/>
              </a:rPr>
              <a:t>/</a:t>
            </a:r>
            <a:r>
              <a:rPr lang="it-IT" sz="1600" dirty="0" err="1">
                <a:solidFill>
                  <a:schemeClr val="accent5">
                    <a:lumMod val="50000"/>
                  </a:schemeClr>
                </a:solidFill>
                <a:latin typeface="Calibri" pitchFamily="34" charset="0"/>
                <a:cs typeface="Arial" pitchFamily="34" charset="0"/>
              </a:rPr>
              <a:t>temporal</a:t>
            </a:r>
            <a:r>
              <a:rPr lang="it-IT" sz="1600" dirty="0">
                <a:solidFill>
                  <a:schemeClr val="accent5">
                    <a:lumMod val="50000"/>
                  </a:schemeClr>
                </a:solidFill>
                <a:latin typeface="Calibri" pitchFamily="34" charset="0"/>
                <a:cs typeface="Arial" pitchFamily="34" charset="0"/>
              </a:rPr>
              <a:t> sampling (e.g. Argo/CTD)</a:t>
            </a:r>
          </a:p>
          <a:p>
            <a:pPr marL="285750" indent="-285750">
              <a:buFont typeface="Arial" panose="020B0604020202020204" pitchFamily="34" charset="0"/>
              <a:buChar char="•"/>
            </a:pPr>
            <a:r>
              <a:rPr lang="it-IT" sz="1600" dirty="0" err="1">
                <a:solidFill>
                  <a:schemeClr val="accent5">
                    <a:lumMod val="50000"/>
                  </a:schemeClr>
                </a:solidFill>
                <a:latin typeface="Calibri" pitchFamily="34" charset="0"/>
                <a:cs typeface="Arial" pitchFamily="34" charset="0"/>
              </a:rPr>
              <a:t>Representativeness</a:t>
            </a:r>
            <a:r>
              <a:rPr lang="it-IT" sz="1600" dirty="0">
                <a:solidFill>
                  <a:schemeClr val="accent5">
                    <a:lumMod val="50000"/>
                  </a:schemeClr>
                </a:solidFill>
                <a:latin typeface="Calibri" pitchFamily="34" charset="0"/>
                <a:cs typeface="Arial" pitchFamily="34" charset="0"/>
              </a:rPr>
              <a:t> of the </a:t>
            </a:r>
            <a:r>
              <a:rPr lang="it-IT" sz="1600" dirty="0" err="1">
                <a:solidFill>
                  <a:schemeClr val="accent5">
                    <a:lumMod val="50000"/>
                  </a:schemeClr>
                </a:solidFill>
                <a:latin typeface="Calibri" pitchFamily="34" charset="0"/>
                <a:cs typeface="Arial" pitchFamily="34" charset="0"/>
              </a:rPr>
              <a:t>measurement</a:t>
            </a:r>
            <a:r>
              <a:rPr lang="it-IT" sz="1600" dirty="0">
                <a:solidFill>
                  <a:schemeClr val="accent5">
                    <a:lumMod val="50000"/>
                  </a:schemeClr>
                </a:solidFill>
                <a:latin typeface="Calibri" pitchFamily="34" charset="0"/>
                <a:cs typeface="Arial" pitchFamily="34" charset="0"/>
              </a:rPr>
              <a:t> (e.g. satellite data) </a:t>
            </a:r>
          </a:p>
          <a:p>
            <a:pPr marL="285750" indent="-285750">
              <a:buFont typeface="Arial" panose="020B0604020202020204" pitchFamily="34" charset="0"/>
              <a:buChar char="•"/>
            </a:pPr>
            <a:r>
              <a:rPr lang="it-IT" sz="1600" dirty="0" err="1">
                <a:solidFill>
                  <a:schemeClr val="accent5">
                    <a:lumMod val="50000"/>
                  </a:schemeClr>
                </a:solidFill>
                <a:latin typeface="Calibri" pitchFamily="34" charset="0"/>
                <a:cs typeface="Arial" pitchFamily="34" charset="0"/>
              </a:rPr>
              <a:t>Impossibility</a:t>
            </a:r>
            <a:r>
              <a:rPr lang="it-IT" sz="1600" dirty="0">
                <a:solidFill>
                  <a:schemeClr val="accent5">
                    <a:lumMod val="50000"/>
                  </a:schemeClr>
                </a:solidFill>
                <a:latin typeface="Calibri" pitchFamily="34" charset="0"/>
                <a:cs typeface="Arial" pitchFamily="34" charset="0"/>
              </a:rPr>
              <a:t> of </a:t>
            </a:r>
            <a:r>
              <a:rPr lang="it-IT" sz="1600" dirty="0" err="1">
                <a:solidFill>
                  <a:schemeClr val="accent5">
                    <a:lumMod val="50000"/>
                  </a:schemeClr>
                </a:solidFill>
                <a:latin typeface="Calibri" pitchFamily="34" charset="0"/>
                <a:cs typeface="Arial" pitchFamily="34" charset="0"/>
              </a:rPr>
              <a:t>direct</a:t>
            </a:r>
            <a:r>
              <a:rPr lang="it-IT" sz="1600" dirty="0">
                <a:solidFill>
                  <a:schemeClr val="accent5">
                    <a:lumMod val="50000"/>
                  </a:schemeClr>
                </a:solidFill>
                <a:latin typeface="Calibri" pitchFamily="34" charset="0"/>
                <a:cs typeface="Arial" pitchFamily="34" charset="0"/>
              </a:rPr>
              <a:t> </a:t>
            </a:r>
            <a:r>
              <a:rPr lang="it-IT" sz="1600" dirty="0" err="1">
                <a:solidFill>
                  <a:schemeClr val="accent5">
                    <a:lumMod val="50000"/>
                  </a:schemeClr>
                </a:solidFill>
                <a:latin typeface="Calibri" pitchFamily="34" charset="0"/>
                <a:cs typeface="Arial" pitchFamily="34" charset="0"/>
              </a:rPr>
              <a:t>measurements</a:t>
            </a:r>
            <a:r>
              <a:rPr lang="it-IT" sz="1600" dirty="0">
                <a:solidFill>
                  <a:schemeClr val="accent5">
                    <a:lumMod val="50000"/>
                  </a:schemeClr>
                </a:solidFill>
                <a:latin typeface="Calibri" pitchFamily="34" charset="0"/>
                <a:cs typeface="Arial" pitchFamily="34" charset="0"/>
              </a:rPr>
              <a:t> (e.g. </a:t>
            </a:r>
            <a:r>
              <a:rPr lang="it-IT" sz="1600" b="1" dirty="0" err="1">
                <a:solidFill>
                  <a:schemeClr val="accent5">
                    <a:lumMod val="50000"/>
                  </a:schemeClr>
                </a:solidFill>
                <a:latin typeface="Calibri" pitchFamily="34" charset="0"/>
                <a:cs typeface="Arial" pitchFamily="34" charset="0"/>
              </a:rPr>
              <a:t>vertical</a:t>
            </a:r>
            <a:r>
              <a:rPr lang="it-IT" sz="1600" b="1" dirty="0">
                <a:solidFill>
                  <a:schemeClr val="accent5">
                    <a:lumMod val="50000"/>
                  </a:schemeClr>
                </a:solidFill>
                <a:latin typeface="Calibri" pitchFamily="34" charset="0"/>
                <a:cs typeface="Arial" pitchFamily="34" charset="0"/>
              </a:rPr>
              <a:t> </a:t>
            </a:r>
            <a:r>
              <a:rPr lang="it-IT" sz="1600" b="1" dirty="0" err="1">
                <a:solidFill>
                  <a:schemeClr val="accent5">
                    <a:lumMod val="50000"/>
                  </a:schemeClr>
                </a:solidFill>
                <a:latin typeface="Calibri" pitchFamily="34" charset="0"/>
                <a:cs typeface="Arial" pitchFamily="34" charset="0"/>
              </a:rPr>
              <a:t>velocities</a:t>
            </a:r>
            <a:r>
              <a:rPr lang="it-IT" sz="1600" dirty="0">
                <a:solidFill>
                  <a:schemeClr val="accent5">
                    <a:lumMod val="50000"/>
                  </a:schemeClr>
                </a:solidFill>
                <a:latin typeface="Calibri" pitchFamily="34" charset="0"/>
                <a:cs typeface="Arial" pitchFamily="34" charset="0"/>
              </a:rPr>
              <a:t>)</a:t>
            </a:r>
            <a:endParaRPr lang="it-IT" sz="1400" dirty="0">
              <a:solidFill>
                <a:schemeClr val="accent5">
                  <a:lumMod val="50000"/>
                </a:schemeClr>
              </a:solidFill>
              <a:latin typeface="Calibri" pitchFamily="34" charset="0"/>
              <a:cs typeface="Arial" pitchFamily="34" charset="0"/>
            </a:endParaRPr>
          </a:p>
          <a:p>
            <a:pPr marL="285750" indent="-285750">
              <a:buFont typeface="Arial" panose="020B0604020202020204" pitchFamily="34" charset="0"/>
              <a:buChar char="•"/>
            </a:pPr>
            <a:endParaRPr lang="it-IT" sz="1600" dirty="0">
              <a:solidFill>
                <a:schemeClr val="accent5">
                  <a:lumMod val="50000"/>
                </a:schemeClr>
              </a:solidFill>
              <a:latin typeface="Calibri" pitchFamily="34" charset="0"/>
              <a:cs typeface="Arial" pitchFamily="34" charset="0"/>
            </a:endParaRPr>
          </a:p>
        </p:txBody>
      </p:sp>
      <p:pic>
        <p:nvPicPr>
          <p:cNvPr id="4" name="Picture 4">
            <a:extLst>
              <a:ext uri="{FF2B5EF4-FFF2-40B4-BE49-F238E27FC236}">
                <a16:creationId xmlns:a16="http://schemas.microsoft.com/office/drawing/2014/main" id="{6F151C09-4591-0D2F-1AC4-9EE547A31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401" y="2766420"/>
            <a:ext cx="5773865" cy="4081671"/>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4">
            <a:extLst>
              <a:ext uri="{FF2B5EF4-FFF2-40B4-BE49-F238E27FC236}">
                <a16:creationId xmlns:a16="http://schemas.microsoft.com/office/drawing/2014/main" id="{AC221A53-9926-5C93-ECD5-4B631D47C4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98164" y="1190829"/>
            <a:ext cx="2100522" cy="157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5">
            <a:extLst>
              <a:ext uri="{FF2B5EF4-FFF2-40B4-BE49-F238E27FC236}">
                <a16:creationId xmlns:a16="http://schemas.microsoft.com/office/drawing/2014/main" id="{BECBB9D1-4409-AE76-A4C9-857C5709AAC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45895" y="1190829"/>
            <a:ext cx="2252269" cy="157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7B8B582B-262D-9128-318B-F86ADA8AEBD2}"/>
              </a:ext>
            </a:extLst>
          </p:cNvPr>
          <p:cNvPicPr>
            <a:picLocks noChangeAspect="1"/>
          </p:cNvPicPr>
          <p:nvPr/>
        </p:nvPicPr>
        <p:blipFill>
          <a:blip r:embed="rId7"/>
          <a:stretch>
            <a:fillRect/>
          </a:stretch>
        </p:blipFill>
        <p:spPr>
          <a:xfrm>
            <a:off x="1099135" y="2795528"/>
            <a:ext cx="2267706" cy="1600438"/>
          </a:xfrm>
          <a:prstGeom prst="rect">
            <a:avLst/>
          </a:prstGeom>
        </p:spPr>
      </p:pic>
      <p:sp>
        <p:nvSpPr>
          <p:cNvPr id="5" name="Rettangolo 4">
            <a:extLst>
              <a:ext uri="{FF2B5EF4-FFF2-40B4-BE49-F238E27FC236}">
                <a16:creationId xmlns:a16="http://schemas.microsoft.com/office/drawing/2014/main" id="{04EF52F1-AA14-F3F0-70D6-F9BB2EA07075}"/>
              </a:ext>
            </a:extLst>
          </p:cNvPr>
          <p:cNvSpPr/>
          <p:nvPr/>
        </p:nvSpPr>
        <p:spPr>
          <a:xfrm rot="16200000">
            <a:off x="-2750236" y="2857459"/>
            <a:ext cx="6096000" cy="400110"/>
          </a:xfrm>
          <a:prstGeom prst="rect">
            <a:avLst/>
          </a:prstGeom>
        </p:spPr>
        <p:txBody>
          <a:bodyPr>
            <a:spAutoFit/>
          </a:bodyPr>
          <a:lstStyle/>
          <a:p>
            <a:pPr algn="r"/>
            <a:r>
              <a:rPr lang="it-IT" sz="2000" b="1" dirty="0">
                <a:solidFill>
                  <a:schemeClr val="bg1"/>
                </a:solidFill>
                <a:latin typeface="Calibri" pitchFamily="34" charset="0"/>
                <a:cs typeface="Arial" pitchFamily="34" charset="0"/>
              </a:rPr>
              <a:t>The “</a:t>
            </a:r>
            <a:r>
              <a:rPr lang="it-IT" sz="2000" b="1" dirty="0" err="1">
                <a:solidFill>
                  <a:schemeClr val="bg1"/>
                </a:solidFill>
                <a:latin typeface="Calibri" pitchFamily="34" charset="0"/>
                <a:cs typeface="Arial" pitchFamily="34" charset="0"/>
              </a:rPr>
              <a:t>ocean</a:t>
            </a:r>
            <a:r>
              <a:rPr lang="it-IT" sz="2000" b="1" dirty="0">
                <a:solidFill>
                  <a:schemeClr val="bg1"/>
                </a:solidFill>
                <a:latin typeface="Calibri" pitchFamily="34" charset="0"/>
                <a:cs typeface="Arial" pitchFamily="34" charset="0"/>
              </a:rPr>
              <a:t> state </a:t>
            </a:r>
            <a:r>
              <a:rPr lang="it-IT" sz="2000" b="1" dirty="0" err="1">
                <a:solidFill>
                  <a:schemeClr val="bg1"/>
                </a:solidFill>
                <a:latin typeface="Calibri" pitchFamily="34" charset="0"/>
                <a:cs typeface="Arial" pitchFamily="34" charset="0"/>
              </a:rPr>
              <a:t>estimation</a:t>
            </a:r>
            <a:r>
              <a:rPr lang="it-IT" sz="2000" b="1" dirty="0">
                <a:solidFill>
                  <a:schemeClr val="bg1"/>
                </a:solidFill>
                <a:latin typeface="Calibri" pitchFamily="34" charset="0"/>
                <a:cs typeface="Arial" pitchFamily="34" charset="0"/>
              </a:rPr>
              <a:t>” </a:t>
            </a:r>
            <a:r>
              <a:rPr lang="it-IT" sz="2000" b="1" dirty="0" err="1">
                <a:solidFill>
                  <a:schemeClr val="bg1"/>
                </a:solidFill>
                <a:latin typeface="Calibri" pitchFamily="34" charset="0"/>
                <a:cs typeface="Arial" pitchFamily="34" charset="0"/>
              </a:rPr>
              <a:t>problem</a:t>
            </a:r>
            <a:endParaRPr lang="it-IT" sz="2000" b="1" dirty="0">
              <a:solidFill>
                <a:schemeClr val="bg1"/>
              </a:solidFill>
              <a:latin typeface="Calibri" pitchFamily="34" charset="0"/>
              <a:cs typeface="Arial" pitchFamily="34" charset="0"/>
            </a:endParaRPr>
          </a:p>
        </p:txBody>
      </p:sp>
    </p:spTree>
    <p:extLst>
      <p:ext uri="{BB962C8B-B14F-4D97-AF65-F5344CB8AC3E}">
        <p14:creationId xmlns:p14="http://schemas.microsoft.com/office/powerpoint/2010/main" val="1295247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94E79-86DD-C7EA-E539-A6AF1E17F5DD}"/>
            </a:ext>
          </a:extLst>
        </p:cNvPr>
        <p:cNvGrpSpPr/>
        <p:nvPr/>
      </p:nvGrpSpPr>
      <p:grpSpPr>
        <a:xfrm>
          <a:off x="0" y="0"/>
          <a:ext cx="0" cy="0"/>
          <a:chOff x="0" y="0"/>
          <a:chExt cx="0" cy="0"/>
        </a:xfrm>
      </p:grpSpPr>
      <p:pic>
        <p:nvPicPr>
          <p:cNvPr id="12" name="Immagine 11">
            <a:extLst>
              <a:ext uri="{FF2B5EF4-FFF2-40B4-BE49-F238E27FC236}">
                <a16:creationId xmlns:a16="http://schemas.microsoft.com/office/drawing/2014/main" id="{8EC901C1-ADA0-89D7-2D08-D8BE7BB9BA3C}"/>
              </a:ext>
            </a:extLst>
          </p:cNvPr>
          <p:cNvPicPr>
            <a:picLocks noChangeAspect="1"/>
          </p:cNvPicPr>
          <p:nvPr/>
        </p:nvPicPr>
        <p:blipFill>
          <a:blip r:embed="rId3"/>
          <a:srcRect/>
          <a:stretch/>
        </p:blipFill>
        <p:spPr>
          <a:xfrm>
            <a:off x="7585044" y="2286000"/>
            <a:ext cx="5059680" cy="4572000"/>
          </a:xfrm>
          <a:prstGeom prst="rect">
            <a:avLst/>
          </a:prstGeom>
        </p:spPr>
      </p:pic>
      <p:sp>
        <p:nvSpPr>
          <p:cNvPr id="5" name="Rettangolo 4">
            <a:extLst>
              <a:ext uri="{FF2B5EF4-FFF2-40B4-BE49-F238E27FC236}">
                <a16:creationId xmlns:a16="http://schemas.microsoft.com/office/drawing/2014/main" id="{85523CA9-6A2E-E98A-18CF-1E2D5C4F9EFF}"/>
              </a:ext>
            </a:extLst>
          </p:cNvPr>
          <p:cNvSpPr/>
          <p:nvPr/>
        </p:nvSpPr>
        <p:spPr>
          <a:xfrm>
            <a:off x="0" y="0"/>
            <a:ext cx="12192000" cy="10095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D09DE32B-42B5-E8CA-0AEF-1865DDE9C19B}"/>
              </a:ext>
            </a:extLst>
          </p:cNvPr>
          <p:cNvSpPr>
            <a:spLocks noGrp="1"/>
          </p:cNvSpPr>
          <p:nvPr>
            <p:ph type="title"/>
          </p:nvPr>
        </p:nvSpPr>
        <p:spPr>
          <a:xfrm>
            <a:off x="252248" y="-81649"/>
            <a:ext cx="10515600" cy="1325563"/>
          </a:xfrm>
        </p:spPr>
        <p:txBody>
          <a:bodyPr>
            <a:normAutofit/>
          </a:bodyPr>
          <a:lstStyle/>
          <a:p>
            <a:r>
              <a:rPr lang="it-IT" sz="2400" b="1" dirty="0" err="1">
                <a:solidFill>
                  <a:schemeClr val="bg1">
                    <a:lumMod val="95000"/>
                  </a:schemeClr>
                </a:solidFill>
                <a:latin typeface="Montserrat" pitchFamily="2" charset="77"/>
              </a:rPr>
              <a:t>Artificial</a:t>
            </a:r>
            <a:r>
              <a:rPr lang="it-IT" sz="2400" b="1" dirty="0">
                <a:solidFill>
                  <a:schemeClr val="bg1">
                    <a:lumMod val="95000"/>
                  </a:schemeClr>
                </a:solidFill>
                <a:latin typeface="Montserrat" pitchFamily="2" charset="77"/>
              </a:rPr>
              <a:t> Intelligence for Ocean Dynamics</a:t>
            </a:r>
            <a:br>
              <a:rPr lang="it-IT" sz="2400" b="1">
                <a:solidFill>
                  <a:schemeClr val="bg1">
                    <a:lumMod val="95000"/>
                  </a:schemeClr>
                </a:solidFill>
                <a:latin typeface="Montserrat" pitchFamily="2" charset="77"/>
              </a:rPr>
            </a:br>
            <a:endParaRPr lang="it-IT" sz="2400" b="1" dirty="0">
              <a:solidFill>
                <a:schemeClr val="bg1">
                  <a:lumMod val="95000"/>
                </a:schemeClr>
              </a:solidFill>
              <a:latin typeface="Montserrat" pitchFamily="2" charset="77"/>
            </a:endParaRPr>
          </a:p>
        </p:txBody>
      </p:sp>
      <p:sp>
        <p:nvSpPr>
          <p:cNvPr id="13" name="Titolo 1">
            <a:extLst>
              <a:ext uri="{FF2B5EF4-FFF2-40B4-BE49-F238E27FC236}">
                <a16:creationId xmlns:a16="http://schemas.microsoft.com/office/drawing/2014/main" id="{96A81C0E-1262-7D51-AA84-7E2163205DC2}"/>
              </a:ext>
            </a:extLst>
          </p:cNvPr>
          <p:cNvSpPr txBox="1">
            <a:spLocks/>
          </p:cNvSpPr>
          <p:nvPr/>
        </p:nvSpPr>
        <p:spPr>
          <a:xfrm>
            <a:off x="596587" y="1964765"/>
            <a:ext cx="10053763" cy="292847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700" dirty="0">
              <a:solidFill>
                <a:schemeClr val="accent1">
                  <a:lumMod val="50000"/>
                </a:schemeClr>
              </a:solidFill>
              <a:latin typeface="Montserrat" pitchFamily="2" charset="77"/>
            </a:endParaRPr>
          </a:p>
        </p:txBody>
      </p:sp>
      <p:pic>
        <p:nvPicPr>
          <p:cNvPr id="6" name="Immagine 5">
            <a:extLst>
              <a:ext uri="{FF2B5EF4-FFF2-40B4-BE49-F238E27FC236}">
                <a16:creationId xmlns:a16="http://schemas.microsoft.com/office/drawing/2014/main" id="{AAED8A53-8EC6-4371-0CD0-58B2EA4C13FF}"/>
              </a:ext>
            </a:extLst>
          </p:cNvPr>
          <p:cNvPicPr>
            <a:picLocks noChangeAspect="1"/>
          </p:cNvPicPr>
          <p:nvPr/>
        </p:nvPicPr>
        <p:blipFill>
          <a:blip r:embed="rId4"/>
          <a:srcRect l="12596" r="13338"/>
          <a:stretch/>
        </p:blipFill>
        <p:spPr>
          <a:xfrm>
            <a:off x="4385785" y="2286000"/>
            <a:ext cx="3747541" cy="4572000"/>
          </a:xfrm>
          <a:prstGeom prst="rect">
            <a:avLst/>
          </a:prstGeom>
        </p:spPr>
      </p:pic>
      <p:sp>
        <p:nvSpPr>
          <p:cNvPr id="11" name="CasellaDiTesto 10">
            <a:extLst>
              <a:ext uri="{FF2B5EF4-FFF2-40B4-BE49-F238E27FC236}">
                <a16:creationId xmlns:a16="http://schemas.microsoft.com/office/drawing/2014/main" id="{51F36F53-F533-43CE-6377-3DC84619973E}"/>
              </a:ext>
            </a:extLst>
          </p:cNvPr>
          <p:cNvSpPr txBox="1"/>
          <p:nvPr/>
        </p:nvSpPr>
        <p:spPr>
          <a:xfrm>
            <a:off x="4475544" y="1441466"/>
            <a:ext cx="3240912" cy="738664"/>
          </a:xfrm>
          <a:prstGeom prst="rect">
            <a:avLst/>
          </a:prstGeom>
          <a:noFill/>
        </p:spPr>
        <p:txBody>
          <a:bodyPr wrap="square">
            <a:spAutoFit/>
          </a:bodyPr>
          <a:lstStyle/>
          <a:p>
            <a:r>
              <a:rPr lang="it-IT" sz="1400" i="0" u="none" strike="noStrike">
                <a:solidFill>
                  <a:srgbClr val="000000"/>
                </a:solidFill>
                <a:effectLst/>
              </a:rPr>
              <a:t>Satellite </a:t>
            </a:r>
            <a:r>
              <a:rPr lang="it-IT" sz="1400" b="1" i="0" u="none" strike="noStrike">
                <a:solidFill>
                  <a:srgbClr val="000000"/>
                </a:solidFill>
                <a:effectLst/>
              </a:rPr>
              <a:t>Sea Surface Temperature</a:t>
            </a:r>
            <a:r>
              <a:rPr lang="it-IT" sz="1400" i="0" u="none" strike="noStrike">
                <a:solidFill>
                  <a:srgbClr val="000000"/>
                </a:solidFill>
                <a:effectLst/>
              </a:rPr>
              <a:t> images contain a lot of dynamical information at high spatial and temporal resolution</a:t>
            </a:r>
            <a:endParaRPr lang="it-IT" sz="1400"/>
          </a:p>
        </p:txBody>
      </p:sp>
      <p:sp>
        <p:nvSpPr>
          <p:cNvPr id="16" name="CasellaDiTesto 15">
            <a:extLst>
              <a:ext uri="{FF2B5EF4-FFF2-40B4-BE49-F238E27FC236}">
                <a16:creationId xmlns:a16="http://schemas.microsoft.com/office/drawing/2014/main" id="{C631D218-BF64-F24E-DF09-AE0BE86C5570}"/>
              </a:ext>
            </a:extLst>
          </p:cNvPr>
          <p:cNvSpPr txBox="1"/>
          <p:nvPr/>
        </p:nvSpPr>
        <p:spPr>
          <a:xfrm>
            <a:off x="8354501" y="1435086"/>
            <a:ext cx="3240912" cy="738664"/>
          </a:xfrm>
          <a:prstGeom prst="rect">
            <a:avLst/>
          </a:prstGeom>
          <a:noFill/>
        </p:spPr>
        <p:txBody>
          <a:bodyPr wrap="square">
            <a:spAutoFit/>
          </a:bodyPr>
          <a:lstStyle/>
          <a:p>
            <a:r>
              <a:rPr lang="it-IT" sz="1400" i="0" u="none" strike="noStrike">
                <a:solidFill>
                  <a:srgbClr val="000000"/>
                </a:solidFill>
                <a:effectLst/>
              </a:rPr>
              <a:t>Currents derived from </a:t>
            </a:r>
            <a:r>
              <a:rPr lang="it-IT" sz="1400" b="1" i="0" u="none" strike="noStrike">
                <a:solidFill>
                  <a:srgbClr val="000000"/>
                </a:solidFill>
                <a:effectLst/>
              </a:rPr>
              <a:t>satellite altimetry </a:t>
            </a:r>
            <a:r>
              <a:rPr lang="it-IT" sz="1400" i="0" u="none" strike="noStrike">
                <a:solidFill>
                  <a:srgbClr val="000000"/>
                </a:solidFill>
                <a:effectLst/>
              </a:rPr>
              <a:t>miss several dynamical features due to poor sampling</a:t>
            </a:r>
            <a:endParaRPr lang="it-IT" sz="1400"/>
          </a:p>
        </p:txBody>
      </p:sp>
      <p:pic>
        <p:nvPicPr>
          <p:cNvPr id="2" name="Immagine 1">
            <a:extLst>
              <a:ext uri="{FF2B5EF4-FFF2-40B4-BE49-F238E27FC236}">
                <a16:creationId xmlns:a16="http://schemas.microsoft.com/office/drawing/2014/main" id="{0B3C6D13-A9C2-8689-2CBC-F8B7C163E8D0}"/>
              </a:ext>
            </a:extLst>
          </p:cNvPr>
          <p:cNvPicPr>
            <a:picLocks noChangeAspect="1"/>
          </p:cNvPicPr>
          <p:nvPr/>
        </p:nvPicPr>
        <p:blipFill rotWithShape="1">
          <a:blip r:embed="rId5"/>
          <a:srcRect r="1020"/>
          <a:stretch/>
        </p:blipFill>
        <p:spPr>
          <a:xfrm>
            <a:off x="1156188" y="1129301"/>
            <a:ext cx="2447216" cy="2131016"/>
          </a:xfrm>
          <a:prstGeom prst="rect">
            <a:avLst/>
          </a:prstGeom>
        </p:spPr>
      </p:pic>
      <p:pic>
        <p:nvPicPr>
          <p:cNvPr id="3" name="Immagine 2">
            <a:extLst>
              <a:ext uri="{FF2B5EF4-FFF2-40B4-BE49-F238E27FC236}">
                <a16:creationId xmlns:a16="http://schemas.microsoft.com/office/drawing/2014/main" id="{D0419BD0-637D-9955-10B0-29024AB920E4}"/>
              </a:ext>
            </a:extLst>
          </p:cNvPr>
          <p:cNvPicPr>
            <a:picLocks noChangeAspect="1"/>
          </p:cNvPicPr>
          <p:nvPr/>
        </p:nvPicPr>
        <p:blipFill>
          <a:blip r:embed="rId6"/>
          <a:stretch>
            <a:fillRect/>
          </a:stretch>
        </p:blipFill>
        <p:spPr>
          <a:xfrm>
            <a:off x="3528434" y="2720194"/>
            <a:ext cx="575426" cy="230170"/>
          </a:xfrm>
          <a:prstGeom prst="rect">
            <a:avLst/>
          </a:prstGeom>
        </p:spPr>
      </p:pic>
      <p:pic>
        <p:nvPicPr>
          <p:cNvPr id="4" name="Immagine 3">
            <a:extLst>
              <a:ext uri="{FF2B5EF4-FFF2-40B4-BE49-F238E27FC236}">
                <a16:creationId xmlns:a16="http://schemas.microsoft.com/office/drawing/2014/main" id="{07A3EB17-AA1A-F452-B6DE-3A2F5EB97283}"/>
              </a:ext>
            </a:extLst>
          </p:cNvPr>
          <p:cNvPicPr>
            <a:picLocks noChangeAspect="1"/>
          </p:cNvPicPr>
          <p:nvPr/>
        </p:nvPicPr>
        <p:blipFill rotWithShape="1">
          <a:blip r:embed="rId7">
            <a:extLst>
              <a:ext uri="{28A0092B-C50C-407E-A947-70E740481C1C}">
                <a14:useLocalDpi xmlns:a14="http://schemas.microsoft.com/office/drawing/2010/main" val="0"/>
              </a:ext>
            </a:extLst>
          </a:blip>
          <a:srcRect l="24262" t="42752" r="24196" b="43778"/>
          <a:stretch/>
        </p:blipFill>
        <p:spPr>
          <a:xfrm>
            <a:off x="2292754" y="3284208"/>
            <a:ext cx="1760764" cy="325557"/>
          </a:xfrm>
          <a:prstGeom prst="rect">
            <a:avLst/>
          </a:prstGeom>
        </p:spPr>
      </p:pic>
    </p:spTree>
    <p:extLst>
      <p:ext uri="{BB962C8B-B14F-4D97-AF65-F5344CB8AC3E}">
        <p14:creationId xmlns:p14="http://schemas.microsoft.com/office/powerpoint/2010/main" val="105284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C1156-CE3E-A919-553D-29A17C2CDA63}"/>
            </a:ext>
          </a:extLst>
        </p:cNvPr>
        <p:cNvGrpSpPr/>
        <p:nvPr/>
      </p:nvGrpSpPr>
      <p:grpSpPr>
        <a:xfrm>
          <a:off x="0" y="0"/>
          <a:ext cx="0" cy="0"/>
          <a:chOff x="0" y="0"/>
          <a:chExt cx="0" cy="0"/>
        </a:xfrm>
      </p:grpSpPr>
      <p:pic>
        <p:nvPicPr>
          <p:cNvPr id="12" name="Immagine 11">
            <a:extLst>
              <a:ext uri="{FF2B5EF4-FFF2-40B4-BE49-F238E27FC236}">
                <a16:creationId xmlns:a16="http://schemas.microsoft.com/office/drawing/2014/main" id="{FC8C9FC8-552E-1F59-10B2-A631E4C4D95F}"/>
              </a:ext>
            </a:extLst>
          </p:cNvPr>
          <p:cNvPicPr>
            <a:picLocks noChangeAspect="1"/>
          </p:cNvPicPr>
          <p:nvPr/>
        </p:nvPicPr>
        <p:blipFill>
          <a:blip r:embed="rId3"/>
          <a:srcRect/>
          <a:stretch/>
        </p:blipFill>
        <p:spPr>
          <a:xfrm>
            <a:off x="7585044" y="2286000"/>
            <a:ext cx="5059680" cy="4572000"/>
          </a:xfrm>
          <a:prstGeom prst="rect">
            <a:avLst/>
          </a:prstGeom>
        </p:spPr>
      </p:pic>
      <p:sp>
        <p:nvSpPr>
          <p:cNvPr id="5" name="Rettangolo 4">
            <a:extLst>
              <a:ext uri="{FF2B5EF4-FFF2-40B4-BE49-F238E27FC236}">
                <a16:creationId xmlns:a16="http://schemas.microsoft.com/office/drawing/2014/main" id="{FEE875BC-44BE-D3D2-216B-6BD2DC2416A2}"/>
              </a:ext>
            </a:extLst>
          </p:cNvPr>
          <p:cNvSpPr/>
          <p:nvPr/>
        </p:nvSpPr>
        <p:spPr>
          <a:xfrm>
            <a:off x="0" y="0"/>
            <a:ext cx="12192000" cy="10095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7FD20493-D78E-A7C1-4015-FD50EFAA33B5}"/>
              </a:ext>
            </a:extLst>
          </p:cNvPr>
          <p:cNvSpPr>
            <a:spLocks noGrp="1"/>
          </p:cNvSpPr>
          <p:nvPr>
            <p:ph type="title"/>
          </p:nvPr>
        </p:nvSpPr>
        <p:spPr>
          <a:xfrm>
            <a:off x="252248" y="-81649"/>
            <a:ext cx="10515600" cy="1325563"/>
          </a:xfrm>
        </p:spPr>
        <p:txBody>
          <a:bodyPr>
            <a:normAutofit/>
          </a:bodyPr>
          <a:lstStyle/>
          <a:p>
            <a:r>
              <a:rPr lang="it-IT" sz="2400" b="1" dirty="0" err="1">
                <a:solidFill>
                  <a:schemeClr val="bg1">
                    <a:lumMod val="95000"/>
                  </a:schemeClr>
                </a:solidFill>
                <a:latin typeface="Montserrat" pitchFamily="2" charset="77"/>
              </a:rPr>
              <a:t>Artificial</a:t>
            </a:r>
            <a:r>
              <a:rPr lang="it-IT" sz="2400" b="1" dirty="0">
                <a:solidFill>
                  <a:schemeClr val="bg1">
                    <a:lumMod val="95000"/>
                  </a:schemeClr>
                </a:solidFill>
                <a:latin typeface="Montserrat" pitchFamily="2" charset="77"/>
              </a:rPr>
              <a:t> Intelligence for Ocean Dynamics</a:t>
            </a:r>
            <a:br>
              <a:rPr lang="it-IT" sz="2400" b="1">
                <a:solidFill>
                  <a:schemeClr val="bg1">
                    <a:lumMod val="95000"/>
                  </a:schemeClr>
                </a:solidFill>
                <a:latin typeface="Montserrat" pitchFamily="2" charset="77"/>
              </a:rPr>
            </a:br>
            <a:endParaRPr lang="it-IT" sz="2400" b="1" dirty="0">
              <a:solidFill>
                <a:schemeClr val="bg1">
                  <a:lumMod val="95000"/>
                </a:schemeClr>
              </a:solidFill>
              <a:latin typeface="Montserrat" pitchFamily="2" charset="77"/>
            </a:endParaRPr>
          </a:p>
        </p:txBody>
      </p:sp>
      <p:sp>
        <p:nvSpPr>
          <p:cNvPr id="13" name="Titolo 1">
            <a:extLst>
              <a:ext uri="{FF2B5EF4-FFF2-40B4-BE49-F238E27FC236}">
                <a16:creationId xmlns:a16="http://schemas.microsoft.com/office/drawing/2014/main" id="{15514690-1976-C44E-EBD4-5C0D30F5D1B1}"/>
              </a:ext>
            </a:extLst>
          </p:cNvPr>
          <p:cNvSpPr txBox="1">
            <a:spLocks/>
          </p:cNvSpPr>
          <p:nvPr/>
        </p:nvSpPr>
        <p:spPr>
          <a:xfrm>
            <a:off x="596587" y="1964765"/>
            <a:ext cx="10053763" cy="292847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700" dirty="0">
              <a:solidFill>
                <a:schemeClr val="accent1">
                  <a:lumMod val="50000"/>
                </a:schemeClr>
              </a:solidFill>
              <a:latin typeface="Montserrat" pitchFamily="2" charset="77"/>
            </a:endParaRPr>
          </a:p>
        </p:txBody>
      </p:sp>
      <p:sp>
        <p:nvSpPr>
          <p:cNvPr id="11" name="CasellaDiTesto 10">
            <a:extLst>
              <a:ext uri="{FF2B5EF4-FFF2-40B4-BE49-F238E27FC236}">
                <a16:creationId xmlns:a16="http://schemas.microsoft.com/office/drawing/2014/main" id="{B0D6020F-5DD8-F1E2-CEEE-811E716B9FF4}"/>
              </a:ext>
            </a:extLst>
          </p:cNvPr>
          <p:cNvSpPr txBox="1"/>
          <p:nvPr/>
        </p:nvSpPr>
        <p:spPr>
          <a:xfrm>
            <a:off x="4475544" y="1441466"/>
            <a:ext cx="3240912" cy="738664"/>
          </a:xfrm>
          <a:prstGeom prst="rect">
            <a:avLst/>
          </a:prstGeom>
          <a:noFill/>
        </p:spPr>
        <p:txBody>
          <a:bodyPr wrap="square">
            <a:spAutoFit/>
          </a:bodyPr>
          <a:lstStyle/>
          <a:p>
            <a:r>
              <a:rPr lang="it-IT" sz="1400" i="0" u="none" strike="noStrike">
                <a:solidFill>
                  <a:srgbClr val="000000"/>
                </a:solidFill>
                <a:effectLst/>
              </a:rPr>
              <a:t>Satellite </a:t>
            </a:r>
            <a:r>
              <a:rPr lang="it-IT" sz="1400" b="1" i="0" u="none" strike="noStrike">
                <a:solidFill>
                  <a:srgbClr val="000000"/>
                </a:solidFill>
                <a:effectLst/>
              </a:rPr>
              <a:t>Sea Surface Temperature</a:t>
            </a:r>
            <a:r>
              <a:rPr lang="it-IT" sz="1400" i="0" u="none" strike="noStrike">
                <a:solidFill>
                  <a:srgbClr val="000000"/>
                </a:solidFill>
                <a:effectLst/>
              </a:rPr>
              <a:t> images contain a lot of dynamical information at high spatial and temporal resolution</a:t>
            </a:r>
            <a:endParaRPr lang="it-IT" sz="1400"/>
          </a:p>
        </p:txBody>
      </p:sp>
      <p:pic>
        <p:nvPicPr>
          <p:cNvPr id="14" name="Immagine 13">
            <a:extLst>
              <a:ext uri="{FF2B5EF4-FFF2-40B4-BE49-F238E27FC236}">
                <a16:creationId xmlns:a16="http://schemas.microsoft.com/office/drawing/2014/main" id="{65266400-3BAA-6211-C526-C0D59F72F84E}"/>
              </a:ext>
            </a:extLst>
          </p:cNvPr>
          <p:cNvPicPr>
            <a:picLocks noChangeAspect="1"/>
          </p:cNvPicPr>
          <p:nvPr/>
        </p:nvPicPr>
        <p:blipFill rotWithShape="1">
          <a:blip r:embed="rId4"/>
          <a:srcRect r="1020"/>
          <a:stretch/>
        </p:blipFill>
        <p:spPr>
          <a:xfrm>
            <a:off x="1156188" y="1129301"/>
            <a:ext cx="2447216" cy="2131016"/>
          </a:xfrm>
          <a:prstGeom prst="rect">
            <a:avLst/>
          </a:prstGeom>
        </p:spPr>
      </p:pic>
      <p:pic>
        <p:nvPicPr>
          <p:cNvPr id="15" name="Immagine 14">
            <a:extLst>
              <a:ext uri="{FF2B5EF4-FFF2-40B4-BE49-F238E27FC236}">
                <a16:creationId xmlns:a16="http://schemas.microsoft.com/office/drawing/2014/main" id="{52AEBD00-04A6-095D-3CE8-73E08BF71572}"/>
              </a:ext>
            </a:extLst>
          </p:cNvPr>
          <p:cNvPicPr>
            <a:picLocks noChangeAspect="1"/>
          </p:cNvPicPr>
          <p:nvPr/>
        </p:nvPicPr>
        <p:blipFill>
          <a:blip r:embed="rId5"/>
          <a:stretch>
            <a:fillRect/>
          </a:stretch>
        </p:blipFill>
        <p:spPr>
          <a:xfrm>
            <a:off x="3528434" y="2720194"/>
            <a:ext cx="575426" cy="230170"/>
          </a:xfrm>
          <a:prstGeom prst="rect">
            <a:avLst/>
          </a:prstGeom>
        </p:spPr>
      </p:pic>
      <p:sp>
        <p:nvSpPr>
          <p:cNvPr id="16" name="CasellaDiTesto 15">
            <a:extLst>
              <a:ext uri="{FF2B5EF4-FFF2-40B4-BE49-F238E27FC236}">
                <a16:creationId xmlns:a16="http://schemas.microsoft.com/office/drawing/2014/main" id="{09CEE09F-4EF3-0181-4B17-CB74BD78964D}"/>
              </a:ext>
            </a:extLst>
          </p:cNvPr>
          <p:cNvSpPr txBox="1"/>
          <p:nvPr/>
        </p:nvSpPr>
        <p:spPr>
          <a:xfrm>
            <a:off x="8354501" y="1435086"/>
            <a:ext cx="3240912" cy="738664"/>
          </a:xfrm>
          <a:prstGeom prst="rect">
            <a:avLst/>
          </a:prstGeom>
          <a:noFill/>
        </p:spPr>
        <p:txBody>
          <a:bodyPr wrap="square">
            <a:spAutoFit/>
          </a:bodyPr>
          <a:lstStyle/>
          <a:p>
            <a:r>
              <a:rPr lang="it-IT" sz="1400" i="0" u="none" strike="noStrike">
                <a:solidFill>
                  <a:srgbClr val="000000"/>
                </a:solidFill>
                <a:effectLst/>
              </a:rPr>
              <a:t>Currents derived from </a:t>
            </a:r>
            <a:r>
              <a:rPr lang="it-IT" sz="1400" b="1" i="0" u="none" strike="noStrike">
                <a:solidFill>
                  <a:srgbClr val="000000"/>
                </a:solidFill>
                <a:effectLst/>
              </a:rPr>
              <a:t>satellite altimetry </a:t>
            </a:r>
            <a:r>
              <a:rPr lang="it-IT" sz="1400" i="0" u="none" strike="noStrike">
                <a:solidFill>
                  <a:srgbClr val="000000"/>
                </a:solidFill>
                <a:effectLst/>
              </a:rPr>
              <a:t>miss several dynamical features due to poor sampling</a:t>
            </a:r>
            <a:endParaRPr lang="it-IT" sz="1400"/>
          </a:p>
        </p:txBody>
      </p:sp>
      <p:pic>
        <p:nvPicPr>
          <p:cNvPr id="9" name="Immagine 8">
            <a:extLst>
              <a:ext uri="{FF2B5EF4-FFF2-40B4-BE49-F238E27FC236}">
                <a16:creationId xmlns:a16="http://schemas.microsoft.com/office/drawing/2014/main" id="{E201E823-004B-E11A-1BCA-03DA1A959C7D}"/>
              </a:ext>
            </a:extLst>
          </p:cNvPr>
          <p:cNvPicPr>
            <a:picLocks noChangeAspect="1"/>
          </p:cNvPicPr>
          <p:nvPr/>
        </p:nvPicPr>
        <p:blipFill>
          <a:blip r:embed="rId6"/>
          <a:stretch>
            <a:fillRect/>
          </a:stretch>
        </p:blipFill>
        <p:spPr>
          <a:xfrm>
            <a:off x="7596619" y="2282400"/>
            <a:ext cx="5059680" cy="4572000"/>
          </a:xfrm>
          <a:prstGeom prst="rect">
            <a:avLst/>
          </a:prstGeom>
        </p:spPr>
      </p:pic>
      <p:pic>
        <p:nvPicPr>
          <p:cNvPr id="6" name="Immagine 5">
            <a:extLst>
              <a:ext uri="{FF2B5EF4-FFF2-40B4-BE49-F238E27FC236}">
                <a16:creationId xmlns:a16="http://schemas.microsoft.com/office/drawing/2014/main" id="{1BDD8FE8-033F-B08A-AE73-59A8ADC38EE2}"/>
              </a:ext>
            </a:extLst>
          </p:cNvPr>
          <p:cNvPicPr>
            <a:picLocks noChangeAspect="1"/>
          </p:cNvPicPr>
          <p:nvPr/>
        </p:nvPicPr>
        <p:blipFill>
          <a:blip r:embed="rId7"/>
          <a:srcRect l="12596" r="13338"/>
          <a:stretch/>
        </p:blipFill>
        <p:spPr>
          <a:xfrm>
            <a:off x="4385785" y="2286000"/>
            <a:ext cx="3747541" cy="4572000"/>
          </a:xfrm>
          <a:prstGeom prst="rect">
            <a:avLst/>
          </a:prstGeom>
        </p:spPr>
      </p:pic>
      <p:pic>
        <p:nvPicPr>
          <p:cNvPr id="10" name="Immagine 9">
            <a:extLst>
              <a:ext uri="{FF2B5EF4-FFF2-40B4-BE49-F238E27FC236}">
                <a16:creationId xmlns:a16="http://schemas.microsoft.com/office/drawing/2014/main" id="{2568B02C-8573-977B-0953-4B8D00F60EA9}"/>
              </a:ext>
            </a:extLst>
          </p:cNvPr>
          <p:cNvPicPr>
            <a:picLocks noChangeAspect="1"/>
          </p:cNvPicPr>
          <p:nvPr/>
        </p:nvPicPr>
        <p:blipFill>
          <a:blip r:embed="rId8"/>
          <a:srcRect l="10536" t="6588" r="12031" b="10743"/>
          <a:stretch/>
        </p:blipFill>
        <p:spPr>
          <a:xfrm>
            <a:off x="4397360" y="2589133"/>
            <a:ext cx="3668284" cy="3778501"/>
          </a:xfrm>
          <a:prstGeom prst="rect">
            <a:avLst/>
          </a:prstGeom>
        </p:spPr>
      </p:pic>
      <p:pic>
        <p:nvPicPr>
          <p:cNvPr id="2" name="Immagine 1">
            <a:extLst>
              <a:ext uri="{FF2B5EF4-FFF2-40B4-BE49-F238E27FC236}">
                <a16:creationId xmlns:a16="http://schemas.microsoft.com/office/drawing/2014/main" id="{A6B7A12E-CDA6-D24E-8695-CB1C91617CC2}"/>
              </a:ext>
            </a:extLst>
          </p:cNvPr>
          <p:cNvPicPr>
            <a:picLocks noChangeAspect="1"/>
          </p:cNvPicPr>
          <p:nvPr/>
        </p:nvPicPr>
        <p:blipFill>
          <a:blip r:embed="rId9"/>
          <a:stretch>
            <a:fillRect/>
          </a:stretch>
        </p:blipFill>
        <p:spPr>
          <a:xfrm>
            <a:off x="210943" y="3762978"/>
            <a:ext cx="4223066" cy="1632919"/>
          </a:xfrm>
          <a:prstGeom prst="rect">
            <a:avLst/>
          </a:prstGeom>
        </p:spPr>
      </p:pic>
      <p:pic>
        <p:nvPicPr>
          <p:cNvPr id="19" name="Immagine 18">
            <a:extLst>
              <a:ext uri="{FF2B5EF4-FFF2-40B4-BE49-F238E27FC236}">
                <a16:creationId xmlns:a16="http://schemas.microsoft.com/office/drawing/2014/main" id="{E6506BEB-9555-63CA-92E6-4176857C27FB}"/>
              </a:ext>
            </a:extLst>
          </p:cNvPr>
          <p:cNvPicPr>
            <a:picLocks noChangeAspect="1"/>
          </p:cNvPicPr>
          <p:nvPr/>
        </p:nvPicPr>
        <p:blipFill>
          <a:blip r:embed="rId10"/>
          <a:stretch>
            <a:fillRect/>
          </a:stretch>
        </p:blipFill>
        <p:spPr>
          <a:xfrm>
            <a:off x="-435378" y="5596183"/>
            <a:ext cx="5245448" cy="477469"/>
          </a:xfrm>
          <a:prstGeom prst="rect">
            <a:avLst/>
          </a:prstGeom>
        </p:spPr>
      </p:pic>
      <p:sp>
        <p:nvSpPr>
          <p:cNvPr id="21" name="CasellaDiTesto 20">
            <a:extLst>
              <a:ext uri="{FF2B5EF4-FFF2-40B4-BE49-F238E27FC236}">
                <a16:creationId xmlns:a16="http://schemas.microsoft.com/office/drawing/2014/main" id="{105165CE-D5D1-0CB7-8CAF-5437ABAD736B}"/>
              </a:ext>
            </a:extLst>
          </p:cNvPr>
          <p:cNvSpPr txBox="1"/>
          <p:nvPr/>
        </p:nvSpPr>
        <p:spPr>
          <a:xfrm>
            <a:off x="561474" y="6190888"/>
            <a:ext cx="3484658" cy="430887"/>
          </a:xfrm>
          <a:prstGeom prst="rect">
            <a:avLst/>
          </a:prstGeom>
          <a:noFill/>
        </p:spPr>
        <p:txBody>
          <a:bodyPr wrap="square">
            <a:spAutoFit/>
          </a:bodyPr>
          <a:lstStyle/>
          <a:p>
            <a:r>
              <a:rPr lang="it-IT" sz="1100" i="0" u="none" strike="noStrike">
                <a:solidFill>
                  <a:srgbClr val="557CC5"/>
                </a:solidFill>
                <a:effectLst/>
              </a:rPr>
              <a:t>The Loss function includes one term imposing physical constraints based on temperature advection equation</a:t>
            </a:r>
            <a:endParaRPr lang="it-IT" sz="1100">
              <a:solidFill>
                <a:srgbClr val="557CC5"/>
              </a:solidFill>
            </a:endParaRPr>
          </a:p>
        </p:txBody>
      </p:sp>
      <p:pic>
        <p:nvPicPr>
          <p:cNvPr id="22" name="Immagine 21">
            <a:extLst>
              <a:ext uri="{FF2B5EF4-FFF2-40B4-BE49-F238E27FC236}">
                <a16:creationId xmlns:a16="http://schemas.microsoft.com/office/drawing/2014/main" id="{15CFD178-D428-ACD7-645B-4E02E7949693}"/>
              </a:ext>
            </a:extLst>
          </p:cNvPr>
          <p:cNvPicPr>
            <a:picLocks noChangeAspect="1"/>
          </p:cNvPicPr>
          <p:nvPr/>
        </p:nvPicPr>
        <p:blipFill rotWithShape="1">
          <a:blip r:embed="rId11">
            <a:extLst>
              <a:ext uri="{28A0092B-C50C-407E-A947-70E740481C1C}">
                <a14:useLocalDpi xmlns:a14="http://schemas.microsoft.com/office/drawing/2010/main" val="0"/>
              </a:ext>
            </a:extLst>
          </a:blip>
          <a:srcRect l="24262" t="42752" r="24196" b="43778"/>
          <a:stretch/>
        </p:blipFill>
        <p:spPr>
          <a:xfrm>
            <a:off x="2292754" y="3284208"/>
            <a:ext cx="1760764" cy="325557"/>
          </a:xfrm>
          <a:prstGeom prst="rect">
            <a:avLst/>
          </a:prstGeom>
        </p:spPr>
      </p:pic>
    </p:spTree>
    <p:extLst>
      <p:ext uri="{BB962C8B-B14F-4D97-AF65-F5344CB8AC3E}">
        <p14:creationId xmlns:p14="http://schemas.microsoft.com/office/powerpoint/2010/main" val="405764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0"/>
                                        <p:tgtEl>
                                          <p:spTgt spid="9"/>
                                        </p:tgtEl>
                                      </p:cBhvr>
                                    </p:animEffect>
                                  </p:childTnLst>
                                </p:cTn>
                              </p:par>
                              <p:par>
                                <p:cTn id="8" presetID="10" presetClass="entr" presetSubtype="0" repeatCount="indefinite"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94736-B1E2-1EF2-4A50-04E7B02A940C}"/>
            </a:ext>
          </a:extLst>
        </p:cNvPr>
        <p:cNvGrpSpPr/>
        <p:nvPr/>
      </p:nvGrpSpPr>
      <p:grpSpPr>
        <a:xfrm>
          <a:off x="0" y="0"/>
          <a:ext cx="0" cy="0"/>
          <a:chOff x="0" y="0"/>
          <a:chExt cx="0" cy="0"/>
        </a:xfrm>
      </p:grpSpPr>
      <p:pic>
        <p:nvPicPr>
          <p:cNvPr id="12" name="Immagine 11">
            <a:extLst>
              <a:ext uri="{FF2B5EF4-FFF2-40B4-BE49-F238E27FC236}">
                <a16:creationId xmlns:a16="http://schemas.microsoft.com/office/drawing/2014/main" id="{91FAAA0E-C8BC-552D-1516-D3486D9F43C6}"/>
              </a:ext>
            </a:extLst>
          </p:cNvPr>
          <p:cNvPicPr>
            <a:picLocks noChangeAspect="1"/>
          </p:cNvPicPr>
          <p:nvPr/>
        </p:nvPicPr>
        <p:blipFill>
          <a:blip r:embed="rId3"/>
          <a:srcRect/>
          <a:stretch/>
        </p:blipFill>
        <p:spPr>
          <a:xfrm>
            <a:off x="7585044" y="2286000"/>
            <a:ext cx="5059680" cy="4572000"/>
          </a:xfrm>
          <a:prstGeom prst="rect">
            <a:avLst/>
          </a:prstGeom>
        </p:spPr>
      </p:pic>
      <p:sp>
        <p:nvSpPr>
          <p:cNvPr id="5" name="Rettangolo 4">
            <a:extLst>
              <a:ext uri="{FF2B5EF4-FFF2-40B4-BE49-F238E27FC236}">
                <a16:creationId xmlns:a16="http://schemas.microsoft.com/office/drawing/2014/main" id="{6DC1C4C0-556D-EC50-B0B3-49E07E5ECCD6}"/>
              </a:ext>
            </a:extLst>
          </p:cNvPr>
          <p:cNvSpPr/>
          <p:nvPr/>
        </p:nvSpPr>
        <p:spPr>
          <a:xfrm>
            <a:off x="0" y="0"/>
            <a:ext cx="12192000" cy="10095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358BFA59-2584-2162-C031-7EF077AD2049}"/>
              </a:ext>
            </a:extLst>
          </p:cNvPr>
          <p:cNvSpPr>
            <a:spLocks noGrp="1"/>
          </p:cNvSpPr>
          <p:nvPr>
            <p:ph type="title"/>
          </p:nvPr>
        </p:nvSpPr>
        <p:spPr>
          <a:xfrm>
            <a:off x="252248" y="-81649"/>
            <a:ext cx="10515600" cy="1325563"/>
          </a:xfrm>
        </p:spPr>
        <p:txBody>
          <a:bodyPr>
            <a:normAutofit/>
          </a:bodyPr>
          <a:lstStyle/>
          <a:p>
            <a:r>
              <a:rPr lang="it-IT" sz="2400" b="1" dirty="0" err="1">
                <a:solidFill>
                  <a:schemeClr val="bg1">
                    <a:lumMod val="95000"/>
                  </a:schemeClr>
                </a:solidFill>
                <a:latin typeface="Montserrat" pitchFamily="2" charset="77"/>
              </a:rPr>
              <a:t>Artificial</a:t>
            </a:r>
            <a:r>
              <a:rPr lang="it-IT" sz="2400" b="1" dirty="0">
                <a:solidFill>
                  <a:schemeClr val="bg1">
                    <a:lumMod val="95000"/>
                  </a:schemeClr>
                </a:solidFill>
                <a:latin typeface="Montserrat" pitchFamily="2" charset="77"/>
              </a:rPr>
              <a:t> Intelligence for Ocean Dynamics</a:t>
            </a:r>
            <a:br>
              <a:rPr lang="it-IT" sz="2400" b="1">
                <a:solidFill>
                  <a:schemeClr val="bg1">
                    <a:lumMod val="95000"/>
                  </a:schemeClr>
                </a:solidFill>
                <a:latin typeface="Montserrat" pitchFamily="2" charset="77"/>
              </a:rPr>
            </a:br>
            <a:endParaRPr lang="it-IT" sz="2400" b="1" dirty="0">
              <a:solidFill>
                <a:schemeClr val="bg1">
                  <a:lumMod val="95000"/>
                </a:schemeClr>
              </a:solidFill>
              <a:latin typeface="Montserrat" pitchFamily="2" charset="77"/>
            </a:endParaRPr>
          </a:p>
        </p:txBody>
      </p:sp>
      <p:sp>
        <p:nvSpPr>
          <p:cNvPr id="13" name="Titolo 1">
            <a:extLst>
              <a:ext uri="{FF2B5EF4-FFF2-40B4-BE49-F238E27FC236}">
                <a16:creationId xmlns:a16="http://schemas.microsoft.com/office/drawing/2014/main" id="{BA0153A3-9C4B-817F-7A8B-B3DBBB3B46E3}"/>
              </a:ext>
            </a:extLst>
          </p:cNvPr>
          <p:cNvSpPr txBox="1">
            <a:spLocks/>
          </p:cNvSpPr>
          <p:nvPr/>
        </p:nvSpPr>
        <p:spPr>
          <a:xfrm>
            <a:off x="596587" y="1964765"/>
            <a:ext cx="10053763" cy="292847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700" dirty="0">
              <a:solidFill>
                <a:schemeClr val="accent1">
                  <a:lumMod val="50000"/>
                </a:schemeClr>
              </a:solidFill>
              <a:latin typeface="Montserrat" pitchFamily="2" charset="77"/>
            </a:endParaRPr>
          </a:p>
        </p:txBody>
      </p:sp>
      <p:sp>
        <p:nvSpPr>
          <p:cNvPr id="11" name="CasellaDiTesto 10">
            <a:extLst>
              <a:ext uri="{FF2B5EF4-FFF2-40B4-BE49-F238E27FC236}">
                <a16:creationId xmlns:a16="http://schemas.microsoft.com/office/drawing/2014/main" id="{4573D80B-4343-CBFB-3D17-506A11CA2A9A}"/>
              </a:ext>
            </a:extLst>
          </p:cNvPr>
          <p:cNvSpPr txBox="1"/>
          <p:nvPr/>
        </p:nvSpPr>
        <p:spPr>
          <a:xfrm>
            <a:off x="4475544" y="1441466"/>
            <a:ext cx="3240912" cy="738664"/>
          </a:xfrm>
          <a:prstGeom prst="rect">
            <a:avLst/>
          </a:prstGeom>
          <a:noFill/>
        </p:spPr>
        <p:txBody>
          <a:bodyPr wrap="square">
            <a:spAutoFit/>
          </a:bodyPr>
          <a:lstStyle/>
          <a:p>
            <a:r>
              <a:rPr lang="it-IT" sz="1400" i="0" u="none" strike="noStrike">
                <a:solidFill>
                  <a:srgbClr val="000000"/>
                </a:solidFill>
                <a:effectLst/>
              </a:rPr>
              <a:t>Satellite </a:t>
            </a:r>
            <a:r>
              <a:rPr lang="it-IT" sz="1400" b="1" i="0" u="none" strike="noStrike">
                <a:solidFill>
                  <a:srgbClr val="000000"/>
                </a:solidFill>
                <a:effectLst/>
              </a:rPr>
              <a:t>Sea Surface Temperature</a:t>
            </a:r>
            <a:r>
              <a:rPr lang="it-IT" sz="1400" i="0" u="none" strike="noStrike">
                <a:solidFill>
                  <a:srgbClr val="000000"/>
                </a:solidFill>
                <a:effectLst/>
              </a:rPr>
              <a:t> images contain a lot of dynamical information at high spatial and temporal resolution</a:t>
            </a:r>
            <a:endParaRPr lang="it-IT" sz="1400"/>
          </a:p>
        </p:txBody>
      </p:sp>
      <p:sp>
        <p:nvSpPr>
          <p:cNvPr id="16" name="CasellaDiTesto 15">
            <a:extLst>
              <a:ext uri="{FF2B5EF4-FFF2-40B4-BE49-F238E27FC236}">
                <a16:creationId xmlns:a16="http://schemas.microsoft.com/office/drawing/2014/main" id="{1610666B-27A2-3671-3B7C-589978263353}"/>
              </a:ext>
            </a:extLst>
          </p:cNvPr>
          <p:cNvSpPr txBox="1"/>
          <p:nvPr/>
        </p:nvSpPr>
        <p:spPr>
          <a:xfrm>
            <a:off x="8354501" y="1435086"/>
            <a:ext cx="3240912" cy="738664"/>
          </a:xfrm>
          <a:prstGeom prst="rect">
            <a:avLst/>
          </a:prstGeom>
          <a:noFill/>
        </p:spPr>
        <p:txBody>
          <a:bodyPr wrap="square">
            <a:spAutoFit/>
          </a:bodyPr>
          <a:lstStyle/>
          <a:p>
            <a:r>
              <a:rPr lang="it-IT" sz="1400" i="0" u="none" strike="noStrike">
                <a:solidFill>
                  <a:srgbClr val="000000"/>
                </a:solidFill>
                <a:effectLst/>
              </a:rPr>
              <a:t>Currents derived from </a:t>
            </a:r>
            <a:r>
              <a:rPr lang="it-IT" sz="1400" b="1" i="0" u="none" strike="noStrike">
                <a:solidFill>
                  <a:srgbClr val="000000"/>
                </a:solidFill>
                <a:effectLst/>
              </a:rPr>
              <a:t>satellite altimetry </a:t>
            </a:r>
            <a:r>
              <a:rPr lang="it-IT" sz="1400" i="0" u="none" strike="noStrike">
                <a:solidFill>
                  <a:srgbClr val="000000"/>
                </a:solidFill>
                <a:effectLst/>
              </a:rPr>
              <a:t>miss several dynamical features due to poor sampling</a:t>
            </a:r>
            <a:endParaRPr lang="it-IT" sz="1400"/>
          </a:p>
        </p:txBody>
      </p:sp>
      <p:pic>
        <p:nvPicPr>
          <p:cNvPr id="9" name="Immagine 8">
            <a:extLst>
              <a:ext uri="{FF2B5EF4-FFF2-40B4-BE49-F238E27FC236}">
                <a16:creationId xmlns:a16="http://schemas.microsoft.com/office/drawing/2014/main" id="{4A47FF13-32B5-A827-BDDE-3BCFD03F6A84}"/>
              </a:ext>
            </a:extLst>
          </p:cNvPr>
          <p:cNvPicPr>
            <a:picLocks noChangeAspect="1"/>
          </p:cNvPicPr>
          <p:nvPr/>
        </p:nvPicPr>
        <p:blipFill>
          <a:blip r:embed="rId4"/>
          <a:stretch>
            <a:fillRect/>
          </a:stretch>
        </p:blipFill>
        <p:spPr>
          <a:xfrm>
            <a:off x="7596619" y="2282400"/>
            <a:ext cx="5059680" cy="4572000"/>
          </a:xfrm>
          <a:prstGeom prst="rect">
            <a:avLst/>
          </a:prstGeom>
        </p:spPr>
      </p:pic>
      <p:pic>
        <p:nvPicPr>
          <p:cNvPr id="6" name="Immagine 5">
            <a:extLst>
              <a:ext uri="{FF2B5EF4-FFF2-40B4-BE49-F238E27FC236}">
                <a16:creationId xmlns:a16="http://schemas.microsoft.com/office/drawing/2014/main" id="{8E3352B3-43E2-E86C-98A3-6C9393ECC212}"/>
              </a:ext>
            </a:extLst>
          </p:cNvPr>
          <p:cNvPicPr>
            <a:picLocks noChangeAspect="1"/>
          </p:cNvPicPr>
          <p:nvPr/>
        </p:nvPicPr>
        <p:blipFill>
          <a:blip r:embed="rId5"/>
          <a:srcRect l="12596" r="13338"/>
          <a:stretch/>
        </p:blipFill>
        <p:spPr>
          <a:xfrm>
            <a:off x="4385785" y="2286000"/>
            <a:ext cx="3747541" cy="4572000"/>
          </a:xfrm>
          <a:prstGeom prst="rect">
            <a:avLst/>
          </a:prstGeom>
        </p:spPr>
      </p:pic>
      <p:pic>
        <p:nvPicPr>
          <p:cNvPr id="10" name="Immagine 9">
            <a:extLst>
              <a:ext uri="{FF2B5EF4-FFF2-40B4-BE49-F238E27FC236}">
                <a16:creationId xmlns:a16="http://schemas.microsoft.com/office/drawing/2014/main" id="{F9619578-0314-282A-5240-75DC28852D4A}"/>
              </a:ext>
            </a:extLst>
          </p:cNvPr>
          <p:cNvPicPr>
            <a:picLocks noChangeAspect="1"/>
          </p:cNvPicPr>
          <p:nvPr/>
        </p:nvPicPr>
        <p:blipFill>
          <a:blip r:embed="rId6"/>
          <a:srcRect l="10536" t="6588" r="12031" b="10743"/>
          <a:stretch/>
        </p:blipFill>
        <p:spPr>
          <a:xfrm>
            <a:off x="4397360" y="2589133"/>
            <a:ext cx="3668284" cy="3778501"/>
          </a:xfrm>
          <a:prstGeom prst="rect">
            <a:avLst/>
          </a:prstGeom>
        </p:spPr>
      </p:pic>
      <p:pic>
        <p:nvPicPr>
          <p:cNvPr id="17" name="Immagine 16">
            <a:extLst>
              <a:ext uri="{FF2B5EF4-FFF2-40B4-BE49-F238E27FC236}">
                <a16:creationId xmlns:a16="http://schemas.microsoft.com/office/drawing/2014/main" id="{BFC3C136-A9F6-E842-D825-EB7EF360B38F}"/>
              </a:ext>
            </a:extLst>
          </p:cNvPr>
          <p:cNvPicPr>
            <a:picLocks noChangeAspect="1"/>
          </p:cNvPicPr>
          <p:nvPr/>
        </p:nvPicPr>
        <p:blipFill>
          <a:blip r:embed="rId7"/>
          <a:stretch>
            <a:fillRect/>
          </a:stretch>
        </p:blipFill>
        <p:spPr>
          <a:xfrm>
            <a:off x="295909" y="3825861"/>
            <a:ext cx="3993690" cy="1009510"/>
          </a:xfrm>
          <a:prstGeom prst="rect">
            <a:avLst/>
          </a:prstGeom>
        </p:spPr>
      </p:pic>
      <p:pic>
        <p:nvPicPr>
          <p:cNvPr id="18" name="Immagine 17">
            <a:extLst>
              <a:ext uri="{FF2B5EF4-FFF2-40B4-BE49-F238E27FC236}">
                <a16:creationId xmlns:a16="http://schemas.microsoft.com/office/drawing/2014/main" id="{B0548A51-BCBD-34E5-197D-756D569FC90D}"/>
              </a:ext>
            </a:extLst>
          </p:cNvPr>
          <p:cNvPicPr>
            <a:picLocks noChangeAspect="1"/>
          </p:cNvPicPr>
          <p:nvPr/>
        </p:nvPicPr>
        <p:blipFill>
          <a:blip r:embed="rId8"/>
          <a:stretch>
            <a:fillRect/>
          </a:stretch>
        </p:blipFill>
        <p:spPr>
          <a:xfrm>
            <a:off x="295909" y="5000982"/>
            <a:ext cx="4254500" cy="1257300"/>
          </a:xfrm>
          <a:prstGeom prst="rect">
            <a:avLst/>
          </a:prstGeom>
        </p:spPr>
      </p:pic>
      <p:pic>
        <p:nvPicPr>
          <p:cNvPr id="3" name="Immagine 2">
            <a:extLst>
              <a:ext uri="{FF2B5EF4-FFF2-40B4-BE49-F238E27FC236}">
                <a16:creationId xmlns:a16="http://schemas.microsoft.com/office/drawing/2014/main" id="{F685FA3E-5690-DB2F-5ED7-519A795CFBE1}"/>
              </a:ext>
            </a:extLst>
          </p:cNvPr>
          <p:cNvPicPr>
            <a:picLocks noChangeAspect="1"/>
          </p:cNvPicPr>
          <p:nvPr/>
        </p:nvPicPr>
        <p:blipFill rotWithShape="1">
          <a:blip r:embed="rId9"/>
          <a:srcRect r="1020"/>
          <a:stretch/>
        </p:blipFill>
        <p:spPr>
          <a:xfrm>
            <a:off x="1156188" y="1129301"/>
            <a:ext cx="2447216" cy="2131016"/>
          </a:xfrm>
          <a:prstGeom prst="rect">
            <a:avLst/>
          </a:prstGeom>
        </p:spPr>
      </p:pic>
      <p:pic>
        <p:nvPicPr>
          <p:cNvPr id="4" name="Immagine 3">
            <a:extLst>
              <a:ext uri="{FF2B5EF4-FFF2-40B4-BE49-F238E27FC236}">
                <a16:creationId xmlns:a16="http://schemas.microsoft.com/office/drawing/2014/main" id="{D4E4058B-9789-0953-F98C-521BD946A243}"/>
              </a:ext>
            </a:extLst>
          </p:cNvPr>
          <p:cNvPicPr>
            <a:picLocks noChangeAspect="1"/>
          </p:cNvPicPr>
          <p:nvPr/>
        </p:nvPicPr>
        <p:blipFill>
          <a:blip r:embed="rId10"/>
          <a:stretch>
            <a:fillRect/>
          </a:stretch>
        </p:blipFill>
        <p:spPr>
          <a:xfrm>
            <a:off x="3528434" y="2720194"/>
            <a:ext cx="575426" cy="230170"/>
          </a:xfrm>
          <a:prstGeom prst="rect">
            <a:avLst/>
          </a:prstGeom>
        </p:spPr>
      </p:pic>
      <p:pic>
        <p:nvPicPr>
          <p:cNvPr id="7" name="Immagine 6">
            <a:extLst>
              <a:ext uri="{FF2B5EF4-FFF2-40B4-BE49-F238E27FC236}">
                <a16:creationId xmlns:a16="http://schemas.microsoft.com/office/drawing/2014/main" id="{E6CE90A1-1F31-6F42-FAC8-E5FC0B404A96}"/>
              </a:ext>
            </a:extLst>
          </p:cNvPr>
          <p:cNvPicPr>
            <a:picLocks noChangeAspect="1"/>
          </p:cNvPicPr>
          <p:nvPr/>
        </p:nvPicPr>
        <p:blipFill rotWithShape="1">
          <a:blip r:embed="rId11">
            <a:extLst>
              <a:ext uri="{28A0092B-C50C-407E-A947-70E740481C1C}">
                <a14:useLocalDpi xmlns:a14="http://schemas.microsoft.com/office/drawing/2010/main" val="0"/>
              </a:ext>
            </a:extLst>
          </a:blip>
          <a:srcRect l="24262" t="42752" r="24196" b="43778"/>
          <a:stretch/>
        </p:blipFill>
        <p:spPr>
          <a:xfrm>
            <a:off x="2292754" y="3284208"/>
            <a:ext cx="1760764" cy="325557"/>
          </a:xfrm>
          <a:prstGeom prst="rect">
            <a:avLst/>
          </a:prstGeom>
        </p:spPr>
      </p:pic>
    </p:spTree>
    <p:extLst>
      <p:ext uri="{BB962C8B-B14F-4D97-AF65-F5344CB8AC3E}">
        <p14:creationId xmlns:p14="http://schemas.microsoft.com/office/powerpoint/2010/main" val="138758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0"/>
                                        <p:tgtEl>
                                          <p:spTgt spid="9"/>
                                        </p:tgtEl>
                                      </p:cBhvr>
                                    </p:animEffect>
                                  </p:childTnLst>
                                </p:cTn>
                              </p:par>
                              <p:par>
                                <p:cTn id="8" presetID="10" presetClass="entr" presetSubtype="0" repeatCount="indefinite"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BE9CC-EAB6-D266-6415-4E979AFEB6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35" t="1866" r="21663"/>
          <a:stretch/>
        </p:blipFill>
        <p:spPr bwMode="auto">
          <a:xfrm>
            <a:off x="6663552" y="3008199"/>
            <a:ext cx="2510966" cy="36872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0018510-B98E-CCD0-35B5-62647F3D14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91" r="55157"/>
          <a:stretch/>
        </p:blipFill>
        <p:spPr bwMode="auto">
          <a:xfrm>
            <a:off x="3671468" y="2810259"/>
            <a:ext cx="2792439" cy="38882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201855C-9AC1-D699-0C91-17FEDA4CD3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71" r="16857"/>
          <a:stretch/>
        </p:blipFill>
        <p:spPr bwMode="auto">
          <a:xfrm>
            <a:off x="9360928" y="2900258"/>
            <a:ext cx="2740600" cy="3812154"/>
          </a:xfrm>
          <a:prstGeom prst="rect">
            <a:avLst/>
          </a:prstGeom>
          <a:noFill/>
          <a:extLst>
            <a:ext uri="{909E8E84-426E-40DD-AFC4-6F175D3DCCD1}">
              <a14:hiddenFill xmlns:a14="http://schemas.microsoft.com/office/drawing/2010/main">
                <a:solidFill>
                  <a:srgbClr val="FFFFFF"/>
                </a:solidFill>
              </a14:hiddenFill>
            </a:ext>
          </a:extLst>
        </p:spPr>
      </p:pic>
      <p:sp>
        <p:nvSpPr>
          <p:cNvPr id="144" name="CasellaDiTesto 28">
            <a:extLst>
              <a:ext uri="{FF2B5EF4-FFF2-40B4-BE49-F238E27FC236}">
                <a16:creationId xmlns:a16="http://schemas.microsoft.com/office/drawing/2014/main" id="{708DF020-BF21-1D4C-B422-8F129FA640C0}"/>
              </a:ext>
            </a:extLst>
          </p:cNvPr>
          <p:cNvSpPr txBox="1">
            <a:spLocks noChangeArrowheads="1"/>
          </p:cNvSpPr>
          <p:nvPr/>
        </p:nvSpPr>
        <p:spPr bwMode="auto">
          <a:xfrm rot="-5400000">
            <a:off x="-2849931" y="2856904"/>
            <a:ext cx="6295608" cy="583013"/>
          </a:xfrm>
          <a:prstGeom prst="rect">
            <a:avLst/>
          </a:prstGeom>
          <a:solidFill>
            <a:schemeClr val="accent5">
              <a:lumMod val="50000"/>
            </a:schemeClr>
          </a:solidFill>
          <a:ln w="9525">
            <a:solidFill>
              <a:schemeClr val="accent5">
                <a:lumMod val="75000"/>
              </a:schemeClr>
            </a:solidFill>
            <a:miter lim="800000"/>
            <a:headEnd/>
            <a:tailEnd/>
          </a:ln>
        </p:spPr>
        <p:txBody>
          <a:bodyPr wrap="square">
            <a:spAutoFit/>
          </a:bodyPr>
          <a:lstStyle/>
          <a:p>
            <a:pPr algn="r">
              <a:lnSpc>
                <a:spcPts val="3696"/>
              </a:lnSpc>
            </a:pPr>
            <a:r>
              <a:rPr lang="it-IT" sz="3996" b="1" dirty="0">
                <a:solidFill>
                  <a:prstClr val="white"/>
                </a:solidFill>
                <a:latin typeface="Calibri" pitchFamily="34" charset="0"/>
                <a:cs typeface="Arial" pitchFamily="34" charset="0"/>
              </a:rPr>
              <a:t>	</a:t>
            </a:r>
            <a:endParaRPr lang="it-IT" sz="3996" dirty="0">
              <a:solidFill>
                <a:prstClr val="white"/>
              </a:solidFill>
              <a:latin typeface="Calibri" pitchFamily="34" charset="0"/>
              <a:cs typeface="Arial" pitchFamily="34" charset="0"/>
            </a:endParaRPr>
          </a:p>
        </p:txBody>
      </p:sp>
      <p:pic>
        <p:nvPicPr>
          <p:cNvPr id="145" name="Immagine 144">
            <a:extLst>
              <a:ext uri="{FF2B5EF4-FFF2-40B4-BE49-F238E27FC236}">
                <a16:creationId xmlns:a16="http://schemas.microsoft.com/office/drawing/2014/main" id="{CA563270-8701-0849-B144-11B494709F8F}"/>
              </a:ext>
            </a:extLst>
          </p:cNvPr>
          <p:cNvPicPr>
            <a:picLocks noChangeAspect="1"/>
          </p:cNvPicPr>
          <p:nvPr/>
        </p:nvPicPr>
        <p:blipFill>
          <a:blip r:embed="rId5"/>
          <a:stretch>
            <a:fillRect/>
          </a:stretch>
        </p:blipFill>
        <p:spPr>
          <a:xfrm>
            <a:off x="-19023" y="6176072"/>
            <a:ext cx="665100" cy="668459"/>
          </a:xfrm>
          <a:prstGeom prst="rect">
            <a:avLst/>
          </a:prstGeom>
        </p:spPr>
      </p:pic>
      <p:sp>
        <p:nvSpPr>
          <p:cNvPr id="6" name="CasellaDiTesto 5">
            <a:extLst>
              <a:ext uri="{FF2B5EF4-FFF2-40B4-BE49-F238E27FC236}">
                <a16:creationId xmlns:a16="http://schemas.microsoft.com/office/drawing/2014/main" id="{D17D1A6A-9904-B104-0723-E88902FA4DA5}"/>
              </a:ext>
            </a:extLst>
          </p:cNvPr>
          <p:cNvSpPr txBox="1"/>
          <p:nvPr/>
        </p:nvSpPr>
        <p:spPr>
          <a:xfrm>
            <a:off x="844274" y="227649"/>
            <a:ext cx="10918372" cy="338554"/>
          </a:xfrm>
          <a:prstGeom prst="rect">
            <a:avLst/>
          </a:prstGeom>
          <a:solidFill>
            <a:schemeClr val="accent1"/>
          </a:solidFill>
        </p:spPr>
        <p:txBody>
          <a:bodyPr wrap="square" rtlCol="0">
            <a:spAutoFit/>
          </a:bodyPr>
          <a:lstStyle/>
          <a:p>
            <a:r>
              <a:rPr lang="en-GB" sz="1600" dirty="0">
                <a:solidFill>
                  <a:schemeClr val="bg1"/>
                </a:solidFill>
              </a:rPr>
              <a:t>observation-based reconstruction assessment vs measured surface currents</a:t>
            </a:r>
          </a:p>
        </p:txBody>
      </p:sp>
      <p:sp>
        <p:nvSpPr>
          <p:cNvPr id="8" name="Rettangolo 7">
            <a:extLst>
              <a:ext uri="{FF2B5EF4-FFF2-40B4-BE49-F238E27FC236}">
                <a16:creationId xmlns:a16="http://schemas.microsoft.com/office/drawing/2014/main" id="{4483B7F7-FCB2-0C2F-B366-1FBA75F9445C}"/>
              </a:ext>
            </a:extLst>
          </p:cNvPr>
          <p:cNvSpPr/>
          <p:nvPr/>
        </p:nvSpPr>
        <p:spPr>
          <a:xfrm rot="16200000">
            <a:off x="-2741021" y="2858056"/>
            <a:ext cx="6089650" cy="399693"/>
          </a:xfrm>
          <a:prstGeom prst="rect">
            <a:avLst/>
          </a:prstGeom>
        </p:spPr>
        <p:txBody>
          <a:bodyPr>
            <a:spAutoFit/>
          </a:bodyPr>
          <a:lstStyle/>
          <a:p>
            <a:pPr algn="r"/>
            <a:r>
              <a:rPr lang="it-IT" sz="1998" dirty="0">
                <a:solidFill>
                  <a:schemeClr val="bg1"/>
                </a:solidFill>
                <a:latin typeface="Calibri" pitchFamily="34" charset="0"/>
                <a:cs typeface="Arial" pitchFamily="34" charset="0"/>
              </a:rPr>
              <a:t>Last OSSE</a:t>
            </a:r>
            <a:endParaRPr lang="it-IT" sz="1998" dirty="0">
              <a:solidFill>
                <a:schemeClr val="bg1"/>
              </a:solidFill>
            </a:endParaRP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20BDA5F2-3810-8E54-688B-1D98DCE3C5BE}"/>
                  </a:ext>
                </a:extLst>
              </p:cNvPr>
              <p:cNvSpPr txBox="1"/>
              <p:nvPr/>
            </p:nvSpPr>
            <p:spPr>
              <a:xfrm>
                <a:off x="989476" y="1618976"/>
                <a:ext cx="974271" cy="37491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800" i="1" smtClean="0">
                              <a:solidFill>
                                <a:srgbClr val="002060"/>
                              </a:solidFill>
                              <a:latin typeface="Cambria Math" panose="02040503050406030204" pitchFamily="18" charset="0"/>
                            </a:rPr>
                          </m:ctrlPr>
                        </m:fPr>
                        <m:num>
                          <m:r>
                            <a:rPr lang="en-GB" sz="1800" i="1">
                              <a:solidFill>
                                <a:srgbClr val="002060"/>
                              </a:solidFill>
                              <a:latin typeface="Cambria Math" panose="02040503050406030204" pitchFamily="18" charset="0"/>
                            </a:rPr>
                            <m:t>𝜕</m:t>
                          </m:r>
                          <m:r>
                            <m:rPr>
                              <m:sty m:val="p"/>
                            </m:rPr>
                            <a:rPr lang="it-IT" sz="1800" i="1">
                              <a:solidFill>
                                <a:srgbClr val="002060"/>
                              </a:solidFill>
                              <a:latin typeface="Cambria Math" panose="02040503050406030204" pitchFamily="18" charset="0"/>
                            </a:rPr>
                            <m:t>T</m:t>
                          </m:r>
                          <m:r>
                            <a:rPr lang="it-IT" sz="1800" b="0" i="1" smtClean="0">
                              <a:solidFill>
                                <a:srgbClr val="002060"/>
                              </a:solidFill>
                              <a:latin typeface="Cambria Math" panose="02040503050406030204" pitchFamily="18" charset="0"/>
                            </a:rPr>
                            <m:t>′</m:t>
                          </m:r>
                        </m:num>
                        <m:den>
                          <m:r>
                            <a:rPr lang="en-GB" sz="1800" i="1">
                              <a:solidFill>
                                <a:srgbClr val="002060"/>
                              </a:solidFill>
                              <a:latin typeface="Cambria Math" panose="02040503050406030204" pitchFamily="18" charset="0"/>
                            </a:rPr>
                            <m:t>𝜕</m:t>
                          </m:r>
                          <m:r>
                            <a:rPr lang="en-GB" sz="1800" i="1">
                              <a:solidFill>
                                <a:srgbClr val="002060"/>
                              </a:solidFill>
                              <a:latin typeface="Cambria Math" panose="02040503050406030204" pitchFamily="18" charset="0"/>
                            </a:rPr>
                            <m:t>𝑡</m:t>
                          </m:r>
                        </m:den>
                      </m:f>
                    </m:oMath>
                  </m:oMathPara>
                </a14:m>
                <a:endParaRPr lang="it-IT" sz="1800" i="1" dirty="0">
                  <a:solidFill>
                    <a:srgbClr val="002060"/>
                  </a:solidFill>
                  <a:latin typeface="Cambria Math" panose="02040503050406030204" pitchFamily="18" charset="0"/>
                </a:endParaRPr>
              </a:p>
              <a:p>
                <a:endParaRPr lang="it-IT" sz="1800" i="1" dirty="0">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1800" i="1" smtClean="0">
                          <a:solidFill>
                            <a:srgbClr val="002060"/>
                          </a:solidFill>
                          <a:latin typeface="Cambria Math" panose="02040503050406030204" pitchFamily="18" charset="0"/>
                          <a:ea typeface="Cambria Math" panose="02040503050406030204" pitchFamily="18" charset="0"/>
                        </a:rPr>
                        <m:t>∆</m:t>
                      </m:r>
                      <m:d>
                        <m:dPr>
                          <m:ctrlPr>
                            <a:rPr lang="en-GB" sz="1800" i="1" smtClean="0">
                              <a:solidFill>
                                <a:srgbClr val="002060"/>
                              </a:solidFill>
                              <a:latin typeface="Cambria Math" panose="02040503050406030204" pitchFamily="18" charset="0"/>
                            </a:rPr>
                          </m:ctrlPr>
                        </m:dPr>
                        <m:e>
                          <m:f>
                            <m:fPr>
                              <m:ctrlPr>
                                <a:rPr lang="en-GB" i="1">
                                  <a:solidFill>
                                    <a:srgbClr val="002060"/>
                                  </a:solidFill>
                                  <a:latin typeface="Cambria Math" panose="02040503050406030204" pitchFamily="18" charset="0"/>
                                </a:rPr>
                              </m:ctrlPr>
                            </m:fPr>
                            <m:num>
                              <m:r>
                                <a:rPr lang="en-GB" i="1">
                                  <a:solidFill>
                                    <a:srgbClr val="002060"/>
                                  </a:solidFill>
                                  <a:latin typeface="Cambria Math" panose="02040503050406030204" pitchFamily="18" charset="0"/>
                                </a:rPr>
                                <m:t>𝜕</m:t>
                              </m:r>
                              <m:r>
                                <m:rPr>
                                  <m:sty m:val="p"/>
                                </m:rPr>
                                <a:rPr lang="it-IT" i="1">
                                  <a:solidFill>
                                    <a:srgbClr val="002060"/>
                                  </a:solidFill>
                                  <a:latin typeface="Cambria Math" panose="02040503050406030204" pitchFamily="18" charset="0"/>
                                </a:rPr>
                                <m:t>T</m:t>
                              </m:r>
                              <m:r>
                                <a:rPr lang="it-IT" b="0" i="1" smtClean="0">
                                  <a:solidFill>
                                    <a:srgbClr val="002060"/>
                                  </a:solidFill>
                                  <a:latin typeface="Cambria Math" panose="02040503050406030204" pitchFamily="18" charset="0"/>
                                </a:rPr>
                                <m:t>′</m:t>
                              </m:r>
                            </m:num>
                            <m:den>
                              <m:r>
                                <a:rPr lang="en-GB" i="1">
                                  <a:solidFill>
                                    <a:srgbClr val="002060"/>
                                  </a:solidFill>
                                  <a:latin typeface="Cambria Math" panose="02040503050406030204" pitchFamily="18" charset="0"/>
                                </a:rPr>
                                <m:t>𝜕</m:t>
                              </m:r>
                              <m:r>
                                <a:rPr lang="en-GB" i="1">
                                  <a:solidFill>
                                    <a:srgbClr val="002060"/>
                                  </a:solidFill>
                                  <a:latin typeface="Cambria Math" panose="02040503050406030204" pitchFamily="18" charset="0"/>
                                </a:rPr>
                                <m:t>𝑡</m:t>
                              </m:r>
                            </m:den>
                          </m:f>
                        </m:e>
                      </m:d>
                    </m:oMath>
                  </m:oMathPara>
                </a14:m>
                <a:endParaRPr lang="it-IT" sz="1800" i="1" dirty="0">
                  <a:solidFill>
                    <a:srgbClr val="002060"/>
                  </a:solidFill>
                  <a:latin typeface="Cambria Math" panose="02040503050406030204" pitchFamily="18" charset="0"/>
                </a:endParaRPr>
              </a:p>
              <a:p>
                <a:endParaRPr lang="it-IT" sz="1800" b="0" i="1" dirty="0">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1800" b="0" i="1" smtClean="0">
                          <a:solidFill>
                            <a:srgbClr val="002060"/>
                          </a:solidFill>
                          <a:latin typeface="Cambria Math" panose="02040503050406030204" pitchFamily="18" charset="0"/>
                        </a:rPr>
                        <m:t>𝑇</m:t>
                      </m:r>
                      <m:r>
                        <a:rPr lang="it-IT" sz="1800" b="0" i="1" smtClean="0">
                          <a:solidFill>
                            <a:srgbClr val="002060"/>
                          </a:solidFill>
                          <a:latin typeface="Cambria Math" panose="02040503050406030204" pitchFamily="18" charset="0"/>
                        </a:rPr>
                        <m:t>′</m:t>
                      </m:r>
                    </m:oMath>
                  </m:oMathPara>
                </a14:m>
                <a:endParaRPr lang="it-IT" sz="1800" b="0" i="1" dirty="0">
                  <a:solidFill>
                    <a:srgbClr val="002060"/>
                  </a:solidFill>
                  <a:latin typeface="Cambria Math" panose="02040503050406030204" pitchFamily="18" charset="0"/>
                </a:endParaRPr>
              </a:p>
              <a:p>
                <a:endParaRPr lang="it-IT" sz="1800" b="0" i="1" dirty="0">
                  <a:solidFill>
                    <a:srgbClr val="00206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1800" b="0" i="1" smtClean="0">
                          <a:solidFill>
                            <a:srgbClr val="002060"/>
                          </a:solidFill>
                          <a:latin typeface="Cambria Math" panose="02040503050406030204" pitchFamily="18" charset="0"/>
                          <a:ea typeface="Cambria Math" panose="02040503050406030204" pitchFamily="18" charset="0"/>
                        </a:rPr>
                        <m:t>∆</m:t>
                      </m:r>
                      <m:r>
                        <a:rPr lang="it-IT" sz="1800" b="0" i="1" smtClean="0">
                          <a:solidFill>
                            <a:srgbClr val="002060"/>
                          </a:solidFill>
                          <a:latin typeface="Cambria Math" panose="02040503050406030204" pitchFamily="18" charset="0"/>
                          <a:ea typeface="Cambria Math" panose="02040503050406030204" pitchFamily="18" charset="0"/>
                        </a:rPr>
                        <m:t>𝑇</m:t>
                      </m:r>
                      <m:r>
                        <a:rPr lang="it-IT" sz="1800" b="0" i="1" smtClean="0">
                          <a:solidFill>
                            <a:srgbClr val="002060"/>
                          </a:solidFill>
                          <a:latin typeface="Cambria Math" panose="02040503050406030204" pitchFamily="18" charset="0"/>
                          <a:ea typeface="Cambria Math" panose="02040503050406030204" pitchFamily="18" charset="0"/>
                        </a:rPr>
                        <m:t>′</m:t>
                      </m:r>
                    </m:oMath>
                  </m:oMathPara>
                </a14:m>
                <a:endParaRPr lang="it-IT" sz="1800" b="0" i="1" dirty="0">
                  <a:solidFill>
                    <a:srgbClr val="002060"/>
                  </a:solidFill>
                  <a:latin typeface="Cambria Math" panose="02040503050406030204" pitchFamily="18" charset="0"/>
                </a:endParaRPr>
              </a:p>
              <a:p>
                <a:endParaRPr lang="it-IT" sz="1800" b="0" i="1" dirty="0">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𝜂</m:t>
                      </m:r>
                      <m:r>
                        <a:rPr lang="it-IT" b="0" i="1" smtClean="0">
                          <a:latin typeface="Cambria Math" panose="02040503050406030204" pitchFamily="18" charset="0"/>
                        </a:rPr>
                        <m:t>′</m:t>
                      </m:r>
                    </m:oMath>
                  </m:oMathPara>
                </a14:m>
                <a:endParaRPr lang="it-IT" i="1" dirty="0">
                  <a:solidFill>
                    <a:srgbClr val="002060"/>
                  </a:solidFill>
                  <a:latin typeface="Cambria Math" panose="02040503050406030204" pitchFamily="18" charset="0"/>
                </a:endParaRPr>
              </a:p>
              <a:p>
                <a:endParaRPr lang="it-IT" sz="1800" b="0" i="1" dirty="0">
                  <a:solidFill>
                    <a:srgbClr val="00206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1800" b="0" i="1" smtClean="0">
                          <a:solidFill>
                            <a:srgbClr val="002060"/>
                          </a:solidFill>
                          <a:latin typeface="Cambria Math" panose="02040503050406030204" pitchFamily="18" charset="0"/>
                          <a:ea typeface="Cambria Math" panose="02040503050406030204" pitchFamily="18" charset="0"/>
                        </a:rPr>
                        <m:t>∆</m:t>
                      </m:r>
                      <m:r>
                        <a:rPr lang="en-GB" i="1">
                          <a:latin typeface="Cambria Math" panose="02040503050406030204" pitchFamily="18" charset="0"/>
                        </a:rPr>
                        <m:t>𝜂</m:t>
                      </m:r>
                      <m:r>
                        <a:rPr lang="it-IT" b="0" i="1" smtClean="0">
                          <a:latin typeface="Cambria Math" panose="02040503050406030204" pitchFamily="18" charset="0"/>
                        </a:rPr>
                        <m:t>′</m:t>
                      </m:r>
                    </m:oMath>
                  </m:oMathPara>
                </a14:m>
                <a:endParaRPr lang="en-GB" dirty="0"/>
              </a:p>
            </p:txBody>
          </p:sp>
        </mc:Choice>
        <mc:Fallback xmlns="">
          <p:sp>
            <p:nvSpPr>
              <p:cNvPr id="2" name="CasellaDiTesto 1">
                <a:extLst>
                  <a:ext uri="{FF2B5EF4-FFF2-40B4-BE49-F238E27FC236}">
                    <a16:creationId xmlns:a16="http://schemas.microsoft.com/office/drawing/2014/main" id="{20BDA5F2-3810-8E54-688B-1D98DCE3C5BE}"/>
                  </a:ext>
                </a:extLst>
              </p:cNvPr>
              <p:cNvSpPr txBox="1">
                <a:spLocks noRot="1" noChangeAspect="1" noMove="1" noResize="1" noEditPoints="1" noAdjustHandles="1" noChangeArrowheads="1" noChangeShapeType="1" noTextEdit="1"/>
              </p:cNvSpPr>
              <p:nvPr/>
            </p:nvSpPr>
            <p:spPr>
              <a:xfrm>
                <a:off x="989476" y="1618976"/>
                <a:ext cx="974271" cy="3749103"/>
              </a:xfrm>
              <a:prstGeom prst="rect">
                <a:avLst/>
              </a:prstGeom>
              <a:blipFill>
                <a:blip r:embed="rId6"/>
                <a:stretch>
                  <a:fillRect/>
                </a:stretch>
              </a:blipFill>
            </p:spPr>
            <p:txBody>
              <a:bodyPr/>
              <a:lstStyle/>
              <a:p>
                <a:r>
                  <a:rPr lang="en-GB">
                    <a:noFill/>
                  </a:rPr>
                  <a:t> </a:t>
                </a:r>
              </a:p>
            </p:txBody>
          </p:sp>
        </mc:Fallback>
      </mc:AlternateContent>
      <p:sp>
        <p:nvSpPr>
          <p:cNvPr id="7" name="Rettangolo con angoli arrotondati 6">
            <a:extLst>
              <a:ext uri="{FF2B5EF4-FFF2-40B4-BE49-F238E27FC236}">
                <a16:creationId xmlns:a16="http://schemas.microsoft.com/office/drawing/2014/main" id="{4C1BBA48-D92C-D8A3-A2BE-85480146F25D}"/>
              </a:ext>
            </a:extLst>
          </p:cNvPr>
          <p:cNvSpPr/>
          <p:nvPr/>
        </p:nvSpPr>
        <p:spPr>
          <a:xfrm>
            <a:off x="937301" y="1483964"/>
            <a:ext cx="1118996" cy="3890071"/>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9">
            <a:extLst>
              <a:ext uri="{FF2B5EF4-FFF2-40B4-BE49-F238E27FC236}">
                <a16:creationId xmlns:a16="http://schemas.microsoft.com/office/drawing/2014/main" id="{982A2A5D-75F1-CFB6-0A95-4B7198D4CB09}"/>
              </a:ext>
            </a:extLst>
          </p:cNvPr>
          <p:cNvSpPr txBox="1"/>
          <p:nvPr/>
        </p:nvSpPr>
        <p:spPr>
          <a:xfrm>
            <a:off x="937301" y="5398575"/>
            <a:ext cx="1483301" cy="584775"/>
          </a:xfrm>
          <a:prstGeom prst="rect">
            <a:avLst/>
          </a:prstGeom>
          <a:noFill/>
        </p:spPr>
        <p:txBody>
          <a:bodyPr wrap="square">
            <a:spAutoFit/>
          </a:bodyPr>
          <a:lstStyle/>
          <a:p>
            <a:r>
              <a:rPr lang="en-GB" sz="1600" dirty="0">
                <a:solidFill>
                  <a:srgbClr val="002060"/>
                </a:solidFill>
              </a:rPr>
              <a:t>candidate predictors</a:t>
            </a:r>
            <a:endParaRPr lang="en-GB" sz="1600" dirty="0"/>
          </a:p>
        </p:txBody>
      </p:sp>
      <p:sp>
        <p:nvSpPr>
          <p:cNvPr id="11" name="Rettangolo con angoli arrotondati 10">
            <a:extLst>
              <a:ext uri="{FF2B5EF4-FFF2-40B4-BE49-F238E27FC236}">
                <a16:creationId xmlns:a16="http://schemas.microsoft.com/office/drawing/2014/main" id="{C994BC0E-74ED-B91B-F531-FB95F667BDA3}"/>
              </a:ext>
            </a:extLst>
          </p:cNvPr>
          <p:cNvSpPr/>
          <p:nvPr/>
        </p:nvSpPr>
        <p:spPr>
          <a:xfrm>
            <a:off x="2416971" y="2088976"/>
            <a:ext cx="1118996" cy="201385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A6F48F99-AB02-CBB7-CAD7-C4708FF07C62}"/>
                  </a:ext>
                </a:extLst>
              </p:cNvPr>
              <p:cNvSpPr txBox="1"/>
              <p:nvPr/>
            </p:nvSpPr>
            <p:spPr>
              <a:xfrm>
                <a:off x="2485818" y="2242819"/>
                <a:ext cx="981303" cy="17445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800" i="1" smtClean="0">
                              <a:solidFill>
                                <a:srgbClr val="002060"/>
                              </a:solidFill>
                              <a:latin typeface="Cambria Math" panose="02040503050406030204" pitchFamily="18" charset="0"/>
                            </a:rPr>
                          </m:ctrlPr>
                        </m:fPr>
                        <m:num>
                          <m:r>
                            <a:rPr lang="en-GB" sz="1800" i="1">
                              <a:solidFill>
                                <a:srgbClr val="002060"/>
                              </a:solidFill>
                              <a:latin typeface="Cambria Math" panose="02040503050406030204" pitchFamily="18" charset="0"/>
                            </a:rPr>
                            <m:t>𝜕</m:t>
                          </m:r>
                          <m:sSub>
                            <m:sSubPr>
                              <m:ctrlPr>
                                <a:rPr lang="en-GB" sz="1800" i="1" smtClean="0">
                                  <a:solidFill>
                                    <a:srgbClr val="002060"/>
                                  </a:solidFill>
                                  <a:latin typeface="Cambria Math" panose="02040503050406030204" pitchFamily="18" charset="0"/>
                                </a:rPr>
                              </m:ctrlPr>
                            </m:sSubPr>
                            <m:e>
                              <m:r>
                                <a:rPr lang="it-IT" sz="1800" b="0" i="1" smtClean="0">
                                  <a:solidFill>
                                    <a:srgbClr val="002060"/>
                                  </a:solidFill>
                                  <a:latin typeface="Cambria Math" panose="02040503050406030204" pitchFamily="18" charset="0"/>
                                </a:rPr>
                                <m:t>𝑇</m:t>
                              </m:r>
                              <m:r>
                                <a:rPr lang="it-IT" sz="1800" b="0" i="1" smtClean="0">
                                  <a:solidFill>
                                    <a:srgbClr val="002060"/>
                                  </a:solidFill>
                                  <a:latin typeface="Cambria Math" panose="02040503050406030204" pitchFamily="18" charset="0"/>
                                </a:rPr>
                                <m:t>′</m:t>
                              </m:r>
                            </m:e>
                            <m:sub>
                              <m:r>
                                <a:rPr lang="it-IT" sz="1800" b="0" i="1" smtClean="0">
                                  <a:solidFill>
                                    <a:srgbClr val="002060"/>
                                  </a:solidFill>
                                  <a:latin typeface="Cambria Math" panose="02040503050406030204" pitchFamily="18" charset="0"/>
                                </a:rPr>
                                <m:t>𝐻𝑅</m:t>
                              </m:r>
                            </m:sub>
                          </m:sSub>
                        </m:num>
                        <m:den>
                          <m:r>
                            <a:rPr lang="en-GB" sz="1800" i="1">
                              <a:solidFill>
                                <a:srgbClr val="002060"/>
                              </a:solidFill>
                              <a:latin typeface="Cambria Math" panose="02040503050406030204" pitchFamily="18" charset="0"/>
                            </a:rPr>
                            <m:t>𝜕</m:t>
                          </m:r>
                          <m:r>
                            <a:rPr lang="en-GB" sz="1800" i="1">
                              <a:solidFill>
                                <a:srgbClr val="002060"/>
                              </a:solidFill>
                              <a:latin typeface="Cambria Math" panose="02040503050406030204" pitchFamily="18" charset="0"/>
                            </a:rPr>
                            <m:t>𝑡</m:t>
                          </m:r>
                        </m:den>
                      </m:f>
                    </m:oMath>
                  </m:oMathPara>
                </a14:m>
                <a:endParaRPr lang="it-IT" sz="1800" i="1" dirty="0">
                  <a:solidFill>
                    <a:srgbClr val="002060"/>
                  </a:solidFill>
                  <a:latin typeface="Cambria Math" panose="02040503050406030204" pitchFamily="18" charset="0"/>
                </a:endParaRPr>
              </a:p>
              <a:p>
                <a:endParaRPr lang="it-IT" sz="1800" b="0" i="1" dirty="0">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it-IT" sz="1800" b="0" i="1" smtClean="0">
                              <a:solidFill>
                                <a:srgbClr val="002060"/>
                              </a:solidFill>
                              <a:latin typeface="Cambria Math" panose="02040503050406030204" pitchFamily="18" charset="0"/>
                            </a:rPr>
                          </m:ctrlPr>
                        </m:sSubPr>
                        <m:e>
                          <m:r>
                            <a:rPr lang="it-IT" sz="1800" b="0" i="1" smtClean="0">
                              <a:solidFill>
                                <a:srgbClr val="002060"/>
                              </a:solidFill>
                              <a:latin typeface="Cambria Math" panose="02040503050406030204" pitchFamily="18" charset="0"/>
                            </a:rPr>
                            <m:t>𝑇</m:t>
                          </m:r>
                          <m:r>
                            <a:rPr lang="it-IT" sz="1800" b="0" i="1" smtClean="0">
                              <a:solidFill>
                                <a:srgbClr val="002060"/>
                              </a:solidFill>
                              <a:latin typeface="Cambria Math" panose="02040503050406030204" pitchFamily="18" charset="0"/>
                            </a:rPr>
                            <m:t>′</m:t>
                          </m:r>
                        </m:e>
                        <m:sub>
                          <m:r>
                            <a:rPr lang="it-IT" sz="1800" b="0" i="1" smtClean="0">
                              <a:solidFill>
                                <a:srgbClr val="002060"/>
                              </a:solidFill>
                              <a:latin typeface="Cambria Math" panose="02040503050406030204" pitchFamily="18" charset="0"/>
                            </a:rPr>
                            <m:t>𝐻𝑅</m:t>
                          </m:r>
                        </m:sub>
                      </m:sSub>
                    </m:oMath>
                  </m:oMathPara>
                </a14:m>
                <a:endParaRPr lang="it-IT" sz="1800" b="0" i="1" dirty="0">
                  <a:solidFill>
                    <a:srgbClr val="002060"/>
                  </a:solidFill>
                  <a:latin typeface="Cambria Math" panose="02040503050406030204" pitchFamily="18" charset="0"/>
                </a:endParaRPr>
              </a:p>
              <a:p>
                <a:endParaRPr lang="it-IT" sz="1800" b="0" i="1" dirty="0">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it-IT" sz="1800" b="0" i="1" smtClean="0">
                              <a:solidFill>
                                <a:srgbClr val="002060"/>
                              </a:solidFill>
                              <a:latin typeface="Cambria Math" panose="02040503050406030204" pitchFamily="18" charset="0"/>
                            </a:rPr>
                          </m:ctrlPr>
                        </m:sSubPr>
                        <m:e>
                          <m:r>
                            <a:rPr lang="en-GB" i="1">
                              <a:latin typeface="Cambria Math" panose="02040503050406030204" pitchFamily="18" charset="0"/>
                            </a:rPr>
                            <m:t>𝜂</m:t>
                          </m:r>
                        </m:e>
                        <m:sub>
                          <m:r>
                            <a:rPr lang="it-IT" sz="1800" b="0" i="1" smtClean="0">
                              <a:solidFill>
                                <a:srgbClr val="002060"/>
                              </a:solidFill>
                              <a:latin typeface="Cambria Math" panose="02040503050406030204" pitchFamily="18" charset="0"/>
                            </a:rPr>
                            <m:t>𝐻𝑅</m:t>
                          </m:r>
                        </m:sub>
                      </m:sSub>
                    </m:oMath>
                  </m:oMathPara>
                </a14:m>
                <a:endParaRPr lang="it-IT" sz="1800" b="0" i="1" dirty="0">
                  <a:solidFill>
                    <a:srgbClr val="002060"/>
                  </a:solidFill>
                  <a:latin typeface="Cambria Math" panose="02040503050406030204" pitchFamily="18" charset="0"/>
                </a:endParaRPr>
              </a:p>
            </p:txBody>
          </p:sp>
        </mc:Choice>
        <mc:Fallback xmlns="">
          <p:sp>
            <p:nvSpPr>
              <p:cNvPr id="12" name="CasellaDiTesto 11">
                <a:extLst>
                  <a:ext uri="{FF2B5EF4-FFF2-40B4-BE49-F238E27FC236}">
                    <a16:creationId xmlns:a16="http://schemas.microsoft.com/office/drawing/2014/main" id="{A6F48F99-AB02-CBB7-CAD7-C4708FF07C62}"/>
                  </a:ext>
                </a:extLst>
              </p:cNvPr>
              <p:cNvSpPr txBox="1">
                <a:spLocks noRot="1" noChangeAspect="1" noMove="1" noResize="1" noEditPoints="1" noAdjustHandles="1" noChangeArrowheads="1" noChangeShapeType="1" noTextEdit="1"/>
              </p:cNvSpPr>
              <p:nvPr/>
            </p:nvSpPr>
            <p:spPr>
              <a:xfrm>
                <a:off x="2485818" y="2242819"/>
                <a:ext cx="981303" cy="1744580"/>
              </a:xfrm>
              <a:prstGeom prst="rect">
                <a:avLst/>
              </a:prstGeom>
              <a:blipFill>
                <a:blip r:embed="rId7"/>
                <a:stretch>
                  <a:fillRect b="-725"/>
                </a:stretch>
              </a:blipFill>
            </p:spPr>
            <p:txBody>
              <a:bodyPr/>
              <a:lstStyle/>
              <a:p>
                <a:r>
                  <a:rPr lang="en-GB">
                    <a:noFill/>
                  </a:rPr>
                  <a:t> </a:t>
                </a:r>
              </a:p>
            </p:txBody>
          </p:sp>
        </mc:Fallback>
      </mc:AlternateContent>
      <p:pic>
        <p:nvPicPr>
          <p:cNvPr id="34" name="Picture 17" descr="code">
            <a:extLst>
              <a:ext uri="{FF2B5EF4-FFF2-40B4-BE49-F238E27FC236}">
                <a16:creationId xmlns:a16="http://schemas.microsoft.com/office/drawing/2014/main" id="{E7EB3912-97C9-5E0A-E28B-2F6A3E89D533}"/>
              </a:ext>
            </a:extLst>
          </p:cNvPr>
          <p:cNvPicPr>
            <a:picLocks noChangeAspect="1" noChangeArrowheads="1"/>
          </p:cNvPicPr>
          <p:nvPr/>
        </p:nvPicPr>
        <p:blipFill>
          <a:blip r:embed="rId8"/>
          <a:srcRect/>
          <a:stretch>
            <a:fillRect/>
          </a:stretch>
        </p:blipFill>
        <p:spPr bwMode="auto">
          <a:xfrm>
            <a:off x="3859399" y="607304"/>
            <a:ext cx="1459733" cy="2349912"/>
          </a:xfrm>
          <a:prstGeom prst="rect">
            <a:avLst/>
          </a:prstGeom>
          <a:solidFill>
            <a:srgbClr val="1F497D"/>
          </a:solidFill>
          <a:ln w="9525">
            <a:solidFill>
              <a:schemeClr val="bg1">
                <a:lumMod val="75000"/>
              </a:schemeClr>
            </a:solidFill>
            <a:round/>
            <a:headEnd/>
            <a:tailEnd/>
          </a:ln>
        </p:spPr>
      </p:pic>
      <p:sp>
        <p:nvSpPr>
          <p:cNvPr id="36" name="TextBox 12">
            <a:extLst>
              <a:ext uri="{FF2B5EF4-FFF2-40B4-BE49-F238E27FC236}">
                <a16:creationId xmlns:a16="http://schemas.microsoft.com/office/drawing/2014/main" id="{5CA5D14E-56DE-AD4D-4B67-98DB5970AC92}"/>
              </a:ext>
            </a:extLst>
          </p:cNvPr>
          <p:cNvSpPr txBox="1"/>
          <p:nvPr/>
        </p:nvSpPr>
        <p:spPr>
          <a:xfrm>
            <a:off x="6808651" y="6441281"/>
            <a:ext cx="2215030" cy="369332"/>
          </a:xfrm>
          <a:prstGeom prst="rect">
            <a:avLst/>
          </a:prstGeom>
          <a:noFill/>
          <a:ln>
            <a:noFill/>
          </a:ln>
        </p:spPr>
        <p:txBody>
          <a:bodyPr wrap="none" rtlCol="0">
            <a:spAutoFit/>
          </a:bodyPr>
          <a:lstStyle/>
          <a:p>
            <a:r>
              <a:rPr lang="it-IT" b="1" dirty="0">
                <a:solidFill>
                  <a:srgbClr val="426EC0"/>
                </a:solidFill>
                <a:latin typeface="Calibri" panose="020F0502020204030204" pitchFamily="34" charset="0"/>
                <a:cs typeface="Calibri" panose="020F0502020204030204" pitchFamily="34" charset="0"/>
              </a:rPr>
              <a:t>Full </a:t>
            </a:r>
            <a:r>
              <a:rPr lang="it-IT" b="1" dirty="0" err="1">
                <a:solidFill>
                  <a:srgbClr val="426EC0"/>
                </a:solidFill>
                <a:latin typeface="Calibri" panose="020F0502020204030204" pitchFamily="34" charset="0"/>
                <a:cs typeface="Calibri" panose="020F0502020204030204" pitchFamily="34" charset="0"/>
              </a:rPr>
              <a:t>predictors</a:t>
            </a:r>
            <a:r>
              <a:rPr lang="it-IT" b="1" dirty="0">
                <a:solidFill>
                  <a:srgbClr val="426EC0"/>
                </a:solidFill>
                <a:latin typeface="Calibri" panose="020F0502020204030204" pitchFamily="34" charset="0"/>
                <a:cs typeface="Calibri" panose="020F0502020204030204" pitchFamily="34" charset="0"/>
              </a:rPr>
              <a:t>/target</a:t>
            </a:r>
            <a:endParaRPr lang="en-IT" b="1" dirty="0">
              <a:solidFill>
                <a:srgbClr val="426EC0"/>
              </a:solidFill>
              <a:latin typeface="Calibri" panose="020F0502020204030204" pitchFamily="34" charset="0"/>
              <a:cs typeface="Calibri" panose="020F0502020204030204" pitchFamily="34" charset="0"/>
            </a:endParaRPr>
          </a:p>
        </p:txBody>
      </p:sp>
      <p:sp>
        <p:nvSpPr>
          <p:cNvPr id="37" name="TextBox 12">
            <a:extLst>
              <a:ext uri="{FF2B5EF4-FFF2-40B4-BE49-F238E27FC236}">
                <a16:creationId xmlns:a16="http://schemas.microsoft.com/office/drawing/2014/main" id="{046D827C-694E-1A40-A68C-7F8938D5D96F}"/>
              </a:ext>
            </a:extLst>
          </p:cNvPr>
          <p:cNvSpPr txBox="1"/>
          <p:nvPr/>
        </p:nvSpPr>
        <p:spPr>
          <a:xfrm>
            <a:off x="9768213" y="6431167"/>
            <a:ext cx="2063770" cy="369332"/>
          </a:xfrm>
          <a:prstGeom prst="rect">
            <a:avLst/>
          </a:prstGeom>
          <a:noFill/>
          <a:ln>
            <a:noFill/>
          </a:ln>
        </p:spPr>
        <p:txBody>
          <a:bodyPr wrap="none" rtlCol="0">
            <a:spAutoFit/>
          </a:bodyPr>
          <a:lstStyle/>
          <a:p>
            <a:r>
              <a:rPr lang="it-IT" b="1" dirty="0" err="1">
                <a:solidFill>
                  <a:srgbClr val="426EC0"/>
                </a:solidFill>
                <a:latin typeface="Calibri" panose="020F0502020204030204" pitchFamily="34" charset="0"/>
                <a:cs typeface="Calibri" panose="020F0502020204030204" pitchFamily="34" charset="0"/>
              </a:rPr>
              <a:t>Physically-Informed</a:t>
            </a:r>
            <a:endParaRPr lang="en-IT" b="1" dirty="0">
              <a:solidFill>
                <a:srgbClr val="426EC0"/>
              </a:solidFill>
              <a:latin typeface="Calibri" panose="020F0502020204030204" pitchFamily="34" charset="0"/>
              <a:cs typeface="Calibri" panose="020F0502020204030204" pitchFamily="34" charset="0"/>
            </a:endParaRPr>
          </a:p>
        </p:txBody>
      </p:sp>
      <p:sp>
        <p:nvSpPr>
          <p:cNvPr id="38" name="CasellaDiTesto 37">
            <a:extLst>
              <a:ext uri="{FF2B5EF4-FFF2-40B4-BE49-F238E27FC236}">
                <a16:creationId xmlns:a16="http://schemas.microsoft.com/office/drawing/2014/main" id="{F2FD41D3-CE6B-2D5C-B715-CF6A48378EE7}"/>
              </a:ext>
            </a:extLst>
          </p:cNvPr>
          <p:cNvSpPr txBox="1"/>
          <p:nvPr/>
        </p:nvSpPr>
        <p:spPr>
          <a:xfrm>
            <a:off x="2464552" y="4175781"/>
            <a:ext cx="1483301" cy="338554"/>
          </a:xfrm>
          <a:prstGeom prst="rect">
            <a:avLst/>
          </a:prstGeom>
          <a:noFill/>
        </p:spPr>
        <p:txBody>
          <a:bodyPr wrap="square">
            <a:spAutoFit/>
          </a:bodyPr>
          <a:lstStyle/>
          <a:p>
            <a:r>
              <a:rPr lang="en-GB" sz="1600" dirty="0">
                <a:solidFill>
                  <a:srgbClr val="002060"/>
                </a:solidFill>
              </a:rPr>
              <a:t>target</a:t>
            </a:r>
            <a:endParaRPr lang="en-GB" sz="1600" dirty="0"/>
          </a:p>
        </p:txBody>
      </p:sp>
      <p:sp>
        <p:nvSpPr>
          <p:cNvPr id="40" name="CasellaDiTesto 39">
            <a:extLst>
              <a:ext uri="{FF2B5EF4-FFF2-40B4-BE49-F238E27FC236}">
                <a16:creationId xmlns:a16="http://schemas.microsoft.com/office/drawing/2014/main" id="{39E60261-7B08-27A6-15BD-C06148E36295}"/>
              </a:ext>
            </a:extLst>
          </p:cNvPr>
          <p:cNvSpPr txBox="1"/>
          <p:nvPr/>
        </p:nvSpPr>
        <p:spPr>
          <a:xfrm>
            <a:off x="4432181" y="6453499"/>
            <a:ext cx="2050681" cy="369332"/>
          </a:xfrm>
          <a:prstGeom prst="rect">
            <a:avLst/>
          </a:prstGeom>
          <a:noFill/>
        </p:spPr>
        <p:txBody>
          <a:bodyPr wrap="square">
            <a:spAutoFit/>
          </a:bodyPr>
          <a:lstStyle/>
          <a:p>
            <a:r>
              <a:rPr lang="it-IT" b="1" dirty="0">
                <a:solidFill>
                  <a:srgbClr val="426EC0"/>
                </a:solidFill>
                <a:latin typeface="Calibri" panose="020F0502020204030204" pitchFamily="34" charset="0"/>
                <a:cs typeface="Calibri" panose="020F0502020204030204" pitchFamily="34" charset="0"/>
              </a:rPr>
              <a:t>BBN et al. 2022</a:t>
            </a:r>
            <a:endParaRPr lang="en-IT" b="1" dirty="0">
              <a:solidFill>
                <a:srgbClr val="426EC0"/>
              </a:solidFill>
              <a:latin typeface="Calibri" panose="020F0502020204030204" pitchFamily="34" charset="0"/>
              <a:cs typeface="Calibri" panose="020F0502020204030204" pitchFamily="34" charset="0"/>
            </a:endParaRPr>
          </a:p>
        </p:txBody>
      </p:sp>
      <p:sp>
        <p:nvSpPr>
          <p:cNvPr id="41" name="CasellaDiTesto 40">
            <a:extLst>
              <a:ext uri="{FF2B5EF4-FFF2-40B4-BE49-F238E27FC236}">
                <a16:creationId xmlns:a16="http://schemas.microsoft.com/office/drawing/2014/main" id="{D4BC7377-F29A-9419-85B9-58AC6F4F3DA1}"/>
              </a:ext>
            </a:extLst>
          </p:cNvPr>
          <p:cNvSpPr txBox="1"/>
          <p:nvPr/>
        </p:nvSpPr>
        <p:spPr>
          <a:xfrm>
            <a:off x="5656379" y="871901"/>
            <a:ext cx="5979455" cy="2031325"/>
          </a:xfrm>
          <a:prstGeom prst="rect">
            <a:avLst/>
          </a:prstGeom>
          <a:noFill/>
        </p:spPr>
        <p:txBody>
          <a:bodyPr wrap="square">
            <a:spAutoFit/>
          </a:bodyPr>
          <a:lstStyle/>
          <a:p>
            <a:r>
              <a:rPr lang="en-GB" b="1" dirty="0">
                <a:solidFill>
                  <a:srgbClr val="002060"/>
                </a:solidFill>
              </a:rPr>
              <a:t>physically-informed dilated Adaptive Deep Residual Network for joint ADT and SST Super-Resolution (PI-</a:t>
            </a:r>
            <a:r>
              <a:rPr lang="en-GB" b="1" dirty="0" err="1">
                <a:solidFill>
                  <a:srgbClr val="002060"/>
                </a:solidFill>
              </a:rPr>
              <a:t>dADR</a:t>
            </a:r>
            <a:r>
              <a:rPr lang="en-GB" b="1" dirty="0">
                <a:solidFill>
                  <a:srgbClr val="002060"/>
                </a:solidFill>
              </a:rPr>
              <a:t>-SR)</a:t>
            </a:r>
          </a:p>
          <a:p>
            <a:r>
              <a:rPr lang="en-GB" sz="1800" dirty="0">
                <a:solidFill>
                  <a:srgbClr val="426EC0"/>
                </a:solidFill>
                <a:ea typeface="Calibri" panose="020F0502020204030204" pitchFamily="34" charset="0"/>
              </a:rPr>
              <a:t>Performance with respect to standard altimeter L4 data along drifter trajectories</a:t>
            </a:r>
          </a:p>
          <a:p>
            <a:r>
              <a:rPr lang="en-GB" sz="1800" dirty="0">
                <a:solidFill>
                  <a:srgbClr val="426EC0"/>
                </a:solidFill>
                <a:ea typeface="Calibri" panose="020F0502020204030204" pitchFamily="34" charset="0"/>
              </a:rPr>
              <a:t>(matchups over 2008-2019 period) </a:t>
            </a:r>
            <a:endParaRPr lang="it-IT" sz="1800" dirty="0">
              <a:solidFill>
                <a:srgbClr val="426EC0"/>
              </a:solidFill>
            </a:endParaRPr>
          </a:p>
          <a:p>
            <a:endParaRPr lang="en-GB" b="1" dirty="0">
              <a:solidFill>
                <a:srgbClr val="002060"/>
              </a:solidFill>
            </a:endParaRPr>
          </a:p>
          <a:p>
            <a:endParaRPr lang="en-GB" dirty="0">
              <a:solidFill>
                <a:srgbClr val="002060"/>
              </a:solidFill>
            </a:endParaRPr>
          </a:p>
        </p:txBody>
      </p:sp>
    </p:spTree>
    <p:extLst>
      <p:ext uri="{BB962C8B-B14F-4D97-AF65-F5344CB8AC3E}">
        <p14:creationId xmlns:p14="http://schemas.microsoft.com/office/powerpoint/2010/main" val="559400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BE9CC-EAB6-D266-6415-4E979AFEB6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35" t="1866" r="21663"/>
          <a:stretch/>
        </p:blipFill>
        <p:spPr bwMode="auto">
          <a:xfrm>
            <a:off x="6663552" y="3008199"/>
            <a:ext cx="2510966" cy="36872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0018510-B98E-CCD0-35B5-62647F3D14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91" r="55157"/>
          <a:stretch/>
        </p:blipFill>
        <p:spPr bwMode="auto">
          <a:xfrm>
            <a:off x="3671468" y="2810259"/>
            <a:ext cx="2792439" cy="38882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201855C-9AC1-D699-0C91-17FEDA4CD3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71" r="16857"/>
          <a:stretch/>
        </p:blipFill>
        <p:spPr bwMode="auto">
          <a:xfrm>
            <a:off x="9360928" y="2900258"/>
            <a:ext cx="2740600" cy="3812154"/>
          </a:xfrm>
          <a:prstGeom prst="rect">
            <a:avLst/>
          </a:prstGeom>
          <a:noFill/>
          <a:extLst>
            <a:ext uri="{909E8E84-426E-40DD-AFC4-6F175D3DCCD1}">
              <a14:hiddenFill xmlns:a14="http://schemas.microsoft.com/office/drawing/2010/main">
                <a:solidFill>
                  <a:srgbClr val="FFFFFF"/>
                </a:solidFill>
              </a14:hiddenFill>
            </a:ext>
          </a:extLst>
        </p:spPr>
      </p:pic>
      <p:sp>
        <p:nvSpPr>
          <p:cNvPr id="144" name="CasellaDiTesto 28">
            <a:extLst>
              <a:ext uri="{FF2B5EF4-FFF2-40B4-BE49-F238E27FC236}">
                <a16:creationId xmlns:a16="http://schemas.microsoft.com/office/drawing/2014/main" id="{708DF020-BF21-1D4C-B422-8F129FA640C0}"/>
              </a:ext>
            </a:extLst>
          </p:cNvPr>
          <p:cNvSpPr txBox="1">
            <a:spLocks noChangeArrowheads="1"/>
          </p:cNvSpPr>
          <p:nvPr/>
        </p:nvSpPr>
        <p:spPr bwMode="auto">
          <a:xfrm rot="-5400000">
            <a:off x="-2849931" y="2856904"/>
            <a:ext cx="6295608" cy="583013"/>
          </a:xfrm>
          <a:prstGeom prst="rect">
            <a:avLst/>
          </a:prstGeom>
          <a:solidFill>
            <a:schemeClr val="accent5">
              <a:lumMod val="50000"/>
            </a:schemeClr>
          </a:solidFill>
          <a:ln w="9525">
            <a:solidFill>
              <a:schemeClr val="accent5">
                <a:lumMod val="75000"/>
              </a:schemeClr>
            </a:solidFill>
            <a:miter lim="800000"/>
            <a:headEnd/>
            <a:tailEnd/>
          </a:ln>
        </p:spPr>
        <p:txBody>
          <a:bodyPr wrap="square">
            <a:spAutoFit/>
          </a:bodyPr>
          <a:lstStyle/>
          <a:p>
            <a:pPr algn="r">
              <a:lnSpc>
                <a:spcPts val="3696"/>
              </a:lnSpc>
            </a:pPr>
            <a:r>
              <a:rPr lang="it-IT" sz="3996" b="1" dirty="0">
                <a:solidFill>
                  <a:prstClr val="white"/>
                </a:solidFill>
                <a:latin typeface="Calibri" pitchFamily="34" charset="0"/>
                <a:cs typeface="Arial" pitchFamily="34" charset="0"/>
              </a:rPr>
              <a:t>	</a:t>
            </a:r>
            <a:endParaRPr lang="it-IT" sz="3996" dirty="0">
              <a:solidFill>
                <a:prstClr val="white"/>
              </a:solidFill>
              <a:latin typeface="Calibri" pitchFamily="34" charset="0"/>
              <a:cs typeface="Arial" pitchFamily="34" charset="0"/>
            </a:endParaRPr>
          </a:p>
        </p:txBody>
      </p:sp>
      <p:pic>
        <p:nvPicPr>
          <p:cNvPr id="145" name="Immagine 144">
            <a:extLst>
              <a:ext uri="{FF2B5EF4-FFF2-40B4-BE49-F238E27FC236}">
                <a16:creationId xmlns:a16="http://schemas.microsoft.com/office/drawing/2014/main" id="{CA563270-8701-0849-B144-11B494709F8F}"/>
              </a:ext>
            </a:extLst>
          </p:cNvPr>
          <p:cNvPicPr>
            <a:picLocks noChangeAspect="1"/>
          </p:cNvPicPr>
          <p:nvPr/>
        </p:nvPicPr>
        <p:blipFill>
          <a:blip r:embed="rId5"/>
          <a:stretch>
            <a:fillRect/>
          </a:stretch>
        </p:blipFill>
        <p:spPr>
          <a:xfrm>
            <a:off x="-19023" y="6176072"/>
            <a:ext cx="665100" cy="668459"/>
          </a:xfrm>
          <a:prstGeom prst="rect">
            <a:avLst/>
          </a:prstGeom>
        </p:spPr>
      </p:pic>
      <p:sp>
        <p:nvSpPr>
          <p:cNvPr id="6" name="CasellaDiTesto 5">
            <a:extLst>
              <a:ext uri="{FF2B5EF4-FFF2-40B4-BE49-F238E27FC236}">
                <a16:creationId xmlns:a16="http://schemas.microsoft.com/office/drawing/2014/main" id="{D17D1A6A-9904-B104-0723-E88902FA4DA5}"/>
              </a:ext>
            </a:extLst>
          </p:cNvPr>
          <p:cNvSpPr txBox="1"/>
          <p:nvPr/>
        </p:nvSpPr>
        <p:spPr>
          <a:xfrm>
            <a:off x="844274" y="227649"/>
            <a:ext cx="10918372" cy="338554"/>
          </a:xfrm>
          <a:prstGeom prst="rect">
            <a:avLst/>
          </a:prstGeom>
          <a:solidFill>
            <a:schemeClr val="accent1"/>
          </a:solidFill>
        </p:spPr>
        <p:txBody>
          <a:bodyPr wrap="square" rtlCol="0">
            <a:spAutoFit/>
          </a:bodyPr>
          <a:lstStyle/>
          <a:p>
            <a:r>
              <a:rPr lang="en-GB" sz="1600" dirty="0">
                <a:solidFill>
                  <a:schemeClr val="bg1"/>
                </a:solidFill>
              </a:rPr>
              <a:t>observation-based reconstruction assessment vs measured surface currents</a:t>
            </a:r>
          </a:p>
        </p:txBody>
      </p:sp>
      <p:sp>
        <p:nvSpPr>
          <p:cNvPr id="8" name="Rettangolo 7">
            <a:extLst>
              <a:ext uri="{FF2B5EF4-FFF2-40B4-BE49-F238E27FC236}">
                <a16:creationId xmlns:a16="http://schemas.microsoft.com/office/drawing/2014/main" id="{4483B7F7-FCB2-0C2F-B366-1FBA75F9445C}"/>
              </a:ext>
            </a:extLst>
          </p:cNvPr>
          <p:cNvSpPr/>
          <p:nvPr/>
        </p:nvSpPr>
        <p:spPr>
          <a:xfrm rot="16200000">
            <a:off x="-2741021" y="2858056"/>
            <a:ext cx="6089650" cy="399693"/>
          </a:xfrm>
          <a:prstGeom prst="rect">
            <a:avLst/>
          </a:prstGeom>
        </p:spPr>
        <p:txBody>
          <a:bodyPr>
            <a:spAutoFit/>
          </a:bodyPr>
          <a:lstStyle/>
          <a:p>
            <a:pPr algn="r"/>
            <a:r>
              <a:rPr lang="it-IT" sz="1998" dirty="0">
                <a:solidFill>
                  <a:schemeClr val="bg1"/>
                </a:solidFill>
                <a:latin typeface="Calibri" pitchFamily="34" charset="0"/>
                <a:cs typeface="Arial" pitchFamily="34" charset="0"/>
              </a:rPr>
              <a:t>Last OSSE</a:t>
            </a:r>
            <a:endParaRPr lang="it-IT" sz="1998" dirty="0">
              <a:solidFill>
                <a:schemeClr val="bg1"/>
              </a:solidFill>
            </a:endParaRP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20BDA5F2-3810-8E54-688B-1D98DCE3C5BE}"/>
                  </a:ext>
                </a:extLst>
              </p:cNvPr>
              <p:cNvSpPr txBox="1"/>
              <p:nvPr/>
            </p:nvSpPr>
            <p:spPr>
              <a:xfrm>
                <a:off x="989476" y="1618976"/>
                <a:ext cx="974271" cy="37491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800" i="1" smtClean="0">
                              <a:solidFill>
                                <a:srgbClr val="002060"/>
                              </a:solidFill>
                              <a:latin typeface="Cambria Math" panose="02040503050406030204" pitchFamily="18" charset="0"/>
                            </a:rPr>
                          </m:ctrlPr>
                        </m:fPr>
                        <m:num>
                          <m:r>
                            <a:rPr lang="en-GB" sz="1800" i="1">
                              <a:solidFill>
                                <a:srgbClr val="002060"/>
                              </a:solidFill>
                              <a:latin typeface="Cambria Math" panose="02040503050406030204" pitchFamily="18" charset="0"/>
                            </a:rPr>
                            <m:t>𝜕</m:t>
                          </m:r>
                          <m:r>
                            <m:rPr>
                              <m:sty m:val="p"/>
                            </m:rPr>
                            <a:rPr lang="it-IT" sz="1800" i="1">
                              <a:solidFill>
                                <a:srgbClr val="002060"/>
                              </a:solidFill>
                              <a:latin typeface="Cambria Math" panose="02040503050406030204" pitchFamily="18" charset="0"/>
                            </a:rPr>
                            <m:t>T</m:t>
                          </m:r>
                          <m:r>
                            <a:rPr lang="it-IT" sz="1800" b="0" i="1" smtClean="0">
                              <a:solidFill>
                                <a:srgbClr val="002060"/>
                              </a:solidFill>
                              <a:latin typeface="Cambria Math" panose="02040503050406030204" pitchFamily="18" charset="0"/>
                            </a:rPr>
                            <m:t>′</m:t>
                          </m:r>
                        </m:num>
                        <m:den>
                          <m:r>
                            <a:rPr lang="en-GB" sz="1800" i="1">
                              <a:solidFill>
                                <a:srgbClr val="002060"/>
                              </a:solidFill>
                              <a:latin typeface="Cambria Math" panose="02040503050406030204" pitchFamily="18" charset="0"/>
                            </a:rPr>
                            <m:t>𝜕</m:t>
                          </m:r>
                          <m:r>
                            <a:rPr lang="en-GB" sz="1800" i="1">
                              <a:solidFill>
                                <a:srgbClr val="002060"/>
                              </a:solidFill>
                              <a:latin typeface="Cambria Math" panose="02040503050406030204" pitchFamily="18" charset="0"/>
                            </a:rPr>
                            <m:t>𝑡</m:t>
                          </m:r>
                        </m:den>
                      </m:f>
                    </m:oMath>
                  </m:oMathPara>
                </a14:m>
                <a:endParaRPr lang="it-IT" sz="1800" i="1" dirty="0">
                  <a:solidFill>
                    <a:srgbClr val="002060"/>
                  </a:solidFill>
                  <a:latin typeface="Cambria Math" panose="02040503050406030204" pitchFamily="18" charset="0"/>
                </a:endParaRPr>
              </a:p>
              <a:p>
                <a:endParaRPr lang="it-IT" sz="1800" i="1" dirty="0">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1800" i="1" smtClean="0">
                          <a:solidFill>
                            <a:srgbClr val="002060"/>
                          </a:solidFill>
                          <a:latin typeface="Cambria Math" panose="02040503050406030204" pitchFamily="18" charset="0"/>
                          <a:ea typeface="Cambria Math" panose="02040503050406030204" pitchFamily="18" charset="0"/>
                        </a:rPr>
                        <m:t>∆</m:t>
                      </m:r>
                      <m:d>
                        <m:dPr>
                          <m:ctrlPr>
                            <a:rPr lang="en-GB" sz="1800" i="1" smtClean="0">
                              <a:solidFill>
                                <a:srgbClr val="002060"/>
                              </a:solidFill>
                              <a:latin typeface="Cambria Math" panose="02040503050406030204" pitchFamily="18" charset="0"/>
                            </a:rPr>
                          </m:ctrlPr>
                        </m:dPr>
                        <m:e>
                          <m:f>
                            <m:fPr>
                              <m:ctrlPr>
                                <a:rPr lang="en-GB" i="1">
                                  <a:solidFill>
                                    <a:srgbClr val="002060"/>
                                  </a:solidFill>
                                  <a:latin typeface="Cambria Math" panose="02040503050406030204" pitchFamily="18" charset="0"/>
                                </a:rPr>
                              </m:ctrlPr>
                            </m:fPr>
                            <m:num>
                              <m:r>
                                <a:rPr lang="en-GB" i="1">
                                  <a:solidFill>
                                    <a:srgbClr val="002060"/>
                                  </a:solidFill>
                                  <a:latin typeface="Cambria Math" panose="02040503050406030204" pitchFamily="18" charset="0"/>
                                </a:rPr>
                                <m:t>𝜕</m:t>
                              </m:r>
                              <m:r>
                                <m:rPr>
                                  <m:sty m:val="p"/>
                                </m:rPr>
                                <a:rPr lang="it-IT" i="1">
                                  <a:solidFill>
                                    <a:srgbClr val="002060"/>
                                  </a:solidFill>
                                  <a:latin typeface="Cambria Math" panose="02040503050406030204" pitchFamily="18" charset="0"/>
                                </a:rPr>
                                <m:t>T</m:t>
                              </m:r>
                              <m:r>
                                <a:rPr lang="it-IT" b="0" i="1" smtClean="0">
                                  <a:solidFill>
                                    <a:srgbClr val="002060"/>
                                  </a:solidFill>
                                  <a:latin typeface="Cambria Math" panose="02040503050406030204" pitchFamily="18" charset="0"/>
                                </a:rPr>
                                <m:t>′</m:t>
                              </m:r>
                            </m:num>
                            <m:den>
                              <m:r>
                                <a:rPr lang="en-GB" i="1">
                                  <a:solidFill>
                                    <a:srgbClr val="002060"/>
                                  </a:solidFill>
                                  <a:latin typeface="Cambria Math" panose="02040503050406030204" pitchFamily="18" charset="0"/>
                                </a:rPr>
                                <m:t>𝜕</m:t>
                              </m:r>
                              <m:r>
                                <a:rPr lang="en-GB" i="1">
                                  <a:solidFill>
                                    <a:srgbClr val="002060"/>
                                  </a:solidFill>
                                  <a:latin typeface="Cambria Math" panose="02040503050406030204" pitchFamily="18" charset="0"/>
                                </a:rPr>
                                <m:t>𝑡</m:t>
                              </m:r>
                            </m:den>
                          </m:f>
                        </m:e>
                      </m:d>
                    </m:oMath>
                  </m:oMathPara>
                </a14:m>
                <a:endParaRPr lang="it-IT" sz="1800" i="1" dirty="0">
                  <a:solidFill>
                    <a:srgbClr val="002060"/>
                  </a:solidFill>
                  <a:latin typeface="Cambria Math" panose="02040503050406030204" pitchFamily="18" charset="0"/>
                </a:endParaRPr>
              </a:p>
              <a:p>
                <a:endParaRPr lang="it-IT" sz="1800" b="0" i="1" dirty="0">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1800" b="0" i="1" smtClean="0">
                          <a:solidFill>
                            <a:srgbClr val="002060"/>
                          </a:solidFill>
                          <a:latin typeface="Cambria Math" panose="02040503050406030204" pitchFamily="18" charset="0"/>
                        </a:rPr>
                        <m:t>𝑇</m:t>
                      </m:r>
                      <m:r>
                        <a:rPr lang="it-IT" sz="1800" b="0" i="1" smtClean="0">
                          <a:solidFill>
                            <a:srgbClr val="002060"/>
                          </a:solidFill>
                          <a:latin typeface="Cambria Math" panose="02040503050406030204" pitchFamily="18" charset="0"/>
                        </a:rPr>
                        <m:t>′</m:t>
                      </m:r>
                    </m:oMath>
                  </m:oMathPara>
                </a14:m>
                <a:endParaRPr lang="it-IT" sz="1800" b="0" i="1" dirty="0">
                  <a:solidFill>
                    <a:srgbClr val="002060"/>
                  </a:solidFill>
                  <a:latin typeface="Cambria Math" panose="02040503050406030204" pitchFamily="18" charset="0"/>
                </a:endParaRPr>
              </a:p>
              <a:p>
                <a:endParaRPr lang="it-IT" sz="1800" b="0" i="1" dirty="0">
                  <a:solidFill>
                    <a:srgbClr val="00206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1800" b="0" i="1" smtClean="0">
                          <a:solidFill>
                            <a:srgbClr val="002060"/>
                          </a:solidFill>
                          <a:latin typeface="Cambria Math" panose="02040503050406030204" pitchFamily="18" charset="0"/>
                          <a:ea typeface="Cambria Math" panose="02040503050406030204" pitchFamily="18" charset="0"/>
                        </a:rPr>
                        <m:t>∆</m:t>
                      </m:r>
                      <m:r>
                        <a:rPr lang="it-IT" sz="1800" b="0" i="1" smtClean="0">
                          <a:solidFill>
                            <a:srgbClr val="002060"/>
                          </a:solidFill>
                          <a:latin typeface="Cambria Math" panose="02040503050406030204" pitchFamily="18" charset="0"/>
                          <a:ea typeface="Cambria Math" panose="02040503050406030204" pitchFamily="18" charset="0"/>
                        </a:rPr>
                        <m:t>𝑇</m:t>
                      </m:r>
                      <m:r>
                        <a:rPr lang="it-IT" sz="1800" b="0" i="1" smtClean="0">
                          <a:solidFill>
                            <a:srgbClr val="002060"/>
                          </a:solidFill>
                          <a:latin typeface="Cambria Math" panose="02040503050406030204" pitchFamily="18" charset="0"/>
                          <a:ea typeface="Cambria Math" panose="02040503050406030204" pitchFamily="18" charset="0"/>
                        </a:rPr>
                        <m:t>′</m:t>
                      </m:r>
                    </m:oMath>
                  </m:oMathPara>
                </a14:m>
                <a:endParaRPr lang="it-IT" sz="1800" b="0" i="1" dirty="0">
                  <a:solidFill>
                    <a:srgbClr val="002060"/>
                  </a:solidFill>
                  <a:latin typeface="Cambria Math" panose="02040503050406030204" pitchFamily="18" charset="0"/>
                </a:endParaRPr>
              </a:p>
              <a:p>
                <a:endParaRPr lang="it-IT" sz="1800" b="0" i="1" dirty="0">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𝜂</m:t>
                      </m:r>
                      <m:r>
                        <a:rPr lang="it-IT" b="0" i="1" smtClean="0">
                          <a:latin typeface="Cambria Math" panose="02040503050406030204" pitchFamily="18" charset="0"/>
                        </a:rPr>
                        <m:t>′</m:t>
                      </m:r>
                    </m:oMath>
                  </m:oMathPara>
                </a14:m>
                <a:endParaRPr lang="it-IT" i="1" dirty="0">
                  <a:solidFill>
                    <a:srgbClr val="002060"/>
                  </a:solidFill>
                  <a:latin typeface="Cambria Math" panose="02040503050406030204" pitchFamily="18" charset="0"/>
                </a:endParaRPr>
              </a:p>
              <a:p>
                <a:endParaRPr lang="it-IT" sz="1800" b="0" i="1" dirty="0">
                  <a:solidFill>
                    <a:srgbClr val="00206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1800" b="0" i="1" smtClean="0">
                          <a:solidFill>
                            <a:srgbClr val="002060"/>
                          </a:solidFill>
                          <a:latin typeface="Cambria Math" panose="02040503050406030204" pitchFamily="18" charset="0"/>
                          <a:ea typeface="Cambria Math" panose="02040503050406030204" pitchFamily="18" charset="0"/>
                        </a:rPr>
                        <m:t>∆</m:t>
                      </m:r>
                      <m:r>
                        <a:rPr lang="en-GB" i="1">
                          <a:latin typeface="Cambria Math" panose="02040503050406030204" pitchFamily="18" charset="0"/>
                        </a:rPr>
                        <m:t>𝜂</m:t>
                      </m:r>
                      <m:r>
                        <a:rPr lang="it-IT" b="0" i="1" smtClean="0">
                          <a:latin typeface="Cambria Math" panose="02040503050406030204" pitchFamily="18" charset="0"/>
                        </a:rPr>
                        <m:t>′</m:t>
                      </m:r>
                    </m:oMath>
                  </m:oMathPara>
                </a14:m>
                <a:endParaRPr lang="en-GB" dirty="0"/>
              </a:p>
            </p:txBody>
          </p:sp>
        </mc:Choice>
        <mc:Fallback xmlns="">
          <p:sp>
            <p:nvSpPr>
              <p:cNvPr id="2" name="CasellaDiTesto 1">
                <a:extLst>
                  <a:ext uri="{FF2B5EF4-FFF2-40B4-BE49-F238E27FC236}">
                    <a16:creationId xmlns:a16="http://schemas.microsoft.com/office/drawing/2014/main" id="{20BDA5F2-3810-8E54-688B-1D98DCE3C5BE}"/>
                  </a:ext>
                </a:extLst>
              </p:cNvPr>
              <p:cNvSpPr txBox="1">
                <a:spLocks noRot="1" noChangeAspect="1" noMove="1" noResize="1" noEditPoints="1" noAdjustHandles="1" noChangeArrowheads="1" noChangeShapeType="1" noTextEdit="1"/>
              </p:cNvSpPr>
              <p:nvPr/>
            </p:nvSpPr>
            <p:spPr>
              <a:xfrm>
                <a:off x="989476" y="1618976"/>
                <a:ext cx="974271" cy="3749103"/>
              </a:xfrm>
              <a:prstGeom prst="rect">
                <a:avLst/>
              </a:prstGeom>
              <a:blipFill>
                <a:blip r:embed="rId6"/>
                <a:stretch>
                  <a:fillRect/>
                </a:stretch>
              </a:blipFill>
            </p:spPr>
            <p:txBody>
              <a:bodyPr/>
              <a:lstStyle/>
              <a:p>
                <a:r>
                  <a:rPr lang="en-GB">
                    <a:noFill/>
                  </a:rPr>
                  <a:t> </a:t>
                </a:r>
              </a:p>
            </p:txBody>
          </p:sp>
        </mc:Fallback>
      </mc:AlternateContent>
      <p:sp>
        <p:nvSpPr>
          <p:cNvPr id="7" name="Rettangolo con angoli arrotondati 6">
            <a:extLst>
              <a:ext uri="{FF2B5EF4-FFF2-40B4-BE49-F238E27FC236}">
                <a16:creationId xmlns:a16="http://schemas.microsoft.com/office/drawing/2014/main" id="{4C1BBA48-D92C-D8A3-A2BE-85480146F25D}"/>
              </a:ext>
            </a:extLst>
          </p:cNvPr>
          <p:cNvSpPr/>
          <p:nvPr/>
        </p:nvSpPr>
        <p:spPr>
          <a:xfrm>
            <a:off x="937301" y="1483964"/>
            <a:ext cx="1118996" cy="3890071"/>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9">
            <a:extLst>
              <a:ext uri="{FF2B5EF4-FFF2-40B4-BE49-F238E27FC236}">
                <a16:creationId xmlns:a16="http://schemas.microsoft.com/office/drawing/2014/main" id="{982A2A5D-75F1-CFB6-0A95-4B7198D4CB09}"/>
              </a:ext>
            </a:extLst>
          </p:cNvPr>
          <p:cNvSpPr txBox="1"/>
          <p:nvPr/>
        </p:nvSpPr>
        <p:spPr>
          <a:xfrm>
            <a:off x="937301" y="5398575"/>
            <a:ext cx="1483301" cy="584775"/>
          </a:xfrm>
          <a:prstGeom prst="rect">
            <a:avLst/>
          </a:prstGeom>
          <a:noFill/>
        </p:spPr>
        <p:txBody>
          <a:bodyPr wrap="square">
            <a:spAutoFit/>
          </a:bodyPr>
          <a:lstStyle/>
          <a:p>
            <a:r>
              <a:rPr lang="en-GB" sz="1600" dirty="0">
                <a:solidFill>
                  <a:srgbClr val="002060"/>
                </a:solidFill>
              </a:rPr>
              <a:t>candidate predictors</a:t>
            </a:r>
            <a:endParaRPr lang="en-GB" sz="1600" dirty="0"/>
          </a:p>
        </p:txBody>
      </p:sp>
      <p:sp>
        <p:nvSpPr>
          <p:cNvPr id="11" name="Rettangolo con angoli arrotondati 10">
            <a:extLst>
              <a:ext uri="{FF2B5EF4-FFF2-40B4-BE49-F238E27FC236}">
                <a16:creationId xmlns:a16="http://schemas.microsoft.com/office/drawing/2014/main" id="{C994BC0E-74ED-B91B-F531-FB95F667BDA3}"/>
              </a:ext>
            </a:extLst>
          </p:cNvPr>
          <p:cNvSpPr/>
          <p:nvPr/>
        </p:nvSpPr>
        <p:spPr>
          <a:xfrm>
            <a:off x="2416971" y="2088976"/>
            <a:ext cx="1118996" cy="201385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A6F48F99-AB02-CBB7-CAD7-C4708FF07C62}"/>
                  </a:ext>
                </a:extLst>
              </p:cNvPr>
              <p:cNvSpPr txBox="1"/>
              <p:nvPr/>
            </p:nvSpPr>
            <p:spPr>
              <a:xfrm>
                <a:off x="2485818" y="2242819"/>
                <a:ext cx="981303" cy="17445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800" i="1" smtClean="0">
                              <a:solidFill>
                                <a:srgbClr val="002060"/>
                              </a:solidFill>
                              <a:latin typeface="Cambria Math" panose="02040503050406030204" pitchFamily="18" charset="0"/>
                            </a:rPr>
                          </m:ctrlPr>
                        </m:fPr>
                        <m:num>
                          <m:r>
                            <a:rPr lang="en-GB" sz="1800" i="1">
                              <a:solidFill>
                                <a:srgbClr val="002060"/>
                              </a:solidFill>
                              <a:latin typeface="Cambria Math" panose="02040503050406030204" pitchFamily="18" charset="0"/>
                            </a:rPr>
                            <m:t>𝜕</m:t>
                          </m:r>
                          <m:sSub>
                            <m:sSubPr>
                              <m:ctrlPr>
                                <a:rPr lang="en-GB" sz="1800" i="1" smtClean="0">
                                  <a:solidFill>
                                    <a:srgbClr val="002060"/>
                                  </a:solidFill>
                                  <a:latin typeface="Cambria Math" panose="02040503050406030204" pitchFamily="18" charset="0"/>
                                </a:rPr>
                              </m:ctrlPr>
                            </m:sSubPr>
                            <m:e>
                              <m:r>
                                <a:rPr lang="it-IT" sz="1800" b="0" i="1" smtClean="0">
                                  <a:solidFill>
                                    <a:srgbClr val="002060"/>
                                  </a:solidFill>
                                  <a:latin typeface="Cambria Math" panose="02040503050406030204" pitchFamily="18" charset="0"/>
                                </a:rPr>
                                <m:t>𝑇</m:t>
                              </m:r>
                              <m:r>
                                <a:rPr lang="it-IT" sz="1800" b="0" i="1" smtClean="0">
                                  <a:solidFill>
                                    <a:srgbClr val="002060"/>
                                  </a:solidFill>
                                  <a:latin typeface="Cambria Math" panose="02040503050406030204" pitchFamily="18" charset="0"/>
                                </a:rPr>
                                <m:t>′</m:t>
                              </m:r>
                            </m:e>
                            <m:sub>
                              <m:r>
                                <a:rPr lang="it-IT" sz="1800" b="0" i="1" smtClean="0">
                                  <a:solidFill>
                                    <a:srgbClr val="002060"/>
                                  </a:solidFill>
                                  <a:latin typeface="Cambria Math" panose="02040503050406030204" pitchFamily="18" charset="0"/>
                                </a:rPr>
                                <m:t>𝐻𝑅</m:t>
                              </m:r>
                            </m:sub>
                          </m:sSub>
                        </m:num>
                        <m:den>
                          <m:r>
                            <a:rPr lang="en-GB" sz="1800" i="1">
                              <a:solidFill>
                                <a:srgbClr val="002060"/>
                              </a:solidFill>
                              <a:latin typeface="Cambria Math" panose="02040503050406030204" pitchFamily="18" charset="0"/>
                            </a:rPr>
                            <m:t>𝜕</m:t>
                          </m:r>
                          <m:r>
                            <a:rPr lang="en-GB" sz="1800" i="1">
                              <a:solidFill>
                                <a:srgbClr val="002060"/>
                              </a:solidFill>
                              <a:latin typeface="Cambria Math" panose="02040503050406030204" pitchFamily="18" charset="0"/>
                            </a:rPr>
                            <m:t>𝑡</m:t>
                          </m:r>
                        </m:den>
                      </m:f>
                    </m:oMath>
                  </m:oMathPara>
                </a14:m>
                <a:endParaRPr lang="it-IT" sz="1800" i="1" dirty="0">
                  <a:solidFill>
                    <a:srgbClr val="002060"/>
                  </a:solidFill>
                  <a:latin typeface="Cambria Math" panose="02040503050406030204" pitchFamily="18" charset="0"/>
                </a:endParaRPr>
              </a:p>
              <a:p>
                <a:endParaRPr lang="it-IT" sz="1800" b="0" i="1" dirty="0">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it-IT" sz="1800" b="0" i="1" smtClean="0">
                              <a:solidFill>
                                <a:srgbClr val="002060"/>
                              </a:solidFill>
                              <a:latin typeface="Cambria Math" panose="02040503050406030204" pitchFamily="18" charset="0"/>
                            </a:rPr>
                          </m:ctrlPr>
                        </m:sSubPr>
                        <m:e>
                          <m:r>
                            <a:rPr lang="it-IT" sz="1800" b="0" i="1" smtClean="0">
                              <a:solidFill>
                                <a:srgbClr val="002060"/>
                              </a:solidFill>
                              <a:latin typeface="Cambria Math" panose="02040503050406030204" pitchFamily="18" charset="0"/>
                            </a:rPr>
                            <m:t>𝑇</m:t>
                          </m:r>
                          <m:r>
                            <a:rPr lang="it-IT" sz="1800" b="0" i="1" smtClean="0">
                              <a:solidFill>
                                <a:srgbClr val="002060"/>
                              </a:solidFill>
                              <a:latin typeface="Cambria Math" panose="02040503050406030204" pitchFamily="18" charset="0"/>
                            </a:rPr>
                            <m:t>′</m:t>
                          </m:r>
                        </m:e>
                        <m:sub>
                          <m:r>
                            <a:rPr lang="it-IT" sz="1800" b="0" i="1" smtClean="0">
                              <a:solidFill>
                                <a:srgbClr val="002060"/>
                              </a:solidFill>
                              <a:latin typeface="Cambria Math" panose="02040503050406030204" pitchFamily="18" charset="0"/>
                            </a:rPr>
                            <m:t>𝐻𝑅</m:t>
                          </m:r>
                        </m:sub>
                      </m:sSub>
                    </m:oMath>
                  </m:oMathPara>
                </a14:m>
                <a:endParaRPr lang="it-IT" sz="1800" b="0" i="1" dirty="0">
                  <a:solidFill>
                    <a:srgbClr val="002060"/>
                  </a:solidFill>
                  <a:latin typeface="Cambria Math" panose="02040503050406030204" pitchFamily="18" charset="0"/>
                </a:endParaRPr>
              </a:p>
              <a:p>
                <a:endParaRPr lang="it-IT" sz="1800" b="0" i="1" dirty="0">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it-IT" sz="1800" b="0" i="1" smtClean="0">
                              <a:solidFill>
                                <a:srgbClr val="002060"/>
                              </a:solidFill>
                              <a:latin typeface="Cambria Math" panose="02040503050406030204" pitchFamily="18" charset="0"/>
                            </a:rPr>
                          </m:ctrlPr>
                        </m:sSubPr>
                        <m:e>
                          <m:r>
                            <a:rPr lang="en-GB" i="1">
                              <a:latin typeface="Cambria Math" panose="02040503050406030204" pitchFamily="18" charset="0"/>
                            </a:rPr>
                            <m:t>𝜂</m:t>
                          </m:r>
                        </m:e>
                        <m:sub>
                          <m:r>
                            <a:rPr lang="it-IT" sz="1800" b="0" i="1" smtClean="0">
                              <a:solidFill>
                                <a:srgbClr val="002060"/>
                              </a:solidFill>
                              <a:latin typeface="Cambria Math" panose="02040503050406030204" pitchFamily="18" charset="0"/>
                            </a:rPr>
                            <m:t>𝐻𝑅</m:t>
                          </m:r>
                        </m:sub>
                      </m:sSub>
                    </m:oMath>
                  </m:oMathPara>
                </a14:m>
                <a:endParaRPr lang="it-IT" sz="1800" b="0" i="1" dirty="0">
                  <a:solidFill>
                    <a:srgbClr val="002060"/>
                  </a:solidFill>
                  <a:latin typeface="Cambria Math" panose="02040503050406030204" pitchFamily="18" charset="0"/>
                </a:endParaRPr>
              </a:p>
            </p:txBody>
          </p:sp>
        </mc:Choice>
        <mc:Fallback xmlns="">
          <p:sp>
            <p:nvSpPr>
              <p:cNvPr id="12" name="CasellaDiTesto 11">
                <a:extLst>
                  <a:ext uri="{FF2B5EF4-FFF2-40B4-BE49-F238E27FC236}">
                    <a16:creationId xmlns:a16="http://schemas.microsoft.com/office/drawing/2014/main" id="{A6F48F99-AB02-CBB7-CAD7-C4708FF07C62}"/>
                  </a:ext>
                </a:extLst>
              </p:cNvPr>
              <p:cNvSpPr txBox="1">
                <a:spLocks noRot="1" noChangeAspect="1" noMove="1" noResize="1" noEditPoints="1" noAdjustHandles="1" noChangeArrowheads="1" noChangeShapeType="1" noTextEdit="1"/>
              </p:cNvSpPr>
              <p:nvPr/>
            </p:nvSpPr>
            <p:spPr>
              <a:xfrm>
                <a:off x="2485818" y="2242819"/>
                <a:ext cx="981303" cy="1744580"/>
              </a:xfrm>
              <a:prstGeom prst="rect">
                <a:avLst/>
              </a:prstGeom>
              <a:blipFill>
                <a:blip r:embed="rId7"/>
                <a:stretch>
                  <a:fillRect b="-725"/>
                </a:stretch>
              </a:blipFill>
            </p:spPr>
            <p:txBody>
              <a:bodyPr/>
              <a:lstStyle/>
              <a:p>
                <a:r>
                  <a:rPr lang="en-GB">
                    <a:noFill/>
                  </a:rPr>
                  <a:t> </a:t>
                </a:r>
              </a:p>
            </p:txBody>
          </p:sp>
        </mc:Fallback>
      </mc:AlternateContent>
      <p:pic>
        <p:nvPicPr>
          <p:cNvPr id="34" name="Picture 17" descr="code">
            <a:extLst>
              <a:ext uri="{FF2B5EF4-FFF2-40B4-BE49-F238E27FC236}">
                <a16:creationId xmlns:a16="http://schemas.microsoft.com/office/drawing/2014/main" id="{E7EB3912-97C9-5E0A-E28B-2F6A3E89D533}"/>
              </a:ext>
            </a:extLst>
          </p:cNvPr>
          <p:cNvPicPr>
            <a:picLocks noChangeAspect="1" noChangeArrowheads="1"/>
          </p:cNvPicPr>
          <p:nvPr/>
        </p:nvPicPr>
        <p:blipFill>
          <a:blip r:embed="rId8"/>
          <a:srcRect/>
          <a:stretch>
            <a:fillRect/>
          </a:stretch>
        </p:blipFill>
        <p:spPr bwMode="auto">
          <a:xfrm>
            <a:off x="3859399" y="607304"/>
            <a:ext cx="1459733" cy="2349912"/>
          </a:xfrm>
          <a:prstGeom prst="rect">
            <a:avLst/>
          </a:prstGeom>
          <a:solidFill>
            <a:srgbClr val="1F497D"/>
          </a:solidFill>
          <a:ln w="9525">
            <a:solidFill>
              <a:schemeClr val="bg1">
                <a:lumMod val="75000"/>
              </a:schemeClr>
            </a:solidFill>
            <a:round/>
            <a:headEnd/>
            <a:tailEnd/>
          </a:ln>
        </p:spPr>
      </p:pic>
      <p:sp>
        <p:nvSpPr>
          <p:cNvPr id="36" name="TextBox 12">
            <a:extLst>
              <a:ext uri="{FF2B5EF4-FFF2-40B4-BE49-F238E27FC236}">
                <a16:creationId xmlns:a16="http://schemas.microsoft.com/office/drawing/2014/main" id="{5CA5D14E-56DE-AD4D-4B67-98DB5970AC92}"/>
              </a:ext>
            </a:extLst>
          </p:cNvPr>
          <p:cNvSpPr txBox="1"/>
          <p:nvPr/>
        </p:nvSpPr>
        <p:spPr>
          <a:xfrm>
            <a:off x="6808651" y="6441281"/>
            <a:ext cx="2215030" cy="369332"/>
          </a:xfrm>
          <a:prstGeom prst="rect">
            <a:avLst/>
          </a:prstGeom>
          <a:noFill/>
          <a:ln>
            <a:noFill/>
          </a:ln>
        </p:spPr>
        <p:txBody>
          <a:bodyPr wrap="none" rtlCol="0">
            <a:spAutoFit/>
          </a:bodyPr>
          <a:lstStyle/>
          <a:p>
            <a:r>
              <a:rPr lang="it-IT" b="1" dirty="0">
                <a:solidFill>
                  <a:srgbClr val="426EC0"/>
                </a:solidFill>
                <a:latin typeface="Calibri" panose="020F0502020204030204" pitchFamily="34" charset="0"/>
                <a:cs typeface="Calibri" panose="020F0502020204030204" pitchFamily="34" charset="0"/>
              </a:rPr>
              <a:t>Full </a:t>
            </a:r>
            <a:r>
              <a:rPr lang="it-IT" b="1" dirty="0" err="1">
                <a:solidFill>
                  <a:srgbClr val="426EC0"/>
                </a:solidFill>
                <a:latin typeface="Calibri" panose="020F0502020204030204" pitchFamily="34" charset="0"/>
                <a:cs typeface="Calibri" panose="020F0502020204030204" pitchFamily="34" charset="0"/>
              </a:rPr>
              <a:t>predictors</a:t>
            </a:r>
            <a:r>
              <a:rPr lang="it-IT" b="1" dirty="0">
                <a:solidFill>
                  <a:srgbClr val="426EC0"/>
                </a:solidFill>
                <a:latin typeface="Calibri" panose="020F0502020204030204" pitchFamily="34" charset="0"/>
                <a:cs typeface="Calibri" panose="020F0502020204030204" pitchFamily="34" charset="0"/>
              </a:rPr>
              <a:t>/target</a:t>
            </a:r>
            <a:endParaRPr lang="en-IT" b="1" dirty="0">
              <a:solidFill>
                <a:srgbClr val="426EC0"/>
              </a:solidFill>
              <a:latin typeface="Calibri" panose="020F0502020204030204" pitchFamily="34" charset="0"/>
              <a:cs typeface="Calibri" panose="020F0502020204030204" pitchFamily="34" charset="0"/>
            </a:endParaRPr>
          </a:p>
        </p:txBody>
      </p:sp>
      <p:sp>
        <p:nvSpPr>
          <p:cNvPr id="37" name="TextBox 12">
            <a:extLst>
              <a:ext uri="{FF2B5EF4-FFF2-40B4-BE49-F238E27FC236}">
                <a16:creationId xmlns:a16="http://schemas.microsoft.com/office/drawing/2014/main" id="{046D827C-694E-1A40-A68C-7F8938D5D96F}"/>
              </a:ext>
            </a:extLst>
          </p:cNvPr>
          <p:cNvSpPr txBox="1"/>
          <p:nvPr/>
        </p:nvSpPr>
        <p:spPr>
          <a:xfrm>
            <a:off x="9768213" y="6431167"/>
            <a:ext cx="2063770" cy="369332"/>
          </a:xfrm>
          <a:prstGeom prst="rect">
            <a:avLst/>
          </a:prstGeom>
          <a:noFill/>
          <a:ln>
            <a:noFill/>
          </a:ln>
        </p:spPr>
        <p:txBody>
          <a:bodyPr wrap="none" rtlCol="0">
            <a:spAutoFit/>
          </a:bodyPr>
          <a:lstStyle/>
          <a:p>
            <a:r>
              <a:rPr lang="it-IT" b="1" dirty="0" err="1">
                <a:solidFill>
                  <a:srgbClr val="426EC0"/>
                </a:solidFill>
                <a:latin typeface="Calibri" panose="020F0502020204030204" pitchFamily="34" charset="0"/>
                <a:cs typeface="Calibri" panose="020F0502020204030204" pitchFamily="34" charset="0"/>
              </a:rPr>
              <a:t>Physically-Informed</a:t>
            </a:r>
            <a:endParaRPr lang="en-IT" b="1" dirty="0">
              <a:solidFill>
                <a:srgbClr val="426EC0"/>
              </a:solidFill>
              <a:latin typeface="Calibri" panose="020F0502020204030204" pitchFamily="34" charset="0"/>
              <a:cs typeface="Calibri" panose="020F0502020204030204" pitchFamily="34" charset="0"/>
            </a:endParaRPr>
          </a:p>
        </p:txBody>
      </p:sp>
      <p:sp>
        <p:nvSpPr>
          <p:cNvPr id="38" name="CasellaDiTesto 37">
            <a:extLst>
              <a:ext uri="{FF2B5EF4-FFF2-40B4-BE49-F238E27FC236}">
                <a16:creationId xmlns:a16="http://schemas.microsoft.com/office/drawing/2014/main" id="{F2FD41D3-CE6B-2D5C-B715-CF6A48378EE7}"/>
              </a:ext>
            </a:extLst>
          </p:cNvPr>
          <p:cNvSpPr txBox="1"/>
          <p:nvPr/>
        </p:nvSpPr>
        <p:spPr>
          <a:xfrm>
            <a:off x="2464552" y="4175781"/>
            <a:ext cx="1483301" cy="338554"/>
          </a:xfrm>
          <a:prstGeom prst="rect">
            <a:avLst/>
          </a:prstGeom>
          <a:noFill/>
        </p:spPr>
        <p:txBody>
          <a:bodyPr wrap="square">
            <a:spAutoFit/>
          </a:bodyPr>
          <a:lstStyle/>
          <a:p>
            <a:r>
              <a:rPr lang="en-GB" sz="1600" dirty="0">
                <a:solidFill>
                  <a:srgbClr val="002060"/>
                </a:solidFill>
              </a:rPr>
              <a:t>target</a:t>
            </a:r>
            <a:endParaRPr lang="en-GB" sz="1600" dirty="0"/>
          </a:p>
        </p:txBody>
      </p:sp>
      <p:sp>
        <p:nvSpPr>
          <p:cNvPr id="40" name="CasellaDiTesto 39">
            <a:extLst>
              <a:ext uri="{FF2B5EF4-FFF2-40B4-BE49-F238E27FC236}">
                <a16:creationId xmlns:a16="http://schemas.microsoft.com/office/drawing/2014/main" id="{39E60261-7B08-27A6-15BD-C06148E36295}"/>
              </a:ext>
            </a:extLst>
          </p:cNvPr>
          <p:cNvSpPr txBox="1"/>
          <p:nvPr/>
        </p:nvSpPr>
        <p:spPr>
          <a:xfrm>
            <a:off x="4432181" y="6453499"/>
            <a:ext cx="2050681" cy="369332"/>
          </a:xfrm>
          <a:prstGeom prst="rect">
            <a:avLst/>
          </a:prstGeom>
          <a:noFill/>
        </p:spPr>
        <p:txBody>
          <a:bodyPr wrap="square">
            <a:spAutoFit/>
          </a:bodyPr>
          <a:lstStyle/>
          <a:p>
            <a:r>
              <a:rPr lang="it-IT" b="1" dirty="0">
                <a:solidFill>
                  <a:srgbClr val="426EC0"/>
                </a:solidFill>
                <a:latin typeface="Calibri" panose="020F0502020204030204" pitchFamily="34" charset="0"/>
                <a:cs typeface="Calibri" panose="020F0502020204030204" pitchFamily="34" charset="0"/>
              </a:rPr>
              <a:t>BBN et al. 2022</a:t>
            </a:r>
            <a:endParaRPr lang="en-IT" b="1" dirty="0">
              <a:solidFill>
                <a:srgbClr val="426EC0"/>
              </a:solidFill>
              <a:latin typeface="Calibri" panose="020F0502020204030204" pitchFamily="34" charset="0"/>
              <a:cs typeface="Calibri" panose="020F0502020204030204" pitchFamily="34" charset="0"/>
            </a:endParaRPr>
          </a:p>
        </p:txBody>
      </p:sp>
      <p:graphicFrame>
        <p:nvGraphicFramePr>
          <p:cNvPr id="9" name="Table 42">
            <a:extLst>
              <a:ext uri="{FF2B5EF4-FFF2-40B4-BE49-F238E27FC236}">
                <a16:creationId xmlns:a16="http://schemas.microsoft.com/office/drawing/2014/main" id="{F703BA4C-679B-8511-E8A9-DA1590312CBE}"/>
              </a:ext>
            </a:extLst>
          </p:cNvPr>
          <p:cNvGraphicFramePr>
            <a:graphicFrameLocks noGrp="1"/>
          </p:cNvGraphicFramePr>
          <p:nvPr/>
        </p:nvGraphicFramePr>
        <p:xfrm>
          <a:off x="9489298" y="4291693"/>
          <a:ext cx="2266915" cy="952500"/>
        </p:xfrm>
        <a:graphic>
          <a:graphicData uri="http://schemas.openxmlformats.org/drawingml/2006/table">
            <a:tbl>
              <a:tblPr/>
              <a:tblGrid>
                <a:gridCol w="1080120">
                  <a:extLst>
                    <a:ext uri="{9D8B030D-6E8A-4147-A177-3AD203B41FA5}">
                      <a16:colId xmlns:a16="http://schemas.microsoft.com/office/drawing/2014/main" val="600182892"/>
                    </a:ext>
                  </a:extLst>
                </a:gridCol>
                <a:gridCol w="1186795">
                  <a:extLst>
                    <a:ext uri="{9D8B030D-6E8A-4147-A177-3AD203B41FA5}">
                      <a16:colId xmlns:a16="http://schemas.microsoft.com/office/drawing/2014/main" val="2815635950"/>
                    </a:ext>
                  </a:extLst>
                </a:gridCol>
              </a:tblGrid>
              <a:tr h="381000">
                <a:tc>
                  <a:txBody>
                    <a:bodyPr/>
                    <a:lstStyle/>
                    <a:p>
                      <a:pPr algn="ctr" rtl="0" fontAlgn="t">
                        <a:spcBef>
                          <a:spcPts val="0"/>
                        </a:spcBef>
                        <a:spcAft>
                          <a:spcPts val="0"/>
                        </a:spcAft>
                      </a:pPr>
                      <a:r>
                        <a:rPr lang="en-GB" sz="800" b="1" i="0" u="none" strike="noStrike" dirty="0">
                          <a:solidFill>
                            <a:srgbClr val="000000"/>
                          </a:solidFill>
                          <a:effectLst/>
                          <a:latin typeface="Calibri" panose="020F0502020204030204" pitchFamily="34" charset="0"/>
                          <a:cs typeface="Calibri" panose="020F0502020204030204" pitchFamily="34" charset="0"/>
                        </a:rPr>
                        <a:t> </a:t>
                      </a:r>
                      <a:r>
                        <a:rPr lang="en-GB" sz="800" b="1" i="0" u="none" strike="noStrike" dirty="0">
                          <a:solidFill>
                            <a:srgbClr val="ED7D31"/>
                          </a:solidFill>
                          <a:effectLst/>
                          <a:latin typeface="Calibri" panose="020F0502020204030204" pitchFamily="34" charset="0"/>
                          <a:cs typeface="Calibri" panose="020F0502020204030204" pitchFamily="34" charset="0"/>
                        </a:rPr>
                        <a:t>RMS ALTI</a:t>
                      </a:r>
                      <a:r>
                        <a:rPr lang="en-GB" sz="800" b="1" i="0" u="none" strike="noStrike" dirty="0">
                          <a:solidFill>
                            <a:srgbClr val="000000"/>
                          </a:solidFill>
                          <a:effectLst/>
                          <a:latin typeface="Calibri" panose="020F0502020204030204" pitchFamily="34" charset="0"/>
                          <a:cs typeface="Calibri" panose="020F0502020204030204" pitchFamily="34" charset="0"/>
                        </a:rPr>
                        <a:t>/</a:t>
                      </a:r>
                      <a:r>
                        <a:rPr lang="en-GB" sz="800" b="1" i="0" u="none" strike="noStrike" dirty="0">
                          <a:solidFill>
                            <a:srgbClr val="4472C4"/>
                          </a:solidFill>
                          <a:effectLst/>
                          <a:latin typeface="Calibri" panose="020F0502020204030204" pitchFamily="34" charset="0"/>
                          <a:cs typeface="Calibri" panose="020F0502020204030204" pitchFamily="34" charset="0"/>
                        </a:rPr>
                        <a:t>RMS SR</a:t>
                      </a:r>
                      <a:r>
                        <a:rPr lang="en-GB" sz="800" b="1" i="0" u="none" strike="noStrike" dirty="0">
                          <a:solidFill>
                            <a:srgbClr val="000000"/>
                          </a:solidFill>
                          <a:effectLst/>
                          <a:latin typeface="Calibri" panose="020F0502020204030204" pitchFamily="34" charset="0"/>
                          <a:cs typeface="Calibri" panose="020F0502020204030204" pitchFamily="34" charset="0"/>
                        </a:rPr>
                        <a:t> (cm/s)</a:t>
                      </a:r>
                    </a:p>
                    <a:p>
                      <a:pPr algn="ctr" rtl="0" fontAlgn="t">
                        <a:spcBef>
                          <a:spcPts val="0"/>
                        </a:spcBef>
                        <a:spcAft>
                          <a:spcPts val="0"/>
                        </a:spcAft>
                      </a:pPr>
                      <a:r>
                        <a:rPr lang="en-GB" sz="800" b="1" i="0" u="none" strike="noStrike" dirty="0">
                          <a:solidFill>
                            <a:srgbClr val="000000"/>
                          </a:solidFill>
                          <a:effectLst/>
                          <a:latin typeface="Calibri" panose="020F0502020204030204" pitchFamily="34" charset="0"/>
                          <a:cs typeface="Calibri" panose="020F0502020204030204" pitchFamily="34" charset="0"/>
                        </a:rPr>
                        <a:t>zonal</a:t>
                      </a:r>
                      <a:endParaRPr lang="en-GB" sz="800" b="1" dirty="0">
                        <a:effectLst/>
                        <a:latin typeface="Calibri" panose="020F0502020204030204" pitchFamily="34" charset="0"/>
                        <a:cs typeface="Calibri" panose="020F0502020204030204" pitchFamily="34"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900" b="1" i="0" u="none" strike="noStrike" dirty="0">
                          <a:solidFill>
                            <a:srgbClr val="000000"/>
                          </a:solidFill>
                          <a:effectLst/>
                          <a:latin typeface="Arial" panose="020B0604020202020204" pitchFamily="34" charset="0"/>
                        </a:rPr>
                        <a:t> </a:t>
                      </a:r>
                      <a:r>
                        <a:rPr lang="en-GB" sz="800" b="1" i="0" u="none" strike="noStrike" dirty="0">
                          <a:solidFill>
                            <a:srgbClr val="ED7D31"/>
                          </a:solidFill>
                          <a:effectLst/>
                          <a:latin typeface="Calibri" panose="020F0502020204030204" pitchFamily="34" charset="0"/>
                          <a:cs typeface="Calibri" panose="020F0502020204030204" pitchFamily="34" charset="0"/>
                        </a:rPr>
                        <a:t>RMS ALTI</a:t>
                      </a:r>
                      <a:r>
                        <a:rPr lang="en-GB" sz="800" b="1" i="0" u="none" strike="noStrike" dirty="0">
                          <a:solidFill>
                            <a:srgbClr val="000000"/>
                          </a:solidFill>
                          <a:effectLst/>
                          <a:latin typeface="Calibri" panose="020F0502020204030204" pitchFamily="34" charset="0"/>
                          <a:cs typeface="Calibri" panose="020F0502020204030204" pitchFamily="34" charset="0"/>
                        </a:rPr>
                        <a:t>/</a:t>
                      </a:r>
                      <a:r>
                        <a:rPr lang="en-GB" sz="800" b="1" i="0" u="none" strike="noStrike" dirty="0">
                          <a:solidFill>
                            <a:srgbClr val="4472C4"/>
                          </a:solidFill>
                          <a:effectLst/>
                          <a:latin typeface="Calibri" panose="020F0502020204030204" pitchFamily="34" charset="0"/>
                          <a:cs typeface="Calibri" panose="020F0502020204030204" pitchFamily="34" charset="0"/>
                        </a:rPr>
                        <a:t>RMS SR</a:t>
                      </a:r>
                      <a:r>
                        <a:rPr lang="en-GB" sz="800" b="1" i="0" u="none" strike="noStrike" dirty="0">
                          <a:solidFill>
                            <a:srgbClr val="000000"/>
                          </a:solidFill>
                          <a:effectLst/>
                          <a:latin typeface="Calibri" panose="020F0502020204030204" pitchFamily="34" charset="0"/>
                          <a:cs typeface="Calibri" panose="020F0502020204030204" pitchFamily="34" charset="0"/>
                        </a:rPr>
                        <a:t> (cm/s)</a:t>
                      </a:r>
                      <a:endParaRPr lang="en-GB" sz="800" b="1" dirty="0">
                        <a:effectLst/>
                        <a:latin typeface="Calibri" panose="020F0502020204030204" pitchFamily="34" charset="0"/>
                        <a:cs typeface="Calibri" panose="020F0502020204030204" pitchFamily="34" charset="0"/>
                      </a:endParaRPr>
                    </a:p>
                    <a:p>
                      <a:pPr algn="ctr" rtl="0" fontAlgn="t">
                        <a:spcBef>
                          <a:spcPts val="0"/>
                        </a:spcBef>
                        <a:spcAft>
                          <a:spcPts val="0"/>
                        </a:spcAft>
                      </a:pPr>
                      <a:r>
                        <a:rPr lang="en-GB" sz="800" b="1" dirty="0">
                          <a:effectLst/>
                          <a:latin typeface="Calibri" panose="020F0502020204030204" pitchFamily="34" charset="0"/>
                          <a:cs typeface="Calibri" panose="020F0502020204030204" pitchFamily="34" charset="0"/>
                        </a:rPr>
                        <a:t>meridional</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extLst>
                  <a:ext uri="{0D108BD9-81ED-4DB2-BD59-A6C34878D82A}">
                    <a16:rowId xmlns:a16="http://schemas.microsoft.com/office/drawing/2014/main" val="3212708084"/>
                  </a:ext>
                </a:extLst>
              </a:tr>
              <a:tr h="381000">
                <a:tc>
                  <a:txBody>
                    <a:bodyPr/>
                    <a:lstStyle/>
                    <a:p>
                      <a:pPr algn="ctr" rtl="0" fontAlgn="t">
                        <a:spcBef>
                          <a:spcPts val="0"/>
                        </a:spcBef>
                        <a:spcAft>
                          <a:spcPts val="0"/>
                        </a:spcAft>
                      </a:pPr>
                      <a:r>
                        <a:rPr lang="en-IT" sz="900" b="1" i="0" u="none" strike="noStrike" dirty="0">
                          <a:solidFill>
                            <a:srgbClr val="ED7D31"/>
                          </a:solidFill>
                          <a:effectLst/>
                          <a:latin typeface="Calibri" panose="020F0502020204030204" pitchFamily="34" charset="0"/>
                          <a:cs typeface="Calibri" panose="020F0502020204030204" pitchFamily="34" charset="0"/>
                        </a:rPr>
                        <a:t>12.34 </a:t>
                      </a:r>
                      <a:r>
                        <a:rPr lang="en-IT" sz="900" b="1" i="0" u="none" strike="noStrike" dirty="0">
                          <a:solidFill>
                            <a:srgbClr val="000000"/>
                          </a:solidFill>
                          <a:effectLst/>
                          <a:latin typeface="Calibri" panose="020F0502020204030204" pitchFamily="34" charset="0"/>
                          <a:cs typeface="Calibri" panose="020F0502020204030204" pitchFamily="34" charset="0"/>
                        </a:rPr>
                        <a:t>/</a:t>
                      </a:r>
                      <a:r>
                        <a:rPr lang="en-IT" sz="900" b="1" i="0" u="none" strike="noStrike" dirty="0">
                          <a:solidFill>
                            <a:srgbClr val="0070C0"/>
                          </a:solidFill>
                          <a:effectLst/>
                          <a:latin typeface="Calibri" panose="020F0502020204030204" pitchFamily="34" charset="0"/>
                          <a:cs typeface="Calibri" panose="020F0502020204030204" pitchFamily="34" charset="0"/>
                        </a:rPr>
                        <a:t>12.15</a:t>
                      </a:r>
                      <a:endParaRPr lang="en-IT" sz="900" b="1" dirty="0">
                        <a:solidFill>
                          <a:srgbClr val="0070C0"/>
                        </a:solidFill>
                        <a:effectLst/>
                        <a:latin typeface="Calibri" panose="020F0502020204030204" pitchFamily="34" charset="0"/>
                        <a:cs typeface="Calibri" panose="020F0502020204030204" pitchFamily="34"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T" sz="900" b="1" i="0" u="none" strike="noStrike" dirty="0">
                          <a:solidFill>
                            <a:srgbClr val="ED7D31"/>
                          </a:solidFill>
                          <a:effectLst/>
                          <a:latin typeface="Calibri" panose="020F0502020204030204" pitchFamily="34" charset="0"/>
                          <a:cs typeface="Calibri" panose="020F0502020204030204" pitchFamily="34" charset="0"/>
                        </a:rPr>
                        <a:t>12.81</a:t>
                      </a:r>
                      <a:r>
                        <a:rPr lang="en-IT" sz="900" b="1" i="0" u="none" strike="noStrike" dirty="0">
                          <a:solidFill>
                            <a:srgbClr val="000000"/>
                          </a:solidFill>
                          <a:effectLst/>
                          <a:latin typeface="Calibri" panose="020F0502020204030204" pitchFamily="34" charset="0"/>
                          <a:cs typeface="Calibri" panose="020F0502020204030204" pitchFamily="34" charset="0"/>
                        </a:rPr>
                        <a:t> / </a:t>
                      </a:r>
                      <a:r>
                        <a:rPr lang="en-IT" sz="900" b="1" i="0" u="none" strike="noStrike" dirty="0">
                          <a:solidFill>
                            <a:srgbClr val="4472C4"/>
                          </a:solidFill>
                          <a:effectLst/>
                          <a:latin typeface="Calibri" panose="020F0502020204030204" pitchFamily="34" charset="0"/>
                          <a:cs typeface="Calibri" panose="020F0502020204030204" pitchFamily="34" charset="0"/>
                        </a:rPr>
                        <a:t>12.00</a:t>
                      </a:r>
                      <a:endParaRPr lang="en-IT" sz="900" b="1" dirty="0">
                        <a:effectLst/>
                        <a:latin typeface="Calibri" panose="020F0502020204030204" pitchFamily="34" charset="0"/>
                        <a:cs typeface="Calibri" panose="020F0502020204030204" pitchFamily="34"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extLst>
                  <a:ext uri="{0D108BD9-81ED-4DB2-BD59-A6C34878D82A}">
                    <a16:rowId xmlns:a16="http://schemas.microsoft.com/office/drawing/2014/main" val="233694383"/>
                  </a:ext>
                </a:extLst>
              </a:tr>
            </a:tbl>
          </a:graphicData>
        </a:graphic>
      </p:graphicFrame>
      <p:graphicFrame>
        <p:nvGraphicFramePr>
          <p:cNvPr id="13" name="Table 42">
            <a:extLst>
              <a:ext uri="{FF2B5EF4-FFF2-40B4-BE49-F238E27FC236}">
                <a16:creationId xmlns:a16="http://schemas.microsoft.com/office/drawing/2014/main" id="{1AF7F440-26E7-0E48-A334-B53993413E23}"/>
              </a:ext>
            </a:extLst>
          </p:cNvPr>
          <p:cNvGraphicFramePr>
            <a:graphicFrameLocks noGrp="1"/>
          </p:cNvGraphicFramePr>
          <p:nvPr/>
        </p:nvGraphicFramePr>
        <p:xfrm>
          <a:off x="6748698" y="4291693"/>
          <a:ext cx="2266915" cy="952500"/>
        </p:xfrm>
        <a:graphic>
          <a:graphicData uri="http://schemas.openxmlformats.org/drawingml/2006/table">
            <a:tbl>
              <a:tblPr/>
              <a:tblGrid>
                <a:gridCol w="1080120">
                  <a:extLst>
                    <a:ext uri="{9D8B030D-6E8A-4147-A177-3AD203B41FA5}">
                      <a16:colId xmlns:a16="http://schemas.microsoft.com/office/drawing/2014/main" val="600182892"/>
                    </a:ext>
                  </a:extLst>
                </a:gridCol>
                <a:gridCol w="1186795">
                  <a:extLst>
                    <a:ext uri="{9D8B030D-6E8A-4147-A177-3AD203B41FA5}">
                      <a16:colId xmlns:a16="http://schemas.microsoft.com/office/drawing/2014/main" val="2815635950"/>
                    </a:ext>
                  </a:extLst>
                </a:gridCol>
              </a:tblGrid>
              <a:tr h="381000">
                <a:tc>
                  <a:txBody>
                    <a:bodyPr/>
                    <a:lstStyle/>
                    <a:p>
                      <a:pPr algn="ctr" rtl="0" fontAlgn="t">
                        <a:spcBef>
                          <a:spcPts val="0"/>
                        </a:spcBef>
                        <a:spcAft>
                          <a:spcPts val="0"/>
                        </a:spcAft>
                      </a:pPr>
                      <a:r>
                        <a:rPr lang="en-GB" sz="800" b="1" i="0" u="none" strike="noStrike" dirty="0">
                          <a:solidFill>
                            <a:srgbClr val="000000"/>
                          </a:solidFill>
                          <a:effectLst/>
                          <a:latin typeface="Calibri" panose="020F0502020204030204" pitchFamily="34" charset="0"/>
                          <a:cs typeface="Calibri" panose="020F0502020204030204" pitchFamily="34" charset="0"/>
                        </a:rPr>
                        <a:t> </a:t>
                      </a:r>
                      <a:r>
                        <a:rPr lang="en-GB" sz="800" b="1" i="0" u="none" strike="noStrike" dirty="0">
                          <a:solidFill>
                            <a:srgbClr val="ED7D31"/>
                          </a:solidFill>
                          <a:effectLst/>
                          <a:latin typeface="Calibri" panose="020F0502020204030204" pitchFamily="34" charset="0"/>
                          <a:cs typeface="Calibri" panose="020F0502020204030204" pitchFamily="34" charset="0"/>
                        </a:rPr>
                        <a:t>RMS ALTI</a:t>
                      </a:r>
                      <a:r>
                        <a:rPr lang="en-GB" sz="800" b="1" i="0" u="none" strike="noStrike" dirty="0">
                          <a:solidFill>
                            <a:srgbClr val="000000"/>
                          </a:solidFill>
                          <a:effectLst/>
                          <a:latin typeface="Calibri" panose="020F0502020204030204" pitchFamily="34" charset="0"/>
                          <a:cs typeface="Calibri" panose="020F0502020204030204" pitchFamily="34" charset="0"/>
                        </a:rPr>
                        <a:t>/</a:t>
                      </a:r>
                      <a:r>
                        <a:rPr lang="en-GB" sz="800" b="1" i="0" u="none" strike="noStrike" dirty="0">
                          <a:solidFill>
                            <a:srgbClr val="4472C4"/>
                          </a:solidFill>
                          <a:effectLst/>
                          <a:latin typeface="Calibri" panose="020F0502020204030204" pitchFamily="34" charset="0"/>
                          <a:cs typeface="Calibri" panose="020F0502020204030204" pitchFamily="34" charset="0"/>
                        </a:rPr>
                        <a:t>RMS SR</a:t>
                      </a:r>
                      <a:r>
                        <a:rPr lang="en-GB" sz="800" b="1" i="0" u="none" strike="noStrike" dirty="0">
                          <a:solidFill>
                            <a:srgbClr val="000000"/>
                          </a:solidFill>
                          <a:effectLst/>
                          <a:latin typeface="Calibri" panose="020F0502020204030204" pitchFamily="34" charset="0"/>
                          <a:cs typeface="Calibri" panose="020F0502020204030204" pitchFamily="34" charset="0"/>
                        </a:rPr>
                        <a:t> (cm/s)</a:t>
                      </a:r>
                    </a:p>
                    <a:p>
                      <a:pPr algn="ctr" rtl="0" fontAlgn="t">
                        <a:spcBef>
                          <a:spcPts val="0"/>
                        </a:spcBef>
                        <a:spcAft>
                          <a:spcPts val="0"/>
                        </a:spcAft>
                      </a:pPr>
                      <a:r>
                        <a:rPr lang="en-GB" sz="800" b="1" i="0" u="none" strike="noStrike" dirty="0">
                          <a:solidFill>
                            <a:srgbClr val="000000"/>
                          </a:solidFill>
                          <a:effectLst/>
                          <a:latin typeface="Calibri" panose="020F0502020204030204" pitchFamily="34" charset="0"/>
                          <a:cs typeface="Calibri" panose="020F0502020204030204" pitchFamily="34" charset="0"/>
                        </a:rPr>
                        <a:t>zonal</a:t>
                      </a:r>
                      <a:endParaRPr lang="en-GB" sz="800" b="1" dirty="0">
                        <a:effectLst/>
                        <a:latin typeface="Calibri" panose="020F0502020204030204" pitchFamily="34" charset="0"/>
                        <a:cs typeface="Calibri" panose="020F0502020204030204" pitchFamily="34"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900" b="1" i="0" u="none" strike="noStrike" dirty="0">
                          <a:solidFill>
                            <a:srgbClr val="000000"/>
                          </a:solidFill>
                          <a:effectLst/>
                          <a:latin typeface="Arial" panose="020B0604020202020204" pitchFamily="34" charset="0"/>
                        </a:rPr>
                        <a:t> </a:t>
                      </a:r>
                      <a:r>
                        <a:rPr lang="en-GB" sz="800" b="1" i="0" u="none" strike="noStrike" dirty="0">
                          <a:solidFill>
                            <a:srgbClr val="ED7D31"/>
                          </a:solidFill>
                          <a:effectLst/>
                          <a:latin typeface="Calibri" panose="020F0502020204030204" pitchFamily="34" charset="0"/>
                          <a:cs typeface="Calibri" panose="020F0502020204030204" pitchFamily="34" charset="0"/>
                        </a:rPr>
                        <a:t>RMS ALTI</a:t>
                      </a:r>
                      <a:r>
                        <a:rPr lang="en-GB" sz="800" b="1" i="0" u="none" strike="noStrike" dirty="0">
                          <a:solidFill>
                            <a:srgbClr val="000000"/>
                          </a:solidFill>
                          <a:effectLst/>
                          <a:latin typeface="Calibri" panose="020F0502020204030204" pitchFamily="34" charset="0"/>
                          <a:cs typeface="Calibri" panose="020F0502020204030204" pitchFamily="34" charset="0"/>
                        </a:rPr>
                        <a:t>/</a:t>
                      </a:r>
                      <a:r>
                        <a:rPr lang="en-GB" sz="800" b="1" i="0" u="none" strike="noStrike" dirty="0">
                          <a:solidFill>
                            <a:srgbClr val="4472C4"/>
                          </a:solidFill>
                          <a:effectLst/>
                          <a:latin typeface="Calibri" panose="020F0502020204030204" pitchFamily="34" charset="0"/>
                          <a:cs typeface="Calibri" panose="020F0502020204030204" pitchFamily="34" charset="0"/>
                        </a:rPr>
                        <a:t>RMS SR</a:t>
                      </a:r>
                      <a:r>
                        <a:rPr lang="en-GB" sz="800" b="1" i="0" u="none" strike="noStrike" dirty="0">
                          <a:solidFill>
                            <a:srgbClr val="000000"/>
                          </a:solidFill>
                          <a:effectLst/>
                          <a:latin typeface="Calibri" panose="020F0502020204030204" pitchFamily="34" charset="0"/>
                          <a:cs typeface="Calibri" panose="020F0502020204030204" pitchFamily="34" charset="0"/>
                        </a:rPr>
                        <a:t> (cm/s)</a:t>
                      </a:r>
                      <a:endParaRPr lang="en-GB" sz="800" b="1" dirty="0">
                        <a:effectLst/>
                        <a:latin typeface="Calibri" panose="020F0502020204030204" pitchFamily="34" charset="0"/>
                        <a:cs typeface="Calibri" panose="020F0502020204030204" pitchFamily="34" charset="0"/>
                      </a:endParaRPr>
                    </a:p>
                    <a:p>
                      <a:pPr algn="ctr" rtl="0" fontAlgn="t">
                        <a:spcBef>
                          <a:spcPts val="0"/>
                        </a:spcBef>
                        <a:spcAft>
                          <a:spcPts val="0"/>
                        </a:spcAft>
                      </a:pPr>
                      <a:r>
                        <a:rPr lang="en-GB" sz="800" b="1" dirty="0">
                          <a:effectLst/>
                          <a:latin typeface="Calibri" panose="020F0502020204030204" pitchFamily="34" charset="0"/>
                          <a:cs typeface="Calibri" panose="020F0502020204030204" pitchFamily="34" charset="0"/>
                        </a:rPr>
                        <a:t>meridional</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extLst>
                  <a:ext uri="{0D108BD9-81ED-4DB2-BD59-A6C34878D82A}">
                    <a16:rowId xmlns:a16="http://schemas.microsoft.com/office/drawing/2014/main" val="3212708084"/>
                  </a:ext>
                </a:extLst>
              </a:tr>
              <a:tr h="381000">
                <a:tc>
                  <a:txBody>
                    <a:bodyPr/>
                    <a:lstStyle/>
                    <a:p>
                      <a:pPr algn="ctr" rtl="0" fontAlgn="t">
                        <a:spcBef>
                          <a:spcPts val="0"/>
                        </a:spcBef>
                        <a:spcAft>
                          <a:spcPts val="0"/>
                        </a:spcAft>
                      </a:pPr>
                      <a:r>
                        <a:rPr lang="en-IT" sz="900" b="1" i="0" u="none" strike="noStrike" dirty="0">
                          <a:solidFill>
                            <a:srgbClr val="ED7D31"/>
                          </a:solidFill>
                          <a:effectLst/>
                          <a:latin typeface="Calibri" panose="020F0502020204030204" pitchFamily="34" charset="0"/>
                          <a:cs typeface="Calibri" panose="020F0502020204030204" pitchFamily="34" charset="0"/>
                        </a:rPr>
                        <a:t>12.34 </a:t>
                      </a:r>
                      <a:r>
                        <a:rPr lang="en-IT" sz="900" b="1" i="0" u="none" strike="noStrike" dirty="0">
                          <a:solidFill>
                            <a:srgbClr val="000000"/>
                          </a:solidFill>
                          <a:effectLst/>
                          <a:latin typeface="Calibri" panose="020F0502020204030204" pitchFamily="34" charset="0"/>
                          <a:cs typeface="Calibri" panose="020F0502020204030204" pitchFamily="34" charset="0"/>
                        </a:rPr>
                        <a:t>/</a:t>
                      </a:r>
                      <a:r>
                        <a:rPr lang="en-IT" sz="900" b="1" i="0" u="none" strike="noStrike" dirty="0">
                          <a:solidFill>
                            <a:srgbClr val="0070C0"/>
                          </a:solidFill>
                          <a:effectLst/>
                          <a:latin typeface="Calibri" panose="020F0502020204030204" pitchFamily="34" charset="0"/>
                          <a:cs typeface="Calibri" panose="020F0502020204030204" pitchFamily="34" charset="0"/>
                        </a:rPr>
                        <a:t>11.90</a:t>
                      </a:r>
                      <a:endParaRPr lang="en-IT" sz="900" b="1" dirty="0">
                        <a:solidFill>
                          <a:srgbClr val="0070C0"/>
                        </a:solidFill>
                        <a:effectLst/>
                        <a:latin typeface="Calibri" panose="020F0502020204030204" pitchFamily="34" charset="0"/>
                        <a:cs typeface="Calibri" panose="020F0502020204030204" pitchFamily="34"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T" sz="900" b="1" i="0" u="none" strike="noStrike" dirty="0">
                          <a:solidFill>
                            <a:srgbClr val="ED7D31"/>
                          </a:solidFill>
                          <a:effectLst/>
                          <a:latin typeface="Calibri" panose="020F0502020204030204" pitchFamily="34" charset="0"/>
                          <a:cs typeface="Calibri" panose="020F0502020204030204" pitchFamily="34" charset="0"/>
                        </a:rPr>
                        <a:t>12.81</a:t>
                      </a:r>
                      <a:r>
                        <a:rPr lang="en-IT" sz="900" b="1" i="0" u="none" strike="noStrike" dirty="0">
                          <a:solidFill>
                            <a:srgbClr val="000000"/>
                          </a:solidFill>
                          <a:effectLst/>
                          <a:latin typeface="Calibri" panose="020F0502020204030204" pitchFamily="34" charset="0"/>
                          <a:cs typeface="Calibri" panose="020F0502020204030204" pitchFamily="34" charset="0"/>
                        </a:rPr>
                        <a:t> / </a:t>
                      </a:r>
                      <a:r>
                        <a:rPr lang="en-IT" sz="900" b="1" i="0" u="none" strike="noStrike" dirty="0">
                          <a:solidFill>
                            <a:srgbClr val="4472C4"/>
                          </a:solidFill>
                          <a:effectLst/>
                          <a:latin typeface="Calibri" panose="020F0502020204030204" pitchFamily="34" charset="0"/>
                          <a:cs typeface="Calibri" panose="020F0502020204030204" pitchFamily="34" charset="0"/>
                        </a:rPr>
                        <a:t>11.86</a:t>
                      </a:r>
                      <a:endParaRPr lang="en-IT" sz="900" b="1" dirty="0">
                        <a:effectLst/>
                        <a:latin typeface="Calibri" panose="020F0502020204030204" pitchFamily="34" charset="0"/>
                        <a:cs typeface="Calibri" panose="020F0502020204030204" pitchFamily="34"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extLst>
                  <a:ext uri="{0D108BD9-81ED-4DB2-BD59-A6C34878D82A}">
                    <a16:rowId xmlns:a16="http://schemas.microsoft.com/office/drawing/2014/main" val="233694383"/>
                  </a:ext>
                </a:extLst>
              </a:tr>
            </a:tbl>
          </a:graphicData>
        </a:graphic>
      </p:graphicFrame>
      <p:sp>
        <p:nvSpPr>
          <p:cNvPr id="15" name="CasellaDiTesto 14">
            <a:extLst>
              <a:ext uri="{FF2B5EF4-FFF2-40B4-BE49-F238E27FC236}">
                <a16:creationId xmlns:a16="http://schemas.microsoft.com/office/drawing/2014/main" id="{5549AE68-BB01-4B7C-FFF6-A3A1C1986317}"/>
              </a:ext>
            </a:extLst>
          </p:cNvPr>
          <p:cNvSpPr txBox="1"/>
          <p:nvPr/>
        </p:nvSpPr>
        <p:spPr>
          <a:xfrm>
            <a:off x="5656379" y="871901"/>
            <a:ext cx="5979455" cy="1754326"/>
          </a:xfrm>
          <a:prstGeom prst="rect">
            <a:avLst/>
          </a:prstGeom>
          <a:noFill/>
        </p:spPr>
        <p:txBody>
          <a:bodyPr wrap="square">
            <a:spAutoFit/>
          </a:bodyPr>
          <a:lstStyle/>
          <a:p>
            <a:r>
              <a:rPr lang="en-GB" b="1" dirty="0">
                <a:solidFill>
                  <a:srgbClr val="002060"/>
                </a:solidFill>
              </a:rPr>
              <a:t>physically-informed dilated Adaptive Deep Residual Network for joint ADT and SST Super-Resolution (PI-</a:t>
            </a:r>
            <a:r>
              <a:rPr lang="en-GB" b="1" dirty="0" err="1">
                <a:solidFill>
                  <a:srgbClr val="002060"/>
                </a:solidFill>
              </a:rPr>
              <a:t>dADR</a:t>
            </a:r>
            <a:r>
              <a:rPr lang="en-GB" b="1" dirty="0">
                <a:solidFill>
                  <a:srgbClr val="002060"/>
                </a:solidFill>
              </a:rPr>
              <a:t>-SR)</a:t>
            </a:r>
          </a:p>
          <a:p>
            <a:r>
              <a:rPr lang="en-GB" sz="1800" dirty="0">
                <a:solidFill>
                  <a:srgbClr val="426EC0"/>
                </a:solidFill>
                <a:ea typeface="Calibri" panose="020F0502020204030204" pitchFamily="34" charset="0"/>
              </a:rPr>
              <a:t>Performance with respect to standard altimeter L4 data along drifter trajectories</a:t>
            </a:r>
          </a:p>
          <a:p>
            <a:r>
              <a:rPr lang="en-GB" sz="1800" dirty="0">
                <a:solidFill>
                  <a:srgbClr val="426EC0"/>
                </a:solidFill>
                <a:ea typeface="Calibri" panose="020F0502020204030204" pitchFamily="34" charset="0"/>
              </a:rPr>
              <a:t>(matchups over 2008-2019 period) </a:t>
            </a:r>
            <a:endParaRPr lang="it-IT" sz="1800" dirty="0">
              <a:solidFill>
                <a:srgbClr val="426EC0"/>
              </a:solidFill>
            </a:endParaRPr>
          </a:p>
          <a:p>
            <a:endParaRPr lang="en-GB" dirty="0">
              <a:solidFill>
                <a:srgbClr val="002060"/>
              </a:solidFill>
            </a:endParaRPr>
          </a:p>
        </p:txBody>
      </p:sp>
      <p:sp>
        <p:nvSpPr>
          <p:cNvPr id="17" name="CasellaDiTesto 16">
            <a:extLst>
              <a:ext uri="{FF2B5EF4-FFF2-40B4-BE49-F238E27FC236}">
                <a16:creationId xmlns:a16="http://schemas.microsoft.com/office/drawing/2014/main" id="{0E6628C8-EFDF-8F4A-9A50-EA239FC2BCB2}"/>
              </a:ext>
            </a:extLst>
          </p:cNvPr>
          <p:cNvSpPr txBox="1"/>
          <p:nvPr/>
        </p:nvSpPr>
        <p:spPr>
          <a:xfrm>
            <a:off x="740483" y="6378424"/>
            <a:ext cx="3626984" cy="430887"/>
          </a:xfrm>
          <a:prstGeom prst="rect">
            <a:avLst/>
          </a:prstGeom>
          <a:noFill/>
        </p:spPr>
        <p:txBody>
          <a:bodyPr wrap="square">
            <a:spAutoFit/>
          </a:bodyPr>
          <a:lstStyle/>
          <a:p>
            <a:r>
              <a:rPr lang="it-IT" sz="1100" b="0" i="0" u="none" strike="noStrike">
                <a:solidFill>
                  <a:srgbClr val="464646"/>
                </a:solidFill>
                <a:effectLst/>
                <a:latin typeface="Open Sans" panose="020B0606030504020204" pitchFamily="34" charset="0"/>
              </a:rPr>
              <a:t>Ciani, D., Fanelli, C., and Buongiorno Nardelli, B. DOI:/10.5194/egusphere-2024-1164, 2024.</a:t>
            </a:r>
            <a:endParaRPr lang="en-GB" sz="1100" b="1" dirty="0">
              <a:solidFill>
                <a:srgbClr val="002060"/>
              </a:solidFill>
            </a:endParaRPr>
          </a:p>
        </p:txBody>
      </p:sp>
    </p:spTree>
    <p:extLst>
      <p:ext uri="{BB962C8B-B14F-4D97-AF65-F5344CB8AC3E}">
        <p14:creationId xmlns:p14="http://schemas.microsoft.com/office/powerpoint/2010/main" val="2946265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1550D-EDDB-8F43-FD33-6A6621AC0156}"/>
            </a:ext>
          </a:extLst>
        </p:cNvPr>
        <p:cNvGrpSpPr/>
        <p:nvPr/>
      </p:nvGrpSpPr>
      <p:grpSpPr>
        <a:xfrm>
          <a:off x="0" y="0"/>
          <a:ext cx="0" cy="0"/>
          <a:chOff x="0" y="0"/>
          <a:chExt cx="0" cy="0"/>
        </a:xfrm>
      </p:grpSpPr>
      <p:sp>
        <p:nvSpPr>
          <p:cNvPr id="144" name="CasellaDiTesto 28">
            <a:extLst>
              <a:ext uri="{FF2B5EF4-FFF2-40B4-BE49-F238E27FC236}">
                <a16:creationId xmlns:a16="http://schemas.microsoft.com/office/drawing/2014/main" id="{490AD2F4-4B82-BFD8-275B-F68433E5577B}"/>
              </a:ext>
            </a:extLst>
          </p:cNvPr>
          <p:cNvSpPr txBox="1">
            <a:spLocks noChangeArrowheads="1"/>
          </p:cNvSpPr>
          <p:nvPr/>
        </p:nvSpPr>
        <p:spPr bwMode="auto">
          <a:xfrm rot="-5400000">
            <a:off x="-2849931" y="2856904"/>
            <a:ext cx="6295608" cy="583013"/>
          </a:xfrm>
          <a:prstGeom prst="rect">
            <a:avLst/>
          </a:prstGeom>
          <a:solidFill>
            <a:schemeClr val="accent5">
              <a:lumMod val="50000"/>
            </a:schemeClr>
          </a:solidFill>
          <a:ln w="9525">
            <a:solidFill>
              <a:schemeClr val="accent5">
                <a:lumMod val="75000"/>
              </a:schemeClr>
            </a:solidFill>
            <a:miter lim="800000"/>
            <a:headEnd/>
            <a:tailEnd/>
          </a:ln>
        </p:spPr>
        <p:txBody>
          <a:bodyPr wrap="square">
            <a:spAutoFit/>
          </a:bodyPr>
          <a:lstStyle/>
          <a:p>
            <a:pPr algn="r">
              <a:lnSpc>
                <a:spcPts val="3696"/>
              </a:lnSpc>
            </a:pPr>
            <a:r>
              <a:rPr lang="it-IT" sz="3996" b="1" dirty="0">
                <a:solidFill>
                  <a:prstClr val="white"/>
                </a:solidFill>
                <a:latin typeface="Calibri" pitchFamily="34" charset="0"/>
                <a:cs typeface="Arial" pitchFamily="34" charset="0"/>
              </a:rPr>
              <a:t>	</a:t>
            </a:r>
            <a:endParaRPr lang="it-IT" sz="3996" dirty="0">
              <a:solidFill>
                <a:prstClr val="white"/>
              </a:solidFill>
              <a:latin typeface="Calibri" pitchFamily="34" charset="0"/>
              <a:cs typeface="Arial" pitchFamily="34" charset="0"/>
            </a:endParaRPr>
          </a:p>
        </p:txBody>
      </p:sp>
      <p:pic>
        <p:nvPicPr>
          <p:cNvPr id="145" name="Immagine 144">
            <a:extLst>
              <a:ext uri="{FF2B5EF4-FFF2-40B4-BE49-F238E27FC236}">
                <a16:creationId xmlns:a16="http://schemas.microsoft.com/office/drawing/2014/main" id="{D2FD140B-F4BC-D924-BC6D-47FC1F458BDA}"/>
              </a:ext>
            </a:extLst>
          </p:cNvPr>
          <p:cNvPicPr>
            <a:picLocks noChangeAspect="1"/>
          </p:cNvPicPr>
          <p:nvPr/>
        </p:nvPicPr>
        <p:blipFill>
          <a:blip r:embed="rId2"/>
          <a:stretch>
            <a:fillRect/>
          </a:stretch>
        </p:blipFill>
        <p:spPr>
          <a:xfrm>
            <a:off x="-19023" y="6176072"/>
            <a:ext cx="665100" cy="668459"/>
          </a:xfrm>
          <a:prstGeom prst="rect">
            <a:avLst/>
          </a:prstGeom>
        </p:spPr>
      </p:pic>
      <p:sp>
        <p:nvSpPr>
          <p:cNvPr id="8" name="Rettangolo 7">
            <a:extLst>
              <a:ext uri="{FF2B5EF4-FFF2-40B4-BE49-F238E27FC236}">
                <a16:creationId xmlns:a16="http://schemas.microsoft.com/office/drawing/2014/main" id="{CC1CC0D8-113E-864E-D222-51F2221BF4FB}"/>
              </a:ext>
            </a:extLst>
          </p:cNvPr>
          <p:cNvSpPr/>
          <p:nvPr/>
        </p:nvSpPr>
        <p:spPr>
          <a:xfrm rot="16200000">
            <a:off x="-2741021" y="2858056"/>
            <a:ext cx="6089650" cy="399693"/>
          </a:xfrm>
          <a:prstGeom prst="rect">
            <a:avLst/>
          </a:prstGeom>
        </p:spPr>
        <p:txBody>
          <a:bodyPr>
            <a:spAutoFit/>
          </a:bodyPr>
          <a:lstStyle/>
          <a:p>
            <a:pPr algn="r"/>
            <a:r>
              <a:rPr lang="en-GB" sz="1998" dirty="0">
                <a:solidFill>
                  <a:schemeClr val="bg1"/>
                </a:solidFill>
                <a:latin typeface="Calibri" pitchFamily="34" charset="0"/>
                <a:cs typeface="Arial" pitchFamily="34" charset="0"/>
              </a:rPr>
              <a:t>Discussion points/perspectives</a:t>
            </a:r>
            <a:endParaRPr lang="en-GB" sz="1998" dirty="0">
              <a:solidFill>
                <a:schemeClr val="bg1"/>
              </a:solidFill>
            </a:endParaRPr>
          </a:p>
        </p:txBody>
      </p:sp>
      <p:sp>
        <p:nvSpPr>
          <p:cNvPr id="15" name="CasellaDiTesto 14">
            <a:extLst>
              <a:ext uri="{FF2B5EF4-FFF2-40B4-BE49-F238E27FC236}">
                <a16:creationId xmlns:a16="http://schemas.microsoft.com/office/drawing/2014/main" id="{3885E0D5-ADEA-17C1-C719-389B2A7C2B82}"/>
              </a:ext>
            </a:extLst>
          </p:cNvPr>
          <p:cNvSpPr txBox="1"/>
          <p:nvPr/>
        </p:nvSpPr>
        <p:spPr>
          <a:xfrm>
            <a:off x="1109815" y="630103"/>
            <a:ext cx="10520906" cy="5447645"/>
          </a:xfrm>
          <a:prstGeom prst="rect">
            <a:avLst/>
          </a:prstGeom>
          <a:noFill/>
        </p:spPr>
        <p:txBody>
          <a:bodyPr wrap="square">
            <a:spAutoFit/>
          </a:bodyPr>
          <a:lstStyle/>
          <a:p>
            <a:r>
              <a:rPr lang="en-GB" b="1" dirty="0">
                <a:solidFill>
                  <a:srgbClr val="002060"/>
                </a:solidFill>
                <a:sym typeface="Wingdings" pitchFamily="2" charset="2"/>
              </a:rPr>
              <a:t>Data-driven approaches for the retrieval of ocean dynamics from combined observations</a:t>
            </a:r>
          </a:p>
          <a:p>
            <a:r>
              <a:rPr lang="en-GB" b="1" dirty="0">
                <a:solidFill>
                  <a:srgbClr val="002060"/>
                </a:solidFill>
                <a:sym typeface="Wingdings" pitchFamily="2" charset="2"/>
              </a:rPr>
              <a:t> </a:t>
            </a:r>
          </a:p>
          <a:p>
            <a:endParaRPr lang="en-GB" b="1" dirty="0">
              <a:solidFill>
                <a:srgbClr val="002060"/>
              </a:solidFill>
              <a:sym typeface="Wingdings" pitchFamily="2" charset="2"/>
            </a:endParaRPr>
          </a:p>
          <a:p>
            <a:pPr marL="285750" indent="-285750">
              <a:buFont typeface="Arial" panose="020B0604020202020204" pitchFamily="34" charset="0"/>
              <a:buChar char="•"/>
            </a:pPr>
            <a:r>
              <a:rPr lang="en-GB" sz="1600" dirty="0">
                <a:solidFill>
                  <a:srgbClr val="002060"/>
                </a:solidFill>
                <a:sym typeface="Wingdings" pitchFamily="2" charset="2"/>
              </a:rPr>
              <a:t>Several possibilities to exploit recent advances in data-science and new sensors, a lot of work to build robust approaches:</a:t>
            </a:r>
          </a:p>
          <a:p>
            <a:endParaRPr lang="en-GB" sz="1600" dirty="0">
              <a:solidFill>
                <a:srgbClr val="002060"/>
              </a:solidFill>
              <a:sym typeface="Wingdings" pitchFamily="2" charset="2"/>
            </a:endParaRPr>
          </a:p>
          <a:p>
            <a:pPr lvl="1"/>
            <a:r>
              <a:rPr lang="en-GB" sz="1600" dirty="0">
                <a:solidFill>
                  <a:srgbClr val="002060"/>
                </a:solidFill>
                <a:sym typeface="Wingdings" pitchFamily="2" charset="2"/>
              </a:rPr>
              <a:t>methods learning from OGCM simulations do learn/emulate model physics (but they also learn model errors)</a:t>
            </a:r>
          </a:p>
          <a:p>
            <a:pPr lvl="1"/>
            <a:r>
              <a:rPr lang="en-GB" sz="1600" dirty="0">
                <a:solidFill>
                  <a:srgbClr val="002060"/>
                </a:solidFill>
                <a:sym typeface="Wingdings" pitchFamily="2" charset="2"/>
              </a:rPr>
              <a:t>physically-informed ML, more scientifically sound but often less accurate predictions</a:t>
            </a:r>
          </a:p>
          <a:p>
            <a:pPr lvl="1"/>
            <a:r>
              <a:rPr lang="en-GB" sz="1600" dirty="0">
                <a:solidFill>
                  <a:srgbClr val="002060"/>
                </a:solidFill>
                <a:sym typeface="Wingdings" pitchFamily="2" charset="2"/>
              </a:rPr>
              <a:t>possibilities to exploit new satellite sensors (e.g. SWOT) </a:t>
            </a:r>
          </a:p>
          <a:p>
            <a:pPr lvl="1"/>
            <a:endParaRPr lang="en-GB" sz="1600" dirty="0">
              <a:solidFill>
                <a:srgbClr val="002060"/>
              </a:solidFill>
              <a:sym typeface="Wingdings" pitchFamily="2" charset="2"/>
            </a:endParaRPr>
          </a:p>
          <a:p>
            <a:pPr marL="285750" indent="-285750">
              <a:buFont typeface="Arial" panose="020B0604020202020204" pitchFamily="34" charset="0"/>
              <a:buChar char="•"/>
            </a:pPr>
            <a:r>
              <a:rPr lang="en-GB" sz="1600" dirty="0">
                <a:solidFill>
                  <a:srgbClr val="002060"/>
                </a:solidFill>
                <a:sym typeface="Wingdings" pitchFamily="2" charset="2"/>
              </a:rPr>
              <a:t>Several requirements/limits related to data: </a:t>
            </a:r>
          </a:p>
          <a:p>
            <a:pPr marL="285750" indent="-285750">
              <a:buFont typeface="Arial" panose="020B0604020202020204" pitchFamily="34" charset="0"/>
              <a:buChar char="•"/>
            </a:pPr>
            <a:endParaRPr lang="en-GB" sz="1600" dirty="0">
              <a:solidFill>
                <a:srgbClr val="002060"/>
              </a:solidFill>
              <a:sym typeface="Wingdings" pitchFamily="2" charset="2"/>
            </a:endParaRPr>
          </a:p>
          <a:p>
            <a:pPr lvl="1"/>
            <a:r>
              <a:rPr lang="en-GB" sz="1600" dirty="0">
                <a:solidFill>
                  <a:srgbClr val="002060"/>
                </a:solidFill>
                <a:sym typeface="Wingdings" pitchFamily="2" charset="2"/>
              </a:rPr>
              <a:t> sufficient amount of data needed for robust training</a:t>
            </a:r>
          </a:p>
          <a:p>
            <a:pPr lvl="1"/>
            <a:r>
              <a:rPr lang="en-GB" sz="1600" dirty="0">
                <a:solidFill>
                  <a:srgbClr val="002060"/>
                </a:solidFill>
                <a:sym typeface="Wingdings" pitchFamily="2" charset="2"/>
              </a:rPr>
              <a:t> consistent quality of data needed (e.g. in situ data QC, satellite data filtering</a:t>
            </a:r>
            <a:r>
              <a:rPr lang="en-GB" sz="1600">
                <a:solidFill>
                  <a:srgbClr val="002060"/>
                </a:solidFill>
                <a:sym typeface="Wingdings" pitchFamily="2" charset="2"/>
              </a:rPr>
              <a:t>, consistent </a:t>
            </a:r>
            <a:r>
              <a:rPr lang="en-GB" sz="1600" dirty="0">
                <a:solidFill>
                  <a:srgbClr val="002060"/>
                </a:solidFill>
                <a:sym typeface="Wingdings" pitchFamily="2" charset="2"/>
              </a:rPr>
              <a:t>processing/filtering of drifter data)</a:t>
            </a:r>
          </a:p>
          <a:p>
            <a:endParaRPr lang="en-GB" b="1" dirty="0">
              <a:solidFill>
                <a:srgbClr val="002060"/>
              </a:solidFill>
              <a:sym typeface="Wingdings" pitchFamily="2" charset="2"/>
            </a:endParaRPr>
          </a:p>
          <a:p>
            <a:pPr marL="285750" indent="-285750">
              <a:buFont typeface="Arial" panose="020B0604020202020204" pitchFamily="34" charset="0"/>
              <a:buChar char="•"/>
            </a:pPr>
            <a:r>
              <a:rPr lang="en-GB" sz="1600" dirty="0">
                <a:solidFill>
                  <a:srgbClr val="002060"/>
                </a:solidFill>
                <a:sym typeface="Wingdings" pitchFamily="2" charset="2"/>
              </a:rPr>
              <a:t>A relatively "young community": </a:t>
            </a:r>
          </a:p>
          <a:p>
            <a:endParaRPr lang="en-GB" sz="1600" dirty="0">
              <a:solidFill>
                <a:srgbClr val="002060"/>
              </a:solidFill>
              <a:sym typeface="Wingdings" pitchFamily="2" charset="2"/>
            </a:endParaRPr>
          </a:p>
          <a:p>
            <a:pPr lvl="1"/>
            <a:r>
              <a:rPr lang="en-GB" sz="1600" dirty="0">
                <a:solidFill>
                  <a:srgbClr val="002060"/>
                </a:solidFill>
                <a:sym typeface="Wingdings" pitchFamily="2" charset="2"/>
              </a:rPr>
              <a:t>still too few experiments/tests, need to explore many more neural network architectures</a:t>
            </a:r>
          </a:p>
          <a:p>
            <a:pPr lvl="1"/>
            <a:r>
              <a:rPr lang="en-GB" sz="1600" dirty="0">
                <a:solidFill>
                  <a:srgbClr val="002060"/>
                </a:solidFill>
                <a:sym typeface="Wingdings" pitchFamily="2" charset="2"/>
              </a:rPr>
              <a:t>still relying on limited computing resources (generally leading to sub-optimal amount of data being used for learning)</a:t>
            </a:r>
          </a:p>
          <a:p>
            <a:endParaRPr lang="it-IT" b="1" dirty="0">
              <a:solidFill>
                <a:srgbClr val="002060"/>
              </a:solidFill>
              <a:sym typeface="Wingdings" pitchFamily="2" charset="2"/>
            </a:endParaRPr>
          </a:p>
          <a:p>
            <a:endParaRPr lang="it-IT" dirty="0">
              <a:solidFill>
                <a:srgbClr val="002060"/>
              </a:solidFill>
            </a:endParaRPr>
          </a:p>
        </p:txBody>
      </p:sp>
    </p:spTree>
    <p:extLst>
      <p:ext uri="{BB962C8B-B14F-4D97-AF65-F5344CB8AC3E}">
        <p14:creationId xmlns:p14="http://schemas.microsoft.com/office/powerpoint/2010/main" val="658284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CasellaDiTesto 28"/>
          <p:cNvSpPr txBox="1">
            <a:spLocks noChangeArrowheads="1"/>
          </p:cNvSpPr>
          <p:nvPr/>
        </p:nvSpPr>
        <p:spPr bwMode="auto">
          <a:xfrm rot="-5400000">
            <a:off x="-2859260" y="2856305"/>
            <a:ext cx="6302173" cy="583621"/>
          </a:xfrm>
          <a:prstGeom prst="rect">
            <a:avLst/>
          </a:prstGeom>
          <a:solidFill>
            <a:schemeClr val="accent5">
              <a:lumMod val="50000"/>
            </a:schemeClr>
          </a:solidFill>
          <a:ln w="9525">
            <a:solidFill>
              <a:schemeClr val="accent5">
                <a:lumMod val="75000"/>
              </a:schemeClr>
            </a:solidFill>
            <a:miter lim="800000"/>
            <a:headEnd/>
            <a:tailEnd/>
          </a:ln>
        </p:spPr>
        <p:txBody>
          <a:bodyPr wrap="square">
            <a:spAutoFit/>
          </a:bodyPr>
          <a:lstStyle/>
          <a:p>
            <a:pPr algn="r">
              <a:lnSpc>
                <a:spcPts val="3700"/>
              </a:lnSpc>
            </a:pPr>
            <a:r>
              <a:rPr lang="it-IT" sz="4000" b="1" dirty="0">
                <a:solidFill>
                  <a:prstClr val="white"/>
                </a:solidFill>
                <a:latin typeface="Calibri" pitchFamily="34" charset="0"/>
                <a:cs typeface="Arial" pitchFamily="34" charset="0"/>
              </a:rPr>
              <a:t>	</a:t>
            </a:r>
            <a:endParaRPr lang="it-IT" sz="4000" dirty="0">
              <a:solidFill>
                <a:prstClr val="white"/>
              </a:solidFill>
              <a:latin typeface="Calibri" pitchFamily="34" charset="0"/>
              <a:cs typeface="Arial" pitchFamily="34" charset="0"/>
            </a:endParaRPr>
          </a:p>
        </p:txBody>
      </p:sp>
      <p:sp>
        <p:nvSpPr>
          <p:cNvPr id="4" name="Rettangolo 3">
            <a:extLst>
              <a:ext uri="{FF2B5EF4-FFF2-40B4-BE49-F238E27FC236}">
                <a16:creationId xmlns:a16="http://schemas.microsoft.com/office/drawing/2014/main" id="{F73A174D-8DD8-0F4B-8509-013732FECAF1}"/>
              </a:ext>
            </a:extLst>
          </p:cNvPr>
          <p:cNvSpPr/>
          <p:nvPr/>
        </p:nvSpPr>
        <p:spPr>
          <a:xfrm>
            <a:off x="6028349" y="1178233"/>
            <a:ext cx="3800925" cy="369332"/>
          </a:xfrm>
          <a:prstGeom prst="rect">
            <a:avLst/>
          </a:prstGeom>
          <a:solidFill>
            <a:srgbClr val="DAE3F3"/>
          </a:solidFill>
          <a:ln w="25400">
            <a:noFill/>
          </a:ln>
        </p:spPr>
        <p:txBody>
          <a:bodyPr wrap="square">
            <a:spAutoFit/>
          </a:bodyPr>
          <a:lstStyle/>
          <a:p>
            <a:pPr>
              <a:spcAft>
                <a:spcPts val="0"/>
              </a:spcAft>
            </a:pPr>
            <a:r>
              <a:rPr lang="en-US" b="1" dirty="0">
                <a:solidFill>
                  <a:srgbClr val="03699B"/>
                </a:solidFill>
                <a:latin typeface="Calibri" pitchFamily="34" charset="0"/>
                <a:cs typeface="Arial" pitchFamily="34" charset="0"/>
              </a:rPr>
              <a:t>CMEMS-Sea Surface Temperature-TAC   </a:t>
            </a:r>
          </a:p>
        </p:txBody>
      </p:sp>
      <p:sp>
        <p:nvSpPr>
          <p:cNvPr id="14" name="Rettangolo 13">
            <a:extLst>
              <a:ext uri="{FF2B5EF4-FFF2-40B4-BE49-F238E27FC236}">
                <a16:creationId xmlns:a16="http://schemas.microsoft.com/office/drawing/2014/main" id="{8545F5C5-DD4F-9B47-9D1B-00FB6AA1C4AA}"/>
              </a:ext>
            </a:extLst>
          </p:cNvPr>
          <p:cNvSpPr/>
          <p:nvPr/>
        </p:nvSpPr>
        <p:spPr>
          <a:xfrm>
            <a:off x="6028349" y="1692181"/>
            <a:ext cx="3800925" cy="369332"/>
          </a:xfrm>
          <a:prstGeom prst="rect">
            <a:avLst/>
          </a:prstGeom>
          <a:solidFill>
            <a:schemeClr val="accent5">
              <a:lumMod val="40000"/>
              <a:lumOff val="60000"/>
            </a:schemeClr>
          </a:solidFill>
          <a:ln>
            <a:noFill/>
          </a:ln>
        </p:spPr>
        <p:txBody>
          <a:bodyPr wrap="square">
            <a:spAutoFit/>
          </a:bodyPr>
          <a:lstStyle/>
          <a:p>
            <a:pPr>
              <a:spcAft>
                <a:spcPts val="0"/>
              </a:spcAft>
            </a:pPr>
            <a:r>
              <a:rPr lang="en-US" b="1" dirty="0">
                <a:solidFill>
                  <a:srgbClr val="03699B"/>
                </a:solidFill>
                <a:latin typeface="Calibri" pitchFamily="34" charset="0"/>
                <a:cs typeface="Arial" pitchFamily="34" charset="0"/>
              </a:rPr>
              <a:t>CMEMS-Multi-</a:t>
            </a:r>
            <a:r>
              <a:rPr lang="en-US" b="1" dirty="0" err="1">
                <a:solidFill>
                  <a:srgbClr val="03699B"/>
                </a:solidFill>
                <a:latin typeface="Calibri" pitchFamily="34" charset="0"/>
                <a:cs typeface="Arial" pitchFamily="34" charset="0"/>
              </a:rPr>
              <a:t>OBservation</a:t>
            </a:r>
            <a:r>
              <a:rPr lang="en-US" b="1" dirty="0">
                <a:solidFill>
                  <a:srgbClr val="03699B"/>
                </a:solidFill>
                <a:latin typeface="Calibri" pitchFamily="34" charset="0"/>
                <a:cs typeface="Arial" pitchFamily="34" charset="0"/>
              </a:rPr>
              <a:t>-TAC </a:t>
            </a:r>
          </a:p>
        </p:txBody>
      </p:sp>
      <p:sp>
        <p:nvSpPr>
          <p:cNvPr id="15" name="Rettangolo 14">
            <a:extLst>
              <a:ext uri="{FF2B5EF4-FFF2-40B4-BE49-F238E27FC236}">
                <a16:creationId xmlns:a16="http://schemas.microsoft.com/office/drawing/2014/main" id="{F502DCB6-5FE2-7549-ACD0-22A02A363A57}"/>
              </a:ext>
            </a:extLst>
          </p:cNvPr>
          <p:cNvSpPr/>
          <p:nvPr/>
        </p:nvSpPr>
        <p:spPr>
          <a:xfrm>
            <a:off x="6028350" y="3195898"/>
            <a:ext cx="3800924" cy="369332"/>
          </a:xfrm>
          <a:prstGeom prst="rect">
            <a:avLst/>
          </a:prstGeom>
          <a:solidFill>
            <a:schemeClr val="accent5">
              <a:lumMod val="40000"/>
              <a:lumOff val="60000"/>
            </a:schemeClr>
          </a:solidFill>
          <a:ln w="25400">
            <a:noFill/>
          </a:ln>
        </p:spPr>
        <p:txBody>
          <a:bodyPr wrap="square">
            <a:spAutoFit/>
          </a:bodyPr>
          <a:lstStyle/>
          <a:p>
            <a:pPr>
              <a:spcAft>
                <a:spcPts val="0"/>
              </a:spcAft>
            </a:pPr>
            <a:r>
              <a:rPr lang="it-IT" b="1" dirty="0">
                <a:solidFill>
                  <a:srgbClr val="1D0E53"/>
                </a:solidFill>
                <a:latin typeface="Calibri" pitchFamily="34" charset="0"/>
                <a:cs typeface="Arial" pitchFamily="34" charset="0"/>
              </a:rPr>
              <a:t>ESA-4DMED</a:t>
            </a:r>
            <a:endParaRPr lang="it-IT" dirty="0">
              <a:solidFill>
                <a:srgbClr val="1D0E53"/>
              </a:solidFill>
              <a:latin typeface="Calibri" pitchFamily="34" charset="0"/>
              <a:cs typeface="Arial" pitchFamily="34" charset="0"/>
              <a:sym typeface="Wingdings" pitchFamily="2" charset="2"/>
            </a:endParaRPr>
          </a:p>
        </p:txBody>
      </p:sp>
      <p:sp>
        <p:nvSpPr>
          <p:cNvPr id="7" name="Rettangolo 6">
            <a:extLst>
              <a:ext uri="{FF2B5EF4-FFF2-40B4-BE49-F238E27FC236}">
                <a16:creationId xmlns:a16="http://schemas.microsoft.com/office/drawing/2014/main" id="{B2AA3ADD-C91C-4B42-825D-44A55BD8949C}"/>
              </a:ext>
            </a:extLst>
          </p:cNvPr>
          <p:cNvSpPr/>
          <p:nvPr/>
        </p:nvSpPr>
        <p:spPr>
          <a:xfrm>
            <a:off x="6028348" y="2735462"/>
            <a:ext cx="3800925" cy="369332"/>
          </a:xfrm>
          <a:prstGeom prst="rect">
            <a:avLst/>
          </a:prstGeom>
          <a:solidFill>
            <a:schemeClr val="accent5">
              <a:lumMod val="40000"/>
              <a:lumOff val="60000"/>
            </a:schemeClr>
          </a:solidFill>
          <a:ln>
            <a:noFill/>
          </a:ln>
        </p:spPr>
        <p:txBody>
          <a:bodyPr wrap="square">
            <a:spAutoFit/>
          </a:bodyPr>
          <a:lstStyle/>
          <a:p>
            <a:pPr lvl="0"/>
            <a:r>
              <a:rPr lang="en-US" b="1" dirty="0">
                <a:solidFill>
                  <a:srgbClr val="1D0E53"/>
                </a:solidFill>
                <a:latin typeface="Calibri" pitchFamily="34" charset="0"/>
                <a:cs typeface="Arial" pitchFamily="34" charset="0"/>
              </a:rPr>
              <a:t>ESA-World Ocean Circulation </a:t>
            </a:r>
            <a:endParaRPr lang="it-IT" b="1" dirty="0">
              <a:solidFill>
                <a:srgbClr val="1D0E53"/>
              </a:solidFill>
              <a:latin typeface="Calibri" pitchFamily="34" charset="0"/>
              <a:cs typeface="Arial" pitchFamily="34" charset="0"/>
            </a:endParaRPr>
          </a:p>
        </p:txBody>
      </p:sp>
      <p:sp>
        <p:nvSpPr>
          <p:cNvPr id="8" name="Rettangolo 7">
            <a:extLst>
              <a:ext uri="{FF2B5EF4-FFF2-40B4-BE49-F238E27FC236}">
                <a16:creationId xmlns:a16="http://schemas.microsoft.com/office/drawing/2014/main" id="{B2B23583-C73A-B143-96FF-48EC4FA3A264}"/>
              </a:ext>
            </a:extLst>
          </p:cNvPr>
          <p:cNvSpPr/>
          <p:nvPr/>
        </p:nvSpPr>
        <p:spPr>
          <a:xfrm>
            <a:off x="6036750" y="2258458"/>
            <a:ext cx="3800924" cy="369332"/>
          </a:xfrm>
          <a:prstGeom prst="rect">
            <a:avLst/>
          </a:prstGeom>
          <a:solidFill>
            <a:srgbClr val="BDD7EE"/>
          </a:solidFill>
          <a:ln>
            <a:noFill/>
          </a:ln>
        </p:spPr>
        <p:txBody>
          <a:bodyPr wrap="square">
            <a:spAutoFit/>
          </a:bodyPr>
          <a:lstStyle/>
          <a:p>
            <a:pPr>
              <a:spcAft>
                <a:spcPts val="0"/>
              </a:spcAft>
            </a:pPr>
            <a:r>
              <a:rPr lang="it-IT" b="1" dirty="0">
                <a:solidFill>
                  <a:srgbClr val="1E0C52"/>
                </a:solidFill>
                <a:latin typeface="Calibri" pitchFamily="34" charset="0"/>
                <a:cs typeface="Arial" pitchFamily="34" charset="0"/>
              </a:rPr>
              <a:t>ESA-Upper Ocean Dynamics</a:t>
            </a:r>
            <a:endParaRPr lang="it-IT" dirty="0">
              <a:solidFill>
                <a:srgbClr val="0F1599"/>
              </a:solidFill>
              <a:latin typeface="Calibri" pitchFamily="34" charset="0"/>
              <a:cs typeface="Arial" pitchFamily="34" charset="0"/>
            </a:endParaRPr>
          </a:p>
        </p:txBody>
      </p:sp>
      <p:sp>
        <p:nvSpPr>
          <p:cNvPr id="16" name="Rettangolo 15">
            <a:extLst>
              <a:ext uri="{FF2B5EF4-FFF2-40B4-BE49-F238E27FC236}">
                <a16:creationId xmlns:a16="http://schemas.microsoft.com/office/drawing/2014/main" id="{C8305420-D1F1-F146-BA52-BB132950DA17}"/>
              </a:ext>
            </a:extLst>
          </p:cNvPr>
          <p:cNvSpPr/>
          <p:nvPr/>
        </p:nvSpPr>
        <p:spPr>
          <a:xfrm>
            <a:off x="3061659" y="1941269"/>
            <a:ext cx="2186368" cy="369332"/>
          </a:xfrm>
          <a:prstGeom prst="rect">
            <a:avLst/>
          </a:prstGeom>
          <a:ln>
            <a:solidFill>
              <a:schemeClr val="accent5">
                <a:lumMod val="50000"/>
              </a:schemeClr>
            </a:solidFill>
          </a:ln>
        </p:spPr>
        <p:txBody>
          <a:bodyPr wrap="none">
            <a:spAutoFit/>
          </a:bodyPr>
          <a:lstStyle/>
          <a:p>
            <a:r>
              <a:rPr lang="it-IT" dirty="0">
                <a:solidFill>
                  <a:schemeClr val="accent5">
                    <a:lumMod val="50000"/>
                  </a:schemeClr>
                </a:solidFill>
                <a:latin typeface="Calibri" pitchFamily="34" charset="0"/>
                <a:cs typeface="Arial" pitchFamily="34" charset="0"/>
              </a:rPr>
              <a:t>2D data </a:t>
            </a:r>
            <a:r>
              <a:rPr lang="it-IT" dirty="0" err="1">
                <a:solidFill>
                  <a:schemeClr val="accent5">
                    <a:lumMod val="50000"/>
                  </a:schemeClr>
                </a:solidFill>
                <a:latin typeface="Calibri" pitchFamily="34" charset="0"/>
                <a:cs typeface="Arial" pitchFamily="34" charset="0"/>
              </a:rPr>
              <a:t>interpolation</a:t>
            </a:r>
            <a:endParaRPr lang="it-IT" dirty="0">
              <a:solidFill>
                <a:schemeClr val="accent5">
                  <a:lumMod val="50000"/>
                </a:schemeClr>
              </a:solidFill>
              <a:latin typeface="Calibri" pitchFamily="34" charset="0"/>
              <a:cs typeface="Arial" pitchFamily="34" charset="0"/>
            </a:endParaRPr>
          </a:p>
        </p:txBody>
      </p:sp>
      <p:sp>
        <p:nvSpPr>
          <p:cNvPr id="17" name="Rettangolo 16">
            <a:extLst>
              <a:ext uri="{FF2B5EF4-FFF2-40B4-BE49-F238E27FC236}">
                <a16:creationId xmlns:a16="http://schemas.microsoft.com/office/drawing/2014/main" id="{F427EC34-104E-FA46-9151-AFE8E1BA249E}"/>
              </a:ext>
            </a:extLst>
          </p:cNvPr>
          <p:cNvSpPr/>
          <p:nvPr/>
        </p:nvSpPr>
        <p:spPr>
          <a:xfrm>
            <a:off x="2472717" y="2549598"/>
            <a:ext cx="2774862" cy="369332"/>
          </a:xfrm>
          <a:prstGeom prst="rect">
            <a:avLst/>
          </a:prstGeom>
          <a:ln>
            <a:solidFill>
              <a:schemeClr val="accent5">
                <a:lumMod val="50000"/>
              </a:schemeClr>
            </a:solidFill>
          </a:ln>
        </p:spPr>
        <p:txBody>
          <a:bodyPr wrap="none">
            <a:spAutoFit/>
          </a:bodyPr>
          <a:lstStyle/>
          <a:p>
            <a:r>
              <a:rPr lang="it-IT" dirty="0">
                <a:solidFill>
                  <a:schemeClr val="accent5">
                    <a:lumMod val="50000"/>
                  </a:schemeClr>
                </a:solidFill>
                <a:latin typeface="Calibri" pitchFamily="34" charset="0"/>
                <a:cs typeface="Arial" pitchFamily="34" charset="0"/>
              </a:rPr>
              <a:t>3D </a:t>
            </a:r>
            <a:r>
              <a:rPr lang="it-IT" dirty="0" err="1">
                <a:solidFill>
                  <a:schemeClr val="accent5">
                    <a:lumMod val="50000"/>
                  </a:schemeClr>
                </a:solidFill>
                <a:latin typeface="Calibri" pitchFamily="34" charset="0"/>
                <a:cs typeface="Arial" pitchFamily="34" charset="0"/>
              </a:rPr>
              <a:t>structure</a:t>
            </a:r>
            <a:r>
              <a:rPr lang="it-IT" dirty="0">
                <a:solidFill>
                  <a:schemeClr val="accent5">
                    <a:lumMod val="50000"/>
                  </a:schemeClr>
                </a:solidFill>
                <a:latin typeface="Calibri" pitchFamily="34" charset="0"/>
                <a:cs typeface="Arial" pitchFamily="34" charset="0"/>
              </a:rPr>
              <a:t> </a:t>
            </a:r>
            <a:r>
              <a:rPr lang="it-IT" dirty="0" err="1">
                <a:solidFill>
                  <a:schemeClr val="accent5">
                    <a:lumMod val="50000"/>
                  </a:schemeClr>
                </a:solidFill>
                <a:latin typeface="Calibri" pitchFamily="34" charset="0"/>
                <a:cs typeface="Arial" pitchFamily="34" charset="0"/>
              </a:rPr>
              <a:t>reconstruction</a:t>
            </a:r>
            <a:endParaRPr lang="it-IT" dirty="0">
              <a:solidFill>
                <a:schemeClr val="accent5">
                  <a:lumMod val="50000"/>
                </a:schemeClr>
              </a:solidFill>
              <a:latin typeface="Calibri" pitchFamily="34" charset="0"/>
              <a:cs typeface="Arial" pitchFamily="34" charset="0"/>
            </a:endParaRPr>
          </a:p>
        </p:txBody>
      </p:sp>
      <p:sp>
        <p:nvSpPr>
          <p:cNvPr id="18" name="Rettangolo 17">
            <a:extLst>
              <a:ext uri="{FF2B5EF4-FFF2-40B4-BE49-F238E27FC236}">
                <a16:creationId xmlns:a16="http://schemas.microsoft.com/office/drawing/2014/main" id="{D3F29088-B0A1-7242-9854-007E6C7296C0}"/>
              </a:ext>
            </a:extLst>
          </p:cNvPr>
          <p:cNvSpPr/>
          <p:nvPr/>
        </p:nvSpPr>
        <p:spPr>
          <a:xfrm>
            <a:off x="2923754" y="4388970"/>
            <a:ext cx="2313518" cy="369332"/>
          </a:xfrm>
          <a:prstGeom prst="rect">
            <a:avLst/>
          </a:prstGeom>
          <a:ln>
            <a:solidFill>
              <a:schemeClr val="accent5">
                <a:lumMod val="50000"/>
              </a:schemeClr>
            </a:solidFill>
          </a:ln>
        </p:spPr>
        <p:txBody>
          <a:bodyPr wrap="none">
            <a:spAutoFit/>
          </a:bodyPr>
          <a:lstStyle/>
          <a:p>
            <a:r>
              <a:rPr lang="it-IT" b="1" dirty="0" err="1">
                <a:solidFill>
                  <a:schemeClr val="accent5">
                    <a:lumMod val="50000"/>
                  </a:schemeClr>
                </a:solidFill>
                <a:latin typeface="Calibri" pitchFamily="34" charset="0"/>
                <a:cs typeface="Arial" pitchFamily="34" charset="0"/>
              </a:rPr>
              <a:t>scientific</a:t>
            </a:r>
            <a:r>
              <a:rPr lang="it-IT" b="1" dirty="0">
                <a:solidFill>
                  <a:schemeClr val="accent5">
                    <a:lumMod val="50000"/>
                  </a:schemeClr>
                </a:solidFill>
                <a:latin typeface="Calibri" pitchFamily="34" charset="0"/>
                <a:cs typeface="Arial" pitchFamily="34" charset="0"/>
              </a:rPr>
              <a:t> data </a:t>
            </a:r>
            <a:r>
              <a:rPr lang="it-IT" b="1" dirty="0" err="1">
                <a:solidFill>
                  <a:schemeClr val="accent5">
                    <a:lumMod val="50000"/>
                  </a:schemeClr>
                </a:solidFill>
                <a:latin typeface="Calibri" pitchFamily="34" charset="0"/>
                <a:cs typeface="Arial" pitchFamily="34" charset="0"/>
              </a:rPr>
              <a:t>analysis</a:t>
            </a:r>
            <a:endParaRPr lang="it-IT" b="1" dirty="0">
              <a:solidFill>
                <a:schemeClr val="accent5">
                  <a:lumMod val="50000"/>
                </a:schemeClr>
              </a:solidFill>
              <a:latin typeface="Calibri" pitchFamily="34" charset="0"/>
              <a:cs typeface="Arial" pitchFamily="34" charset="0"/>
            </a:endParaRPr>
          </a:p>
        </p:txBody>
      </p:sp>
      <p:sp>
        <p:nvSpPr>
          <p:cNvPr id="19" name="Rettangolo 18">
            <a:extLst>
              <a:ext uri="{FF2B5EF4-FFF2-40B4-BE49-F238E27FC236}">
                <a16:creationId xmlns:a16="http://schemas.microsoft.com/office/drawing/2014/main" id="{40359965-CA4D-B34B-AD56-04558C8CB364}"/>
              </a:ext>
            </a:extLst>
          </p:cNvPr>
          <p:cNvSpPr/>
          <p:nvPr/>
        </p:nvSpPr>
        <p:spPr>
          <a:xfrm>
            <a:off x="817538" y="3122627"/>
            <a:ext cx="4428135" cy="369332"/>
          </a:xfrm>
          <a:prstGeom prst="rect">
            <a:avLst/>
          </a:prstGeom>
          <a:ln>
            <a:solidFill>
              <a:schemeClr val="accent5">
                <a:lumMod val="50000"/>
              </a:schemeClr>
            </a:solidFill>
          </a:ln>
        </p:spPr>
        <p:txBody>
          <a:bodyPr wrap="none">
            <a:spAutoFit/>
          </a:bodyPr>
          <a:lstStyle/>
          <a:p>
            <a:r>
              <a:rPr lang="it-IT" dirty="0" err="1">
                <a:solidFill>
                  <a:schemeClr val="accent5">
                    <a:lumMod val="50000"/>
                  </a:schemeClr>
                </a:solidFill>
                <a:latin typeface="Calibri" pitchFamily="34" charset="0"/>
                <a:cs typeface="Arial" pitchFamily="34" charset="0"/>
              </a:rPr>
              <a:t>diagnostic</a:t>
            </a:r>
            <a:r>
              <a:rPr lang="it-IT" dirty="0">
                <a:solidFill>
                  <a:schemeClr val="accent5">
                    <a:lumMod val="50000"/>
                  </a:schemeClr>
                </a:solidFill>
                <a:latin typeface="Calibri" pitchFamily="34" charset="0"/>
                <a:cs typeface="Arial" pitchFamily="34" charset="0"/>
              </a:rPr>
              <a:t>/</a:t>
            </a:r>
            <a:r>
              <a:rPr lang="it-IT" dirty="0" err="1">
                <a:solidFill>
                  <a:schemeClr val="accent5">
                    <a:lumMod val="50000"/>
                  </a:schemeClr>
                </a:solidFill>
                <a:latin typeface="Calibri" pitchFamily="34" charset="0"/>
                <a:cs typeface="Arial" pitchFamily="34" charset="0"/>
              </a:rPr>
              <a:t>downscaling</a:t>
            </a:r>
            <a:r>
              <a:rPr lang="it-IT" dirty="0">
                <a:solidFill>
                  <a:schemeClr val="accent5">
                    <a:lumMod val="50000"/>
                  </a:schemeClr>
                </a:solidFill>
                <a:latin typeface="Calibri" pitchFamily="34" charset="0"/>
                <a:cs typeface="Arial" pitchFamily="34" charset="0"/>
              </a:rPr>
              <a:t> models </a:t>
            </a:r>
            <a:r>
              <a:rPr lang="it-IT" dirty="0" err="1">
                <a:solidFill>
                  <a:schemeClr val="accent5">
                    <a:lumMod val="50000"/>
                  </a:schemeClr>
                </a:solidFill>
                <a:latin typeface="Calibri" pitchFamily="34" charset="0"/>
                <a:cs typeface="Arial" pitchFamily="34" charset="0"/>
              </a:rPr>
              <a:t>development</a:t>
            </a:r>
            <a:endParaRPr lang="it-IT" dirty="0"/>
          </a:p>
        </p:txBody>
      </p:sp>
      <p:sp>
        <p:nvSpPr>
          <p:cNvPr id="20" name="Rettangolo 19">
            <a:extLst>
              <a:ext uri="{FF2B5EF4-FFF2-40B4-BE49-F238E27FC236}">
                <a16:creationId xmlns:a16="http://schemas.microsoft.com/office/drawing/2014/main" id="{13284BFB-B16A-F141-B9C1-184F911EA160}"/>
              </a:ext>
            </a:extLst>
          </p:cNvPr>
          <p:cNvSpPr/>
          <p:nvPr/>
        </p:nvSpPr>
        <p:spPr>
          <a:xfrm>
            <a:off x="2134010" y="3732267"/>
            <a:ext cx="3104761" cy="369332"/>
          </a:xfrm>
          <a:prstGeom prst="rect">
            <a:avLst/>
          </a:prstGeom>
          <a:ln>
            <a:solidFill>
              <a:schemeClr val="accent5">
                <a:lumMod val="50000"/>
              </a:schemeClr>
            </a:solidFill>
          </a:ln>
        </p:spPr>
        <p:txBody>
          <a:bodyPr wrap="none">
            <a:spAutoFit/>
          </a:bodyPr>
          <a:lstStyle/>
          <a:p>
            <a:r>
              <a:rPr lang="it-IT" dirty="0">
                <a:solidFill>
                  <a:schemeClr val="accent5">
                    <a:lumMod val="50000"/>
                  </a:schemeClr>
                </a:solidFill>
                <a:latin typeface="Calibri" pitchFamily="34" charset="0"/>
                <a:cs typeface="Arial" pitchFamily="34" charset="0"/>
              </a:rPr>
              <a:t>future </a:t>
            </a:r>
            <a:r>
              <a:rPr lang="it-IT" dirty="0" err="1">
                <a:solidFill>
                  <a:schemeClr val="accent5">
                    <a:lumMod val="50000"/>
                  </a:schemeClr>
                </a:solidFill>
                <a:latin typeface="Calibri" pitchFamily="34" charset="0"/>
                <a:cs typeface="Arial" pitchFamily="34" charset="0"/>
              </a:rPr>
              <a:t>observing</a:t>
            </a:r>
            <a:r>
              <a:rPr lang="it-IT" dirty="0">
                <a:solidFill>
                  <a:schemeClr val="accent5">
                    <a:lumMod val="50000"/>
                  </a:schemeClr>
                </a:solidFill>
                <a:latin typeface="Calibri" pitchFamily="34" charset="0"/>
                <a:cs typeface="Arial" pitchFamily="34" charset="0"/>
              </a:rPr>
              <a:t> system design</a:t>
            </a:r>
          </a:p>
        </p:txBody>
      </p:sp>
      <p:sp>
        <p:nvSpPr>
          <p:cNvPr id="21" name="Rettangolo 20">
            <a:extLst>
              <a:ext uri="{FF2B5EF4-FFF2-40B4-BE49-F238E27FC236}">
                <a16:creationId xmlns:a16="http://schemas.microsoft.com/office/drawing/2014/main" id="{0084C8C7-1A8C-214A-8E86-F28D0564C59B}"/>
              </a:ext>
            </a:extLst>
          </p:cNvPr>
          <p:cNvSpPr/>
          <p:nvPr/>
        </p:nvSpPr>
        <p:spPr>
          <a:xfrm>
            <a:off x="6028348" y="3645525"/>
            <a:ext cx="3800924" cy="369332"/>
          </a:xfrm>
          <a:prstGeom prst="rect">
            <a:avLst/>
          </a:prstGeom>
          <a:solidFill>
            <a:schemeClr val="accent1">
              <a:lumMod val="20000"/>
              <a:lumOff val="80000"/>
            </a:schemeClr>
          </a:solidFill>
          <a:ln>
            <a:noFill/>
          </a:ln>
        </p:spPr>
        <p:txBody>
          <a:bodyPr wrap="square">
            <a:spAutoFit/>
          </a:bodyPr>
          <a:lstStyle/>
          <a:p>
            <a:pPr>
              <a:spcAft>
                <a:spcPts val="0"/>
              </a:spcAft>
            </a:pPr>
            <a:r>
              <a:rPr lang="en-US" b="1" dirty="0">
                <a:solidFill>
                  <a:srgbClr val="1D0E53"/>
                </a:solidFill>
                <a:latin typeface="Calibri" pitchFamily="34" charset="0"/>
                <a:cs typeface="Arial" pitchFamily="34" charset="0"/>
              </a:rPr>
              <a:t>ESA-Harmony/ESA-CIMR</a:t>
            </a:r>
            <a:endParaRPr lang="it-IT" dirty="0">
              <a:solidFill>
                <a:srgbClr val="1D0E53"/>
              </a:solidFill>
              <a:latin typeface="Calibri" pitchFamily="34" charset="0"/>
              <a:cs typeface="Arial" pitchFamily="34" charset="0"/>
              <a:sym typeface="Wingdings" pitchFamily="2" charset="2"/>
            </a:endParaRPr>
          </a:p>
        </p:txBody>
      </p:sp>
      <p:sp>
        <p:nvSpPr>
          <p:cNvPr id="24" name="Rettangolo 23">
            <a:extLst>
              <a:ext uri="{FF2B5EF4-FFF2-40B4-BE49-F238E27FC236}">
                <a16:creationId xmlns:a16="http://schemas.microsoft.com/office/drawing/2014/main" id="{63863AFD-C253-C540-B3BA-F99BD238D6ED}"/>
              </a:ext>
            </a:extLst>
          </p:cNvPr>
          <p:cNvSpPr/>
          <p:nvPr/>
        </p:nvSpPr>
        <p:spPr>
          <a:xfrm>
            <a:off x="6028348" y="5234177"/>
            <a:ext cx="3800924" cy="369332"/>
          </a:xfrm>
          <a:prstGeom prst="rect">
            <a:avLst/>
          </a:prstGeom>
          <a:solidFill>
            <a:schemeClr val="accent5">
              <a:lumMod val="40000"/>
              <a:lumOff val="60000"/>
            </a:schemeClr>
          </a:solidFill>
          <a:ln>
            <a:noFill/>
          </a:ln>
        </p:spPr>
        <p:txBody>
          <a:bodyPr wrap="square">
            <a:spAutoFit/>
          </a:bodyPr>
          <a:lstStyle/>
          <a:p>
            <a:pPr>
              <a:spcAft>
                <a:spcPts val="0"/>
              </a:spcAft>
            </a:pPr>
            <a:r>
              <a:rPr lang="en-US" b="1" dirty="0">
                <a:solidFill>
                  <a:srgbClr val="234AA4"/>
                </a:solidFill>
                <a:latin typeface="Calibri" pitchFamily="34" charset="0"/>
                <a:cs typeface="Arial" pitchFamily="34" charset="0"/>
              </a:rPr>
              <a:t>H2020 </a:t>
            </a:r>
            <a:r>
              <a:rPr lang="en-US" b="1" dirty="0" err="1">
                <a:solidFill>
                  <a:srgbClr val="234AA4"/>
                </a:solidFill>
                <a:latin typeface="Calibri" pitchFamily="34" charset="0"/>
                <a:cs typeface="Arial" pitchFamily="34" charset="0"/>
              </a:rPr>
              <a:t>AtlantECO</a:t>
            </a:r>
            <a:r>
              <a:rPr lang="en-US" b="1" dirty="0">
                <a:solidFill>
                  <a:srgbClr val="234AA4"/>
                </a:solidFill>
                <a:latin typeface="Calibri" pitchFamily="34" charset="0"/>
                <a:cs typeface="Arial" pitchFamily="34" charset="0"/>
              </a:rPr>
              <a:t> </a:t>
            </a:r>
            <a:endParaRPr lang="it-IT" b="1" dirty="0">
              <a:solidFill>
                <a:srgbClr val="234AA4"/>
              </a:solidFill>
              <a:latin typeface="Calibri" pitchFamily="34" charset="0"/>
              <a:cs typeface="Arial" pitchFamily="34" charset="0"/>
            </a:endParaRPr>
          </a:p>
        </p:txBody>
      </p:sp>
      <p:pic>
        <p:nvPicPr>
          <p:cNvPr id="26" name="Immagine 25">
            <a:extLst>
              <a:ext uri="{FF2B5EF4-FFF2-40B4-BE49-F238E27FC236}">
                <a16:creationId xmlns:a16="http://schemas.microsoft.com/office/drawing/2014/main" id="{CFBF38B7-95CE-A647-938D-18C9D26641FA}"/>
              </a:ext>
            </a:extLst>
          </p:cNvPr>
          <p:cNvPicPr>
            <a:picLocks noChangeAspect="1"/>
          </p:cNvPicPr>
          <p:nvPr/>
        </p:nvPicPr>
        <p:blipFill>
          <a:blip r:embed="rId2"/>
          <a:stretch>
            <a:fillRect/>
          </a:stretch>
        </p:blipFill>
        <p:spPr>
          <a:xfrm>
            <a:off x="10009385" y="1330694"/>
            <a:ext cx="1941343" cy="698614"/>
          </a:xfrm>
          <a:prstGeom prst="rect">
            <a:avLst/>
          </a:prstGeom>
          <a:solidFill>
            <a:schemeClr val="bg1"/>
          </a:solidFill>
        </p:spPr>
      </p:pic>
      <p:pic>
        <p:nvPicPr>
          <p:cNvPr id="28" name="Immagine 27">
            <a:extLst>
              <a:ext uri="{FF2B5EF4-FFF2-40B4-BE49-F238E27FC236}">
                <a16:creationId xmlns:a16="http://schemas.microsoft.com/office/drawing/2014/main" id="{58C5C812-F6B4-9945-BCB7-7624A5ACC09A}"/>
              </a:ext>
            </a:extLst>
          </p:cNvPr>
          <p:cNvPicPr>
            <a:picLocks noChangeAspect="1"/>
          </p:cNvPicPr>
          <p:nvPr/>
        </p:nvPicPr>
        <p:blipFill>
          <a:blip r:embed="rId3"/>
          <a:stretch>
            <a:fillRect/>
          </a:stretch>
        </p:blipFill>
        <p:spPr>
          <a:xfrm>
            <a:off x="10121491" y="2675919"/>
            <a:ext cx="1804998" cy="721999"/>
          </a:xfrm>
          <a:prstGeom prst="rect">
            <a:avLst/>
          </a:prstGeom>
          <a:solidFill>
            <a:schemeClr val="bg1"/>
          </a:solidFill>
        </p:spPr>
      </p:pic>
      <p:pic>
        <p:nvPicPr>
          <p:cNvPr id="29" name="Immagine 28">
            <a:extLst>
              <a:ext uri="{FF2B5EF4-FFF2-40B4-BE49-F238E27FC236}">
                <a16:creationId xmlns:a16="http://schemas.microsoft.com/office/drawing/2014/main" id="{D59F4315-5BCF-0E4A-8D2E-48620BBD7011}"/>
              </a:ext>
            </a:extLst>
          </p:cNvPr>
          <p:cNvPicPr>
            <a:picLocks noChangeAspect="1"/>
          </p:cNvPicPr>
          <p:nvPr/>
        </p:nvPicPr>
        <p:blipFill rotWithShape="1">
          <a:blip r:embed="rId4"/>
          <a:srcRect r="67664"/>
          <a:stretch/>
        </p:blipFill>
        <p:spPr>
          <a:xfrm>
            <a:off x="10010564" y="5096986"/>
            <a:ext cx="1055736" cy="529276"/>
          </a:xfrm>
          <a:prstGeom prst="rect">
            <a:avLst/>
          </a:prstGeom>
        </p:spPr>
      </p:pic>
      <p:cxnSp>
        <p:nvCxnSpPr>
          <p:cNvPr id="30" name="Connettore 2 29">
            <a:extLst>
              <a:ext uri="{FF2B5EF4-FFF2-40B4-BE49-F238E27FC236}">
                <a16:creationId xmlns:a16="http://schemas.microsoft.com/office/drawing/2014/main" id="{0668D67A-7C4E-2745-8F45-AB9A6581F820}"/>
              </a:ext>
            </a:extLst>
          </p:cNvPr>
          <p:cNvCxnSpPr>
            <a:cxnSpLocks/>
            <a:stCxn id="16" idx="3"/>
            <a:endCxn id="4" idx="1"/>
          </p:cNvCxnSpPr>
          <p:nvPr/>
        </p:nvCxnSpPr>
        <p:spPr>
          <a:xfrm flipV="1">
            <a:off x="5248027" y="1362899"/>
            <a:ext cx="780322" cy="763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0165C19E-78D8-F144-8DD1-8A1894395BEA}"/>
              </a:ext>
            </a:extLst>
          </p:cNvPr>
          <p:cNvCxnSpPr>
            <a:cxnSpLocks/>
            <a:stCxn id="16" idx="3"/>
            <a:endCxn id="14" idx="1"/>
          </p:cNvCxnSpPr>
          <p:nvPr/>
        </p:nvCxnSpPr>
        <p:spPr>
          <a:xfrm flipV="1">
            <a:off x="5248027" y="1876847"/>
            <a:ext cx="780322" cy="249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C5D6F2D5-7CD3-F140-9E17-61E5C0EE8356}"/>
              </a:ext>
            </a:extLst>
          </p:cNvPr>
          <p:cNvCxnSpPr>
            <a:cxnSpLocks/>
            <a:stCxn id="17" idx="3"/>
            <a:endCxn id="7" idx="1"/>
          </p:cNvCxnSpPr>
          <p:nvPr/>
        </p:nvCxnSpPr>
        <p:spPr>
          <a:xfrm>
            <a:off x="5247579" y="2734264"/>
            <a:ext cx="780769" cy="185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DB5E4E20-8DBB-144B-A1E3-DB594B23CF7B}"/>
              </a:ext>
            </a:extLst>
          </p:cNvPr>
          <p:cNvCxnSpPr>
            <a:cxnSpLocks/>
            <a:stCxn id="19" idx="3"/>
            <a:endCxn id="8" idx="1"/>
          </p:cNvCxnSpPr>
          <p:nvPr/>
        </p:nvCxnSpPr>
        <p:spPr>
          <a:xfrm flipV="1">
            <a:off x="5245673" y="2443124"/>
            <a:ext cx="791077" cy="864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F8FE1708-DDFE-4C49-B2BB-032D975B8FA5}"/>
              </a:ext>
            </a:extLst>
          </p:cNvPr>
          <p:cNvCxnSpPr>
            <a:cxnSpLocks/>
            <a:stCxn id="19" idx="3"/>
            <a:endCxn id="14" idx="1"/>
          </p:cNvCxnSpPr>
          <p:nvPr/>
        </p:nvCxnSpPr>
        <p:spPr>
          <a:xfrm flipV="1">
            <a:off x="5245673" y="1876847"/>
            <a:ext cx="782676" cy="1430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8B6919D8-A830-DF42-9046-D0F4E66259FA}"/>
              </a:ext>
            </a:extLst>
          </p:cNvPr>
          <p:cNvCxnSpPr>
            <a:cxnSpLocks/>
            <a:stCxn id="17" idx="3"/>
            <a:endCxn id="15" idx="1"/>
          </p:cNvCxnSpPr>
          <p:nvPr/>
        </p:nvCxnSpPr>
        <p:spPr>
          <a:xfrm>
            <a:off x="5247579" y="2734264"/>
            <a:ext cx="780771" cy="646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FEBAA59F-F263-514C-8B70-99F17E3FE78D}"/>
              </a:ext>
            </a:extLst>
          </p:cNvPr>
          <p:cNvCxnSpPr>
            <a:cxnSpLocks/>
            <a:stCxn id="20" idx="3"/>
            <a:endCxn id="21" idx="1"/>
          </p:cNvCxnSpPr>
          <p:nvPr/>
        </p:nvCxnSpPr>
        <p:spPr>
          <a:xfrm flipV="1">
            <a:off x="5238771" y="3830191"/>
            <a:ext cx="789577" cy="86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id="{9ECD085D-1CB2-0845-A2F0-5EF27BFA960F}"/>
              </a:ext>
            </a:extLst>
          </p:cNvPr>
          <p:cNvCxnSpPr>
            <a:cxnSpLocks/>
            <a:stCxn id="16" idx="3"/>
            <a:endCxn id="15" idx="1"/>
          </p:cNvCxnSpPr>
          <p:nvPr/>
        </p:nvCxnSpPr>
        <p:spPr>
          <a:xfrm>
            <a:off x="5248027" y="2125935"/>
            <a:ext cx="780323" cy="1254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a:extLst>
              <a:ext uri="{FF2B5EF4-FFF2-40B4-BE49-F238E27FC236}">
                <a16:creationId xmlns:a16="http://schemas.microsoft.com/office/drawing/2014/main" id="{51C3F742-4F17-6F44-8A23-0D1C19320875}"/>
              </a:ext>
            </a:extLst>
          </p:cNvPr>
          <p:cNvCxnSpPr>
            <a:cxnSpLocks/>
            <a:stCxn id="19" idx="3"/>
            <a:endCxn id="7" idx="1"/>
          </p:cNvCxnSpPr>
          <p:nvPr/>
        </p:nvCxnSpPr>
        <p:spPr>
          <a:xfrm flipV="1">
            <a:off x="5245673" y="2920128"/>
            <a:ext cx="782675" cy="387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a:extLst>
              <a:ext uri="{FF2B5EF4-FFF2-40B4-BE49-F238E27FC236}">
                <a16:creationId xmlns:a16="http://schemas.microsoft.com/office/drawing/2014/main" id="{094ED3F2-B5AF-9942-93E5-45795121CF88}"/>
              </a:ext>
            </a:extLst>
          </p:cNvPr>
          <p:cNvCxnSpPr>
            <a:cxnSpLocks/>
            <a:stCxn id="18" idx="3"/>
            <a:endCxn id="7" idx="1"/>
          </p:cNvCxnSpPr>
          <p:nvPr/>
        </p:nvCxnSpPr>
        <p:spPr>
          <a:xfrm flipV="1">
            <a:off x="5237272" y="2920128"/>
            <a:ext cx="791076" cy="1653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ttore 2 51">
            <a:extLst>
              <a:ext uri="{FF2B5EF4-FFF2-40B4-BE49-F238E27FC236}">
                <a16:creationId xmlns:a16="http://schemas.microsoft.com/office/drawing/2014/main" id="{CDF7AE97-86EA-B140-BD86-6FB763068755}"/>
              </a:ext>
            </a:extLst>
          </p:cNvPr>
          <p:cNvCxnSpPr>
            <a:cxnSpLocks/>
            <a:stCxn id="18" idx="3"/>
            <a:endCxn id="24" idx="1"/>
          </p:cNvCxnSpPr>
          <p:nvPr/>
        </p:nvCxnSpPr>
        <p:spPr>
          <a:xfrm>
            <a:off x="5237272" y="4573636"/>
            <a:ext cx="791076" cy="845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nettore 2 53">
            <a:extLst>
              <a:ext uri="{FF2B5EF4-FFF2-40B4-BE49-F238E27FC236}">
                <a16:creationId xmlns:a16="http://schemas.microsoft.com/office/drawing/2014/main" id="{0E8E4127-31C0-4A4F-AE1D-4584561F5382}"/>
              </a:ext>
            </a:extLst>
          </p:cNvPr>
          <p:cNvCxnSpPr>
            <a:cxnSpLocks/>
            <a:stCxn id="18" idx="3"/>
            <a:endCxn id="4" idx="1"/>
          </p:cNvCxnSpPr>
          <p:nvPr/>
        </p:nvCxnSpPr>
        <p:spPr>
          <a:xfrm flipV="1">
            <a:off x="5237272" y="1362899"/>
            <a:ext cx="791077" cy="3210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nettore 2 55">
            <a:extLst>
              <a:ext uri="{FF2B5EF4-FFF2-40B4-BE49-F238E27FC236}">
                <a16:creationId xmlns:a16="http://schemas.microsoft.com/office/drawing/2014/main" id="{9D316B63-F326-CB4E-89FC-3C20F8871552}"/>
              </a:ext>
            </a:extLst>
          </p:cNvPr>
          <p:cNvCxnSpPr>
            <a:cxnSpLocks/>
            <a:stCxn id="18" idx="3"/>
            <a:endCxn id="14" idx="1"/>
          </p:cNvCxnSpPr>
          <p:nvPr/>
        </p:nvCxnSpPr>
        <p:spPr>
          <a:xfrm flipV="1">
            <a:off x="5237272" y="1876847"/>
            <a:ext cx="791077" cy="2696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9723B65D-2074-100A-2553-D32B3F0AD969}"/>
              </a:ext>
            </a:extLst>
          </p:cNvPr>
          <p:cNvCxnSpPr>
            <a:cxnSpLocks/>
            <a:stCxn id="18" idx="3"/>
            <a:endCxn id="8" idx="1"/>
          </p:cNvCxnSpPr>
          <p:nvPr/>
        </p:nvCxnSpPr>
        <p:spPr>
          <a:xfrm flipV="1">
            <a:off x="5237272" y="2443124"/>
            <a:ext cx="799478" cy="213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ttangolo 11">
            <a:extLst>
              <a:ext uri="{FF2B5EF4-FFF2-40B4-BE49-F238E27FC236}">
                <a16:creationId xmlns:a16="http://schemas.microsoft.com/office/drawing/2014/main" id="{94C77393-5EB5-7DB2-A388-CD9BE599D23F}"/>
              </a:ext>
            </a:extLst>
          </p:cNvPr>
          <p:cNvSpPr/>
          <p:nvPr/>
        </p:nvSpPr>
        <p:spPr>
          <a:xfrm>
            <a:off x="6006276" y="4230201"/>
            <a:ext cx="3800924" cy="369332"/>
          </a:xfrm>
          <a:prstGeom prst="rect">
            <a:avLst/>
          </a:prstGeom>
          <a:solidFill>
            <a:schemeClr val="accent5">
              <a:lumMod val="40000"/>
              <a:lumOff val="60000"/>
            </a:schemeClr>
          </a:solidFill>
          <a:ln>
            <a:noFill/>
          </a:ln>
        </p:spPr>
        <p:txBody>
          <a:bodyPr wrap="square">
            <a:spAutoFit/>
          </a:bodyPr>
          <a:lstStyle/>
          <a:p>
            <a:pPr>
              <a:spcAft>
                <a:spcPts val="0"/>
              </a:spcAft>
            </a:pPr>
            <a:r>
              <a:rPr lang="it-IT" b="1" dirty="0">
                <a:solidFill>
                  <a:srgbClr val="2B64B0"/>
                </a:solidFill>
                <a:latin typeface="Calibri" pitchFamily="34" charset="0"/>
                <a:cs typeface="Arial" pitchFamily="34" charset="0"/>
                <a:sym typeface="Wingdings" pitchFamily="2" charset="2"/>
              </a:rPr>
              <a:t>PNRR-ITINERIS</a:t>
            </a:r>
          </a:p>
        </p:txBody>
      </p:sp>
      <p:cxnSp>
        <p:nvCxnSpPr>
          <p:cNvPr id="13" name="Connettore 2 12">
            <a:extLst>
              <a:ext uri="{FF2B5EF4-FFF2-40B4-BE49-F238E27FC236}">
                <a16:creationId xmlns:a16="http://schemas.microsoft.com/office/drawing/2014/main" id="{01B435F8-A961-5D94-31CB-D5031FFB0629}"/>
              </a:ext>
            </a:extLst>
          </p:cNvPr>
          <p:cNvCxnSpPr>
            <a:cxnSpLocks/>
            <a:stCxn id="17" idx="3"/>
            <a:endCxn id="12" idx="1"/>
          </p:cNvCxnSpPr>
          <p:nvPr/>
        </p:nvCxnSpPr>
        <p:spPr>
          <a:xfrm>
            <a:off x="5247579" y="2734264"/>
            <a:ext cx="758697" cy="1680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7" name="Immagine 36">
            <a:extLst>
              <a:ext uri="{FF2B5EF4-FFF2-40B4-BE49-F238E27FC236}">
                <a16:creationId xmlns:a16="http://schemas.microsoft.com/office/drawing/2014/main" id="{C46BEF8A-374F-C31E-7AA0-6A7A237FC4DF}"/>
              </a:ext>
            </a:extLst>
          </p:cNvPr>
          <p:cNvPicPr>
            <a:picLocks noChangeAspect="1"/>
          </p:cNvPicPr>
          <p:nvPr/>
        </p:nvPicPr>
        <p:blipFill rotWithShape="1">
          <a:blip r:embed="rId5"/>
          <a:srcRect t="9402"/>
          <a:stretch/>
        </p:blipFill>
        <p:spPr>
          <a:xfrm>
            <a:off x="10121491" y="4320974"/>
            <a:ext cx="1447800" cy="529276"/>
          </a:xfrm>
          <a:prstGeom prst="rect">
            <a:avLst/>
          </a:prstGeom>
        </p:spPr>
      </p:pic>
      <p:cxnSp>
        <p:nvCxnSpPr>
          <p:cNvPr id="39" name="Connettore 2 38">
            <a:extLst>
              <a:ext uri="{FF2B5EF4-FFF2-40B4-BE49-F238E27FC236}">
                <a16:creationId xmlns:a16="http://schemas.microsoft.com/office/drawing/2014/main" id="{3CC0C0B0-62E2-01E7-E533-9A8896775019}"/>
              </a:ext>
            </a:extLst>
          </p:cNvPr>
          <p:cNvCxnSpPr>
            <a:cxnSpLocks/>
            <a:stCxn id="19" idx="3"/>
            <a:endCxn id="12" idx="1"/>
          </p:cNvCxnSpPr>
          <p:nvPr/>
        </p:nvCxnSpPr>
        <p:spPr>
          <a:xfrm>
            <a:off x="5245673" y="3307293"/>
            <a:ext cx="760603" cy="110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4">
            <a:extLst>
              <a:ext uri="{FF2B5EF4-FFF2-40B4-BE49-F238E27FC236}">
                <a16:creationId xmlns:a16="http://schemas.microsoft.com/office/drawing/2014/main" id="{64F4628B-AD2D-E24F-050C-90557A78B765}"/>
              </a:ext>
            </a:extLst>
          </p:cNvPr>
          <p:cNvCxnSpPr>
            <a:cxnSpLocks/>
            <a:stCxn id="16" idx="3"/>
            <a:endCxn id="12" idx="1"/>
          </p:cNvCxnSpPr>
          <p:nvPr/>
        </p:nvCxnSpPr>
        <p:spPr>
          <a:xfrm>
            <a:off x="5248027" y="2125935"/>
            <a:ext cx="758249" cy="2288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04CC61B5-4C28-27F3-6EE2-9AD1A697B5AE}"/>
              </a:ext>
            </a:extLst>
          </p:cNvPr>
          <p:cNvSpPr/>
          <p:nvPr/>
        </p:nvSpPr>
        <p:spPr>
          <a:xfrm>
            <a:off x="6017382" y="4676716"/>
            <a:ext cx="3800924" cy="369332"/>
          </a:xfrm>
          <a:prstGeom prst="rect">
            <a:avLst/>
          </a:prstGeom>
          <a:solidFill>
            <a:srgbClr val="DAE3F3"/>
          </a:solidFill>
          <a:ln>
            <a:noFill/>
          </a:ln>
        </p:spPr>
        <p:txBody>
          <a:bodyPr wrap="square">
            <a:spAutoFit/>
          </a:bodyPr>
          <a:lstStyle/>
          <a:p>
            <a:pPr>
              <a:spcAft>
                <a:spcPts val="0"/>
              </a:spcAft>
            </a:pPr>
            <a:r>
              <a:rPr lang="it-IT" b="1" dirty="0">
                <a:solidFill>
                  <a:srgbClr val="2B64B0"/>
                </a:solidFill>
                <a:latin typeface="Calibri" pitchFamily="34" charset="0"/>
                <a:cs typeface="Arial" pitchFamily="34" charset="0"/>
                <a:sym typeface="Wingdings" pitchFamily="2" charset="2"/>
              </a:rPr>
              <a:t>PNRR-CNHPC </a:t>
            </a:r>
            <a:r>
              <a:rPr lang="it-IT" dirty="0">
                <a:solidFill>
                  <a:srgbClr val="2B64B0"/>
                </a:solidFill>
                <a:latin typeface="Calibri" pitchFamily="34" charset="0"/>
                <a:cs typeface="Arial" pitchFamily="34" charset="0"/>
                <a:sym typeface="Wingdings" pitchFamily="2" charset="2"/>
              </a:rPr>
              <a:t>Spoke 4</a:t>
            </a:r>
          </a:p>
        </p:txBody>
      </p:sp>
      <p:cxnSp>
        <p:nvCxnSpPr>
          <p:cNvPr id="10" name="Connettore 2 9">
            <a:extLst>
              <a:ext uri="{FF2B5EF4-FFF2-40B4-BE49-F238E27FC236}">
                <a16:creationId xmlns:a16="http://schemas.microsoft.com/office/drawing/2014/main" id="{55D04964-41C6-16CD-7DB6-9FB82DD917C4}"/>
              </a:ext>
            </a:extLst>
          </p:cNvPr>
          <p:cNvCxnSpPr>
            <a:cxnSpLocks/>
            <a:stCxn id="19" idx="3"/>
            <a:endCxn id="2" idx="1"/>
          </p:cNvCxnSpPr>
          <p:nvPr/>
        </p:nvCxnSpPr>
        <p:spPr>
          <a:xfrm>
            <a:off x="5245673" y="3307293"/>
            <a:ext cx="771709" cy="1554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ttore 2 46">
            <a:extLst>
              <a:ext uri="{FF2B5EF4-FFF2-40B4-BE49-F238E27FC236}">
                <a16:creationId xmlns:a16="http://schemas.microsoft.com/office/drawing/2014/main" id="{167E5AB3-F42A-98B5-A77C-F673D0E3C14C}"/>
              </a:ext>
            </a:extLst>
          </p:cNvPr>
          <p:cNvCxnSpPr>
            <a:cxnSpLocks/>
            <a:stCxn id="18" idx="3"/>
            <a:endCxn id="15" idx="1"/>
          </p:cNvCxnSpPr>
          <p:nvPr/>
        </p:nvCxnSpPr>
        <p:spPr>
          <a:xfrm flipV="1">
            <a:off x="5237272" y="3380564"/>
            <a:ext cx="791078" cy="1193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Rettangolo 75">
            <a:extLst>
              <a:ext uri="{FF2B5EF4-FFF2-40B4-BE49-F238E27FC236}">
                <a16:creationId xmlns:a16="http://schemas.microsoft.com/office/drawing/2014/main" id="{19733BA1-C9AE-FE11-7D80-91A99986C9BB}"/>
              </a:ext>
            </a:extLst>
          </p:cNvPr>
          <p:cNvSpPr/>
          <p:nvPr/>
        </p:nvSpPr>
        <p:spPr>
          <a:xfrm rot="16200000">
            <a:off x="-2750236" y="2857459"/>
            <a:ext cx="6096000" cy="400110"/>
          </a:xfrm>
          <a:prstGeom prst="rect">
            <a:avLst/>
          </a:prstGeom>
        </p:spPr>
        <p:txBody>
          <a:bodyPr>
            <a:spAutoFit/>
          </a:bodyPr>
          <a:lstStyle/>
          <a:p>
            <a:pPr algn="r"/>
            <a:r>
              <a:rPr lang="it-IT" sz="2000" b="1" dirty="0">
                <a:solidFill>
                  <a:schemeClr val="bg1"/>
                </a:solidFill>
                <a:latin typeface="Calibri" pitchFamily="34" charset="0"/>
                <a:cs typeface="Arial" pitchFamily="34" charset="0"/>
              </a:rPr>
              <a:t>Strategy and </a:t>
            </a:r>
            <a:r>
              <a:rPr lang="it-IT" sz="2000" b="1" dirty="0" err="1">
                <a:solidFill>
                  <a:schemeClr val="bg1"/>
                </a:solidFill>
                <a:latin typeface="Calibri" pitchFamily="34" charset="0"/>
                <a:cs typeface="Arial" pitchFamily="34" charset="0"/>
              </a:rPr>
              <a:t>ongoing</a:t>
            </a:r>
            <a:r>
              <a:rPr lang="it-IT" sz="2000" b="1" dirty="0">
                <a:solidFill>
                  <a:schemeClr val="bg1"/>
                </a:solidFill>
                <a:latin typeface="Calibri" pitchFamily="34" charset="0"/>
                <a:cs typeface="Arial" pitchFamily="34" charset="0"/>
              </a:rPr>
              <a:t> projects</a:t>
            </a:r>
            <a:endParaRPr lang="it-IT" sz="2000" b="1" dirty="0">
              <a:solidFill>
                <a:schemeClr val="bg1"/>
              </a:solidFill>
            </a:endParaRPr>
          </a:p>
        </p:txBody>
      </p:sp>
      <p:pic>
        <p:nvPicPr>
          <p:cNvPr id="6" name="Immagine 5">
            <a:extLst>
              <a:ext uri="{FF2B5EF4-FFF2-40B4-BE49-F238E27FC236}">
                <a16:creationId xmlns:a16="http://schemas.microsoft.com/office/drawing/2014/main" id="{C75B9964-8E3F-ADFD-19B3-46D7DE116C6E}"/>
              </a:ext>
            </a:extLst>
          </p:cNvPr>
          <p:cNvPicPr>
            <a:picLocks noChangeAspect="1"/>
          </p:cNvPicPr>
          <p:nvPr/>
        </p:nvPicPr>
        <p:blipFill>
          <a:blip r:embed="rId6"/>
          <a:stretch>
            <a:fillRect/>
          </a:stretch>
        </p:blipFill>
        <p:spPr>
          <a:xfrm>
            <a:off x="252248" y="6370854"/>
            <a:ext cx="3079531" cy="362716"/>
          </a:xfrm>
          <a:prstGeom prst="rect">
            <a:avLst/>
          </a:prstGeom>
        </p:spPr>
      </p:pic>
      <p:pic>
        <p:nvPicPr>
          <p:cNvPr id="9" name="Immagine 8" descr="Immagine che contiene Carattere, logo, testo, Elementi grafici&#10;&#10;Descrizione generata automaticamente">
            <a:extLst>
              <a:ext uri="{FF2B5EF4-FFF2-40B4-BE49-F238E27FC236}">
                <a16:creationId xmlns:a16="http://schemas.microsoft.com/office/drawing/2014/main" id="{FF99BC34-6BBF-91EF-3948-FC593BB8EFAC}"/>
              </a:ext>
            </a:extLst>
          </p:cNvPr>
          <p:cNvPicPr>
            <a:picLocks noChangeAspect="1"/>
          </p:cNvPicPr>
          <p:nvPr/>
        </p:nvPicPr>
        <p:blipFill>
          <a:blip r:embed="rId7"/>
          <a:stretch>
            <a:fillRect/>
          </a:stretch>
        </p:blipFill>
        <p:spPr>
          <a:xfrm>
            <a:off x="10817044" y="6297340"/>
            <a:ext cx="1198179" cy="436230"/>
          </a:xfrm>
          <a:prstGeom prst="rect">
            <a:avLst/>
          </a:prstGeom>
        </p:spPr>
      </p:pic>
    </p:spTree>
    <p:extLst>
      <p:ext uri="{BB962C8B-B14F-4D97-AF65-F5344CB8AC3E}">
        <p14:creationId xmlns:p14="http://schemas.microsoft.com/office/powerpoint/2010/main" val="810726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asellaDiTesto 28">
            <a:extLst>
              <a:ext uri="{FF2B5EF4-FFF2-40B4-BE49-F238E27FC236}">
                <a16:creationId xmlns:a16="http://schemas.microsoft.com/office/drawing/2014/main" id="{708DF020-BF21-1D4C-B422-8F129FA640C0}"/>
              </a:ext>
            </a:extLst>
          </p:cNvPr>
          <p:cNvSpPr txBox="1">
            <a:spLocks noChangeArrowheads="1"/>
          </p:cNvSpPr>
          <p:nvPr/>
        </p:nvSpPr>
        <p:spPr bwMode="auto">
          <a:xfrm rot="-5400000">
            <a:off x="-2849931" y="2856904"/>
            <a:ext cx="6295608" cy="583013"/>
          </a:xfrm>
          <a:prstGeom prst="rect">
            <a:avLst/>
          </a:prstGeom>
          <a:solidFill>
            <a:schemeClr val="accent5">
              <a:lumMod val="50000"/>
            </a:schemeClr>
          </a:solidFill>
          <a:ln w="9525">
            <a:solidFill>
              <a:schemeClr val="accent5">
                <a:lumMod val="75000"/>
              </a:schemeClr>
            </a:solidFill>
            <a:miter lim="800000"/>
            <a:headEnd/>
            <a:tailEnd/>
          </a:ln>
        </p:spPr>
        <p:txBody>
          <a:bodyPr wrap="square">
            <a:spAutoFit/>
          </a:bodyPr>
          <a:lstStyle/>
          <a:p>
            <a:pPr algn="r">
              <a:lnSpc>
                <a:spcPts val="3696"/>
              </a:lnSpc>
            </a:pPr>
            <a:r>
              <a:rPr lang="it-IT" sz="3996" b="1" dirty="0">
                <a:solidFill>
                  <a:prstClr val="white"/>
                </a:solidFill>
                <a:latin typeface="Calibri" pitchFamily="34" charset="0"/>
                <a:cs typeface="Arial" pitchFamily="34" charset="0"/>
              </a:rPr>
              <a:t>	</a:t>
            </a:r>
            <a:endParaRPr lang="it-IT" sz="3996" dirty="0">
              <a:solidFill>
                <a:prstClr val="white"/>
              </a:solidFill>
              <a:latin typeface="Calibri" pitchFamily="34" charset="0"/>
              <a:cs typeface="Arial" pitchFamily="34" charset="0"/>
            </a:endParaRPr>
          </a:p>
        </p:txBody>
      </p:sp>
      <p:pic>
        <p:nvPicPr>
          <p:cNvPr id="145" name="Immagine 144">
            <a:extLst>
              <a:ext uri="{FF2B5EF4-FFF2-40B4-BE49-F238E27FC236}">
                <a16:creationId xmlns:a16="http://schemas.microsoft.com/office/drawing/2014/main" id="{CA563270-8701-0849-B144-11B494709F8F}"/>
              </a:ext>
            </a:extLst>
          </p:cNvPr>
          <p:cNvPicPr>
            <a:picLocks noChangeAspect="1"/>
          </p:cNvPicPr>
          <p:nvPr/>
        </p:nvPicPr>
        <p:blipFill>
          <a:blip r:embed="rId2"/>
          <a:stretch>
            <a:fillRect/>
          </a:stretch>
        </p:blipFill>
        <p:spPr>
          <a:xfrm>
            <a:off x="-19023" y="6176072"/>
            <a:ext cx="665100" cy="668459"/>
          </a:xfrm>
          <a:prstGeom prst="rect">
            <a:avLst/>
          </a:prstGeom>
        </p:spPr>
      </p:pic>
      <p:sp>
        <p:nvSpPr>
          <p:cNvPr id="2" name="Rettangolo 1">
            <a:extLst>
              <a:ext uri="{FF2B5EF4-FFF2-40B4-BE49-F238E27FC236}">
                <a16:creationId xmlns:a16="http://schemas.microsoft.com/office/drawing/2014/main" id="{584646ED-FDD6-B323-60DF-73C2AB688D4A}"/>
              </a:ext>
            </a:extLst>
          </p:cNvPr>
          <p:cNvSpPr/>
          <p:nvPr/>
        </p:nvSpPr>
        <p:spPr>
          <a:xfrm>
            <a:off x="6508444" y="4651094"/>
            <a:ext cx="5624939" cy="2339102"/>
          </a:xfrm>
          <a:prstGeom prst="rect">
            <a:avLst/>
          </a:prstGeom>
        </p:spPr>
        <p:txBody>
          <a:bodyPr wrap="square">
            <a:spAutoFit/>
          </a:bodyPr>
          <a:lstStyle/>
          <a:p>
            <a:r>
              <a:rPr lang="en-GB" b="1" dirty="0"/>
              <a:t>Direct data-driven modelling</a:t>
            </a:r>
          </a:p>
          <a:p>
            <a:pPr marL="177800" indent="-177800"/>
            <a:r>
              <a:rPr lang="en-GB" sz="1600" dirty="0">
                <a:solidFill>
                  <a:srgbClr val="00B050"/>
                </a:solidFill>
              </a:rPr>
              <a:t>● </a:t>
            </a:r>
            <a:r>
              <a:rPr lang="en-GB" sz="1600" dirty="0"/>
              <a:t>Learns (inverse) mapping from high accuracy/resolution observations to low-resolution/partial data</a:t>
            </a:r>
          </a:p>
          <a:p>
            <a:pPr marL="177800" indent="-177800"/>
            <a:r>
              <a:rPr lang="en-GB" sz="1600" dirty="0">
                <a:solidFill>
                  <a:srgbClr val="FFC000"/>
                </a:solidFill>
              </a:rPr>
              <a:t>●</a:t>
            </a:r>
            <a:r>
              <a:rPr lang="en-GB" sz="1600" dirty="0">
                <a:solidFill>
                  <a:srgbClr val="00B050"/>
                </a:solidFill>
              </a:rPr>
              <a:t> </a:t>
            </a:r>
            <a:r>
              <a:rPr lang="en-GB" sz="1600" dirty="0"/>
              <a:t>"Gray-box" models, but can be used to learn or impose physically-based constraints </a:t>
            </a:r>
            <a:endParaRPr lang="en-GB" sz="1600" i="1" dirty="0"/>
          </a:p>
          <a:p>
            <a:r>
              <a:rPr lang="en-GB" sz="1600" dirty="0">
                <a:solidFill>
                  <a:srgbClr val="FFC000"/>
                </a:solidFill>
              </a:rPr>
              <a:t>● </a:t>
            </a:r>
            <a:r>
              <a:rPr lang="en-GB" sz="1600" dirty="0"/>
              <a:t>Limited number of state variables</a:t>
            </a:r>
          </a:p>
          <a:p>
            <a:r>
              <a:rPr lang="en-GB" sz="1600" dirty="0">
                <a:solidFill>
                  <a:srgbClr val="FFC000"/>
                </a:solidFill>
              </a:rPr>
              <a:t>● </a:t>
            </a:r>
            <a:r>
              <a:rPr lang="en-GB" sz="1600" dirty="0"/>
              <a:t>potential to exploit new satellite missions (SWOT, Harmony) </a:t>
            </a:r>
          </a:p>
          <a:p>
            <a:endParaRPr lang="en-GB" sz="1600" dirty="0"/>
          </a:p>
          <a:p>
            <a:endParaRPr lang="en-GB" sz="1600" dirty="0"/>
          </a:p>
        </p:txBody>
      </p:sp>
      <p:sp>
        <p:nvSpPr>
          <p:cNvPr id="4" name="Rettangolo con angoli arrotondati 3">
            <a:extLst>
              <a:ext uri="{FF2B5EF4-FFF2-40B4-BE49-F238E27FC236}">
                <a16:creationId xmlns:a16="http://schemas.microsoft.com/office/drawing/2014/main" id="{481698EF-CCB4-CDE3-8DED-FEA30DC57429}"/>
              </a:ext>
            </a:extLst>
          </p:cNvPr>
          <p:cNvSpPr/>
          <p:nvPr/>
        </p:nvSpPr>
        <p:spPr>
          <a:xfrm>
            <a:off x="6508444" y="4559652"/>
            <a:ext cx="5523927" cy="2176827"/>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5">
            <a:extLst>
              <a:ext uri="{FF2B5EF4-FFF2-40B4-BE49-F238E27FC236}">
                <a16:creationId xmlns:a16="http://schemas.microsoft.com/office/drawing/2014/main" id="{EDBC377C-B634-BCA5-E2CB-99793D367ABF}"/>
              </a:ext>
            </a:extLst>
          </p:cNvPr>
          <p:cNvSpPr/>
          <p:nvPr/>
        </p:nvSpPr>
        <p:spPr>
          <a:xfrm>
            <a:off x="821584" y="4651094"/>
            <a:ext cx="5624939" cy="2092881"/>
          </a:xfrm>
          <a:prstGeom prst="rect">
            <a:avLst/>
          </a:prstGeom>
        </p:spPr>
        <p:txBody>
          <a:bodyPr wrap="square">
            <a:spAutoFit/>
          </a:bodyPr>
          <a:lstStyle/>
          <a:p>
            <a:r>
              <a:rPr lang="en-GB" b="1" dirty="0"/>
              <a:t>Model output assimilation in data-driven reconstruction </a:t>
            </a:r>
          </a:p>
          <a:p>
            <a:pPr marL="177800" indent="-177800"/>
            <a:r>
              <a:rPr lang="en-GB" sz="1600" dirty="0">
                <a:solidFill>
                  <a:srgbClr val="00B050"/>
                </a:solidFill>
              </a:rPr>
              <a:t>● </a:t>
            </a:r>
            <a:r>
              <a:rPr lang="en-GB" sz="1600" dirty="0"/>
              <a:t>Learns (inverse) mapping from numerical model output to simulated observing system data</a:t>
            </a:r>
          </a:p>
          <a:p>
            <a:pPr marL="177800" indent="-177800"/>
            <a:r>
              <a:rPr lang="en-GB" sz="1600" dirty="0">
                <a:solidFill>
                  <a:srgbClr val="FFC000"/>
                </a:solidFill>
              </a:rPr>
              <a:t>●</a:t>
            </a:r>
            <a:r>
              <a:rPr lang="en-GB" sz="1600" dirty="0">
                <a:solidFill>
                  <a:srgbClr val="00B050"/>
                </a:solidFill>
              </a:rPr>
              <a:t> </a:t>
            </a:r>
            <a:r>
              <a:rPr lang="en-GB" sz="1600" dirty="0"/>
              <a:t>"Gray-box" models, but can include physically-based constraints </a:t>
            </a:r>
          </a:p>
          <a:p>
            <a:r>
              <a:rPr lang="en-GB" sz="1600" dirty="0">
                <a:solidFill>
                  <a:srgbClr val="FFC000"/>
                </a:solidFill>
              </a:rPr>
              <a:t>●</a:t>
            </a:r>
            <a:r>
              <a:rPr lang="en-GB" sz="1600" dirty="0">
                <a:solidFill>
                  <a:srgbClr val="00B050"/>
                </a:solidFill>
              </a:rPr>
              <a:t> </a:t>
            </a:r>
            <a:r>
              <a:rPr lang="en-GB" sz="1600" dirty="0"/>
              <a:t>Requires dedicated </a:t>
            </a:r>
            <a:r>
              <a:rPr lang="en-GB" sz="1600" b="1" i="1" dirty="0"/>
              <a:t>Observing System Simulation Experiments</a:t>
            </a:r>
          </a:p>
          <a:p>
            <a:r>
              <a:rPr lang="en-GB" sz="1600" dirty="0">
                <a:solidFill>
                  <a:srgbClr val="FFC000"/>
                </a:solidFill>
              </a:rPr>
              <a:t>● </a:t>
            </a:r>
            <a:r>
              <a:rPr lang="en-GB" sz="1600" dirty="0"/>
              <a:t>Limited number of state variables</a:t>
            </a:r>
          </a:p>
          <a:p>
            <a:r>
              <a:rPr lang="en-GB" sz="1600" dirty="0">
                <a:solidFill>
                  <a:srgbClr val="FF0000"/>
                </a:solidFill>
              </a:rPr>
              <a:t>●</a:t>
            </a:r>
            <a:r>
              <a:rPr lang="en-GB" sz="1600" dirty="0">
                <a:solidFill>
                  <a:srgbClr val="C00000"/>
                </a:solidFill>
              </a:rPr>
              <a:t> </a:t>
            </a:r>
            <a:r>
              <a:rPr lang="en-GB" sz="1600" i="1" dirty="0"/>
              <a:t>surrogate</a:t>
            </a:r>
            <a:r>
              <a:rPr lang="en-GB" sz="1600" dirty="0"/>
              <a:t> model driven/limited by numerical model physics  </a:t>
            </a:r>
          </a:p>
          <a:p>
            <a:endParaRPr lang="en-GB" sz="1600" dirty="0"/>
          </a:p>
        </p:txBody>
      </p:sp>
      <p:sp>
        <p:nvSpPr>
          <p:cNvPr id="8" name="Rettangolo con angoli arrotondati 7">
            <a:extLst>
              <a:ext uri="{FF2B5EF4-FFF2-40B4-BE49-F238E27FC236}">
                <a16:creationId xmlns:a16="http://schemas.microsoft.com/office/drawing/2014/main" id="{62BABB68-0C28-A88E-6AFD-EBF891F89C0E}"/>
              </a:ext>
            </a:extLst>
          </p:cNvPr>
          <p:cNvSpPr/>
          <p:nvPr/>
        </p:nvSpPr>
        <p:spPr>
          <a:xfrm>
            <a:off x="822941" y="4559652"/>
            <a:ext cx="5523927" cy="2176827"/>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ttangolo 2">
            <a:extLst>
              <a:ext uri="{FF2B5EF4-FFF2-40B4-BE49-F238E27FC236}">
                <a16:creationId xmlns:a16="http://schemas.microsoft.com/office/drawing/2014/main" id="{54F4F9E1-6F76-5AA9-DF9F-32D055DFBA9C}"/>
              </a:ext>
            </a:extLst>
          </p:cNvPr>
          <p:cNvSpPr/>
          <p:nvPr/>
        </p:nvSpPr>
        <p:spPr>
          <a:xfrm>
            <a:off x="877472" y="146853"/>
            <a:ext cx="5569051" cy="2092881"/>
          </a:xfrm>
          <a:prstGeom prst="rect">
            <a:avLst/>
          </a:prstGeom>
        </p:spPr>
        <p:txBody>
          <a:bodyPr wrap="square">
            <a:spAutoFit/>
          </a:bodyPr>
          <a:lstStyle/>
          <a:p>
            <a:r>
              <a:rPr lang="en-GB" b="1" dirty="0"/>
              <a:t>"Classical" reconstruction from observations</a:t>
            </a:r>
          </a:p>
          <a:p>
            <a:pPr marL="177800" indent="-177800"/>
            <a:r>
              <a:rPr lang="en-GB" sz="1600" dirty="0">
                <a:solidFill>
                  <a:srgbClr val="00B050"/>
                </a:solidFill>
              </a:rPr>
              <a:t>● </a:t>
            </a:r>
            <a:r>
              <a:rPr lang="en-GB" sz="1600" dirty="0"/>
              <a:t>Tuned to minimize differences with respect to independent observations</a:t>
            </a:r>
          </a:p>
          <a:p>
            <a:r>
              <a:rPr lang="en-GB" sz="1600" dirty="0">
                <a:solidFill>
                  <a:srgbClr val="FFC000"/>
                </a:solidFill>
              </a:rPr>
              <a:t>● </a:t>
            </a:r>
            <a:r>
              <a:rPr lang="en-GB" sz="1600" dirty="0"/>
              <a:t>Limited number of/approximated state variables</a:t>
            </a:r>
          </a:p>
          <a:p>
            <a:r>
              <a:rPr lang="en-GB" sz="1600" dirty="0">
                <a:solidFill>
                  <a:srgbClr val="FF0000"/>
                </a:solidFill>
              </a:rPr>
              <a:t>●</a:t>
            </a:r>
            <a:r>
              <a:rPr lang="en-GB" sz="1600" dirty="0">
                <a:solidFill>
                  <a:srgbClr val="00B050"/>
                </a:solidFill>
              </a:rPr>
              <a:t> </a:t>
            </a:r>
            <a:r>
              <a:rPr lang="en-GB" sz="1600" dirty="0"/>
              <a:t>Mostly empirical/statistical methodologies with poor to no physically-driven constraints</a:t>
            </a:r>
          </a:p>
          <a:p>
            <a:r>
              <a:rPr lang="en-GB" sz="1600" dirty="0">
                <a:solidFill>
                  <a:srgbClr val="FF0000"/>
                </a:solidFill>
              </a:rPr>
              <a:t>●</a:t>
            </a:r>
            <a:r>
              <a:rPr lang="en-GB" sz="1600" dirty="0">
                <a:solidFill>
                  <a:srgbClr val="00B050"/>
                </a:solidFill>
              </a:rPr>
              <a:t> </a:t>
            </a:r>
            <a:r>
              <a:rPr lang="en-GB" sz="1600" dirty="0"/>
              <a:t>Generally requires </a:t>
            </a:r>
            <a:r>
              <a:rPr lang="en-GB" sz="1600" i="1" dirty="0"/>
              <a:t>a priori </a:t>
            </a:r>
            <a:r>
              <a:rPr lang="en-GB" sz="1600" dirty="0"/>
              <a:t>knowledge of statistical properties of variables/errors</a:t>
            </a:r>
          </a:p>
        </p:txBody>
      </p:sp>
      <p:sp>
        <p:nvSpPr>
          <p:cNvPr id="5" name="Rettangolo con angoli arrotondati 4">
            <a:extLst>
              <a:ext uri="{FF2B5EF4-FFF2-40B4-BE49-F238E27FC236}">
                <a16:creationId xmlns:a16="http://schemas.microsoft.com/office/drawing/2014/main" id="{E7E4FE4E-A3E0-B77E-B973-60A1520C9C79}"/>
              </a:ext>
            </a:extLst>
          </p:cNvPr>
          <p:cNvSpPr/>
          <p:nvPr/>
        </p:nvSpPr>
        <p:spPr>
          <a:xfrm>
            <a:off x="838284" y="106451"/>
            <a:ext cx="5523927" cy="21768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a:extLst>
              <a:ext uri="{FF2B5EF4-FFF2-40B4-BE49-F238E27FC236}">
                <a16:creationId xmlns:a16="http://schemas.microsoft.com/office/drawing/2014/main" id="{2C1FCD57-F318-CDFB-6C3C-B0A5BC4CA055}"/>
              </a:ext>
            </a:extLst>
          </p:cNvPr>
          <p:cNvSpPr/>
          <p:nvPr/>
        </p:nvSpPr>
        <p:spPr>
          <a:xfrm>
            <a:off x="921409" y="2476156"/>
            <a:ext cx="5297028" cy="1846659"/>
          </a:xfrm>
          <a:prstGeom prst="rect">
            <a:avLst/>
          </a:prstGeom>
        </p:spPr>
        <p:txBody>
          <a:bodyPr wrap="none">
            <a:spAutoFit/>
          </a:bodyPr>
          <a:lstStyle/>
          <a:p>
            <a:r>
              <a:rPr lang="en-GB" b="1" dirty="0"/>
              <a:t>Ocean state simulation through numerical models</a:t>
            </a:r>
          </a:p>
          <a:p>
            <a:r>
              <a:rPr lang="en-GB" sz="1600" dirty="0">
                <a:solidFill>
                  <a:srgbClr val="00B050"/>
                </a:solidFill>
              </a:rPr>
              <a:t>● </a:t>
            </a:r>
            <a:r>
              <a:rPr lang="en-GB" sz="1600" dirty="0"/>
              <a:t>Physically consistent ocean state evolution at selected scale</a:t>
            </a:r>
          </a:p>
          <a:p>
            <a:r>
              <a:rPr lang="en-GB" sz="1600" dirty="0">
                <a:solidFill>
                  <a:srgbClr val="FFC000"/>
                </a:solidFill>
              </a:rPr>
              <a:t>●</a:t>
            </a:r>
            <a:r>
              <a:rPr lang="en-GB" sz="1600" dirty="0">
                <a:solidFill>
                  <a:srgbClr val="00B050"/>
                </a:solidFill>
              </a:rPr>
              <a:t> </a:t>
            </a:r>
            <a:r>
              <a:rPr lang="en-GB" sz="1600" dirty="0"/>
              <a:t>Low resolution/sub-grid physics parameterized</a:t>
            </a:r>
          </a:p>
          <a:p>
            <a:r>
              <a:rPr lang="en-GB" sz="1600" dirty="0">
                <a:solidFill>
                  <a:srgbClr val="FFC000"/>
                </a:solidFill>
              </a:rPr>
              <a:t>●</a:t>
            </a:r>
            <a:r>
              <a:rPr lang="en-GB" sz="1600" dirty="0">
                <a:solidFill>
                  <a:srgbClr val="00B050"/>
                </a:solidFill>
              </a:rPr>
              <a:t> </a:t>
            </a:r>
            <a:r>
              <a:rPr lang="en-GB" sz="1600" dirty="0"/>
              <a:t>Affected by numerical errors</a:t>
            </a:r>
          </a:p>
          <a:p>
            <a:r>
              <a:rPr lang="en-GB" sz="1600" dirty="0">
                <a:solidFill>
                  <a:srgbClr val="FF0000"/>
                </a:solidFill>
              </a:rPr>
              <a:t>●</a:t>
            </a:r>
            <a:r>
              <a:rPr lang="en-GB" sz="1600" dirty="0">
                <a:solidFill>
                  <a:srgbClr val="00B050"/>
                </a:solidFill>
              </a:rPr>
              <a:t> </a:t>
            </a:r>
            <a:r>
              <a:rPr lang="en-GB" sz="1600" dirty="0"/>
              <a:t>Requires knowledge of initial state </a:t>
            </a:r>
          </a:p>
          <a:p>
            <a:r>
              <a:rPr lang="en-GB" sz="1600" dirty="0">
                <a:solidFill>
                  <a:srgbClr val="FF0000"/>
                </a:solidFill>
              </a:rPr>
              <a:t>●</a:t>
            </a:r>
            <a:r>
              <a:rPr lang="en-GB" sz="1600" dirty="0">
                <a:solidFill>
                  <a:srgbClr val="00B050"/>
                </a:solidFill>
              </a:rPr>
              <a:t> </a:t>
            </a:r>
            <a:r>
              <a:rPr lang="en-GB" sz="1600" dirty="0"/>
              <a:t>Requires knowledge of forcings</a:t>
            </a:r>
          </a:p>
          <a:p>
            <a:r>
              <a:rPr lang="en-GB" sz="1600" dirty="0">
                <a:solidFill>
                  <a:srgbClr val="FF0000"/>
                </a:solidFill>
              </a:rPr>
              <a:t>●</a:t>
            </a:r>
            <a:r>
              <a:rPr lang="en-GB" sz="1600" dirty="0">
                <a:solidFill>
                  <a:srgbClr val="00B050"/>
                </a:solidFill>
              </a:rPr>
              <a:t> </a:t>
            </a:r>
            <a:r>
              <a:rPr lang="en-GB" sz="1600" dirty="0"/>
              <a:t>Difficult to get predictions close to observations</a:t>
            </a:r>
          </a:p>
        </p:txBody>
      </p:sp>
      <p:sp>
        <p:nvSpPr>
          <p:cNvPr id="12" name="Rettangolo con angoli arrotondati 11">
            <a:extLst>
              <a:ext uri="{FF2B5EF4-FFF2-40B4-BE49-F238E27FC236}">
                <a16:creationId xmlns:a16="http://schemas.microsoft.com/office/drawing/2014/main" id="{E9B981FB-9B4E-22EC-68BC-BA8856B149DC}"/>
              </a:ext>
            </a:extLst>
          </p:cNvPr>
          <p:cNvSpPr/>
          <p:nvPr/>
        </p:nvSpPr>
        <p:spPr>
          <a:xfrm>
            <a:off x="834262" y="2379150"/>
            <a:ext cx="5523927" cy="20406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a:extLst>
              <a:ext uri="{FF2B5EF4-FFF2-40B4-BE49-F238E27FC236}">
                <a16:creationId xmlns:a16="http://schemas.microsoft.com/office/drawing/2014/main" id="{36438B5D-EE25-3213-2B9D-830C77586170}"/>
              </a:ext>
            </a:extLst>
          </p:cNvPr>
          <p:cNvSpPr/>
          <p:nvPr/>
        </p:nvSpPr>
        <p:spPr>
          <a:xfrm>
            <a:off x="6603071" y="2598438"/>
            <a:ext cx="5742946" cy="1600438"/>
          </a:xfrm>
          <a:prstGeom prst="rect">
            <a:avLst/>
          </a:prstGeom>
        </p:spPr>
        <p:txBody>
          <a:bodyPr wrap="square">
            <a:spAutoFit/>
          </a:bodyPr>
          <a:lstStyle/>
          <a:p>
            <a:r>
              <a:rPr lang="en-GB" b="1" dirty="0"/>
              <a:t>Observed data assimilation in numerical models</a:t>
            </a:r>
          </a:p>
          <a:p>
            <a:r>
              <a:rPr lang="en-GB" sz="1600" dirty="0">
                <a:solidFill>
                  <a:srgbClr val="00B050"/>
                </a:solidFill>
              </a:rPr>
              <a:t>●</a:t>
            </a:r>
            <a:r>
              <a:rPr lang="en-GB" sz="1600" dirty="0"/>
              <a:t> </a:t>
            </a:r>
            <a:r>
              <a:rPr lang="it-IT" sz="1600" dirty="0" err="1"/>
              <a:t>Optimal</a:t>
            </a:r>
            <a:r>
              <a:rPr lang="it-IT" sz="1600" dirty="0"/>
              <a:t> estimate </a:t>
            </a:r>
            <a:r>
              <a:rPr lang="it-IT" sz="1600" dirty="0" err="1"/>
              <a:t>based</a:t>
            </a:r>
            <a:r>
              <a:rPr lang="it-IT" sz="1600" dirty="0"/>
              <a:t> on </a:t>
            </a:r>
            <a:r>
              <a:rPr lang="it-IT" sz="1600" dirty="0" err="1"/>
              <a:t>probabilistic</a:t>
            </a:r>
            <a:r>
              <a:rPr lang="it-IT" sz="1600" dirty="0"/>
              <a:t> </a:t>
            </a:r>
            <a:r>
              <a:rPr lang="it-IT" sz="1600" dirty="0" err="1"/>
              <a:t>approach</a:t>
            </a:r>
            <a:endParaRPr lang="it-IT" sz="1600" dirty="0"/>
          </a:p>
          <a:p>
            <a:pPr marL="177800" indent="-177800"/>
            <a:r>
              <a:rPr lang="en-GB" sz="1600" dirty="0">
                <a:solidFill>
                  <a:srgbClr val="FFC000"/>
                </a:solidFill>
              </a:rPr>
              <a:t>●</a:t>
            </a:r>
            <a:r>
              <a:rPr lang="en-GB" sz="1600" dirty="0">
                <a:solidFill>
                  <a:srgbClr val="00B050"/>
                </a:solidFill>
              </a:rPr>
              <a:t> </a:t>
            </a:r>
            <a:r>
              <a:rPr lang="en-GB" sz="1600" dirty="0"/>
              <a:t>Not rigorously tractable due to huge number of variables and nonlinear processes characterizing the ocean state</a:t>
            </a:r>
          </a:p>
          <a:p>
            <a:pPr marL="177800" indent="-177800"/>
            <a:r>
              <a:rPr lang="en-GB" sz="1600" dirty="0">
                <a:solidFill>
                  <a:srgbClr val="FFC000"/>
                </a:solidFill>
              </a:rPr>
              <a:t>● </a:t>
            </a:r>
            <a:r>
              <a:rPr lang="en-GB" sz="1600" dirty="0"/>
              <a:t>Does not improve model physics/parameterizations</a:t>
            </a:r>
          </a:p>
          <a:p>
            <a:r>
              <a:rPr lang="en-GB" sz="1600" dirty="0">
                <a:solidFill>
                  <a:srgbClr val="FF0000"/>
                </a:solidFill>
              </a:rPr>
              <a:t>●</a:t>
            </a:r>
            <a:r>
              <a:rPr lang="en-GB" sz="1600" dirty="0">
                <a:solidFill>
                  <a:srgbClr val="FFC000"/>
                </a:solidFill>
              </a:rPr>
              <a:t> </a:t>
            </a:r>
            <a:r>
              <a:rPr lang="en-GB" sz="1600" dirty="0"/>
              <a:t>Requires </a:t>
            </a:r>
            <a:r>
              <a:rPr lang="en-GB" sz="1600" i="1" dirty="0"/>
              <a:t>a priori </a:t>
            </a:r>
            <a:r>
              <a:rPr lang="en-GB" sz="1600" dirty="0"/>
              <a:t>knowledge of statistical properties of errors</a:t>
            </a:r>
          </a:p>
        </p:txBody>
      </p:sp>
      <p:sp>
        <p:nvSpPr>
          <p:cNvPr id="14" name="Rettangolo con angoli arrotondati 13">
            <a:extLst>
              <a:ext uri="{FF2B5EF4-FFF2-40B4-BE49-F238E27FC236}">
                <a16:creationId xmlns:a16="http://schemas.microsoft.com/office/drawing/2014/main" id="{FF0DEDB6-0114-0854-09B7-B8450427642C}"/>
              </a:ext>
            </a:extLst>
          </p:cNvPr>
          <p:cNvSpPr/>
          <p:nvPr/>
        </p:nvSpPr>
        <p:spPr>
          <a:xfrm>
            <a:off x="6508444" y="2378321"/>
            <a:ext cx="5523927" cy="20406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6">
            <a:extLst>
              <a:ext uri="{FF2B5EF4-FFF2-40B4-BE49-F238E27FC236}">
                <a16:creationId xmlns:a16="http://schemas.microsoft.com/office/drawing/2014/main" id="{039B4CB2-F175-F8E9-ABB8-54F0EB14C45E}"/>
              </a:ext>
            </a:extLst>
          </p:cNvPr>
          <p:cNvSpPr/>
          <p:nvPr/>
        </p:nvSpPr>
        <p:spPr>
          <a:xfrm rot="16200000">
            <a:off x="-2750236" y="2857459"/>
            <a:ext cx="6096000" cy="400110"/>
          </a:xfrm>
          <a:prstGeom prst="rect">
            <a:avLst/>
          </a:prstGeom>
        </p:spPr>
        <p:txBody>
          <a:bodyPr>
            <a:spAutoFit/>
          </a:bodyPr>
          <a:lstStyle/>
          <a:p>
            <a:pPr algn="r"/>
            <a:r>
              <a:rPr lang="it-IT" sz="2000" b="1" dirty="0">
                <a:solidFill>
                  <a:schemeClr val="bg1"/>
                </a:solidFill>
                <a:latin typeface="Calibri" pitchFamily="34" charset="0"/>
                <a:cs typeface="Arial" pitchFamily="34" charset="0"/>
              </a:rPr>
              <a:t>The “</a:t>
            </a:r>
            <a:r>
              <a:rPr lang="it-IT" sz="2000" b="1" dirty="0" err="1">
                <a:solidFill>
                  <a:schemeClr val="bg1"/>
                </a:solidFill>
                <a:latin typeface="Calibri" pitchFamily="34" charset="0"/>
                <a:cs typeface="Arial" pitchFamily="34" charset="0"/>
              </a:rPr>
              <a:t>ocean</a:t>
            </a:r>
            <a:r>
              <a:rPr lang="it-IT" sz="2000" b="1" dirty="0">
                <a:solidFill>
                  <a:schemeClr val="bg1"/>
                </a:solidFill>
                <a:latin typeface="Calibri" pitchFamily="34" charset="0"/>
                <a:cs typeface="Arial" pitchFamily="34" charset="0"/>
              </a:rPr>
              <a:t> state </a:t>
            </a:r>
            <a:r>
              <a:rPr lang="it-IT" sz="2000" b="1" dirty="0" err="1">
                <a:solidFill>
                  <a:schemeClr val="bg1"/>
                </a:solidFill>
                <a:latin typeface="Calibri" pitchFamily="34" charset="0"/>
                <a:cs typeface="Arial" pitchFamily="34" charset="0"/>
              </a:rPr>
              <a:t>estimation</a:t>
            </a:r>
            <a:r>
              <a:rPr lang="it-IT" sz="2000" b="1" dirty="0">
                <a:solidFill>
                  <a:schemeClr val="bg1"/>
                </a:solidFill>
                <a:latin typeface="Calibri" pitchFamily="34" charset="0"/>
                <a:cs typeface="Arial" pitchFamily="34" charset="0"/>
              </a:rPr>
              <a:t>” </a:t>
            </a:r>
            <a:r>
              <a:rPr lang="it-IT" sz="2000" b="1" dirty="0" err="1">
                <a:solidFill>
                  <a:schemeClr val="bg1"/>
                </a:solidFill>
                <a:latin typeface="Calibri" pitchFamily="34" charset="0"/>
                <a:cs typeface="Arial" pitchFamily="34" charset="0"/>
              </a:rPr>
              <a:t>problem</a:t>
            </a:r>
            <a:endParaRPr lang="it-IT" sz="2000" b="1" dirty="0">
              <a:solidFill>
                <a:schemeClr val="bg1"/>
              </a:solidFill>
              <a:latin typeface="Calibri" pitchFamily="34" charset="0"/>
              <a:cs typeface="Arial" pitchFamily="34" charset="0"/>
            </a:endParaRPr>
          </a:p>
        </p:txBody>
      </p:sp>
      <p:pic>
        <p:nvPicPr>
          <p:cNvPr id="9" name="Immagine 8">
            <a:extLst>
              <a:ext uri="{FF2B5EF4-FFF2-40B4-BE49-F238E27FC236}">
                <a16:creationId xmlns:a16="http://schemas.microsoft.com/office/drawing/2014/main" id="{080EF8B6-5D75-A08A-9024-750C6FD58C06}"/>
              </a:ext>
            </a:extLst>
          </p:cNvPr>
          <p:cNvPicPr>
            <a:picLocks noChangeAspect="1"/>
          </p:cNvPicPr>
          <p:nvPr/>
        </p:nvPicPr>
        <p:blipFill>
          <a:blip r:embed="rId3"/>
          <a:stretch>
            <a:fillRect/>
          </a:stretch>
        </p:blipFill>
        <p:spPr>
          <a:xfrm>
            <a:off x="7253434" y="174535"/>
            <a:ext cx="4061094" cy="2069004"/>
          </a:xfrm>
          <a:prstGeom prst="rect">
            <a:avLst/>
          </a:prstGeom>
        </p:spPr>
      </p:pic>
    </p:spTree>
    <p:extLst>
      <p:ext uri="{BB962C8B-B14F-4D97-AF65-F5344CB8AC3E}">
        <p14:creationId xmlns:p14="http://schemas.microsoft.com/office/powerpoint/2010/main" val="2455331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asellaDiTesto 28">
            <a:extLst>
              <a:ext uri="{FF2B5EF4-FFF2-40B4-BE49-F238E27FC236}">
                <a16:creationId xmlns:a16="http://schemas.microsoft.com/office/drawing/2014/main" id="{708DF020-BF21-1D4C-B422-8F129FA640C0}"/>
              </a:ext>
            </a:extLst>
          </p:cNvPr>
          <p:cNvSpPr txBox="1">
            <a:spLocks noChangeArrowheads="1"/>
          </p:cNvSpPr>
          <p:nvPr/>
        </p:nvSpPr>
        <p:spPr bwMode="auto">
          <a:xfrm rot="-5400000">
            <a:off x="-2849931" y="2856904"/>
            <a:ext cx="6295608" cy="583013"/>
          </a:xfrm>
          <a:prstGeom prst="rect">
            <a:avLst/>
          </a:prstGeom>
          <a:solidFill>
            <a:schemeClr val="accent5">
              <a:lumMod val="50000"/>
            </a:schemeClr>
          </a:solidFill>
          <a:ln w="9525">
            <a:solidFill>
              <a:schemeClr val="accent5">
                <a:lumMod val="75000"/>
              </a:schemeClr>
            </a:solidFill>
            <a:miter lim="800000"/>
            <a:headEnd/>
            <a:tailEnd/>
          </a:ln>
        </p:spPr>
        <p:txBody>
          <a:bodyPr wrap="square">
            <a:spAutoFit/>
          </a:bodyPr>
          <a:lstStyle/>
          <a:p>
            <a:pPr algn="r">
              <a:lnSpc>
                <a:spcPts val="3696"/>
              </a:lnSpc>
            </a:pPr>
            <a:r>
              <a:rPr lang="it-IT" sz="3996" b="1" dirty="0">
                <a:solidFill>
                  <a:prstClr val="white"/>
                </a:solidFill>
                <a:latin typeface="Calibri" pitchFamily="34" charset="0"/>
                <a:cs typeface="Arial" pitchFamily="34" charset="0"/>
              </a:rPr>
              <a:t>	</a:t>
            </a:r>
            <a:endParaRPr lang="it-IT" sz="3996" dirty="0">
              <a:solidFill>
                <a:prstClr val="white"/>
              </a:solidFill>
              <a:latin typeface="Calibri" pitchFamily="34" charset="0"/>
              <a:cs typeface="Arial" pitchFamily="34" charset="0"/>
            </a:endParaRPr>
          </a:p>
        </p:txBody>
      </p:sp>
      <p:pic>
        <p:nvPicPr>
          <p:cNvPr id="145" name="Immagine 144">
            <a:extLst>
              <a:ext uri="{FF2B5EF4-FFF2-40B4-BE49-F238E27FC236}">
                <a16:creationId xmlns:a16="http://schemas.microsoft.com/office/drawing/2014/main" id="{CA563270-8701-0849-B144-11B494709F8F}"/>
              </a:ext>
            </a:extLst>
          </p:cNvPr>
          <p:cNvPicPr>
            <a:picLocks noChangeAspect="1"/>
          </p:cNvPicPr>
          <p:nvPr/>
        </p:nvPicPr>
        <p:blipFill>
          <a:blip r:embed="rId2"/>
          <a:stretch>
            <a:fillRect/>
          </a:stretch>
        </p:blipFill>
        <p:spPr>
          <a:xfrm>
            <a:off x="-19023" y="6176072"/>
            <a:ext cx="665100" cy="668459"/>
          </a:xfrm>
          <a:prstGeom prst="rect">
            <a:avLst/>
          </a:prstGeom>
        </p:spPr>
      </p:pic>
      <p:sp>
        <p:nvSpPr>
          <p:cNvPr id="2" name="Rettangolo 1">
            <a:extLst>
              <a:ext uri="{FF2B5EF4-FFF2-40B4-BE49-F238E27FC236}">
                <a16:creationId xmlns:a16="http://schemas.microsoft.com/office/drawing/2014/main" id="{584646ED-FDD6-B323-60DF-73C2AB688D4A}"/>
              </a:ext>
            </a:extLst>
          </p:cNvPr>
          <p:cNvSpPr/>
          <p:nvPr/>
        </p:nvSpPr>
        <p:spPr>
          <a:xfrm>
            <a:off x="6508444" y="4651094"/>
            <a:ext cx="5624939" cy="2339102"/>
          </a:xfrm>
          <a:prstGeom prst="rect">
            <a:avLst/>
          </a:prstGeom>
        </p:spPr>
        <p:txBody>
          <a:bodyPr wrap="square">
            <a:spAutoFit/>
          </a:bodyPr>
          <a:lstStyle/>
          <a:p>
            <a:r>
              <a:rPr lang="en-GB" b="1" dirty="0"/>
              <a:t>Direct data-driven modelling</a:t>
            </a:r>
          </a:p>
          <a:p>
            <a:pPr marL="177800" indent="-177800"/>
            <a:r>
              <a:rPr lang="en-GB" sz="1600" dirty="0">
                <a:solidFill>
                  <a:srgbClr val="00B050"/>
                </a:solidFill>
              </a:rPr>
              <a:t>● </a:t>
            </a:r>
            <a:r>
              <a:rPr lang="en-GB" sz="1600" dirty="0"/>
              <a:t>Learns (inverse) mapping from high accuracy/resolution observations to low-resolution/partial data</a:t>
            </a:r>
          </a:p>
          <a:p>
            <a:pPr marL="177800" indent="-177800"/>
            <a:r>
              <a:rPr lang="en-GB" sz="1600" dirty="0">
                <a:solidFill>
                  <a:srgbClr val="FFC000"/>
                </a:solidFill>
              </a:rPr>
              <a:t>●</a:t>
            </a:r>
            <a:r>
              <a:rPr lang="en-GB" sz="1600" dirty="0">
                <a:solidFill>
                  <a:srgbClr val="00B050"/>
                </a:solidFill>
              </a:rPr>
              <a:t> </a:t>
            </a:r>
            <a:r>
              <a:rPr lang="en-GB" sz="1600" dirty="0"/>
              <a:t>"Gray-box" models, but can be used to learn or impose physically-based constraints </a:t>
            </a:r>
            <a:endParaRPr lang="en-GB" sz="1600" i="1" dirty="0"/>
          </a:p>
          <a:p>
            <a:r>
              <a:rPr lang="en-GB" sz="1600" dirty="0">
                <a:solidFill>
                  <a:srgbClr val="FFC000"/>
                </a:solidFill>
              </a:rPr>
              <a:t>●</a:t>
            </a:r>
            <a:r>
              <a:rPr lang="en-GB" sz="1600" dirty="0"/>
              <a:t> Limited number of state variables</a:t>
            </a:r>
          </a:p>
          <a:p>
            <a:r>
              <a:rPr lang="en-GB" sz="1600" dirty="0">
                <a:solidFill>
                  <a:srgbClr val="FFC000"/>
                </a:solidFill>
              </a:rPr>
              <a:t>● </a:t>
            </a:r>
            <a:r>
              <a:rPr lang="en-GB" sz="1600" dirty="0"/>
              <a:t>potential to exploit new satellite missions (SWOT, Harmony)   </a:t>
            </a:r>
          </a:p>
          <a:p>
            <a:endParaRPr lang="en-GB" sz="1600" dirty="0"/>
          </a:p>
          <a:p>
            <a:endParaRPr lang="en-GB" sz="1600" dirty="0"/>
          </a:p>
        </p:txBody>
      </p:sp>
      <p:sp>
        <p:nvSpPr>
          <p:cNvPr id="4" name="Rettangolo con angoli arrotondati 3">
            <a:extLst>
              <a:ext uri="{FF2B5EF4-FFF2-40B4-BE49-F238E27FC236}">
                <a16:creationId xmlns:a16="http://schemas.microsoft.com/office/drawing/2014/main" id="{481698EF-CCB4-CDE3-8DED-FEA30DC57429}"/>
              </a:ext>
            </a:extLst>
          </p:cNvPr>
          <p:cNvSpPr/>
          <p:nvPr/>
        </p:nvSpPr>
        <p:spPr>
          <a:xfrm>
            <a:off x="6508444" y="4559652"/>
            <a:ext cx="5523927" cy="2176827"/>
          </a:xfrm>
          <a:prstGeom prst="roundRect">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5">
            <a:extLst>
              <a:ext uri="{FF2B5EF4-FFF2-40B4-BE49-F238E27FC236}">
                <a16:creationId xmlns:a16="http://schemas.microsoft.com/office/drawing/2014/main" id="{EDBC377C-B634-BCA5-E2CB-99793D367ABF}"/>
              </a:ext>
            </a:extLst>
          </p:cNvPr>
          <p:cNvSpPr/>
          <p:nvPr/>
        </p:nvSpPr>
        <p:spPr>
          <a:xfrm>
            <a:off x="821584" y="4651094"/>
            <a:ext cx="5686860" cy="2092881"/>
          </a:xfrm>
          <a:prstGeom prst="rect">
            <a:avLst/>
          </a:prstGeom>
        </p:spPr>
        <p:txBody>
          <a:bodyPr wrap="square">
            <a:spAutoFit/>
          </a:bodyPr>
          <a:lstStyle/>
          <a:p>
            <a:r>
              <a:rPr lang="en-GB" b="1" dirty="0"/>
              <a:t>Model output assimilation in data-driven reconstruction </a:t>
            </a:r>
          </a:p>
          <a:p>
            <a:pPr marL="177800" indent="-177800"/>
            <a:r>
              <a:rPr lang="en-GB" sz="1600" dirty="0">
                <a:solidFill>
                  <a:srgbClr val="00B050"/>
                </a:solidFill>
              </a:rPr>
              <a:t>● </a:t>
            </a:r>
            <a:r>
              <a:rPr lang="en-GB" sz="1600" dirty="0"/>
              <a:t>Learns (inverse) mapping from numerical model output to simulated observing system data</a:t>
            </a:r>
          </a:p>
          <a:p>
            <a:pPr marL="177800" indent="-177800"/>
            <a:r>
              <a:rPr lang="en-GB" sz="1600" dirty="0">
                <a:solidFill>
                  <a:srgbClr val="FFC000"/>
                </a:solidFill>
              </a:rPr>
              <a:t>●</a:t>
            </a:r>
            <a:r>
              <a:rPr lang="en-GB" sz="1600" dirty="0">
                <a:solidFill>
                  <a:srgbClr val="00B050"/>
                </a:solidFill>
              </a:rPr>
              <a:t> </a:t>
            </a:r>
            <a:r>
              <a:rPr lang="en-GB" sz="1600" dirty="0"/>
              <a:t>"Gray-box" models, but can include physically-based constraints </a:t>
            </a:r>
          </a:p>
          <a:p>
            <a:r>
              <a:rPr lang="en-GB" sz="1600" dirty="0">
                <a:solidFill>
                  <a:srgbClr val="FFC000"/>
                </a:solidFill>
              </a:rPr>
              <a:t>●</a:t>
            </a:r>
            <a:r>
              <a:rPr lang="en-GB" sz="1600" dirty="0">
                <a:solidFill>
                  <a:srgbClr val="00B050"/>
                </a:solidFill>
              </a:rPr>
              <a:t> </a:t>
            </a:r>
            <a:r>
              <a:rPr lang="en-GB" sz="1600" dirty="0"/>
              <a:t>Requires dedicated </a:t>
            </a:r>
            <a:r>
              <a:rPr lang="en-GB" sz="1600" b="1" i="1" dirty="0"/>
              <a:t>Observing System Simulation Experiments</a:t>
            </a:r>
          </a:p>
          <a:p>
            <a:r>
              <a:rPr lang="en-GB" sz="1600" dirty="0">
                <a:solidFill>
                  <a:srgbClr val="FFC000"/>
                </a:solidFill>
              </a:rPr>
              <a:t>● </a:t>
            </a:r>
            <a:r>
              <a:rPr lang="en-GB" sz="1600" dirty="0"/>
              <a:t>Limited number of state variables</a:t>
            </a:r>
          </a:p>
          <a:p>
            <a:r>
              <a:rPr lang="en-GB" sz="1600" dirty="0">
                <a:solidFill>
                  <a:srgbClr val="FF0000"/>
                </a:solidFill>
              </a:rPr>
              <a:t>●</a:t>
            </a:r>
            <a:r>
              <a:rPr lang="en-GB" sz="1600" dirty="0">
                <a:solidFill>
                  <a:srgbClr val="C00000"/>
                </a:solidFill>
              </a:rPr>
              <a:t> </a:t>
            </a:r>
            <a:r>
              <a:rPr lang="en-GB" sz="1600" i="1" dirty="0"/>
              <a:t>surrogate</a:t>
            </a:r>
            <a:r>
              <a:rPr lang="en-GB" sz="1600" dirty="0"/>
              <a:t> model driven/limited by numerical model physics  </a:t>
            </a:r>
          </a:p>
          <a:p>
            <a:endParaRPr lang="en-GB" sz="1600" dirty="0"/>
          </a:p>
        </p:txBody>
      </p:sp>
      <p:sp>
        <p:nvSpPr>
          <p:cNvPr id="8" name="Rettangolo con angoli arrotondati 7">
            <a:extLst>
              <a:ext uri="{FF2B5EF4-FFF2-40B4-BE49-F238E27FC236}">
                <a16:creationId xmlns:a16="http://schemas.microsoft.com/office/drawing/2014/main" id="{62BABB68-0C28-A88E-6AFD-EBF891F89C0E}"/>
              </a:ext>
            </a:extLst>
          </p:cNvPr>
          <p:cNvSpPr/>
          <p:nvPr/>
        </p:nvSpPr>
        <p:spPr>
          <a:xfrm>
            <a:off x="822941" y="4559652"/>
            <a:ext cx="5523927" cy="2176827"/>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ttangolo 2">
            <a:extLst>
              <a:ext uri="{FF2B5EF4-FFF2-40B4-BE49-F238E27FC236}">
                <a16:creationId xmlns:a16="http://schemas.microsoft.com/office/drawing/2014/main" id="{54F4F9E1-6F76-5AA9-DF9F-32D055DFBA9C}"/>
              </a:ext>
            </a:extLst>
          </p:cNvPr>
          <p:cNvSpPr/>
          <p:nvPr/>
        </p:nvSpPr>
        <p:spPr>
          <a:xfrm>
            <a:off x="877472" y="146853"/>
            <a:ext cx="5569051" cy="2092881"/>
          </a:xfrm>
          <a:prstGeom prst="rect">
            <a:avLst/>
          </a:prstGeom>
        </p:spPr>
        <p:txBody>
          <a:bodyPr wrap="square">
            <a:spAutoFit/>
          </a:bodyPr>
          <a:lstStyle/>
          <a:p>
            <a:r>
              <a:rPr lang="en-GB" b="1" dirty="0"/>
              <a:t>"Classical" reconstruction from observations</a:t>
            </a:r>
          </a:p>
          <a:p>
            <a:pPr marL="177800" indent="-177800"/>
            <a:r>
              <a:rPr lang="en-GB" sz="1600" dirty="0">
                <a:solidFill>
                  <a:srgbClr val="00B050"/>
                </a:solidFill>
              </a:rPr>
              <a:t>● </a:t>
            </a:r>
            <a:r>
              <a:rPr lang="en-GB" sz="1600" dirty="0"/>
              <a:t>Tuned to minimize differences with respect to independent observations</a:t>
            </a:r>
          </a:p>
          <a:p>
            <a:r>
              <a:rPr lang="en-GB" sz="1600" dirty="0">
                <a:solidFill>
                  <a:srgbClr val="FFC000"/>
                </a:solidFill>
              </a:rPr>
              <a:t>● </a:t>
            </a:r>
            <a:r>
              <a:rPr lang="en-GB" sz="1600" dirty="0"/>
              <a:t>Limited number of/approximated state variables</a:t>
            </a:r>
          </a:p>
          <a:p>
            <a:r>
              <a:rPr lang="en-GB" sz="1600" dirty="0">
                <a:solidFill>
                  <a:srgbClr val="FF0000"/>
                </a:solidFill>
              </a:rPr>
              <a:t>●</a:t>
            </a:r>
            <a:r>
              <a:rPr lang="en-GB" sz="1600" dirty="0">
                <a:solidFill>
                  <a:srgbClr val="00B050"/>
                </a:solidFill>
              </a:rPr>
              <a:t> </a:t>
            </a:r>
            <a:r>
              <a:rPr lang="en-GB" sz="1600" dirty="0"/>
              <a:t>Mostly empirical/statistical methodologies with poor to no physically-driven constraints</a:t>
            </a:r>
          </a:p>
          <a:p>
            <a:r>
              <a:rPr lang="en-GB" sz="1600" dirty="0">
                <a:solidFill>
                  <a:srgbClr val="FF0000"/>
                </a:solidFill>
              </a:rPr>
              <a:t>●</a:t>
            </a:r>
            <a:r>
              <a:rPr lang="en-GB" sz="1600" dirty="0">
                <a:solidFill>
                  <a:srgbClr val="00B050"/>
                </a:solidFill>
              </a:rPr>
              <a:t> </a:t>
            </a:r>
            <a:r>
              <a:rPr lang="en-GB" sz="1600" dirty="0"/>
              <a:t>Generally requires </a:t>
            </a:r>
            <a:r>
              <a:rPr lang="en-GB" sz="1600" i="1" dirty="0"/>
              <a:t>a priori </a:t>
            </a:r>
            <a:r>
              <a:rPr lang="en-GB" sz="1600" dirty="0"/>
              <a:t>knowledge of statistical properties of variables/errors</a:t>
            </a:r>
          </a:p>
        </p:txBody>
      </p:sp>
      <p:sp>
        <p:nvSpPr>
          <p:cNvPr id="5" name="Rettangolo con angoli arrotondati 4">
            <a:extLst>
              <a:ext uri="{FF2B5EF4-FFF2-40B4-BE49-F238E27FC236}">
                <a16:creationId xmlns:a16="http://schemas.microsoft.com/office/drawing/2014/main" id="{E7E4FE4E-A3E0-B77E-B973-60A1520C9C79}"/>
              </a:ext>
            </a:extLst>
          </p:cNvPr>
          <p:cNvSpPr/>
          <p:nvPr/>
        </p:nvSpPr>
        <p:spPr>
          <a:xfrm>
            <a:off x="834262" y="4554086"/>
            <a:ext cx="5523927" cy="2176827"/>
          </a:xfrm>
          <a:prstGeom prst="roundRect">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a:extLst>
              <a:ext uri="{FF2B5EF4-FFF2-40B4-BE49-F238E27FC236}">
                <a16:creationId xmlns:a16="http://schemas.microsoft.com/office/drawing/2014/main" id="{2C1FCD57-F318-CDFB-6C3C-B0A5BC4CA055}"/>
              </a:ext>
            </a:extLst>
          </p:cNvPr>
          <p:cNvSpPr/>
          <p:nvPr/>
        </p:nvSpPr>
        <p:spPr>
          <a:xfrm>
            <a:off x="921409" y="2476156"/>
            <a:ext cx="5297028" cy="1846659"/>
          </a:xfrm>
          <a:prstGeom prst="rect">
            <a:avLst/>
          </a:prstGeom>
        </p:spPr>
        <p:txBody>
          <a:bodyPr wrap="none">
            <a:spAutoFit/>
          </a:bodyPr>
          <a:lstStyle/>
          <a:p>
            <a:r>
              <a:rPr lang="en-GB" b="1" dirty="0"/>
              <a:t>Ocean state simulation through numerical models</a:t>
            </a:r>
          </a:p>
          <a:p>
            <a:r>
              <a:rPr lang="en-GB" sz="1600" dirty="0">
                <a:solidFill>
                  <a:srgbClr val="00B050"/>
                </a:solidFill>
              </a:rPr>
              <a:t>● </a:t>
            </a:r>
            <a:r>
              <a:rPr lang="en-GB" sz="1600" dirty="0"/>
              <a:t>Physically consistent ocean state evolution at selected scale</a:t>
            </a:r>
          </a:p>
          <a:p>
            <a:r>
              <a:rPr lang="en-GB" sz="1600" dirty="0">
                <a:solidFill>
                  <a:srgbClr val="FFC000"/>
                </a:solidFill>
              </a:rPr>
              <a:t>●</a:t>
            </a:r>
            <a:r>
              <a:rPr lang="en-GB" sz="1600" dirty="0">
                <a:solidFill>
                  <a:srgbClr val="00B050"/>
                </a:solidFill>
              </a:rPr>
              <a:t> </a:t>
            </a:r>
            <a:r>
              <a:rPr lang="en-GB" sz="1600" dirty="0"/>
              <a:t>Low resolution/sub-grid physics parameterized</a:t>
            </a:r>
          </a:p>
          <a:p>
            <a:r>
              <a:rPr lang="en-GB" sz="1600" dirty="0">
                <a:solidFill>
                  <a:srgbClr val="FFC000"/>
                </a:solidFill>
              </a:rPr>
              <a:t>●</a:t>
            </a:r>
            <a:r>
              <a:rPr lang="en-GB" sz="1600" dirty="0">
                <a:solidFill>
                  <a:srgbClr val="00B050"/>
                </a:solidFill>
              </a:rPr>
              <a:t> </a:t>
            </a:r>
            <a:r>
              <a:rPr lang="en-GB" sz="1600" dirty="0"/>
              <a:t>Affected by numerical errors</a:t>
            </a:r>
          </a:p>
          <a:p>
            <a:r>
              <a:rPr lang="en-GB" sz="1600" dirty="0">
                <a:solidFill>
                  <a:srgbClr val="FF0000"/>
                </a:solidFill>
              </a:rPr>
              <a:t>●</a:t>
            </a:r>
            <a:r>
              <a:rPr lang="en-GB" sz="1600" dirty="0">
                <a:solidFill>
                  <a:srgbClr val="00B050"/>
                </a:solidFill>
              </a:rPr>
              <a:t> </a:t>
            </a:r>
            <a:r>
              <a:rPr lang="en-GB" sz="1600" dirty="0"/>
              <a:t>Requires knowledge of initial state </a:t>
            </a:r>
          </a:p>
          <a:p>
            <a:r>
              <a:rPr lang="en-GB" sz="1600" dirty="0">
                <a:solidFill>
                  <a:srgbClr val="FF0000"/>
                </a:solidFill>
              </a:rPr>
              <a:t>●</a:t>
            </a:r>
            <a:r>
              <a:rPr lang="en-GB" sz="1600" dirty="0">
                <a:solidFill>
                  <a:srgbClr val="00B050"/>
                </a:solidFill>
              </a:rPr>
              <a:t> </a:t>
            </a:r>
            <a:r>
              <a:rPr lang="en-GB" sz="1600" dirty="0"/>
              <a:t>Requires knowledge of forcings</a:t>
            </a:r>
          </a:p>
          <a:p>
            <a:r>
              <a:rPr lang="en-GB" sz="1600" dirty="0">
                <a:solidFill>
                  <a:srgbClr val="FF0000"/>
                </a:solidFill>
              </a:rPr>
              <a:t>●</a:t>
            </a:r>
            <a:r>
              <a:rPr lang="en-GB" sz="1600" dirty="0">
                <a:solidFill>
                  <a:srgbClr val="00B050"/>
                </a:solidFill>
              </a:rPr>
              <a:t> </a:t>
            </a:r>
            <a:r>
              <a:rPr lang="en-GB" sz="1600" dirty="0"/>
              <a:t>Difficult to get predictions close to observations</a:t>
            </a:r>
          </a:p>
        </p:txBody>
      </p:sp>
      <p:sp>
        <p:nvSpPr>
          <p:cNvPr id="12" name="Rettangolo con angoli arrotondati 11">
            <a:extLst>
              <a:ext uri="{FF2B5EF4-FFF2-40B4-BE49-F238E27FC236}">
                <a16:creationId xmlns:a16="http://schemas.microsoft.com/office/drawing/2014/main" id="{E9B981FB-9B4E-22EC-68BC-BA8856B149DC}"/>
              </a:ext>
            </a:extLst>
          </p:cNvPr>
          <p:cNvSpPr/>
          <p:nvPr/>
        </p:nvSpPr>
        <p:spPr>
          <a:xfrm>
            <a:off x="834262" y="2379150"/>
            <a:ext cx="5523927" cy="20406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a:extLst>
              <a:ext uri="{FF2B5EF4-FFF2-40B4-BE49-F238E27FC236}">
                <a16:creationId xmlns:a16="http://schemas.microsoft.com/office/drawing/2014/main" id="{36438B5D-EE25-3213-2B9D-830C77586170}"/>
              </a:ext>
            </a:extLst>
          </p:cNvPr>
          <p:cNvSpPr/>
          <p:nvPr/>
        </p:nvSpPr>
        <p:spPr>
          <a:xfrm>
            <a:off x="6603071" y="2598438"/>
            <a:ext cx="5742946" cy="1600438"/>
          </a:xfrm>
          <a:prstGeom prst="rect">
            <a:avLst/>
          </a:prstGeom>
        </p:spPr>
        <p:txBody>
          <a:bodyPr wrap="square">
            <a:spAutoFit/>
          </a:bodyPr>
          <a:lstStyle/>
          <a:p>
            <a:r>
              <a:rPr lang="en-GB" b="1" dirty="0"/>
              <a:t>Observed data assimilation in numerical models</a:t>
            </a:r>
          </a:p>
          <a:p>
            <a:r>
              <a:rPr lang="en-GB" sz="1600" dirty="0">
                <a:solidFill>
                  <a:srgbClr val="00B050"/>
                </a:solidFill>
              </a:rPr>
              <a:t>●</a:t>
            </a:r>
            <a:r>
              <a:rPr lang="en-GB" sz="1600" dirty="0"/>
              <a:t> </a:t>
            </a:r>
            <a:r>
              <a:rPr lang="it-IT" sz="1600" dirty="0" err="1"/>
              <a:t>Optimal</a:t>
            </a:r>
            <a:r>
              <a:rPr lang="it-IT" sz="1600" dirty="0"/>
              <a:t> estimate </a:t>
            </a:r>
            <a:r>
              <a:rPr lang="it-IT" sz="1600" dirty="0" err="1"/>
              <a:t>based</a:t>
            </a:r>
            <a:r>
              <a:rPr lang="it-IT" sz="1600" dirty="0"/>
              <a:t> on </a:t>
            </a:r>
            <a:r>
              <a:rPr lang="it-IT" sz="1600" dirty="0" err="1"/>
              <a:t>probabilistic</a:t>
            </a:r>
            <a:r>
              <a:rPr lang="it-IT" sz="1600" dirty="0"/>
              <a:t> </a:t>
            </a:r>
            <a:r>
              <a:rPr lang="it-IT" sz="1600" dirty="0" err="1"/>
              <a:t>approach</a:t>
            </a:r>
            <a:endParaRPr lang="it-IT" sz="1600" dirty="0"/>
          </a:p>
          <a:p>
            <a:pPr marL="177800" indent="-177800"/>
            <a:r>
              <a:rPr lang="en-GB" sz="1600" dirty="0">
                <a:solidFill>
                  <a:srgbClr val="FFC000"/>
                </a:solidFill>
              </a:rPr>
              <a:t>●</a:t>
            </a:r>
            <a:r>
              <a:rPr lang="en-GB" sz="1600" dirty="0">
                <a:solidFill>
                  <a:srgbClr val="00B050"/>
                </a:solidFill>
              </a:rPr>
              <a:t> </a:t>
            </a:r>
            <a:r>
              <a:rPr lang="en-GB" sz="1600" dirty="0"/>
              <a:t>Not rigorously tractable due to huge number of variables and nonlinear processes characterizing the ocean state</a:t>
            </a:r>
          </a:p>
          <a:p>
            <a:pPr marL="177800" indent="-177800"/>
            <a:r>
              <a:rPr lang="en-GB" sz="1600" dirty="0">
                <a:solidFill>
                  <a:srgbClr val="FFC000"/>
                </a:solidFill>
              </a:rPr>
              <a:t>● </a:t>
            </a:r>
            <a:r>
              <a:rPr lang="en-GB" sz="1600" dirty="0"/>
              <a:t>Does not improve model physics/parameterizations</a:t>
            </a:r>
          </a:p>
          <a:p>
            <a:r>
              <a:rPr lang="en-GB" sz="1600" dirty="0">
                <a:solidFill>
                  <a:srgbClr val="FF0000"/>
                </a:solidFill>
              </a:rPr>
              <a:t>●</a:t>
            </a:r>
            <a:r>
              <a:rPr lang="en-GB" sz="1600" dirty="0">
                <a:solidFill>
                  <a:srgbClr val="FFC000"/>
                </a:solidFill>
              </a:rPr>
              <a:t> </a:t>
            </a:r>
            <a:r>
              <a:rPr lang="en-GB" sz="1600" dirty="0"/>
              <a:t>Requires </a:t>
            </a:r>
            <a:r>
              <a:rPr lang="en-GB" sz="1600" i="1" dirty="0"/>
              <a:t>a priori </a:t>
            </a:r>
            <a:r>
              <a:rPr lang="en-GB" sz="1600" dirty="0"/>
              <a:t>knowledge of statistical properties of errors</a:t>
            </a:r>
          </a:p>
        </p:txBody>
      </p:sp>
      <p:sp>
        <p:nvSpPr>
          <p:cNvPr id="14" name="Rettangolo con angoli arrotondati 13">
            <a:extLst>
              <a:ext uri="{FF2B5EF4-FFF2-40B4-BE49-F238E27FC236}">
                <a16:creationId xmlns:a16="http://schemas.microsoft.com/office/drawing/2014/main" id="{FF0DEDB6-0114-0854-09B7-B8450427642C}"/>
              </a:ext>
            </a:extLst>
          </p:cNvPr>
          <p:cNvSpPr/>
          <p:nvPr/>
        </p:nvSpPr>
        <p:spPr>
          <a:xfrm>
            <a:off x="6508444" y="2378321"/>
            <a:ext cx="5523927" cy="20406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6">
            <a:extLst>
              <a:ext uri="{FF2B5EF4-FFF2-40B4-BE49-F238E27FC236}">
                <a16:creationId xmlns:a16="http://schemas.microsoft.com/office/drawing/2014/main" id="{039B4CB2-F175-F8E9-ABB8-54F0EB14C45E}"/>
              </a:ext>
            </a:extLst>
          </p:cNvPr>
          <p:cNvSpPr/>
          <p:nvPr/>
        </p:nvSpPr>
        <p:spPr>
          <a:xfrm rot="16200000">
            <a:off x="-2750236" y="2857459"/>
            <a:ext cx="6096000" cy="400110"/>
          </a:xfrm>
          <a:prstGeom prst="rect">
            <a:avLst/>
          </a:prstGeom>
        </p:spPr>
        <p:txBody>
          <a:bodyPr>
            <a:spAutoFit/>
          </a:bodyPr>
          <a:lstStyle/>
          <a:p>
            <a:pPr algn="r"/>
            <a:r>
              <a:rPr lang="it-IT" sz="2000" b="1" dirty="0">
                <a:solidFill>
                  <a:schemeClr val="bg1"/>
                </a:solidFill>
                <a:latin typeface="Calibri" pitchFamily="34" charset="0"/>
                <a:cs typeface="Arial" pitchFamily="34" charset="0"/>
              </a:rPr>
              <a:t>The “</a:t>
            </a:r>
            <a:r>
              <a:rPr lang="it-IT" sz="2000" b="1" dirty="0" err="1">
                <a:solidFill>
                  <a:schemeClr val="bg1"/>
                </a:solidFill>
                <a:latin typeface="Calibri" pitchFamily="34" charset="0"/>
                <a:cs typeface="Arial" pitchFamily="34" charset="0"/>
              </a:rPr>
              <a:t>ocean</a:t>
            </a:r>
            <a:r>
              <a:rPr lang="it-IT" sz="2000" b="1" dirty="0">
                <a:solidFill>
                  <a:schemeClr val="bg1"/>
                </a:solidFill>
                <a:latin typeface="Calibri" pitchFamily="34" charset="0"/>
                <a:cs typeface="Arial" pitchFamily="34" charset="0"/>
              </a:rPr>
              <a:t> state </a:t>
            </a:r>
            <a:r>
              <a:rPr lang="it-IT" sz="2000" b="1" dirty="0" err="1">
                <a:solidFill>
                  <a:schemeClr val="bg1"/>
                </a:solidFill>
                <a:latin typeface="Calibri" pitchFamily="34" charset="0"/>
                <a:cs typeface="Arial" pitchFamily="34" charset="0"/>
              </a:rPr>
              <a:t>estimation</a:t>
            </a:r>
            <a:r>
              <a:rPr lang="it-IT" sz="2000" b="1" dirty="0">
                <a:solidFill>
                  <a:schemeClr val="bg1"/>
                </a:solidFill>
                <a:latin typeface="Calibri" pitchFamily="34" charset="0"/>
                <a:cs typeface="Arial" pitchFamily="34" charset="0"/>
              </a:rPr>
              <a:t>” </a:t>
            </a:r>
            <a:r>
              <a:rPr lang="it-IT" sz="2000" b="1" dirty="0" err="1">
                <a:solidFill>
                  <a:schemeClr val="bg1"/>
                </a:solidFill>
                <a:latin typeface="Calibri" pitchFamily="34" charset="0"/>
                <a:cs typeface="Arial" pitchFamily="34" charset="0"/>
              </a:rPr>
              <a:t>problem</a:t>
            </a:r>
            <a:endParaRPr lang="it-IT" sz="2000" b="1" dirty="0">
              <a:solidFill>
                <a:schemeClr val="bg1"/>
              </a:solidFill>
              <a:latin typeface="Calibri" pitchFamily="34" charset="0"/>
              <a:cs typeface="Arial" pitchFamily="34" charset="0"/>
            </a:endParaRPr>
          </a:p>
        </p:txBody>
      </p:sp>
      <p:pic>
        <p:nvPicPr>
          <p:cNvPr id="9" name="Immagine 8">
            <a:extLst>
              <a:ext uri="{FF2B5EF4-FFF2-40B4-BE49-F238E27FC236}">
                <a16:creationId xmlns:a16="http://schemas.microsoft.com/office/drawing/2014/main" id="{080EF8B6-5D75-A08A-9024-750C6FD58C06}"/>
              </a:ext>
            </a:extLst>
          </p:cNvPr>
          <p:cNvPicPr>
            <a:picLocks noChangeAspect="1"/>
          </p:cNvPicPr>
          <p:nvPr/>
        </p:nvPicPr>
        <p:blipFill>
          <a:blip r:embed="rId3"/>
          <a:stretch>
            <a:fillRect/>
          </a:stretch>
        </p:blipFill>
        <p:spPr>
          <a:xfrm>
            <a:off x="7253434" y="174535"/>
            <a:ext cx="4061094" cy="2069004"/>
          </a:xfrm>
          <a:prstGeom prst="rect">
            <a:avLst/>
          </a:prstGeom>
        </p:spPr>
      </p:pic>
      <p:sp>
        <p:nvSpPr>
          <p:cNvPr id="10" name="Rettangolo con angoli arrotondati 9">
            <a:extLst>
              <a:ext uri="{FF2B5EF4-FFF2-40B4-BE49-F238E27FC236}">
                <a16:creationId xmlns:a16="http://schemas.microsoft.com/office/drawing/2014/main" id="{C543A2A1-6747-F68B-204C-FF6D3D60DB82}"/>
              </a:ext>
            </a:extLst>
          </p:cNvPr>
          <p:cNvSpPr/>
          <p:nvPr/>
        </p:nvSpPr>
        <p:spPr>
          <a:xfrm>
            <a:off x="838284" y="106451"/>
            <a:ext cx="5523927" cy="21768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2532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5F4F4-BA86-954A-F0D3-F17AD9B443FA}"/>
            </a:ext>
          </a:extLst>
        </p:cNvPr>
        <p:cNvGrpSpPr/>
        <p:nvPr/>
      </p:nvGrpSpPr>
      <p:grpSpPr>
        <a:xfrm>
          <a:off x="0" y="0"/>
          <a:ext cx="0" cy="0"/>
          <a:chOff x="0" y="0"/>
          <a:chExt cx="0" cy="0"/>
        </a:xfrm>
      </p:grpSpPr>
      <p:sp>
        <p:nvSpPr>
          <p:cNvPr id="144" name="CasellaDiTesto 28">
            <a:extLst>
              <a:ext uri="{FF2B5EF4-FFF2-40B4-BE49-F238E27FC236}">
                <a16:creationId xmlns:a16="http://schemas.microsoft.com/office/drawing/2014/main" id="{47B3B3FD-5018-C06D-2C83-AA51E9C350DB}"/>
              </a:ext>
            </a:extLst>
          </p:cNvPr>
          <p:cNvSpPr txBox="1">
            <a:spLocks noChangeArrowheads="1"/>
          </p:cNvSpPr>
          <p:nvPr/>
        </p:nvSpPr>
        <p:spPr bwMode="auto">
          <a:xfrm rot="-5400000">
            <a:off x="-2849931" y="2856904"/>
            <a:ext cx="6295608" cy="583013"/>
          </a:xfrm>
          <a:prstGeom prst="rect">
            <a:avLst/>
          </a:prstGeom>
          <a:solidFill>
            <a:schemeClr val="accent5">
              <a:lumMod val="50000"/>
            </a:schemeClr>
          </a:solidFill>
          <a:ln w="9525">
            <a:solidFill>
              <a:schemeClr val="accent5">
                <a:lumMod val="75000"/>
              </a:schemeClr>
            </a:solidFill>
            <a:miter lim="800000"/>
            <a:headEnd/>
            <a:tailEnd/>
          </a:ln>
        </p:spPr>
        <p:txBody>
          <a:bodyPr wrap="square">
            <a:spAutoFit/>
          </a:bodyPr>
          <a:lstStyle/>
          <a:p>
            <a:pPr algn="r">
              <a:lnSpc>
                <a:spcPts val="3696"/>
              </a:lnSpc>
            </a:pPr>
            <a:r>
              <a:rPr lang="it-IT" sz="3996" b="1" dirty="0">
                <a:solidFill>
                  <a:prstClr val="white"/>
                </a:solidFill>
                <a:latin typeface="Calibri" pitchFamily="34" charset="0"/>
                <a:cs typeface="Arial" pitchFamily="34" charset="0"/>
              </a:rPr>
              <a:t>	</a:t>
            </a:r>
            <a:endParaRPr lang="it-IT" sz="3996" dirty="0">
              <a:solidFill>
                <a:prstClr val="white"/>
              </a:solidFill>
              <a:latin typeface="Calibri" pitchFamily="34" charset="0"/>
              <a:cs typeface="Arial" pitchFamily="34" charset="0"/>
            </a:endParaRPr>
          </a:p>
        </p:txBody>
      </p:sp>
      <p:pic>
        <p:nvPicPr>
          <p:cNvPr id="145" name="Immagine 144">
            <a:extLst>
              <a:ext uri="{FF2B5EF4-FFF2-40B4-BE49-F238E27FC236}">
                <a16:creationId xmlns:a16="http://schemas.microsoft.com/office/drawing/2014/main" id="{21769DA1-3D3D-6CF2-692B-F91556E778C1}"/>
              </a:ext>
            </a:extLst>
          </p:cNvPr>
          <p:cNvPicPr>
            <a:picLocks noChangeAspect="1"/>
          </p:cNvPicPr>
          <p:nvPr/>
        </p:nvPicPr>
        <p:blipFill>
          <a:blip r:embed="rId2"/>
          <a:stretch>
            <a:fillRect/>
          </a:stretch>
        </p:blipFill>
        <p:spPr>
          <a:xfrm>
            <a:off x="-19023" y="6176072"/>
            <a:ext cx="665100" cy="668459"/>
          </a:xfrm>
          <a:prstGeom prst="rect">
            <a:avLst/>
          </a:prstGeom>
        </p:spPr>
      </p:pic>
      <p:sp>
        <p:nvSpPr>
          <p:cNvPr id="2" name="Rettangolo 1">
            <a:extLst>
              <a:ext uri="{FF2B5EF4-FFF2-40B4-BE49-F238E27FC236}">
                <a16:creationId xmlns:a16="http://schemas.microsoft.com/office/drawing/2014/main" id="{6F3B18A2-3EC0-840D-DC5C-C8E75F1B6B56}"/>
              </a:ext>
            </a:extLst>
          </p:cNvPr>
          <p:cNvSpPr/>
          <p:nvPr/>
        </p:nvSpPr>
        <p:spPr>
          <a:xfrm>
            <a:off x="6508444" y="4651094"/>
            <a:ext cx="5624939" cy="2339102"/>
          </a:xfrm>
          <a:prstGeom prst="rect">
            <a:avLst/>
          </a:prstGeom>
        </p:spPr>
        <p:txBody>
          <a:bodyPr wrap="square">
            <a:spAutoFit/>
          </a:bodyPr>
          <a:lstStyle/>
          <a:p>
            <a:r>
              <a:rPr lang="en-GB" b="1" dirty="0"/>
              <a:t>Direct data-driven modelling</a:t>
            </a:r>
          </a:p>
          <a:p>
            <a:pPr marL="177800" indent="-177800"/>
            <a:r>
              <a:rPr lang="en-GB" sz="1600" dirty="0">
                <a:solidFill>
                  <a:srgbClr val="00B050"/>
                </a:solidFill>
              </a:rPr>
              <a:t>● </a:t>
            </a:r>
            <a:r>
              <a:rPr lang="en-GB" sz="1600" dirty="0"/>
              <a:t>Learns (inverse) mapping from high accuracy/resolution observations to low-resolution/partial data</a:t>
            </a:r>
          </a:p>
          <a:p>
            <a:pPr marL="177800" indent="-177800"/>
            <a:r>
              <a:rPr lang="en-GB" sz="1600" dirty="0">
                <a:solidFill>
                  <a:srgbClr val="FFC000"/>
                </a:solidFill>
              </a:rPr>
              <a:t>●</a:t>
            </a:r>
            <a:r>
              <a:rPr lang="en-GB" sz="1600" dirty="0">
                <a:solidFill>
                  <a:srgbClr val="00B050"/>
                </a:solidFill>
              </a:rPr>
              <a:t> </a:t>
            </a:r>
            <a:r>
              <a:rPr lang="en-GB" sz="1600" dirty="0"/>
              <a:t>"Gray-box" models, but can be used to learn or impose </a:t>
            </a:r>
            <a:r>
              <a:rPr lang="en-GB" sz="1600" b="1" dirty="0">
                <a:solidFill>
                  <a:srgbClr val="002060"/>
                </a:solidFill>
              </a:rPr>
              <a:t>physically-based constraints </a:t>
            </a:r>
            <a:endParaRPr lang="en-GB" sz="1600" b="1" i="1" dirty="0">
              <a:solidFill>
                <a:srgbClr val="002060"/>
              </a:solidFill>
            </a:endParaRPr>
          </a:p>
          <a:p>
            <a:r>
              <a:rPr lang="en-GB" sz="1600" dirty="0">
                <a:solidFill>
                  <a:srgbClr val="FFC000"/>
                </a:solidFill>
              </a:rPr>
              <a:t>● </a:t>
            </a:r>
            <a:r>
              <a:rPr lang="en-GB" sz="1600" dirty="0"/>
              <a:t>Limited number of state variables</a:t>
            </a:r>
          </a:p>
          <a:p>
            <a:r>
              <a:rPr lang="en-GB" sz="1600" dirty="0">
                <a:solidFill>
                  <a:srgbClr val="FFC000"/>
                </a:solidFill>
              </a:rPr>
              <a:t>● </a:t>
            </a:r>
            <a:r>
              <a:rPr lang="en-GB" sz="1600" dirty="0"/>
              <a:t>potential to exploit new satellite missions (SWOT, Harmony) </a:t>
            </a:r>
          </a:p>
          <a:p>
            <a:endParaRPr lang="en-GB" sz="1600" dirty="0"/>
          </a:p>
          <a:p>
            <a:endParaRPr lang="en-GB" sz="1600" dirty="0"/>
          </a:p>
        </p:txBody>
      </p:sp>
      <p:sp>
        <p:nvSpPr>
          <p:cNvPr id="4" name="Rettangolo con angoli arrotondati 3">
            <a:extLst>
              <a:ext uri="{FF2B5EF4-FFF2-40B4-BE49-F238E27FC236}">
                <a16:creationId xmlns:a16="http://schemas.microsoft.com/office/drawing/2014/main" id="{9DB9D4DB-54C8-FAFE-628C-5167045E2B1F}"/>
              </a:ext>
            </a:extLst>
          </p:cNvPr>
          <p:cNvSpPr/>
          <p:nvPr/>
        </p:nvSpPr>
        <p:spPr>
          <a:xfrm>
            <a:off x="6508444" y="4559652"/>
            <a:ext cx="5523927" cy="2176827"/>
          </a:xfrm>
          <a:prstGeom prst="roundRect">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5">
            <a:extLst>
              <a:ext uri="{FF2B5EF4-FFF2-40B4-BE49-F238E27FC236}">
                <a16:creationId xmlns:a16="http://schemas.microsoft.com/office/drawing/2014/main" id="{8097B220-56BA-09C2-C2FA-C8EBB68BC2E3}"/>
              </a:ext>
            </a:extLst>
          </p:cNvPr>
          <p:cNvSpPr/>
          <p:nvPr/>
        </p:nvSpPr>
        <p:spPr>
          <a:xfrm>
            <a:off x="821584" y="4651094"/>
            <a:ext cx="5686860" cy="2092881"/>
          </a:xfrm>
          <a:prstGeom prst="rect">
            <a:avLst/>
          </a:prstGeom>
        </p:spPr>
        <p:txBody>
          <a:bodyPr wrap="square">
            <a:spAutoFit/>
          </a:bodyPr>
          <a:lstStyle/>
          <a:p>
            <a:r>
              <a:rPr lang="en-GB" b="1" dirty="0"/>
              <a:t>Model output assimilation in data-driven reconstruction </a:t>
            </a:r>
          </a:p>
          <a:p>
            <a:pPr marL="177800" indent="-177800"/>
            <a:r>
              <a:rPr lang="en-GB" sz="1600" dirty="0">
                <a:solidFill>
                  <a:srgbClr val="00B050"/>
                </a:solidFill>
              </a:rPr>
              <a:t>● </a:t>
            </a:r>
            <a:r>
              <a:rPr lang="en-GB" sz="1600" dirty="0"/>
              <a:t>Learns (inverse) mapping from numerical model output to simulated observing system data</a:t>
            </a:r>
          </a:p>
          <a:p>
            <a:pPr marL="177800" indent="-177800"/>
            <a:r>
              <a:rPr lang="en-GB" sz="1600" dirty="0">
                <a:solidFill>
                  <a:srgbClr val="FFC000"/>
                </a:solidFill>
              </a:rPr>
              <a:t>●</a:t>
            </a:r>
            <a:r>
              <a:rPr lang="en-GB" sz="1600" dirty="0">
                <a:solidFill>
                  <a:srgbClr val="00B050"/>
                </a:solidFill>
              </a:rPr>
              <a:t> </a:t>
            </a:r>
            <a:r>
              <a:rPr lang="en-GB" sz="1600" dirty="0"/>
              <a:t>"Gray-box" models, but can include </a:t>
            </a:r>
            <a:r>
              <a:rPr lang="en-GB" sz="1600" b="1" dirty="0">
                <a:solidFill>
                  <a:srgbClr val="002060"/>
                </a:solidFill>
              </a:rPr>
              <a:t>physically-based constraints </a:t>
            </a:r>
          </a:p>
          <a:p>
            <a:r>
              <a:rPr lang="en-GB" sz="1600" dirty="0">
                <a:solidFill>
                  <a:srgbClr val="FFC000"/>
                </a:solidFill>
              </a:rPr>
              <a:t>●</a:t>
            </a:r>
            <a:r>
              <a:rPr lang="en-GB" sz="1600" dirty="0">
                <a:solidFill>
                  <a:srgbClr val="00B050"/>
                </a:solidFill>
              </a:rPr>
              <a:t> </a:t>
            </a:r>
            <a:r>
              <a:rPr lang="en-GB" sz="1600" dirty="0"/>
              <a:t>Requires dedicated </a:t>
            </a:r>
            <a:r>
              <a:rPr lang="en-GB" sz="1600" b="1" i="1" dirty="0"/>
              <a:t>Observing System Simulation Experiments</a:t>
            </a:r>
          </a:p>
          <a:p>
            <a:r>
              <a:rPr lang="en-GB" sz="1600" dirty="0">
                <a:solidFill>
                  <a:srgbClr val="FFC000"/>
                </a:solidFill>
              </a:rPr>
              <a:t>● </a:t>
            </a:r>
            <a:r>
              <a:rPr lang="en-GB" sz="1600" dirty="0"/>
              <a:t>Limited number of state variables</a:t>
            </a:r>
          </a:p>
          <a:p>
            <a:r>
              <a:rPr lang="en-GB" sz="1600" dirty="0">
                <a:solidFill>
                  <a:srgbClr val="FF0000"/>
                </a:solidFill>
              </a:rPr>
              <a:t>●</a:t>
            </a:r>
            <a:r>
              <a:rPr lang="en-GB" sz="1600" dirty="0">
                <a:solidFill>
                  <a:srgbClr val="C00000"/>
                </a:solidFill>
              </a:rPr>
              <a:t> </a:t>
            </a:r>
            <a:r>
              <a:rPr lang="en-GB" sz="1600" i="1" dirty="0"/>
              <a:t>surrogate</a:t>
            </a:r>
            <a:r>
              <a:rPr lang="en-GB" sz="1600" dirty="0"/>
              <a:t> model driven/limited by numerical model physics  </a:t>
            </a:r>
          </a:p>
          <a:p>
            <a:endParaRPr lang="en-GB" sz="1600" dirty="0"/>
          </a:p>
        </p:txBody>
      </p:sp>
      <p:sp>
        <p:nvSpPr>
          <p:cNvPr id="8" name="Rettangolo con angoli arrotondati 7">
            <a:extLst>
              <a:ext uri="{FF2B5EF4-FFF2-40B4-BE49-F238E27FC236}">
                <a16:creationId xmlns:a16="http://schemas.microsoft.com/office/drawing/2014/main" id="{B2847F61-ABB4-2A98-4DC7-A36263551499}"/>
              </a:ext>
            </a:extLst>
          </p:cNvPr>
          <p:cNvSpPr/>
          <p:nvPr/>
        </p:nvSpPr>
        <p:spPr>
          <a:xfrm>
            <a:off x="822941" y="4559652"/>
            <a:ext cx="5523927" cy="2176827"/>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ttangolo 2">
            <a:extLst>
              <a:ext uri="{FF2B5EF4-FFF2-40B4-BE49-F238E27FC236}">
                <a16:creationId xmlns:a16="http://schemas.microsoft.com/office/drawing/2014/main" id="{5C45C9CB-5113-1085-8DC2-5D68B2831FCD}"/>
              </a:ext>
            </a:extLst>
          </p:cNvPr>
          <p:cNvSpPr/>
          <p:nvPr/>
        </p:nvSpPr>
        <p:spPr>
          <a:xfrm>
            <a:off x="877472" y="146853"/>
            <a:ext cx="5569051" cy="2092881"/>
          </a:xfrm>
          <a:prstGeom prst="rect">
            <a:avLst/>
          </a:prstGeom>
        </p:spPr>
        <p:txBody>
          <a:bodyPr wrap="square">
            <a:spAutoFit/>
          </a:bodyPr>
          <a:lstStyle/>
          <a:p>
            <a:r>
              <a:rPr lang="en-GB" b="1" dirty="0"/>
              <a:t>"Classical" reconstruction from observations</a:t>
            </a:r>
          </a:p>
          <a:p>
            <a:pPr marL="177800" indent="-177800"/>
            <a:r>
              <a:rPr lang="en-GB" sz="1600" dirty="0">
                <a:solidFill>
                  <a:srgbClr val="00B050"/>
                </a:solidFill>
              </a:rPr>
              <a:t>● </a:t>
            </a:r>
            <a:r>
              <a:rPr lang="en-GB" sz="1600" dirty="0"/>
              <a:t>Tuned to minimize differences with respect to independent observations</a:t>
            </a:r>
          </a:p>
          <a:p>
            <a:r>
              <a:rPr lang="en-GB" sz="1600" dirty="0">
                <a:solidFill>
                  <a:srgbClr val="FFC000"/>
                </a:solidFill>
              </a:rPr>
              <a:t>● </a:t>
            </a:r>
            <a:r>
              <a:rPr lang="en-GB" sz="1600" dirty="0"/>
              <a:t>Limited number of/approximated state variables</a:t>
            </a:r>
          </a:p>
          <a:p>
            <a:r>
              <a:rPr lang="en-GB" sz="1600" dirty="0">
                <a:solidFill>
                  <a:srgbClr val="FF0000"/>
                </a:solidFill>
              </a:rPr>
              <a:t>●</a:t>
            </a:r>
            <a:r>
              <a:rPr lang="en-GB" sz="1600" dirty="0">
                <a:solidFill>
                  <a:srgbClr val="00B050"/>
                </a:solidFill>
              </a:rPr>
              <a:t> </a:t>
            </a:r>
            <a:r>
              <a:rPr lang="en-GB" sz="1600" dirty="0"/>
              <a:t>Mostly empirical/statistical methodologies with poor to no physically-driven constraints</a:t>
            </a:r>
          </a:p>
          <a:p>
            <a:r>
              <a:rPr lang="en-GB" sz="1600" dirty="0">
                <a:solidFill>
                  <a:srgbClr val="FF0000"/>
                </a:solidFill>
              </a:rPr>
              <a:t>●</a:t>
            </a:r>
            <a:r>
              <a:rPr lang="en-GB" sz="1600" dirty="0">
                <a:solidFill>
                  <a:srgbClr val="00B050"/>
                </a:solidFill>
              </a:rPr>
              <a:t> </a:t>
            </a:r>
            <a:r>
              <a:rPr lang="en-GB" sz="1600" dirty="0"/>
              <a:t>Generally requires </a:t>
            </a:r>
            <a:r>
              <a:rPr lang="en-GB" sz="1600" i="1" dirty="0"/>
              <a:t>a priori </a:t>
            </a:r>
            <a:r>
              <a:rPr lang="en-GB" sz="1600" dirty="0"/>
              <a:t>knowledge of statistical properties of variables/errors</a:t>
            </a:r>
          </a:p>
        </p:txBody>
      </p:sp>
      <p:sp>
        <p:nvSpPr>
          <p:cNvPr id="5" name="Rettangolo con angoli arrotondati 4">
            <a:extLst>
              <a:ext uri="{FF2B5EF4-FFF2-40B4-BE49-F238E27FC236}">
                <a16:creationId xmlns:a16="http://schemas.microsoft.com/office/drawing/2014/main" id="{DDD351D2-CC55-2E1D-0959-84432907A798}"/>
              </a:ext>
            </a:extLst>
          </p:cNvPr>
          <p:cNvSpPr/>
          <p:nvPr/>
        </p:nvSpPr>
        <p:spPr>
          <a:xfrm>
            <a:off x="834262" y="4554086"/>
            <a:ext cx="5523927" cy="2176827"/>
          </a:xfrm>
          <a:prstGeom prst="roundRect">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a:extLst>
              <a:ext uri="{FF2B5EF4-FFF2-40B4-BE49-F238E27FC236}">
                <a16:creationId xmlns:a16="http://schemas.microsoft.com/office/drawing/2014/main" id="{ECCB06CF-7A7C-77D4-148A-DBCDC9927419}"/>
              </a:ext>
            </a:extLst>
          </p:cNvPr>
          <p:cNvSpPr/>
          <p:nvPr/>
        </p:nvSpPr>
        <p:spPr>
          <a:xfrm>
            <a:off x="921409" y="2476156"/>
            <a:ext cx="5297028" cy="1846659"/>
          </a:xfrm>
          <a:prstGeom prst="rect">
            <a:avLst/>
          </a:prstGeom>
        </p:spPr>
        <p:txBody>
          <a:bodyPr wrap="none">
            <a:spAutoFit/>
          </a:bodyPr>
          <a:lstStyle/>
          <a:p>
            <a:r>
              <a:rPr lang="en-GB" b="1" dirty="0"/>
              <a:t>Ocean state simulation through numerical models</a:t>
            </a:r>
          </a:p>
          <a:p>
            <a:r>
              <a:rPr lang="en-GB" sz="1600" dirty="0">
                <a:solidFill>
                  <a:srgbClr val="00B050"/>
                </a:solidFill>
              </a:rPr>
              <a:t>● </a:t>
            </a:r>
            <a:r>
              <a:rPr lang="en-GB" sz="1600" dirty="0"/>
              <a:t>Physically consistent ocean state evolution at selected scale</a:t>
            </a:r>
          </a:p>
          <a:p>
            <a:r>
              <a:rPr lang="en-GB" sz="1600" dirty="0">
                <a:solidFill>
                  <a:srgbClr val="FFC000"/>
                </a:solidFill>
              </a:rPr>
              <a:t>●</a:t>
            </a:r>
            <a:r>
              <a:rPr lang="en-GB" sz="1600" dirty="0">
                <a:solidFill>
                  <a:srgbClr val="00B050"/>
                </a:solidFill>
              </a:rPr>
              <a:t> </a:t>
            </a:r>
            <a:r>
              <a:rPr lang="en-GB" sz="1600" dirty="0"/>
              <a:t>Low resolution/sub-grid physics parameterized</a:t>
            </a:r>
          </a:p>
          <a:p>
            <a:r>
              <a:rPr lang="en-GB" sz="1600" dirty="0">
                <a:solidFill>
                  <a:srgbClr val="FFC000"/>
                </a:solidFill>
              </a:rPr>
              <a:t>●</a:t>
            </a:r>
            <a:r>
              <a:rPr lang="en-GB" sz="1600" dirty="0">
                <a:solidFill>
                  <a:srgbClr val="00B050"/>
                </a:solidFill>
              </a:rPr>
              <a:t> </a:t>
            </a:r>
            <a:r>
              <a:rPr lang="en-GB" sz="1600" dirty="0"/>
              <a:t>Affected by numerical errors</a:t>
            </a:r>
          </a:p>
          <a:p>
            <a:r>
              <a:rPr lang="en-GB" sz="1600" dirty="0">
                <a:solidFill>
                  <a:srgbClr val="FF0000"/>
                </a:solidFill>
              </a:rPr>
              <a:t>●</a:t>
            </a:r>
            <a:r>
              <a:rPr lang="en-GB" sz="1600" dirty="0">
                <a:solidFill>
                  <a:srgbClr val="00B050"/>
                </a:solidFill>
              </a:rPr>
              <a:t> </a:t>
            </a:r>
            <a:r>
              <a:rPr lang="en-GB" sz="1600" dirty="0"/>
              <a:t>Requires knowledge of initial state </a:t>
            </a:r>
          </a:p>
          <a:p>
            <a:r>
              <a:rPr lang="en-GB" sz="1600" dirty="0">
                <a:solidFill>
                  <a:srgbClr val="FF0000"/>
                </a:solidFill>
              </a:rPr>
              <a:t>●</a:t>
            </a:r>
            <a:r>
              <a:rPr lang="en-GB" sz="1600" dirty="0">
                <a:solidFill>
                  <a:srgbClr val="00B050"/>
                </a:solidFill>
              </a:rPr>
              <a:t> </a:t>
            </a:r>
            <a:r>
              <a:rPr lang="en-GB" sz="1600" dirty="0"/>
              <a:t>Requires knowledge of forcings</a:t>
            </a:r>
          </a:p>
          <a:p>
            <a:r>
              <a:rPr lang="en-GB" sz="1600" dirty="0">
                <a:solidFill>
                  <a:srgbClr val="FF0000"/>
                </a:solidFill>
              </a:rPr>
              <a:t>●</a:t>
            </a:r>
            <a:r>
              <a:rPr lang="en-GB" sz="1600" dirty="0">
                <a:solidFill>
                  <a:srgbClr val="00B050"/>
                </a:solidFill>
              </a:rPr>
              <a:t> </a:t>
            </a:r>
            <a:r>
              <a:rPr lang="en-GB" sz="1600" dirty="0"/>
              <a:t>Difficult to get predictions close to observations</a:t>
            </a:r>
          </a:p>
        </p:txBody>
      </p:sp>
      <p:sp>
        <p:nvSpPr>
          <p:cNvPr id="12" name="Rettangolo con angoli arrotondati 11">
            <a:extLst>
              <a:ext uri="{FF2B5EF4-FFF2-40B4-BE49-F238E27FC236}">
                <a16:creationId xmlns:a16="http://schemas.microsoft.com/office/drawing/2014/main" id="{4BAF7F68-0473-D81D-ACD3-EC26800C0F85}"/>
              </a:ext>
            </a:extLst>
          </p:cNvPr>
          <p:cNvSpPr/>
          <p:nvPr/>
        </p:nvSpPr>
        <p:spPr>
          <a:xfrm>
            <a:off x="834262" y="2379150"/>
            <a:ext cx="5523927" cy="20406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a:extLst>
              <a:ext uri="{FF2B5EF4-FFF2-40B4-BE49-F238E27FC236}">
                <a16:creationId xmlns:a16="http://schemas.microsoft.com/office/drawing/2014/main" id="{C773E415-8134-D775-0BC9-D4456BAB9EF0}"/>
              </a:ext>
            </a:extLst>
          </p:cNvPr>
          <p:cNvSpPr/>
          <p:nvPr/>
        </p:nvSpPr>
        <p:spPr>
          <a:xfrm>
            <a:off x="6603071" y="2598438"/>
            <a:ext cx="5742946" cy="1600438"/>
          </a:xfrm>
          <a:prstGeom prst="rect">
            <a:avLst/>
          </a:prstGeom>
        </p:spPr>
        <p:txBody>
          <a:bodyPr wrap="square">
            <a:spAutoFit/>
          </a:bodyPr>
          <a:lstStyle/>
          <a:p>
            <a:r>
              <a:rPr lang="en-GB" b="1" dirty="0"/>
              <a:t>Observed data assimilation in numerical models</a:t>
            </a:r>
          </a:p>
          <a:p>
            <a:r>
              <a:rPr lang="en-GB" sz="1600" dirty="0">
                <a:solidFill>
                  <a:srgbClr val="00B050"/>
                </a:solidFill>
              </a:rPr>
              <a:t>●</a:t>
            </a:r>
            <a:r>
              <a:rPr lang="en-GB" sz="1600" dirty="0"/>
              <a:t> </a:t>
            </a:r>
            <a:r>
              <a:rPr lang="it-IT" sz="1600" dirty="0" err="1"/>
              <a:t>Optimal</a:t>
            </a:r>
            <a:r>
              <a:rPr lang="it-IT" sz="1600" dirty="0"/>
              <a:t> estimate </a:t>
            </a:r>
            <a:r>
              <a:rPr lang="it-IT" sz="1600" dirty="0" err="1"/>
              <a:t>based</a:t>
            </a:r>
            <a:r>
              <a:rPr lang="it-IT" sz="1600" dirty="0"/>
              <a:t> on </a:t>
            </a:r>
            <a:r>
              <a:rPr lang="it-IT" sz="1600" dirty="0" err="1"/>
              <a:t>probabilistic</a:t>
            </a:r>
            <a:r>
              <a:rPr lang="it-IT" sz="1600" dirty="0"/>
              <a:t> </a:t>
            </a:r>
            <a:r>
              <a:rPr lang="it-IT" sz="1600" dirty="0" err="1"/>
              <a:t>approach</a:t>
            </a:r>
            <a:endParaRPr lang="it-IT" sz="1600" dirty="0"/>
          </a:p>
          <a:p>
            <a:pPr marL="177800" indent="-177800"/>
            <a:r>
              <a:rPr lang="en-GB" sz="1600" dirty="0">
                <a:solidFill>
                  <a:srgbClr val="FFC000"/>
                </a:solidFill>
              </a:rPr>
              <a:t>●</a:t>
            </a:r>
            <a:r>
              <a:rPr lang="en-GB" sz="1600" dirty="0">
                <a:solidFill>
                  <a:srgbClr val="00B050"/>
                </a:solidFill>
              </a:rPr>
              <a:t> </a:t>
            </a:r>
            <a:r>
              <a:rPr lang="en-GB" sz="1600" dirty="0"/>
              <a:t>Not rigorously tractable due to huge number of variables and nonlinear processes characterizing the ocean state</a:t>
            </a:r>
          </a:p>
          <a:p>
            <a:pPr marL="177800" indent="-177800"/>
            <a:r>
              <a:rPr lang="en-GB" sz="1600" dirty="0">
                <a:solidFill>
                  <a:srgbClr val="FFC000"/>
                </a:solidFill>
              </a:rPr>
              <a:t>● </a:t>
            </a:r>
            <a:r>
              <a:rPr lang="en-GB" sz="1600" dirty="0"/>
              <a:t>Does not improve model physics/parameterizations</a:t>
            </a:r>
          </a:p>
          <a:p>
            <a:r>
              <a:rPr lang="en-GB" sz="1600" dirty="0">
                <a:solidFill>
                  <a:srgbClr val="FF0000"/>
                </a:solidFill>
              </a:rPr>
              <a:t>●</a:t>
            </a:r>
            <a:r>
              <a:rPr lang="en-GB" sz="1600" dirty="0">
                <a:solidFill>
                  <a:srgbClr val="FFC000"/>
                </a:solidFill>
              </a:rPr>
              <a:t> </a:t>
            </a:r>
            <a:r>
              <a:rPr lang="en-GB" sz="1600" dirty="0"/>
              <a:t>Requires </a:t>
            </a:r>
            <a:r>
              <a:rPr lang="en-GB" sz="1600" i="1" dirty="0"/>
              <a:t>a priori </a:t>
            </a:r>
            <a:r>
              <a:rPr lang="en-GB" sz="1600" dirty="0"/>
              <a:t>knowledge of statistical properties of errors</a:t>
            </a:r>
          </a:p>
        </p:txBody>
      </p:sp>
      <p:sp>
        <p:nvSpPr>
          <p:cNvPr id="14" name="Rettangolo con angoli arrotondati 13">
            <a:extLst>
              <a:ext uri="{FF2B5EF4-FFF2-40B4-BE49-F238E27FC236}">
                <a16:creationId xmlns:a16="http://schemas.microsoft.com/office/drawing/2014/main" id="{595C5D61-E3E0-8CB0-0370-F09AA3B39B17}"/>
              </a:ext>
            </a:extLst>
          </p:cNvPr>
          <p:cNvSpPr/>
          <p:nvPr/>
        </p:nvSpPr>
        <p:spPr>
          <a:xfrm>
            <a:off x="6508444" y="2378321"/>
            <a:ext cx="5523927" cy="20406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6">
            <a:extLst>
              <a:ext uri="{FF2B5EF4-FFF2-40B4-BE49-F238E27FC236}">
                <a16:creationId xmlns:a16="http://schemas.microsoft.com/office/drawing/2014/main" id="{365442B3-F538-7248-1F4D-5715660687CF}"/>
              </a:ext>
            </a:extLst>
          </p:cNvPr>
          <p:cNvSpPr/>
          <p:nvPr/>
        </p:nvSpPr>
        <p:spPr>
          <a:xfrm rot="16200000">
            <a:off x="-2750236" y="2857459"/>
            <a:ext cx="6096000" cy="400110"/>
          </a:xfrm>
          <a:prstGeom prst="rect">
            <a:avLst/>
          </a:prstGeom>
        </p:spPr>
        <p:txBody>
          <a:bodyPr>
            <a:spAutoFit/>
          </a:bodyPr>
          <a:lstStyle/>
          <a:p>
            <a:pPr algn="r"/>
            <a:r>
              <a:rPr lang="it-IT" sz="2000" b="1" dirty="0">
                <a:solidFill>
                  <a:schemeClr val="bg1"/>
                </a:solidFill>
                <a:latin typeface="Calibri" pitchFamily="34" charset="0"/>
                <a:cs typeface="Arial" pitchFamily="34" charset="0"/>
              </a:rPr>
              <a:t>The “</a:t>
            </a:r>
            <a:r>
              <a:rPr lang="it-IT" sz="2000" b="1" dirty="0" err="1">
                <a:solidFill>
                  <a:schemeClr val="bg1"/>
                </a:solidFill>
                <a:latin typeface="Calibri" pitchFamily="34" charset="0"/>
                <a:cs typeface="Arial" pitchFamily="34" charset="0"/>
              </a:rPr>
              <a:t>ocean</a:t>
            </a:r>
            <a:r>
              <a:rPr lang="it-IT" sz="2000" b="1" dirty="0">
                <a:solidFill>
                  <a:schemeClr val="bg1"/>
                </a:solidFill>
                <a:latin typeface="Calibri" pitchFamily="34" charset="0"/>
                <a:cs typeface="Arial" pitchFamily="34" charset="0"/>
              </a:rPr>
              <a:t> state </a:t>
            </a:r>
            <a:r>
              <a:rPr lang="it-IT" sz="2000" b="1" dirty="0" err="1">
                <a:solidFill>
                  <a:schemeClr val="bg1"/>
                </a:solidFill>
                <a:latin typeface="Calibri" pitchFamily="34" charset="0"/>
                <a:cs typeface="Arial" pitchFamily="34" charset="0"/>
              </a:rPr>
              <a:t>estimation</a:t>
            </a:r>
            <a:r>
              <a:rPr lang="it-IT" sz="2000" b="1" dirty="0">
                <a:solidFill>
                  <a:schemeClr val="bg1"/>
                </a:solidFill>
                <a:latin typeface="Calibri" pitchFamily="34" charset="0"/>
                <a:cs typeface="Arial" pitchFamily="34" charset="0"/>
              </a:rPr>
              <a:t>” </a:t>
            </a:r>
            <a:r>
              <a:rPr lang="it-IT" sz="2000" b="1" dirty="0" err="1">
                <a:solidFill>
                  <a:schemeClr val="bg1"/>
                </a:solidFill>
                <a:latin typeface="Calibri" pitchFamily="34" charset="0"/>
                <a:cs typeface="Arial" pitchFamily="34" charset="0"/>
              </a:rPr>
              <a:t>problem</a:t>
            </a:r>
            <a:endParaRPr lang="it-IT" sz="2000" b="1" dirty="0">
              <a:solidFill>
                <a:schemeClr val="bg1"/>
              </a:solidFill>
              <a:latin typeface="Calibri" pitchFamily="34" charset="0"/>
              <a:cs typeface="Arial" pitchFamily="34" charset="0"/>
            </a:endParaRPr>
          </a:p>
        </p:txBody>
      </p:sp>
      <p:pic>
        <p:nvPicPr>
          <p:cNvPr id="9" name="Immagine 8">
            <a:extLst>
              <a:ext uri="{FF2B5EF4-FFF2-40B4-BE49-F238E27FC236}">
                <a16:creationId xmlns:a16="http://schemas.microsoft.com/office/drawing/2014/main" id="{1FEA53AE-985B-2156-C800-C501BD37DD22}"/>
              </a:ext>
            </a:extLst>
          </p:cNvPr>
          <p:cNvPicPr>
            <a:picLocks noChangeAspect="1"/>
          </p:cNvPicPr>
          <p:nvPr/>
        </p:nvPicPr>
        <p:blipFill>
          <a:blip r:embed="rId3"/>
          <a:stretch>
            <a:fillRect/>
          </a:stretch>
        </p:blipFill>
        <p:spPr>
          <a:xfrm>
            <a:off x="7253434" y="174535"/>
            <a:ext cx="4061094" cy="2069004"/>
          </a:xfrm>
          <a:prstGeom prst="rect">
            <a:avLst/>
          </a:prstGeom>
        </p:spPr>
      </p:pic>
      <p:sp>
        <p:nvSpPr>
          <p:cNvPr id="10" name="Rettangolo con angoli arrotondati 9">
            <a:extLst>
              <a:ext uri="{FF2B5EF4-FFF2-40B4-BE49-F238E27FC236}">
                <a16:creationId xmlns:a16="http://schemas.microsoft.com/office/drawing/2014/main" id="{D1235267-D778-CC07-D214-FA9E21C46ECB}"/>
              </a:ext>
            </a:extLst>
          </p:cNvPr>
          <p:cNvSpPr/>
          <p:nvPr/>
        </p:nvSpPr>
        <p:spPr>
          <a:xfrm>
            <a:off x="838284" y="106451"/>
            <a:ext cx="5523927" cy="21768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250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91F84-D53E-1CDF-1357-20858E6F6603}"/>
            </a:ext>
          </a:extLst>
        </p:cNvPr>
        <p:cNvGrpSpPr/>
        <p:nvPr/>
      </p:nvGrpSpPr>
      <p:grpSpPr>
        <a:xfrm>
          <a:off x="0" y="0"/>
          <a:ext cx="0" cy="0"/>
          <a:chOff x="0" y="0"/>
          <a:chExt cx="0" cy="0"/>
        </a:xfrm>
      </p:grpSpPr>
      <p:sp>
        <p:nvSpPr>
          <p:cNvPr id="144" name="CasellaDiTesto 28">
            <a:extLst>
              <a:ext uri="{FF2B5EF4-FFF2-40B4-BE49-F238E27FC236}">
                <a16:creationId xmlns:a16="http://schemas.microsoft.com/office/drawing/2014/main" id="{2566FE1C-EEE3-CED9-E579-E162D2C7E8F4}"/>
              </a:ext>
            </a:extLst>
          </p:cNvPr>
          <p:cNvSpPr txBox="1">
            <a:spLocks noChangeArrowheads="1"/>
          </p:cNvSpPr>
          <p:nvPr/>
        </p:nvSpPr>
        <p:spPr bwMode="auto">
          <a:xfrm rot="-5400000">
            <a:off x="-2849931" y="2856904"/>
            <a:ext cx="6295608" cy="583013"/>
          </a:xfrm>
          <a:prstGeom prst="rect">
            <a:avLst/>
          </a:prstGeom>
          <a:solidFill>
            <a:schemeClr val="accent5">
              <a:lumMod val="50000"/>
            </a:schemeClr>
          </a:solidFill>
          <a:ln w="9525">
            <a:solidFill>
              <a:schemeClr val="accent5">
                <a:lumMod val="75000"/>
              </a:schemeClr>
            </a:solidFill>
            <a:miter lim="800000"/>
            <a:headEnd/>
            <a:tailEnd/>
          </a:ln>
        </p:spPr>
        <p:txBody>
          <a:bodyPr wrap="square">
            <a:spAutoFit/>
          </a:bodyPr>
          <a:lstStyle/>
          <a:p>
            <a:pPr algn="r">
              <a:lnSpc>
                <a:spcPts val="3696"/>
              </a:lnSpc>
            </a:pPr>
            <a:r>
              <a:rPr lang="it-IT" sz="3996" b="1" dirty="0">
                <a:solidFill>
                  <a:prstClr val="white"/>
                </a:solidFill>
                <a:latin typeface="Calibri" pitchFamily="34" charset="0"/>
                <a:cs typeface="Arial" pitchFamily="34" charset="0"/>
              </a:rPr>
              <a:t>	</a:t>
            </a:r>
            <a:endParaRPr lang="it-IT" sz="3996" dirty="0">
              <a:solidFill>
                <a:prstClr val="white"/>
              </a:solidFill>
              <a:latin typeface="Calibri" pitchFamily="34" charset="0"/>
              <a:cs typeface="Arial" pitchFamily="34" charset="0"/>
            </a:endParaRPr>
          </a:p>
        </p:txBody>
      </p:sp>
      <p:pic>
        <p:nvPicPr>
          <p:cNvPr id="145" name="Immagine 144">
            <a:extLst>
              <a:ext uri="{FF2B5EF4-FFF2-40B4-BE49-F238E27FC236}">
                <a16:creationId xmlns:a16="http://schemas.microsoft.com/office/drawing/2014/main" id="{652F4770-CE67-5CCB-3AB9-DEC4D5B963BC}"/>
              </a:ext>
            </a:extLst>
          </p:cNvPr>
          <p:cNvPicPr>
            <a:picLocks noChangeAspect="1"/>
          </p:cNvPicPr>
          <p:nvPr/>
        </p:nvPicPr>
        <p:blipFill>
          <a:blip r:embed="rId2"/>
          <a:stretch>
            <a:fillRect/>
          </a:stretch>
        </p:blipFill>
        <p:spPr>
          <a:xfrm>
            <a:off x="-19023" y="6176072"/>
            <a:ext cx="665100" cy="668459"/>
          </a:xfrm>
          <a:prstGeom prst="rect">
            <a:avLst/>
          </a:prstGeom>
        </p:spPr>
      </p:pic>
      <p:sp>
        <p:nvSpPr>
          <p:cNvPr id="7" name="Rettangolo 6">
            <a:extLst>
              <a:ext uri="{FF2B5EF4-FFF2-40B4-BE49-F238E27FC236}">
                <a16:creationId xmlns:a16="http://schemas.microsoft.com/office/drawing/2014/main" id="{588E8592-D98F-7393-7D95-9AD1E5C58F2E}"/>
              </a:ext>
            </a:extLst>
          </p:cNvPr>
          <p:cNvSpPr/>
          <p:nvPr/>
        </p:nvSpPr>
        <p:spPr>
          <a:xfrm rot="16200000">
            <a:off x="-2750236" y="2857459"/>
            <a:ext cx="6096000" cy="400110"/>
          </a:xfrm>
          <a:prstGeom prst="rect">
            <a:avLst/>
          </a:prstGeom>
        </p:spPr>
        <p:txBody>
          <a:bodyPr>
            <a:spAutoFit/>
          </a:bodyPr>
          <a:lstStyle/>
          <a:p>
            <a:pPr algn="r"/>
            <a:r>
              <a:rPr lang="it-IT" sz="2000" b="1" dirty="0">
                <a:solidFill>
                  <a:schemeClr val="bg1"/>
                </a:solidFill>
                <a:latin typeface="Calibri" pitchFamily="34" charset="0"/>
                <a:cs typeface="Arial" pitchFamily="34" charset="0"/>
              </a:rPr>
              <a:t>The “</a:t>
            </a:r>
            <a:r>
              <a:rPr lang="it-IT" sz="2000" b="1" dirty="0" err="1">
                <a:solidFill>
                  <a:schemeClr val="bg1"/>
                </a:solidFill>
                <a:latin typeface="Calibri" pitchFamily="34" charset="0"/>
                <a:cs typeface="Arial" pitchFamily="34" charset="0"/>
              </a:rPr>
              <a:t>ocean</a:t>
            </a:r>
            <a:r>
              <a:rPr lang="it-IT" sz="2000" b="1" dirty="0">
                <a:solidFill>
                  <a:schemeClr val="bg1"/>
                </a:solidFill>
                <a:latin typeface="Calibri" pitchFamily="34" charset="0"/>
                <a:cs typeface="Arial" pitchFamily="34" charset="0"/>
              </a:rPr>
              <a:t> state </a:t>
            </a:r>
            <a:r>
              <a:rPr lang="it-IT" sz="2000" b="1" dirty="0" err="1">
                <a:solidFill>
                  <a:schemeClr val="bg1"/>
                </a:solidFill>
                <a:latin typeface="Calibri" pitchFamily="34" charset="0"/>
                <a:cs typeface="Arial" pitchFamily="34" charset="0"/>
              </a:rPr>
              <a:t>estimation</a:t>
            </a:r>
            <a:r>
              <a:rPr lang="it-IT" sz="2000" b="1" dirty="0">
                <a:solidFill>
                  <a:schemeClr val="bg1"/>
                </a:solidFill>
                <a:latin typeface="Calibri" pitchFamily="34" charset="0"/>
                <a:cs typeface="Arial" pitchFamily="34" charset="0"/>
              </a:rPr>
              <a:t>” </a:t>
            </a:r>
            <a:r>
              <a:rPr lang="it-IT" sz="2000" b="1" dirty="0" err="1">
                <a:solidFill>
                  <a:schemeClr val="bg1"/>
                </a:solidFill>
                <a:latin typeface="Calibri" pitchFamily="34" charset="0"/>
                <a:cs typeface="Arial" pitchFamily="34" charset="0"/>
              </a:rPr>
              <a:t>problem</a:t>
            </a:r>
            <a:endParaRPr lang="it-IT" sz="2000" b="1" dirty="0">
              <a:solidFill>
                <a:schemeClr val="bg1"/>
              </a:solidFill>
              <a:latin typeface="Calibri" pitchFamily="34" charset="0"/>
              <a:cs typeface="Arial" pitchFamily="34" charset="0"/>
            </a:endParaRPr>
          </a:p>
        </p:txBody>
      </p:sp>
      <p:pic>
        <p:nvPicPr>
          <p:cNvPr id="15" name="Immagine 14" descr="Immagine che contiene testo, diagramma, schermata, Carattere&#10;&#10;Descrizione generata automaticamente">
            <a:extLst>
              <a:ext uri="{FF2B5EF4-FFF2-40B4-BE49-F238E27FC236}">
                <a16:creationId xmlns:a16="http://schemas.microsoft.com/office/drawing/2014/main" id="{DCB61313-2AB5-BC08-B440-5B0F442A3E60}"/>
              </a:ext>
            </a:extLst>
          </p:cNvPr>
          <p:cNvPicPr>
            <a:picLocks noChangeAspect="1"/>
          </p:cNvPicPr>
          <p:nvPr/>
        </p:nvPicPr>
        <p:blipFill>
          <a:blip r:embed="rId3"/>
          <a:stretch>
            <a:fillRect/>
          </a:stretch>
        </p:blipFill>
        <p:spPr>
          <a:xfrm>
            <a:off x="6655924" y="1830125"/>
            <a:ext cx="5328988" cy="3796903"/>
          </a:xfrm>
          <a:prstGeom prst="rect">
            <a:avLst/>
          </a:prstGeom>
        </p:spPr>
      </p:pic>
      <p:sp>
        <p:nvSpPr>
          <p:cNvPr id="16" name="CasellaDiTesto 15">
            <a:extLst>
              <a:ext uri="{FF2B5EF4-FFF2-40B4-BE49-F238E27FC236}">
                <a16:creationId xmlns:a16="http://schemas.microsoft.com/office/drawing/2014/main" id="{64223CAA-3C31-E4F0-6FD7-8557EC02FE00}"/>
              </a:ext>
            </a:extLst>
          </p:cNvPr>
          <p:cNvSpPr txBox="1"/>
          <p:nvPr/>
        </p:nvSpPr>
        <p:spPr>
          <a:xfrm>
            <a:off x="804245" y="2032493"/>
            <a:ext cx="6107594" cy="3262432"/>
          </a:xfrm>
          <a:prstGeom prst="rect">
            <a:avLst/>
          </a:prstGeom>
          <a:noFill/>
        </p:spPr>
        <p:txBody>
          <a:bodyPr wrap="square">
            <a:spAutoFit/>
          </a:bodyPr>
          <a:lstStyle/>
          <a:p>
            <a:r>
              <a:rPr lang="it-IT" sz="1600" b="1" i="0" u="none" strike="noStrike" dirty="0" err="1">
                <a:solidFill>
                  <a:srgbClr val="374151"/>
                </a:solidFill>
                <a:effectLst/>
              </a:rPr>
              <a:t>Observational</a:t>
            </a:r>
            <a:r>
              <a:rPr lang="it-IT" sz="1600" b="1" i="0" u="none" strike="noStrike" dirty="0">
                <a:solidFill>
                  <a:srgbClr val="374151"/>
                </a:solidFill>
                <a:effectLst/>
              </a:rPr>
              <a:t> </a:t>
            </a:r>
            <a:r>
              <a:rPr lang="it-IT" sz="1600" b="1" i="0" u="none" strike="noStrike" dirty="0" err="1">
                <a:solidFill>
                  <a:srgbClr val="374151"/>
                </a:solidFill>
                <a:effectLst/>
              </a:rPr>
              <a:t>biases</a:t>
            </a:r>
            <a:r>
              <a:rPr lang="it-IT" sz="1600" b="1" i="0" u="none" strike="noStrike" dirty="0">
                <a:solidFill>
                  <a:srgbClr val="374151"/>
                </a:solidFill>
                <a:effectLst/>
              </a:rPr>
              <a:t> </a:t>
            </a:r>
            <a:r>
              <a:rPr lang="it-IT" sz="1600" b="0" i="0" u="none" strike="noStrike" dirty="0">
                <a:solidFill>
                  <a:srgbClr val="374151"/>
                </a:solidFill>
                <a:effectLst/>
              </a:rPr>
              <a:t>originate from the </a:t>
            </a:r>
            <a:r>
              <a:rPr lang="it-IT" sz="1600" b="0" i="0" u="none" strike="noStrike" dirty="0" err="1">
                <a:solidFill>
                  <a:srgbClr val="374151"/>
                </a:solidFill>
                <a:effectLst/>
              </a:rPr>
              <a:t>choise</a:t>
            </a:r>
            <a:r>
              <a:rPr lang="it-IT" sz="1600" b="0" i="0" u="none" strike="noStrike" dirty="0">
                <a:solidFill>
                  <a:srgbClr val="374151"/>
                </a:solidFill>
                <a:effectLst/>
              </a:rPr>
              <a:t> data </a:t>
            </a:r>
            <a:r>
              <a:rPr lang="it-IT" sz="1600" b="0" i="0" u="none" strike="noStrike" dirty="0" err="1">
                <a:solidFill>
                  <a:srgbClr val="374151"/>
                </a:solidFill>
                <a:effectLst/>
              </a:rPr>
              <a:t>that</a:t>
            </a:r>
            <a:r>
              <a:rPr lang="it-IT" sz="1600" b="0" i="0" u="none" strike="noStrike" dirty="0">
                <a:solidFill>
                  <a:srgbClr val="374151"/>
                </a:solidFill>
                <a:effectLst/>
              </a:rPr>
              <a:t> </a:t>
            </a:r>
            <a:r>
              <a:rPr lang="it-IT" sz="1600" b="0" i="0" u="none" strike="noStrike" dirty="0" err="1">
                <a:solidFill>
                  <a:srgbClr val="374151"/>
                </a:solidFill>
                <a:effectLst/>
              </a:rPr>
              <a:t>inherently</a:t>
            </a:r>
            <a:r>
              <a:rPr lang="it-IT" sz="1600" b="0" i="0" u="none" strike="noStrike" dirty="0">
                <a:solidFill>
                  <a:srgbClr val="374151"/>
                </a:solidFill>
                <a:effectLst/>
              </a:rPr>
              <a:t> </a:t>
            </a:r>
            <a:r>
              <a:rPr lang="it-IT" sz="1600" b="0" i="0" u="none" strike="noStrike" dirty="0" err="1">
                <a:solidFill>
                  <a:srgbClr val="374151"/>
                </a:solidFill>
                <a:effectLst/>
              </a:rPr>
              <a:t>reflects</a:t>
            </a:r>
            <a:r>
              <a:rPr lang="it-IT" sz="1600" b="0" i="0" u="none" strike="noStrike" dirty="0">
                <a:solidFill>
                  <a:srgbClr val="374151"/>
                </a:solidFill>
                <a:effectLst/>
              </a:rPr>
              <a:t> the </a:t>
            </a:r>
            <a:r>
              <a:rPr lang="it-IT" sz="1600" b="0" i="0" u="none" strike="noStrike" dirty="0" err="1">
                <a:solidFill>
                  <a:srgbClr val="374151"/>
                </a:solidFill>
                <a:effectLst/>
              </a:rPr>
              <a:t>underlying</a:t>
            </a:r>
            <a:r>
              <a:rPr lang="it-IT" sz="1600" b="0" i="0" u="none" strike="noStrike" dirty="0">
                <a:solidFill>
                  <a:srgbClr val="374151"/>
                </a:solidFill>
                <a:effectLst/>
              </a:rPr>
              <a:t> </a:t>
            </a:r>
            <a:r>
              <a:rPr lang="it-IT" sz="1600" b="0" i="0" u="none" strike="noStrike" dirty="0" err="1">
                <a:solidFill>
                  <a:srgbClr val="374151"/>
                </a:solidFill>
                <a:effectLst/>
              </a:rPr>
              <a:t>physics</a:t>
            </a:r>
            <a:r>
              <a:rPr lang="it-IT" sz="1600" b="0" i="0" u="none" strike="noStrike" dirty="0">
                <a:solidFill>
                  <a:srgbClr val="374151"/>
                </a:solidFill>
                <a:effectLst/>
              </a:rPr>
              <a:t> (</a:t>
            </a:r>
            <a:r>
              <a:rPr lang="it-IT" sz="1600" b="0" i="1" u="none" strike="noStrike" dirty="0" err="1">
                <a:solidFill>
                  <a:srgbClr val="374151"/>
                </a:solidFill>
                <a:effectLst/>
              </a:rPr>
              <a:t>very</a:t>
            </a:r>
            <a:r>
              <a:rPr lang="it-IT" sz="1600" b="0" i="1" u="none" strike="noStrike" dirty="0">
                <a:solidFill>
                  <a:srgbClr val="374151"/>
                </a:solidFill>
                <a:effectLst/>
              </a:rPr>
              <a:t> soft </a:t>
            </a:r>
            <a:r>
              <a:rPr lang="it-IT" sz="1600" b="0" i="1" u="none" strike="noStrike" dirty="0" err="1">
                <a:solidFill>
                  <a:srgbClr val="374151"/>
                </a:solidFill>
                <a:effectLst/>
              </a:rPr>
              <a:t>constraints</a:t>
            </a:r>
            <a:r>
              <a:rPr lang="it-IT" sz="1600" b="0" i="0" u="none" strike="noStrike" dirty="0">
                <a:solidFill>
                  <a:srgbClr val="374151"/>
                </a:solidFill>
                <a:effectLst/>
              </a:rPr>
              <a:t>)</a:t>
            </a:r>
            <a:endParaRPr lang="it-IT" sz="1600" dirty="0"/>
          </a:p>
          <a:p>
            <a:endParaRPr lang="it-IT" sz="1600" b="0" i="0" u="none" strike="noStrike" dirty="0">
              <a:solidFill>
                <a:srgbClr val="374151"/>
              </a:solidFill>
              <a:effectLst/>
            </a:endParaRPr>
          </a:p>
          <a:p>
            <a:r>
              <a:rPr lang="it-IT" sz="1600" b="1" i="0" u="none" strike="noStrike" dirty="0" err="1">
                <a:solidFill>
                  <a:srgbClr val="374151"/>
                </a:solidFill>
                <a:effectLst/>
              </a:rPr>
              <a:t>Inductive</a:t>
            </a:r>
            <a:r>
              <a:rPr lang="it-IT" sz="1600" b="1" i="0" u="none" strike="noStrike" dirty="0">
                <a:solidFill>
                  <a:srgbClr val="374151"/>
                </a:solidFill>
                <a:effectLst/>
              </a:rPr>
              <a:t> </a:t>
            </a:r>
            <a:r>
              <a:rPr lang="it-IT" sz="1600" b="1" i="0" u="none" strike="noStrike" dirty="0" err="1">
                <a:solidFill>
                  <a:srgbClr val="374151"/>
                </a:solidFill>
                <a:effectLst/>
              </a:rPr>
              <a:t>biases</a:t>
            </a:r>
            <a:r>
              <a:rPr lang="it-IT" sz="1600" b="1" i="0" u="none" strike="noStrike" dirty="0">
                <a:solidFill>
                  <a:srgbClr val="374151"/>
                </a:solidFill>
                <a:effectLst/>
              </a:rPr>
              <a:t> </a:t>
            </a:r>
            <a:r>
              <a:rPr lang="it-IT" sz="1600" b="0" i="0" u="none" strike="noStrike" dirty="0" err="1">
                <a:solidFill>
                  <a:srgbClr val="374151"/>
                </a:solidFill>
                <a:effectLst/>
              </a:rPr>
              <a:t>refer</a:t>
            </a:r>
            <a:r>
              <a:rPr lang="it-IT" sz="1600" b="0" i="0" u="none" strike="noStrike" dirty="0">
                <a:solidFill>
                  <a:srgbClr val="374151"/>
                </a:solidFill>
                <a:effectLst/>
              </a:rPr>
              <a:t> to </a:t>
            </a:r>
            <a:r>
              <a:rPr lang="it-IT" sz="1600" b="0" i="0" u="none" strike="noStrike" dirty="0" err="1">
                <a:solidFill>
                  <a:srgbClr val="374151"/>
                </a:solidFill>
                <a:effectLst/>
              </a:rPr>
              <a:t>pre-existing</a:t>
            </a:r>
            <a:r>
              <a:rPr lang="it-IT" sz="1600" b="0" i="0" u="none" strike="noStrike" dirty="0">
                <a:solidFill>
                  <a:srgbClr val="374151"/>
                </a:solidFill>
                <a:effectLst/>
              </a:rPr>
              <a:t> </a:t>
            </a:r>
            <a:r>
              <a:rPr lang="it-IT" sz="1600" b="0" i="0" u="none" strike="noStrike" dirty="0" err="1">
                <a:solidFill>
                  <a:srgbClr val="374151"/>
                </a:solidFill>
                <a:effectLst/>
              </a:rPr>
              <a:t>assumptions</a:t>
            </a:r>
            <a:r>
              <a:rPr lang="it-IT" sz="1600" b="0" i="0" u="none" strike="noStrike" dirty="0">
                <a:solidFill>
                  <a:srgbClr val="374151"/>
                </a:solidFill>
                <a:effectLst/>
              </a:rPr>
              <a:t> </a:t>
            </a:r>
            <a:r>
              <a:rPr lang="it-IT" sz="1600" b="0" i="0" u="none" strike="noStrike" dirty="0" err="1">
                <a:solidFill>
                  <a:srgbClr val="374151"/>
                </a:solidFill>
                <a:effectLst/>
              </a:rPr>
              <a:t>that</a:t>
            </a:r>
            <a:r>
              <a:rPr lang="it-IT" sz="1600" b="0" i="0" u="none" strike="noStrike" dirty="0">
                <a:solidFill>
                  <a:srgbClr val="374151"/>
                </a:solidFill>
                <a:effectLst/>
              </a:rPr>
              <a:t> can be </a:t>
            </a:r>
            <a:r>
              <a:rPr lang="it-IT" sz="1600" b="0" i="0" u="none" strike="noStrike" dirty="0" err="1">
                <a:solidFill>
                  <a:srgbClr val="374151"/>
                </a:solidFill>
                <a:effectLst/>
              </a:rPr>
              <a:t>integrated</a:t>
            </a:r>
            <a:r>
              <a:rPr lang="it-IT" sz="1600" b="0" i="0" u="none" strike="noStrike" dirty="0">
                <a:solidFill>
                  <a:srgbClr val="374151"/>
                </a:solidFill>
                <a:effectLst/>
              </a:rPr>
              <a:t> </a:t>
            </a:r>
            <a:r>
              <a:rPr lang="it-IT" sz="1600" b="0" i="0" u="none" strike="noStrike" dirty="0" err="1">
                <a:solidFill>
                  <a:srgbClr val="374151"/>
                </a:solidFill>
                <a:effectLst/>
              </a:rPr>
              <a:t>within</a:t>
            </a:r>
            <a:r>
              <a:rPr lang="it-IT" sz="1600" b="0" i="0" u="none" strike="noStrike" dirty="0">
                <a:solidFill>
                  <a:srgbClr val="374151"/>
                </a:solidFill>
                <a:effectLst/>
              </a:rPr>
              <a:t> the </a:t>
            </a:r>
            <a:r>
              <a:rPr lang="it-IT" sz="1600" b="0" i="0" u="none" strike="noStrike" dirty="0" err="1">
                <a:solidFill>
                  <a:srgbClr val="374151"/>
                </a:solidFill>
                <a:effectLst/>
              </a:rPr>
              <a:t>architecture</a:t>
            </a:r>
            <a:r>
              <a:rPr lang="it-IT" sz="1600" b="0" i="0" u="none" strike="noStrike" dirty="0">
                <a:solidFill>
                  <a:srgbClr val="374151"/>
                </a:solidFill>
                <a:effectLst/>
              </a:rPr>
              <a:t> of a machine learning model</a:t>
            </a:r>
          </a:p>
          <a:p>
            <a:r>
              <a:rPr lang="it-IT" sz="1600" b="0" i="0" u="none" strike="noStrike" dirty="0">
                <a:solidFill>
                  <a:srgbClr val="374151"/>
                </a:solidFill>
                <a:effectLst/>
              </a:rPr>
              <a:t>(</a:t>
            </a:r>
            <a:r>
              <a:rPr lang="it-IT" sz="1600" b="0" i="1" u="none" strike="noStrike" dirty="0">
                <a:solidFill>
                  <a:srgbClr val="374151"/>
                </a:solidFill>
                <a:effectLst/>
              </a:rPr>
              <a:t>hard </a:t>
            </a:r>
            <a:r>
              <a:rPr lang="it-IT" sz="1600" b="0" i="1" u="none" strike="noStrike" dirty="0" err="1">
                <a:solidFill>
                  <a:srgbClr val="374151"/>
                </a:solidFill>
                <a:effectLst/>
              </a:rPr>
              <a:t>constraints</a:t>
            </a:r>
            <a:r>
              <a:rPr lang="it-IT" sz="1600" b="0" i="1" u="none" strike="noStrike" dirty="0">
                <a:solidFill>
                  <a:srgbClr val="374151"/>
                </a:solidFill>
                <a:effectLst/>
              </a:rPr>
              <a:t>, </a:t>
            </a:r>
            <a:r>
              <a:rPr lang="it-IT" sz="1600" b="0" i="1" u="none" strike="noStrike" dirty="0" err="1">
                <a:solidFill>
                  <a:srgbClr val="374151"/>
                </a:solidFill>
                <a:effectLst/>
              </a:rPr>
              <a:t>usually</a:t>
            </a:r>
            <a:r>
              <a:rPr lang="it-IT" sz="1600" b="0" i="1" u="none" strike="noStrike" dirty="0">
                <a:solidFill>
                  <a:srgbClr val="374151"/>
                </a:solidFill>
                <a:effectLst/>
              </a:rPr>
              <a:t> </a:t>
            </a:r>
            <a:r>
              <a:rPr lang="it-IT" sz="1600" b="0" i="1" u="none" strike="noStrike" dirty="0" err="1">
                <a:solidFill>
                  <a:srgbClr val="374151"/>
                </a:solidFill>
                <a:effectLst/>
              </a:rPr>
              <a:t>difficult</a:t>
            </a:r>
            <a:r>
              <a:rPr lang="it-IT" sz="1600" b="0" i="1" u="none" strike="noStrike" dirty="0">
                <a:solidFill>
                  <a:srgbClr val="374151"/>
                </a:solidFill>
                <a:effectLst/>
              </a:rPr>
              <a:t> to </a:t>
            </a:r>
            <a:r>
              <a:rPr lang="it-IT" sz="1600" b="0" i="1" u="none" strike="noStrike" dirty="0" err="1">
                <a:solidFill>
                  <a:srgbClr val="374151"/>
                </a:solidFill>
                <a:effectLst/>
              </a:rPr>
              <a:t>implement</a:t>
            </a:r>
            <a:r>
              <a:rPr lang="it-IT" sz="1600" b="0" i="1" u="none" strike="noStrike" dirty="0">
                <a:solidFill>
                  <a:srgbClr val="374151"/>
                </a:solidFill>
                <a:effectLst/>
              </a:rPr>
              <a:t> </a:t>
            </a:r>
            <a:r>
              <a:rPr lang="it-IT" sz="1600" b="0" i="1" u="none" strike="noStrike" dirty="0" err="1">
                <a:solidFill>
                  <a:srgbClr val="374151"/>
                </a:solidFill>
                <a:effectLst/>
              </a:rPr>
              <a:t>except</a:t>
            </a:r>
            <a:r>
              <a:rPr lang="it-IT" sz="1600" b="0" i="1" u="none" strike="noStrike" dirty="0">
                <a:solidFill>
                  <a:srgbClr val="374151"/>
                </a:solidFill>
                <a:effectLst/>
              </a:rPr>
              <a:t> for </a:t>
            </a:r>
            <a:r>
              <a:rPr lang="it-IT" sz="1600" b="0" i="1" u="none" strike="noStrike" dirty="0" err="1">
                <a:solidFill>
                  <a:srgbClr val="374151"/>
                </a:solidFill>
                <a:effectLst/>
              </a:rPr>
              <a:t>simple</a:t>
            </a:r>
            <a:r>
              <a:rPr lang="it-IT" sz="1600" b="0" i="1" u="none" strike="noStrike" dirty="0">
                <a:solidFill>
                  <a:srgbClr val="374151"/>
                </a:solidFill>
                <a:effectLst/>
              </a:rPr>
              <a:t> </a:t>
            </a:r>
            <a:r>
              <a:rPr lang="it-IT" sz="1600" b="0" i="1" u="none" strike="noStrike" dirty="0" err="1">
                <a:solidFill>
                  <a:srgbClr val="374151"/>
                </a:solidFill>
                <a:effectLst/>
              </a:rPr>
              <a:t>properties</a:t>
            </a:r>
            <a:r>
              <a:rPr lang="it-IT" sz="1600" b="0" i="0" u="none" strike="noStrike" dirty="0">
                <a:solidFill>
                  <a:srgbClr val="374151"/>
                </a:solidFill>
                <a:effectLst/>
              </a:rPr>
              <a:t>)</a:t>
            </a:r>
          </a:p>
          <a:p>
            <a:endParaRPr lang="it-IT" sz="1600" dirty="0">
              <a:solidFill>
                <a:srgbClr val="374151"/>
              </a:solidFill>
            </a:endParaRPr>
          </a:p>
          <a:p>
            <a:r>
              <a:rPr lang="it-IT" sz="1600" b="1" i="0" u="none" strike="noStrike" dirty="0">
                <a:solidFill>
                  <a:srgbClr val="374151"/>
                </a:solidFill>
                <a:effectLst/>
                <a:latin typeface="Söhne"/>
              </a:rPr>
              <a:t>Learning </a:t>
            </a:r>
            <a:r>
              <a:rPr lang="it-IT" sz="1600" b="1" i="0" u="none" strike="noStrike" dirty="0" err="1">
                <a:solidFill>
                  <a:srgbClr val="374151"/>
                </a:solidFill>
                <a:effectLst/>
                <a:latin typeface="Söhne"/>
              </a:rPr>
              <a:t>biases</a:t>
            </a:r>
            <a:r>
              <a:rPr lang="it-IT" sz="1600" b="1" i="0" u="none" strike="noStrike" dirty="0">
                <a:solidFill>
                  <a:srgbClr val="374151"/>
                </a:solidFill>
                <a:effectLst/>
                <a:latin typeface="Söhne"/>
              </a:rPr>
              <a:t> </a:t>
            </a:r>
            <a:r>
              <a:rPr lang="it-IT" sz="1600" b="0" i="0" u="none" strike="noStrike" dirty="0">
                <a:solidFill>
                  <a:srgbClr val="374151"/>
                </a:solidFill>
                <a:effectLst/>
                <a:latin typeface="Söhne"/>
              </a:rPr>
              <a:t>are </a:t>
            </a:r>
            <a:r>
              <a:rPr lang="it-IT" sz="1600" b="0" i="0" u="none" strike="noStrike" dirty="0" err="1">
                <a:solidFill>
                  <a:srgbClr val="374151"/>
                </a:solidFill>
                <a:effectLst/>
                <a:latin typeface="Söhne"/>
              </a:rPr>
              <a:t>introduced</a:t>
            </a:r>
            <a:r>
              <a:rPr lang="it-IT" sz="1600" b="0" i="0" u="none" strike="noStrike" dirty="0">
                <a:solidFill>
                  <a:srgbClr val="374151"/>
                </a:solidFill>
                <a:effectLst/>
                <a:latin typeface="Söhne"/>
              </a:rPr>
              <a:t> by  appropriate </a:t>
            </a:r>
            <a:r>
              <a:rPr lang="it-IT" sz="1600" b="0" i="0" u="none" strike="noStrike" dirty="0" err="1">
                <a:solidFill>
                  <a:srgbClr val="374151"/>
                </a:solidFill>
                <a:effectLst/>
                <a:latin typeface="Söhne"/>
              </a:rPr>
              <a:t>choice</a:t>
            </a:r>
            <a:r>
              <a:rPr lang="it-IT" sz="1600" b="0" i="0" u="none" strike="noStrike" dirty="0">
                <a:solidFill>
                  <a:srgbClr val="374151"/>
                </a:solidFill>
                <a:effectLst/>
                <a:latin typeface="Söhne"/>
              </a:rPr>
              <a:t> of </a:t>
            </a:r>
            <a:r>
              <a:rPr lang="it-IT" sz="1600" b="0" i="0" u="none" strike="noStrike" dirty="0" err="1">
                <a:solidFill>
                  <a:srgbClr val="374151"/>
                </a:solidFill>
                <a:effectLst/>
                <a:latin typeface="Söhne"/>
              </a:rPr>
              <a:t>loss</a:t>
            </a:r>
            <a:r>
              <a:rPr lang="it-IT" sz="1600" b="0" i="0" u="none" strike="noStrike" dirty="0">
                <a:solidFill>
                  <a:srgbClr val="374151"/>
                </a:solidFill>
                <a:effectLst/>
                <a:latin typeface="Söhne"/>
              </a:rPr>
              <a:t> </a:t>
            </a:r>
            <a:r>
              <a:rPr lang="it-IT" sz="1600" b="0" i="0" u="none" strike="noStrike" dirty="0" err="1">
                <a:solidFill>
                  <a:srgbClr val="374151"/>
                </a:solidFill>
                <a:effectLst/>
                <a:latin typeface="Söhne"/>
              </a:rPr>
              <a:t>functions</a:t>
            </a:r>
            <a:r>
              <a:rPr lang="it-IT" sz="1600" b="0" i="0" u="none" strike="noStrike" dirty="0">
                <a:solidFill>
                  <a:srgbClr val="374151"/>
                </a:solidFill>
                <a:effectLst/>
                <a:latin typeface="Söhne"/>
              </a:rPr>
              <a:t>, </a:t>
            </a:r>
            <a:r>
              <a:rPr lang="it-IT" sz="1600" b="0" i="0" u="none" strike="noStrike" dirty="0" err="1">
                <a:solidFill>
                  <a:srgbClr val="374151"/>
                </a:solidFill>
                <a:effectLst/>
                <a:latin typeface="Söhne"/>
              </a:rPr>
              <a:t>constraints</a:t>
            </a:r>
            <a:r>
              <a:rPr lang="it-IT" sz="1600" b="0" i="0" u="none" strike="noStrike" dirty="0">
                <a:solidFill>
                  <a:srgbClr val="374151"/>
                </a:solidFill>
                <a:effectLst/>
                <a:latin typeface="Söhne"/>
              </a:rPr>
              <a:t>, and </a:t>
            </a:r>
            <a:r>
              <a:rPr lang="it-IT" sz="1600" b="0" i="0" u="none" strike="noStrike" dirty="0" err="1">
                <a:solidFill>
                  <a:srgbClr val="374151"/>
                </a:solidFill>
                <a:effectLst/>
                <a:latin typeface="Söhne"/>
              </a:rPr>
              <a:t>inference</a:t>
            </a:r>
            <a:r>
              <a:rPr lang="it-IT" sz="1600" b="0" i="0" u="none" strike="noStrike" dirty="0">
                <a:solidFill>
                  <a:srgbClr val="374151"/>
                </a:solidFill>
                <a:effectLst/>
                <a:latin typeface="Söhne"/>
              </a:rPr>
              <a:t> </a:t>
            </a:r>
            <a:r>
              <a:rPr lang="it-IT" sz="1600" b="0" i="0" u="none" strike="noStrike" dirty="0" err="1">
                <a:solidFill>
                  <a:srgbClr val="374151"/>
                </a:solidFill>
                <a:effectLst/>
                <a:latin typeface="Söhne"/>
              </a:rPr>
              <a:t>algorithms</a:t>
            </a:r>
            <a:r>
              <a:rPr lang="it-IT" sz="1600" b="0" i="0" u="none" strike="noStrike" dirty="0">
                <a:solidFill>
                  <a:srgbClr val="374151"/>
                </a:solidFill>
                <a:effectLst/>
                <a:latin typeface="Söhne"/>
              </a:rPr>
              <a:t> </a:t>
            </a:r>
            <a:r>
              <a:rPr lang="it-IT" sz="1600" b="0" i="0" u="none" strike="noStrike" dirty="0" err="1">
                <a:solidFill>
                  <a:srgbClr val="374151"/>
                </a:solidFill>
                <a:effectLst/>
                <a:latin typeface="Söhne"/>
              </a:rPr>
              <a:t>enforcing</a:t>
            </a:r>
            <a:r>
              <a:rPr lang="it-IT" sz="1600" b="0" i="0" u="none" strike="noStrike" dirty="0">
                <a:solidFill>
                  <a:srgbClr val="374151"/>
                </a:solidFill>
                <a:effectLst/>
                <a:latin typeface="Söhne"/>
              </a:rPr>
              <a:t> the training </a:t>
            </a:r>
            <a:r>
              <a:rPr lang="it-IT" sz="1600" b="0" i="0" u="none" strike="noStrike" dirty="0" err="1">
                <a:solidFill>
                  <a:srgbClr val="374151"/>
                </a:solidFill>
                <a:effectLst/>
                <a:latin typeface="Söhne"/>
              </a:rPr>
              <a:t>process</a:t>
            </a:r>
            <a:r>
              <a:rPr lang="it-IT" sz="1600" b="0" i="0" u="none" strike="noStrike" dirty="0">
                <a:solidFill>
                  <a:srgbClr val="374151"/>
                </a:solidFill>
                <a:effectLst/>
                <a:latin typeface="Söhne"/>
              </a:rPr>
              <a:t> to converge </a:t>
            </a:r>
            <a:r>
              <a:rPr lang="it-IT" sz="1600" b="0" i="0" u="none" strike="noStrike" dirty="0" err="1">
                <a:solidFill>
                  <a:srgbClr val="374151"/>
                </a:solidFill>
                <a:effectLst/>
                <a:latin typeface="Söhne"/>
              </a:rPr>
              <a:t>towards</a:t>
            </a:r>
            <a:r>
              <a:rPr lang="it-IT" sz="1600" b="0" i="0" u="none" strike="noStrike" dirty="0">
                <a:solidFill>
                  <a:srgbClr val="374151"/>
                </a:solidFill>
                <a:effectLst/>
                <a:latin typeface="Söhne"/>
              </a:rPr>
              <a:t> </a:t>
            </a:r>
            <a:r>
              <a:rPr lang="it-IT" sz="1600" b="0" i="0" u="none" strike="noStrike" dirty="0" err="1">
                <a:solidFill>
                  <a:srgbClr val="374151"/>
                </a:solidFill>
                <a:effectLst/>
                <a:latin typeface="Söhne"/>
              </a:rPr>
              <a:t>solutions</a:t>
            </a:r>
            <a:r>
              <a:rPr lang="it-IT" sz="1600" b="0" i="0" u="none" strike="noStrike" dirty="0">
                <a:solidFill>
                  <a:srgbClr val="374151"/>
                </a:solidFill>
                <a:effectLst/>
                <a:latin typeface="Söhne"/>
              </a:rPr>
              <a:t> </a:t>
            </a:r>
            <a:r>
              <a:rPr lang="it-IT" sz="1600" b="0" i="0" u="none" strike="noStrike" dirty="0" err="1">
                <a:solidFill>
                  <a:srgbClr val="374151"/>
                </a:solidFill>
                <a:effectLst/>
                <a:latin typeface="Söhne"/>
              </a:rPr>
              <a:t>that</a:t>
            </a:r>
            <a:r>
              <a:rPr lang="it-IT" sz="1600" b="0" i="0" u="none" strike="noStrike" dirty="0">
                <a:solidFill>
                  <a:srgbClr val="374151"/>
                </a:solidFill>
                <a:effectLst/>
                <a:latin typeface="Söhne"/>
              </a:rPr>
              <a:t> </a:t>
            </a:r>
            <a:r>
              <a:rPr lang="it-IT" sz="1600" b="0" i="0" u="none" strike="noStrike" dirty="0" err="1">
                <a:solidFill>
                  <a:srgbClr val="374151"/>
                </a:solidFill>
                <a:effectLst/>
                <a:latin typeface="Söhne"/>
              </a:rPr>
              <a:t>adhere</a:t>
            </a:r>
            <a:r>
              <a:rPr lang="it-IT" sz="1600" b="0" i="0" u="none" strike="noStrike" dirty="0">
                <a:solidFill>
                  <a:srgbClr val="374151"/>
                </a:solidFill>
                <a:effectLst/>
                <a:latin typeface="Söhne"/>
              </a:rPr>
              <a:t> to </a:t>
            </a:r>
            <a:r>
              <a:rPr lang="it-IT" sz="1600" b="0" i="0" u="none" strike="noStrike" dirty="0" err="1">
                <a:solidFill>
                  <a:srgbClr val="374151"/>
                </a:solidFill>
                <a:effectLst/>
                <a:latin typeface="Söhne"/>
              </a:rPr>
              <a:t>known</a:t>
            </a:r>
            <a:r>
              <a:rPr lang="it-IT" sz="1600" b="0" i="0" u="none" strike="noStrike" dirty="0">
                <a:solidFill>
                  <a:srgbClr val="374151"/>
                </a:solidFill>
                <a:effectLst/>
                <a:latin typeface="Söhne"/>
              </a:rPr>
              <a:t> </a:t>
            </a:r>
            <a:r>
              <a:rPr lang="it-IT" sz="1600" b="0" i="0" u="none" strike="noStrike" dirty="0" err="1">
                <a:solidFill>
                  <a:srgbClr val="374151"/>
                </a:solidFill>
                <a:effectLst/>
                <a:latin typeface="Söhne"/>
              </a:rPr>
              <a:t>physical</a:t>
            </a:r>
            <a:r>
              <a:rPr lang="it-IT" sz="1600" b="0" i="0" u="none" strike="noStrike" dirty="0">
                <a:solidFill>
                  <a:srgbClr val="374151"/>
                </a:solidFill>
                <a:effectLst/>
                <a:latin typeface="Söhne"/>
              </a:rPr>
              <a:t> </a:t>
            </a:r>
            <a:r>
              <a:rPr lang="it-IT" sz="1600" b="0" i="0" u="none" strike="noStrike" dirty="0" err="1">
                <a:solidFill>
                  <a:srgbClr val="374151"/>
                </a:solidFill>
                <a:effectLst/>
                <a:latin typeface="Söhne"/>
              </a:rPr>
              <a:t>laws</a:t>
            </a:r>
            <a:endParaRPr lang="it-IT" sz="1600" b="0" i="0" u="none" strike="noStrike" dirty="0">
              <a:solidFill>
                <a:srgbClr val="374151"/>
              </a:solidFill>
              <a:effectLst/>
              <a:latin typeface="Söhne"/>
            </a:endParaRPr>
          </a:p>
          <a:p>
            <a:r>
              <a:rPr lang="it-IT" sz="1600" b="0" i="0" u="none" strike="noStrike" dirty="0">
                <a:solidFill>
                  <a:srgbClr val="374151"/>
                </a:solidFill>
                <a:effectLst/>
              </a:rPr>
              <a:t>(</a:t>
            </a:r>
            <a:r>
              <a:rPr lang="it-IT" sz="1600" b="0" i="1" u="none" strike="noStrike" dirty="0">
                <a:solidFill>
                  <a:srgbClr val="374151"/>
                </a:solidFill>
                <a:effectLst/>
              </a:rPr>
              <a:t>soft </a:t>
            </a:r>
            <a:r>
              <a:rPr lang="it-IT" sz="1600" b="0" i="1" u="none" strike="noStrike" dirty="0" err="1">
                <a:solidFill>
                  <a:srgbClr val="374151"/>
                </a:solidFill>
                <a:effectLst/>
              </a:rPr>
              <a:t>constraint</a:t>
            </a:r>
            <a:r>
              <a:rPr lang="it-IT" sz="1600" b="0" i="1" u="none" strike="noStrike" dirty="0">
                <a:solidFill>
                  <a:srgbClr val="374151"/>
                </a:solidFill>
                <a:effectLst/>
              </a:rPr>
              <a:t>, </a:t>
            </a:r>
            <a:r>
              <a:rPr lang="it-IT" sz="1600" b="0" i="1" u="none" strike="noStrike" dirty="0" err="1">
                <a:solidFill>
                  <a:srgbClr val="374151"/>
                </a:solidFill>
                <a:effectLst/>
              </a:rPr>
              <a:t>efficient</a:t>
            </a:r>
            <a:r>
              <a:rPr lang="it-IT" sz="1600" b="0" i="1" u="none" strike="noStrike" dirty="0">
                <a:solidFill>
                  <a:srgbClr val="374151"/>
                </a:solidFill>
                <a:effectLst/>
              </a:rPr>
              <a:t> </a:t>
            </a:r>
            <a:r>
              <a:rPr lang="it-IT" sz="1600" b="0" i="1" u="none" strike="noStrike" dirty="0" err="1">
                <a:solidFill>
                  <a:srgbClr val="374151"/>
                </a:solidFill>
                <a:effectLst/>
              </a:rPr>
              <a:t>implementations</a:t>
            </a:r>
            <a:r>
              <a:rPr lang="it-IT" sz="1600" b="0" i="0" u="none" strike="noStrike" dirty="0">
                <a:solidFill>
                  <a:srgbClr val="374151"/>
                </a:solidFill>
                <a:effectLst/>
              </a:rPr>
              <a:t>)</a:t>
            </a:r>
            <a:endParaRPr lang="it-IT" sz="1600" dirty="0"/>
          </a:p>
          <a:p>
            <a:endParaRPr lang="it-IT" sz="1400" dirty="0"/>
          </a:p>
        </p:txBody>
      </p:sp>
      <p:sp>
        <p:nvSpPr>
          <p:cNvPr id="17" name="CasellaDiTesto 16">
            <a:extLst>
              <a:ext uri="{FF2B5EF4-FFF2-40B4-BE49-F238E27FC236}">
                <a16:creationId xmlns:a16="http://schemas.microsoft.com/office/drawing/2014/main" id="{BEF467F9-D582-559F-AA92-8A9C461FB9ED}"/>
              </a:ext>
            </a:extLst>
          </p:cNvPr>
          <p:cNvSpPr txBox="1"/>
          <p:nvPr/>
        </p:nvSpPr>
        <p:spPr>
          <a:xfrm>
            <a:off x="804245" y="887765"/>
            <a:ext cx="10647818" cy="584775"/>
          </a:xfrm>
          <a:prstGeom prst="rect">
            <a:avLst/>
          </a:prstGeom>
          <a:solidFill>
            <a:srgbClr val="002060"/>
          </a:solidFill>
        </p:spPr>
        <p:txBody>
          <a:bodyPr wrap="square">
            <a:spAutoFit/>
          </a:bodyPr>
          <a:lstStyle/>
          <a:p>
            <a:r>
              <a:rPr lang="it-IT" sz="1600" dirty="0">
                <a:solidFill>
                  <a:schemeClr val="bg1"/>
                </a:solidFill>
                <a:ea typeface="Cambria Math" panose="02040503050406030204" pitchFamily="18" charset="0"/>
                <a:sym typeface="Wingdings" pitchFamily="2" charset="2"/>
              </a:rPr>
              <a:t></a:t>
            </a:r>
            <a:r>
              <a:rPr lang="it-IT" sz="1600" dirty="0" err="1">
                <a:solidFill>
                  <a:schemeClr val="bg1"/>
                </a:solidFill>
                <a:ea typeface="Cambria Math" panose="02040503050406030204" pitchFamily="18" charset="0"/>
              </a:rPr>
              <a:t>designed</a:t>
            </a:r>
            <a:r>
              <a:rPr lang="it-IT" sz="1600" dirty="0">
                <a:solidFill>
                  <a:schemeClr val="bg1"/>
                </a:solidFill>
                <a:ea typeface="Cambria Math" panose="02040503050406030204" pitchFamily="18" charset="0"/>
              </a:rPr>
              <a:t> to introduce appropriate </a:t>
            </a:r>
            <a:r>
              <a:rPr lang="it-IT" sz="1600" dirty="0" err="1">
                <a:solidFill>
                  <a:schemeClr val="bg1"/>
                </a:solidFill>
                <a:ea typeface="Cambria Math" panose="02040503050406030204" pitchFamily="18" charset="0"/>
              </a:rPr>
              <a:t>observational</a:t>
            </a:r>
            <a:r>
              <a:rPr lang="it-IT" sz="1600" dirty="0">
                <a:solidFill>
                  <a:schemeClr val="bg1"/>
                </a:solidFill>
                <a:ea typeface="Cambria Math" panose="02040503050406030204" pitchFamily="18" charset="0"/>
              </a:rPr>
              <a:t>, </a:t>
            </a:r>
            <a:r>
              <a:rPr lang="it-IT" sz="1600" dirty="0" err="1">
                <a:solidFill>
                  <a:schemeClr val="bg1"/>
                </a:solidFill>
                <a:ea typeface="Cambria Math" panose="02040503050406030204" pitchFamily="18" charset="0"/>
              </a:rPr>
              <a:t>inductive</a:t>
            </a:r>
            <a:r>
              <a:rPr lang="it-IT" sz="1600" dirty="0">
                <a:solidFill>
                  <a:schemeClr val="bg1"/>
                </a:solidFill>
                <a:ea typeface="Cambria Math" panose="02040503050406030204" pitchFamily="18" charset="0"/>
              </a:rPr>
              <a:t> or learning </a:t>
            </a:r>
            <a:r>
              <a:rPr lang="it-IT" sz="1600" dirty="0" err="1">
                <a:solidFill>
                  <a:schemeClr val="bg1"/>
                </a:solidFill>
                <a:ea typeface="Cambria Math" panose="02040503050406030204" pitchFamily="18" charset="0"/>
              </a:rPr>
              <a:t>biases</a:t>
            </a:r>
            <a:r>
              <a:rPr lang="it-IT" sz="1600" dirty="0">
                <a:solidFill>
                  <a:schemeClr val="bg1"/>
                </a:solidFill>
                <a:ea typeface="Cambria Math" panose="02040503050406030204" pitchFamily="18" charset="0"/>
              </a:rPr>
              <a:t> in the models in order to </a:t>
            </a:r>
            <a:r>
              <a:rPr lang="it-IT" sz="1600" dirty="0" err="1">
                <a:solidFill>
                  <a:schemeClr val="bg1"/>
                </a:solidFill>
                <a:ea typeface="Cambria Math" panose="02040503050406030204" pitchFamily="18" charset="0"/>
              </a:rPr>
              <a:t>obtain</a:t>
            </a:r>
            <a:r>
              <a:rPr lang="it-IT" sz="1600" dirty="0">
                <a:solidFill>
                  <a:schemeClr val="bg1"/>
                </a:solidFill>
                <a:ea typeface="Cambria Math" panose="02040503050406030204" pitchFamily="18" charset="0"/>
              </a:rPr>
              <a:t> </a:t>
            </a:r>
            <a:r>
              <a:rPr lang="it-IT" sz="1600" dirty="0" err="1">
                <a:solidFill>
                  <a:schemeClr val="bg1"/>
                </a:solidFill>
                <a:ea typeface="Cambria Math" panose="02040503050406030204" pitchFamily="18" charset="0"/>
              </a:rPr>
              <a:t>physically</a:t>
            </a:r>
            <a:r>
              <a:rPr lang="it-IT" sz="1600" dirty="0">
                <a:solidFill>
                  <a:schemeClr val="bg1"/>
                </a:solidFill>
                <a:ea typeface="Cambria Math" panose="02040503050406030204" pitchFamily="18" charset="0"/>
              </a:rPr>
              <a:t> </a:t>
            </a:r>
            <a:r>
              <a:rPr lang="it-IT" sz="1600" dirty="0" err="1">
                <a:solidFill>
                  <a:schemeClr val="bg1"/>
                </a:solidFill>
                <a:ea typeface="Cambria Math" panose="02040503050406030204" pitchFamily="18" charset="0"/>
              </a:rPr>
              <a:t>consistent</a:t>
            </a:r>
            <a:r>
              <a:rPr lang="it-IT" sz="1600" dirty="0">
                <a:solidFill>
                  <a:schemeClr val="bg1"/>
                </a:solidFill>
                <a:ea typeface="Cambria Math" panose="02040503050406030204" pitchFamily="18" charset="0"/>
              </a:rPr>
              <a:t> </a:t>
            </a:r>
            <a:r>
              <a:rPr lang="it-IT" sz="1600" dirty="0" err="1">
                <a:solidFill>
                  <a:schemeClr val="bg1"/>
                </a:solidFill>
                <a:ea typeface="Cambria Math" panose="02040503050406030204" pitchFamily="18" charset="0"/>
              </a:rPr>
              <a:t>solutions</a:t>
            </a:r>
            <a:r>
              <a:rPr lang="it-IT" sz="1600" dirty="0">
                <a:solidFill>
                  <a:schemeClr val="bg1"/>
                </a:solidFill>
                <a:ea typeface="Cambria Math" panose="02040503050406030204" pitchFamily="18" charset="0"/>
              </a:rPr>
              <a:t> </a:t>
            </a:r>
            <a:endParaRPr lang="it-IT" sz="1600" dirty="0">
              <a:solidFill>
                <a:schemeClr val="bg1"/>
              </a:solidFill>
            </a:endParaRPr>
          </a:p>
        </p:txBody>
      </p:sp>
      <p:sp>
        <p:nvSpPr>
          <p:cNvPr id="18" name="CasellaDiTesto 17">
            <a:extLst>
              <a:ext uri="{FF2B5EF4-FFF2-40B4-BE49-F238E27FC236}">
                <a16:creationId xmlns:a16="http://schemas.microsoft.com/office/drawing/2014/main" id="{2A19A120-C7EE-505C-0FA8-764F6B9B8DC0}"/>
              </a:ext>
            </a:extLst>
          </p:cNvPr>
          <p:cNvSpPr txBox="1"/>
          <p:nvPr/>
        </p:nvSpPr>
        <p:spPr>
          <a:xfrm>
            <a:off x="6727281" y="5662127"/>
            <a:ext cx="5335354" cy="415498"/>
          </a:xfrm>
          <a:prstGeom prst="rect">
            <a:avLst/>
          </a:prstGeom>
          <a:noFill/>
        </p:spPr>
        <p:txBody>
          <a:bodyPr wrap="square">
            <a:spAutoFit/>
          </a:bodyPr>
          <a:lstStyle/>
          <a:p>
            <a:r>
              <a:rPr lang="it-IT" sz="1000" dirty="0" err="1">
                <a:effectLst/>
                <a:latin typeface="+mj-lt"/>
              </a:rPr>
              <a:t>Karniadakis</a:t>
            </a:r>
            <a:r>
              <a:rPr lang="it-IT" sz="1000" dirty="0">
                <a:effectLst/>
                <a:latin typeface="+mj-lt"/>
              </a:rPr>
              <a:t>, G. E., I. G. </a:t>
            </a:r>
            <a:r>
              <a:rPr lang="it-IT" sz="1000" dirty="0" err="1">
                <a:effectLst/>
                <a:latin typeface="+mj-lt"/>
              </a:rPr>
              <a:t>Kevrekidis</a:t>
            </a:r>
            <a:r>
              <a:rPr lang="it-IT" sz="1000" dirty="0">
                <a:effectLst/>
                <a:latin typeface="+mj-lt"/>
              </a:rPr>
              <a:t>, L. Lu, P. </a:t>
            </a:r>
            <a:r>
              <a:rPr lang="it-IT" sz="1000" dirty="0" err="1">
                <a:effectLst/>
                <a:latin typeface="+mj-lt"/>
              </a:rPr>
              <a:t>Perdikaris</a:t>
            </a:r>
            <a:r>
              <a:rPr lang="it-IT" sz="1000" dirty="0">
                <a:effectLst/>
                <a:latin typeface="+mj-lt"/>
              </a:rPr>
              <a:t>, S. Wang, and L. Yang, 2021: </a:t>
            </a:r>
            <a:r>
              <a:rPr lang="it-IT" sz="1000" dirty="0" err="1">
                <a:effectLst/>
                <a:latin typeface="+mj-lt"/>
              </a:rPr>
              <a:t>Physics-informed</a:t>
            </a:r>
            <a:r>
              <a:rPr lang="it-IT" sz="1000" dirty="0">
                <a:effectLst/>
                <a:latin typeface="+mj-lt"/>
              </a:rPr>
              <a:t> machine learning. </a:t>
            </a:r>
            <a:r>
              <a:rPr lang="it-IT" sz="1000" i="1" dirty="0" err="1">
                <a:effectLst/>
                <a:latin typeface="+mj-lt"/>
              </a:rPr>
              <a:t>Nat</a:t>
            </a:r>
            <a:r>
              <a:rPr lang="it-IT" sz="1000" i="1" dirty="0">
                <a:effectLst/>
                <a:latin typeface="+mj-lt"/>
              </a:rPr>
              <a:t>. Rev. </a:t>
            </a:r>
            <a:r>
              <a:rPr lang="it-IT" sz="1000" i="1" dirty="0" err="1">
                <a:effectLst/>
                <a:latin typeface="+mj-lt"/>
              </a:rPr>
              <a:t>Phys</a:t>
            </a:r>
            <a:r>
              <a:rPr lang="it-IT" sz="1000" i="1" dirty="0">
                <a:effectLst/>
                <a:latin typeface="+mj-lt"/>
              </a:rPr>
              <a:t>.</a:t>
            </a:r>
            <a:r>
              <a:rPr lang="it-IT" sz="1000" dirty="0">
                <a:effectLst/>
                <a:latin typeface="+mj-lt"/>
              </a:rPr>
              <a:t>, </a:t>
            </a:r>
            <a:r>
              <a:rPr lang="it-IT" sz="1000" b="1" dirty="0">
                <a:effectLst/>
                <a:latin typeface="+mj-lt"/>
              </a:rPr>
              <a:t>3</a:t>
            </a:r>
            <a:r>
              <a:rPr lang="it-IT" sz="1000" dirty="0">
                <a:effectLst/>
                <a:latin typeface="+mj-lt"/>
              </a:rPr>
              <a:t>, 422–440, https://</a:t>
            </a:r>
            <a:r>
              <a:rPr lang="it-IT" sz="1000" dirty="0" err="1">
                <a:effectLst/>
                <a:latin typeface="+mj-lt"/>
              </a:rPr>
              <a:t>doi.org</a:t>
            </a:r>
            <a:r>
              <a:rPr lang="it-IT" sz="1000" dirty="0">
                <a:effectLst/>
                <a:latin typeface="+mj-lt"/>
              </a:rPr>
              <a:t>/10.1038/s42254-021-00314-5</a:t>
            </a:r>
            <a:r>
              <a:rPr lang="it-IT" sz="1100" dirty="0">
                <a:effectLst/>
                <a:latin typeface="+mj-lt"/>
              </a:rPr>
              <a:t>.</a:t>
            </a:r>
          </a:p>
        </p:txBody>
      </p:sp>
      <p:sp>
        <p:nvSpPr>
          <p:cNvPr id="21" name="CasellaDiTesto 20">
            <a:extLst>
              <a:ext uri="{FF2B5EF4-FFF2-40B4-BE49-F238E27FC236}">
                <a16:creationId xmlns:a16="http://schemas.microsoft.com/office/drawing/2014/main" id="{47AF44A2-E33F-BFCF-9047-B4104F2A8D17}"/>
              </a:ext>
            </a:extLst>
          </p:cNvPr>
          <p:cNvSpPr txBox="1"/>
          <p:nvPr/>
        </p:nvSpPr>
        <p:spPr>
          <a:xfrm>
            <a:off x="800971" y="259312"/>
            <a:ext cx="6110868" cy="369332"/>
          </a:xfrm>
          <a:prstGeom prst="rect">
            <a:avLst/>
          </a:prstGeom>
          <a:noFill/>
        </p:spPr>
        <p:txBody>
          <a:bodyPr wrap="square">
            <a:spAutoFit/>
          </a:bodyPr>
          <a:lstStyle/>
          <a:p>
            <a:r>
              <a:rPr lang="it-IT" b="1" dirty="0" err="1">
                <a:solidFill>
                  <a:srgbClr val="002060"/>
                </a:solidFill>
                <a:ea typeface="Cambria Math" panose="02040503050406030204" pitchFamily="18" charset="0"/>
              </a:rPr>
              <a:t>P</a:t>
            </a:r>
            <a:r>
              <a:rPr lang="it-IT" sz="1800" b="1" dirty="0" err="1">
                <a:solidFill>
                  <a:srgbClr val="002060"/>
                </a:solidFill>
                <a:ea typeface="Cambria Math" panose="02040503050406030204" pitchFamily="18" charset="0"/>
              </a:rPr>
              <a:t>hysically-informed</a:t>
            </a:r>
            <a:r>
              <a:rPr lang="it-IT" sz="1800" b="1" dirty="0">
                <a:solidFill>
                  <a:srgbClr val="002060"/>
                </a:solidFill>
                <a:ea typeface="Cambria Math" panose="02040503050406030204" pitchFamily="18" charset="0"/>
              </a:rPr>
              <a:t> machine learning </a:t>
            </a:r>
            <a:r>
              <a:rPr lang="it-IT" sz="1800" b="1" dirty="0" err="1">
                <a:solidFill>
                  <a:srgbClr val="002060"/>
                </a:solidFill>
                <a:ea typeface="Cambria Math" panose="02040503050406030204" pitchFamily="18" charset="0"/>
              </a:rPr>
              <a:t>approach</a:t>
            </a:r>
            <a:endParaRPr lang="en-GB" dirty="0">
              <a:solidFill>
                <a:srgbClr val="002060"/>
              </a:solidFill>
            </a:endParaRPr>
          </a:p>
        </p:txBody>
      </p:sp>
    </p:spTree>
    <p:extLst>
      <p:ext uri="{BB962C8B-B14F-4D97-AF65-F5344CB8AC3E}">
        <p14:creationId xmlns:p14="http://schemas.microsoft.com/office/powerpoint/2010/main" val="2803525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29.jpg">
            <a:extLst>
              <a:ext uri="{FF2B5EF4-FFF2-40B4-BE49-F238E27FC236}">
                <a16:creationId xmlns:a16="http://schemas.microsoft.com/office/drawing/2014/main" id="{D01FA6A4-0978-B405-E663-E87DA7A5A79A}"/>
              </a:ext>
            </a:extLst>
          </p:cNvPr>
          <p:cNvPicPr>
            <a:picLocks noChangeAspect="1"/>
          </p:cNvPicPr>
          <p:nvPr/>
        </p:nvPicPr>
        <p:blipFill rotWithShape="1">
          <a:blip r:embed="rId2"/>
          <a:srcRect r="49585" b="52716"/>
          <a:stretch/>
        </p:blipFill>
        <p:spPr>
          <a:xfrm>
            <a:off x="216349" y="1385104"/>
            <a:ext cx="4148735" cy="2227596"/>
          </a:xfrm>
          <a:prstGeom prst="rect">
            <a:avLst/>
          </a:prstGeom>
          <a:ln/>
        </p:spPr>
      </p:pic>
      <p:sp>
        <p:nvSpPr>
          <p:cNvPr id="7"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Box 99">
            <a:extLst>
              <a:ext uri="{FF2B5EF4-FFF2-40B4-BE49-F238E27FC236}">
                <a16:creationId xmlns:a16="http://schemas.microsoft.com/office/drawing/2014/main" id="{B06A49EE-0921-4A0E-99D9-29F5A2AC6E1F}"/>
              </a:ext>
            </a:extLst>
          </p:cNvPr>
          <p:cNvSpPr/>
          <p:nvPr/>
        </p:nvSpPr>
        <p:spPr>
          <a:xfrm>
            <a:off x="7441165" y="6053946"/>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2" name="Google Shape;59;p13">
            <a:extLst>
              <a:ext uri="{FF2B5EF4-FFF2-40B4-BE49-F238E27FC236}">
                <a16:creationId xmlns:a16="http://schemas.microsoft.com/office/drawing/2014/main" id="{97259C99-5EDE-2FF9-70E0-58F80BB53F0C}"/>
              </a:ext>
            </a:extLst>
          </p:cNvPr>
          <p:cNvPicPr preferRelativeResize="0"/>
          <p:nvPr/>
        </p:nvPicPr>
        <p:blipFill rotWithShape="1">
          <a:blip r:embed="rId3">
            <a:alphaModFix/>
          </a:blip>
          <a:srcRect r="66202"/>
          <a:stretch/>
        </p:blipFill>
        <p:spPr>
          <a:xfrm>
            <a:off x="10153960" y="6115331"/>
            <a:ext cx="616083" cy="662686"/>
          </a:xfrm>
          <a:prstGeom prst="rect">
            <a:avLst/>
          </a:prstGeom>
          <a:noFill/>
          <a:ln>
            <a:noFill/>
          </a:ln>
        </p:spPr>
      </p:pic>
      <p:pic>
        <p:nvPicPr>
          <p:cNvPr id="23" name="Google Shape;60;p13">
            <a:extLst>
              <a:ext uri="{FF2B5EF4-FFF2-40B4-BE49-F238E27FC236}">
                <a16:creationId xmlns:a16="http://schemas.microsoft.com/office/drawing/2014/main" id="{8E6906E1-0F0D-E0E5-9FB6-630A4E5EA7D5}"/>
              </a:ext>
            </a:extLst>
          </p:cNvPr>
          <p:cNvPicPr preferRelativeResize="0"/>
          <p:nvPr/>
        </p:nvPicPr>
        <p:blipFill rotWithShape="1">
          <a:blip r:embed="rId3">
            <a:alphaModFix/>
          </a:blip>
          <a:srcRect l="34175" r="-11954"/>
          <a:stretch/>
        </p:blipFill>
        <p:spPr>
          <a:xfrm>
            <a:off x="10815525" y="6115331"/>
            <a:ext cx="1376475" cy="680093"/>
          </a:xfrm>
          <a:prstGeom prst="rect">
            <a:avLst/>
          </a:prstGeom>
          <a:noFill/>
          <a:ln>
            <a:noFill/>
          </a:ln>
        </p:spPr>
      </p:pic>
      <p:pic>
        <p:nvPicPr>
          <p:cNvPr id="26" name="Picture 6">
            <a:extLst>
              <a:ext uri="{FF2B5EF4-FFF2-40B4-BE49-F238E27FC236}">
                <a16:creationId xmlns:a16="http://schemas.microsoft.com/office/drawing/2014/main" id="{65CBB813-12C2-7DBF-E2E8-F4151D119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1" y="-141403"/>
            <a:ext cx="2040619" cy="1282251"/>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4">
            <a:extLst>
              <a:ext uri="{FF2B5EF4-FFF2-40B4-BE49-F238E27FC236}">
                <a16:creationId xmlns:a16="http://schemas.microsoft.com/office/drawing/2014/main" id="{FB897CDC-E70B-62E9-7E7D-115E1EF4561E}"/>
              </a:ext>
            </a:extLst>
          </p:cNvPr>
          <p:cNvSpPr/>
          <p:nvPr/>
        </p:nvSpPr>
        <p:spPr bwMode="auto">
          <a:xfrm>
            <a:off x="-38148" y="4057887"/>
            <a:ext cx="12230147" cy="1716152"/>
          </a:xfrm>
          <a:prstGeom prst="rect">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ttangolo 6">
            <a:extLst>
              <a:ext uri="{FF2B5EF4-FFF2-40B4-BE49-F238E27FC236}">
                <a16:creationId xmlns:a16="http://schemas.microsoft.com/office/drawing/2014/main" id="{5B018792-AA6C-DA16-293E-3FF030CC014B}"/>
              </a:ext>
            </a:extLst>
          </p:cNvPr>
          <p:cNvSpPr/>
          <p:nvPr/>
        </p:nvSpPr>
        <p:spPr bwMode="auto">
          <a:xfrm>
            <a:off x="3697512" y="6077490"/>
            <a:ext cx="4750834"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prstClr val="black"/>
                </a:solidFill>
                <a:effectLst/>
                <a:uLnTx/>
                <a:uFillTx/>
                <a:latin typeface="Source Sans Pro" panose="020B0503030403020204" pitchFamily="34" charset="0"/>
                <a:ea typeface="Roboto" pitchFamily="2" charset="0"/>
                <a:cs typeface="Tahoma" panose="020B0604030504040204" pitchFamily="34" charset="0"/>
              </a:rPr>
              <a:t>B. Buongiorno Nardelli, S. </a:t>
            </a:r>
            <a:r>
              <a:rPr kumimoji="0" lang="it-IT" altLang="it-IT" sz="1400" b="1" i="0" u="none" strike="noStrike" kern="1200" cap="none" spc="0" normalizeH="0" baseline="0" noProof="0" dirty="0" err="1">
                <a:ln>
                  <a:noFill/>
                </a:ln>
                <a:solidFill>
                  <a:prstClr val="black"/>
                </a:solidFill>
                <a:effectLst/>
                <a:uLnTx/>
                <a:uFillTx/>
                <a:latin typeface="Source Sans Pro" panose="020B0503030403020204" pitchFamily="34" charset="0"/>
                <a:ea typeface="Roboto" pitchFamily="2" charset="0"/>
                <a:cs typeface="Tahoma" panose="020B0604030504040204" pitchFamily="34" charset="0"/>
              </a:rPr>
              <a:t>Asdar</a:t>
            </a:r>
            <a:r>
              <a:rPr kumimoji="0" lang="it-IT" altLang="it-IT" sz="1400" b="1" i="0" u="none" strike="noStrike" kern="1200" cap="none" spc="0" normalizeH="0" baseline="0" noProof="0" dirty="0">
                <a:ln>
                  <a:noFill/>
                </a:ln>
                <a:solidFill>
                  <a:prstClr val="black"/>
                </a:solidFill>
                <a:effectLst/>
                <a:uLnTx/>
                <a:uFillTx/>
                <a:latin typeface="Source Sans Pro" panose="020B0503030403020204" pitchFamily="34" charset="0"/>
                <a:ea typeface="Roboto" pitchFamily="2" charset="0"/>
                <a:cs typeface="Tahoma" panose="020B0604030504040204" pitchFamily="34" charset="0"/>
              </a:rPr>
              <a:t>, D. Ciani, M. Sammartino  </a:t>
            </a:r>
            <a:endParaRPr kumimoji="0" lang="it-IT" altLang="it-IT" sz="1400" b="0" i="0" u="none" strike="noStrike" kern="1200" cap="none" spc="0" normalizeH="0" baseline="0" noProof="0" dirty="0">
              <a:ln>
                <a:noFill/>
              </a:ln>
              <a:solidFill>
                <a:prstClr val="black"/>
              </a:solidFill>
              <a:effectLst/>
              <a:uLnTx/>
              <a:uFillTx/>
              <a:latin typeface="Source Sans Pro" panose="020B0503030403020204" pitchFamily="34" charset="0"/>
              <a:ea typeface="Roboto" pitchFamily="2" charset="0"/>
              <a:cs typeface="Tahoma" panose="020B0604030504040204" pitchFamily="34" charset="0"/>
            </a:endParaRPr>
          </a:p>
        </p:txBody>
      </p:sp>
      <p:sp>
        <p:nvSpPr>
          <p:cNvPr id="6" name="Rettangolo 4">
            <a:extLst>
              <a:ext uri="{FF2B5EF4-FFF2-40B4-BE49-F238E27FC236}">
                <a16:creationId xmlns:a16="http://schemas.microsoft.com/office/drawing/2014/main" id="{C0D89BF5-2ECE-E756-36EB-DAE586EC2AA9}"/>
              </a:ext>
            </a:extLst>
          </p:cNvPr>
          <p:cNvSpPr/>
          <p:nvPr/>
        </p:nvSpPr>
        <p:spPr bwMode="auto">
          <a:xfrm>
            <a:off x="-38147" y="131831"/>
            <a:ext cx="12230147" cy="1009017"/>
          </a:xfrm>
          <a:prstGeom prst="rect">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Immagine 1">
            <a:extLst>
              <a:ext uri="{FF2B5EF4-FFF2-40B4-BE49-F238E27FC236}">
                <a16:creationId xmlns:a16="http://schemas.microsoft.com/office/drawing/2014/main" id="{B2CA5ABF-31F7-61CC-2A02-42D5535275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bwMode="auto">
          <a:xfrm>
            <a:off x="152599" y="420226"/>
            <a:ext cx="1894211" cy="411527"/>
          </a:xfrm>
          <a:prstGeom prst="rect">
            <a:avLst/>
          </a:prstGeom>
        </p:spPr>
      </p:pic>
      <p:pic>
        <p:nvPicPr>
          <p:cNvPr id="9" name="Google Shape;60;p13">
            <a:extLst>
              <a:ext uri="{FF2B5EF4-FFF2-40B4-BE49-F238E27FC236}">
                <a16:creationId xmlns:a16="http://schemas.microsoft.com/office/drawing/2014/main" id="{32464D02-CA33-5A5B-6926-01DB3AC95DF4}"/>
              </a:ext>
            </a:extLst>
          </p:cNvPr>
          <p:cNvPicPr preferRelativeResize="0"/>
          <p:nvPr/>
        </p:nvPicPr>
        <p:blipFill rotWithShape="1">
          <a:blip r:embed="rId3">
            <a:alphaModFix/>
          </a:blip>
          <a:srcRect l="34175" r="-11954"/>
          <a:stretch/>
        </p:blipFill>
        <p:spPr bwMode="auto">
          <a:xfrm>
            <a:off x="2168823" y="376087"/>
            <a:ext cx="1200497" cy="555526"/>
          </a:xfrm>
          <a:prstGeom prst="rect">
            <a:avLst/>
          </a:prstGeom>
          <a:noFill/>
          <a:ln>
            <a:noFill/>
          </a:ln>
        </p:spPr>
      </p:pic>
      <p:sp>
        <p:nvSpPr>
          <p:cNvPr id="2" name="Title 1"/>
          <p:cNvSpPr>
            <a:spLocks noGrp="1"/>
          </p:cNvSpPr>
          <p:nvPr>
            <p:ph type="ctrTitle"/>
          </p:nvPr>
        </p:nvSpPr>
        <p:spPr>
          <a:xfrm>
            <a:off x="492040" y="3035470"/>
            <a:ext cx="11384009" cy="2387600"/>
          </a:xfrm>
        </p:spPr>
        <p:txBody>
          <a:bodyPr>
            <a:noAutofit/>
          </a:bodyPr>
          <a:lstStyle/>
          <a:p>
            <a:r>
              <a:rPr lang="en-GB" sz="2400" b="1" dirty="0">
                <a:latin typeface="+mn-lt"/>
              </a:rPr>
              <a:t>R</a:t>
            </a:r>
            <a:r>
              <a:rPr lang="en-GB" sz="2400" b="1" dirty="0">
                <a:effectLst/>
                <a:latin typeface="+mn-lt"/>
              </a:rPr>
              <a:t>econstruction of 3D Quasi-Geostrophic </a:t>
            </a:r>
            <a:r>
              <a:rPr lang="en-GB" sz="2400" b="1" dirty="0">
                <a:latin typeface="+mn-lt"/>
              </a:rPr>
              <a:t>C</a:t>
            </a:r>
            <a:r>
              <a:rPr lang="en-GB" sz="2400" b="1" dirty="0">
                <a:effectLst/>
                <a:latin typeface="+mn-lt"/>
              </a:rPr>
              <a:t>urrents from combined satellite-in situ data</a:t>
            </a:r>
            <a:endParaRPr lang="en-GB" sz="2400" b="1" dirty="0">
              <a:latin typeface="+mn-lt"/>
            </a:endParaRPr>
          </a:p>
        </p:txBody>
      </p:sp>
      <p:pic>
        <p:nvPicPr>
          <p:cNvPr id="15" name="Immagine 19">
            <a:extLst>
              <a:ext uri="{FF2B5EF4-FFF2-40B4-BE49-F238E27FC236}">
                <a16:creationId xmlns:a16="http://schemas.microsoft.com/office/drawing/2014/main" id="{D7319197-5199-964E-6862-595F7A385A96}"/>
              </a:ext>
            </a:extLst>
          </p:cNvPr>
          <p:cNvPicPr>
            <a:picLocks noChangeAspect="1"/>
          </p:cNvPicPr>
          <p:nvPr/>
        </p:nvPicPr>
        <p:blipFill rotWithShape="1">
          <a:blip r:embed="rId6">
            <a:alphaModFix amt="80000"/>
          </a:blip>
          <a:srcRect l="-1" r="477"/>
          <a:stretch/>
        </p:blipFill>
        <p:spPr bwMode="auto">
          <a:xfrm>
            <a:off x="8949237" y="1474386"/>
            <a:ext cx="2750723" cy="2382252"/>
          </a:xfrm>
          <a:prstGeom prst="rect">
            <a:avLst/>
          </a:prstGeom>
        </p:spPr>
      </p:pic>
      <p:pic>
        <p:nvPicPr>
          <p:cNvPr id="18" name="Picture 6">
            <a:extLst>
              <a:ext uri="{FF2B5EF4-FFF2-40B4-BE49-F238E27FC236}">
                <a16:creationId xmlns:a16="http://schemas.microsoft.com/office/drawing/2014/main" id="{5D943CE8-75A9-9E93-44AF-F70B5FC33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3259" y="-54112"/>
            <a:ext cx="2040619" cy="12822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13.jpg">
            <a:extLst>
              <a:ext uri="{FF2B5EF4-FFF2-40B4-BE49-F238E27FC236}">
                <a16:creationId xmlns:a16="http://schemas.microsoft.com/office/drawing/2014/main" id="{70A199BC-CC18-C082-F1B0-AACFFA741C72}"/>
              </a:ext>
            </a:extLst>
          </p:cNvPr>
          <p:cNvPicPr>
            <a:picLocks noChangeAspect="1"/>
          </p:cNvPicPr>
          <p:nvPr/>
        </p:nvPicPr>
        <p:blipFill rotWithShape="1">
          <a:blip r:embed="rId7"/>
          <a:srcRect t="-3941" b="4396"/>
          <a:stretch/>
        </p:blipFill>
        <p:spPr>
          <a:xfrm>
            <a:off x="4530162" y="1265540"/>
            <a:ext cx="3871540" cy="2522556"/>
          </a:xfrm>
          <a:prstGeom prst="rect">
            <a:avLst/>
          </a:prstGeom>
          <a:solidFill>
            <a:schemeClr val="bg1"/>
          </a:solidFill>
          <a:ln/>
        </p:spPr>
      </p:pic>
    </p:spTree>
    <p:extLst>
      <p:ext uri="{BB962C8B-B14F-4D97-AF65-F5344CB8AC3E}">
        <p14:creationId xmlns:p14="http://schemas.microsoft.com/office/powerpoint/2010/main" val="1688905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2;p8">
            <a:extLst>
              <a:ext uri="{FF2B5EF4-FFF2-40B4-BE49-F238E27FC236}">
                <a16:creationId xmlns:a16="http://schemas.microsoft.com/office/drawing/2014/main" id="{5DF69479-6909-A4AA-FB92-71CC31483DDA}"/>
              </a:ext>
            </a:extLst>
          </p:cNvPr>
          <p:cNvSpPr txBox="1"/>
          <p:nvPr/>
        </p:nvSpPr>
        <p:spPr>
          <a:xfrm>
            <a:off x="235709" y="139823"/>
            <a:ext cx="11878334" cy="533435"/>
          </a:xfrm>
          <a:prstGeom prst="rect">
            <a:avLst/>
          </a:prstGeom>
          <a:noFill/>
          <a:ln>
            <a:noFill/>
          </a:ln>
        </p:spPr>
        <p:txBody>
          <a:bodyPr spcFirstLastPara="1" wrap="square" lIns="121862" tIns="60915" rIns="121862" bIns="6091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it-IT" sz="2666" b="1" i="0" u="none" strike="noStrike" kern="1200" cap="none" spc="0" normalizeH="0" baseline="0" noProof="0" dirty="0" err="1">
                <a:ln>
                  <a:noFill/>
                </a:ln>
                <a:solidFill>
                  <a:prstClr val="white"/>
                </a:solidFill>
                <a:effectLst/>
                <a:uLnTx/>
                <a:uFillTx/>
                <a:latin typeface="Calibri" panose="020F0502020204030204"/>
                <a:ea typeface="Arial"/>
                <a:cs typeface="Arial"/>
                <a:sym typeface="Arial"/>
              </a:rPr>
              <a:t>Context</a:t>
            </a:r>
            <a:endParaRPr kumimoji="0" sz="2666" b="1" i="0" u="none" strike="noStrike" kern="1200" cap="none" spc="0" normalizeH="0" baseline="0" noProof="0" dirty="0">
              <a:ln>
                <a:noFill/>
              </a:ln>
              <a:solidFill>
                <a:prstClr val="white"/>
              </a:solidFill>
              <a:effectLst/>
              <a:uLnTx/>
              <a:uFillTx/>
              <a:latin typeface="Calibri" panose="020F0502020204030204"/>
              <a:ea typeface="Arial"/>
              <a:cs typeface="Arial"/>
              <a:sym typeface="Arial"/>
            </a:endParaRPr>
          </a:p>
        </p:txBody>
      </p:sp>
      <p:pic>
        <p:nvPicPr>
          <p:cNvPr id="2" name="Immagine 19">
            <a:extLst>
              <a:ext uri="{FF2B5EF4-FFF2-40B4-BE49-F238E27FC236}">
                <a16:creationId xmlns:a16="http://schemas.microsoft.com/office/drawing/2014/main" id="{8279283E-C89D-D00B-5153-E0E6BDD063B2}"/>
              </a:ext>
            </a:extLst>
          </p:cNvPr>
          <p:cNvPicPr>
            <a:picLocks noChangeAspect="1"/>
          </p:cNvPicPr>
          <p:nvPr/>
        </p:nvPicPr>
        <p:blipFill rotWithShape="1">
          <a:blip r:embed="rId3">
            <a:alphaModFix amt="80000"/>
          </a:blip>
          <a:srcRect l="-1" r="477"/>
          <a:stretch/>
        </p:blipFill>
        <p:spPr>
          <a:xfrm>
            <a:off x="30822" y="131926"/>
            <a:ext cx="919168" cy="796042"/>
          </a:xfrm>
          <a:prstGeom prst="rect">
            <a:avLst/>
          </a:prstGeom>
        </p:spPr>
      </p:pic>
      <p:sp>
        <p:nvSpPr>
          <p:cNvPr id="3" name="ZoneTexte 3">
            <a:extLst>
              <a:ext uri="{FF2B5EF4-FFF2-40B4-BE49-F238E27FC236}">
                <a16:creationId xmlns:a16="http://schemas.microsoft.com/office/drawing/2014/main" id="{D53DB8AA-A425-E72E-0B9A-92C79F7C95C2}"/>
              </a:ext>
            </a:extLst>
          </p:cNvPr>
          <p:cNvSpPr txBox="1"/>
          <p:nvPr/>
        </p:nvSpPr>
        <p:spPr>
          <a:xfrm>
            <a:off x="759781" y="2103509"/>
            <a:ext cx="10681803" cy="4275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Develop new products </a:t>
            </a:r>
            <a:r>
              <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to explore of the potential impact of long term oceanic variability on the population dynamics of different fish species.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Wingdings" pitchFamily="2" charset="2"/>
              </a:rPr>
              <a:t></a:t>
            </a:r>
            <a:r>
              <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New product tested by intermediate users active in fishery advisory bodies (e.g. ICCAT, ICES) working groups and projects to achieve maximum impact in support of sustainable fishery.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7" name="Rettangolo 6">
            <a:extLst>
              <a:ext uri="{FF2B5EF4-FFF2-40B4-BE49-F238E27FC236}">
                <a16:creationId xmlns:a16="http://schemas.microsoft.com/office/drawing/2014/main" id="{A05C6D82-45EB-4C64-D64F-341788CB3FE8}"/>
              </a:ext>
            </a:extLst>
          </p:cNvPr>
          <p:cNvSpPr/>
          <p:nvPr/>
        </p:nvSpPr>
        <p:spPr>
          <a:xfrm>
            <a:off x="759781" y="1353829"/>
            <a:ext cx="10513465" cy="584775"/>
          </a:xfrm>
          <a:prstGeom prst="rect">
            <a:avLst/>
          </a:prstGeom>
          <a:solidFill>
            <a:srgbClr val="00206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Improve our knowledge of the 3D transport and environmental conditions and that are known to potentially affect key biological and ecological processes in the upper ocean</a:t>
            </a:r>
          </a:p>
        </p:txBody>
      </p:sp>
      <p:graphicFrame>
        <p:nvGraphicFramePr>
          <p:cNvPr id="8" name="Tabella 7">
            <a:extLst>
              <a:ext uri="{FF2B5EF4-FFF2-40B4-BE49-F238E27FC236}">
                <a16:creationId xmlns:a16="http://schemas.microsoft.com/office/drawing/2014/main" id="{C3BE6157-6A94-A6DA-2124-909EFFB83D09}"/>
              </a:ext>
            </a:extLst>
          </p:cNvPr>
          <p:cNvGraphicFramePr>
            <a:graphicFrameLocks noGrp="1"/>
          </p:cNvGraphicFramePr>
          <p:nvPr/>
        </p:nvGraphicFramePr>
        <p:xfrm>
          <a:off x="855576" y="5894643"/>
          <a:ext cx="6874318" cy="523114"/>
        </p:xfrm>
        <a:graphic>
          <a:graphicData uri="http://schemas.openxmlformats.org/drawingml/2006/table">
            <a:tbl>
              <a:tblPr>
                <a:tableStyleId>{5C22544A-7EE6-4342-B048-85BDC9FD1C3A}</a:tableStyleId>
              </a:tblPr>
              <a:tblGrid>
                <a:gridCol w="1298482">
                  <a:extLst>
                    <a:ext uri="{9D8B030D-6E8A-4147-A177-3AD203B41FA5}">
                      <a16:colId xmlns:a16="http://schemas.microsoft.com/office/drawing/2014/main" val="587062842"/>
                    </a:ext>
                  </a:extLst>
                </a:gridCol>
                <a:gridCol w="1794961">
                  <a:extLst>
                    <a:ext uri="{9D8B030D-6E8A-4147-A177-3AD203B41FA5}">
                      <a16:colId xmlns:a16="http://schemas.microsoft.com/office/drawing/2014/main" val="1985949472"/>
                    </a:ext>
                  </a:extLst>
                </a:gridCol>
                <a:gridCol w="916576">
                  <a:extLst>
                    <a:ext uri="{9D8B030D-6E8A-4147-A177-3AD203B41FA5}">
                      <a16:colId xmlns:a16="http://schemas.microsoft.com/office/drawing/2014/main" val="1017827333"/>
                    </a:ext>
                  </a:extLst>
                </a:gridCol>
                <a:gridCol w="2864299">
                  <a:extLst>
                    <a:ext uri="{9D8B030D-6E8A-4147-A177-3AD203B41FA5}">
                      <a16:colId xmlns:a16="http://schemas.microsoft.com/office/drawing/2014/main" val="2532044206"/>
                    </a:ext>
                  </a:extLst>
                </a:gridCol>
              </a:tblGrid>
              <a:tr h="227121">
                <a:tc>
                  <a:txBody>
                    <a:bodyPr/>
                    <a:lstStyle/>
                    <a:p>
                      <a:pPr algn="ctr">
                        <a:spcBef>
                          <a:spcPts val="300"/>
                        </a:spcBef>
                        <a:spcAft>
                          <a:spcPts val="0"/>
                        </a:spcAft>
                      </a:pPr>
                      <a:r>
                        <a:rPr lang="en-US" sz="1600">
                          <a:effectLst/>
                        </a:rPr>
                        <a:t>SOCIB</a:t>
                      </a:r>
                      <a:endParaRPr lang="it-IT" sz="2000">
                        <a:effectLst/>
                        <a:latin typeface="Verdana" panose="020B0604030504040204" pitchFamily="34" charset="0"/>
                        <a:ea typeface="Verdana" panose="020B0604030504040204" pitchFamily="34" charset="0"/>
                        <a:cs typeface="Verdana" panose="020B0604030504040204" pitchFamily="34" charset="0"/>
                      </a:endParaRPr>
                    </a:p>
                  </a:txBody>
                  <a:tcPr marL="25400" marR="25400" marT="0" marB="0" anchor="ctr"/>
                </a:tc>
                <a:tc>
                  <a:txBody>
                    <a:bodyPr/>
                    <a:lstStyle/>
                    <a:p>
                      <a:pPr algn="ctr">
                        <a:lnSpc>
                          <a:spcPct val="115000"/>
                        </a:lnSpc>
                        <a:spcBef>
                          <a:spcPts val="300"/>
                        </a:spcBef>
                        <a:spcAft>
                          <a:spcPts val="0"/>
                        </a:spcAft>
                      </a:pPr>
                      <a:r>
                        <a:rPr lang="en-US" sz="1600">
                          <a:effectLst/>
                        </a:rPr>
                        <a:t>Diego Alvarez</a:t>
                      </a:r>
                      <a:endParaRPr lang="it-IT" sz="2000">
                        <a:effectLst/>
                        <a:latin typeface="Verdana" panose="020B0604030504040204" pitchFamily="34" charset="0"/>
                        <a:ea typeface="Verdana" panose="020B0604030504040204" pitchFamily="34" charset="0"/>
                        <a:cs typeface="Verdana" panose="020B0604030504040204" pitchFamily="34" charset="0"/>
                      </a:endParaRPr>
                    </a:p>
                  </a:txBody>
                  <a:tcPr marL="25400" marR="25400" marT="0" marB="0" anchor="ctr"/>
                </a:tc>
                <a:tc>
                  <a:txBody>
                    <a:bodyPr/>
                    <a:lstStyle/>
                    <a:p>
                      <a:pPr algn="ctr">
                        <a:lnSpc>
                          <a:spcPct val="115000"/>
                        </a:lnSpc>
                        <a:spcBef>
                          <a:spcPts val="300"/>
                        </a:spcBef>
                        <a:spcAft>
                          <a:spcPts val="0"/>
                        </a:spcAft>
                      </a:pPr>
                      <a:r>
                        <a:rPr lang="en-US" sz="1600">
                          <a:effectLst/>
                        </a:rPr>
                        <a:t>Spain</a:t>
                      </a:r>
                      <a:endParaRPr lang="it-IT" sz="2000">
                        <a:effectLst/>
                        <a:latin typeface="Verdana" panose="020B0604030504040204" pitchFamily="34" charset="0"/>
                        <a:ea typeface="Verdana" panose="020B0604030504040204" pitchFamily="34" charset="0"/>
                        <a:cs typeface="Verdana" panose="020B0604030504040204" pitchFamily="34" charset="0"/>
                      </a:endParaRPr>
                    </a:p>
                  </a:txBody>
                  <a:tcPr marL="25400" marR="25400" marT="0" marB="0" anchor="ctr"/>
                </a:tc>
                <a:tc>
                  <a:txBody>
                    <a:bodyPr/>
                    <a:lstStyle/>
                    <a:p>
                      <a:pPr algn="ctr">
                        <a:lnSpc>
                          <a:spcPct val="115000"/>
                        </a:lnSpc>
                        <a:spcBef>
                          <a:spcPts val="300"/>
                        </a:spcBef>
                        <a:spcAft>
                          <a:spcPts val="0"/>
                        </a:spcAft>
                      </a:pPr>
                      <a:r>
                        <a:rPr lang="en-US" sz="1600">
                          <a:effectLst/>
                          <a:hlinkClick r:id="rId4"/>
                        </a:rPr>
                        <a:t>http://www.socib.eu/</a:t>
                      </a:r>
                      <a:endParaRPr lang="it-IT" sz="2000">
                        <a:effectLst/>
                        <a:latin typeface="Verdana" panose="020B0604030504040204" pitchFamily="34" charset="0"/>
                        <a:ea typeface="Verdana" panose="020B0604030504040204" pitchFamily="34" charset="0"/>
                        <a:cs typeface="Verdana" panose="020B0604030504040204" pitchFamily="34" charset="0"/>
                      </a:endParaRPr>
                    </a:p>
                  </a:txBody>
                  <a:tcPr marL="25400" marR="25400" marT="0" marB="0" anchor="ctr"/>
                </a:tc>
                <a:extLst>
                  <a:ext uri="{0D108BD9-81ED-4DB2-BD59-A6C34878D82A}">
                    <a16:rowId xmlns:a16="http://schemas.microsoft.com/office/drawing/2014/main" val="3909214689"/>
                  </a:ext>
                </a:extLst>
              </a:tr>
              <a:tr h="227121">
                <a:tc>
                  <a:txBody>
                    <a:bodyPr/>
                    <a:lstStyle/>
                    <a:p>
                      <a:pPr algn="ctr">
                        <a:spcBef>
                          <a:spcPts val="300"/>
                        </a:spcBef>
                        <a:spcAft>
                          <a:spcPts val="0"/>
                        </a:spcAft>
                      </a:pPr>
                      <a:r>
                        <a:rPr lang="en-US" sz="1600" dirty="0">
                          <a:effectLst/>
                        </a:rPr>
                        <a:t>DTU Aqua</a:t>
                      </a:r>
                      <a:endParaRPr lang="it-IT" sz="2000" dirty="0">
                        <a:effectLst/>
                        <a:latin typeface="Verdana" panose="020B0604030504040204" pitchFamily="34" charset="0"/>
                        <a:ea typeface="Verdana" panose="020B0604030504040204" pitchFamily="34" charset="0"/>
                        <a:cs typeface="Verdana" panose="020B0604030504040204" pitchFamily="34" charset="0"/>
                      </a:endParaRPr>
                    </a:p>
                  </a:txBody>
                  <a:tcPr marL="25400" marR="25400" marT="0" marB="0" anchor="ctr"/>
                </a:tc>
                <a:tc>
                  <a:txBody>
                    <a:bodyPr/>
                    <a:lstStyle/>
                    <a:p>
                      <a:pPr algn="ctr">
                        <a:lnSpc>
                          <a:spcPct val="115000"/>
                        </a:lnSpc>
                        <a:spcBef>
                          <a:spcPts val="300"/>
                        </a:spcBef>
                        <a:spcAft>
                          <a:spcPts val="0"/>
                        </a:spcAft>
                      </a:pPr>
                      <a:r>
                        <a:rPr lang="en-US" sz="1600">
                          <a:effectLst/>
                        </a:rPr>
                        <a:t>Patrizio </a:t>
                      </a:r>
                      <a:r>
                        <a:rPr lang="en-US" sz="1600" err="1">
                          <a:effectLst/>
                        </a:rPr>
                        <a:t>Mariani</a:t>
                      </a:r>
                      <a:endParaRPr lang="it-IT" sz="2000">
                        <a:effectLst/>
                        <a:latin typeface="Verdana" panose="020B0604030504040204" pitchFamily="34" charset="0"/>
                        <a:ea typeface="Verdana" panose="020B0604030504040204" pitchFamily="34" charset="0"/>
                        <a:cs typeface="Verdana" panose="020B0604030504040204" pitchFamily="34" charset="0"/>
                      </a:endParaRPr>
                    </a:p>
                  </a:txBody>
                  <a:tcPr marL="25400" marR="25400" marT="0" marB="0" anchor="ctr"/>
                </a:tc>
                <a:tc>
                  <a:txBody>
                    <a:bodyPr/>
                    <a:lstStyle/>
                    <a:p>
                      <a:pPr algn="ctr">
                        <a:lnSpc>
                          <a:spcPct val="115000"/>
                        </a:lnSpc>
                        <a:spcBef>
                          <a:spcPts val="300"/>
                        </a:spcBef>
                        <a:spcAft>
                          <a:spcPts val="0"/>
                        </a:spcAft>
                      </a:pPr>
                      <a:r>
                        <a:rPr lang="en-US" sz="1600">
                          <a:effectLst/>
                        </a:rPr>
                        <a:t>Denmark</a:t>
                      </a:r>
                      <a:endParaRPr lang="it-IT" sz="2000">
                        <a:effectLst/>
                        <a:latin typeface="Verdana" panose="020B0604030504040204" pitchFamily="34" charset="0"/>
                        <a:ea typeface="Verdana" panose="020B0604030504040204" pitchFamily="34" charset="0"/>
                        <a:cs typeface="Verdana" panose="020B0604030504040204" pitchFamily="34" charset="0"/>
                      </a:endParaRPr>
                    </a:p>
                  </a:txBody>
                  <a:tcPr marL="25400" marR="25400" marT="0" marB="0" anchor="ctr"/>
                </a:tc>
                <a:tc>
                  <a:txBody>
                    <a:bodyPr/>
                    <a:lstStyle/>
                    <a:p>
                      <a:pPr algn="ctr">
                        <a:lnSpc>
                          <a:spcPct val="115000"/>
                        </a:lnSpc>
                        <a:spcBef>
                          <a:spcPts val="300"/>
                        </a:spcBef>
                        <a:spcAft>
                          <a:spcPts val="0"/>
                        </a:spcAft>
                      </a:pPr>
                      <a:r>
                        <a:rPr lang="en-US" sz="1600" dirty="0">
                          <a:effectLst/>
                          <a:hlinkClick r:id="rId5"/>
                        </a:rPr>
                        <a:t>https://www.aqua.dtu.dk/english</a:t>
                      </a:r>
                      <a:endParaRPr lang="it-IT" sz="2000" dirty="0">
                        <a:effectLst/>
                        <a:latin typeface="Verdana" panose="020B0604030504040204" pitchFamily="34" charset="0"/>
                        <a:ea typeface="Verdana" panose="020B0604030504040204" pitchFamily="34" charset="0"/>
                        <a:cs typeface="Verdana" panose="020B0604030504040204" pitchFamily="34" charset="0"/>
                      </a:endParaRPr>
                    </a:p>
                  </a:txBody>
                  <a:tcPr marL="25400" marR="25400" marT="0" marB="0" anchor="ctr"/>
                </a:tc>
                <a:extLst>
                  <a:ext uri="{0D108BD9-81ED-4DB2-BD59-A6C34878D82A}">
                    <a16:rowId xmlns:a16="http://schemas.microsoft.com/office/drawing/2014/main" val="1988717778"/>
                  </a:ext>
                </a:extLst>
              </a:tr>
            </a:tbl>
          </a:graphicData>
        </a:graphic>
      </p:graphicFrame>
      <p:pic>
        <p:nvPicPr>
          <p:cNvPr id="9" name="Immagine 8">
            <a:extLst>
              <a:ext uri="{FF2B5EF4-FFF2-40B4-BE49-F238E27FC236}">
                <a16:creationId xmlns:a16="http://schemas.microsoft.com/office/drawing/2014/main" id="{1FF3658B-E42F-6ACF-4155-7A4BA180EAFB}"/>
              </a:ext>
            </a:extLst>
          </p:cNvPr>
          <p:cNvPicPr>
            <a:picLocks noChangeAspect="1"/>
          </p:cNvPicPr>
          <p:nvPr/>
        </p:nvPicPr>
        <p:blipFill>
          <a:blip r:embed="rId6"/>
          <a:stretch>
            <a:fillRect/>
          </a:stretch>
        </p:blipFill>
        <p:spPr>
          <a:xfrm>
            <a:off x="9760325" y="5886544"/>
            <a:ext cx="1594174" cy="653612"/>
          </a:xfrm>
          <a:prstGeom prst="rect">
            <a:avLst/>
          </a:prstGeom>
        </p:spPr>
      </p:pic>
      <p:pic>
        <p:nvPicPr>
          <p:cNvPr id="10" name="Immagine 9">
            <a:extLst>
              <a:ext uri="{FF2B5EF4-FFF2-40B4-BE49-F238E27FC236}">
                <a16:creationId xmlns:a16="http://schemas.microsoft.com/office/drawing/2014/main" id="{3BD8CEDE-6891-11C8-8239-7951D016C4F4}"/>
              </a:ext>
            </a:extLst>
          </p:cNvPr>
          <p:cNvPicPr>
            <a:picLocks noChangeAspect="1"/>
          </p:cNvPicPr>
          <p:nvPr/>
        </p:nvPicPr>
        <p:blipFill>
          <a:blip r:embed="rId7"/>
          <a:stretch>
            <a:fillRect/>
          </a:stretch>
        </p:blipFill>
        <p:spPr>
          <a:xfrm>
            <a:off x="8061931" y="5886544"/>
            <a:ext cx="1521433" cy="653612"/>
          </a:xfrm>
          <a:prstGeom prst="rect">
            <a:avLst/>
          </a:prstGeom>
        </p:spPr>
      </p:pic>
      <p:sp>
        <p:nvSpPr>
          <p:cNvPr id="11" name="CasellaDiTesto 10">
            <a:extLst>
              <a:ext uri="{FF2B5EF4-FFF2-40B4-BE49-F238E27FC236}">
                <a16:creationId xmlns:a16="http://schemas.microsoft.com/office/drawing/2014/main" id="{24E0D18D-6FE4-AC3F-340E-80361D4FE2D2}"/>
              </a:ext>
            </a:extLst>
          </p:cNvPr>
          <p:cNvSpPr txBox="1"/>
          <p:nvPr/>
        </p:nvSpPr>
        <p:spPr>
          <a:xfrm>
            <a:off x="674260" y="1090950"/>
            <a:ext cx="610688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Theme 2 </a:t>
            </a: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WOC-NATL3D</a:t>
            </a:r>
            <a:endParaRPr kumimoji="0" lang="en-GB" sz="1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Rettangolo con angoli arrotondati 19">
            <a:extLst>
              <a:ext uri="{FF2B5EF4-FFF2-40B4-BE49-F238E27FC236}">
                <a16:creationId xmlns:a16="http://schemas.microsoft.com/office/drawing/2014/main" id="{1934DED8-B0F3-F7C0-4B86-403EFE14F9B4}"/>
              </a:ext>
            </a:extLst>
          </p:cNvPr>
          <p:cNvSpPr/>
          <p:nvPr/>
        </p:nvSpPr>
        <p:spPr>
          <a:xfrm>
            <a:off x="759781" y="5192486"/>
            <a:ext cx="10681803" cy="142602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sellaDiTesto 24">
            <a:extLst>
              <a:ext uri="{FF2B5EF4-FFF2-40B4-BE49-F238E27FC236}">
                <a16:creationId xmlns:a16="http://schemas.microsoft.com/office/drawing/2014/main" id="{808778A4-7603-2B23-4E39-94744FD0F230}"/>
              </a:ext>
            </a:extLst>
          </p:cNvPr>
          <p:cNvSpPr txBox="1"/>
          <p:nvPr/>
        </p:nvSpPr>
        <p:spPr>
          <a:xfrm>
            <a:off x="759781" y="2857536"/>
            <a:ext cx="5336219" cy="19697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 main interest is to:</a:t>
            </a:r>
          </a:p>
          <a:p>
            <a:pPr marL="414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investigate the role of frontal meanders and eddies in the and dispersal of larvae of selected species (keeping in mind the possibility of diel vertical migrations from the surface down to few hundreds meters)</a:t>
            </a:r>
          </a:p>
          <a:p>
            <a:pPr marL="414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assess the vertical exchanges at the base of the euphotic layer and their potential impact on primary productivity </a:t>
            </a:r>
          </a:p>
        </p:txBody>
      </p:sp>
      <p:pic>
        <p:nvPicPr>
          <p:cNvPr id="26" name="image3.jpg">
            <a:extLst>
              <a:ext uri="{FF2B5EF4-FFF2-40B4-BE49-F238E27FC236}">
                <a16:creationId xmlns:a16="http://schemas.microsoft.com/office/drawing/2014/main" id="{FD1CB5BB-CBC5-C32D-E439-3F08EC65A7DA}"/>
              </a:ext>
            </a:extLst>
          </p:cNvPr>
          <p:cNvPicPr/>
          <p:nvPr/>
        </p:nvPicPr>
        <p:blipFill>
          <a:blip r:embed="rId8"/>
          <a:srcRect/>
          <a:stretch>
            <a:fillRect/>
          </a:stretch>
        </p:blipFill>
        <p:spPr>
          <a:xfrm>
            <a:off x="6671131" y="2640761"/>
            <a:ext cx="4508497" cy="2277371"/>
          </a:xfrm>
          <a:prstGeom prst="rect">
            <a:avLst/>
          </a:prstGeom>
          <a:ln/>
        </p:spPr>
      </p:pic>
    </p:spTree>
    <p:extLst>
      <p:ext uri="{BB962C8B-B14F-4D97-AF65-F5344CB8AC3E}">
        <p14:creationId xmlns:p14="http://schemas.microsoft.com/office/powerpoint/2010/main" val="307331628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10855</TotalTime>
  <Words>2735</Words>
  <Application>Microsoft Macintosh PowerPoint</Application>
  <PresentationFormat>Widescreen</PresentationFormat>
  <Paragraphs>375</Paragraphs>
  <Slides>25</Slides>
  <Notes>11</Notes>
  <HiddenSlides>0</HiddenSlides>
  <MMClips>0</MMClips>
  <ScaleCrop>false</ScaleCrop>
  <HeadingPairs>
    <vt:vector size="6" baseType="variant">
      <vt:variant>
        <vt:lpstr>Caratteri utilizzati</vt:lpstr>
      </vt:variant>
      <vt:variant>
        <vt:i4>16</vt:i4>
      </vt:variant>
      <vt:variant>
        <vt:lpstr>Tema</vt:lpstr>
      </vt:variant>
      <vt:variant>
        <vt:i4>2</vt:i4>
      </vt:variant>
      <vt:variant>
        <vt:lpstr>Titoli diapositive</vt:lpstr>
      </vt:variant>
      <vt:variant>
        <vt:i4>25</vt:i4>
      </vt:variant>
    </vt:vector>
  </HeadingPairs>
  <TitlesOfParts>
    <vt:vector size="43" baseType="lpstr">
      <vt:lpstr>Hiragino Sans</vt:lpstr>
      <vt:lpstr>Aptos</vt:lpstr>
      <vt:lpstr>Arial</vt:lpstr>
      <vt:lpstr>Avenir Book</vt:lpstr>
      <vt:lpstr>Calibri</vt:lpstr>
      <vt:lpstr>Calibri Light</vt:lpstr>
      <vt:lpstr>Cambria Math</vt:lpstr>
      <vt:lpstr>Montserrat</vt:lpstr>
      <vt:lpstr>News Gothic MT</vt:lpstr>
      <vt:lpstr>NimbusRomNo9L</vt:lpstr>
      <vt:lpstr>Open Sans</vt:lpstr>
      <vt:lpstr>Söhne</vt:lpstr>
      <vt:lpstr>Source Sans Pro</vt:lpstr>
      <vt:lpstr>Times New Roman</vt:lpstr>
      <vt:lpstr>Verdana</vt:lpstr>
      <vt:lpstr>Wingdings</vt:lpstr>
      <vt:lpstr>Tema di Office</vt:lpstr>
      <vt:lpstr>Office Theme</vt:lpstr>
      <vt:lpstr>Improving data-driven reconstructions of ocean dynamics: from operational to scientific applications   Bruno Buongiorno Nardelli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Reconstruction of 3D Quasi-Geostrophic Currents from combined satellite-in situ data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Artificial Intelligence for Ocean Dynamics </vt:lpstr>
      <vt:lpstr>Artificial Intelligence for Ocean Dynamics </vt:lpstr>
      <vt:lpstr>Artificial Intelligence for Ocean Dynamics </vt:lpstr>
      <vt:lpstr>Artificial Intelligence for Ocean Dynamics </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ISMAR</dc:creator>
  <cp:lastModifiedBy>Bruno Buongiorno Nardelli</cp:lastModifiedBy>
  <cp:revision>124</cp:revision>
  <cp:lastPrinted>2023-03-06T11:39:38Z</cp:lastPrinted>
  <dcterms:created xsi:type="dcterms:W3CDTF">2023-01-18T18:13:25Z</dcterms:created>
  <dcterms:modified xsi:type="dcterms:W3CDTF">2024-11-14T06:57:15Z</dcterms:modified>
</cp:coreProperties>
</file>