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7559675" cx="13439775"/>
  <p:notesSz cx="6858000" cy="9144000"/>
  <p:embeddedFontLst>
    <p:embeddedFont>
      <p:font typeface="Roboto Slab"/>
      <p:regular r:id="rId27"/>
      <p:bold r:id="rId28"/>
    </p:embeddedFont>
    <p:embeddedFont>
      <p:font typeface="Montserrat"/>
      <p:regular r:id="rId29"/>
      <p:bold r:id="rId30"/>
      <p:italic r:id="rId31"/>
      <p:boldItalic r:id="rId32"/>
    </p:embeddedFont>
    <p:embeddedFont>
      <p:font typeface="Montserrat Medium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A4A3A4"/>
          </p15:clr>
        </p15:guide>
        <p15:guide id="2" pos="4232">
          <p15:clr>
            <a:srgbClr val="A4A3A4"/>
          </p15:clr>
        </p15:guide>
      </p15:sldGuideLst>
    </p:ext>
    <p:ext uri="GoogleSlidesCustomDataVersion2">
      <go:slidesCustomData xmlns:go="http://customooxmlschemas.google.com/" r:id="rId37" roundtripDataSignature="AMtx7mhL1lckKhbc94ZZQ5KTQ5vbQ44Y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423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obotoSlab-bold.fntdata"/><Relationship Id="rId27" Type="http://schemas.openxmlformats.org/officeDocument/2006/relationships/font" Target="fonts/RobotoSlab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italic.fntdata"/><Relationship Id="rId30" Type="http://schemas.openxmlformats.org/officeDocument/2006/relationships/font" Target="fonts/Montserrat-bold.fntdata"/><Relationship Id="rId11" Type="http://schemas.openxmlformats.org/officeDocument/2006/relationships/slide" Target="slides/slide6.xml"/><Relationship Id="rId33" Type="http://schemas.openxmlformats.org/officeDocument/2006/relationships/font" Target="fonts/MontserratMedium-regular.fntdata"/><Relationship Id="rId10" Type="http://schemas.openxmlformats.org/officeDocument/2006/relationships/slide" Target="slides/slide5.xml"/><Relationship Id="rId32" Type="http://schemas.openxmlformats.org/officeDocument/2006/relationships/font" Target="fonts/Montserrat-boldItalic.fntdata"/><Relationship Id="rId13" Type="http://schemas.openxmlformats.org/officeDocument/2006/relationships/slide" Target="slides/slide8.xml"/><Relationship Id="rId35" Type="http://schemas.openxmlformats.org/officeDocument/2006/relationships/font" Target="fonts/MontserratMedium-italic.fntdata"/><Relationship Id="rId12" Type="http://schemas.openxmlformats.org/officeDocument/2006/relationships/slide" Target="slides/slide7.xml"/><Relationship Id="rId34" Type="http://schemas.openxmlformats.org/officeDocument/2006/relationships/font" Target="fonts/MontserratMedium-bold.fntdata"/><Relationship Id="rId15" Type="http://schemas.openxmlformats.org/officeDocument/2006/relationships/slide" Target="slides/slide10.xml"/><Relationship Id="rId37" Type="http://customschemas.google.com/relationships/presentationmetadata" Target="metadata"/><Relationship Id="rId14" Type="http://schemas.openxmlformats.org/officeDocument/2006/relationships/slide" Target="slides/slide9.xml"/><Relationship Id="rId36" Type="http://schemas.openxmlformats.org/officeDocument/2006/relationships/font" Target="fonts/MontserratMedium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11c0233df9_1_73:notes"/>
          <p:cNvSpPr/>
          <p:nvPr>
            <p:ph idx="2" type="sldImg"/>
          </p:nvPr>
        </p:nvSpPr>
        <p:spPr>
          <a:xfrm>
            <a:off x="381220" y="685800"/>
            <a:ext cx="609616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g311c0233df9_1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11fffb9f64_0_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g311fffb9f64_0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8" name="Google Shape;238;g311fffb9f64_0_6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11fffb9f64_0_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g311fffb9f64_0_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2" name="Google Shape;252;g311fffb9f64_0_9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11fffb9f64_0_1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g311fffb9f64_0_1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0" name="Google Shape;260;g311fffb9f64_0_10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1406388765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1406388765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g31406388765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1406388765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1406388765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g31406388765_0_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11fffb9f64_0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g311fffb9f64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6" name="Google Shape;286;g311fffb9f64_0_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11fffb9f64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g311fffb9f64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3" name="Google Shape;293;g311fffb9f64_0_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11fffb9f64_0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g311fffb9f64_0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9" name="Google Shape;299;g311fffb9f64_0_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11fffb9f64_0_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g311fffb9f64_0_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1" name="Google Shape;311;g311fffb9f64_0_8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11fffb9f64_0_1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311fffb9f64_0_1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g311fffb9f64_0_1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d5533b7f53_1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g2d5533b7f53_1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0" name="Google Shape;320;g2d5533b7f53_1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13c7eddfa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7" name="Google Shape;327;g313c7eddfa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8" name="Google Shape;328;g313c7eddfaf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13c7eddfaf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g313c7eddfaf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" name="Google Shape;177;g313c7eddfaf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11fffb9f64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g311fffb9f64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g311fffb9f64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11fffb9f64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311fffb9f64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g311fffb9f64_0_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13c7eddfaf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g313c7eddfaf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g313c7eddfaf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13c7eddfaf_0_6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g313c7eddfaf_0_6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0" name="Google Shape;210;g313c7eddfaf_0_6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13c7eddfaf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g313c7eddfaf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g313c7eddfaf_0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11fffb9f64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g311fffb9f64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4" name="Google Shape;224;g311fffb9f64_0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verture sans partenaire">
  <p:cSld name="Couverture sans partenair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texte, Police, Graphique, logo&#10;&#10;Description générée automatiquement" id="14" name="Google Shape;14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0387" y="367649"/>
            <a:ext cx="889671" cy="7805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Graphique, Bleu électrique, logo&#10;&#10;Description générée automatiquement" id="15" name="Google Shape;1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00208" y="324469"/>
            <a:ext cx="1930549" cy="68137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7"/>
          <p:cNvSpPr/>
          <p:nvPr>
            <p:ph idx="2" type="pic"/>
          </p:nvPr>
        </p:nvSpPr>
        <p:spPr>
          <a:xfrm>
            <a:off x="2864" y="1463359"/>
            <a:ext cx="13439775" cy="6096316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17"/>
          <p:cNvSpPr txBox="1"/>
          <p:nvPr>
            <p:ph idx="1" type="body"/>
          </p:nvPr>
        </p:nvSpPr>
        <p:spPr>
          <a:xfrm>
            <a:off x="510387" y="2487458"/>
            <a:ext cx="10311785" cy="905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None/>
              <a:defRPr b="0" i="0" sz="264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b="0" i="0" sz="220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4583" lvl="5" marL="27432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4583" lvl="6" marL="3200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4584" lvl="7" marL="3657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4584" lvl="8" marL="4114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17"/>
          <p:cNvSpPr txBox="1"/>
          <p:nvPr>
            <p:ph idx="3" type="body"/>
          </p:nvPr>
        </p:nvSpPr>
        <p:spPr>
          <a:xfrm>
            <a:off x="510387" y="6096316"/>
            <a:ext cx="5301133" cy="905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None/>
              <a:defRPr b="0" i="0" sz="264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b="0" i="0" sz="220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4583" lvl="5" marL="27432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4583" lvl="6" marL="3200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4584" lvl="7" marL="3657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4584" lvl="8" marL="4114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17"/>
          <p:cNvSpPr txBox="1"/>
          <p:nvPr>
            <p:ph idx="4" type="body"/>
          </p:nvPr>
        </p:nvSpPr>
        <p:spPr>
          <a:xfrm>
            <a:off x="9491841" y="6731438"/>
            <a:ext cx="3532961" cy="4700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None/>
              <a:defRPr b="0" i="0" sz="264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b="0" i="0" sz="220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4583" lvl="5" marL="27432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4583" lvl="6" marL="3200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4584" lvl="7" marL="3657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4584" lvl="8" marL="4114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e avec 2 images avec logo partenaire">
  <p:cSld name="Texte avec 2 images avec logo partenaire"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5"/>
          <p:cNvSpPr txBox="1"/>
          <p:nvPr>
            <p:ph type="title"/>
          </p:nvPr>
        </p:nvSpPr>
        <p:spPr>
          <a:xfrm>
            <a:off x="686603" y="641424"/>
            <a:ext cx="1207196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25"/>
          <p:cNvSpPr txBox="1"/>
          <p:nvPr/>
        </p:nvSpPr>
        <p:spPr>
          <a:xfrm>
            <a:off x="11887201" y="7006701"/>
            <a:ext cx="102197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Graphique, Bleu électrique, logo&#10;&#10;Description générée automatiquement" id="89" name="Google Shape;89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675" y="6784775"/>
            <a:ext cx="1236480" cy="43640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5"/>
          <p:cNvSpPr txBox="1"/>
          <p:nvPr>
            <p:ph idx="1" type="body"/>
          </p:nvPr>
        </p:nvSpPr>
        <p:spPr>
          <a:xfrm>
            <a:off x="686603" y="1710516"/>
            <a:ext cx="4584644" cy="18128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4583" lvl="5" marL="27432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4583" lvl="6" marL="3200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4584" lvl="7" marL="3657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4584" lvl="8" marL="4114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25"/>
          <p:cNvSpPr txBox="1"/>
          <p:nvPr>
            <p:ph idx="2" type="body"/>
          </p:nvPr>
        </p:nvSpPr>
        <p:spPr>
          <a:xfrm>
            <a:off x="8517096" y="7023845"/>
            <a:ext cx="3262528" cy="2598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None/>
              <a:defRPr b="0" i="0" sz="264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b="0" i="0" sz="220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4583" lvl="5" marL="27432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4583" lvl="6" marL="3200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4584" lvl="7" marL="3657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4584" lvl="8" marL="4114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25"/>
          <p:cNvSpPr/>
          <p:nvPr>
            <p:ph idx="3" type="pic"/>
          </p:nvPr>
        </p:nvSpPr>
        <p:spPr>
          <a:xfrm>
            <a:off x="5743482" y="1725053"/>
            <a:ext cx="3228396" cy="4622603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25"/>
          <p:cNvSpPr/>
          <p:nvPr>
            <p:ph idx="4" type="pic"/>
          </p:nvPr>
        </p:nvSpPr>
        <p:spPr>
          <a:xfrm>
            <a:off x="9524776" y="1710515"/>
            <a:ext cx="3228396" cy="4622603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25"/>
          <p:cNvSpPr/>
          <p:nvPr>
            <p:ph idx="5" type="pic"/>
          </p:nvPr>
        </p:nvSpPr>
        <p:spPr>
          <a:xfrm>
            <a:off x="3529861" y="6844652"/>
            <a:ext cx="1835765" cy="439047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25"/>
          <p:cNvSpPr txBox="1"/>
          <p:nvPr>
            <p:ph idx="6" type="body"/>
          </p:nvPr>
        </p:nvSpPr>
        <p:spPr>
          <a:xfrm>
            <a:off x="5637529" y="7002977"/>
            <a:ext cx="2164715" cy="244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4583" lvl="5" marL="27432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4583" lvl="6" marL="3200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4584" lvl="7" marL="3657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4584" lvl="8" marL="4114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Une image contenant Graphique&#10;&#10;Description générée automatiquement" id="96" name="Google Shape;9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604" y="6891791"/>
            <a:ext cx="895365" cy="352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e avec graphique sans partenaire">
  <p:cSld name="Texte avec graphique sans partenaire"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6"/>
          <p:cNvSpPr txBox="1"/>
          <p:nvPr>
            <p:ph type="title"/>
          </p:nvPr>
        </p:nvSpPr>
        <p:spPr>
          <a:xfrm>
            <a:off x="686603" y="641424"/>
            <a:ext cx="1207196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p26"/>
          <p:cNvSpPr txBox="1"/>
          <p:nvPr/>
        </p:nvSpPr>
        <p:spPr>
          <a:xfrm>
            <a:off x="11887201" y="7006701"/>
            <a:ext cx="102197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Graphique, Bleu électrique, logo&#10;&#10;Description générée automatiquement" id="100" name="Google Shape;100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675" y="6784775"/>
            <a:ext cx="1236480" cy="43640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6"/>
          <p:cNvSpPr txBox="1"/>
          <p:nvPr>
            <p:ph idx="1" type="body"/>
          </p:nvPr>
        </p:nvSpPr>
        <p:spPr>
          <a:xfrm>
            <a:off x="686603" y="1632646"/>
            <a:ext cx="4296213" cy="18128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4583" lvl="5" marL="27432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4583" lvl="6" marL="3200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4584" lvl="7" marL="3657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4584" lvl="8" marL="4114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26"/>
          <p:cNvSpPr txBox="1"/>
          <p:nvPr>
            <p:ph idx="2" type="body"/>
          </p:nvPr>
        </p:nvSpPr>
        <p:spPr>
          <a:xfrm>
            <a:off x="8517096" y="7023845"/>
            <a:ext cx="3262528" cy="2598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None/>
              <a:defRPr b="0" i="0" sz="264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b="0" i="0" sz="220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4583" lvl="5" marL="27432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4583" lvl="6" marL="3200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4584" lvl="7" marL="3657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4584" lvl="8" marL="4114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p26"/>
          <p:cNvSpPr/>
          <p:nvPr>
            <p:ph idx="3" type="chart"/>
          </p:nvPr>
        </p:nvSpPr>
        <p:spPr>
          <a:xfrm>
            <a:off x="5799138" y="1700213"/>
            <a:ext cx="6959600" cy="4506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3086"/>
              <a:buFont typeface="Arial"/>
              <a:buChar char="•"/>
              <a:defRPr b="0" i="0" sz="308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Char char="•"/>
              <a:defRPr b="0" i="0" sz="264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Char char="•"/>
              <a:defRPr b="0" i="0" sz="220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26"/>
          <p:cNvSpPr txBox="1"/>
          <p:nvPr>
            <p:ph idx="4" type="body"/>
          </p:nvPr>
        </p:nvSpPr>
        <p:spPr>
          <a:xfrm>
            <a:off x="5637529" y="7002977"/>
            <a:ext cx="2164715" cy="244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4583" lvl="5" marL="27432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4583" lvl="6" marL="3200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4584" lvl="7" marL="3657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4584" lvl="8" marL="4114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Une image contenant Graphique&#10;&#10;Description générée automatiquement" id="105" name="Google Shape;10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604" y="6891791"/>
            <a:ext cx="895365" cy="352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e avec graphique avec logo partenaire">
  <p:cSld name="Texte avec graphique avec logo partenaire"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7"/>
          <p:cNvSpPr txBox="1"/>
          <p:nvPr>
            <p:ph type="title"/>
          </p:nvPr>
        </p:nvSpPr>
        <p:spPr>
          <a:xfrm>
            <a:off x="686603" y="641424"/>
            <a:ext cx="1207196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Google Shape;108;p27"/>
          <p:cNvSpPr txBox="1"/>
          <p:nvPr/>
        </p:nvSpPr>
        <p:spPr>
          <a:xfrm>
            <a:off x="11887201" y="7006701"/>
            <a:ext cx="102197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Graphique, Bleu électrique, logo&#10;&#10;Description générée automatiquement" id="109" name="Google Shape;109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675" y="6784775"/>
            <a:ext cx="1236480" cy="43640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7"/>
          <p:cNvSpPr txBox="1"/>
          <p:nvPr>
            <p:ph idx="1" type="body"/>
          </p:nvPr>
        </p:nvSpPr>
        <p:spPr>
          <a:xfrm>
            <a:off x="686603" y="1632646"/>
            <a:ext cx="4110683" cy="18128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4583" lvl="5" marL="27432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4583" lvl="6" marL="3200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4584" lvl="7" marL="3657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4584" lvl="8" marL="4114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p27"/>
          <p:cNvSpPr txBox="1"/>
          <p:nvPr>
            <p:ph idx="2" type="body"/>
          </p:nvPr>
        </p:nvSpPr>
        <p:spPr>
          <a:xfrm>
            <a:off x="8517096" y="7023845"/>
            <a:ext cx="3262528" cy="2598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None/>
              <a:defRPr b="0" i="0" sz="264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b="0" i="0" sz="220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4583" lvl="5" marL="27432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4583" lvl="6" marL="3200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4584" lvl="7" marL="3657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4584" lvl="8" marL="4114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27"/>
          <p:cNvSpPr/>
          <p:nvPr>
            <p:ph idx="3" type="chart"/>
          </p:nvPr>
        </p:nvSpPr>
        <p:spPr>
          <a:xfrm>
            <a:off x="5799138" y="1700213"/>
            <a:ext cx="6959600" cy="4506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Char char="•"/>
              <a:defRPr b="0" i="0" sz="264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Char char="•"/>
              <a:defRPr b="0" i="0" sz="220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27"/>
          <p:cNvSpPr/>
          <p:nvPr>
            <p:ph idx="4" type="pic"/>
          </p:nvPr>
        </p:nvSpPr>
        <p:spPr>
          <a:xfrm>
            <a:off x="3529861" y="6844652"/>
            <a:ext cx="1835765" cy="439047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27"/>
          <p:cNvSpPr txBox="1"/>
          <p:nvPr>
            <p:ph idx="5" type="body"/>
          </p:nvPr>
        </p:nvSpPr>
        <p:spPr>
          <a:xfrm>
            <a:off x="5637529" y="7002977"/>
            <a:ext cx="2164715" cy="244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4583" lvl="5" marL="27432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4583" lvl="6" marL="3200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4584" lvl="7" marL="3657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4584" lvl="8" marL="4114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Une image contenant Graphique&#10;&#10;Description générée automatiquement" id="115" name="Google Shape;11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604" y="6891791"/>
            <a:ext cx="895365" cy="352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au sans partenaire">
  <p:cSld name="Tableau sans partenaire">
    <p:bg>
      <p:bgPr>
        <a:solidFill>
          <a:schemeClr val="lt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/>
          <p:nvPr>
            <p:ph type="title"/>
          </p:nvPr>
        </p:nvSpPr>
        <p:spPr>
          <a:xfrm>
            <a:off x="686603" y="641424"/>
            <a:ext cx="1207196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28"/>
          <p:cNvSpPr txBox="1"/>
          <p:nvPr/>
        </p:nvSpPr>
        <p:spPr>
          <a:xfrm>
            <a:off x="11887201" y="7006701"/>
            <a:ext cx="102197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Graphique, Bleu électrique, logo&#10;&#10;Description générée automatiquement" id="119" name="Google Shape;119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675" y="6784775"/>
            <a:ext cx="1236480" cy="43640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8"/>
          <p:cNvSpPr txBox="1"/>
          <p:nvPr>
            <p:ph idx="1" type="body"/>
          </p:nvPr>
        </p:nvSpPr>
        <p:spPr>
          <a:xfrm>
            <a:off x="686604" y="1632646"/>
            <a:ext cx="4444794" cy="18128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4583" lvl="5" marL="27432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4583" lvl="6" marL="3200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4584" lvl="7" marL="3657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4584" lvl="8" marL="4114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Google Shape;121;p28"/>
          <p:cNvSpPr txBox="1"/>
          <p:nvPr>
            <p:ph idx="2" type="body"/>
          </p:nvPr>
        </p:nvSpPr>
        <p:spPr>
          <a:xfrm>
            <a:off x="8517096" y="7023845"/>
            <a:ext cx="3262528" cy="2598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None/>
              <a:defRPr b="0" i="0" sz="264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b="0" i="0" sz="220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4583" lvl="5" marL="27432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4583" lvl="6" marL="3200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4584" lvl="7" marL="3657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4584" lvl="8" marL="4114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28"/>
          <p:cNvSpPr/>
          <p:nvPr>
            <p:ph idx="3" type="tbl"/>
          </p:nvPr>
        </p:nvSpPr>
        <p:spPr>
          <a:xfrm>
            <a:off x="5680038" y="1631950"/>
            <a:ext cx="7072350" cy="4694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p28"/>
          <p:cNvSpPr txBox="1"/>
          <p:nvPr>
            <p:ph idx="4" type="body"/>
          </p:nvPr>
        </p:nvSpPr>
        <p:spPr>
          <a:xfrm>
            <a:off x="5637529" y="7002977"/>
            <a:ext cx="2164715" cy="244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4583" lvl="5" marL="27432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4583" lvl="6" marL="3200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4584" lvl="7" marL="3657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4584" lvl="8" marL="4114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Une image contenant Graphique&#10;&#10;Description générée automatiquement" id="124" name="Google Shape;12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604" y="6891791"/>
            <a:ext cx="895365" cy="352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au avec logo partenaire">
  <p:cSld name="Tableau avec logo partenaire"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9"/>
          <p:cNvSpPr txBox="1"/>
          <p:nvPr>
            <p:ph type="title"/>
          </p:nvPr>
        </p:nvSpPr>
        <p:spPr>
          <a:xfrm>
            <a:off x="686603" y="641424"/>
            <a:ext cx="1207196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Google Shape;127;p29"/>
          <p:cNvSpPr txBox="1"/>
          <p:nvPr/>
        </p:nvSpPr>
        <p:spPr>
          <a:xfrm>
            <a:off x="11887201" y="7006701"/>
            <a:ext cx="102197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Graphique, Bleu électrique, logo&#10;&#10;Description générée automatiquement" id="128" name="Google Shape;128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675" y="6784775"/>
            <a:ext cx="1236480" cy="43640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9"/>
          <p:cNvSpPr txBox="1"/>
          <p:nvPr>
            <p:ph idx="1" type="body"/>
          </p:nvPr>
        </p:nvSpPr>
        <p:spPr>
          <a:xfrm>
            <a:off x="686604" y="1632646"/>
            <a:ext cx="4444794" cy="18128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4583" lvl="5" marL="27432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4583" lvl="6" marL="3200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4584" lvl="7" marL="3657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4584" lvl="8" marL="4114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Google Shape;130;p29"/>
          <p:cNvSpPr txBox="1"/>
          <p:nvPr>
            <p:ph idx="2" type="body"/>
          </p:nvPr>
        </p:nvSpPr>
        <p:spPr>
          <a:xfrm>
            <a:off x="8517096" y="7023845"/>
            <a:ext cx="3262528" cy="2598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None/>
              <a:defRPr b="0" i="0" sz="264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b="0" i="0" sz="220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4583" lvl="5" marL="27432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4583" lvl="6" marL="3200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4584" lvl="7" marL="3657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4584" lvl="8" marL="4114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Google Shape;131;p29"/>
          <p:cNvSpPr/>
          <p:nvPr>
            <p:ph idx="3" type="tbl"/>
          </p:nvPr>
        </p:nvSpPr>
        <p:spPr>
          <a:xfrm>
            <a:off x="5680038" y="1631950"/>
            <a:ext cx="7072350" cy="4694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" name="Google Shape;132;p29"/>
          <p:cNvSpPr/>
          <p:nvPr>
            <p:ph idx="4" type="pic"/>
          </p:nvPr>
        </p:nvSpPr>
        <p:spPr>
          <a:xfrm>
            <a:off x="3529861" y="6844652"/>
            <a:ext cx="1835765" cy="439047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29"/>
          <p:cNvSpPr txBox="1"/>
          <p:nvPr>
            <p:ph idx="5" type="body"/>
          </p:nvPr>
        </p:nvSpPr>
        <p:spPr>
          <a:xfrm>
            <a:off x="5637529" y="7002977"/>
            <a:ext cx="2164715" cy="244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4583" lvl="5" marL="27432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4583" lvl="6" marL="3200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4584" lvl="7" marL="3657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4584" lvl="8" marL="4114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Une image contenant Graphique&#10;&#10;Description générée automatiquement" id="134" name="Google Shape;13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604" y="6891791"/>
            <a:ext cx="895365" cy="352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 fin sans partenaire">
  <p:cSld name="Diapo fin sans partenaire"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0"/>
          <p:cNvSpPr/>
          <p:nvPr>
            <p:ph idx="2" type="pic"/>
          </p:nvPr>
        </p:nvSpPr>
        <p:spPr>
          <a:xfrm>
            <a:off x="-1588" y="0"/>
            <a:ext cx="13439775" cy="6357938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30"/>
          <p:cNvSpPr txBox="1"/>
          <p:nvPr/>
        </p:nvSpPr>
        <p:spPr>
          <a:xfrm>
            <a:off x="11887201" y="7006701"/>
            <a:ext cx="102197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Graphique, Bleu électrique, logo&#10;&#10;Description générée automatiquement" id="138" name="Google Shape;138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675" y="6784775"/>
            <a:ext cx="1236480" cy="4364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0"/>
          <p:cNvSpPr txBox="1"/>
          <p:nvPr>
            <p:ph idx="1" type="body"/>
          </p:nvPr>
        </p:nvSpPr>
        <p:spPr>
          <a:xfrm>
            <a:off x="4130143" y="4056778"/>
            <a:ext cx="5176314" cy="2120338"/>
          </a:xfrm>
          <a:prstGeom prst="rect">
            <a:avLst/>
          </a:prstGeom>
          <a:solidFill>
            <a:schemeClr val="lt1">
              <a:alpha val="63529"/>
            </a:schemeClr>
          </a:solidFill>
          <a:ln>
            <a:noFill/>
          </a:ln>
        </p:spPr>
        <p:txBody>
          <a:bodyPr anchorCtr="0" anchor="ctr" bIns="180000" lIns="180000" spcFirstLastPara="1" rIns="180000" wrap="square" tIns="1800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4583" lvl="5" marL="27432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4583" lvl="6" marL="3200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4584" lvl="7" marL="3657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4584" lvl="8" marL="4114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" name="Google Shape;140;p30"/>
          <p:cNvSpPr txBox="1"/>
          <p:nvPr>
            <p:ph idx="3" type="body"/>
          </p:nvPr>
        </p:nvSpPr>
        <p:spPr>
          <a:xfrm>
            <a:off x="8517096" y="7023845"/>
            <a:ext cx="3262528" cy="2598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None/>
              <a:defRPr b="0" i="0" sz="264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b="0" i="0" sz="220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4583" lvl="5" marL="27432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4583" lvl="6" marL="3200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4584" lvl="7" marL="3657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4584" lvl="8" marL="4114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" name="Google Shape;141;p30"/>
          <p:cNvSpPr txBox="1"/>
          <p:nvPr>
            <p:ph idx="4" type="body"/>
          </p:nvPr>
        </p:nvSpPr>
        <p:spPr>
          <a:xfrm>
            <a:off x="5637529" y="7002977"/>
            <a:ext cx="2164715" cy="244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4583" lvl="5" marL="27432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4583" lvl="6" marL="3200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4584" lvl="7" marL="3657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4584" lvl="8" marL="4114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Une image contenant Graphique&#10;&#10;Description générée automatiquement" id="142" name="Google Shape;14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604" y="6891791"/>
            <a:ext cx="895365" cy="352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 fin avec logo partenaire">
  <p:cSld name="Diapo fin avec logo partenaire"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1"/>
          <p:cNvSpPr/>
          <p:nvPr>
            <p:ph idx="2" type="pic"/>
          </p:nvPr>
        </p:nvSpPr>
        <p:spPr>
          <a:xfrm>
            <a:off x="-1588" y="0"/>
            <a:ext cx="13439775" cy="6357938"/>
          </a:xfrm>
          <a:prstGeom prst="rect">
            <a:avLst/>
          </a:prstGeom>
          <a:noFill/>
          <a:ln>
            <a:noFill/>
          </a:ln>
        </p:spPr>
      </p:sp>
      <p:sp>
        <p:nvSpPr>
          <p:cNvPr id="145" name="Google Shape;145;p31"/>
          <p:cNvSpPr txBox="1"/>
          <p:nvPr/>
        </p:nvSpPr>
        <p:spPr>
          <a:xfrm>
            <a:off x="11887201" y="7006701"/>
            <a:ext cx="102197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Graphique, Bleu électrique, logo&#10;&#10;Description générée automatiquement" id="146" name="Google Shape;146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675" y="6784775"/>
            <a:ext cx="1236480" cy="43640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31"/>
          <p:cNvSpPr txBox="1"/>
          <p:nvPr>
            <p:ph idx="1" type="body"/>
          </p:nvPr>
        </p:nvSpPr>
        <p:spPr>
          <a:xfrm>
            <a:off x="4130143" y="4056778"/>
            <a:ext cx="5176314" cy="2120338"/>
          </a:xfrm>
          <a:prstGeom prst="rect">
            <a:avLst/>
          </a:prstGeom>
          <a:solidFill>
            <a:schemeClr val="lt1">
              <a:alpha val="63529"/>
            </a:schemeClr>
          </a:solidFill>
          <a:ln>
            <a:noFill/>
          </a:ln>
        </p:spPr>
        <p:txBody>
          <a:bodyPr anchorCtr="0" anchor="ctr" bIns="180000" lIns="180000" spcFirstLastPara="1" rIns="180000" wrap="square" tIns="1800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4583" lvl="5" marL="27432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4583" lvl="6" marL="3200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4584" lvl="7" marL="3657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4584" lvl="8" marL="4114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" name="Google Shape;148;p31"/>
          <p:cNvSpPr txBox="1"/>
          <p:nvPr>
            <p:ph idx="3" type="body"/>
          </p:nvPr>
        </p:nvSpPr>
        <p:spPr>
          <a:xfrm>
            <a:off x="8517096" y="7023845"/>
            <a:ext cx="3262528" cy="2598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None/>
              <a:defRPr b="0" i="0" sz="264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b="0" i="0" sz="220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4583" lvl="5" marL="27432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4583" lvl="6" marL="3200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4584" lvl="7" marL="3657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4584" lvl="8" marL="4114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" name="Google Shape;149;p31"/>
          <p:cNvSpPr/>
          <p:nvPr>
            <p:ph idx="4" type="pic"/>
          </p:nvPr>
        </p:nvSpPr>
        <p:spPr>
          <a:xfrm>
            <a:off x="3529861" y="6844652"/>
            <a:ext cx="1835765" cy="439047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31"/>
          <p:cNvSpPr txBox="1"/>
          <p:nvPr>
            <p:ph idx="5" type="body"/>
          </p:nvPr>
        </p:nvSpPr>
        <p:spPr>
          <a:xfrm>
            <a:off x="5637529" y="7002977"/>
            <a:ext cx="2164715" cy="244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4583" lvl="5" marL="27432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4583" lvl="6" marL="3200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4584" lvl="7" marL="3657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4584" lvl="8" marL="4114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Une image contenant Graphique&#10;&#10;Description générée automatiquement" id="151" name="Google Shape;15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604" y="6891791"/>
            <a:ext cx="895365" cy="352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11c0233df9_1_7"/>
          <p:cNvSpPr/>
          <p:nvPr/>
        </p:nvSpPr>
        <p:spPr>
          <a:xfrm>
            <a:off x="2241138" y="988564"/>
            <a:ext cx="1589763" cy="1653399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54" name="Google Shape;154;g311c0233df9_1_7"/>
          <p:cNvSpPr/>
          <p:nvPr/>
        </p:nvSpPr>
        <p:spPr>
          <a:xfrm rot="10800000">
            <a:off x="9608855" y="4913274"/>
            <a:ext cx="1589763" cy="1653399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55" name="Google Shape;155;g311c0233df9_1_7"/>
          <p:cNvCxnSpPr/>
          <p:nvPr/>
        </p:nvCxnSpPr>
        <p:spPr>
          <a:xfrm>
            <a:off x="6407706" y="4140976"/>
            <a:ext cx="624367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6" name="Google Shape;156;g311c0233df9_1_7"/>
          <p:cNvSpPr txBox="1"/>
          <p:nvPr>
            <p:ph type="ctrTitle"/>
          </p:nvPr>
        </p:nvSpPr>
        <p:spPr>
          <a:xfrm>
            <a:off x="2469693" y="1747426"/>
            <a:ext cx="8500393" cy="2142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375" lIns="134375" spcFirstLastPara="1" rIns="134375" wrap="square" tIns="1343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0"/>
              <a:buFont typeface="Arial"/>
              <a:buChar char="●"/>
              <a:defRPr b="0" i="0" sz="5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0"/>
              <a:buFont typeface="Arial"/>
              <a:buChar char="○"/>
              <a:defRPr b="0" i="0" sz="5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0"/>
              <a:buFont typeface="Arial"/>
              <a:buChar char="■"/>
              <a:defRPr b="0" i="0" sz="5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0"/>
              <a:buFont typeface="Arial"/>
              <a:buChar char="●"/>
              <a:defRPr b="0" i="0" sz="5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0"/>
              <a:buFont typeface="Arial"/>
              <a:buChar char="○"/>
              <a:defRPr b="0" i="0" sz="5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0"/>
              <a:buFont typeface="Arial"/>
              <a:buChar char="■"/>
              <a:defRPr b="0" i="0" sz="5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0"/>
              <a:buFont typeface="Arial"/>
              <a:buChar char="●"/>
              <a:defRPr b="0" i="0" sz="5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0"/>
              <a:buFont typeface="Arial"/>
              <a:buChar char="○"/>
              <a:defRPr b="0" i="0" sz="5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0"/>
              <a:buFont typeface="Arial"/>
              <a:buChar char="■"/>
              <a:defRPr b="0" i="0" sz="5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g311c0233df9_1_7"/>
          <p:cNvSpPr txBox="1"/>
          <p:nvPr>
            <p:ph idx="1" type="subTitle"/>
          </p:nvPr>
        </p:nvSpPr>
        <p:spPr>
          <a:xfrm>
            <a:off x="2469693" y="4481939"/>
            <a:ext cx="8500393" cy="13360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375" lIns="134375" spcFirstLastPara="1" rIns="134375" wrap="square" tIns="1343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Roboto Slab"/>
              <a:buNone/>
              <a:defRPr b="0" i="0" sz="3500" u="none" cap="none" strike="noStrike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Roboto Slab"/>
              <a:buNone/>
              <a:defRPr b="0" i="0" sz="3500" u="none" cap="none" strike="noStrike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Roboto Slab"/>
              <a:buNone/>
              <a:defRPr b="0" i="0" sz="3500" u="none" cap="none" strike="noStrike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Roboto Slab"/>
              <a:buNone/>
              <a:defRPr b="0" i="0" sz="3500" u="none" cap="none" strike="noStrike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Roboto Slab"/>
              <a:buNone/>
              <a:defRPr b="0" i="0" sz="3500" u="none" cap="none" strike="noStrike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Roboto Slab"/>
              <a:buNone/>
              <a:defRPr b="0" i="0" sz="3500" u="none" cap="none" strike="noStrike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Roboto Slab"/>
              <a:buNone/>
              <a:defRPr b="0" i="0" sz="3500" u="none" cap="none" strike="noStrike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Roboto Slab"/>
              <a:buNone/>
              <a:defRPr b="0" i="0" sz="3500" u="none" cap="none" strike="noStrike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Roboto Slab"/>
              <a:buNone/>
              <a:defRPr b="0" i="0" sz="3500" u="none" cap="none" strike="noStrike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8" name="Google Shape;158;g311c0233df9_1_7"/>
          <p:cNvSpPr txBox="1"/>
          <p:nvPr>
            <p:ph idx="12" type="sldNum"/>
          </p:nvPr>
        </p:nvSpPr>
        <p:spPr>
          <a:xfrm>
            <a:off x="12452748" y="6853777"/>
            <a:ext cx="806475" cy="578495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375" lIns="134375" spcFirstLastPara="1" rIns="134375" wrap="square" tIns="1343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g311c0233df9_1_19"/>
          <p:cNvCxnSpPr/>
          <p:nvPr/>
        </p:nvCxnSpPr>
        <p:spPr>
          <a:xfrm>
            <a:off x="723965" y="1852306"/>
            <a:ext cx="624367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g311c0233df9_1_19"/>
          <p:cNvSpPr txBox="1"/>
          <p:nvPr>
            <p:ph type="title"/>
          </p:nvPr>
        </p:nvSpPr>
        <p:spPr>
          <a:xfrm>
            <a:off x="570132" y="673184"/>
            <a:ext cx="12299511" cy="1008398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375" lIns="134375" spcFirstLastPara="1" rIns="134375" wrap="square" tIns="1343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○"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■"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○"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■"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○"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■"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g311c0233df9_1_19"/>
          <p:cNvSpPr txBox="1"/>
          <p:nvPr>
            <p:ph idx="1" type="body"/>
          </p:nvPr>
        </p:nvSpPr>
        <p:spPr>
          <a:xfrm>
            <a:off x="570132" y="2189673"/>
            <a:ext cx="12299511" cy="4525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375" lIns="134375" spcFirstLastPara="1" rIns="134375" wrap="square" tIns="134375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○"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■"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19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19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○"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19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■"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19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19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○"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19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■"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g311c0233df9_1_19"/>
          <p:cNvSpPr txBox="1"/>
          <p:nvPr>
            <p:ph idx="12" type="sldNum"/>
          </p:nvPr>
        </p:nvSpPr>
        <p:spPr>
          <a:xfrm>
            <a:off x="12452748" y="6853777"/>
            <a:ext cx="806475" cy="578495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375" lIns="134375" spcFirstLastPara="1" rIns="134375" wrap="square" tIns="1343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verture avec partenaire">
  <p:cSld name="Couverture avec partenair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texte, Police, Graphique, logo&#10;&#10;Description générée automatiquement" id="26" name="Google Shape;2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0387" y="367649"/>
            <a:ext cx="889671" cy="7805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Graphique, Bleu électrique, logo&#10;&#10;Description générée automatiquement" id="27" name="Google Shape;2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6208" y="324469"/>
            <a:ext cx="1930549" cy="68137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8"/>
          <p:cNvSpPr/>
          <p:nvPr>
            <p:ph idx="2" type="pic"/>
          </p:nvPr>
        </p:nvSpPr>
        <p:spPr>
          <a:xfrm>
            <a:off x="0" y="1442721"/>
            <a:ext cx="13439775" cy="6116954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18"/>
          <p:cNvSpPr txBox="1"/>
          <p:nvPr>
            <p:ph idx="1" type="body"/>
          </p:nvPr>
        </p:nvSpPr>
        <p:spPr>
          <a:xfrm>
            <a:off x="510387" y="2487458"/>
            <a:ext cx="10311785" cy="905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None/>
              <a:defRPr b="0" i="0" sz="264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b="0" i="0" sz="220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4583" lvl="5" marL="27432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4583" lvl="6" marL="3200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4584" lvl="7" marL="3657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4584" lvl="8" marL="4114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18"/>
          <p:cNvSpPr txBox="1"/>
          <p:nvPr>
            <p:ph idx="3" type="body"/>
          </p:nvPr>
        </p:nvSpPr>
        <p:spPr>
          <a:xfrm>
            <a:off x="510387" y="6071980"/>
            <a:ext cx="5301133" cy="905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None/>
              <a:defRPr b="0" i="0" sz="264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b="0" i="0" sz="220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4583" lvl="5" marL="27432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4583" lvl="6" marL="3200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4584" lvl="7" marL="3657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4584" lvl="8" marL="4114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18"/>
          <p:cNvSpPr txBox="1"/>
          <p:nvPr>
            <p:ph idx="4" type="body"/>
          </p:nvPr>
        </p:nvSpPr>
        <p:spPr>
          <a:xfrm>
            <a:off x="9491841" y="6498218"/>
            <a:ext cx="3532961" cy="4700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None/>
              <a:defRPr b="0" i="0" sz="264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b="0" i="0" sz="220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4583" lvl="5" marL="27432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4583" lvl="6" marL="3200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4584" lvl="7" marL="3657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4584" lvl="8" marL="4114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18"/>
          <p:cNvSpPr/>
          <p:nvPr>
            <p:ph idx="5" type="pic"/>
          </p:nvPr>
        </p:nvSpPr>
        <p:spPr>
          <a:xfrm>
            <a:off x="9720339" y="388077"/>
            <a:ext cx="1372235" cy="63754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18"/>
          <p:cNvSpPr/>
          <p:nvPr>
            <p:ph idx="6" type="pic"/>
          </p:nvPr>
        </p:nvSpPr>
        <p:spPr>
          <a:xfrm>
            <a:off x="11557153" y="388077"/>
            <a:ext cx="1372235" cy="6375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chapitre">
  <p:cSld name="Titre chapitre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/>
          <p:nvPr>
            <p:ph type="title"/>
          </p:nvPr>
        </p:nvSpPr>
        <p:spPr>
          <a:xfrm>
            <a:off x="730287" y="1941568"/>
            <a:ext cx="964008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19"/>
          <p:cNvSpPr txBox="1"/>
          <p:nvPr>
            <p:ph idx="1" type="body"/>
          </p:nvPr>
        </p:nvSpPr>
        <p:spPr>
          <a:xfrm>
            <a:off x="730287" y="624280"/>
            <a:ext cx="277477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4583" lvl="5" marL="27432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4583" lvl="6" marL="3200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4584" lvl="7" marL="3657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4584" lvl="8" marL="4114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19"/>
          <p:cNvSpPr txBox="1"/>
          <p:nvPr>
            <p:ph idx="2" type="body"/>
          </p:nvPr>
        </p:nvSpPr>
        <p:spPr>
          <a:xfrm>
            <a:off x="686604" y="3485514"/>
            <a:ext cx="9596438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4583" lvl="5" marL="27432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4583" lvl="6" marL="3200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4584" lvl="7" marL="3657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4584" lvl="8" marL="4114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19"/>
          <p:cNvSpPr txBox="1"/>
          <p:nvPr/>
        </p:nvSpPr>
        <p:spPr>
          <a:xfrm>
            <a:off x="11887201" y="7006701"/>
            <a:ext cx="102197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9"/>
          <p:cNvSpPr txBox="1"/>
          <p:nvPr>
            <p:ph idx="3" type="body"/>
          </p:nvPr>
        </p:nvSpPr>
        <p:spPr>
          <a:xfrm>
            <a:off x="8517096" y="7023845"/>
            <a:ext cx="3187224" cy="2598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None/>
              <a:defRPr b="0" i="0" sz="264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b="0" i="0" sz="220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4583" lvl="5" marL="27432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4583" lvl="6" marL="3200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4584" lvl="7" marL="3657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4584" lvl="8" marL="4114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e seul sans partenaire">
  <p:cSld name="Texte seul sans partenaire">
    <p:bg>
      <p:bgPr>
        <a:solidFill>
          <a:schemeClr val="lt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/>
          <p:nvPr>
            <p:ph type="title"/>
          </p:nvPr>
        </p:nvSpPr>
        <p:spPr>
          <a:xfrm>
            <a:off x="686603" y="641424"/>
            <a:ext cx="1207196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20"/>
          <p:cNvSpPr txBox="1"/>
          <p:nvPr/>
        </p:nvSpPr>
        <p:spPr>
          <a:xfrm>
            <a:off x="11887201" y="7006701"/>
            <a:ext cx="102197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Graphique, Bleu électrique, logo&#10;&#10;Description générée automatiquement" id="43" name="Google Shape;4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675" y="6784775"/>
            <a:ext cx="1236480" cy="43640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0"/>
          <p:cNvSpPr txBox="1"/>
          <p:nvPr>
            <p:ph idx="1" type="body"/>
          </p:nvPr>
        </p:nvSpPr>
        <p:spPr>
          <a:xfrm>
            <a:off x="686604" y="1632646"/>
            <a:ext cx="12071964" cy="18128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4583" lvl="5" marL="27432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4583" lvl="6" marL="3200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4584" lvl="7" marL="3657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4584" lvl="8" marL="4114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20"/>
          <p:cNvSpPr txBox="1"/>
          <p:nvPr>
            <p:ph idx="2" type="body"/>
          </p:nvPr>
        </p:nvSpPr>
        <p:spPr>
          <a:xfrm>
            <a:off x="8517096" y="7023845"/>
            <a:ext cx="3262528" cy="2598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None/>
              <a:defRPr b="0" i="0" sz="264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b="0" i="0" sz="220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4583" lvl="5" marL="27432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4583" lvl="6" marL="3200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4584" lvl="7" marL="3657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4584" lvl="8" marL="4114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20"/>
          <p:cNvSpPr txBox="1"/>
          <p:nvPr>
            <p:ph idx="3" type="body"/>
          </p:nvPr>
        </p:nvSpPr>
        <p:spPr>
          <a:xfrm>
            <a:off x="5637529" y="7002977"/>
            <a:ext cx="2164715" cy="244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4583" lvl="5" marL="27432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4583" lvl="6" marL="3200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4584" lvl="7" marL="3657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4584" lvl="8" marL="4114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Une image contenant Graphique&#10;&#10;Description générée automatiquement" id="47" name="Google Shape;4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604" y="6891791"/>
            <a:ext cx="895365" cy="352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e seul avec logo partenaire">
  <p:cSld name="Texte seul avec logo partenaire"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1"/>
          <p:cNvSpPr txBox="1"/>
          <p:nvPr>
            <p:ph type="title"/>
          </p:nvPr>
        </p:nvSpPr>
        <p:spPr>
          <a:xfrm>
            <a:off x="686603" y="641424"/>
            <a:ext cx="1207196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21"/>
          <p:cNvSpPr txBox="1"/>
          <p:nvPr/>
        </p:nvSpPr>
        <p:spPr>
          <a:xfrm>
            <a:off x="11887201" y="7006701"/>
            <a:ext cx="102197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Graphique, Bleu électrique, logo&#10;&#10;Description générée automatiquement" id="51" name="Google Shape;51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675" y="6784775"/>
            <a:ext cx="1236480" cy="4364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Graphique&#10;&#10;Description générée automatiquement" id="52" name="Google Shape;5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604" y="6891791"/>
            <a:ext cx="895365" cy="35272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1"/>
          <p:cNvSpPr txBox="1"/>
          <p:nvPr>
            <p:ph idx="1" type="body"/>
          </p:nvPr>
        </p:nvSpPr>
        <p:spPr>
          <a:xfrm>
            <a:off x="686604" y="1632646"/>
            <a:ext cx="12071964" cy="18128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4583" lvl="5" marL="27432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4583" lvl="6" marL="3200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4584" lvl="7" marL="3657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4584" lvl="8" marL="4114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21"/>
          <p:cNvSpPr/>
          <p:nvPr>
            <p:ph idx="2" type="pic"/>
          </p:nvPr>
        </p:nvSpPr>
        <p:spPr>
          <a:xfrm>
            <a:off x="3529861" y="6844652"/>
            <a:ext cx="1835765" cy="439047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21"/>
          <p:cNvSpPr txBox="1"/>
          <p:nvPr>
            <p:ph idx="3" type="body"/>
          </p:nvPr>
        </p:nvSpPr>
        <p:spPr>
          <a:xfrm>
            <a:off x="8517096" y="7023845"/>
            <a:ext cx="3370105" cy="2598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None/>
              <a:defRPr b="0" i="0" sz="264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b="0" i="0" sz="220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4583" lvl="5" marL="27432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4583" lvl="6" marL="3200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4584" lvl="7" marL="3657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4584" lvl="8" marL="4114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21"/>
          <p:cNvSpPr txBox="1"/>
          <p:nvPr>
            <p:ph idx="4" type="body"/>
          </p:nvPr>
        </p:nvSpPr>
        <p:spPr>
          <a:xfrm>
            <a:off x="5637529" y="7002977"/>
            <a:ext cx="2164715" cy="244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4583" lvl="5" marL="27432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4583" lvl="6" marL="3200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4584" lvl="7" marL="3657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4584" lvl="8" marL="4114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e avec 1 image sans partenaire">
  <p:cSld name="Texte avec 1 image sans partenaire">
    <p:bg>
      <p:bgPr>
        <a:solidFill>
          <a:schemeClr val="lt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2"/>
          <p:cNvSpPr txBox="1"/>
          <p:nvPr>
            <p:ph type="title"/>
          </p:nvPr>
        </p:nvSpPr>
        <p:spPr>
          <a:xfrm>
            <a:off x="686603" y="641424"/>
            <a:ext cx="1207196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22"/>
          <p:cNvSpPr txBox="1"/>
          <p:nvPr/>
        </p:nvSpPr>
        <p:spPr>
          <a:xfrm>
            <a:off x="11887201" y="7006701"/>
            <a:ext cx="102197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Graphique, Bleu électrique, logo&#10;&#10;Description générée automatiquement" id="60" name="Google Shape;60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675" y="6784775"/>
            <a:ext cx="1236480" cy="43640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2"/>
          <p:cNvSpPr txBox="1"/>
          <p:nvPr>
            <p:ph idx="1" type="body"/>
          </p:nvPr>
        </p:nvSpPr>
        <p:spPr>
          <a:xfrm>
            <a:off x="6719887" y="1713110"/>
            <a:ext cx="6031696" cy="18128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4583" lvl="5" marL="27432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4583" lvl="6" marL="3200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4584" lvl="7" marL="3657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4584" lvl="8" marL="4114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22"/>
          <p:cNvSpPr txBox="1"/>
          <p:nvPr>
            <p:ph idx="2" type="body"/>
          </p:nvPr>
        </p:nvSpPr>
        <p:spPr>
          <a:xfrm>
            <a:off x="8517096" y="7023845"/>
            <a:ext cx="3262528" cy="2598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None/>
              <a:defRPr b="0" i="0" sz="264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b="0" i="0" sz="220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4583" lvl="5" marL="27432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4583" lvl="6" marL="3200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4584" lvl="7" marL="3657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4584" lvl="8" marL="4114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22"/>
          <p:cNvSpPr/>
          <p:nvPr>
            <p:ph idx="3" type="pic"/>
          </p:nvPr>
        </p:nvSpPr>
        <p:spPr>
          <a:xfrm>
            <a:off x="687388" y="1713110"/>
            <a:ext cx="5562600" cy="4622603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/>
          <p:nvPr>
            <p:ph idx="4" type="body"/>
          </p:nvPr>
        </p:nvSpPr>
        <p:spPr>
          <a:xfrm>
            <a:off x="5637529" y="7002977"/>
            <a:ext cx="2164715" cy="244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4583" lvl="5" marL="27432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4583" lvl="6" marL="3200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4584" lvl="7" marL="3657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4584" lvl="8" marL="4114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Une image contenant Graphique&#10;&#10;Description générée automatiquement" id="65" name="Google Shape;6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604" y="6891791"/>
            <a:ext cx="895365" cy="352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e avec 1 image avec logo partenaire">
  <p:cSld name="Texte avec 1 image avec logo partenaire">
    <p:bg>
      <p:bgPr>
        <a:solidFill>
          <a:schemeClr val="lt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3"/>
          <p:cNvSpPr txBox="1"/>
          <p:nvPr>
            <p:ph type="title"/>
          </p:nvPr>
        </p:nvSpPr>
        <p:spPr>
          <a:xfrm>
            <a:off x="686603" y="641424"/>
            <a:ext cx="1207196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23"/>
          <p:cNvSpPr txBox="1"/>
          <p:nvPr/>
        </p:nvSpPr>
        <p:spPr>
          <a:xfrm>
            <a:off x="11887201" y="7006701"/>
            <a:ext cx="102197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Graphique, Bleu électrique, logo&#10;&#10;Description générée automatiquement" id="69" name="Google Shape;69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675" y="6784775"/>
            <a:ext cx="1236480" cy="43640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3"/>
          <p:cNvSpPr txBox="1"/>
          <p:nvPr>
            <p:ph idx="1" type="body"/>
          </p:nvPr>
        </p:nvSpPr>
        <p:spPr>
          <a:xfrm>
            <a:off x="6719887" y="1713110"/>
            <a:ext cx="6031696" cy="18128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4583" lvl="5" marL="27432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4583" lvl="6" marL="3200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4584" lvl="7" marL="3657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4584" lvl="8" marL="4114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23"/>
          <p:cNvSpPr txBox="1"/>
          <p:nvPr>
            <p:ph idx="2" type="body"/>
          </p:nvPr>
        </p:nvSpPr>
        <p:spPr>
          <a:xfrm>
            <a:off x="8517096" y="7023845"/>
            <a:ext cx="3262528" cy="2598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None/>
              <a:defRPr b="0" i="0" sz="264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b="0" i="0" sz="220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4583" lvl="5" marL="27432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4583" lvl="6" marL="3200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4584" lvl="7" marL="3657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4584" lvl="8" marL="4114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23"/>
          <p:cNvSpPr/>
          <p:nvPr>
            <p:ph idx="3" type="pic"/>
          </p:nvPr>
        </p:nvSpPr>
        <p:spPr>
          <a:xfrm>
            <a:off x="687388" y="1713110"/>
            <a:ext cx="5562600" cy="4622603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23"/>
          <p:cNvSpPr/>
          <p:nvPr>
            <p:ph idx="4" type="pic"/>
          </p:nvPr>
        </p:nvSpPr>
        <p:spPr>
          <a:xfrm>
            <a:off x="3529861" y="6844652"/>
            <a:ext cx="1835765" cy="439047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23"/>
          <p:cNvSpPr txBox="1"/>
          <p:nvPr>
            <p:ph idx="5" type="body"/>
          </p:nvPr>
        </p:nvSpPr>
        <p:spPr>
          <a:xfrm>
            <a:off x="5637529" y="7002977"/>
            <a:ext cx="2164715" cy="244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4583" lvl="5" marL="27432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4583" lvl="6" marL="3200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4584" lvl="7" marL="3657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4584" lvl="8" marL="4114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Une image contenant Graphique&#10;&#10;Description générée automatiquement" id="75" name="Google Shape;7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604" y="6891791"/>
            <a:ext cx="895365" cy="352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e avec 2 images sans partenaire">
  <p:cSld name="Texte avec 2 images sans partenaire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4"/>
          <p:cNvSpPr txBox="1"/>
          <p:nvPr>
            <p:ph type="title"/>
          </p:nvPr>
        </p:nvSpPr>
        <p:spPr>
          <a:xfrm>
            <a:off x="686603" y="641424"/>
            <a:ext cx="1207196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24"/>
          <p:cNvSpPr txBox="1"/>
          <p:nvPr/>
        </p:nvSpPr>
        <p:spPr>
          <a:xfrm>
            <a:off x="11887201" y="7006701"/>
            <a:ext cx="102197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Graphique, Bleu électrique, logo&#10;&#10;Description générée automatiquement" id="79" name="Google Shape;79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675" y="6784775"/>
            <a:ext cx="1236480" cy="43640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4"/>
          <p:cNvSpPr txBox="1"/>
          <p:nvPr>
            <p:ph idx="1" type="body"/>
          </p:nvPr>
        </p:nvSpPr>
        <p:spPr>
          <a:xfrm>
            <a:off x="686603" y="1710516"/>
            <a:ext cx="4584644" cy="18128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4583" lvl="5" marL="27432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4583" lvl="6" marL="3200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4584" lvl="7" marL="3657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4584" lvl="8" marL="4114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24"/>
          <p:cNvSpPr txBox="1"/>
          <p:nvPr>
            <p:ph idx="2" type="body"/>
          </p:nvPr>
        </p:nvSpPr>
        <p:spPr>
          <a:xfrm>
            <a:off x="8517096" y="7023845"/>
            <a:ext cx="3262528" cy="2598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None/>
              <a:defRPr b="0" i="0" sz="264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b="0" i="0" sz="220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4583" lvl="5" marL="27432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4583" lvl="6" marL="3200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4584" lvl="7" marL="3657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4584" lvl="8" marL="4114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24"/>
          <p:cNvSpPr/>
          <p:nvPr>
            <p:ph idx="3" type="pic"/>
          </p:nvPr>
        </p:nvSpPr>
        <p:spPr>
          <a:xfrm>
            <a:off x="5743482" y="1725053"/>
            <a:ext cx="3228396" cy="4622603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24"/>
          <p:cNvSpPr/>
          <p:nvPr>
            <p:ph idx="4" type="pic"/>
          </p:nvPr>
        </p:nvSpPr>
        <p:spPr>
          <a:xfrm>
            <a:off x="9524776" y="1710515"/>
            <a:ext cx="3228396" cy="4622603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24"/>
          <p:cNvSpPr txBox="1"/>
          <p:nvPr>
            <p:ph idx="5" type="body"/>
          </p:nvPr>
        </p:nvSpPr>
        <p:spPr>
          <a:xfrm>
            <a:off x="5637529" y="7002977"/>
            <a:ext cx="2164715" cy="244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4583" lvl="5" marL="27432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4583" lvl="6" marL="3200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4584" lvl="7" marL="3657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4584" lvl="8" marL="4114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Une image contenant Graphique&#10;&#10;Description générée automatiquement" id="85" name="Google Shape;8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604" y="6891791"/>
            <a:ext cx="895365" cy="352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idx="11" type="ftr"/>
          </p:nvPr>
        </p:nvSpPr>
        <p:spPr>
          <a:xfrm>
            <a:off x="4451926" y="7006701"/>
            <a:ext cx="4535924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6"/>
          <p:cNvSpPr txBox="1"/>
          <p:nvPr>
            <p:ph idx="12" type="sldNum"/>
          </p:nvPr>
        </p:nvSpPr>
        <p:spPr>
          <a:xfrm>
            <a:off x="9491841" y="7006701"/>
            <a:ext cx="3023949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2" name="Google Shape;12;p16"/>
          <p:cNvSpPr txBox="1"/>
          <p:nvPr>
            <p:ph idx="10" type="dt"/>
          </p:nvPr>
        </p:nvSpPr>
        <p:spPr>
          <a:xfrm>
            <a:off x="923985" y="7006701"/>
            <a:ext cx="3023949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381">
          <p15:clr>
            <a:srgbClr val="F26B43"/>
          </p15:clr>
        </p15:guide>
        <p15:guide id="2" pos="42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drive.google.com/file/d/1RrwVLiLORfQ1eqG7Hjq3flhIIvjJGfpt/view" TargetMode="External"/><Relationship Id="rId4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ncei.noaa.gov/data/oceans/ncei/formats/netcdf/v2.0/index.html" TargetMode="External"/><Relationship Id="rId4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hyperlink" Target="http://www.gosud.org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hyperlink" Target="https://data.marine.copernicus.eu/viewer/expert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ata-selection.odatis-ocean.fr/coriolis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Bleu électrique, bleu vert, eau, Azure&#10;&#10;Description générée automatiquement" id="163" name="Google Shape;163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894" y="1463359"/>
            <a:ext cx="13439775" cy="609631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"/>
          <p:cNvSpPr txBox="1"/>
          <p:nvPr>
            <p:ph idx="1" type="body"/>
          </p:nvPr>
        </p:nvSpPr>
        <p:spPr>
          <a:xfrm>
            <a:off x="510387" y="2487458"/>
            <a:ext cx="10311785" cy="905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fr-FR"/>
              <a:t>GOSUD - GTSPP - IQuOD</a:t>
            </a:r>
            <a:endParaRPr/>
          </a:p>
        </p:txBody>
      </p:sp>
      <p:sp>
        <p:nvSpPr>
          <p:cNvPr id="165" name="Google Shape;165;p1"/>
          <p:cNvSpPr txBox="1"/>
          <p:nvPr>
            <p:ph idx="3" type="body"/>
          </p:nvPr>
        </p:nvSpPr>
        <p:spPr>
          <a:xfrm>
            <a:off x="510387" y="6295500"/>
            <a:ext cx="5301133" cy="905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/>
              <a:t> Improve Collaboration and Data Management Practices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66" name="Google Shape;166;p1"/>
          <p:cNvSpPr txBox="1"/>
          <p:nvPr>
            <p:ph idx="4" type="body"/>
          </p:nvPr>
        </p:nvSpPr>
        <p:spPr>
          <a:xfrm>
            <a:off x="7493925" y="6787950"/>
            <a:ext cx="55311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fr-FR"/>
              <a:t>IQuOD workshop 12/11/2024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11c0233df9_1_73"/>
          <p:cNvSpPr txBox="1"/>
          <p:nvPr>
            <p:ph type="title"/>
          </p:nvPr>
        </p:nvSpPr>
        <p:spPr>
          <a:xfrm>
            <a:off x="570132" y="673184"/>
            <a:ext cx="12299511" cy="1008398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375" lIns="134375" spcFirstLastPara="1" rIns="134375" wrap="square" tIns="134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fr-FR" sz="3000">
                <a:latin typeface="Montserrat"/>
                <a:ea typeface="Montserrat"/>
                <a:cs typeface="Montserrat"/>
                <a:sym typeface="Montserrat"/>
              </a:rPr>
              <a:t>Too many profiles circulates on TESAC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g311c0233df9_1_73"/>
          <p:cNvSpPr txBox="1"/>
          <p:nvPr>
            <p:ph idx="1" type="body"/>
          </p:nvPr>
        </p:nvSpPr>
        <p:spPr>
          <a:xfrm>
            <a:off x="7464850" y="2158000"/>
            <a:ext cx="5669400" cy="264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375" lIns="134375" spcFirstLastPara="1" rIns="134375" wrap="square" tIns="134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fr-FR" sz="2100">
                <a:latin typeface="Montserrat Medium"/>
                <a:ea typeface="Montserrat Medium"/>
                <a:cs typeface="Montserrat Medium"/>
                <a:sym typeface="Montserrat Medium"/>
              </a:rPr>
              <a:t>Example of fixed stations transmitting data in TESAC</a:t>
            </a:r>
            <a:endParaRPr sz="21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fr-FR" sz="2100">
                <a:latin typeface="Montserrat Medium"/>
                <a:ea typeface="Montserrat Medium"/>
                <a:cs typeface="Montserrat Medium"/>
                <a:sym typeface="Montserrat Medium"/>
              </a:rPr>
              <a:t>This situation will continue until NOAA will switch to BUFR.</a:t>
            </a:r>
            <a:endParaRPr/>
          </a:p>
        </p:txBody>
      </p:sp>
      <p:pic>
        <p:nvPicPr>
          <p:cNvPr id="234" name="Google Shape;234;g311c0233df9_1_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132" y="2369175"/>
            <a:ext cx="6685504" cy="4770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11fffb9f64_0_60"/>
          <p:cNvSpPr txBox="1"/>
          <p:nvPr>
            <p:ph type="title"/>
          </p:nvPr>
        </p:nvSpPr>
        <p:spPr>
          <a:xfrm>
            <a:off x="568607" y="630934"/>
            <a:ext cx="12299400" cy="10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375" lIns="134375" spcFirstLastPara="1" rIns="134375" wrap="square" tIns="134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fr-FR" sz="3000">
                <a:latin typeface="Montserrat"/>
                <a:ea typeface="Montserrat"/>
                <a:cs typeface="Montserrat"/>
                <a:sym typeface="Montserrat"/>
              </a:rPr>
              <a:t>Example of files in GTSPP</a:t>
            </a:r>
            <a:r>
              <a:rPr lang="fr-FR" sz="2600"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sz="26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1" name="Google Shape;241;g311fffb9f64_0_60"/>
          <p:cNvSpPr txBox="1"/>
          <p:nvPr>
            <p:ph idx="1" type="body"/>
          </p:nvPr>
        </p:nvSpPr>
        <p:spPr>
          <a:xfrm>
            <a:off x="570132" y="2189673"/>
            <a:ext cx="122994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375" lIns="134375" spcFirstLastPara="1" rIns="134375" wrap="square" tIns="134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42" name="Google Shape;242;g311fffb9f64_0_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25" y="1347113"/>
            <a:ext cx="13373100" cy="621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311fffb9f64_0_60"/>
          <p:cNvSpPr txBox="1"/>
          <p:nvPr/>
        </p:nvSpPr>
        <p:spPr>
          <a:xfrm>
            <a:off x="242800" y="5089075"/>
            <a:ext cx="4730100" cy="22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fr-FR" sz="2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realtime/atlantic/2024/10 </a:t>
            </a:r>
            <a:endParaRPr b="0" i="0" sz="26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fr-FR" sz="2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73163 “profiles”</a:t>
            </a:r>
            <a:endParaRPr b="0" i="0" sz="26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2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Only one platform is a real CTD or XBT profile</a:t>
            </a:r>
            <a:endParaRPr b="0" i="0" sz="26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g311fffb9f64_0_60"/>
          <p:cNvSpPr txBox="1"/>
          <p:nvPr/>
        </p:nvSpPr>
        <p:spPr>
          <a:xfrm>
            <a:off x="8552150" y="5289650"/>
            <a:ext cx="2449500" cy="6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fr-FR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Fixed buoys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5" name="Google Shape;245;g311fffb9f64_0_60"/>
          <p:cNvCxnSpPr/>
          <p:nvPr/>
        </p:nvCxnSpPr>
        <p:spPr>
          <a:xfrm rot="10800000">
            <a:off x="7380050" y="5163050"/>
            <a:ext cx="1172100" cy="464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46" name="Google Shape;246;g311fffb9f64_0_60"/>
          <p:cNvSpPr txBox="1"/>
          <p:nvPr/>
        </p:nvSpPr>
        <p:spPr>
          <a:xfrm>
            <a:off x="4268800" y="2438950"/>
            <a:ext cx="2449500" cy="6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fr-FR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Profiling floats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7" name="Google Shape;247;g311fffb9f64_0_60"/>
          <p:cNvCxnSpPr>
            <a:stCxn id="246" idx="1"/>
          </p:cNvCxnSpPr>
          <p:nvPr/>
        </p:nvCxnSpPr>
        <p:spPr>
          <a:xfrm rot="10800000">
            <a:off x="1826500" y="1985050"/>
            <a:ext cx="2442300" cy="791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48" name="Google Shape;248;g311fffb9f64_0_60"/>
          <p:cNvCxnSpPr/>
          <p:nvPr/>
        </p:nvCxnSpPr>
        <p:spPr>
          <a:xfrm flipH="1" rot="10800000">
            <a:off x="4328875" y="2270075"/>
            <a:ext cx="3431400" cy="4202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11fffb9f64_0_93"/>
          <p:cNvSpPr txBox="1"/>
          <p:nvPr>
            <p:ph type="title"/>
          </p:nvPr>
        </p:nvSpPr>
        <p:spPr>
          <a:xfrm>
            <a:off x="570132" y="673184"/>
            <a:ext cx="12299400" cy="10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375" lIns="134375" spcFirstLastPara="1" rIns="134375" wrap="square" tIns="134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fr-FR" sz="3000">
                <a:latin typeface="Montserrat Medium"/>
                <a:ea typeface="Montserrat Medium"/>
                <a:cs typeface="Montserrat Medium"/>
                <a:sym typeface="Montserrat Medium"/>
              </a:rPr>
              <a:t>Evolution of XBT since 2000 in Coriolis: is it a real decrease or a switch to BUFR ?</a:t>
            </a:r>
            <a:endParaRPr sz="30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5" name="Google Shape;255;g311fffb9f64_0_93"/>
          <p:cNvSpPr txBox="1"/>
          <p:nvPr/>
        </p:nvSpPr>
        <p:spPr>
          <a:xfrm>
            <a:off x="852225" y="2506575"/>
            <a:ext cx="10778100" cy="12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700">
                <a:latin typeface="Montserrat Medium"/>
                <a:ea typeface="Montserrat Medium"/>
                <a:cs typeface="Montserrat Medium"/>
                <a:sym typeface="Montserrat Medium"/>
              </a:rPr>
              <a:t>XBT in 2023: 11,177</a:t>
            </a:r>
            <a:endParaRPr sz="27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700">
                <a:latin typeface="Montserrat Medium"/>
                <a:ea typeface="Montserrat Medium"/>
                <a:cs typeface="Montserrat Medium"/>
                <a:sym typeface="Montserrat Medium"/>
              </a:rPr>
              <a:t>In WOD : 11,135</a:t>
            </a:r>
            <a:endParaRPr sz="27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56" name="Google Shape;256;g311fffb9f64_0_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0450" y="2059725"/>
            <a:ext cx="9299325" cy="549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11fffb9f64_0_100"/>
          <p:cNvSpPr txBox="1"/>
          <p:nvPr>
            <p:ph type="title"/>
          </p:nvPr>
        </p:nvSpPr>
        <p:spPr>
          <a:xfrm>
            <a:off x="570132" y="673184"/>
            <a:ext cx="12299400" cy="10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375" lIns="134375" spcFirstLastPara="1" rIns="134375" wrap="square" tIns="134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3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Evolution of CTD in Coriolis (number of casts per week)  </a:t>
            </a:r>
            <a:endParaRPr sz="3000"/>
          </a:p>
        </p:txBody>
      </p:sp>
      <p:pic>
        <p:nvPicPr>
          <p:cNvPr id="263" name="Google Shape;263;g311fffb9f64_0_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9898" y="1865550"/>
            <a:ext cx="9424376" cy="5694126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g311fffb9f64_0_100"/>
          <p:cNvSpPr txBox="1"/>
          <p:nvPr/>
        </p:nvSpPr>
        <p:spPr>
          <a:xfrm>
            <a:off x="852225" y="2506575"/>
            <a:ext cx="10778100" cy="12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700">
                <a:latin typeface="Montserrat Medium"/>
                <a:ea typeface="Montserrat Medium"/>
                <a:cs typeface="Montserrat Medium"/>
                <a:sym typeface="Montserrat Medium"/>
              </a:rPr>
              <a:t>CTD</a:t>
            </a:r>
            <a:r>
              <a:rPr lang="fr-FR" sz="2700">
                <a:latin typeface="Montserrat Medium"/>
                <a:ea typeface="Montserrat Medium"/>
                <a:cs typeface="Montserrat Medium"/>
                <a:sym typeface="Montserrat Medium"/>
              </a:rPr>
              <a:t> in 2023: 17,738</a:t>
            </a:r>
            <a:endParaRPr sz="27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700">
                <a:latin typeface="Montserrat Medium"/>
                <a:ea typeface="Montserrat Medium"/>
                <a:cs typeface="Montserrat Medium"/>
                <a:sym typeface="Montserrat Medium"/>
              </a:rPr>
              <a:t>In WOD : 10,138</a:t>
            </a:r>
            <a:endParaRPr sz="27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1406388765_0_6"/>
          <p:cNvSpPr txBox="1"/>
          <p:nvPr>
            <p:ph type="title"/>
          </p:nvPr>
        </p:nvSpPr>
        <p:spPr>
          <a:xfrm>
            <a:off x="570132" y="673184"/>
            <a:ext cx="12299400" cy="1008300"/>
          </a:xfrm>
          <a:prstGeom prst="rect">
            <a:avLst/>
          </a:prstGeom>
        </p:spPr>
        <p:txBody>
          <a:bodyPr anchorCtr="0" anchor="ctr" bIns="134375" lIns="134375" spcFirstLastPara="1" rIns="134375" wrap="square" tIns="134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>
                <a:latin typeface="Montserrat Medium"/>
                <a:ea typeface="Montserrat Medium"/>
                <a:cs typeface="Montserrat Medium"/>
                <a:sym typeface="Montserrat Medium"/>
              </a:rPr>
              <a:t>WOD and Coriolis quick check in 2023</a:t>
            </a:r>
            <a:endParaRPr sz="30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71" name="Google Shape;271;g31406388765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5475" y="1835425"/>
            <a:ext cx="9188826" cy="494947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g31406388765_0_6"/>
          <p:cNvSpPr/>
          <p:nvPr/>
        </p:nvSpPr>
        <p:spPr>
          <a:xfrm>
            <a:off x="3347750" y="4972600"/>
            <a:ext cx="3543900" cy="5604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31406388765_0_6"/>
          <p:cNvSpPr/>
          <p:nvPr/>
        </p:nvSpPr>
        <p:spPr>
          <a:xfrm>
            <a:off x="2871500" y="2409250"/>
            <a:ext cx="2409300" cy="10083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31406388765_0_6"/>
          <p:cNvSpPr/>
          <p:nvPr/>
        </p:nvSpPr>
        <p:spPr>
          <a:xfrm>
            <a:off x="9048750" y="2409250"/>
            <a:ext cx="1218600" cy="6723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1406388765_0_22"/>
          <p:cNvSpPr txBox="1"/>
          <p:nvPr>
            <p:ph type="title"/>
          </p:nvPr>
        </p:nvSpPr>
        <p:spPr>
          <a:xfrm>
            <a:off x="570132" y="673184"/>
            <a:ext cx="12299400" cy="1008300"/>
          </a:xfrm>
          <a:prstGeom prst="rect">
            <a:avLst/>
          </a:prstGeom>
        </p:spPr>
        <p:txBody>
          <a:bodyPr anchorCtr="0" anchor="ctr" bIns="134375" lIns="134375" spcFirstLastPara="1" rIns="134375" wrap="square" tIns="134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31406388765_0_22"/>
          <p:cNvSpPr txBox="1"/>
          <p:nvPr>
            <p:ph idx="1" type="body"/>
          </p:nvPr>
        </p:nvSpPr>
        <p:spPr>
          <a:xfrm>
            <a:off x="570132" y="2189673"/>
            <a:ext cx="12299400" cy="4525200"/>
          </a:xfrm>
          <a:prstGeom prst="rect">
            <a:avLst/>
          </a:prstGeom>
        </p:spPr>
        <p:txBody>
          <a:bodyPr anchorCtr="0" anchor="ctr" bIns="134375" lIns="134375" spcFirstLastPara="1" rIns="134375" wrap="square" tIns="134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2" name="Google Shape;282;g31406388765_0_22" title="map2023-WOD-Coriolis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413" y="0"/>
            <a:ext cx="13439419" cy="7559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11fffb9f64_0_46"/>
          <p:cNvSpPr txBox="1"/>
          <p:nvPr>
            <p:ph type="title"/>
          </p:nvPr>
        </p:nvSpPr>
        <p:spPr>
          <a:xfrm>
            <a:off x="570132" y="673184"/>
            <a:ext cx="12299400" cy="10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375" lIns="134375" spcFirstLastPara="1" rIns="134375" wrap="square" tIns="134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fr-FR" sz="2600">
                <a:latin typeface="Montserrat Medium"/>
                <a:ea typeface="Montserrat Medium"/>
                <a:cs typeface="Montserrat Medium"/>
                <a:sym typeface="Montserrat Medium"/>
              </a:rPr>
              <a:t>How to maintain these programs ?</a:t>
            </a:r>
            <a:endParaRPr sz="26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89" name="Google Shape;289;g311fffb9f64_0_46"/>
          <p:cNvSpPr txBox="1"/>
          <p:nvPr>
            <p:ph idx="1" type="body"/>
          </p:nvPr>
        </p:nvSpPr>
        <p:spPr>
          <a:xfrm>
            <a:off x="570125" y="2189675"/>
            <a:ext cx="12299400" cy="498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375" lIns="134375" spcFirstLastPara="1" rIns="134375" wrap="square" tIns="134375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 Medium"/>
              <a:buChar char="❏"/>
            </a:pPr>
            <a:r>
              <a:rPr lang="fr-FR" sz="2200">
                <a:latin typeface="Montserrat Medium"/>
                <a:ea typeface="Montserrat Medium"/>
                <a:cs typeface="Montserrat Medium"/>
                <a:sym typeface="Montserrat Medium"/>
              </a:rPr>
              <a:t>Difficulties for GOSUD to maintain the group active</a:t>
            </a:r>
            <a:endParaRPr sz="22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 Medium"/>
              <a:buChar char="❏"/>
            </a:pPr>
            <a:r>
              <a:rPr lang="fr-FR" sz="2200">
                <a:latin typeface="Montserrat Medium"/>
                <a:ea typeface="Montserrat Medium"/>
                <a:cs typeface="Montserrat Medium"/>
                <a:sym typeface="Montserrat Medium"/>
              </a:rPr>
              <a:t>Only remote meetings since 2019 </a:t>
            </a:r>
            <a:endParaRPr sz="22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22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 Medium"/>
              <a:buChar char="❏"/>
            </a:pPr>
            <a:r>
              <a:rPr lang="fr-FR" sz="2200">
                <a:latin typeface="Montserrat Medium"/>
                <a:ea typeface="Montserrat Medium"/>
                <a:cs typeface="Montserrat Medium"/>
                <a:sym typeface="Montserrat Medium"/>
              </a:rPr>
              <a:t>Importance to check / compare our databases, KPI, cross-check what we are doing</a:t>
            </a:r>
            <a:endParaRPr sz="22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22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 Medium"/>
              <a:buChar char="❏"/>
            </a:pPr>
            <a:r>
              <a:rPr lang="fr-FR" sz="2200">
                <a:latin typeface="Montserrat Medium"/>
                <a:ea typeface="Montserrat Medium"/>
                <a:cs typeface="Montserrat Medium"/>
                <a:sym typeface="Montserrat Medium"/>
              </a:rPr>
              <a:t>Comparaison with DBCP where the GDAC are part of the annual meetings</a:t>
            </a:r>
            <a:endParaRPr sz="22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 Medium"/>
              <a:buChar char="❏"/>
            </a:pPr>
            <a:r>
              <a:rPr lang="fr-FR" sz="2200">
                <a:latin typeface="Montserrat Medium"/>
                <a:ea typeface="Montserrat Medium"/>
                <a:cs typeface="Montserrat Medium"/>
                <a:sym typeface="Montserrat Medium"/>
              </a:rPr>
              <a:t>Can we integrate annual SOT meetings to present our activities, number of profiles CTD / XBT collected each year ?</a:t>
            </a:r>
            <a:endParaRPr sz="22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 Medium"/>
              <a:buChar char="❏"/>
            </a:pPr>
            <a:r>
              <a:rPr lang="fr-FR" sz="2200">
                <a:latin typeface="Montserrat Medium"/>
                <a:ea typeface="Montserrat Medium"/>
                <a:cs typeface="Montserrat Medium"/>
                <a:sym typeface="Montserrat Medium"/>
              </a:rPr>
              <a:t>Define TT-Data Management on behalf SOT-SOOP ?	</a:t>
            </a:r>
            <a:endParaRPr sz="22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22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 Medium"/>
              <a:buChar char="❏"/>
            </a:pPr>
            <a:r>
              <a:rPr lang="fr-FR" sz="2200">
                <a:latin typeface="Montserrat Medium"/>
                <a:ea typeface="Montserrat Medium"/>
                <a:cs typeface="Montserrat Medium"/>
                <a:sym typeface="Montserrat Medium"/>
              </a:rPr>
              <a:t>Should WOD or ODIS try to maintain GOSUD &amp; GTSPP groups active by organising meeting regularly?</a:t>
            </a:r>
            <a:endParaRPr sz="22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2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g311fffb9f64_0_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481" y="184601"/>
            <a:ext cx="12954821" cy="7190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11fffb9f64_0_40"/>
          <p:cNvSpPr txBox="1"/>
          <p:nvPr>
            <p:ph type="title"/>
          </p:nvPr>
        </p:nvSpPr>
        <p:spPr>
          <a:xfrm>
            <a:off x="570132" y="673184"/>
            <a:ext cx="12299400" cy="10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375" lIns="134375" spcFirstLastPara="1" rIns="134375" wrap="square" tIns="134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fr-FR" sz="3000">
                <a:latin typeface="Montserrat Medium"/>
                <a:ea typeface="Montserrat Medium"/>
                <a:cs typeface="Montserrat Medium"/>
                <a:sym typeface="Montserrat Medium"/>
              </a:rPr>
              <a:t>Switching to OSMC erddap ?</a:t>
            </a:r>
            <a:endParaRPr sz="30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02" name="Google Shape;302;g311fffb9f64_0_40"/>
          <p:cNvSpPr/>
          <p:nvPr/>
        </p:nvSpPr>
        <p:spPr>
          <a:xfrm>
            <a:off x="5342450" y="4571650"/>
            <a:ext cx="1583725" cy="2090525"/>
          </a:xfrm>
          <a:prstGeom prst="flowChartMagneticDisk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CORIOLIS</a:t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03" name="Google Shape;303;g311fffb9f64_0_40"/>
          <p:cNvSpPr/>
          <p:nvPr/>
        </p:nvSpPr>
        <p:spPr>
          <a:xfrm>
            <a:off x="7564963" y="2396700"/>
            <a:ext cx="2840100" cy="10083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OSMC erddap</a:t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TRACKOB/TESAC/BATHY + BUFR</a:t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04" name="Google Shape;304;g311fffb9f64_0_40"/>
          <p:cNvSpPr/>
          <p:nvPr/>
        </p:nvSpPr>
        <p:spPr>
          <a:xfrm>
            <a:off x="1726275" y="2396700"/>
            <a:ext cx="2840100" cy="12036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MEDS (Canada) (TRACKOB/TESAC/BATHY)</a:t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METEO FRANCE (</a:t>
            </a:r>
            <a:r>
              <a:rPr b="0" i="0" lang="fr-FR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(TRACKOB/TESAC/BATHY) + BUFR 315010 (waves)</a:t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305" name="Google Shape;305;g311fffb9f64_0_40"/>
          <p:cNvCxnSpPr>
            <a:endCxn id="304" idx="3"/>
          </p:cNvCxnSpPr>
          <p:nvPr/>
        </p:nvCxnSpPr>
        <p:spPr>
          <a:xfrm rot="10800000">
            <a:off x="4566375" y="2998500"/>
            <a:ext cx="1061100" cy="1689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sm" w="sm" type="none"/>
            <a:tailEnd len="med" w="med" type="triangle"/>
          </a:ln>
        </p:spPr>
      </p:cxnSp>
      <p:cxnSp>
        <p:nvCxnSpPr>
          <p:cNvPr id="306" name="Google Shape;306;g311fffb9f64_0_40"/>
          <p:cNvCxnSpPr>
            <a:endCxn id="303" idx="1"/>
          </p:cNvCxnSpPr>
          <p:nvPr/>
        </p:nvCxnSpPr>
        <p:spPr>
          <a:xfrm flipH="1" rot="10800000">
            <a:off x="6672763" y="2900850"/>
            <a:ext cx="892200" cy="1765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07" name="Google Shape;307;g311fffb9f64_0_40"/>
          <p:cNvSpPr/>
          <p:nvPr/>
        </p:nvSpPr>
        <p:spPr>
          <a:xfrm>
            <a:off x="1726275" y="3885400"/>
            <a:ext cx="2840100" cy="17658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BUFR 315011 </a:t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BUFR 3 15 004 (XBT)</a:t>
            </a:r>
            <a:endParaRPr b="0" i="0" sz="14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3 15 006 (XCTD)</a:t>
            </a:r>
            <a:endParaRPr b="0" i="0" sz="14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3 15 007 (CTD)</a:t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are missing</a:t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11fffb9f64_0_80"/>
          <p:cNvSpPr txBox="1"/>
          <p:nvPr>
            <p:ph type="title"/>
          </p:nvPr>
        </p:nvSpPr>
        <p:spPr>
          <a:xfrm>
            <a:off x="570132" y="673184"/>
            <a:ext cx="12299400" cy="10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375" lIns="134375" spcFirstLastPara="1" rIns="134375" wrap="square" tIns="134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fr-FR" sz="3000">
                <a:latin typeface="Montserrat Medium"/>
                <a:ea typeface="Montserrat Medium"/>
                <a:cs typeface="Montserrat Medium"/>
                <a:sym typeface="Montserrat Medium"/>
              </a:rPr>
              <a:t>Some questions / issues </a:t>
            </a:r>
            <a:endParaRPr sz="30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14" name="Google Shape;314;g311fffb9f64_0_80"/>
          <p:cNvSpPr txBox="1"/>
          <p:nvPr>
            <p:ph idx="1" type="body"/>
          </p:nvPr>
        </p:nvSpPr>
        <p:spPr>
          <a:xfrm>
            <a:off x="570132" y="2189673"/>
            <a:ext cx="122994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375" lIns="134375" spcFirstLastPara="1" rIns="134375" wrap="square" tIns="13437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 Medium"/>
              <a:buChar char="❏"/>
            </a:pPr>
            <a:r>
              <a:rPr lang="fr-FR">
                <a:latin typeface="Montserrat Medium"/>
                <a:ea typeface="Montserrat Medium"/>
                <a:cs typeface="Montserrat Medium"/>
                <a:sym typeface="Montserrat Medium"/>
              </a:rPr>
              <a:t>Arrival of WIS 2.0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 Medium"/>
              <a:buChar char="❏"/>
            </a:pPr>
            <a:r>
              <a:rPr lang="fr-FR">
                <a:latin typeface="Montserrat Medium"/>
                <a:ea typeface="Montserrat Medium"/>
                <a:cs typeface="Montserrat Medium"/>
                <a:sym typeface="Montserrat Medium"/>
              </a:rPr>
              <a:t>BUFR message =&gt; we are missing XBT/CTD/SUV (3 15 004, 315 006, 3 15 007, 3 15 011)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 Medium"/>
              <a:buChar char="❏"/>
            </a:pPr>
            <a:r>
              <a:rPr lang="fr-FR">
                <a:latin typeface="Montserrat Medium"/>
                <a:ea typeface="Montserrat Medium"/>
                <a:cs typeface="Montserrat Medium"/>
                <a:sym typeface="Montserrat Medium"/>
              </a:rPr>
              <a:t>SOT-ID : Example CORAL ADVENTURER is sending TSG data using SOTID	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 Medium"/>
              <a:buChar char="❏"/>
            </a:pPr>
            <a:r>
              <a:rPr lang="fr-FR">
                <a:latin typeface="Montserrat Medium"/>
                <a:ea typeface="Montserrat Medium"/>
                <a:cs typeface="Montserrat Medium"/>
                <a:sym typeface="Montserrat Medium"/>
              </a:rPr>
              <a:t>QC and IA : Question to IQuOD is there some progress towards this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15" name="Google Shape;315;g311fffb9f64_0_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00" y="4345350"/>
            <a:ext cx="6113199" cy="14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g311fffb9f64_0_80"/>
          <p:cNvPicPr preferRelativeResize="0"/>
          <p:nvPr/>
        </p:nvPicPr>
        <p:blipFill rotWithShape="1">
          <a:blip r:embed="rId4">
            <a:alphaModFix/>
          </a:blip>
          <a:srcRect b="0" l="0" r="27367" t="0"/>
          <a:stretch/>
        </p:blipFill>
        <p:spPr>
          <a:xfrm>
            <a:off x="6620000" y="4497750"/>
            <a:ext cx="6567199" cy="107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11fffb9f64_0_110"/>
          <p:cNvSpPr txBox="1"/>
          <p:nvPr>
            <p:ph idx="1" type="body"/>
          </p:nvPr>
        </p:nvSpPr>
        <p:spPr>
          <a:xfrm>
            <a:off x="570132" y="2189673"/>
            <a:ext cx="122994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375" lIns="134375" spcFirstLastPara="1" rIns="134375" wrap="square" tIns="134375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Char char="●"/>
            </a:pPr>
            <a:r>
              <a:rPr lang="fr-FR" sz="25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At Ifremer since 2006</a:t>
            </a:r>
            <a:endParaRPr sz="25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25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501650" lvl="1" marL="1346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Char char="○"/>
            </a:pPr>
            <a:r>
              <a:rPr lang="fr-FR" sz="25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Marine Data Manager	</a:t>
            </a:r>
            <a:endParaRPr sz="25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501650" lvl="2" marL="2019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Char char="■"/>
            </a:pPr>
            <a:r>
              <a:rPr lang="fr-FR" sz="25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Copernicus Marine Service - Global Product / Service Manager / co-Technical Coordinator</a:t>
            </a:r>
            <a:endParaRPr sz="25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501650" lvl="2" marL="2019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Char char="■"/>
            </a:pPr>
            <a:r>
              <a:rPr lang="fr-FR" sz="25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GOSUD co-chair</a:t>
            </a:r>
            <a:endParaRPr sz="25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501650" lvl="2" marL="2019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Char char="■"/>
            </a:pPr>
            <a:r>
              <a:rPr lang="fr-FR" sz="25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Coriolis  (w. Thierry Carval &amp; Christine Coatanoan (QC))</a:t>
            </a:r>
            <a:endParaRPr sz="25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sp>
        <p:nvSpPr>
          <p:cNvPr id="173" name="Google Shape;173;g311fffb9f64_0_110"/>
          <p:cNvSpPr txBox="1"/>
          <p:nvPr>
            <p:ph type="title"/>
          </p:nvPr>
        </p:nvSpPr>
        <p:spPr>
          <a:xfrm>
            <a:off x="570132" y="673184"/>
            <a:ext cx="12299400" cy="10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375" lIns="134375" spcFirstLastPara="1" rIns="134375" wrap="square" tIns="134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fr-FR" sz="3000">
                <a:latin typeface="Montserrat Medium"/>
                <a:ea typeface="Montserrat Medium"/>
                <a:cs typeface="Montserrat Medium"/>
                <a:sym typeface="Montserrat Medium"/>
              </a:rPr>
              <a:t>Who am I</a:t>
            </a:r>
            <a:r>
              <a:rPr lang="fr-FR"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d5533b7f53_1_13"/>
          <p:cNvSpPr txBox="1"/>
          <p:nvPr>
            <p:ph type="title"/>
          </p:nvPr>
        </p:nvSpPr>
        <p:spPr>
          <a:xfrm>
            <a:off x="570132" y="673184"/>
            <a:ext cx="12299400" cy="10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375" lIns="134375" spcFirstLastPara="1" rIns="134375" wrap="square" tIns="134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3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Moving in the same direction</a:t>
            </a:r>
            <a:endParaRPr/>
          </a:p>
        </p:txBody>
      </p:sp>
      <p:sp>
        <p:nvSpPr>
          <p:cNvPr id="323" name="Google Shape;323;g2d5533b7f53_1_13"/>
          <p:cNvSpPr txBox="1"/>
          <p:nvPr>
            <p:ph idx="1" type="body"/>
          </p:nvPr>
        </p:nvSpPr>
        <p:spPr>
          <a:xfrm>
            <a:off x="570125" y="2189675"/>
            <a:ext cx="95025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34375" lIns="134375" spcFirstLastPara="1" rIns="134375" wrap="square" tIns="13437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 Medium"/>
              <a:buChar char="❏"/>
            </a:pPr>
            <a:r>
              <a:rPr lang="fr-FR">
                <a:latin typeface="Montserrat Medium"/>
                <a:ea typeface="Montserrat Medium"/>
                <a:cs typeface="Montserrat Medium"/>
                <a:sym typeface="Montserrat Medium"/>
              </a:rPr>
              <a:t>NetCDF3 =&gt; NetCDF4 classic =&gt; NetCDF4 (Ex: </a:t>
            </a:r>
            <a:r>
              <a:rPr lang="fr-FR" u="sng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3"/>
              </a:rPr>
              <a:t>https://www.ncei.noaa.gov/data/oceans/ncei/formats/netcdf/v2.0/index.html</a:t>
            </a:r>
            <a:r>
              <a:rPr lang="fr-FR">
                <a:latin typeface="Montserrat Medium"/>
                <a:ea typeface="Montserrat Medium"/>
                <a:cs typeface="Montserrat Medium"/>
                <a:sym typeface="Montserrat Medium"/>
              </a:rPr>
              <a:t> )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19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 Medium"/>
              <a:buChar char="❏"/>
            </a:pPr>
            <a:r>
              <a:rPr lang="fr-FR">
                <a:latin typeface="Montserrat Medium"/>
                <a:ea typeface="Montserrat Medium"/>
                <a:cs typeface="Montserrat Medium"/>
                <a:sym typeface="Montserrat Medium"/>
              </a:rPr>
              <a:t>GTSPP =&gt; NetCDF3 - GOSUD =&gt; NetCDF4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 Medium"/>
              <a:buChar char="❏"/>
            </a:pPr>
            <a:r>
              <a:rPr lang="fr-FR">
                <a:latin typeface="Montserrat Medium"/>
                <a:ea typeface="Montserrat Medium"/>
                <a:cs typeface="Montserrat Medium"/>
                <a:sym typeface="Montserrat Medium"/>
              </a:rPr>
              <a:t>CF conventions (current 1.11) and Discrete Sampling Geometries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19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 Medium"/>
              <a:buChar char="❏"/>
            </a:pPr>
            <a:r>
              <a:rPr lang="fr-FR">
                <a:latin typeface="Montserrat Medium"/>
                <a:ea typeface="Montserrat Medium"/>
                <a:cs typeface="Montserrat Medium"/>
                <a:sym typeface="Montserrat Medium"/>
              </a:rPr>
              <a:t>GTSPP is using 1.6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19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 Medium"/>
              <a:buChar char="❏"/>
            </a:pPr>
            <a:r>
              <a:rPr lang="fr-FR">
                <a:latin typeface="Montserrat Medium"/>
                <a:ea typeface="Montserrat Medium"/>
                <a:cs typeface="Montserrat Medium"/>
                <a:sym typeface="Montserrat Medium"/>
              </a:rPr>
              <a:t>GOSUD is using 1.6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 Medium"/>
              <a:buChar char="❏"/>
            </a:pPr>
            <a:r>
              <a:rPr lang="fr-FR">
                <a:latin typeface="Montserrat Medium"/>
                <a:ea typeface="Montserrat Medium"/>
                <a:cs typeface="Montserrat Medium"/>
                <a:sym typeface="Montserrat Medium"/>
              </a:rPr>
              <a:t>Parquet - DuckDB - S3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 Medium"/>
              <a:buChar char="❏"/>
            </a:pPr>
            <a:r>
              <a:rPr lang="fr-FR">
                <a:latin typeface="Montserrat Medium"/>
                <a:ea typeface="Montserrat Medium"/>
                <a:cs typeface="Montserrat Medium"/>
                <a:sym typeface="Montserrat Medium"/>
              </a:rPr>
              <a:t>Common github to share code ?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24" name="Google Shape;324;g2d5533b7f53_1_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53225" y="4321550"/>
            <a:ext cx="5723199" cy="3238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13c7eddfaf_0_0"/>
          <p:cNvSpPr txBox="1"/>
          <p:nvPr>
            <p:ph type="title"/>
          </p:nvPr>
        </p:nvSpPr>
        <p:spPr>
          <a:xfrm>
            <a:off x="570132" y="673184"/>
            <a:ext cx="12299400" cy="10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375" lIns="134375" spcFirstLastPara="1" rIns="134375" wrap="square" tIns="134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fr-FR" sz="3000">
                <a:latin typeface="Montserrat Medium"/>
                <a:ea typeface="Montserrat Medium"/>
                <a:cs typeface="Montserrat Medium"/>
                <a:sym typeface="Montserrat Medium"/>
              </a:rPr>
              <a:t>Link to ODIS</a:t>
            </a:r>
            <a:endParaRPr sz="30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31" name="Google Shape;331;g313c7eddfaf_0_0"/>
          <p:cNvSpPr txBox="1"/>
          <p:nvPr>
            <p:ph idx="1" type="body"/>
          </p:nvPr>
        </p:nvSpPr>
        <p:spPr>
          <a:xfrm>
            <a:off x="570132" y="2189673"/>
            <a:ext cx="122994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34375" lIns="134375" spcFirstLastPara="1" rIns="134375" wrap="square" tIns="134375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Medium"/>
              <a:buChar char="❏"/>
            </a:pPr>
            <a:r>
              <a:rPr lang="fr-FR" sz="2500">
                <a:latin typeface="Montserrat Medium"/>
                <a:ea typeface="Montserrat Medium"/>
                <a:cs typeface="Montserrat Medium"/>
                <a:sym typeface="Montserrat Medium"/>
              </a:rPr>
              <a:t>ODIS is the parent activity of program such as GOSUD, GTSPP, IQuOD</a:t>
            </a:r>
            <a:endParaRPr sz="25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25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Medium"/>
              <a:buChar char="❏"/>
            </a:pPr>
            <a:r>
              <a:rPr lang="fr-FR" sz="2500">
                <a:latin typeface="Montserrat Medium"/>
                <a:ea typeface="Montserrat Medium"/>
                <a:cs typeface="Montserrat Medium"/>
                <a:sym typeface="Montserrat Medium"/>
              </a:rPr>
              <a:t>How to jointly be connected to ODIS ?</a:t>
            </a:r>
            <a:endParaRPr sz="25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873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Medium"/>
              <a:buChar char="❏"/>
            </a:pPr>
            <a:r>
              <a:rPr lang="fr-FR" sz="2500">
                <a:latin typeface="Montserrat Medium"/>
                <a:ea typeface="Montserrat Medium"/>
                <a:cs typeface="Montserrat Medium"/>
                <a:sym typeface="Montserrat Medium"/>
              </a:rPr>
              <a:t>GOSUD, GTSPP, IQuOD</a:t>
            </a:r>
            <a:endParaRPr sz="25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873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Medium"/>
              <a:buChar char="❏"/>
            </a:pPr>
            <a:r>
              <a:rPr lang="fr-FR" sz="2500">
                <a:latin typeface="Montserrat Medium"/>
                <a:ea typeface="Montserrat Medium"/>
                <a:cs typeface="Montserrat Medium"/>
                <a:sym typeface="Montserrat Medium"/>
              </a:rPr>
              <a:t>Definition of a provisional schedule to integrate in ODIS</a:t>
            </a:r>
            <a:endParaRPr sz="25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873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Medium"/>
              <a:buChar char="❏"/>
            </a:pPr>
            <a:r>
              <a:rPr lang="fr-FR" sz="2500">
                <a:latin typeface="Montserrat Medium"/>
                <a:ea typeface="Montserrat Medium"/>
                <a:cs typeface="Montserrat Medium"/>
                <a:sym typeface="Montserrat Medium"/>
              </a:rPr>
              <a:t>We have to meet together not to duplicate the same workload</a:t>
            </a:r>
            <a:endParaRPr sz="25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13c7eddfaf_0_6"/>
          <p:cNvSpPr txBox="1"/>
          <p:nvPr>
            <p:ph type="title"/>
          </p:nvPr>
        </p:nvSpPr>
        <p:spPr>
          <a:xfrm>
            <a:off x="570132" y="673184"/>
            <a:ext cx="12299400" cy="10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375" lIns="134375" spcFirstLastPara="1" rIns="134375" wrap="square" tIns="134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fr-FR" sz="3000">
                <a:latin typeface="Montserrat Medium"/>
                <a:ea typeface="Montserrat Medium"/>
                <a:cs typeface="Montserrat Medium"/>
                <a:sym typeface="Montserrat Medium"/>
              </a:rPr>
              <a:t>IODE &amp; GOOS</a:t>
            </a:r>
            <a:endParaRPr sz="30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0" name="Google Shape;180;g313c7eddfaf_0_6"/>
          <p:cNvSpPr txBox="1"/>
          <p:nvPr>
            <p:ph idx="1" type="body"/>
          </p:nvPr>
        </p:nvSpPr>
        <p:spPr>
          <a:xfrm>
            <a:off x="570132" y="2189673"/>
            <a:ext cx="122994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34375" lIns="134375" spcFirstLastPara="1" rIns="134375" wrap="square" tIns="134375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 Medium"/>
              <a:buChar char="●"/>
            </a:pPr>
            <a:r>
              <a:rPr lang="fr-FR" sz="2600">
                <a:latin typeface="Montserrat Medium"/>
                <a:ea typeface="Montserrat Medium"/>
                <a:cs typeface="Montserrat Medium"/>
                <a:sym typeface="Montserrat Medium"/>
              </a:rPr>
              <a:t>IODE programs such as GTSPP, IQuOD, GOSUD are supporting GOOS OGC Networks for data management</a:t>
            </a:r>
            <a:endParaRPr sz="26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937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 Medium"/>
              <a:buChar char="○"/>
            </a:pPr>
            <a:r>
              <a:rPr lang="fr-FR" sz="2600">
                <a:latin typeface="Montserrat Medium"/>
                <a:ea typeface="Montserrat Medium"/>
                <a:cs typeface="Montserrat Medium"/>
                <a:sym typeface="Montserrat Medium"/>
              </a:rPr>
              <a:t>Long term archive of data (SOOP-XBT, SOOP-TSG)</a:t>
            </a:r>
            <a:endParaRPr sz="26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26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 Medium"/>
              <a:buChar char="●"/>
            </a:pPr>
            <a:r>
              <a:rPr lang="fr-FR"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GO-SHIP</a:t>
            </a:r>
            <a:endParaRPr sz="2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937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 Medium"/>
              <a:buChar char="○"/>
            </a:pPr>
            <a:r>
              <a:rPr lang="fr-FR"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Bottles &amp; CTD =&gt; CCHDO is the GDAC</a:t>
            </a:r>
            <a:endParaRPr sz="2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937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 Medium"/>
              <a:buChar char="○"/>
            </a:pPr>
            <a:r>
              <a:rPr lang="fr-FR"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ADCP =&gt; University of Hawaii (UH Currents Group) + SeaDataNet</a:t>
            </a:r>
            <a:endParaRPr sz="2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937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 Medium"/>
              <a:buChar char="○"/>
            </a:pPr>
            <a:r>
              <a:rPr lang="fr-FR"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TSG =&gt; GOSUD</a:t>
            </a:r>
            <a:endParaRPr sz="2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2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 Medium"/>
              <a:buChar char="●"/>
            </a:pPr>
            <a:r>
              <a:rPr lang="fr-FR"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SOOP-XBT : GTSPP</a:t>
            </a:r>
            <a:endParaRPr sz="2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 Medium"/>
              <a:buChar char="●"/>
            </a:pPr>
            <a:r>
              <a:rPr lang="fr-FR"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SOOP-TSG : GOSUD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81" name="Google Shape;181;g313c7eddfaf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23625" y="5318600"/>
            <a:ext cx="1996450" cy="224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313c7eddfaf_0_6"/>
          <p:cNvSpPr txBox="1"/>
          <p:nvPr/>
        </p:nvSpPr>
        <p:spPr>
          <a:xfrm>
            <a:off x="9320075" y="6104275"/>
            <a:ext cx="3867000" cy="1293000"/>
          </a:xfrm>
          <a:prstGeom prst="rect">
            <a:avLst/>
          </a:prstGeom>
          <a:solidFill>
            <a:srgbClr val="123160">
              <a:alpha val="46666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Example for hydrographic cruise 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sng" cap="none" strike="noStrik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www.gosud.org</a:t>
            </a:r>
            <a:r>
              <a:rPr b="0" i="0" lang="fr-F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(callsign: WTEC)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Ship RONALD H. BROWN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g311fffb9f64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7" y="452527"/>
            <a:ext cx="13439776" cy="665463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311fffb9f64_0_7"/>
          <p:cNvSpPr txBox="1"/>
          <p:nvPr/>
        </p:nvSpPr>
        <p:spPr>
          <a:xfrm>
            <a:off x="9055475" y="5730800"/>
            <a:ext cx="10785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Month</a:t>
            </a:r>
            <a:r>
              <a:rPr b="1" lang="fr-FR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ly</a:t>
            </a:r>
            <a:endParaRPr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g311fffb9f64_0_7"/>
          <p:cNvSpPr txBox="1"/>
          <p:nvPr/>
        </p:nvSpPr>
        <p:spPr>
          <a:xfrm>
            <a:off x="9055475" y="4612975"/>
            <a:ext cx="10785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Quaterly</a:t>
            </a:r>
            <a:endParaRPr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g311fffb9f64_0_7"/>
          <p:cNvSpPr txBox="1"/>
          <p:nvPr/>
        </p:nvSpPr>
        <p:spPr>
          <a:xfrm>
            <a:off x="10764375" y="4612975"/>
            <a:ext cx="10785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Quaterly</a:t>
            </a:r>
            <a:endParaRPr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g311fffb9f64_0_7"/>
          <p:cNvSpPr txBox="1"/>
          <p:nvPr/>
        </p:nvSpPr>
        <p:spPr>
          <a:xfrm>
            <a:off x="11702875" y="5045875"/>
            <a:ext cx="10785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Quaterly</a:t>
            </a:r>
            <a:endParaRPr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g311fffb9f64_0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100" y="76200"/>
            <a:ext cx="13034390" cy="740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13c7eddfaf_0_14"/>
          <p:cNvSpPr txBox="1"/>
          <p:nvPr>
            <p:ph idx="1" type="body"/>
          </p:nvPr>
        </p:nvSpPr>
        <p:spPr>
          <a:xfrm>
            <a:off x="570132" y="2189673"/>
            <a:ext cx="122994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375" lIns="134375" spcFirstLastPara="1" rIns="134375" wrap="square" tIns="134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pic>
        <p:nvPicPr>
          <p:cNvPr id="205" name="Google Shape;205;g313c7eddfaf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5511" y="1681475"/>
            <a:ext cx="12548763" cy="587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313c7eddfaf_0_14"/>
          <p:cNvSpPr txBox="1"/>
          <p:nvPr>
            <p:ph type="title"/>
          </p:nvPr>
        </p:nvSpPr>
        <p:spPr>
          <a:xfrm>
            <a:off x="570132" y="673184"/>
            <a:ext cx="12299400" cy="10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375" lIns="134375" spcFirstLastPara="1" rIns="134375" wrap="square" tIns="134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fr-FR" sz="3000">
                <a:latin typeface="Montserrat Medium"/>
                <a:ea typeface="Montserrat Medium"/>
                <a:cs typeface="Montserrat Medium"/>
                <a:sym typeface="Montserrat Medium"/>
              </a:rPr>
              <a:t>Sea water temperature in </a:t>
            </a:r>
            <a:r>
              <a:rPr lang="fr-FR" sz="3000" u="sng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4"/>
              </a:rPr>
              <a:t>Copernicus Marine In SItu</a:t>
            </a:r>
            <a:endParaRPr sz="30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13c7eddfaf_0_640"/>
          <p:cNvSpPr txBox="1"/>
          <p:nvPr>
            <p:ph type="title"/>
          </p:nvPr>
        </p:nvSpPr>
        <p:spPr>
          <a:xfrm>
            <a:off x="570132" y="673184"/>
            <a:ext cx="12299400" cy="10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375" lIns="134375" spcFirstLastPara="1" rIns="134375" wrap="square" tIns="134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fr-FR" sz="3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Project GOSUD in </a:t>
            </a:r>
            <a:r>
              <a:rPr lang="fr-FR" sz="3000" u="sng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3"/>
              </a:rPr>
              <a:t>Coriolis</a:t>
            </a:r>
            <a:endParaRPr/>
          </a:p>
        </p:txBody>
      </p:sp>
      <p:pic>
        <p:nvPicPr>
          <p:cNvPr id="213" name="Google Shape;213;g313c7eddfaf_0_6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8075" y="1871309"/>
            <a:ext cx="11033536" cy="5573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13c7eddfaf_0_21"/>
          <p:cNvSpPr txBox="1"/>
          <p:nvPr>
            <p:ph type="title"/>
          </p:nvPr>
        </p:nvSpPr>
        <p:spPr>
          <a:xfrm>
            <a:off x="570132" y="673184"/>
            <a:ext cx="12299400" cy="10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375" lIns="134375" spcFirstLastPara="1" rIns="134375" wrap="square" tIns="134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fr-FR" sz="3000">
                <a:latin typeface="Montserrat Medium"/>
                <a:ea typeface="Montserrat Medium"/>
                <a:cs typeface="Montserrat Medium"/>
                <a:sym typeface="Montserrat Medium"/>
              </a:rPr>
              <a:t>TSG GOSUD</a:t>
            </a:r>
            <a:endParaRPr sz="30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0" name="Google Shape;220;g313c7eddfaf_0_21"/>
          <p:cNvSpPr txBox="1"/>
          <p:nvPr>
            <p:ph idx="1" type="body"/>
          </p:nvPr>
        </p:nvSpPr>
        <p:spPr>
          <a:xfrm>
            <a:off x="570132" y="2189673"/>
            <a:ext cx="122994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34375" lIns="134375" spcFirstLastPara="1" rIns="134375" wrap="square" tIns="134375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Char char="●"/>
            </a:pPr>
            <a:r>
              <a:rPr lang="fr-FR" sz="25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GOSUD pilot </a:t>
            </a:r>
            <a:r>
              <a:rPr lang="fr-FR" sz="25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project</a:t>
            </a:r>
            <a:r>
              <a:rPr lang="fr-FR" sz="25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in 2003</a:t>
            </a:r>
            <a:endParaRPr sz="25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Char char="●"/>
            </a:pPr>
            <a:r>
              <a:rPr lang="fr-FR" sz="25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MERSEA project in 2004 =&gt; MyOCEAN  =&gt; Copernicus Marine Service</a:t>
            </a:r>
            <a:endParaRPr sz="25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Char char="●"/>
            </a:pPr>
            <a:r>
              <a:rPr lang="fr-FR" sz="25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Revisit Term of reference in GOSUD in 2022 and become a program activity</a:t>
            </a:r>
            <a:endParaRPr sz="25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Char char="●"/>
            </a:pPr>
            <a:r>
              <a:rPr lang="fr-FR" sz="25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Copernicus2 Phase 2 2025-2028</a:t>
            </a:r>
            <a:endParaRPr sz="25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25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25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Char char="●"/>
            </a:pPr>
            <a:r>
              <a:rPr lang="fr-FR" sz="25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IODE provides international recognition and long term visibility</a:t>
            </a:r>
            <a:endParaRPr sz="25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873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Char char="○"/>
            </a:pPr>
            <a:r>
              <a:rPr lang="fr-FR" sz="25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Being GDAC for Argo, GOSUD, OceanSites, DBCP is a strength to lead Copernicus Marine In Situ TAC</a:t>
            </a:r>
            <a:endParaRPr sz="25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25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g311fffb9f64_0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7" y="277175"/>
            <a:ext cx="13439776" cy="6914346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311fffb9f64_0_24"/>
          <p:cNvSpPr txBox="1"/>
          <p:nvPr>
            <p:ph idx="1" type="body"/>
          </p:nvPr>
        </p:nvSpPr>
        <p:spPr>
          <a:xfrm>
            <a:off x="7760275" y="1256425"/>
            <a:ext cx="5416500" cy="498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375" lIns="134375" spcFirstLastPara="1" rIns="134375" wrap="square" tIns="13437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 Medium"/>
              <a:buChar char="❏"/>
            </a:pPr>
            <a:r>
              <a:rPr lang="fr-FR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How metadata is managed ?</a:t>
            </a:r>
            <a:endParaRPr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 Medium"/>
              <a:buChar char="❏"/>
            </a:pPr>
            <a:r>
              <a:rPr lang="fr-FR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Is it possible to rely on the same metadata flow ?</a:t>
            </a:r>
            <a:endParaRPr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19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 Medium"/>
              <a:buChar char="❏"/>
            </a:pPr>
            <a:r>
              <a:rPr lang="fr-FR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OceanOPS (for platforms)</a:t>
            </a:r>
            <a:endParaRPr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19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 Medium"/>
              <a:buChar char="❏"/>
            </a:pPr>
            <a:r>
              <a:rPr lang="fr-FR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ICES (for ship information) </a:t>
            </a:r>
            <a:endParaRPr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19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 Medium"/>
              <a:buChar char="❏"/>
            </a:pPr>
            <a:r>
              <a:rPr lang="fr-FR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SEADATANET (for parameters)</a:t>
            </a:r>
            <a:endParaRPr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 Medium"/>
              <a:buChar char="❏"/>
            </a:pPr>
            <a:r>
              <a:rPr lang="fr-FR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Only temperature &amp; salinity ?</a:t>
            </a:r>
            <a:endParaRPr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 Medium"/>
              <a:buChar char="❏"/>
            </a:pPr>
            <a:r>
              <a:rPr lang="fr-FR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BUFR ? SOT-ID ?</a:t>
            </a:r>
            <a:endParaRPr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IFREME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2C8"/>
      </a:accent1>
      <a:accent2>
        <a:srgbClr val="0064FF"/>
      </a:accent2>
      <a:accent3>
        <a:srgbClr val="FFEB32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2023-09-26T09:22:57Z</dcterms:created>
  <dc:creator>Jean-Christophe MOREAU</dc:creator>
</cp:coreProperties>
</file>