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6858000" cx="12192000"/>
  <p:notesSz cx="6858000" cy="9144000"/>
  <p:embeddedFontLst>
    <p:embeddedFont>
      <p:font typeface="Merriweather Sans"/>
      <p:regular r:id="rId45"/>
      <p:bold r:id="rId46"/>
      <p:italic r:id="rId47"/>
      <p:boldItalic r:id="rId48"/>
    </p:embeddedFont>
    <p:embeddedFont>
      <p:font typeface="Oi"/>
      <p:regular r:id="rId49"/>
    </p:embeddedFont>
    <p:embeddedFont>
      <p:font typeface="Helvetica Neue"/>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4" roundtripDataSignature="AMtx7mjiXn8wwO5CvIV8NYjzuNVFUmX00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ECE25C5-52E9-4053-B2CC-06C210211D26}">
  <a:tblStyle styleId="{EECE25C5-52E9-4053-B2CC-06C210211D2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MerriweatherSans-bold.fntdata"/><Relationship Id="rId45" Type="http://schemas.openxmlformats.org/officeDocument/2006/relationships/font" Target="fonts/Merriweather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erriweatherSans-boldItalic.fntdata"/><Relationship Id="rId47" Type="http://schemas.openxmlformats.org/officeDocument/2006/relationships/font" Target="fonts/MerriweatherSans-italic.fntdata"/><Relationship Id="rId49" Type="http://schemas.openxmlformats.org/officeDocument/2006/relationships/font" Target="fonts/Oi-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HelveticaNeue-bold.fntdata"/><Relationship Id="rId50" Type="http://schemas.openxmlformats.org/officeDocument/2006/relationships/font" Target="fonts/HelveticaNeue-regular.fntdata"/><Relationship Id="rId53" Type="http://schemas.openxmlformats.org/officeDocument/2006/relationships/font" Target="fonts/HelveticaNeue-boldItalic.fntdata"/><Relationship Id="rId52" Type="http://schemas.openxmlformats.org/officeDocument/2006/relationships/font" Target="fonts/HelveticaNeue-italic.fntdata"/><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p:nvPr>
            <p:ph idx="2" type="sldImg"/>
          </p:nvPr>
        </p:nvSpPr>
        <p:spPr>
          <a:xfrm>
            <a:off x="92075" y="746125"/>
            <a:ext cx="6613525" cy="3721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As many studies argues before that there might be a salinity drift after 2015, so we first compare Argo data with collocated CTD data </a:t>
            </a:r>
            <a:r>
              <a:rPr b="1" lang="en-US" sz="1200">
                <a:latin typeface="Microsoft Yahei"/>
                <a:ea typeface="Microsoft Yahei"/>
                <a:cs typeface="Microsoft Yahei"/>
                <a:sym typeface="Microsoft Yahei"/>
              </a:rPr>
              <a:t>to examine the potential systematic Argo salinity offset, if any, and then investigate how salinity offset changes with time, depth, latitude, service time etc Then, If Argo salinity data does have non-neglectable offsets, try to </a:t>
            </a:r>
            <a:r>
              <a:rPr b="1" lang="en-US" sz="1200">
                <a:solidFill>
                  <a:srgbClr val="0070C0"/>
                </a:solidFill>
                <a:latin typeface="Microsoft Yahei"/>
                <a:ea typeface="Microsoft Yahei"/>
                <a:cs typeface="Microsoft Yahei"/>
                <a:sym typeface="Microsoft Yahei"/>
              </a:rPr>
              <a:t>give an appropriate bias correction</a:t>
            </a:r>
            <a:r>
              <a:rPr b="1" lang="en-US" sz="1200">
                <a:latin typeface="Microsoft Yahei"/>
                <a:ea typeface="Microsoft Yahei"/>
                <a:cs typeface="Microsoft Yahei"/>
                <a:sym typeface="Microsoft Yahei"/>
              </a:rPr>
              <a:t>?</a:t>
            </a:r>
            <a:endParaRPr b="1" sz="1200">
              <a:latin typeface="Microsoft Yahei"/>
              <a:ea typeface="Microsoft Yahei"/>
              <a:cs typeface="Microsoft Yahei"/>
              <a:sym typeface="Microsoft Yahei"/>
            </a:endParaRPr>
          </a:p>
          <a:p>
            <a:pPr indent="0" lvl="0" marL="0" rtl="0" algn="l">
              <a:spcBef>
                <a:spcPts val="0"/>
              </a:spcBef>
              <a:spcAft>
                <a:spcPts val="0"/>
              </a:spcAft>
              <a:buNone/>
            </a:pPr>
            <a:r>
              <a:t/>
            </a:r>
            <a:endParaRPr sz="1200">
              <a:solidFill>
                <a:schemeClr val="dk1"/>
              </a:solidFill>
              <a:latin typeface="Arial"/>
              <a:ea typeface="Arial"/>
              <a:cs typeface="Arial"/>
              <a:sym typeface="Arial"/>
            </a:endParaRPr>
          </a:p>
        </p:txBody>
      </p:sp>
      <p:sp>
        <p:nvSpPr>
          <p:cNvPr id="219" name="Google Shape;21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Arial"/>
                <a:ea typeface="Arial"/>
                <a:cs typeface="Arial"/>
                <a:sym typeface="Arial"/>
              </a:rPr>
              <a:t>We focus on the argo delay-mode data, and match the collocated pairs in 100km within one month. In addition, we didn’t considered the regions with high salinity variance regions such as the boundary courrents and high eddies regions. For example, in this figure, the data in the dotted regions will not be included. This is defined by the </a:t>
            </a:r>
            <a:r>
              <a:rPr lang="en-US" sz="1200">
                <a:solidFill>
                  <a:srgbClr val="0070C0"/>
                </a:solidFill>
                <a:latin typeface="Microsoft YaHei"/>
                <a:ea typeface="Microsoft YaHei"/>
                <a:cs typeface="Microsoft YaHei"/>
                <a:sym typeface="Microsoft YaHei"/>
              </a:rPr>
              <a:t>the standard deviation of all observation in a box. The cut-off threshold for the regions selected is defined by the mean of variance and standard devaition of variance.</a:t>
            </a:r>
            <a:endParaRPr/>
          </a:p>
          <a:p>
            <a:pPr indent="0" lvl="0" marL="0" rtl="0" algn="l">
              <a:spcBef>
                <a:spcPts val="0"/>
              </a:spcBef>
              <a:spcAft>
                <a:spcPts val="0"/>
              </a:spcAft>
              <a:buNone/>
            </a:pPr>
            <a:r>
              <a:rPr lang="en-US" sz="1200">
                <a:solidFill>
                  <a:srgbClr val="0070C0"/>
                </a:solidFill>
                <a:latin typeface="Microsoft YaHei"/>
                <a:ea typeface="Microsoft YaHei"/>
                <a:cs typeface="Microsoft YaHei"/>
                <a:sym typeface="Microsoft YaHei"/>
              </a:rPr>
              <a:t>Finally, we calculated the salinity offset by the difference between argo and CTD.</a:t>
            </a:r>
            <a:endParaRPr sz="1200">
              <a:solidFill>
                <a:schemeClr val="dk1"/>
              </a:solidFill>
              <a:latin typeface="Arial"/>
              <a:ea typeface="Arial"/>
              <a:cs typeface="Arial"/>
              <a:sym typeface="Arial"/>
            </a:endParaRPr>
          </a:p>
        </p:txBody>
      </p:sp>
      <p:sp>
        <p:nvSpPr>
          <p:cNvPr id="231" name="Google Shape;23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Microsoft Yahei"/>
              <a:buNone/>
            </a:pPr>
            <a:r>
              <a:rPr b="1" lang="en-US" sz="1200">
                <a:latin typeface="Microsoft Yahei"/>
                <a:ea typeface="Microsoft Yahei"/>
                <a:cs typeface="Microsoft Yahei"/>
                <a:sym typeface="Microsoft Yahei"/>
              </a:rPr>
              <a:t>This is the median offset as a functino of depth and year, we can found that it is indeed after 105 and in the upper 800m, a positive offset can be observed. And it looks like a depth-dependent bias. In the right figure, the depth bias is decreasing with depth in the upper800, but it is still positive, the mangnitude is about 0.001~0.002 from 200-800m</a:t>
            </a:r>
            <a:endParaRPr/>
          </a:p>
          <a:p>
            <a:pPr indent="0" lvl="0" marL="0" marR="0" rtl="0" algn="l">
              <a:lnSpc>
                <a:spcPct val="100000"/>
              </a:lnSpc>
              <a:spcBef>
                <a:spcPts val="0"/>
              </a:spcBef>
              <a:spcAft>
                <a:spcPts val="0"/>
              </a:spcAft>
              <a:buClr>
                <a:schemeClr val="dk1"/>
              </a:buClr>
              <a:buSzPts val="1200"/>
              <a:buFont typeface="Arial"/>
              <a:buNone/>
            </a:pPr>
            <a:r>
              <a:t/>
            </a:r>
            <a:endParaRPr b="1" sz="1200">
              <a:latin typeface="Microsoft Yahei"/>
              <a:ea typeface="Microsoft Yahei"/>
              <a:cs typeface="Microsoft Yahei"/>
              <a:sym typeface="Microsoft Yahei"/>
            </a:endParaRPr>
          </a:p>
          <a:p>
            <a:pPr indent="0" lvl="0" marL="0" rtl="0" algn="l">
              <a:spcBef>
                <a:spcPts val="0"/>
              </a:spcBef>
              <a:spcAft>
                <a:spcPts val="0"/>
              </a:spcAft>
              <a:buNone/>
            </a:pPr>
            <a:r>
              <a:t/>
            </a:r>
            <a:endParaRPr/>
          </a:p>
        </p:txBody>
      </p:sp>
      <p:sp>
        <p:nvSpPr>
          <p:cNvPr id="246" name="Google Shape;24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we would like to provide another perspective in our IAP group. As argo float life time is generally within three years, we also found that the offset is increased with increasing lifetime. You can also found that in different depth interval, the offset in second and three years is always positive. </a:t>
            </a:r>
            <a:endParaRPr/>
          </a:p>
          <a:p>
            <a:pPr indent="0" lvl="0" marL="0" rtl="0" algn="l">
              <a:spcBef>
                <a:spcPts val="0"/>
              </a:spcBef>
              <a:spcAft>
                <a:spcPts val="0"/>
              </a:spcAft>
              <a:buNone/>
            </a:pPr>
            <a:r>
              <a:rPr lang="en-US"/>
              <a:t>So it means that if argo does have a salinity bias, the lifetime might be a reason for the potential pure salinity bias.</a:t>
            </a:r>
            <a:endParaRPr/>
          </a:p>
        </p:txBody>
      </p:sp>
      <p:sp>
        <p:nvSpPr>
          <p:cNvPr id="270" name="Google Shape;27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This is the results from NOAA’s team, lead by Jeam Regon. First, we can found that there is indeed a salinity drift after 2016. The mangutide is indeed about ~0.001.</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The dark lines are the annual averages in each plot.  The lighter lines are the seasonal values. The global average salinity consists of the Atlantic, Pacific, and Indian Ocean basins.</a:t>
            </a:r>
            <a:endParaRPr/>
          </a:p>
          <a:p>
            <a:pPr indent="0" lvl="0" marL="0" rtl="0" algn="l">
              <a:spcBef>
                <a:spcPts val="0"/>
              </a:spcBef>
              <a:spcAft>
                <a:spcPts val="0"/>
              </a:spcAft>
              <a:buNone/>
            </a:pPr>
            <a:r>
              <a:t/>
            </a:r>
            <a:endParaRPr/>
          </a:p>
        </p:txBody>
      </p:sp>
      <p:sp>
        <p:nvSpPr>
          <p:cNvPr id="282" name="Google Shape;28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Then, the salinity drift are indeed depth dependent, which it is primarily due to the increase from 2016-2018 in the upper 100-500 layers.</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We decompose the salinity changes between 0-2000m into different depth intervals (volume adjusted to the full 0-2000m volume).  The increase post-2016 appears to occur primarily in the 100-500m depth range (left plot), with freshening in the upper 100m.  We see very little change, if any, at depths greater than 600m (right plot).</a:t>
            </a:r>
            <a:endParaRPr/>
          </a:p>
          <a:p>
            <a:pPr indent="0" lvl="0" marL="0" rtl="0" algn="l">
              <a:spcBef>
                <a:spcPts val="0"/>
              </a:spcBef>
              <a:spcAft>
                <a:spcPts val="0"/>
              </a:spcAft>
              <a:buNone/>
            </a:pPr>
            <a:r>
              <a:t/>
            </a:r>
            <a:endParaRPr/>
          </a:p>
        </p:txBody>
      </p:sp>
      <p:sp>
        <p:nvSpPr>
          <p:cNvPr id="294" name="Google Shape;29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However, after compared the collocated CTD, there are no evidence of a residual salinity bias in the delayed-mode Argo data, and thus they told me that they think the salinity increase, at least between 0-2000m and where Argo can capture the signal, is real. The reasons of the increase salinity might be due to other possible reasons such as freshwater redistribution, freshwater accumulation in Argo-free zones regions where no Argo are observed, terrestrial storage, and so on.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should also be noted that the standard deviation (+/- 1 standard deviation is shaded orange) of the differences is quite large in the upper couple of hundred meters illustrating increased variability when compared to deeper depths.</a:t>
            </a:r>
            <a:endParaRPr/>
          </a:p>
        </p:txBody>
      </p:sp>
      <p:sp>
        <p:nvSpPr>
          <p:cNvPr id="306" name="Google Shape;30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Arial"/>
              <a:ea typeface="Arial"/>
              <a:cs typeface="Arial"/>
              <a:sym typeface="Arial"/>
            </a:endParaRPr>
          </a:p>
        </p:txBody>
      </p:sp>
      <p:sp>
        <p:nvSpPr>
          <p:cNvPr id="322" name="Google Shape;32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Arial"/>
                <a:ea typeface="Arial"/>
                <a:cs typeface="Arial"/>
                <a:sym typeface="Arial"/>
              </a:rPr>
              <a:t>I can lead the second point</a:t>
            </a:r>
            <a:endParaRPr/>
          </a:p>
          <a:p>
            <a:pPr indent="0" lvl="0" marL="0" rtl="0" algn="l">
              <a:spcBef>
                <a:spcPts val="0"/>
              </a:spcBef>
              <a:spcAft>
                <a:spcPts val="0"/>
              </a:spcAft>
              <a:buNone/>
            </a:pPr>
            <a:r>
              <a:rPr lang="en-US" sz="1200">
                <a:solidFill>
                  <a:schemeClr val="dk1"/>
                </a:solidFill>
                <a:latin typeface="Arial"/>
                <a:ea typeface="Arial"/>
                <a:cs typeface="Arial"/>
                <a:sym typeface="Arial"/>
              </a:rPr>
              <a:t>Yes, someone needs the funding request...</a:t>
            </a:r>
            <a:endParaRPr sz="1200">
              <a:solidFill>
                <a:schemeClr val="dk1"/>
              </a:solidFill>
              <a:latin typeface="Arial"/>
              <a:ea typeface="Arial"/>
              <a:cs typeface="Arial"/>
              <a:sym typeface="Arial"/>
            </a:endParaRPr>
          </a:p>
        </p:txBody>
      </p:sp>
      <p:sp>
        <p:nvSpPr>
          <p:cNvPr id="335" name="Google Shape;33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Arial"/>
                <a:ea typeface="Arial"/>
                <a:cs typeface="Arial"/>
                <a:sym typeface="Arial"/>
              </a:rPr>
              <a:t>Due to the time limitation, I will skip the background and go ahead to the method and result part. The first part is about the salinity QC</a:t>
            </a:r>
            <a:endParaRPr sz="1200">
              <a:solidFill>
                <a:schemeClr val="dk1"/>
              </a:solidFill>
              <a:latin typeface="Arial"/>
              <a:ea typeface="Arial"/>
              <a:cs typeface="Arial"/>
              <a:sym typeface="Arial"/>
            </a:endParaRPr>
          </a:p>
        </p:txBody>
      </p:sp>
      <p:sp>
        <p:nvSpPr>
          <p:cNvPr id="122" name="Google Shape;12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0:notes"/>
          <p:cNvSpPr/>
          <p:nvPr>
            <p:ph idx="2" type="sldImg"/>
          </p:nvPr>
        </p:nvSpPr>
        <p:spPr>
          <a:xfrm>
            <a:off x="306388" y="652463"/>
            <a:ext cx="5788025" cy="3255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各有好处，说明还可以</a:t>
            </a:r>
            <a:endParaRPr/>
          </a:p>
          <a:p>
            <a:pPr indent="0" lvl="0" marL="0" rtl="0" algn="l">
              <a:spcBef>
                <a:spcPts val="0"/>
              </a:spcBef>
              <a:spcAft>
                <a:spcPts val="0"/>
              </a:spcAft>
              <a:buNone/>
            </a:pPr>
            <a:r>
              <a:rPr lang="en-US"/>
              <a:t>基于这几个例子，他们也有什么问题，我们也有问题，比如说。。。</a:t>
            </a:r>
            <a:endParaRPr/>
          </a:p>
        </p:txBody>
      </p:sp>
      <p:sp>
        <p:nvSpPr>
          <p:cNvPr id="359" name="Google Shape;35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0" lang="en-US"/>
              <a:t>In addition, these threshold is flow dependent. We consider the anisotropic feature of the water mass.</a:t>
            </a:r>
            <a:endParaRPr/>
          </a:p>
          <a:p>
            <a:pPr indent="0" lvl="0" marL="0" rtl="0" algn="l">
              <a:spcBef>
                <a:spcPts val="0"/>
              </a:spcBef>
              <a:spcAft>
                <a:spcPts val="0"/>
              </a:spcAft>
              <a:buNone/>
            </a:pPr>
            <a:r>
              <a:t/>
            </a:r>
            <a:endParaRPr i="0"/>
          </a:p>
          <a:p>
            <a:pPr indent="0" lvl="0" marL="0" rtl="0" algn="l">
              <a:spcBef>
                <a:spcPts val="0"/>
              </a:spcBef>
              <a:spcAft>
                <a:spcPts val="0"/>
              </a:spcAft>
              <a:buNone/>
            </a:pPr>
            <a:r>
              <a:rPr i="0" lang="en-US"/>
              <a:t>For example, the data in bubble A </a:t>
            </a:r>
            <a:r>
              <a:rPr lang="en-US" sz="1800">
                <a:solidFill>
                  <a:srgbClr val="000000"/>
                </a:solidFill>
                <a:latin typeface="Times New Roman"/>
                <a:ea typeface="Times New Roman"/>
                <a:cs typeface="Times New Roman"/>
                <a:sym typeface="Times New Roman"/>
              </a:rPr>
              <a:t> is within the cold Oyashio current, which the water is much more colder than the south. So we retain only the cooler data in those nearby boxes. And that is so-called the zonal dependency or the flow dependency</a:t>
            </a:r>
            <a:endParaRPr/>
          </a:p>
          <a:p>
            <a:pPr indent="0" lvl="0" marL="0" rtl="0" algn="l">
              <a:spcBef>
                <a:spcPts val="0"/>
              </a:spcBef>
              <a:spcAft>
                <a:spcPts val="0"/>
              </a:spcAft>
              <a:buNone/>
            </a:pPr>
            <a:r>
              <a:t/>
            </a:r>
            <a:endParaRPr sz="1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US" sz="1800">
                <a:solidFill>
                  <a:srgbClr val="000000"/>
                </a:solidFill>
                <a:latin typeface="Times New Roman"/>
                <a:ea typeface="Times New Roman"/>
                <a:cs typeface="Times New Roman"/>
                <a:sym typeface="Times New Roman"/>
              </a:rPr>
              <a:t> with water mass characteristics similar to those of the central box, so that the boxes from the northern half of the bubble are selected and then used the data in these boxes to make the statistics.</a:t>
            </a:r>
            <a:endParaRPr i="0"/>
          </a:p>
        </p:txBody>
      </p:sp>
      <p:sp>
        <p:nvSpPr>
          <p:cNvPr id="391" name="Google Shape;39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b="0" i="0" lang="en-US"/>
              <a:t>we also consider the topography barriers adjustment of the climatological range.</a:t>
            </a:r>
            <a:endParaRPr/>
          </a:p>
          <a:p>
            <a:pPr indent="0" lvl="0" marL="0" rtl="0" algn="l">
              <a:spcBef>
                <a:spcPts val="0"/>
              </a:spcBef>
              <a:spcAft>
                <a:spcPts val="0"/>
              </a:spcAft>
              <a:buClr>
                <a:schemeClr val="dk1"/>
              </a:buClr>
              <a:buSzPts val="1200"/>
              <a:buFont typeface="Arial"/>
              <a:buNone/>
            </a:pPr>
            <a:r>
              <a:rPr b="0" i="0" lang="en-US"/>
              <a:t>For example, the figure on the left show the surface currents around the Alaska peninsula. After the flow dependency water mass selection, some boxes within the bubble will cross the </a:t>
            </a:r>
            <a:r>
              <a:rPr b="1" lang="en-US" sz="1600">
                <a:solidFill>
                  <a:srgbClr val="005591"/>
                </a:solidFill>
                <a:latin typeface="Arial"/>
                <a:ea typeface="Arial"/>
                <a:cs typeface="Arial"/>
                <a:sym typeface="Arial"/>
              </a:rPr>
              <a:t>topography. But in fact, these are two different currents. Therefore, as shown in the middle figure, we </a:t>
            </a:r>
            <a:r>
              <a:rPr lang="en-US" sz="1800">
                <a:solidFill>
                  <a:srgbClr val="000000"/>
                </a:solidFill>
                <a:latin typeface="Times New Roman"/>
                <a:ea typeface="Times New Roman"/>
                <a:cs typeface="Times New Roman"/>
                <a:sym typeface="Times New Roman"/>
              </a:rPr>
              <a:t>retain only those profiles for which no topographic barrier between the central boxes exists by using the land mask data and bottom depth data.</a:t>
            </a:r>
            <a:endParaRPr b="0" i="0"/>
          </a:p>
          <a:p>
            <a:pPr indent="0" lvl="0" marL="0" rtl="0" algn="l">
              <a:spcBef>
                <a:spcPts val="0"/>
              </a:spcBef>
              <a:spcAft>
                <a:spcPts val="0"/>
              </a:spcAft>
              <a:buClr>
                <a:schemeClr val="dk1"/>
              </a:buClr>
              <a:buSzPts val="1200"/>
              <a:buFont typeface="Arial"/>
              <a:buNone/>
            </a:pPr>
            <a:r>
              <a:t/>
            </a:r>
            <a:endParaRPr b="1" i="0"/>
          </a:p>
          <a:p>
            <a:pPr indent="0" lvl="0" marL="0" rtl="0" algn="l">
              <a:spcBef>
                <a:spcPts val="0"/>
              </a:spcBef>
              <a:spcAft>
                <a:spcPts val="0"/>
              </a:spcAft>
              <a:buClr>
                <a:schemeClr val="dk1"/>
              </a:buClr>
              <a:buSzPts val="1200"/>
              <a:buFont typeface="Arial"/>
              <a:buNone/>
            </a:pPr>
            <a:r>
              <a:t/>
            </a:r>
            <a:endParaRPr b="1" i="0"/>
          </a:p>
          <a:p>
            <a:pPr indent="0" lvl="0" marL="0" rtl="0" algn="l">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We then link a connection between the location of a selected profile in the bubble range and the location of the bubble central box, and if the connection meets the topographic barrier, this profile will not be included in the statistical process (by checking the location of each profile one by one</a:t>
            </a:r>
            <a:endParaRPr i="0"/>
          </a:p>
        </p:txBody>
      </p:sp>
      <p:sp>
        <p:nvSpPr>
          <p:cNvPr id="407" name="Google Shape;40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of you may know that our team had been developed a QC for temperature two years ago, namely as CODC-QC. Built upon that effort, now we developed a similar QC system for salinity. </a:t>
            </a:r>
            <a:endParaRPr/>
          </a:p>
          <a:p>
            <a:pPr indent="0" lvl="0" marL="0" rtl="0" algn="l">
              <a:spcBef>
                <a:spcPts val="0"/>
              </a:spcBef>
              <a:spcAft>
                <a:spcPts val="0"/>
              </a:spcAft>
              <a:buNone/>
            </a:pPr>
            <a:r>
              <a:rPr lang="en-US"/>
              <a:t>This is a climatological range based quality control, it includes 13 QC checks such as spike check, density inverison check, constant value check, local salinity climatological range check balababal. Here, I would like to highlight the local salinity climatological range check, because this check we think is the most powerful checks to detect the outliers as much as possible.</a:t>
            </a:r>
            <a:endParaRPr/>
          </a:p>
          <a:p>
            <a:pPr indent="0" lvl="0" marL="0" rtl="0" algn="l">
              <a:spcBef>
                <a:spcPts val="0"/>
              </a:spcBef>
              <a:spcAft>
                <a:spcPts val="0"/>
              </a:spcAft>
              <a:buNone/>
            </a:pPr>
            <a:r>
              <a:rPr lang="en-US"/>
              <a:t>In details, the predefined climatological range has been account for the ....</a:t>
            </a:r>
            <a:endParaRPr/>
          </a:p>
        </p:txBody>
      </p:sp>
      <p:sp>
        <p:nvSpPr>
          <p:cNvPr id="130" name="Google Shape;13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486" name="Google Shape;48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solidFill>
                  <a:srgbClr val="0070C0"/>
                </a:solidFill>
                <a:latin typeface="Times New Roman"/>
                <a:ea typeface="Times New Roman"/>
                <a:cs typeface="Times New Roman"/>
                <a:sym typeface="Times New Roman"/>
              </a:rPr>
              <a:t> a consistent dataset is necessary and thus calls for </a:t>
            </a:r>
            <a:r>
              <a:rPr lang="en-US" sz="1800">
                <a:solidFill>
                  <a:srgbClr val="0070C0"/>
                </a:solidFill>
                <a:latin typeface="Arial"/>
                <a:ea typeface="Arial"/>
                <a:cs typeface="Arial"/>
                <a:sym typeface="Arial"/>
              </a:rPr>
              <a:t>the development of an effective quality control algorithms</a:t>
            </a:r>
            <a:r>
              <a:rPr lang="en-US"/>
              <a:t> </a:t>
            </a:r>
            <a:endParaRPr/>
          </a:p>
        </p:txBody>
      </p:sp>
      <p:sp>
        <p:nvSpPr>
          <p:cNvPr id="512" name="Google Shape;51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for the threshold decisions of the climatological range, we know that there are many methods to determine, some are subjective, and some are objective. For example, the mean with 3 standard deviation, the boxplot, the modified adjusted boxplot, the 99% quantile etc. As we found that in most of regions, the data disctribution law are skewed, or even highly skewed. We compare the above three different methods, and based on the assumption that these highlgh skewd data are likely to be good data than bad data, we found that 99% quantile could fits well this case. So after carfully evulation, as well as benchmark evluation, we decided to use the 99% quantile to cut-off the local salinity climatological range in each 1-degree box. </a:t>
            </a:r>
            <a:endParaRPr/>
          </a:p>
        </p:txBody>
      </p:sp>
      <p:sp>
        <p:nvSpPr>
          <p:cNvPr id="142" name="Google Shape;14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for the performance evaluation, so far, only WOCE onetime benchmark dataset could be used in salinity QC evaluation. We found that the true negative rate of the CODC-QC is about 98%, which means that nearly all the benchmark good data are retained.  This show that, .....</a:t>
            </a:r>
            <a:endParaRPr/>
          </a:p>
        </p:txBody>
      </p:sp>
      <p:sp>
        <p:nvSpPr>
          <p:cNvPr id="164" name="Google Shape;16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As for detect the outliers, we used argo data to check its performance. As we know that more outliers exists in the Argo grey list float (in orange colors) than the non-grey list float marked in blue colors. So we randomly selected many floats from these two groups and perform the QC and then calculate the rejection rate. And we found that the higher rejection rate are many pointed to the orange one, in which means that </a:t>
            </a:r>
            <a:r>
              <a:rPr b="1" lang="en-US" sz="1200">
                <a:solidFill>
                  <a:srgbClr val="C00000"/>
                </a:solidFill>
                <a:latin typeface="Arial"/>
                <a:ea typeface="Arial"/>
                <a:cs typeface="Arial"/>
                <a:sym typeface="Arial"/>
              </a:rPr>
              <a:t>The rejected data are pointed to some specific ‘malfunction’floats/cruises</a:t>
            </a:r>
            <a:endParaRPr b="1" sz="1200">
              <a:solidFill>
                <a:srgbClr val="C00000"/>
              </a:solidFill>
              <a:latin typeface="Arial"/>
              <a:ea typeface="Arial"/>
              <a:cs typeface="Arial"/>
              <a:sym typeface="Arial"/>
            </a:endParaRPr>
          </a:p>
          <a:p>
            <a:pPr indent="0" lvl="0" marL="0" rtl="0" algn="l">
              <a:spcBef>
                <a:spcPts val="0"/>
              </a:spcBef>
              <a:spcAft>
                <a:spcPts val="0"/>
              </a:spcAft>
              <a:buNone/>
            </a:pPr>
            <a:r>
              <a:t/>
            </a:r>
            <a:endParaRPr/>
          </a:p>
        </p:txBody>
      </p:sp>
      <p:sp>
        <p:nvSpPr>
          <p:cNvPr id="176" name="Google Shape;17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also use all the WOD data to check the performance. This figure are the ‘all years’ climatology with all the same QC passed data in different three flags, one is after CODC-QC, one is after WOD-QC, and one is World ocean atlas 2023. You can see that most of the unrealistic spikes and red bloods are disappeared in CODC-QC-S, and this fileld are really similar with the WOA23 which have undergo manual QC. But anyhow, a more comprehensive comparison is needed in the future.</a:t>
            </a:r>
            <a:endParaRPr/>
          </a:p>
        </p:txBody>
      </p:sp>
      <p:sp>
        <p:nvSpPr>
          <p:cNvPr id="187" name="Google Shape;18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Arial"/>
                <a:ea typeface="Arial"/>
                <a:cs typeface="Arial"/>
                <a:sym typeface="Arial"/>
              </a:rPr>
              <a:t>We also check the potential impact of QC on the global salinity change, from the surface to the 2000 meters dept. You can find the variation is significantly reduced after the CODC-QC. And also it will also impact the long-term trend estimation. But how much are the impact are? Which regions are more significant impact by QC? These also are the future works should be answer. </a:t>
            </a:r>
            <a:endParaRPr sz="1200">
              <a:solidFill>
                <a:schemeClr val="dk1"/>
              </a:solidFill>
              <a:latin typeface="Arial"/>
              <a:ea typeface="Arial"/>
              <a:cs typeface="Arial"/>
              <a:sym typeface="Arial"/>
            </a:endParaRPr>
          </a:p>
        </p:txBody>
      </p:sp>
      <p:sp>
        <p:nvSpPr>
          <p:cNvPr id="201" name="Google Shape;20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Arial"/>
                <a:ea typeface="Arial"/>
                <a:cs typeface="Arial"/>
                <a:sym typeface="Arial"/>
              </a:rPr>
              <a:t>Now, we go to the second part, the salinity instrumental bias correction.</a:t>
            </a:r>
            <a:endParaRPr sz="1200">
              <a:solidFill>
                <a:schemeClr val="dk1"/>
              </a:solidFill>
              <a:latin typeface="Arial"/>
              <a:ea typeface="Arial"/>
              <a:cs typeface="Arial"/>
              <a:sym typeface="Arial"/>
            </a:endParaRPr>
          </a:p>
        </p:txBody>
      </p:sp>
      <p:sp>
        <p:nvSpPr>
          <p:cNvPr id="211" name="Google Shape;21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half Pic, Logo at bottom)" showMasterSp="0">
  <p:cSld name="Title Slide (half Pic, Logo at bottom)">
    <p:spTree>
      <p:nvGrpSpPr>
        <p:cNvPr id="15" name="Shape 15"/>
        <p:cNvGrpSpPr/>
        <p:nvPr/>
      </p:nvGrpSpPr>
      <p:grpSpPr>
        <a:xfrm>
          <a:off x="0" y="0"/>
          <a:ext cx="0" cy="0"/>
          <a:chOff x="0" y="0"/>
          <a:chExt cx="0" cy="0"/>
        </a:xfrm>
      </p:grpSpPr>
      <p:sp>
        <p:nvSpPr>
          <p:cNvPr id="16" name="Google Shape;16;p43"/>
          <p:cNvSpPr txBox="1"/>
          <p:nvPr>
            <p:ph type="ctrTitle"/>
          </p:nvPr>
        </p:nvSpPr>
        <p:spPr>
          <a:xfrm>
            <a:off x="334964" y="3667884"/>
            <a:ext cx="11522075" cy="1224000"/>
          </a:xfrm>
          <a:prstGeom prst="rect">
            <a:avLst/>
          </a:prstGeom>
          <a:noFill/>
          <a:ln>
            <a:noFill/>
          </a:ln>
        </p:spPr>
        <p:txBody>
          <a:bodyPr anchorCtr="0" anchor="t" bIns="45700" lIns="0" spcFirstLastPara="1" rIns="0" wrap="square" tIns="0">
            <a:normAutofit/>
          </a:bodyPr>
          <a:lstStyle>
            <a:lvl1pPr lvl="0" algn="l">
              <a:lnSpc>
                <a:spcPct val="110000"/>
              </a:lnSpc>
              <a:spcBef>
                <a:spcPts val="0"/>
              </a:spcBef>
              <a:spcAft>
                <a:spcPts val="0"/>
              </a:spcAft>
              <a:buClr>
                <a:schemeClr val="accent1"/>
              </a:buClr>
              <a:buSzPts val="2880"/>
              <a:buFont typeface="Arial"/>
              <a:buNone/>
              <a:defRPr sz="288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3"/>
          <p:cNvSpPr txBox="1"/>
          <p:nvPr>
            <p:ph idx="1" type="subTitle"/>
          </p:nvPr>
        </p:nvSpPr>
        <p:spPr>
          <a:xfrm>
            <a:off x="334964" y="5228779"/>
            <a:ext cx="8713365" cy="864000"/>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1800"/>
              <a:buNone/>
              <a:defRPr b="0" sz="1800">
                <a:solidFill>
                  <a:schemeClr val="dk1"/>
                </a:solidFil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8" name="Google Shape;18;p43"/>
          <p:cNvSpPr/>
          <p:nvPr>
            <p:ph idx="2" type="pic"/>
          </p:nvPr>
        </p:nvSpPr>
        <p:spPr>
          <a:xfrm>
            <a:off x="0" y="0"/>
            <a:ext cx="12192000" cy="3429000"/>
          </a:xfrm>
          <a:prstGeom prst="rect">
            <a:avLst/>
          </a:prstGeom>
          <a:solidFill>
            <a:srgbClr val="F2F2F2"/>
          </a:solidFill>
          <a:ln>
            <a:noFill/>
          </a:ln>
        </p:spPr>
      </p:sp>
      <p:sp>
        <p:nvSpPr>
          <p:cNvPr id="19" name="Google Shape;19;p43"/>
          <p:cNvSpPr/>
          <p:nvPr/>
        </p:nvSpPr>
        <p:spPr>
          <a:xfrm>
            <a:off x="334964" y="6418657"/>
            <a:ext cx="4320877" cy="16707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989" u="none" cap="none" strike="noStrike">
                <a:solidFill>
                  <a:srgbClr val="00A0E1"/>
                </a:solidFill>
                <a:latin typeface="Microsoft Yahei"/>
                <a:ea typeface="Microsoft Yahei"/>
                <a:cs typeface="Microsoft Yahei"/>
                <a:sym typeface="Microsoft Yahei"/>
              </a:rPr>
              <a:t>Institute of Atmospheric Physics, Chinese Academy of Sciences</a:t>
            </a:r>
            <a:endParaRPr b="0" i="0" sz="989" u="none" cap="none" strike="noStrike">
              <a:solidFill>
                <a:srgbClr val="00A0E1"/>
              </a:solidFill>
              <a:latin typeface="Microsoft Yahei"/>
              <a:ea typeface="Microsoft Yahei"/>
              <a:cs typeface="Microsoft Yahei"/>
              <a:sym typeface="Microsoft Yahei"/>
            </a:endParaRPr>
          </a:p>
        </p:txBody>
      </p:sp>
      <p:grpSp>
        <p:nvGrpSpPr>
          <p:cNvPr id="20" name="Google Shape;20;p43"/>
          <p:cNvGrpSpPr/>
          <p:nvPr/>
        </p:nvGrpSpPr>
        <p:grpSpPr>
          <a:xfrm>
            <a:off x="10992546" y="5661486"/>
            <a:ext cx="1043881" cy="1043881"/>
            <a:chOff x="2701926" y="0"/>
            <a:chExt cx="2882900" cy="2882900"/>
          </a:xfrm>
        </p:grpSpPr>
        <p:sp>
          <p:nvSpPr>
            <p:cNvPr id="21" name="Google Shape;21;p43"/>
            <p:cNvSpPr/>
            <p:nvPr/>
          </p:nvSpPr>
          <p:spPr>
            <a:xfrm>
              <a:off x="2732088" y="17463"/>
              <a:ext cx="2841625" cy="2835275"/>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t/>
              </a:r>
              <a:endParaRPr b="0" i="0" sz="1440" u="none" cap="none" strike="noStrike">
                <a:solidFill>
                  <a:schemeClr val="dk1"/>
                </a:solidFill>
                <a:latin typeface="Oi"/>
                <a:ea typeface="Oi"/>
                <a:cs typeface="Oi"/>
                <a:sym typeface="Oi"/>
              </a:endParaRPr>
            </a:p>
          </p:txBody>
        </p:sp>
        <p:sp>
          <p:nvSpPr>
            <p:cNvPr id="22" name="Google Shape;22;p43"/>
            <p:cNvSpPr/>
            <p:nvPr/>
          </p:nvSpPr>
          <p:spPr>
            <a:xfrm>
              <a:off x="2701926" y="0"/>
              <a:ext cx="2882900" cy="2882900"/>
            </a:xfrm>
            <a:custGeom>
              <a:rect b="b" l="l" r="r" t="t"/>
              <a:pathLst>
                <a:path extrusionOk="0" h="6803" w="6803">
                  <a:moveTo>
                    <a:pt x="3402" y="0"/>
                  </a:moveTo>
                  <a:cubicBezTo>
                    <a:pt x="5281" y="0"/>
                    <a:pt x="6803" y="1523"/>
                    <a:pt x="6803" y="3401"/>
                  </a:cubicBezTo>
                  <a:cubicBezTo>
                    <a:pt x="6803" y="5280"/>
                    <a:pt x="5281" y="6803"/>
                    <a:pt x="3402" y="6803"/>
                  </a:cubicBezTo>
                  <a:cubicBezTo>
                    <a:pt x="1523" y="6803"/>
                    <a:pt x="0" y="5280"/>
                    <a:pt x="0" y="3401"/>
                  </a:cubicBezTo>
                  <a:cubicBezTo>
                    <a:pt x="0" y="1523"/>
                    <a:pt x="1523" y="0"/>
                    <a:pt x="3402" y="0"/>
                  </a:cubicBezTo>
                  <a:close/>
                  <a:moveTo>
                    <a:pt x="3402" y="99"/>
                  </a:moveTo>
                  <a:cubicBezTo>
                    <a:pt x="5223" y="99"/>
                    <a:pt x="6704" y="1579"/>
                    <a:pt x="6704" y="3401"/>
                  </a:cubicBezTo>
                  <a:cubicBezTo>
                    <a:pt x="6704" y="5223"/>
                    <a:pt x="5223" y="6703"/>
                    <a:pt x="3402" y="6703"/>
                  </a:cubicBezTo>
                  <a:cubicBezTo>
                    <a:pt x="1580" y="6703"/>
                    <a:pt x="100" y="5223"/>
                    <a:pt x="100" y="3401"/>
                  </a:cubicBezTo>
                  <a:cubicBezTo>
                    <a:pt x="100" y="1579"/>
                    <a:pt x="1580" y="99"/>
                    <a:pt x="3402" y="99"/>
                  </a:cubicBezTo>
                  <a:close/>
                </a:path>
              </a:pathLst>
            </a:custGeom>
            <a:solidFill>
              <a:srgbClr val="245390"/>
            </a:solid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t/>
              </a:r>
              <a:endParaRPr b="0" i="0" sz="1440" u="none" cap="none" strike="noStrike">
                <a:solidFill>
                  <a:schemeClr val="dk1"/>
                </a:solidFill>
                <a:latin typeface="Oi"/>
                <a:ea typeface="Oi"/>
                <a:cs typeface="Oi"/>
                <a:sym typeface="Oi"/>
              </a:endParaRPr>
            </a:p>
          </p:txBody>
        </p:sp>
        <p:sp>
          <p:nvSpPr>
            <p:cNvPr id="23" name="Google Shape;23;p43"/>
            <p:cNvSpPr/>
            <p:nvPr/>
          </p:nvSpPr>
          <p:spPr>
            <a:xfrm>
              <a:off x="3016251" y="307975"/>
              <a:ext cx="2260600" cy="2260600"/>
            </a:xfrm>
            <a:custGeom>
              <a:rect b="b" l="l" r="r" t="t"/>
              <a:pathLst>
                <a:path extrusionOk="0" h="5338" w="5337">
                  <a:moveTo>
                    <a:pt x="3174" y="2377"/>
                  </a:moveTo>
                  <a:cubicBezTo>
                    <a:pt x="3174" y="2377"/>
                    <a:pt x="3274" y="2377"/>
                    <a:pt x="3288" y="2392"/>
                  </a:cubicBezTo>
                  <a:cubicBezTo>
                    <a:pt x="3302" y="2406"/>
                    <a:pt x="3886" y="3502"/>
                    <a:pt x="3886" y="3502"/>
                  </a:cubicBezTo>
                  <a:cubicBezTo>
                    <a:pt x="3757" y="3502"/>
                    <a:pt x="3757" y="3502"/>
                    <a:pt x="3757" y="3502"/>
                  </a:cubicBezTo>
                  <a:cubicBezTo>
                    <a:pt x="3800" y="3672"/>
                    <a:pt x="3800" y="3672"/>
                    <a:pt x="3800" y="3672"/>
                  </a:cubicBezTo>
                  <a:cubicBezTo>
                    <a:pt x="4483" y="3672"/>
                    <a:pt x="4483" y="3672"/>
                    <a:pt x="4483" y="3672"/>
                  </a:cubicBezTo>
                  <a:cubicBezTo>
                    <a:pt x="4412" y="3530"/>
                    <a:pt x="4412" y="3530"/>
                    <a:pt x="4412" y="3530"/>
                  </a:cubicBezTo>
                  <a:cubicBezTo>
                    <a:pt x="4284" y="3530"/>
                    <a:pt x="4284" y="3530"/>
                    <a:pt x="4284" y="3530"/>
                  </a:cubicBezTo>
                  <a:cubicBezTo>
                    <a:pt x="4085" y="3132"/>
                    <a:pt x="4085" y="3132"/>
                    <a:pt x="4085" y="3132"/>
                  </a:cubicBezTo>
                  <a:cubicBezTo>
                    <a:pt x="4085" y="3132"/>
                    <a:pt x="4541" y="3132"/>
                    <a:pt x="4597" y="3132"/>
                  </a:cubicBezTo>
                  <a:cubicBezTo>
                    <a:pt x="4654" y="3132"/>
                    <a:pt x="4711" y="3103"/>
                    <a:pt x="4740" y="3018"/>
                  </a:cubicBezTo>
                  <a:cubicBezTo>
                    <a:pt x="4768" y="2933"/>
                    <a:pt x="4740" y="2819"/>
                    <a:pt x="4725" y="2790"/>
                  </a:cubicBezTo>
                  <a:cubicBezTo>
                    <a:pt x="4711" y="2776"/>
                    <a:pt x="4569" y="2477"/>
                    <a:pt x="4526" y="2406"/>
                  </a:cubicBezTo>
                  <a:cubicBezTo>
                    <a:pt x="4483" y="2320"/>
                    <a:pt x="4441" y="2292"/>
                    <a:pt x="4355" y="2235"/>
                  </a:cubicBezTo>
                  <a:cubicBezTo>
                    <a:pt x="4270" y="2192"/>
                    <a:pt x="4128" y="2192"/>
                    <a:pt x="4128" y="2192"/>
                  </a:cubicBezTo>
                  <a:cubicBezTo>
                    <a:pt x="3117" y="2192"/>
                    <a:pt x="3117" y="2192"/>
                    <a:pt x="3117" y="2192"/>
                  </a:cubicBezTo>
                  <a:lnTo>
                    <a:pt x="3174" y="2377"/>
                  </a:lnTo>
                  <a:close/>
                  <a:moveTo>
                    <a:pt x="1793" y="3644"/>
                  </a:moveTo>
                  <a:cubicBezTo>
                    <a:pt x="1850" y="3459"/>
                    <a:pt x="1850" y="3459"/>
                    <a:pt x="1850" y="3459"/>
                  </a:cubicBezTo>
                  <a:cubicBezTo>
                    <a:pt x="1978" y="3459"/>
                    <a:pt x="1978" y="3459"/>
                    <a:pt x="1978" y="3459"/>
                  </a:cubicBezTo>
                  <a:cubicBezTo>
                    <a:pt x="2505" y="2164"/>
                    <a:pt x="2505" y="2164"/>
                    <a:pt x="2505" y="2164"/>
                  </a:cubicBezTo>
                  <a:cubicBezTo>
                    <a:pt x="2889" y="2164"/>
                    <a:pt x="2889" y="2164"/>
                    <a:pt x="2889" y="2164"/>
                  </a:cubicBezTo>
                  <a:cubicBezTo>
                    <a:pt x="3359" y="3488"/>
                    <a:pt x="3359" y="3488"/>
                    <a:pt x="3359" y="3488"/>
                  </a:cubicBezTo>
                  <a:cubicBezTo>
                    <a:pt x="3487" y="3488"/>
                    <a:pt x="3487" y="3488"/>
                    <a:pt x="3487" y="3488"/>
                  </a:cubicBezTo>
                  <a:cubicBezTo>
                    <a:pt x="3544" y="3658"/>
                    <a:pt x="3544" y="3658"/>
                    <a:pt x="3544" y="3658"/>
                  </a:cubicBezTo>
                  <a:cubicBezTo>
                    <a:pt x="2861" y="3658"/>
                    <a:pt x="2861" y="3658"/>
                    <a:pt x="2861" y="3658"/>
                  </a:cubicBezTo>
                  <a:cubicBezTo>
                    <a:pt x="2804" y="3502"/>
                    <a:pt x="2804" y="3502"/>
                    <a:pt x="2804" y="3502"/>
                  </a:cubicBezTo>
                  <a:cubicBezTo>
                    <a:pt x="2918" y="3502"/>
                    <a:pt x="2918" y="3502"/>
                    <a:pt x="2918" y="3502"/>
                  </a:cubicBezTo>
                  <a:cubicBezTo>
                    <a:pt x="2889" y="3402"/>
                    <a:pt x="2889" y="3402"/>
                    <a:pt x="2889" y="3402"/>
                  </a:cubicBezTo>
                  <a:cubicBezTo>
                    <a:pt x="2434" y="3402"/>
                    <a:pt x="2434" y="3402"/>
                    <a:pt x="2434" y="3402"/>
                  </a:cubicBezTo>
                  <a:cubicBezTo>
                    <a:pt x="2391" y="3488"/>
                    <a:pt x="2391" y="3488"/>
                    <a:pt x="2391" y="3488"/>
                  </a:cubicBezTo>
                  <a:cubicBezTo>
                    <a:pt x="2505" y="3488"/>
                    <a:pt x="2505" y="3488"/>
                    <a:pt x="2505" y="3488"/>
                  </a:cubicBezTo>
                  <a:cubicBezTo>
                    <a:pt x="2448" y="3644"/>
                    <a:pt x="2448" y="3644"/>
                    <a:pt x="2448" y="3644"/>
                  </a:cubicBezTo>
                  <a:lnTo>
                    <a:pt x="1793" y="3644"/>
                  </a:lnTo>
                  <a:close/>
                  <a:moveTo>
                    <a:pt x="2562" y="3061"/>
                  </a:moveTo>
                  <a:cubicBezTo>
                    <a:pt x="2790" y="3061"/>
                    <a:pt x="2790" y="3061"/>
                    <a:pt x="2790" y="3061"/>
                  </a:cubicBezTo>
                  <a:cubicBezTo>
                    <a:pt x="2690" y="2733"/>
                    <a:pt x="2690" y="2733"/>
                    <a:pt x="2690" y="2733"/>
                  </a:cubicBezTo>
                  <a:lnTo>
                    <a:pt x="2562" y="3061"/>
                  </a:lnTo>
                  <a:close/>
                  <a:moveTo>
                    <a:pt x="3103" y="4825"/>
                  </a:moveTo>
                  <a:cubicBezTo>
                    <a:pt x="3359" y="5081"/>
                    <a:pt x="3359" y="5081"/>
                    <a:pt x="3359" y="5081"/>
                  </a:cubicBezTo>
                  <a:cubicBezTo>
                    <a:pt x="3359" y="5081"/>
                    <a:pt x="3558" y="5010"/>
                    <a:pt x="3701" y="5010"/>
                  </a:cubicBezTo>
                  <a:cubicBezTo>
                    <a:pt x="3388" y="5153"/>
                    <a:pt x="3032" y="5224"/>
                    <a:pt x="2662" y="5224"/>
                  </a:cubicBezTo>
                  <a:cubicBezTo>
                    <a:pt x="1253" y="5224"/>
                    <a:pt x="114" y="4085"/>
                    <a:pt x="114" y="2676"/>
                  </a:cubicBezTo>
                  <a:cubicBezTo>
                    <a:pt x="114" y="2207"/>
                    <a:pt x="228" y="1780"/>
                    <a:pt x="441" y="1409"/>
                  </a:cubicBezTo>
                  <a:cubicBezTo>
                    <a:pt x="527" y="1395"/>
                    <a:pt x="726" y="1381"/>
                    <a:pt x="897" y="1438"/>
                  </a:cubicBezTo>
                  <a:cubicBezTo>
                    <a:pt x="1110" y="1524"/>
                    <a:pt x="1181" y="1808"/>
                    <a:pt x="1181" y="1808"/>
                  </a:cubicBezTo>
                  <a:cubicBezTo>
                    <a:pt x="1181" y="1808"/>
                    <a:pt x="1367" y="1766"/>
                    <a:pt x="1509" y="1794"/>
                  </a:cubicBezTo>
                  <a:cubicBezTo>
                    <a:pt x="1623" y="1808"/>
                    <a:pt x="1722" y="1908"/>
                    <a:pt x="1765" y="1965"/>
                  </a:cubicBezTo>
                  <a:cubicBezTo>
                    <a:pt x="1722" y="2036"/>
                    <a:pt x="1694" y="2107"/>
                    <a:pt x="1680" y="2135"/>
                  </a:cubicBezTo>
                  <a:cubicBezTo>
                    <a:pt x="1594" y="2135"/>
                    <a:pt x="1594" y="2135"/>
                    <a:pt x="1594" y="2135"/>
                  </a:cubicBezTo>
                  <a:cubicBezTo>
                    <a:pt x="1494" y="2335"/>
                    <a:pt x="1494" y="2335"/>
                    <a:pt x="1494" y="2335"/>
                  </a:cubicBezTo>
                  <a:cubicBezTo>
                    <a:pt x="1637" y="2335"/>
                    <a:pt x="1637" y="2335"/>
                    <a:pt x="1637" y="2335"/>
                  </a:cubicBezTo>
                  <a:cubicBezTo>
                    <a:pt x="996" y="3431"/>
                    <a:pt x="996" y="3431"/>
                    <a:pt x="996" y="3431"/>
                  </a:cubicBezTo>
                  <a:cubicBezTo>
                    <a:pt x="882" y="3431"/>
                    <a:pt x="882" y="3431"/>
                    <a:pt x="882" y="3431"/>
                  </a:cubicBezTo>
                  <a:cubicBezTo>
                    <a:pt x="754" y="3630"/>
                    <a:pt x="754" y="3630"/>
                    <a:pt x="754" y="3630"/>
                  </a:cubicBezTo>
                  <a:cubicBezTo>
                    <a:pt x="1452" y="3630"/>
                    <a:pt x="1452" y="3630"/>
                    <a:pt x="1452" y="3630"/>
                  </a:cubicBezTo>
                  <a:cubicBezTo>
                    <a:pt x="1523" y="3445"/>
                    <a:pt x="1523" y="3445"/>
                    <a:pt x="1523" y="3445"/>
                  </a:cubicBezTo>
                  <a:cubicBezTo>
                    <a:pt x="1381" y="3445"/>
                    <a:pt x="1381" y="3445"/>
                    <a:pt x="1381" y="3445"/>
                  </a:cubicBezTo>
                  <a:cubicBezTo>
                    <a:pt x="2021" y="2320"/>
                    <a:pt x="2021" y="2320"/>
                    <a:pt x="2021" y="2320"/>
                  </a:cubicBezTo>
                  <a:cubicBezTo>
                    <a:pt x="2135" y="2320"/>
                    <a:pt x="2135" y="2320"/>
                    <a:pt x="2135" y="2320"/>
                  </a:cubicBezTo>
                  <a:cubicBezTo>
                    <a:pt x="2221" y="2135"/>
                    <a:pt x="2221" y="2135"/>
                    <a:pt x="2221" y="2135"/>
                  </a:cubicBezTo>
                  <a:cubicBezTo>
                    <a:pt x="1779" y="2135"/>
                    <a:pt x="1779" y="2135"/>
                    <a:pt x="1779" y="2135"/>
                  </a:cubicBezTo>
                  <a:cubicBezTo>
                    <a:pt x="1836" y="2064"/>
                    <a:pt x="1950" y="1894"/>
                    <a:pt x="2178" y="1808"/>
                  </a:cubicBezTo>
                  <a:cubicBezTo>
                    <a:pt x="2476" y="1680"/>
                    <a:pt x="2861" y="1851"/>
                    <a:pt x="2861" y="1851"/>
                  </a:cubicBezTo>
                  <a:cubicBezTo>
                    <a:pt x="2861" y="1851"/>
                    <a:pt x="2932" y="1524"/>
                    <a:pt x="3316" y="1324"/>
                  </a:cubicBezTo>
                  <a:cubicBezTo>
                    <a:pt x="3715" y="1111"/>
                    <a:pt x="4242" y="1367"/>
                    <a:pt x="4242" y="1367"/>
                  </a:cubicBezTo>
                  <a:cubicBezTo>
                    <a:pt x="4242" y="1367"/>
                    <a:pt x="4327" y="1267"/>
                    <a:pt x="4426" y="1168"/>
                  </a:cubicBezTo>
                  <a:cubicBezTo>
                    <a:pt x="4512" y="1096"/>
                    <a:pt x="4612" y="1068"/>
                    <a:pt x="4654" y="1054"/>
                  </a:cubicBezTo>
                  <a:cubicBezTo>
                    <a:pt x="5010" y="1495"/>
                    <a:pt x="5223" y="2064"/>
                    <a:pt x="5223" y="2676"/>
                  </a:cubicBezTo>
                  <a:cubicBezTo>
                    <a:pt x="5223" y="3061"/>
                    <a:pt x="5138" y="3445"/>
                    <a:pt x="4981" y="3772"/>
                  </a:cubicBezTo>
                  <a:cubicBezTo>
                    <a:pt x="4910" y="3843"/>
                    <a:pt x="4768" y="3957"/>
                    <a:pt x="4526" y="4057"/>
                  </a:cubicBezTo>
                  <a:cubicBezTo>
                    <a:pt x="4142" y="4185"/>
                    <a:pt x="3686" y="3986"/>
                    <a:pt x="3587" y="3943"/>
                  </a:cubicBezTo>
                  <a:cubicBezTo>
                    <a:pt x="3487" y="3914"/>
                    <a:pt x="3074" y="3801"/>
                    <a:pt x="2832" y="3815"/>
                  </a:cubicBezTo>
                  <a:cubicBezTo>
                    <a:pt x="2591" y="3829"/>
                    <a:pt x="2221" y="3914"/>
                    <a:pt x="2064" y="3986"/>
                  </a:cubicBezTo>
                  <a:cubicBezTo>
                    <a:pt x="1907" y="4057"/>
                    <a:pt x="1850" y="4071"/>
                    <a:pt x="1850" y="4071"/>
                  </a:cubicBezTo>
                  <a:cubicBezTo>
                    <a:pt x="1850" y="4071"/>
                    <a:pt x="2064" y="4157"/>
                    <a:pt x="2149" y="4199"/>
                  </a:cubicBezTo>
                  <a:cubicBezTo>
                    <a:pt x="2235" y="4242"/>
                    <a:pt x="2362" y="4313"/>
                    <a:pt x="2362" y="4313"/>
                  </a:cubicBezTo>
                  <a:cubicBezTo>
                    <a:pt x="2362" y="4313"/>
                    <a:pt x="2633" y="4114"/>
                    <a:pt x="3003" y="4114"/>
                  </a:cubicBezTo>
                  <a:cubicBezTo>
                    <a:pt x="3373" y="4114"/>
                    <a:pt x="3601" y="4214"/>
                    <a:pt x="3800" y="4271"/>
                  </a:cubicBezTo>
                  <a:cubicBezTo>
                    <a:pt x="4000" y="4313"/>
                    <a:pt x="4327" y="4299"/>
                    <a:pt x="4654" y="4157"/>
                  </a:cubicBezTo>
                  <a:cubicBezTo>
                    <a:pt x="4711" y="4142"/>
                    <a:pt x="4754" y="4114"/>
                    <a:pt x="4796" y="4100"/>
                  </a:cubicBezTo>
                  <a:cubicBezTo>
                    <a:pt x="4754" y="4157"/>
                    <a:pt x="4711" y="4214"/>
                    <a:pt x="4654" y="4285"/>
                  </a:cubicBezTo>
                  <a:cubicBezTo>
                    <a:pt x="4583" y="4327"/>
                    <a:pt x="4455" y="4384"/>
                    <a:pt x="4270" y="4413"/>
                  </a:cubicBezTo>
                  <a:cubicBezTo>
                    <a:pt x="3928" y="4470"/>
                    <a:pt x="3558" y="4342"/>
                    <a:pt x="3473" y="4313"/>
                  </a:cubicBezTo>
                  <a:cubicBezTo>
                    <a:pt x="3402" y="4299"/>
                    <a:pt x="3160" y="4256"/>
                    <a:pt x="2975" y="4271"/>
                  </a:cubicBezTo>
                  <a:cubicBezTo>
                    <a:pt x="2804" y="4285"/>
                    <a:pt x="2676" y="4313"/>
                    <a:pt x="2633" y="4327"/>
                  </a:cubicBezTo>
                  <a:cubicBezTo>
                    <a:pt x="2591" y="4342"/>
                    <a:pt x="2548" y="4370"/>
                    <a:pt x="2548" y="4370"/>
                  </a:cubicBezTo>
                  <a:cubicBezTo>
                    <a:pt x="2932" y="4683"/>
                    <a:pt x="2932" y="4683"/>
                    <a:pt x="2932" y="4683"/>
                  </a:cubicBezTo>
                  <a:cubicBezTo>
                    <a:pt x="2932" y="4683"/>
                    <a:pt x="3032" y="4598"/>
                    <a:pt x="3231" y="4583"/>
                  </a:cubicBezTo>
                  <a:cubicBezTo>
                    <a:pt x="3416" y="4569"/>
                    <a:pt x="3530" y="4612"/>
                    <a:pt x="3615" y="4626"/>
                  </a:cubicBezTo>
                  <a:cubicBezTo>
                    <a:pt x="3701" y="4641"/>
                    <a:pt x="3829" y="4669"/>
                    <a:pt x="3943" y="4669"/>
                  </a:cubicBezTo>
                  <a:cubicBezTo>
                    <a:pt x="4028" y="4669"/>
                    <a:pt x="4184" y="4669"/>
                    <a:pt x="4327" y="4626"/>
                  </a:cubicBezTo>
                  <a:cubicBezTo>
                    <a:pt x="4270" y="4669"/>
                    <a:pt x="4227" y="4697"/>
                    <a:pt x="4170" y="4740"/>
                  </a:cubicBezTo>
                  <a:cubicBezTo>
                    <a:pt x="4085" y="4768"/>
                    <a:pt x="3957" y="4797"/>
                    <a:pt x="3857" y="4797"/>
                  </a:cubicBezTo>
                  <a:cubicBezTo>
                    <a:pt x="3701" y="4797"/>
                    <a:pt x="3701" y="4768"/>
                    <a:pt x="3629" y="4754"/>
                  </a:cubicBezTo>
                  <a:cubicBezTo>
                    <a:pt x="3558" y="4754"/>
                    <a:pt x="3430" y="4740"/>
                    <a:pt x="3345" y="4754"/>
                  </a:cubicBezTo>
                  <a:cubicBezTo>
                    <a:pt x="3259" y="4754"/>
                    <a:pt x="3103" y="4825"/>
                    <a:pt x="3103" y="4825"/>
                  </a:cubicBezTo>
                  <a:close/>
                  <a:moveTo>
                    <a:pt x="1850" y="1879"/>
                  </a:moveTo>
                  <a:cubicBezTo>
                    <a:pt x="1907" y="1808"/>
                    <a:pt x="2007" y="1737"/>
                    <a:pt x="2121" y="1709"/>
                  </a:cubicBezTo>
                  <a:cubicBezTo>
                    <a:pt x="2491" y="1581"/>
                    <a:pt x="2790" y="1709"/>
                    <a:pt x="2790" y="1709"/>
                  </a:cubicBezTo>
                  <a:cubicBezTo>
                    <a:pt x="2790" y="1709"/>
                    <a:pt x="2918" y="1338"/>
                    <a:pt x="3345" y="1196"/>
                  </a:cubicBezTo>
                  <a:cubicBezTo>
                    <a:pt x="3757" y="1040"/>
                    <a:pt x="4227" y="1239"/>
                    <a:pt x="4227" y="1239"/>
                  </a:cubicBezTo>
                  <a:cubicBezTo>
                    <a:pt x="4227" y="1239"/>
                    <a:pt x="4270" y="1139"/>
                    <a:pt x="4384" y="1068"/>
                  </a:cubicBezTo>
                  <a:cubicBezTo>
                    <a:pt x="4469" y="1011"/>
                    <a:pt x="4541" y="997"/>
                    <a:pt x="4583" y="983"/>
                  </a:cubicBezTo>
                  <a:cubicBezTo>
                    <a:pt x="4113" y="442"/>
                    <a:pt x="3430" y="114"/>
                    <a:pt x="2662" y="114"/>
                  </a:cubicBezTo>
                  <a:cubicBezTo>
                    <a:pt x="1765" y="114"/>
                    <a:pt x="968" y="584"/>
                    <a:pt x="512" y="1296"/>
                  </a:cubicBezTo>
                  <a:cubicBezTo>
                    <a:pt x="612" y="1267"/>
                    <a:pt x="826" y="1253"/>
                    <a:pt x="982" y="1338"/>
                  </a:cubicBezTo>
                  <a:cubicBezTo>
                    <a:pt x="1181" y="1481"/>
                    <a:pt x="1253" y="1680"/>
                    <a:pt x="1253" y="1680"/>
                  </a:cubicBezTo>
                  <a:cubicBezTo>
                    <a:pt x="1253" y="1680"/>
                    <a:pt x="1452" y="1652"/>
                    <a:pt x="1637" y="1737"/>
                  </a:cubicBezTo>
                  <a:cubicBezTo>
                    <a:pt x="1751" y="1780"/>
                    <a:pt x="1808" y="1837"/>
                    <a:pt x="1850" y="1879"/>
                  </a:cubicBezTo>
                  <a:close/>
                  <a:moveTo>
                    <a:pt x="2662" y="0"/>
                  </a:moveTo>
                  <a:cubicBezTo>
                    <a:pt x="4142" y="0"/>
                    <a:pt x="5337" y="1196"/>
                    <a:pt x="5337" y="2676"/>
                  </a:cubicBezTo>
                  <a:cubicBezTo>
                    <a:pt x="5337" y="4142"/>
                    <a:pt x="4142" y="5338"/>
                    <a:pt x="2662" y="5338"/>
                  </a:cubicBezTo>
                  <a:cubicBezTo>
                    <a:pt x="1196" y="5338"/>
                    <a:pt x="0" y="4142"/>
                    <a:pt x="0" y="2676"/>
                  </a:cubicBezTo>
                  <a:cubicBezTo>
                    <a:pt x="0" y="1196"/>
                    <a:pt x="1196" y="0"/>
                    <a:pt x="2662" y="0"/>
                  </a:cubicBezTo>
                  <a:close/>
                  <a:moveTo>
                    <a:pt x="3800" y="2548"/>
                  </a:moveTo>
                  <a:cubicBezTo>
                    <a:pt x="3914" y="2762"/>
                    <a:pt x="3914" y="2762"/>
                    <a:pt x="3914" y="2762"/>
                  </a:cubicBezTo>
                  <a:cubicBezTo>
                    <a:pt x="4256" y="2762"/>
                    <a:pt x="4256" y="2762"/>
                    <a:pt x="4256" y="2762"/>
                  </a:cubicBezTo>
                  <a:cubicBezTo>
                    <a:pt x="4256" y="2762"/>
                    <a:pt x="4242" y="2733"/>
                    <a:pt x="4242" y="2719"/>
                  </a:cubicBezTo>
                  <a:cubicBezTo>
                    <a:pt x="4242" y="2705"/>
                    <a:pt x="4184" y="2605"/>
                    <a:pt x="4170" y="2577"/>
                  </a:cubicBezTo>
                  <a:cubicBezTo>
                    <a:pt x="4156" y="2562"/>
                    <a:pt x="4128" y="2548"/>
                    <a:pt x="4085" y="2548"/>
                  </a:cubicBezTo>
                  <a:cubicBezTo>
                    <a:pt x="4042" y="2548"/>
                    <a:pt x="3800" y="2548"/>
                    <a:pt x="3800" y="2548"/>
                  </a:cubicBezTo>
                  <a:close/>
                </a:path>
              </a:pathLst>
            </a:custGeom>
            <a:solidFill>
              <a:srgbClr val="245390"/>
            </a:solid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t/>
              </a:r>
              <a:endParaRPr b="0" i="0" sz="1440" u="none" cap="none" strike="noStrike">
                <a:solidFill>
                  <a:schemeClr val="dk1"/>
                </a:solidFill>
                <a:latin typeface="Oi"/>
                <a:ea typeface="Oi"/>
                <a:cs typeface="Oi"/>
                <a:sym typeface="Oi"/>
              </a:endParaRPr>
            </a:p>
          </p:txBody>
        </p:sp>
        <p:sp>
          <p:nvSpPr>
            <p:cNvPr id="24" name="Google Shape;24;p43"/>
            <p:cNvSpPr/>
            <p:nvPr/>
          </p:nvSpPr>
          <p:spPr>
            <a:xfrm>
              <a:off x="3190876" y="1954213"/>
              <a:ext cx="1223963" cy="566738"/>
            </a:xfrm>
            <a:custGeom>
              <a:rect b="b" l="l" r="r" t="t"/>
              <a:pathLst>
                <a:path extrusionOk="0" h="1338" w="2889">
                  <a:moveTo>
                    <a:pt x="1167" y="598"/>
                  </a:moveTo>
                  <a:cubicBezTo>
                    <a:pt x="1167" y="598"/>
                    <a:pt x="1323" y="527"/>
                    <a:pt x="1423" y="456"/>
                  </a:cubicBezTo>
                  <a:cubicBezTo>
                    <a:pt x="1523" y="399"/>
                    <a:pt x="1608" y="342"/>
                    <a:pt x="1608" y="342"/>
                  </a:cubicBezTo>
                  <a:cubicBezTo>
                    <a:pt x="1608" y="342"/>
                    <a:pt x="1878" y="456"/>
                    <a:pt x="2063" y="570"/>
                  </a:cubicBezTo>
                  <a:cubicBezTo>
                    <a:pt x="2235" y="683"/>
                    <a:pt x="2448" y="840"/>
                    <a:pt x="2448" y="840"/>
                  </a:cubicBezTo>
                  <a:cubicBezTo>
                    <a:pt x="2448" y="840"/>
                    <a:pt x="2305" y="939"/>
                    <a:pt x="2121" y="1039"/>
                  </a:cubicBezTo>
                  <a:cubicBezTo>
                    <a:pt x="1921" y="1124"/>
                    <a:pt x="1808" y="1167"/>
                    <a:pt x="1808" y="1167"/>
                  </a:cubicBezTo>
                  <a:cubicBezTo>
                    <a:pt x="1808" y="1167"/>
                    <a:pt x="1594" y="939"/>
                    <a:pt x="1466" y="840"/>
                  </a:cubicBezTo>
                  <a:cubicBezTo>
                    <a:pt x="1338" y="740"/>
                    <a:pt x="1167" y="598"/>
                    <a:pt x="1167" y="598"/>
                  </a:cubicBezTo>
                  <a:close/>
                  <a:moveTo>
                    <a:pt x="1864" y="1238"/>
                  </a:moveTo>
                  <a:cubicBezTo>
                    <a:pt x="1864" y="1238"/>
                    <a:pt x="1893" y="1281"/>
                    <a:pt x="1921" y="1323"/>
                  </a:cubicBezTo>
                  <a:cubicBezTo>
                    <a:pt x="2035" y="1338"/>
                    <a:pt x="2135" y="1338"/>
                    <a:pt x="2249" y="1338"/>
                  </a:cubicBezTo>
                  <a:cubicBezTo>
                    <a:pt x="2476" y="1338"/>
                    <a:pt x="2690" y="1309"/>
                    <a:pt x="2889" y="1267"/>
                  </a:cubicBezTo>
                  <a:cubicBezTo>
                    <a:pt x="2861" y="1224"/>
                    <a:pt x="2804" y="1167"/>
                    <a:pt x="2732" y="1082"/>
                  </a:cubicBezTo>
                  <a:cubicBezTo>
                    <a:pt x="2604" y="982"/>
                    <a:pt x="2519" y="897"/>
                    <a:pt x="2519" y="897"/>
                  </a:cubicBezTo>
                  <a:cubicBezTo>
                    <a:pt x="2519" y="897"/>
                    <a:pt x="2377" y="996"/>
                    <a:pt x="2206" y="1067"/>
                  </a:cubicBezTo>
                  <a:cubicBezTo>
                    <a:pt x="2049" y="1153"/>
                    <a:pt x="1864" y="1238"/>
                    <a:pt x="1864" y="1238"/>
                  </a:cubicBezTo>
                  <a:close/>
                  <a:moveTo>
                    <a:pt x="654" y="783"/>
                  </a:moveTo>
                  <a:cubicBezTo>
                    <a:pt x="711" y="769"/>
                    <a:pt x="825" y="755"/>
                    <a:pt x="897" y="712"/>
                  </a:cubicBezTo>
                  <a:cubicBezTo>
                    <a:pt x="1010" y="669"/>
                    <a:pt x="1081" y="641"/>
                    <a:pt x="1081" y="641"/>
                  </a:cubicBezTo>
                  <a:cubicBezTo>
                    <a:pt x="1081" y="641"/>
                    <a:pt x="1295" y="797"/>
                    <a:pt x="1423" y="925"/>
                  </a:cubicBezTo>
                  <a:cubicBezTo>
                    <a:pt x="1565" y="1053"/>
                    <a:pt x="1694" y="1195"/>
                    <a:pt x="1694" y="1195"/>
                  </a:cubicBezTo>
                  <a:cubicBezTo>
                    <a:pt x="1694" y="1195"/>
                    <a:pt x="1622" y="1224"/>
                    <a:pt x="1551" y="1252"/>
                  </a:cubicBezTo>
                  <a:cubicBezTo>
                    <a:pt x="1224" y="1153"/>
                    <a:pt x="925" y="996"/>
                    <a:pt x="654" y="783"/>
                  </a:cubicBezTo>
                  <a:close/>
                  <a:moveTo>
                    <a:pt x="228" y="356"/>
                  </a:moveTo>
                  <a:cubicBezTo>
                    <a:pt x="270" y="342"/>
                    <a:pt x="384" y="313"/>
                    <a:pt x="498" y="228"/>
                  </a:cubicBezTo>
                  <a:cubicBezTo>
                    <a:pt x="498" y="228"/>
                    <a:pt x="598" y="285"/>
                    <a:pt x="740" y="385"/>
                  </a:cubicBezTo>
                  <a:cubicBezTo>
                    <a:pt x="882" y="484"/>
                    <a:pt x="996" y="570"/>
                    <a:pt x="996" y="570"/>
                  </a:cubicBezTo>
                  <a:cubicBezTo>
                    <a:pt x="996" y="570"/>
                    <a:pt x="740" y="712"/>
                    <a:pt x="583" y="726"/>
                  </a:cubicBezTo>
                  <a:cubicBezTo>
                    <a:pt x="455" y="612"/>
                    <a:pt x="341" y="484"/>
                    <a:pt x="228" y="356"/>
                  </a:cubicBezTo>
                  <a:close/>
                  <a:moveTo>
                    <a:pt x="0" y="0"/>
                  </a:moveTo>
                  <a:cubicBezTo>
                    <a:pt x="42" y="0"/>
                    <a:pt x="142" y="0"/>
                    <a:pt x="270" y="14"/>
                  </a:cubicBezTo>
                  <a:cubicBezTo>
                    <a:pt x="441" y="14"/>
                    <a:pt x="598" y="42"/>
                    <a:pt x="598" y="42"/>
                  </a:cubicBezTo>
                  <a:cubicBezTo>
                    <a:pt x="598" y="42"/>
                    <a:pt x="526" y="114"/>
                    <a:pt x="384" y="199"/>
                  </a:cubicBezTo>
                  <a:cubicBezTo>
                    <a:pt x="299" y="242"/>
                    <a:pt x="213" y="271"/>
                    <a:pt x="171" y="271"/>
                  </a:cubicBezTo>
                  <a:cubicBezTo>
                    <a:pt x="114" y="185"/>
                    <a:pt x="57" y="100"/>
                    <a:pt x="0" y="0"/>
                  </a:cubicBezTo>
                  <a:close/>
                  <a:moveTo>
                    <a:pt x="583" y="185"/>
                  </a:moveTo>
                  <a:cubicBezTo>
                    <a:pt x="583" y="185"/>
                    <a:pt x="840" y="356"/>
                    <a:pt x="911" y="399"/>
                  </a:cubicBezTo>
                  <a:cubicBezTo>
                    <a:pt x="968" y="456"/>
                    <a:pt x="1067" y="527"/>
                    <a:pt x="1067" y="527"/>
                  </a:cubicBezTo>
                  <a:cubicBezTo>
                    <a:pt x="1067" y="527"/>
                    <a:pt x="1224" y="456"/>
                    <a:pt x="1323" y="399"/>
                  </a:cubicBezTo>
                  <a:cubicBezTo>
                    <a:pt x="1423" y="342"/>
                    <a:pt x="1509" y="299"/>
                    <a:pt x="1509" y="299"/>
                  </a:cubicBezTo>
                  <a:cubicBezTo>
                    <a:pt x="1509" y="299"/>
                    <a:pt x="1224" y="185"/>
                    <a:pt x="1025" y="128"/>
                  </a:cubicBezTo>
                  <a:cubicBezTo>
                    <a:pt x="825" y="85"/>
                    <a:pt x="754" y="57"/>
                    <a:pt x="740" y="57"/>
                  </a:cubicBezTo>
                  <a:cubicBezTo>
                    <a:pt x="726" y="57"/>
                    <a:pt x="711" y="71"/>
                    <a:pt x="711" y="71"/>
                  </a:cubicBezTo>
                  <a:lnTo>
                    <a:pt x="583" y="185"/>
                  </a:lnTo>
                  <a:close/>
                </a:path>
              </a:pathLst>
            </a:custGeom>
            <a:solidFill>
              <a:srgbClr val="368554"/>
            </a:solid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t/>
              </a:r>
              <a:endParaRPr b="0" i="0" sz="1440" u="none" cap="none" strike="noStrike">
                <a:solidFill>
                  <a:schemeClr val="dk1"/>
                </a:solidFill>
                <a:latin typeface="Oi"/>
                <a:ea typeface="Oi"/>
                <a:cs typeface="Oi"/>
                <a:sym typeface="Oi"/>
              </a:endParaRPr>
            </a:p>
          </p:txBody>
        </p:sp>
        <p:sp>
          <p:nvSpPr>
            <p:cNvPr id="25" name="Google Shape;25;p43"/>
            <p:cNvSpPr/>
            <p:nvPr/>
          </p:nvSpPr>
          <p:spPr>
            <a:xfrm>
              <a:off x="2794001" y="90488"/>
              <a:ext cx="2706688" cy="1803400"/>
            </a:xfrm>
            <a:custGeom>
              <a:rect b="b" l="l" r="r" t="t"/>
              <a:pathLst>
                <a:path extrusionOk="0" h="4256" w="6390">
                  <a:moveTo>
                    <a:pt x="498" y="4184"/>
                  </a:moveTo>
                  <a:cubicBezTo>
                    <a:pt x="270" y="4256"/>
                    <a:pt x="270" y="4256"/>
                    <a:pt x="270" y="4256"/>
                  </a:cubicBezTo>
                  <a:cubicBezTo>
                    <a:pt x="227" y="4099"/>
                    <a:pt x="227" y="4099"/>
                    <a:pt x="227" y="4099"/>
                  </a:cubicBezTo>
                  <a:cubicBezTo>
                    <a:pt x="142" y="4113"/>
                    <a:pt x="142" y="4113"/>
                    <a:pt x="142" y="4113"/>
                  </a:cubicBezTo>
                  <a:cubicBezTo>
                    <a:pt x="128" y="4085"/>
                    <a:pt x="128" y="4056"/>
                    <a:pt x="128" y="4056"/>
                  </a:cubicBezTo>
                  <a:cubicBezTo>
                    <a:pt x="113" y="4042"/>
                    <a:pt x="113" y="4042"/>
                    <a:pt x="113" y="4042"/>
                  </a:cubicBezTo>
                  <a:cubicBezTo>
                    <a:pt x="128" y="4042"/>
                    <a:pt x="128" y="4042"/>
                    <a:pt x="128" y="4042"/>
                  </a:cubicBezTo>
                  <a:cubicBezTo>
                    <a:pt x="142" y="4042"/>
                    <a:pt x="156" y="4042"/>
                    <a:pt x="170" y="4042"/>
                  </a:cubicBezTo>
                  <a:cubicBezTo>
                    <a:pt x="213" y="4028"/>
                    <a:pt x="213" y="4028"/>
                    <a:pt x="213" y="4028"/>
                  </a:cubicBezTo>
                  <a:cubicBezTo>
                    <a:pt x="170" y="3857"/>
                    <a:pt x="170" y="3857"/>
                    <a:pt x="170" y="3857"/>
                  </a:cubicBezTo>
                  <a:cubicBezTo>
                    <a:pt x="384" y="3800"/>
                    <a:pt x="384" y="3800"/>
                    <a:pt x="384" y="3800"/>
                  </a:cubicBezTo>
                  <a:cubicBezTo>
                    <a:pt x="398" y="3872"/>
                    <a:pt x="398" y="3872"/>
                    <a:pt x="398" y="3872"/>
                  </a:cubicBezTo>
                  <a:cubicBezTo>
                    <a:pt x="369" y="3872"/>
                    <a:pt x="369" y="3872"/>
                    <a:pt x="369" y="3872"/>
                  </a:cubicBezTo>
                  <a:cubicBezTo>
                    <a:pt x="398" y="3971"/>
                    <a:pt x="398" y="3971"/>
                    <a:pt x="398" y="3971"/>
                  </a:cubicBezTo>
                  <a:cubicBezTo>
                    <a:pt x="569" y="3928"/>
                    <a:pt x="569" y="3928"/>
                    <a:pt x="569" y="3928"/>
                  </a:cubicBezTo>
                  <a:cubicBezTo>
                    <a:pt x="583" y="4000"/>
                    <a:pt x="583" y="4000"/>
                    <a:pt x="583" y="4000"/>
                  </a:cubicBezTo>
                  <a:cubicBezTo>
                    <a:pt x="412" y="4042"/>
                    <a:pt x="412" y="4042"/>
                    <a:pt x="412" y="4042"/>
                  </a:cubicBezTo>
                  <a:cubicBezTo>
                    <a:pt x="441" y="4128"/>
                    <a:pt x="441" y="4128"/>
                    <a:pt x="441" y="4128"/>
                  </a:cubicBezTo>
                  <a:cubicBezTo>
                    <a:pt x="483" y="4128"/>
                    <a:pt x="483" y="4128"/>
                    <a:pt x="483" y="4128"/>
                  </a:cubicBezTo>
                  <a:lnTo>
                    <a:pt x="498" y="4184"/>
                  </a:lnTo>
                  <a:close/>
                  <a:moveTo>
                    <a:pt x="313" y="4170"/>
                  </a:moveTo>
                  <a:cubicBezTo>
                    <a:pt x="398" y="4142"/>
                    <a:pt x="398" y="4142"/>
                    <a:pt x="398" y="4142"/>
                  </a:cubicBezTo>
                  <a:cubicBezTo>
                    <a:pt x="369" y="4056"/>
                    <a:pt x="369" y="4056"/>
                    <a:pt x="369" y="4056"/>
                  </a:cubicBezTo>
                  <a:cubicBezTo>
                    <a:pt x="284" y="4071"/>
                    <a:pt x="284" y="4071"/>
                    <a:pt x="284" y="4071"/>
                  </a:cubicBezTo>
                  <a:lnTo>
                    <a:pt x="313" y="4170"/>
                  </a:lnTo>
                  <a:close/>
                  <a:moveTo>
                    <a:pt x="327" y="3886"/>
                  </a:moveTo>
                  <a:cubicBezTo>
                    <a:pt x="241" y="3914"/>
                    <a:pt x="241" y="3914"/>
                    <a:pt x="241" y="3914"/>
                  </a:cubicBezTo>
                  <a:cubicBezTo>
                    <a:pt x="270" y="4014"/>
                    <a:pt x="270" y="4014"/>
                    <a:pt x="270" y="4014"/>
                  </a:cubicBezTo>
                  <a:cubicBezTo>
                    <a:pt x="355" y="3985"/>
                    <a:pt x="355" y="3985"/>
                    <a:pt x="355" y="3985"/>
                  </a:cubicBezTo>
                  <a:lnTo>
                    <a:pt x="327" y="3886"/>
                  </a:lnTo>
                  <a:close/>
                  <a:moveTo>
                    <a:pt x="455" y="3245"/>
                  </a:moveTo>
                  <a:cubicBezTo>
                    <a:pt x="0" y="3231"/>
                    <a:pt x="0" y="3231"/>
                    <a:pt x="0" y="3231"/>
                  </a:cubicBezTo>
                  <a:cubicBezTo>
                    <a:pt x="14" y="2818"/>
                    <a:pt x="14" y="2818"/>
                    <a:pt x="14" y="2818"/>
                  </a:cubicBezTo>
                  <a:cubicBezTo>
                    <a:pt x="455" y="2847"/>
                    <a:pt x="455" y="2847"/>
                    <a:pt x="455" y="2847"/>
                  </a:cubicBezTo>
                  <a:cubicBezTo>
                    <a:pt x="455" y="2904"/>
                    <a:pt x="455" y="2904"/>
                    <a:pt x="455" y="2904"/>
                  </a:cubicBezTo>
                  <a:cubicBezTo>
                    <a:pt x="441" y="2904"/>
                    <a:pt x="441" y="2904"/>
                    <a:pt x="441" y="2904"/>
                  </a:cubicBezTo>
                  <a:cubicBezTo>
                    <a:pt x="426" y="3188"/>
                    <a:pt x="426" y="3188"/>
                    <a:pt x="426" y="3188"/>
                  </a:cubicBezTo>
                  <a:cubicBezTo>
                    <a:pt x="455" y="3188"/>
                    <a:pt x="455" y="3188"/>
                    <a:pt x="455" y="3188"/>
                  </a:cubicBezTo>
                  <a:lnTo>
                    <a:pt x="455" y="3245"/>
                  </a:lnTo>
                  <a:close/>
                  <a:moveTo>
                    <a:pt x="71" y="2889"/>
                  </a:moveTo>
                  <a:cubicBezTo>
                    <a:pt x="56" y="3174"/>
                    <a:pt x="56" y="3174"/>
                    <a:pt x="56" y="3174"/>
                  </a:cubicBezTo>
                  <a:cubicBezTo>
                    <a:pt x="369" y="3188"/>
                    <a:pt x="369" y="3188"/>
                    <a:pt x="369" y="3188"/>
                  </a:cubicBezTo>
                  <a:cubicBezTo>
                    <a:pt x="384" y="2904"/>
                    <a:pt x="384" y="2904"/>
                    <a:pt x="384" y="2904"/>
                  </a:cubicBezTo>
                  <a:lnTo>
                    <a:pt x="71" y="2889"/>
                  </a:lnTo>
                  <a:close/>
                  <a:moveTo>
                    <a:pt x="185" y="3160"/>
                  </a:moveTo>
                  <a:cubicBezTo>
                    <a:pt x="185" y="3074"/>
                    <a:pt x="185" y="3074"/>
                    <a:pt x="185" y="3074"/>
                  </a:cubicBezTo>
                  <a:cubicBezTo>
                    <a:pt x="142" y="3074"/>
                    <a:pt x="142" y="3074"/>
                    <a:pt x="142" y="3074"/>
                  </a:cubicBezTo>
                  <a:cubicBezTo>
                    <a:pt x="142" y="3160"/>
                    <a:pt x="142" y="3160"/>
                    <a:pt x="142" y="3160"/>
                  </a:cubicBezTo>
                  <a:cubicBezTo>
                    <a:pt x="85" y="3160"/>
                    <a:pt x="85" y="3160"/>
                    <a:pt x="85" y="3160"/>
                  </a:cubicBezTo>
                  <a:cubicBezTo>
                    <a:pt x="99" y="2904"/>
                    <a:pt x="99" y="2904"/>
                    <a:pt x="99" y="2904"/>
                  </a:cubicBezTo>
                  <a:cubicBezTo>
                    <a:pt x="142" y="2918"/>
                    <a:pt x="142" y="2918"/>
                    <a:pt x="142" y="2918"/>
                  </a:cubicBezTo>
                  <a:cubicBezTo>
                    <a:pt x="142" y="3003"/>
                    <a:pt x="142" y="3003"/>
                    <a:pt x="142" y="3003"/>
                  </a:cubicBezTo>
                  <a:cubicBezTo>
                    <a:pt x="185" y="3003"/>
                    <a:pt x="185" y="3003"/>
                    <a:pt x="185" y="3003"/>
                  </a:cubicBezTo>
                  <a:cubicBezTo>
                    <a:pt x="185" y="2918"/>
                    <a:pt x="185" y="2918"/>
                    <a:pt x="185" y="2918"/>
                  </a:cubicBezTo>
                  <a:cubicBezTo>
                    <a:pt x="241" y="2918"/>
                    <a:pt x="241" y="2918"/>
                    <a:pt x="241" y="2918"/>
                  </a:cubicBezTo>
                  <a:cubicBezTo>
                    <a:pt x="241" y="2946"/>
                    <a:pt x="241" y="2946"/>
                    <a:pt x="241" y="2946"/>
                  </a:cubicBezTo>
                  <a:cubicBezTo>
                    <a:pt x="270" y="2932"/>
                    <a:pt x="284" y="2918"/>
                    <a:pt x="284" y="2918"/>
                  </a:cubicBezTo>
                  <a:cubicBezTo>
                    <a:pt x="298" y="2946"/>
                    <a:pt x="298" y="2946"/>
                    <a:pt x="298" y="2946"/>
                  </a:cubicBezTo>
                  <a:cubicBezTo>
                    <a:pt x="298" y="2918"/>
                    <a:pt x="298" y="2918"/>
                    <a:pt x="298" y="2918"/>
                  </a:cubicBezTo>
                  <a:cubicBezTo>
                    <a:pt x="355" y="2918"/>
                    <a:pt x="355" y="2918"/>
                    <a:pt x="355" y="2918"/>
                  </a:cubicBezTo>
                  <a:cubicBezTo>
                    <a:pt x="341" y="3174"/>
                    <a:pt x="341" y="3174"/>
                    <a:pt x="341" y="3174"/>
                  </a:cubicBezTo>
                  <a:cubicBezTo>
                    <a:pt x="298" y="3174"/>
                    <a:pt x="298" y="3174"/>
                    <a:pt x="298" y="3174"/>
                  </a:cubicBezTo>
                  <a:cubicBezTo>
                    <a:pt x="298" y="3074"/>
                    <a:pt x="298" y="3074"/>
                    <a:pt x="298" y="3074"/>
                  </a:cubicBezTo>
                  <a:cubicBezTo>
                    <a:pt x="241" y="3074"/>
                    <a:pt x="241" y="3074"/>
                    <a:pt x="241" y="3074"/>
                  </a:cubicBezTo>
                  <a:cubicBezTo>
                    <a:pt x="227" y="3160"/>
                    <a:pt x="227" y="3160"/>
                    <a:pt x="227" y="3160"/>
                  </a:cubicBezTo>
                  <a:lnTo>
                    <a:pt x="185" y="3160"/>
                  </a:lnTo>
                  <a:close/>
                  <a:moveTo>
                    <a:pt x="256" y="3003"/>
                  </a:moveTo>
                  <a:cubicBezTo>
                    <a:pt x="241" y="2975"/>
                    <a:pt x="241" y="2975"/>
                    <a:pt x="241" y="2975"/>
                  </a:cubicBezTo>
                  <a:cubicBezTo>
                    <a:pt x="241" y="3017"/>
                    <a:pt x="241" y="3017"/>
                    <a:pt x="241" y="3017"/>
                  </a:cubicBezTo>
                  <a:cubicBezTo>
                    <a:pt x="298" y="3017"/>
                    <a:pt x="298" y="3017"/>
                    <a:pt x="298" y="3017"/>
                  </a:cubicBezTo>
                  <a:cubicBezTo>
                    <a:pt x="298" y="2975"/>
                    <a:pt x="298" y="2975"/>
                    <a:pt x="298" y="2975"/>
                  </a:cubicBezTo>
                  <a:cubicBezTo>
                    <a:pt x="284" y="2989"/>
                    <a:pt x="270" y="2989"/>
                    <a:pt x="256" y="3003"/>
                  </a:cubicBezTo>
                  <a:close/>
                  <a:moveTo>
                    <a:pt x="369" y="1921"/>
                  </a:moveTo>
                  <a:cubicBezTo>
                    <a:pt x="384" y="1964"/>
                    <a:pt x="384" y="1964"/>
                    <a:pt x="384" y="1964"/>
                  </a:cubicBezTo>
                  <a:cubicBezTo>
                    <a:pt x="384" y="1978"/>
                    <a:pt x="384" y="1978"/>
                    <a:pt x="369" y="1978"/>
                  </a:cubicBezTo>
                  <a:cubicBezTo>
                    <a:pt x="355" y="1978"/>
                    <a:pt x="327" y="1993"/>
                    <a:pt x="298" y="1993"/>
                  </a:cubicBezTo>
                  <a:cubicBezTo>
                    <a:pt x="284" y="1936"/>
                    <a:pt x="284" y="1936"/>
                    <a:pt x="284" y="1936"/>
                  </a:cubicBezTo>
                  <a:cubicBezTo>
                    <a:pt x="327" y="1921"/>
                    <a:pt x="369" y="1907"/>
                    <a:pt x="369" y="1921"/>
                  </a:cubicBezTo>
                  <a:close/>
                  <a:moveTo>
                    <a:pt x="270" y="1865"/>
                  </a:moveTo>
                  <a:cubicBezTo>
                    <a:pt x="298" y="1836"/>
                    <a:pt x="298" y="1836"/>
                    <a:pt x="298" y="1836"/>
                  </a:cubicBezTo>
                  <a:cubicBezTo>
                    <a:pt x="298" y="1822"/>
                    <a:pt x="298" y="1808"/>
                    <a:pt x="313" y="1808"/>
                  </a:cubicBezTo>
                  <a:cubicBezTo>
                    <a:pt x="313" y="1808"/>
                    <a:pt x="313" y="1808"/>
                    <a:pt x="313" y="1808"/>
                  </a:cubicBezTo>
                  <a:cubicBezTo>
                    <a:pt x="327" y="1822"/>
                    <a:pt x="327" y="1822"/>
                    <a:pt x="341" y="1822"/>
                  </a:cubicBezTo>
                  <a:cubicBezTo>
                    <a:pt x="540" y="1907"/>
                    <a:pt x="540" y="1907"/>
                    <a:pt x="540" y="1907"/>
                  </a:cubicBezTo>
                  <a:cubicBezTo>
                    <a:pt x="555" y="1865"/>
                    <a:pt x="555" y="1865"/>
                    <a:pt x="555" y="1865"/>
                  </a:cubicBezTo>
                  <a:cubicBezTo>
                    <a:pt x="612" y="1879"/>
                    <a:pt x="612" y="1879"/>
                    <a:pt x="612" y="1879"/>
                  </a:cubicBezTo>
                  <a:cubicBezTo>
                    <a:pt x="597" y="1936"/>
                    <a:pt x="597" y="1936"/>
                    <a:pt x="597" y="1936"/>
                  </a:cubicBezTo>
                  <a:cubicBezTo>
                    <a:pt x="725" y="1978"/>
                    <a:pt x="725" y="1978"/>
                    <a:pt x="725" y="1978"/>
                  </a:cubicBezTo>
                  <a:cubicBezTo>
                    <a:pt x="697" y="2036"/>
                    <a:pt x="697" y="2036"/>
                    <a:pt x="697" y="2036"/>
                  </a:cubicBezTo>
                  <a:cubicBezTo>
                    <a:pt x="583" y="1993"/>
                    <a:pt x="583" y="1993"/>
                    <a:pt x="583" y="1993"/>
                  </a:cubicBezTo>
                  <a:cubicBezTo>
                    <a:pt x="540" y="2135"/>
                    <a:pt x="540" y="2135"/>
                    <a:pt x="540" y="2135"/>
                  </a:cubicBezTo>
                  <a:cubicBezTo>
                    <a:pt x="498" y="2121"/>
                    <a:pt x="498" y="2121"/>
                    <a:pt x="498" y="2121"/>
                  </a:cubicBezTo>
                  <a:cubicBezTo>
                    <a:pt x="512" y="2135"/>
                    <a:pt x="512" y="2135"/>
                    <a:pt x="512" y="2135"/>
                  </a:cubicBezTo>
                  <a:cubicBezTo>
                    <a:pt x="498" y="2135"/>
                    <a:pt x="498" y="2135"/>
                    <a:pt x="498" y="2135"/>
                  </a:cubicBezTo>
                  <a:cubicBezTo>
                    <a:pt x="483" y="2135"/>
                    <a:pt x="469" y="2135"/>
                    <a:pt x="441" y="2149"/>
                  </a:cubicBezTo>
                  <a:cubicBezTo>
                    <a:pt x="626" y="2221"/>
                    <a:pt x="626" y="2221"/>
                    <a:pt x="626" y="2221"/>
                  </a:cubicBezTo>
                  <a:cubicBezTo>
                    <a:pt x="597" y="2278"/>
                    <a:pt x="597" y="2278"/>
                    <a:pt x="597" y="2278"/>
                  </a:cubicBezTo>
                  <a:cubicBezTo>
                    <a:pt x="441" y="2206"/>
                    <a:pt x="441" y="2206"/>
                    <a:pt x="441" y="2206"/>
                  </a:cubicBezTo>
                  <a:cubicBezTo>
                    <a:pt x="455" y="2221"/>
                    <a:pt x="455" y="2221"/>
                    <a:pt x="469" y="2235"/>
                  </a:cubicBezTo>
                  <a:cubicBezTo>
                    <a:pt x="483" y="2263"/>
                    <a:pt x="498" y="2278"/>
                    <a:pt x="512" y="2292"/>
                  </a:cubicBezTo>
                  <a:cubicBezTo>
                    <a:pt x="483" y="2306"/>
                    <a:pt x="469" y="2306"/>
                    <a:pt x="455" y="2320"/>
                  </a:cubicBezTo>
                  <a:cubicBezTo>
                    <a:pt x="455" y="2320"/>
                    <a:pt x="455" y="2320"/>
                    <a:pt x="455" y="2320"/>
                  </a:cubicBezTo>
                  <a:cubicBezTo>
                    <a:pt x="412" y="2249"/>
                    <a:pt x="384" y="2206"/>
                    <a:pt x="341" y="2178"/>
                  </a:cubicBezTo>
                  <a:cubicBezTo>
                    <a:pt x="313" y="2249"/>
                    <a:pt x="313" y="2249"/>
                    <a:pt x="313" y="2249"/>
                  </a:cubicBezTo>
                  <a:cubicBezTo>
                    <a:pt x="270" y="2235"/>
                    <a:pt x="270" y="2235"/>
                    <a:pt x="270" y="2235"/>
                  </a:cubicBezTo>
                  <a:cubicBezTo>
                    <a:pt x="298" y="2149"/>
                    <a:pt x="298" y="2149"/>
                    <a:pt x="298" y="2149"/>
                  </a:cubicBezTo>
                  <a:cubicBezTo>
                    <a:pt x="256" y="2135"/>
                    <a:pt x="256" y="2135"/>
                    <a:pt x="256" y="2135"/>
                  </a:cubicBezTo>
                  <a:cubicBezTo>
                    <a:pt x="241" y="2149"/>
                    <a:pt x="241" y="2178"/>
                    <a:pt x="227" y="2192"/>
                  </a:cubicBezTo>
                  <a:cubicBezTo>
                    <a:pt x="213" y="2192"/>
                    <a:pt x="199" y="2192"/>
                    <a:pt x="185" y="2192"/>
                  </a:cubicBezTo>
                  <a:cubicBezTo>
                    <a:pt x="199" y="2135"/>
                    <a:pt x="213" y="2078"/>
                    <a:pt x="227" y="2021"/>
                  </a:cubicBezTo>
                  <a:cubicBezTo>
                    <a:pt x="227" y="2021"/>
                    <a:pt x="241" y="2021"/>
                    <a:pt x="241" y="2007"/>
                  </a:cubicBezTo>
                  <a:cubicBezTo>
                    <a:pt x="256" y="2007"/>
                    <a:pt x="270" y="2007"/>
                    <a:pt x="270" y="2007"/>
                  </a:cubicBezTo>
                  <a:cubicBezTo>
                    <a:pt x="284" y="2007"/>
                    <a:pt x="284" y="2007"/>
                    <a:pt x="284" y="2007"/>
                  </a:cubicBezTo>
                  <a:cubicBezTo>
                    <a:pt x="284" y="2036"/>
                    <a:pt x="270" y="2050"/>
                    <a:pt x="270" y="2078"/>
                  </a:cubicBezTo>
                  <a:cubicBezTo>
                    <a:pt x="327" y="2093"/>
                    <a:pt x="327" y="2093"/>
                    <a:pt x="327" y="2093"/>
                  </a:cubicBezTo>
                  <a:cubicBezTo>
                    <a:pt x="355" y="2036"/>
                    <a:pt x="355" y="2036"/>
                    <a:pt x="355" y="2036"/>
                  </a:cubicBezTo>
                  <a:cubicBezTo>
                    <a:pt x="398" y="2050"/>
                    <a:pt x="398" y="2050"/>
                    <a:pt x="398" y="2050"/>
                  </a:cubicBezTo>
                  <a:cubicBezTo>
                    <a:pt x="369" y="2121"/>
                    <a:pt x="369" y="2121"/>
                    <a:pt x="369" y="2121"/>
                  </a:cubicBezTo>
                  <a:cubicBezTo>
                    <a:pt x="412" y="2135"/>
                    <a:pt x="412" y="2135"/>
                    <a:pt x="412" y="2135"/>
                  </a:cubicBezTo>
                  <a:cubicBezTo>
                    <a:pt x="398" y="2107"/>
                    <a:pt x="398" y="2107"/>
                    <a:pt x="398" y="2107"/>
                  </a:cubicBezTo>
                  <a:cubicBezTo>
                    <a:pt x="441" y="2093"/>
                    <a:pt x="469" y="2078"/>
                    <a:pt x="498" y="2078"/>
                  </a:cubicBezTo>
                  <a:cubicBezTo>
                    <a:pt x="498" y="2107"/>
                    <a:pt x="498" y="2107"/>
                    <a:pt x="498" y="2107"/>
                  </a:cubicBezTo>
                  <a:cubicBezTo>
                    <a:pt x="526" y="1978"/>
                    <a:pt x="526" y="1978"/>
                    <a:pt x="526" y="1978"/>
                  </a:cubicBezTo>
                  <a:lnTo>
                    <a:pt x="270" y="1865"/>
                  </a:lnTo>
                  <a:close/>
                  <a:moveTo>
                    <a:pt x="498" y="1978"/>
                  </a:moveTo>
                  <a:cubicBezTo>
                    <a:pt x="498" y="2036"/>
                    <a:pt x="498" y="2036"/>
                    <a:pt x="498" y="2036"/>
                  </a:cubicBezTo>
                  <a:cubicBezTo>
                    <a:pt x="469" y="2036"/>
                    <a:pt x="426" y="2036"/>
                    <a:pt x="398" y="2050"/>
                  </a:cubicBezTo>
                  <a:cubicBezTo>
                    <a:pt x="384" y="1993"/>
                    <a:pt x="384" y="1993"/>
                    <a:pt x="384" y="1993"/>
                  </a:cubicBezTo>
                  <a:cubicBezTo>
                    <a:pt x="426" y="1978"/>
                    <a:pt x="455" y="1978"/>
                    <a:pt x="498" y="1978"/>
                  </a:cubicBezTo>
                  <a:close/>
                  <a:moveTo>
                    <a:pt x="839" y="1153"/>
                  </a:moveTo>
                  <a:cubicBezTo>
                    <a:pt x="825" y="1139"/>
                    <a:pt x="796" y="1125"/>
                    <a:pt x="768" y="1110"/>
                  </a:cubicBezTo>
                  <a:cubicBezTo>
                    <a:pt x="768" y="1110"/>
                    <a:pt x="768" y="1110"/>
                    <a:pt x="782" y="1096"/>
                  </a:cubicBezTo>
                  <a:cubicBezTo>
                    <a:pt x="796" y="1082"/>
                    <a:pt x="796" y="1068"/>
                    <a:pt x="811" y="1054"/>
                  </a:cubicBezTo>
                  <a:cubicBezTo>
                    <a:pt x="811" y="1054"/>
                    <a:pt x="811" y="1054"/>
                    <a:pt x="825" y="1054"/>
                  </a:cubicBezTo>
                  <a:cubicBezTo>
                    <a:pt x="839" y="1068"/>
                    <a:pt x="867" y="1082"/>
                    <a:pt x="882" y="1096"/>
                  </a:cubicBezTo>
                  <a:cubicBezTo>
                    <a:pt x="867" y="1110"/>
                    <a:pt x="853" y="1139"/>
                    <a:pt x="839" y="1153"/>
                  </a:cubicBezTo>
                  <a:close/>
                  <a:moveTo>
                    <a:pt x="811" y="1210"/>
                  </a:moveTo>
                  <a:cubicBezTo>
                    <a:pt x="896" y="1110"/>
                    <a:pt x="896" y="1110"/>
                    <a:pt x="896" y="1110"/>
                  </a:cubicBezTo>
                  <a:cubicBezTo>
                    <a:pt x="896" y="1068"/>
                    <a:pt x="882" y="1039"/>
                    <a:pt x="867" y="982"/>
                  </a:cubicBezTo>
                  <a:cubicBezTo>
                    <a:pt x="896" y="968"/>
                    <a:pt x="924" y="954"/>
                    <a:pt x="939" y="954"/>
                  </a:cubicBezTo>
                  <a:cubicBezTo>
                    <a:pt x="939" y="954"/>
                    <a:pt x="939" y="954"/>
                    <a:pt x="939" y="968"/>
                  </a:cubicBezTo>
                  <a:cubicBezTo>
                    <a:pt x="939" y="982"/>
                    <a:pt x="939" y="982"/>
                    <a:pt x="939" y="982"/>
                  </a:cubicBezTo>
                  <a:cubicBezTo>
                    <a:pt x="939" y="982"/>
                    <a:pt x="939" y="997"/>
                    <a:pt x="939" y="1011"/>
                  </a:cubicBezTo>
                  <a:cubicBezTo>
                    <a:pt x="939" y="1025"/>
                    <a:pt x="953" y="1039"/>
                    <a:pt x="953" y="1054"/>
                  </a:cubicBezTo>
                  <a:cubicBezTo>
                    <a:pt x="1010" y="982"/>
                    <a:pt x="1010" y="982"/>
                    <a:pt x="1010" y="982"/>
                  </a:cubicBezTo>
                  <a:cubicBezTo>
                    <a:pt x="1095" y="1054"/>
                    <a:pt x="1095" y="1054"/>
                    <a:pt x="1095" y="1054"/>
                  </a:cubicBezTo>
                  <a:cubicBezTo>
                    <a:pt x="1053" y="1096"/>
                    <a:pt x="1053" y="1096"/>
                    <a:pt x="1053" y="1096"/>
                  </a:cubicBezTo>
                  <a:cubicBezTo>
                    <a:pt x="1010" y="1068"/>
                    <a:pt x="1010" y="1068"/>
                    <a:pt x="1010" y="1068"/>
                  </a:cubicBezTo>
                  <a:cubicBezTo>
                    <a:pt x="811" y="1295"/>
                    <a:pt x="811" y="1295"/>
                    <a:pt x="811" y="1295"/>
                  </a:cubicBezTo>
                  <a:cubicBezTo>
                    <a:pt x="853" y="1324"/>
                    <a:pt x="853" y="1324"/>
                    <a:pt x="853" y="1324"/>
                  </a:cubicBezTo>
                  <a:cubicBezTo>
                    <a:pt x="811" y="1366"/>
                    <a:pt x="811" y="1366"/>
                    <a:pt x="811" y="1366"/>
                  </a:cubicBezTo>
                  <a:cubicBezTo>
                    <a:pt x="725" y="1310"/>
                    <a:pt x="725" y="1310"/>
                    <a:pt x="725" y="1310"/>
                  </a:cubicBezTo>
                  <a:cubicBezTo>
                    <a:pt x="796" y="1224"/>
                    <a:pt x="796" y="1224"/>
                    <a:pt x="796" y="1224"/>
                  </a:cubicBezTo>
                  <a:cubicBezTo>
                    <a:pt x="768" y="1224"/>
                    <a:pt x="754" y="1224"/>
                    <a:pt x="711" y="1224"/>
                  </a:cubicBezTo>
                  <a:cubicBezTo>
                    <a:pt x="711" y="1210"/>
                    <a:pt x="725" y="1182"/>
                    <a:pt x="725" y="1153"/>
                  </a:cubicBezTo>
                  <a:cubicBezTo>
                    <a:pt x="768" y="1153"/>
                    <a:pt x="796" y="1167"/>
                    <a:pt x="811" y="1167"/>
                  </a:cubicBezTo>
                  <a:cubicBezTo>
                    <a:pt x="811" y="1167"/>
                    <a:pt x="811" y="1182"/>
                    <a:pt x="811" y="1210"/>
                  </a:cubicBezTo>
                  <a:cubicBezTo>
                    <a:pt x="811" y="1210"/>
                    <a:pt x="811" y="1210"/>
                    <a:pt x="811" y="1210"/>
                  </a:cubicBezTo>
                  <a:close/>
                  <a:moveTo>
                    <a:pt x="996" y="1224"/>
                  </a:moveTo>
                  <a:cubicBezTo>
                    <a:pt x="882" y="1338"/>
                    <a:pt x="882" y="1338"/>
                    <a:pt x="882" y="1338"/>
                  </a:cubicBezTo>
                  <a:cubicBezTo>
                    <a:pt x="853" y="1310"/>
                    <a:pt x="853" y="1310"/>
                    <a:pt x="853" y="1310"/>
                  </a:cubicBezTo>
                  <a:cubicBezTo>
                    <a:pt x="1024" y="1096"/>
                    <a:pt x="1024" y="1096"/>
                    <a:pt x="1024" y="1096"/>
                  </a:cubicBezTo>
                  <a:cubicBezTo>
                    <a:pt x="1053" y="1139"/>
                    <a:pt x="1053" y="1182"/>
                    <a:pt x="1038" y="1224"/>
                  </a:cubicBezTo>
                  <a:cubicBezTo>
                    <a:pt x="1038" y="1239"/>
                    <a:pt x="1038" y="1239"/>
                    <a:pt x="1038" y="1239"/>
                  </a:cubicBezTo>
                  <a:cubicBezTo>
                    <a:pt x="1152" y="1096"/>
                    <a:pt x="1152" y="1096"/>
                    <a:pt x="1152" y="1096"/>
                  </a:cubicBezTo>
                  <a:cubicBezTo>
                    <a:pt x="1195" y="1139"/>
                    <a:pt x="1195" y="1139"/>
                    <a:pt x="1195" y="1139"/>
                  </a:cubicBezTo>
                  <a:cubicBezTo>
                    <a:pt x="1081" y="1267"/>
                    <a:pt x="1081" y="1267"/>
                    <a:pt x="1081" y="1267"/>
                  </a:cubicBezTo>
                  <a:cubicBezTo>
                    <a:pt x="1124" y="1310"/>
                    <a:pt x="1124" y="1310"/>
                    <a:pt x="1124" y="1310"/>
                  </a:cubicBezTo>
                  <a:cubicBezTo>
                    <a:pt x="1167" y="1324"/>
                    <a:pt x="1152" y="1366"/>
                    <a:pt x="1095" y="1423"/>
                  </a:cubicBezTo>
                  <a:cubicBezTo>
                    <a:pt x="1081" y="1409"/>
                    <a:pt x="1053" y="1409"/>
                    <a:pt x="1038" y="1395"/>
                  </a:cubicBezTo>
                  <a:cubicBezTo>
                    <a:pt x="1038" y="1395"/>
                    <a:pt x="1038" y="1395"/>
                    <a:pt x="1038" y="1395"/>
                  </a:cubicBezTo>
                  <a:cubicBezTo>
                    <a:pt x="1067" y="1366"/>
                    <a:pt x="1067" y="1352"/>
                    <a:pt x="1067" y="1338"/>
                  </a:cubicBezTo>
                  <a:cubicBezTo>
                    <a:pt x="1038" y="1324"/>
                    <a:pt x="1038" y="1324"/>
                    <a:pt x="1038" y="1324"/>
                  </a:cubicBezTo>
                  <a:cubicBezTo>
                    <a:pt x="910" y="1466"/>
                    <a:pt x="910" y="1466"/>
                    <a:pt x="910" y="1466"/>
                  </a:cubicBezTo>
                  <a:cubicBezTo>
                    <a:pt x="867" y="1423"/>
                    <a:pt x="867" y="1423"/>
                    <a:pt x="867" y="1423"/>
                  </a:cubicBezTo>
                  <a:cubicBezTo>
                    <a:pt x="996" y="1281"/>
                    <a:pt x="996" y="1281"/>
                    <a:pt x="996" y="1281"/>
                  </a:cubicBezTo>
                  <a:cubicBezTo>
                    <a:pt x="981" y="1267"/>
                    <a:pt x="981" y="1267"/>
                    <a:pt x="981" y="1267"/>
                  </a:cubicBezTo>
                  <a:cubicBezTo>
                    <a:pt x="981" y="1267"/>
                    <a:pt x="981" y="1267"/>
                    <a:pt x="981" y="1253"/>
                  </a:cubicBezTo>
                  <a:cubicBezTo>
                    <a:pt x="981" y="1253"/>
                    <a:pt x="996" y="1239"/>
                    <a:pt x="996" y="1224"/>
                  </a:cubicBezTo>
                  <a:close/>
                  <a:moveTo>
                    <a:pt x="1593" y="470"/>
                  </a:moveTo>
                  <a:cubicBezTo>
                    <a:pt x="1693" y="413"/>
                    <a:pt x="1693" y="413"/>
                    <a:pt x="1693" y="413"/>
                  </a:cubicBezTo>
                  <a:cubicBezTo>
                    <a:pt x="1679" y="413"/>
                    <a:pt x="1665" y="399"/>
                    <a:pt x="1665" y="399"/>
                  </a:cubicBezTo>
                  <a:cubicBezTo>
                    <a:pt x="1650" y="399"/>
                    <a:pt x="1650" y="384"/>
                    <a:pt x="1650" y="384"/>
                  </a:cubicBezTo>
                  <a:cubicBezTo>
                    <a:pt x="1650" y="384"/>
                    <a:pt x="1665" y="370"/>
                    <a:pt x="1707" y="342"/>
                  </a:cubicBezTo>
                  <a:cubicBezTo>
                    <a:pt x="1707" y="356"/>
                    <a:pt x="1722" y="370"/>
                    <a:pt x="1750" y="384"/>
                  </a:cubicBezTo>
                  <a:cubicBezTo>
                    <a:pt x="1836" y="342"/>
                    <a:pt x="1836" y="342"/>
                    <a:pt x="1836" y="342"/>
                  </a:cubicBezTo>
                  <a:cubicBezTo>
                    <a:pt x="1878" y="427"/>
                    <a:pt x="1878" y="427"/>
                    <a:pt x="1878" y="427"/>
                  </a:cubicBezTo>
                  <a:cubicBezTo>
                    <a:pt x="1850" y="441"/>
                    <a:pt x="1850" y="441"/>
                    <a:pt x="1850" y="441"/>
                  </a:cubicBezTo>
                  <a:cubicBezTo>
                    <a:pt x="1878" y="470"/>
                    <a:pt x="1878" y="470"/>
                    <a:pt x="1878" y="470"/>
                  </a:cubicBezTo>
                  <a:cubicBezTo>
                    <a:pt x="1693" y="584"/>
                    <a:pt x="1693" y="584"/>
                    <a:pt x="1693" y="584"/>
                  </a:cubicBezTo>
                  <a:cubicBezTo>
                    <a:pt x="1665" y="541"/>
                    <a:pt x="1665" y="541"/>
                    <a:pt x="1665" y="541"/>
                  </a:cubicBezTo>
                  <a:cubicBezTo>
                    <a:pt x="1650" y="555"/>
                    <a:pt x="1650" y="555"/>
                    <a:pt x="1650" y="555"/>
                  </a:cubicBezTo>
                  <a:lnTo>
                    <a:pt x="1593" y="470"/>
                  </a:lnTo>
                  <a:close/>
                  <a:moveTo>
                    <a:pt x="1451" y="527"/>
                  </a:moveTo>
                  <a:cubicBezTo>
                    <a:pt x="1579" y="455"/>
                    <a:pt x="1579" y="455"/>
                    <a:pt x="1579" y="455"/>
                  </a:cubicBezTo>
                  <a:cubicBezTo>
                    <a:pt x="1579" y="484"/>
                    <a:pt x="1593" y="527"/>
                    <a:pt x="1608" y="555"/>
                  </a:cubicBezTo>
                  <a:cubicBezTo>
                    <a:pt x="1622" y="569"/>
                    <a:pt x="1622" y="598"/>
                    <a:pt x="1622" y="598"/>
                  </a:cubicBezTo>
                  <a:cubicBezTo>
                    <a:pt x="1650" y="612"/>
                    <a:pt x="1679" y="640"/>
                    <a:pt x="1693" y="655"/>
                  </a:cubicBezTo>
                  <a:cubicBezTo>
                    <a:pt x="1679" y="626"/>
                    <a:pt x="1679" y="626"/>
                    <a:pt x="1679" y="626"/>
                  </a:cubicBezTo>
                  <a:cubicBezTo>
                    <a:pt x="1921" y="484"/>
                    <a:pt x="1921" y="484"/>
                    <a:pt x="1921" y="484"/>
                  </a:cubicBezTo>
                  <a:cubicBezTo>
                    <a:pt x="1949" y="527"/>
                    <a:pt x="1949" y="527"/>
                    <a:pt x="1949" y="527"/>
                  </a:cubicBezTo>
                  <a:cubicBezTo>
                    <a:pt x="1878" y="569"/>
                    <a:pt x="1878" y="569"/>
                    <a:pt x="1878" y="569"/>
                  </a:cubicBezTo>
                  <a:cubicBezTo>
                    <a:pt x="1935" y="669"/>
                    <a:pt x="1935" y="669"/>
                    <a:pt x="1935" y="669"/>
                  </a:cubicBezTo>
                  <a:cubicBezTo>
                    <a:pt x="1935" y="669"/>
                    <a:pt x="1935" y="669"/>
                    <a:pt x="1949" y="669"/>
                  </a:cubicBezTo>
                  <a:cubicBezTo>
                    <a:pt x="1964" y="655"/>
                    <a:pt x="1964" y="655"/>
                    <a:pt x="1964" y="655"/>
                  </a:cubicBezTo>
                  <a:cubicBezTo>
                    <a:pt x="1978" y="655"/>
                    <a:pt x="1964" y="640"/>
                    <a:pt x="1949" y="612"/>
                  </a:cubicBezTo>
                  <a:cubicBezTo>
                    <a:pt x="1978" y="612"/>
                    <a:pt x="1992" y="612"/>
                    <a:pt x="2006" y="598"/>
                  </a:cubicBezTo>
                  <a:cubicBezTo>
                    <a:pt x="2035" y="655"/>
                    <a:pt x="2035" y="683"/>
                    <a:pt x="1992" y="698"/>
                  </a:cubicBezTo>
                  <a:cubicBezTo>
                    <a:pt x="1949" y="726"/>
                    <a:pt x="1949" y="726"/>
                    <a:pt x="1949" y="726"/>
                  </a:cubicBezTo>
                  <a:cubicBezTo>
                    <a:pt x="1921" y="740"/>
                    <a:pt x="1907" y="740"/>
                    <a:pt x="1893" y="726"/>
                  </a:cubicBezTo>
                  <a:cubicBezTo>
                    <a:pt x="1821" y="598"/>
                    <a:pt x="1821" y="598"/>
                    <a:pt x="1821" y="598"/>
                  </a:cubicBezTo>
                  <a:cubicBezTo>
                    <a:pt x="1807" y="612"/>
                    <a:pt x="1807" y="612"/>
                    <a:pt x="1807" y="612"/>
                  </a:cubicBezTo>
                  <a:cubicBezTo>
                    <a:pt x="1836" y="655"/>
                    <a:pt x="1850" y="698"/>
                    <a:pt x="1836" y="712"/>
                  </a:cubicBezTo>
                  <a:cubicBezTo>
                    <a:pt x="1836" y="740"/>
                    <a:pt x="1821" y="783"/>
                    <a:pt x="1793" y="826"/>
                  </a:cubicBezTo>
                  <a:cubicBezTo>
                    <a:pt x="1764" y="826"/>
                    <a:pt x="1750" y="812"/>
                    <a:pt x="1722" y="812"/>
                  </a:cubicBezTo>
                  <a:cubicBezTo>
                    <a:pt x="1793" y="755"/>
                    <a:pt x="1793" y="698"/>
                    <a:pt x="1764" y="640"/>
                  </a:cubicBezTo>
                  <a:cubicBezTo>
                    <a:pt x="1707" y="669"/>
                    <a:pt x="1707" y="669"/>
                    <a:pt x="1707" y="669"/>
                  </a:cubicBezTo>
                  <a:cubicBezTo>
                    <a:pt x="1736" y="712"/>
                    <a:pt x="1722" y="755"/>
                    <a:pt x="1679" y="783"/>
                  </a:cubicBezTo>
                  <a:cubicBezTo>
                    <a:pt x="1665" y="769"/>
                    <a:pt x="1665" y="755"/>
                    <a:pt x="1650" y="755"/>
                  </a:cubicBezTo>
                  <a:cubicBezTo>
                    <a:pt x="1722" y="869"/>
                    <a:pt x="1722" y="869"/>
                    <a:pt x="1722" y="869"/>
                  </a:cubicBezTo>
                  <a:cubicBezTo>
                    <a:pt x="1665" y="897"/>
                    <a:pt x="1665" y="897"/>
                    <a:pt x="1665" y="897"/>
                  </a:cubicBezTo>
                  <a:lnTo>
                    <a:pt x="1451" y="527"/>
                  </a:lnTo>
                  <a:close/>
                  <a:moveTo>
                    <a:pt x="1551" y="527"/>
                  </a:moveTo>
                  <a:cubicBezTo>
                    <a:pt x="1522" y="541"/>
                    <a:pt x="1522" y="541"/>
                    <a:pt x="1522" y="541"/>
                  </a:cubicBezTo>
                  <a:cubicBezTo>
                    <a:pt x="1636" y="740"/>
                    <a:pt x="1636" y="740"/>
                    <a:pt x="1636" y="740"/>
                  </a:cubicBezTo>
                  <a:cubicBezTo>
                    <a:pt x="1665" y="726"/>
                    <a:pt x="1665" y="712"/>
                    <a:pt x="1650" y="683"/>
                  </a:cubicBezTo>
                  <a:cubicBezTo>
                    <a:pt x="1636" y="655"/>
                    <a:pt x="1608" y="640"/>
                    <a:pt x="1579" y="640"/>
                  </a:cubicBezTo>
                  <a:cubicBezTo>
                    <a:pt x="1579" y="612"/>
                    <a:pt x="1565" y="569"/>
                    <a:pt x="1551" y="527"/>
                  </a:cubicBezTo>
                  <a:close/>
                  <a:moveTo>
                    <a:pt x="1821" y="441"/>
                  </a:moveTo>
                  <a:cubicBezTo>
                    <a:pt x="1793" y="413"/>
                    <a:pt x="1793" y="413"/>
                    <a:pt x="1793" y="413"/>
                  </a:cubicBezTo>
                  <a:cubicBezTo>
                    <a:pt x="1679" y="484"/>
                    <a:pt x="1679" y="484"/>
                    <a:pt x="1679" y="484"/>
                  </a:cubicBezTo>
                  <a:cubicBezTo>
                    <a:pt x="1693" y="527"/>
                    <a:pt x="1693" y="527"/>
                    <a:pt x="1693" y="527"/>
                  </a:cubicBezTo>
                  <a:lnTo>
                    <a:pt x="1821" y="441"/>
                  </a:lnTo>
                  <a:close/>
                  <a:moveTo>
                    <a:pt x="2448" y="256"/>
                  </a:moveTo>
                  <a:cubicBezTo>
                    <a:pt x="2448" y="199"/>
                    <a:pt x="2448" y="199"/>
                    <a:pt x="2448" y="199"/>
                  </a:cubicBezTo>
                  <a:cubicBezTo>
                    <a:pt x="2618" y="171"/>
                    <a:pt x="2618" y="171"/>
                    <a:pt x="2618" y="171"/>
                  </a:cubicBezTo>
                  <a:cubicBezTo>
                    <a:pt x="2590" y="43"/>
                    <a:pt x="2590" y="43"/>
                    <a:pt x="2590" y="43"/>
                  </a:cubicBezTo>
                  <a:cubicBezTo>
                    <a:pt x="2647" y="29"/>
                    <a:pt x="2647" y="29"/>
                    <a:pt x="2647" y="29"/>
                  </a:cubicBezTo>
                  <a:cubicBezTo>
                    <a:pt x="2661" y="29"/>
                    <a:pt x="2675" y="29"/>
                    <a:pt x="2675" y="29"/>
                  </a:cubicBezTo>
                  <a:cubicBezTo>
                    <a:pt x="2675" y="43"/>
                    <a:pt x="2675" y="43"/>
                    <a:pt x="2675" y="43"/>
                  </a:cubicBezTo>
                  <a:cubicBezTo>
                    <a:pt x="2675" y="57"/>
                    <a:pt x="2675" y="57"/>
                    <a:pt x="2675" y="71"/>
                  </a:cubicBezTo>
                  <a:cubicBezTo>
                    <a:pt x="2690" y="157"/>
                    <a:pt x="2690" y="157"/>
                    <a:pt x="2690" y="157"/>
                  </a:cubicBezTo>
                  <a:cubicBezTo>
                    <a:pt x="2860" y="128"/>
                    <a:pt x="2860" y="128"/>
                    <a:pt x="2860" y="128"/>
                  </a:cubicBezTo>
                  <a:cubicBezTo>
                    <a:pt x="2874" y="185"/>
                    <a:pt x="2874" y="185"/>
                    <a:pt x="2874" y="185"/>
                  </a:cubicBezTo>
                  <a:cubicBezTo>
                    <a:pt x="2704" y="214"/>
                    <a:pt x="2704" y="214"/>
                    <a:pt x="2704" y="214"/>
                  </a:cubicBezTo>
                  <a:cubicBezTo>
                    <a:pt x="2732" y="313"/>
                    <a:pt x="2817" y="370"/>
                    <a:pt x="2931" y="370"/>
                  </a:cubicBezTo>
                  <a:cubicBezTo>
                    <a:pt x="2917" y="399"/>
                    <a:pt x="2903" y="427"/>
                    <a:pt x="2888" y="455"/>
                  </a:cubicBezTo>
                  <a:cubicBezTo>
                    <a:pt x="2803" y="441"/>
                    <a:pt x="2732" y="384"/>
                    <a:pt x="2690" y="313"/>
                  </a:cubicBezTo>
                  <a:cubicBezTo>
                    <a:pt x="2675" y="384"/>
                    <a:pt x="2618" y="455"/>
                    <a:pt x="2533" y="527"/>
                  </a:cubicBezTo>
                  <a:cubicBezTo>
                    <a:pt x="2519" y="498"/>
                    <a:pt x="2504" y="484"/>
                    <a:pt x="2476" y="470"/>
                  </a:cubicBezTo>
                  <a:cubicBezTo>
                    <a:pt x="2590" y="413"/>
                    <a:pt x="2633" y="327"/>
                    <a:pt x="2618" y="228"/>
                  </a:cubicBezTo>
                  <a:lnTo>
                    <a:pt x="2448" y="256"/>
                  </a:lnTo>
                  <a:close/>
                  <a:moveTo>
                    <a:pt x="3615" y="57"/>
                  </a:moveTo>
                  <a:cubicBezTo>
                    <a:pt x="3885" y="100"/>
                    <a:pt x="3885" y="100"/>
                    <a:pt x="3885" y="100"/>
                  </a:cubicBezTo>
                  <a:cubicBezTo>
                    <a:pt x="3885" y="157"/>
                    <a:pt x="3885" y="157"/>
                    <a:pt x="3885" y="157"/>
                  </a:cubicBezTo>
                  <a:cubicBezTo>
                    <a:pt x="3586" y="100"/>
                    <a:pt x="3586" y="100"/>
                    <a:pt x="3586" y="100"/>
                  </a:cubicBezTo>
                  <a:cubicBezTo>
                    <a:pt x="3558" y="114"/>
                    <a:pt x="3558" y="114"/>
                    <a:pt x="3558" y="114"/>
                  </a:cubicBezTo>
                  <a:cubicBezTo>
                    <a:pt x="3842" y="171"/>
                    <a:pt x="3842" y="171"/>
                    <a:pt x="3842" y="171"/>
                  </a:cubicBezTo>
                  <a:cubicBezTo>
                    <a:pt x="3828" y="214"/>
                    <a:pt x="3828" y="214"/>
                    <a:pt x="3828" y="214"/>
                  </a:cubicBezTo>
                  <a:cubicBezTo>
                    <a:pt x="3529" y="157"/>
                    <a:pt x="3529" y="157"/>
                    <a:pt x="3529" y="157"/>
                  </a:cubicBezTo>
                  <a:cubicBezTo>
                    <a:pt x="3515" y="171"/>
                    <a:pt x="3501" y="185"/>
                    <a:pt x="3501" y="185"/>
                  </a:cubicBezTo>
                  <a:cubicBezTo>
                    <a:pt x="3486" y="171"/>
                    <a:pt x="3472" y="157"/>
                    <a:pt x="3458" y="142"/>
                  </a:cubicBezTo>
                  <a:cubicBezTo>
                    <a:pt x="3472" y="128"/>
                    <a:pt x="3501" y="114"/>
                    <a:pt x="3515" y="86"/>
                  </a:cubicBezTo>
                  <a:cubicBezTo>
                    <a:pt x="3529" y="57"/>
                    <a:pt x="3543" y="29"/>
                    <a:pt x="3572" y="0"/>
                  </a:cubicBezTo>
                  <a:cubicBezTo>
                    <a:pt x="3600" y="14"/>
                    <a:pt x="3629" y="29"/>
                    <a:pt x="3629" y="29"/>
                  </a:cubicBezTo>
                  <a:cubicBezTo>
                    <a:pt x="3629" y="29"/>
                    <a:pt x="3629" y="29"/>
                    <a:pt x="3629" y="29"/>
                  </a:cubicBezTo>
                  <a:cubicBezTo>
                    <a:pt x="3629" y="43"/>
                    <a:pt x="3615" y="43"/>
                    <a:pt x="3615" y="57"/>
                  </a:cubicBezTo>
                  <a:close/>
                  <a:moveTo>
                    <a:pt x="3814" y="242"/>
                  </a:moveTo>
                  <a:cubicBezTo>
                    <a:pt x="3800" y="313"/>
                    <a:pt x="3800" y="313"/>
                    <a:pt x="3800" y="313"/>
                  </a:cubicBezTo>
                  <a:cubicBezTo>
                    <a:pt x="3785" y="384"/>
                    <a:pt x="3785" y="427"/>
                    <a:pt x="3814" y="441"/>
                  </a:cubicBezTo>
                  <a:cubicBezTo>
                    <a:pt x="3814" y="441"/>
                    <a:pt x="3814" y="427"/>
                    <a:pt x="3828" y="384"/>
                  </a:cubicBezTo>
                  <a:cubicBezTo>
                    <a:pt x="3828" y="399"/>
                    <a:pt x="3856" y="413"/>
                    <a:pt x="3885" y="427"/>
                  </a:cubicBezTo>
                  <a:cubicBezTo>
                    <a:pt x="3856" y="498"/>
                    <a:pt x="3842" y="527"/>
                    <a:pt x="3814" y="512"/>
                  </a:cubicBezTo>
                  <a:cubicBezTo>
                    <a:pt x="3743" y="498"/>
                    <a:pt x="3714" y="427"/>
                    <a:pt x="3728" y="313"/>
                  </a:cubicBezTo>
                  <a:cubicBezTo>
                    <a:pt x="3728" y="285"/>
                    <a:pt x="3728" y="285"/>
                    <a:pt x="3728" y="285"/>
                  </a:cubicBezTo>
                  <a:cubicBezTo>
                    <a:pt x="3501" y="242"/>
                    <a:pt x="3501" y="242"/>
                    <a:pt x="3501" y="242"/>
                  </a:cubicBezTo>
                  <a:cubicBezTo>
                    <a:pt x="3515" y="185"/>
                    <a:pt x="3515" y="185"/>
                    <a:pt x="3515" y="185"/>
                  </a:cubicBezTo>
                  <a:lnTo>
                    <a:pt x="3814" y="242"/>
                  </a:lnTo>
                  <a:close/>
                  <a:moveTo>
                    <a:pt x="4639" y="441"/>
                  </a:moveTo>
                  <a:cubicBezTo>
                    <a:pt x="4625" y="470"/>
                    <a:pt x="4625" y="470"/>
                    <a:pt x="4625" y="470"/>
                  </a:cubicBezTo>
                  <a:cubicBezTo>
                    <a:pt x="4682" y="427"/>
                    <a:pt x="4710" y="399"/>
                    <a:pt x="4725" y="370"/>
                  </a:cubicBezTo>
                  <a:cubicBezTo>
                    <a:pt x="4739" y="399"/>
                    <a:pt x="4768" y="413"/>
                    <a:pt x="4782" y="427"/>
                  </a:cubicBezTo>
                  <a:cubicBezTo>
                    <a:pt x="4782" y="427"/>
                    <a:pt x="4782" y="427"/>
                    <a:pt x="4782" y="427"/>
                  </a:cubicBezTo>
                  <a:cubicBezTo>
                    <a:pt x="4768" y="427"/>
                    <a:pt x="4753" y="441"/>
                    <a:pt x="4739" y="455"/>
                  </a:cubicBezTo>
                  <a:cubicBezTo>
                    <a:pt x="4725" y="470"/>
                    <a:pt x="4725" y="470"/>
                    <a:pt x="4725" y="470"/>
                  </a:cubicBezTo>
                  <a:cubicBezTo>
                    <a:pt x="4867" y="555"/>
                    <a:pt x="4867" y="555"/>
                    <a:pt x="4867" y="555"/>
                  </a:cubicBezTo>
                  <a:cubicBezTo>
                    <a:pt x="4839" y="626"/>
                    <a:pt x="4796" y="683"/>
                    <a:pt x="4753" y="740"/>
                  </a:cubicBezTo>
                  <a:cubicBezTo>
                    <a:pt x="4739" y="769"/>
                    <a:pt x="4725" y="797"/>
                    <a:pt x="4710" y="826"/>
                  </a:cubicBezTo>
                  <a:cubicBezTo>
                    <a:pt x="4696" y="840"/>
                    <a:pt x="4682" y="854"/>
                    <a:pt x="4668" y="854"/>
                  </a:cubicBezTo>
                  <a:cubicBezTo>
                    <a:pt x="4654" y="854"/>
                    <a:pt x="4639" y="840"/>
                    <a:pt x="4597" y="812"/>
                  </a:cubicBezTo>
                  <a:cubicBezTo>
                    <a:pt x="4611" y="797"/>
                    <a:pt x="4611" y="769"/>
                    <a:pt x="4611" y="755"/>
                  </a:cubicBezTo>
                  <a:cubicBezTo>
                    <a:pt x="4654" y="783"/>
                    <a:pt x="4668" y="783"/>
                    <a:pt x="4696" y="726"/>
                  </a:cubicBezTo>
                  <a:cubicBezTo>
                    <a:pt x="4725" y="683"/>
                    <a:pt x="4753" y="640"/>
                    <a:pt x="4796" y="569"/>
                  </a:cubicBezTo>
                  <a:cubicBezTo>
                    <a:pt x="4782" y="569"/>
                    <a:pt x="4782" y="569"/>
                    <a:pt x="4782" y="569"/>
                  </a:cubicBezTo>
                  <a:cubicBezTo>
                    <a:pt x="4710" y="698"/>
                    <a:pt x="4611" y="755"/>
                    <a:pt x="4497" y="769"/>
                  </a:cubicBezTo>
                  <a:cubicBezTo>
                    <a:pt x="4497" y="740"/>
                    <a:pt x="4483" y="712"/>
                    <a:pt x="4469" y="698"/>
                  </a:cubicBezTo>
                  <a:cubicBezTo>
                    <a:pt x="4582" y="712"/>
                    <a:pt x="4668" y="655"/>
                    <a:pt x="4739" y="541"/>
                  </a:cubicBezTo>
                  <a:cubicBezTo>
                    <a:pt x="4725" y="541"/>
                    <a:pt x="4725" y="541"/>
                    <a:pt x="4725" y="541"/>
                  </a:cubicBezTo>
                  <a:cubicBezTo>
                    <a:pt x="4668" y="612"/>
                    <a:pt x="4597" y="669"/>
                    <a:pt x="4511" y="683"/>
                  </a:cubicBezTo>
                  <a:cubicBezTo>
                    <a:pt x="4511" y="669"/>
                    <a:pt x="4497" y="655"/>
                    <a:pt x="4483" y="640"/>
                  </a:cubicBezTo>
                  <a:cubicBezTo>
                    <a:pt x="4426" y="740"/>
                    <a:pt x="4426" y="740"/>
                    <a:pt x="4426" y="740"/>
                  </a:cubicBezTo>
                  <a:cubicBezTo>
                    <a:pt x="4383" y="712"/>
                    <a:pt x="4383" y="712"/>
                    <a:pt x="4383" y="712"/>
                  </a:cubicBezTo>
                  <a:cubicBezTo>
                    <a:pt x="4454" y="584"/>
                    <a:pt x="4454" y="584"/>
                    <a:pt x="4454" y="584"/>
                  </a:cubicBezTo>
                  <a:cubicBezTo>
                    <a:pt x="4440" y="584"/>
                    <a:pt x="4426" y="584"/>
                    <a:pt x="4412" y="569"/>
                  </a:cubicBezTo>
                  <a:cubicBezTo>
                    <a:pt x="4397" y="569"/>
                    <a:pt x="4383" y="569"/>
                    <a:pt x="4383" y="569"/>
                  </a:cubicBezTo>
                  <a:cubicBezTo>
                    <a:pt x="4383" y="569"/>
                    <a:pt x="4383" y="569"/>
                    <a:pt x="4383" y="555"/>
                  </a:cubicBezTo>
                  <a:cubicBezTo>
                    <a:pt x="4383" y="541"/>
                    <a:pt x="4383" y="512"/>
                    <a:pt x="4397" y="498"/>
                  </a:cubicBezTo>
                  <a:cubicBezTo>
                    <a:pt x="4483" y="527"/>
                    <a:pt x="4483" y="527"/>
                    <a:pt x="4483" y="527"/>
                  </a:cubicBezTo>
                  <a:cubicBezTo>
                    <a:pt x="4526" y="441"/>
                    <a:pt x="4526" y="441"/>
                    <a:pt x="4526" y="441"/>
                  </a:cubicBezTo>
                  <a:cubicBezTo>
                    <a:pt x="4511" y="427"/>
                    <a:pt x="4511" y="427"/>
                    <a:pt x="4511" y="427"/>
                  </a:cubicBezTo>
                  <a:cubicBezTo>
                    <a:pt x="4497" y="455"/>
                    <a:pt x="4483" y="470"/>
                    <a:pt x="4454" y="484"/>
                  </a:cubicBezTo>
                  <a:cubicBezTo>
                    <a:pt x="4440" y="470"/>
                    <a:pt x="4426" y="455"/>
                    <a:pt x="4412" y="441"/>
                  </a:cubicBezTo>
                  <a:cubicBezTo>
                    <a:pt x="4454" y="413"/>
                    <a:pt x="4483" y="370"/>
                    <a:pt x="4526" y="313"/>
                  </a:cubicBezTo>
                  <a:cubicBezTo>
                    <a:pt x="4554" y="327"/>
                    <a:pt x="4568" y="342"/>
                    <a:pt x="4568" y="342"/>
                  </a:cubicBezTo>
                  <a:cubicBezTo>
                    <a:pt x="4568" y="356"/>
                    <a:pt x="4568" y="356"/>
                    <a:pt x="4568" y="356"/>
                  </a:cubicBezTo>
                  <a:cubicBezTo>
                    <a:pt x="4554" y="356"/>
                    <a:pt x="4554" y="370"/>
                    <a:pt x="4540" y="384"/>
                  </a:cubicBezTo>
                  <a:cubicBezTo>
                    <a:pt x="4554" y="399"/>
                    <a:pt x="4554" y="399"/>
                    <a:pt x="4554" y="399"/>
                  </a:cubicBezTo>
                  <a:cubicBezTo>
                    <a:pt x="4597" y="313"/>
                    <a:pt x="4597" y="313"/>
                    <a:pt x="4597" y="313"/>
                  </a:cubicBezTo>
                  <a:cubicBezTo>
                    <a:pt x="4625" y="327"/>
                    <a:pt x="4639" y="327"/>
                    <a:pt x="4654" y="342"/>
                  </a:cubicBezTo>
                  <a:cubicBezTo>
                    <a:pt x="4654" y="342"/>
                    <a:pt x="4654" y="342"/>
                    <a:pt x="4654" y="342"/>
                  </a:cubicBezTo>
                  <a:cubicBezTo>
                    <a:pt x="4654" y="342"/>
                    <a:pt x="4654" y="342"/>
                    <a:pt x="4654" y="342"/>
                  </a:cubicBezTo>
                  <a:cubicBezTo>
                    <a:pt x="4654" y="356"/>
                    <a:pt x="4639" y="356"/>
                    <a:pt x="4625" y="384"/>
                  </a:cubicBezTo>
                  <a:cubicBezTo>
                    <a:pt x="4611" y="427"/>
                    <a:pt x="4611" y="427"/>
                    <a:pt x="4611" y="427"/>
                  </a:cubicBezTo>
                  <a:lnTo>
                    <a:pt x="4639" y="441"/>
                  </a:lnTo>
                  <a:close/>
                  <a:moveTo>
                    <a:pt x="4682" y="512"/>
                  </a:moveTo>
                  <a:cubicBezTo>
                    <a:pt x="4668" y="512"/>
                    <a:pt x="4668" y="512"/>
                    <a:pt x="4668" y="512"/>
                  </a:cubicBezTo>
                  <a:cubicBezTo>
                    <a:pt x="4654" y="527"/>
                    <a:pt x="4625" y="541"/>
                    <a:pt x="4597" y="555"/>
                  </a:cubicBezTo>
                  <a:cubicBezTo>
                    <a:pt x="4582" y="541"/>
                    <a:pt x="4582" y="527"/>
                    <a:pt x="4568" y="512"/>
                  </a:cubicBezTo>
                  <a:cubicBezTo>
                    <a:pt x="4582" y="498"/>
                    <a:pt x="4597" y="498"/>
                    <a:pt x="4611" y="484"/>
                  </a:cubicBezTo>
                  <a:cubicBezTo>
                    <a:pt x="4582" y="470"/>
                    <a:pt x="4582" y="470"/>
                    <a:pt x="4582" y="470"/>
                  </a:cubicBezTo>
                  <a:cubicBezTo>
                    <a:pt x="4540" y="541"/>
                    <a:pt x="4540" y="541"/>
                    <a:pt x="4540" y="541"/>
                  </a:cubicBezTo>
                  <a:cubicBezTo>
                    <a:pt x="4582" y="555"/>
                    <a:pt x="4582" y="555"/>
                    <a:pt x="4582" y="555"/>
                  </a:cubicBezTo>
                  <a:cubicBezTo>
                    <a:pt x="4582" y="555"/>
                    <a:pt x="4582" y="555"/>
                    <a:pt x="4568" y="555"/>
                  </a:cubicBezTo>
                  <a:cubicBezTo>
                    <a:pt x="4568" y="584"/>
                    <a:pt x="4568" y="584"/>
                    <a:pt x="4568" y="598"/>
                  </a:cubicBezTo>
                  <a:cubicBezTo>
                    <a:pt x="4511" y="584"/>
                    <a:pt x="4511" y="584"/>
                    <a:pt x="4511" y="584"/>
                  </a:cubicBezTo>
                  <a:cubicBezTo>
                    <a:pt x="4497" y="626"/>
                    <a:pt x="4497" y="626"/>
                    <a:pt x="4497" y="626"/>
                  </a:cubicBezTo>
                  <a:cubicBezTo>
                    <a:pt x="4568" y="626"/>
                    <a:pt x="4625" y="584"/>
                    <a:pt x="4682" y="512"/>
                  </a:cubicBezTo>
                  <a:close/>
                  <a:moveTo>
                    <a:pt x="5280" y="1239"/>
                  </a:moveTo>
                  <a:cubicBezTo>
                    <a:pt x="5322" y="1210"/>
                    <a:pt x="5322" y="1210"/>
                    <a:pt x="5322" y="1210"/>
                  </a:cubicBezTo>
                  <a:cubicBezTo>
                    <a:pt x="5379" y="1281"/>
                    <a:pt x="5379" y="1281"/>
                    <a:pt x="5379" y="1281"/>
                  </a:cubicBezTo>
                  <a:cubicBezTo>
                    <a:pt x="5393" y="1253"/>
                    <a:pt x="5393" y="1253"/>
                    <a:pt x="5393" y="1253"/>
                  </a:cubicBezTo>
                  <a:cubicBezTo>
                    <a:pt x="5337" y="1182"/>
                    <a:pt x="5337" y="1182"/>
                    <a:pt x="5337" y="1182"/>
                  </a:cubicBezTo>
                  <a:cubicBezTo>
                    <a:pt x="5522" y="1025"/>
                    <a:pt x="5522" y="1025"/>
                    <a:pt x="5522" y="1025"/>
                  </a:cubicBezTo>
                  <a:cubicBezTo>
                    <a:pt x="5693" y="1210"/>
                    <a:pt x="5693" y="1210"/>
                    <a:pt x="5693" y="1210"/>
                  </a:cubicBezTo>
                  <a:cubicBezTo>
                    <a:pt x="5507" y="1381"/>
                    <a:pt x="5507" y="1381"/>
                    <a:pt x="5507" y="1381"/>
                  </a:cubicBezTo>
                  <a:cubicBezTo>
                    <a:pt x="5436" y="1295"/>
                    <a:pt x="5436" y="1295"/>
                    <a:pt x="5436" y="1295"/>
                  </a:cubicBezTo>
                  <a:cubicBezTo>
                    <a:pt x="5408" y="1324"/>
                    <a:pt x="5408" y="1324"/>
                    <a:pt x="5408" y="1324"/>
                  </a:cubicBezTo>
                  <a:cubicBezTo>
                    <a:pt x="5479" y="1395"/>
                    <a:pt x="5479" y="1395"/>
                    <a:pt x="5479" y="1395"/>
                  </a:cubicBezTo>
                  <a:cubicBezTo>
                    <a:pt x="5436" y="1423"/>
                    <a:pt x="5436" y="1423"/>
                    <a:pt x="5436" y="1423"/>
                  </a:cubicBezTo>
                  <a:cubicBezTo>
                    <a:pt x="5379" y="1352"/>
                    <a:pt x="5379" y="1352"/>
                    <a:pt x="5379" y="1352"/>
                  </a:cubicBezTo>
                  <a:cubicBezTo>
                    <a:pt x="5337" y="1381"/>
                    <a:pt x="5337" y="1381"/>
                    <a:pt x="5337" y="1381"/>
                  </a:cubicBezTo>
                  <a:cubicBezTo>
                    <a:pt x="5422" y="1480"/>
                    <a:pt x="5422" y="1480"/>
                    <a:pt x="5422" y="1480"/>
                  </a:cubicBezTo>
                  <a:cubicBezTo>
                    <a:pt x="5379" y="1509"/>
                    <a:pt x="5379" y="1509"/>
                    <a:pt x="5379" y="1509"/>
                  </a:cubicBezTo>
                  <a:cubicBezTo>
                    <a:pt x="5180" y="1281"/>
                    <a:pt x="5180" y="1281"/>
                    <a:pt x="5180" y="1281"/>
                  </a:cubicBezTo>
                  <a:cubicBezTo>
                    <a:pt x="5223" y="1239"/>
                    <a:pt x="5223" y="1239"/>
                    <a:pt x="5223" y="1239"/>
                  </a:cubicBezTo>
                  <a:cubicBezTo>
                    <a:pt x="5308" y="1338"/>
                    <a:pt x="5308" y="1338"/>
                    <a:pt x="5308" y="1338"/>
                  </a:cubicBezTo>
                  <a:cubicBezTo>
                    <a:pt x="5337" y="1310"/>
                    <a:pt x="5337" y="1310"/>
                    <a:pt x="5337" y="1310"/>
                  </a:cubicBezTo>
                  <a:lnTo>
                    <a:pt x="5280" y="1239"/>
                  </a:lnTo>
                  <a:close/>
                  <a:moveTo>
                    <a:pt x="5393" y="968"/>
                  </a:moveTo>
                  <a:cubicBezTo>
                    <a:pt x="5351" y="925"/>
                    <a:pt x="5351" y="925"/>
                    <a:pt x="5351" y="925"/>
                  </a:cubicBezTo>
                  <a:cubicBezTo>
                    <a:pt x="5393" y="897"/>
                    <a:pt x="5393" y="897"/>
                    <a:pt x="5393" y="897"/>
                  </a:cubicBezTo>
                  <a:cubicBezTo>
                    <a:pt x="5507" y="1025"/>
                    <a:pt x="5507" y="1025"/>
                    <a:pt x="5507" y="1025"/>
                  </a:cubicBezTo>
                  <a:cubicBezTo>
                    <a:pt x="5465" y="1054"/>
                    <a:pt x="5465" y="1054"/>
                    <a:pt x="5465" y="1054"/>
                  </a:cubicBezTo>
                  <a:cubicBezTo>
                    <a:pt x="5436" y="1025"/>
                    <a:pt x="5436" y="1025"/>
                    <a:pt x="5436" y="1025"/>
                  </a:cubicBezTo>
                  <a:cubicBezTo>
                    <a:pt x="5379" y="1068"/>
                    <a:pt x="5379" y="1068"/>
                    <a:pt x="5379" y="1068"/>
                  </a:cubicBezTo>
                  <a:cubicBezTo>
                    <a:pt x="5408" y="1110"/>
                    <a:pt x="5408" y="1110"/>
                    <a:pt x="5408" y="1110"/>
                  </a:cubicBezTo>
                  <a:cubicBezTo>
                    <a:pt x="5365" y="1139"/>
                    <a:pt x="5365" y="1139"/>
                    <a:pt x="5365" y="1139"/>
                  </a:cubicBezTo>
                  <a:cubicBezTo>
                    <a:pt x="5337" y="1110"/>
                    <a:pt x="5337" y="1110"/>
                    <a:pt x="5337" y="1110"/>
                  </a:cubicBezTo>
                  <a:cubicBezTo>
                    <a:pt x="5266" y="1167"/>
                    <a:pt x="5266" y="1167"/>
                    <a:pt x="5266" y="1167"/>
                  </a:cubicBezTo>
                  <a:cubicBezTo>
                    <a:pt x="5280" y="1182"/>
                    <a:pt x="5294" y="1196"/>
                    <a:pt x="5308" y="1196"/>
                  </a:cubicBezTo>
                  <a:cubicBezTo>
                    <a:pt x="5294" y="1210"/>
                    <a:pt x="5294" y="1210"/>
                    <a:pt x="5294" y="1210"/>
                  </a:cubicBezTo>
                  <a:cubicBezTo>
                    <a:pt x="5280" y="1224"/>
                    <a:pt x="5266" y="1239"/>
                    <a:pt x="5266" y="1239"/>
                  </a:cubicBezTo>
                  <a:cubicBezTo>
                    <a:pt x="5251" y="1239"/>
                    <a:pt x="5237" y="1224"/>
                    <a:pt x="5223" y="1224"/>
                  </a:cubicBezTo>
                  <a:cubicBezTo>
                    <a:pt x="5180" y="1196"/>
                    <a:pt x="5152" y="1167"/>
                    <a:pt x="5123" y="1153"/>
                  </a:cubicBezTo>
                  <a:cubicBezTo>
                    <a:pt x="5138" y="1139"/>
                    <a:pt x="5152" y="1110"/>
                    <a:pt x="5152" y="1096"/>
                  </a:cubicBezTo>
                  <a:cubicBezTo>
                    <a:pt x="5180" y="1110"/>
                    <a:pt x="5195" y="1125"/>
                    <a:pt x="5209" y="1139"/>
                  </a:cubicBezTo>
                  <a:cubicBezTo>
                    <a:pt x="5294" y="1068"/>
                    <a:pt x="5294" y="1068"/>
                    <a:pt x="5294" y="1068"/>
                  </a:cubicBezTo>
                  <a:cubicBezTo>
                    <a:pt x="5251" y="1025"/>
                    <a:pt x="5251" y="1025"/>
                    <a:pt x="5251" y="1025"/>
                  </a:cubicBezTo>
                  <a:cubicBezTo>
                    <a:pt x="5294" y="982"/>
                    <a:pt x="5294" y="982"/>
                    <a:pt x="5294" y="982"/>
                  </a:cubicBezTo>
                  <a:cubicBezTo>
                    <a:pt x="5337" y="1025"/>
                    <a:pt x="5337" y="1025"/>
                    <a:pt x="5337" y="1025"/>
                  </a:cubicBezTo>
                  <a:lnTo>
                    <a:pt x="5393" y="968"/>
                  </a:lnTo>
                  <a:close/>
                  <a:moveTo>
                    <a:pt x="5522" y="1096"/>
                  </a:moveTo>
                  <a:cubicBezTo>
                    <a:pt x="5493" y="1125"/>
                    <a:pt x="5493" y="1125"/>
                    <a:pt x="5493" y="1125"/>
                  </a:cubicBezTo>
                  <a:cubicBezTo>
                    <a:pt x="5507" y="1153"/>
                    <a:pt x="5507" y="1153"/>
                    <a:pt x="5507" y="1153"/>
                  </a:cubicBezTo>
                  <a:cubicBezTo>
                    <a:pt x="5550" y="1125"/>
                    <a:pt x="5550" y="1125"/>
                    <a:pt x="5550" y="1125"/>
                  </a:cubicBezTo>
                  <a:lnTo>
                    <a:pt x="5522" y="1096"/>
                  </a:lnTo>
                  <a:close/>
                  <a:moveTo>
                    <a:pt x="5579" y="1167"/>
                  </a:moveTo>
                  <a:cubicBezTo>
                    <a:pt x="5550" y="1196"/>
                    <a:pt x="5550" y="1196"/>
                    <a:pt x="5550" y="1196"/>
                  </a:cubicBezTo>
                  <a:cubicBezTo>
                    <a:pt x="5579" y="1239"/>
                    <a:pt x="5579" y="1239"/>
                    <a:pt x="5579" y="1239"/>
                  </a:cubicBezTo>
                  <a:cubicBezTo>
                    <a:pt x="5607" y="1196"/>
                    <a:pt x="5607" y="1196"/>
                    <a:pt x="5607" y="1196"/>
                  </a:cubicBezTo>
                  <a:lnTo>
                    <a:pt x="5579" y="1167"/>
                  </a:lnTo>
                  <a:close/>
                  <a:moveTo>
                    <a:pt x="5450" y="1167"/>
                  </a:moveTo>
                  <a:cubicBezTo>
                    <a:pt x="5422" y="1196"/>
                    <a:pt x="5422" y="1196"/>
                    <a:pt x="5422" y="1196"/>
                  </a:cubicBezTo>
                  <a:cubicBezTo>
                    <a:pt x="5436" y="1224"/>
                    <a:pt x="5436" y="1224"/>
                    <a:pt x="5436" y="1224"/>
                  </a:cubicBezTo>
                  <a:cubicBezTo>
                    <a:pt x="5479" y="1196"/>
                    <a:pt x="5479" y="1196"/>
                    <a:pt x="5479" y="1196"/>
                  </a:cubicBezTo>
                  <a:lnTo>
                    <a:pt x="5450" y="1167"/>
                  </a:lnTo>
                  <a:close/>
                  <a:moveTo>
                    <a:pt x="5479" y="1267"/>
                  </a:moveTo>
                  <a:cubicBezTo>
                    <a:pt x="5507" y="1295"/>
                    <a:pt x="5507" y="1295"/>
                    <a:pt x="5507" y="1295"/>
                  </a:cubicBezTo>
                  <a:cubicBezTo>
                    <a:pt x="5536" y="1267"/>
                    <a:pt x="5536" y="1267"/>
                    <a:pt x="5536" y="1267"/>
                  </a:cubicBezTo>
                  <a:cubicBezTo>
                    <a:pt x="5507" y="1239"/>
                    <a:pt x="5507" y="1239"/>
                    <a:pt x="5507" y="1239"/>
                  </a:cubicBezTo>
                  <a:lnTo>
                    <a:pt x="5479" y="1267"/>
                  </a:lnTo>
                  <a:close/>
                  <a:moveTo>
                    <a:pt x="6006" y="1736"/>
                  </a:moveTo>
                  <a:cubicBezTo>
                    <a:pt x="6091" y="1907"/>
                    <a:pt x="6091" y="1907"/>
                    <a:pt x="6091" y="1907"/>
                  </a:cubicBezTo>
                  <a:cubicBezTo>
                    <a:pt x="6105" y="1907"/>
                    <a:pt x="6105" y="1907"/>
                    <a:pt x="6105" y="1907"/>
                  </a:cubicBezTo>
                  <a:cubicBezTo>
                    <a:pt x="6205" y="2121"/>
                    <a:pt x="6205" y="2121"/>
                    <a:pt x="6205" y="2121"/>
                  </a:cubicBezTo>
                  <a:cubicBezTo>
                    <a:pt x="6162" y="2149"/>
                    <a:pt x="6162" y="2149"/>
                    <a:pt x="6162" y="2149"/>
                  </a:cubicBezTo>
                  <a:cubicBezTo>
                    <a:pt x="6148" y="2121"/>
                    <a:pt x="6148" y="2121"/>
                    <a:pt x="6148" y="2121"/>
                  </a:cubicBezTo>
                  <a:cubicBezTo>
                    <a:pt x="6034" y="2164"/>
                    <a:pt x="6034" y="2164"/>
                    <a:pt x="6034" y="2164"/>
                  </a:cubicBezTo>
                  <a:cubicBezTo>
                    <a:pt x="6062" y="2221"/>
                    <a:pt x="6062" y="2221"/>
                    <a:pt x="6062" y="2221"/>
                  </a:cubicBezTo>
                  <a:cubicBezTo>
                    <a:pt x="6006" y="2235"/>
                    <a:pt x="6006" y="2235"/>
                    <a:pt x="6006" y="2235"/>
                  </a:cubicBezTo>
                  <a:cubicBezTo>
                    <a:pt x="5991" y="2192"/>
                    <a:pt x="5991" y="2192"/>
                    <a:pt x="5991" y="2192"/>
                  </a:cubicBezTo>
                  <a:cubicBezTo>
                    <a:pt x="5792" y="2278"/>
                    <a:pt x="5792" y="2278"/>
                    <a:pt x="5792" y="2278"/>
                  </a:cubicBezTo>
                  <a:cubicBezTo>
                    <a:pt x="5764" y="2221"/>
                    <a:pt x="5764" y="2221"/>
                    <a:pt x="5764" y="2221"/>
                  </a:cubicBezTo>
                  <a:cubicBezTo>
                    <a:pt x="5963" y="2135"/>
                    <a:pt x="5963" y="2135"/>
                    <a:pt x="5963" y="2135"/>
                  </a:cubicBezTo>
                  <a:cubicBezTo>
                    <a:pt x="5949" y="2093"/>
                    <a:pt x="5949" y="2093"/>
                    <a:pt x="5949" y="2093"/>
                  </a:cubicBezTo>
                  <a:cubicBezTo>
                    <a:pt x="5934" y="2093"/>
                    <a:pt x="5934" y="2093"/>
                    <a:pt x="5934" y="2093"/>
                  </a:cubicBezTo>
                  <a:cubicBezTo>
                    <a:pt x="5863" y="2135"/>
                    <a:pt x="5792" y="2135"/>
                    <a:pt x="5721" y="2107"/>
                  </a:cubicBezTo>
                  <a:cubicBezTo>
                    <a:pt x="5721" y="2093"/>
                    <a:pt x="5721" y="2064"/>
                    <a:pt x="5721" y="2036"/>
                  </a:cubicBezTo>
                  <a:cubicBezTo>
                    <a:pt x="5778" y="2078"/>
                    <a:pt x="5835" y="2078"/>
                    <a:pt x="5906" y="2050"/>
                  </a:cubicBezTo>
                  <a:cubicBezTo>
                    <a:pt x="5920" y="2036"/>
                    <a:pt x="5920" y="2036"/>
                    <a:pt x="5920" y="2036"/>
                  </a:cubicBezTo>
                  <a:cubicBezTo>
                    <a:pt x="5892" y="1993"/>
                    <a:pt x="5892" y="1993"/>
                    <a:pt x="5892" y="1993"/>
                  </a:cubicBezTo>
                  <a:cubicBezTo>
                    <a:pt x="5778" y="2050"/>
                    <a:pt x="5778" y="2050"/>
                    <a:pt x="5778" y="2050"/>
                  </a:cubicBezTo>
                  <a:cubicBezTo>
                    <a:pt x="5749" y="2007"/>
                    <a:pt x="5749" y="2007"/>
                    <a:pt x="5749" y="2007"/>
                  </a:cubicBezTo>
                  <a:cubicBezTo>
                    <a:pt x="5764" y="1993"/>
                    <a:pt x="5764" y="1993"/>
                    <a:pt x="5764" y="1993"/>
                  </a:cubicBezTo>
                  <a:cubicBezTo>
                    <a:pt x="5749" y="1964"/>
                    <a:pt x="5749" y="1964"/>
                    <a:pt x="5749" y="1964"/>
                  </a:cubicBezTo>
                  <a:cubicBezTo>
                    <a:pt x="5707" y="1978"/>
                    <a:pt x="5707" y="1978"/>
                    <a:pt x="5707" y="1978"/>
                  </a:cubicBezTo>
                  <a:cubicBezTo>
                    <a:pt x="5693" y="1921"/>
                    <a:pt x="5693" y="1921"/>
                    <a:pt x="5693" y="1921"/>
                  </a:cubicBezTo>
                  <a:cubicBezTo>
                    <a:pt x="5792" y="1879"/>
                    <a:pt x="5792" y="1879"/>
                    <a:pt x="5792" y="1879"/>
                  </a:cubicBezTo>
                  <a:cubicBezTo>
                    <a:pt x="5778" y="1865"/>
                    <a:pt x="5778" y="1865"/>
                    <a:pt x="5778" y="1865"/>
                  </a:cubicBezTo>
                  <a:cubicBezTo>
                    <a:pt x="5778" y="1865"/>
                    <a:pt x="5778" y="1850"/>
                    <a:pt x="5792" y="1836"/>
                  </a:cubicBezTo>
                  <a:cubicBezTo>
                    <a:pt x="5792" y="1836"/>
                    <a:pt x="5806" y="1822"/>
                    <a:pt x="5806" y="1808"/>
                  </a:cubicBezTo>
                  <a:cubicBezTo>
                    <a:pt x="5863" y="1822"/>
                    <a:pt x="5934" y="1822"/>
                    <a:pt x="5991" y="1808"/>
                  </a:cubicBezTo>
                  <a:cubicBezTo>
                    <a:pt x="5963" y="1751"/>
                    <a:pt x="5963" y="1751"/>
                    <a:pt x="5963" y="1751"/>
                  </a:cubicBezTo>
                  <a:lnTo>
                    <a:pt x="6006" y="1736"/>
                  </a:lnTo>
                  <a:close/>
                  <a:moveTo>
                    <a:pt x="6006" y="2107"/>
                  </a:moveTo>
                  <a:cubicBezTo>
                    <a:pt x="6119" y="2064"/>
                    <a:pt x="6119" y="2064"/>
                    <a:pt x="6119" y="2064"/>
                  </a:cubicBezTo>
                  <a:cubicBezTo>
                    <a:pt x="6105" y="2021"/>
                    <a:pt x="6105" y="2021"/>
                    <a:pt x="6105" y="2021"/>
                  </a:cubicBezTo>
                  <a:cubicBezTo>
                    <a:pt x="5991" y="2078"/>
                    <a:pt x="5991" y="2078"/>
                    <a:pt x="5991" y="2078"/>
                  </a:cubicBezTo>
                  <a:lnTo>
                    <a:pt x="6006" y="2107"/>
                  </a:lnTo>
                  <a:close/>
                  <a:moveTo>
                    <a:pt x="5934" y="1879"/>
                  </a:moveTo>
                  <a:cubicBezTo>
                    <a:pt x="5977" y="1964"/>
                    <a:pt x="5977" y="1964"/>
                    <a:pt x="5977" y="1964"/>
                  </a:cubicBezTo>
                  <a:cubicBezTo>
                    <a:pt x="5949" y="1978"/>
                    <a:pt x="5949" y="1978"/>
                    <a:pt x="5949" y="1978"/>
                  </a:cubicBezTo>
                  <a:cubicBezTo>
                    <a:pt x="5963" y="2021"/>
                    <a:pt x="5963" y="2021"/>
                    <a:pt x="5963" y="2021"/>
                  </a:cubicBezTo>
                  <a:cubicBezTo>
                    <a:pt x="6077" y="1964"/>
                    <a:pt x="6077" y="1964"/>
                    <a:pt x="6077" y="1964"/>
                  </a:cubicBezTo>
                  <a:cubicBezTo>
                    <a:pt x="6062" y="1936"/>
                    <a:pt x="6062" y="1936"/>
                    <a:pt x="6062" y="1936"/>
                  </a:cubicBezTo>
                  <a:cubicBezTo>
                    <a:pt x="6048" y="1936"/>
                    <a:pt x="6048" y="1936"/>
                    <a:pt x="6048" y="1936"/>
                  </a:cubicBezTo>
                  <a:cubicBezTo>
                    <a:pt x="6020" y="1865"/>
                    <a:pt x="6020" y="1865"/>
                    <a:pt x="6020" y="1865"/>
                  </a:cubicBezTo>
                  <a:cubicBezTo>
                    <a:pt x="6006" y="1865"/>
                    <a:pt x="6006" y="1865"/>
                    <a:pt x="5991" y="1865"/>
                  </a:cubicBezTo>
                  <a:cubicBezTo>
                    <a:pt x="5963" y="1879"/>
                    <a:pt x="5949" y="1879"/>
                    <a:pt x="5934" y="1879"/>
                  </a:cubicBezTo>
                  <a:close/>
                  <a:moveTo>
                    <a:pt x="5892" y="1893"/>
                  </a:moveTo>
                  <a:cubicBezTo>
                    <a:pt x="5792" y="1936"/>
                    <a:pt x="5792" y="1936"/>
                    <a:pt x="5792" y="1936"/>
                  </a:cubicBezTo>
                  <a:cubicBezTo>
                    <a:pt x="5806" y="1978"/>
                    <a:pt x="5806" y="1978"/>
                    <a:pt x="5806" y="1978"/>
                  </a:cubicBezTo>
                  <a:cubicBezTo>
                    <a:pt x="5906" y="1921"/>
                    <a:pt x="5906" y="1921"/>
                    <a:pt x="5906" y="1921"/>
                  </a:cubicBezTo>
                  <a:lnTo>
                    <a:pt x="5892" y="1893"/>
                  </a:lnTo>
                  <a:close/>
                  <a:moveTo>
                    <a:pt x="6333" y="3017"/>
                  </a:moveTo>
                  <a:cubicBezTo>
                    <a:pt x="6347" y="3174"/>
                    <a:pt x="6347" y="3174"/>
                    <a:pt x="6347" y="3174"/>
                  </a:cubicBezTo>
                  <a:cubicBezTo>
                    <a:pt x="6262" y="3188"/>
                    <a:pt x="6262" y="3188"/>
                    <a:pt x="6262" y="3188"/>
                  </a:cubicBezTo>
                  <a:cubicBezTo>
                    <a:pt x="6248" y="3131"/>
                    <a:pt x="6248" y="3131"/>
                    <a:pt x="6248" y="3131"/>
                  </a:cubicBezTo>
                  <a:cubicBezTo>
                    <a:pt x="6290" y="3117"/>
                    <a:pt x="6290" y="3117"/>
                    <a:pt x="6290" y="3117"/>
                  </a:cubicBezTo>
                  <a:cubicBezTo>
                    <a:pt x="6262" y="2847"/>
                    <a:pt x="6262" y="2847"/>
                    <a:pt x="6262" y="2847"/>
                  </a:cubicBezTo>
                  <a:cubicBezTo>
                    <a:pt x="6219" y="2847"/>
                    <a:pt x="6219" y="2847"/>
                    <a:pt x="6219" y="2847"/>
                  </a:cubicBezTo>
                  <a:cubicBezTo>
                    <a:pt x="6219" y="2790"/>
                    <a:pt x="6219" y="2790"/>
                    <a:pt x="6219" y="2790"/>
                  </a:cubicBezTo>
                  <a:cubicBezTo>
                    <a:pt x="6319" y="2775"/>
                    <a:pt x="6319" y="2775"/>
                    <a:pt x="6319" y="2775"/>
                  </a:cubicBezTo>
                  <a:cubicBezTo>
                    <a:pt x="6333" y="2946"/>
                    <a:pt x="6333" y="2946"/>
                    <a:pt x="6333" y="2946"/>
                  </a:cubicBezTo>
                  <a:cubicBezTo>
                    <a:pt x="6347" y="2946"/>
                    <a:pt x="6361" y="2932"/>
                    <a:pt x="6376" y="2932"/>
                  </a:cubicBezTo>
                  <a:cubicBezTo>
                    <a:pt x="6376" y="2932"/>
                    <a:pt x="6376" y="2946"/>
                    <a:pt x="6376" y="2960"/>
                  </a:cubicBezTo>
                  <a:cubicBezTo>
                    <a:pt x="6390" y="2989"/>
                    <a:pt x="6390" y="3003"/>
                    <a:pt x="6390" y="3003"/>
                  </a:cubicBezTo>
                  <a:cubicBezTo>
                    <a:pt x="6376" y="3003"/>
                    <a:pt x="6376" y="3003"/>
                    <a:pt x="6361" y="3003"/>
                  </a:cubicBezTo>
                  <a:cubicBezTo>
                    <a:pt x="6347" y="3017"/>
                    <a:pt x="6347" y="3017"/>
                    <a:pt x="6333" y="3017"/>
                  </a:cubicBezTo>
                  <a:close/>
                  <a:moveTo>
                    <a:pt x="6134" y="2847"/>
                  </a:moveTo>
                  <a:cubicBezTo>
                    <a:pt x="6162" y="2790"/>
                    <a:pt x="6162" y="2790"/>
                    <a:pt x="6162" y="2790"/>
                  </a:cubicBezTo>
                  <a:cubicBezTo>
                    <a:pt x="6191" y="2832"/>
                    <a:pt x="6219" y="2875"/>
                    <a:pt x="6262" y="2918"/>
                  </a:cubicBezTo>
                  <a:cubicBezTo>
                    <a:pt x="6262" y="2932"/>
                    <a:pt x="6248" y="2946"/>
                    <a:pt x="6233" y="2975"/>
                  </a:cubicBezTo>
                  <a:cubicBezTo>
                    <a:pt x="6233" y="2975"/>
                    <a:pt x="6233" y="2975"/>
                    <a:pt x="6233" y="2960"/>
                  </a:cubicBezTo>
                  <a:cubicBezTo>
                    <a:pt x="6219" y="2960"/>
                    <a:pt x="6219" y="2960"/>
                    <a:pt x="6219" y="2960"/>
                  </a:cubicBezTo>
                  <a:cubicBezTo>
                    <a:pt x="6191" y="2918"/>
                    <a:pt x="6162" y="2875"/>
                    <a:pt x="6134" y="2847"/>
                  </a:cubicBezTo>
                  <a:close/>
                  <a:moveTo>
                    <a:pt x="6205" y="3188"/>
                  </a:moveTo>
                  <a:cubicBezTo>
                    <a:pt x="6148" y="3145"/>
                    <a:pt x="6148" y="3145"/>
                    <a:pt x="6148" y="3145"/>
                  </a:cubicBezTo>
                  <a:cubicBezTo>
                    <a:pt x="6162" y="3117"/>
                    <a:pt x="6191" y="3074"/>
                    <a:pt x="6219" y="3017"/>
                  </a:cubicBezTo>
                  <a:cubicBezTo>
                    <a:pt x="6219" y="3003"/>
                    <a:pt x="6233" y="3003"/>
                    <a:pt x="6233" y="3003"/>
                  </a:cubicBezTo>
                  <a:cubicBezTo>
                    <a:pt x="6248" y="3017"/>
                    <a:pt x="6262" y="3032"/>
                    <a:pt x="6276" y="3046"/>
                  </a:cubicBezTo>
                  <a:cubicBezTo>
                    <a:pt x="6248" y="3103"/>
                    <a:pt x="6219" y="3145"/>
                    <a:pt x="6205" y="3188"/>
                  </a:cubicBezTo>
                  <a:close/>
                  <a:moveTo>
                    <a:pt x="6148" y="3003"/>
                  </a:moveTo>
                  <a:cubicBezTo>
                    <a:pt x="6148" y="3103"/>
                    <a:pt x="6148" y="3103"/>
                    <a:pt x="6148" y="3103"/>
                  </a:cubicBezTo>
                  <a:cubicBezTo>
                    <a:pt x="6020" y="3117"/>
                    <a:pt x="6020" y="3117"/>
                    <a:pt x="6020" y="3117"/>
                  </a:cubicBezTo>
                  <a:cubicBezTo>
                    <a:pt x="6006" y="3117"/>
                    <a:pt x="6006" y="3117"/>
                    <a:pt x="6006" y="3131"/>
                  </a:cubicBezTo>
                  <a:cubicBezTo>
                    <a:pt x="6006" y="3145"/>
                    <a:pt x="6006" y="3145"/>
                    <a:pt x="6006" y="3145"/>
                  </a:cubicBezTo>
                  <a:cubicBezTo>
                    <a:pt x="6006" y="3160"/>
                    <a:pt x="6020" y="3174"/>
                    <a:pt x="6062" y="3174"/>
                  </a:cubicBezTo>
                  <a:cubicBezTo>
                    <a:pt x="6048" y="3188"/>
                    <a:pt x="6048" y="3217"/>
                    <a:pt x="6048" y="3231"/>
                  </a:cubicBezTo>
                  <a:cubicBezTo>
                    <a:pt x="5977" y="3245"/>
                    <a:pt x="5949" y="3231"/>
                    <a:pt x="5949" y="3188"/>
                  </a:cubicBezTo>
                  <a:cubicBezTo>
                    <a:pt x="5949" y="3117"/>
                    <a:pt x="5949" y="3117"/>
                    <a:pt x="5949" y="3117"/>
                  </a:cubicBezTo>
                  <a:cubicBezTo>
                    <a:pt x="5949" y="3074"/>
                    <a:pt x="5949" y="3060"/>
                    <a:pt x="5977" y="3060"/>
                  </a:cubicBezTo>
                  <a:cubicBezTo>
                    <a:pt x="6091" y="3046"/>
                    <a:pt x="6091" y="3046"/>
                    <a:pt x="6091" y="3046"/>
                  </a:cubicBezTo>
                  <a:cubicBezTo>
                    <a:pt x="6091" y="3003"/>
                    <a:pt x="6091" y="3003"/>
                    <a:pt x="6091" y="3003"/>
                  </a:cubicBezTo>
                  <a:cubicBezTo>
                    <a:pt x="6006" y="2989"/>
                    <a:pt x="5949" y="2946"/>
                    <a:pt x="5906" y="2832"/>
                  </a:cubicBezTo>
                  <a:cubicBezTo>
                    <a:pt x="5920" y="2832"/>
                    <a:pt x="5949" y="2804"/>
                    <a:pt x="5963" y="2790"/>
                  </a:cubicBezTo>
                  <a:cubicBezTo>
                    <a:pt x="5991" y="2875"/>
                    <a:pt x="6020" y="2932"/>
                    <a:pt x="6077" y="2932"/>
                  </a:cubicBezTo>
                  <a:cubicBezTo>
                    <a:pt x="6077" y="2818"/>
                    <a:pt x="6077" y="2818"/>
                    <a:pt x="6077" y="2818"/>
                  </a:cubicBezTo>
                  <a:cubicBezTo>
                    <a:pt x="6119" y="2818"/>
                    <a:pt x="6119" y="2818"/>
                    <a:pt x="6119" y="2818"/>
                  </a:cubicBezTo>
                  <a:cubicBezTo>
                    <a:pt x="6134" y="2932"/>
                    <a:pt x="6134" y="2932"/>
                    <a:pt x="6134" y="2932"/>
                  </a:cubicBezTo>
                  <a:cubicBezTo>
                    <a:pt x="6134" y="2932"/>
                    <a:pt x="6148" y="2932"/>
                    <a:pt x="6162" y="2932"/>
                  </a:cubicBezTo>
                  <a:cubicBezTo>
                    <a:pt x="6176" y="2932"/>
                    <a:pt x="6191" y="2932"/>
                    <a:pt x="6191" y="2932"/>
                  </a:cubicBezTo>
                  <a:cubicBezTo>
                    <a:pt x="6205" y="2960"/>
                    <a:pt x="6205" y="2975"/>
                    <a:pt x="6205" y="2989"/>
                  </a:cubicBezTo>
                  <a:cubicBezTo>
                    <a:pt x="6205" y="3003"/>
                    <a:pt x="6205" y="3017"/>
                    <a:pt x="6205" y="3017"/>
                  </a:cubicBezTo>
                  <a:cubicBezTo>
                    <a:pt x="6191" y="3017"/>
                    <a:pt x="6191" y="3017"/>
                    <a:pt x="6191" y="3003"/>
                  </a:cubicBezTo>
                  <a:cubicBezTo>
                    <a:pt x="6162" y="3003"/>
                    <a:pt x="6162" y="3003"/>
                    <a:pt x="6148" y="3003"/>
                  </a:cubicBezTo>
                  <a:close/>
                  <a:moveTo>
                    <a:pt x="6233" y="3886"/>
                  </a:moveTo>
                  <a:cubicBezTo>
                    <a:pt x="6176" y="3886"/>
                    <a:pt x="6176" y="3886"/>
                    <a:pt x="6176" y="3886"/>
                  </a:cubicBezTo>
                  <a:cubicBezTo>
                    <a:pt x="6148" y="3985"/>
                    <a:pt x="6148" y="3985"/>
                    <a:pt x="6148" y="3985"/>
                  </a:cubicBezTo>
                  <a:cubicBezTo>
                    <a:pt x="5963" y="3943"/>
                    <a:pt x="5963" y="3943"/>
                    <a:pt x="5963" y="3943"/>
                  </a:cubicBezTo>
                  <a:cubicBezTo>
                    <a:pt x="5991" y="3886"/>
                    <a:pt x="5991" y="3886"/>
                    <a:pt x="5991" y="3886"/>
                  </a:cubicBezTo>
                  <a:cubicBezTo>
                    <a:pt x="6006" y="3886"/>
                    <a:pt x="6006" y="3886"/>
                    <a:pt x="6006" y="3886"/>
                  </a:cubicBezTo>
                  <a:cubicBezTo>
                    <a:pt x="6020" y="3829"/>
                    <a:pt x="6020" y="3829"/>
                    <a:pt x="6020" y="3829"/>
                  </a:cubicBezTo>
                  <a:cubicBezTo>
                    <a:pt x="5963" y="3815"/>
                    <a:pt x="5920" y="3786"/>
                    <a:pt x="5877" y="3743"/>
                  </a:cubicBezTo>
                  <a:cubicBezTo>
                    <a:pt x="5892" y="3729"/>
                    <a:pt x="5906" y="3729"/>
                    <a:pt x="5934" y="3701"/>
                  </a:cubicBezTo>
                  <a:cubicBezTo>
                    <a:pt x="5977" y="3743"/>
                    <a:pt x="6020" y="3772"/>
                    <a:pt x="6062" y="3786"/>
                  </a:cubicBezTo>
                  <a:cubicBezTo>
                    <a:pt x="6290" y="3843"/>
                    <a:pt x="6290" y="3843"/>
                    <a:pt x="6290" y="3843"/>
                  </a:cubicBezTo>
                  <a:cubicBezTo>
                    <a:pt x="6276" y="3914"/>
                    <a:pt x="6276" y="3971"/>
                    <a:pt x="6276" y="4000"/>
                  </a:cubicBezTo>
                  <a:cubicBezTo>
                    <a:pt x="6276" y="4000"/>
                    <a:pt x="6276" y="4000"/>
                    <a:pt x="6262" y="4014"/>
                  </a:cubicBezTo>
                  <a:cubicBezTo>
                    <a:pt x="6233" y="4014"/>
                    <a:pt x="6219" y="4028"/>
                    <a:pt x="6205" y="4028"/>
                  </a:cubicBezTo>
                  <a:cubicBezTo>
                    <a:pt x="6219" y="3985"/>
                    <a:pt x="6219" y="3943"/>
                    <a:pt x="6233" y="3886"/>
                  </a:cubicBezTo>
                  <a:close/>
                  <a:moveTo>
                    <a:pt x="6176" y="4099"/>
                  </a:moveTo>
                  <a:cubicBezTo>
                    <a:pt x="6105" y="4071"/>
                    <a:pt x="6105" y="4071"/>
                    <a:pt x="6105" y="4071"/>
                  </a:cubicBezTo>
                  <a:cubicBezTo>
                    <a:pt x="6077" y="4227"/>
                    <a:pt x="6077" y="4227"/>
                    <a:pt x="6077" y="4227"/>
                  </a:cubicBezTo>
                  <a:cubicBezTo>
                    <a:pt x="6020" y="4213"/>
                    <a:pt x="6020" y="4213"/>
                    <a:pt x="6020" y="4213"/>
                  </a:cubicBezTo>
                  <a:cubicBezTo>
                    <a:pt x="6034" y="4156"/>
                    <a:pt x="6034" y="4156"/>
                    <a:pt x="6034" y="4156"/>
                  </a:cubicBezTo>
                  <a:cubicBezTo>
                    <a:pt x="5792" y="4099"/>
                    <a:pt x="5792" y="4099"/>
                    <a:pt x="5792" y="4099"/>
                  </a:cubicBezTo>
                  <a:cubicBezTo>
                    <a:pt x="5806" y="4028"/>
                    <a:pt x="5806" y="4028"/>
                    <a:pt x="5806" y="4028"/>
                  </a:cubicBezTo>
                  <a:cubicBezTo>
                    <a:pt x="6048" y="4099"/>
                    <a:pt x="6048" y="4099"/>
                    <a:pt x="6048" y="4099"/>
                  </a:cubicBezTo>
                  <a:cubicBezTo>
                    <a:pt x="6062" y="4056"/>
                    <a:pt x="6062" y="4056"/>
                    <a:pt x="6062" y="4056"/>
                  </a:cubicBezTo>
                  <a:cubicBezTo>
                    <a:pt x="6006" y="4042"/>
                    <a:pt x="6006" y="4042"/>
                    <a:pt x="6006" y="4042"/>
                  </a:cubicBezTo>
                  <a:cubicBezTo>
                    <a:pt x="5949" y="4028"/>
                    <a:pt x="5892" y="3985"/>
                    <a:pt x="5835" y="3914"/>
                  </a:cubicBezTo>
                  <a:cubicBezTo>
                    <a:pt x="5863" y="3900"/>
                    <a:pt x="5877" y="3886"/>
                    <a:pt x="5892" y="3857"/>
                  </a:cubicBezTo>
                  <a:cubicBezTo>
                    <a:pt x="5920" y="3928"/>
                    <a:pt x="5977" y="3971"/>
                    <a:pt x="6062" y="4000"/>
                  </a:cubicBezTo>
                  <a:cubicBezTo>
                    <a:pt x="6233" y="4042"/>
                    <a:pt x="6233" y="4042"/>
                    <a:pt x="6233" y="4042"/>
                  </a:cubicBezTo>
                  <a:cubicBezTo>
                    <a:pt x="6219" y="4113"/>
                    <a:pt x="6219" y="4170"/>
                    <a:pt x="6219" y="4213"/>
                  </a:cubicBezTo>
                  <a:cubicBezTo>
                    <a:pt x="6176" y="4227"/>
                    <a:pt x="6162" y="4241"/>
                    <a:pt x="6148" y="4241"/>
                  </a:cubicBezTo>
                  <a:cubicBezTo>
                    <a:pt x="6148" y="4227"/>
                    <a:pt x="6148" y="4213"/>
                    <a:pt x="6162" y="4184"/>
                  </a:cubicBezTo>
                  <a:cubicBezTo>
                    <a:pt x="6162" y="4142"/>
                    <a:pt x="6176" y="4113"/>
                    <a:pt x="6176" y="4099"/>
                  </a:cubicBezTo>
                  <a:close/>
                  <a:moveTo>
                    <a:pt x="6134" y="3872"/>
                  </a:moveTo>
                  <a:cubicBezTo>
                    <a:pt x="6062" y="3843"/>
                    <a:pt x="6062" y="3843"/>
                    <a:pt x="6062" y="3843"/>
                  </a:cubicBezTo>
                  <a:cubicBezTo>
                    <a:pt x="6048" y="3900"/>
                    <a:pt x="6048" y="3900"/>
                    <a:pt x="6048" y="3900"/>
                  </a:cubicBezTo>
                  <a:cubicBezTo>
                    <a:pt x="6119" y="3914"/>
                    <a:pt x="6119" y="3914"/>
                    <a:pt x="6119" y="3914"/>
                  </a:cubicBezTo>
                  <a:lnTo>
                    <a:pt x="6134" y="3872"/>
                  </a:lnTo>
                  <a:close/>
                </a:path>
              </a:pathLst>
            </a:custGeom>
            <a:solidFill>
              <a:srgbClr val="245390"/>
            </a:solid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t/>
              </a:r>
              <a:endParaRPr b="0" i="0" sz="1440" u="none" cap="none" strike="noStrike">
                <a:solidFill>
                  <a:schemeClr val="dk1"/>
                </a:solidFill>
                <a:latin typeface="Oi"/>
                <a:ea typeface="Oi"/>
                <a:cs typeface="Oi"/>
                <a:sym typeface="Oi"/>
              </a:endParaRPr>
            </a:p>
          </p:txBody>
        </p:sp>
        <p:sp>
          <p:nvSpPr>
            <p:cNvPr id="26" name="Google Shape;26;p43"/>
            <p:cNvSpPr/>
            <p:nvPr/>
          </p:nvSpPr>
          <p:spPr>
            <a:xfrm>
              <a:off x="4481513" y="2508250"/>
              <a:ext cx="217488" cy="230188"/>
            </a:xfrm>
            <a:custGeom>
              <a:rect b="b" l="l" r="r" t="t"/>
              <a:pathLst>
                <a:path extrusionOk="0" h="541" w="512">
                  <a:moveTo>
                    <a:pt x="398" y="100"/>
                  </a:moveTo>
                  <a:cubicBezTo>
                    <a:pt x="270" y="157"/>
                    <a:pt x="270" y="157"/>
                    <a:pt x="270" y="157"/>
                  </a:cubicBezTo>
                  <a:cubicBezTo>
                    <a:pt x="256" y="143"/>
                    <a:pt x="242" y="143"/>
                    <a:pt x="227" y="143"/>
                  </a:cubicBezTo>
                  <a:cubicBezTo>
                    <a:pt x="213" y="143"/>
                    <a:pt x="213" y="143"/>
                    <a:pt x="199" y="143"/>
                  </a:cubicBezTo>
                  <a:cubicBezTo>
                    <a:pt x="156" y="157"/>
                    <a:pt x="142" y="186"/>
                    <a:pt x="156" y="200"/>
                  </a:cubicBezTo>
                  <a:cubicBezTo>
                    <a:pt x="170" y="214"/>
                    <a:pt x="199" y="214"/>
                    <a:pt x="256" y="200"/>
                  </a:cubicBezTo>
                  <a:cubicBezTo>
                    <a:pt x="370" y="186"/>
                    <a:pt x="455" y="200"/>
                    <a:pt x="469" y="271"/>
                  </a:cubicBezTo>
                  <a:cubicBezTo>
                    <a:pt x="512" y="356"/>
                    <a:pt x="469" y="428"/>
                    <a:pt x="341" y="485"/>
                  </a:cubicBezTo>
                  <a:cubicBezTo>
                    <a:pt x="227" y="541"/>
                    <a:pt x="142" y="513"/>
                    <a:pt x="85" y="428"/>
                  </a:cubicBezTo>
                  <a:cubicBezTo>
                    <a:pt x="227" y="385"/>
                    <a:pt x="227" y="385"/>
                    <a:pt x="227" y="385"/>
                  </a:cubicBezTo>
                  <a:cubicBezTo>
                    <a:pt x="242" y="399"/>
                    <a:pt x="242" y="399"/>
                    <a:pt x="256" y="399"/>
                  </a:cubicBezTo>
                  <a:cubicBezTo>
                    <a:pt x="270" y="399"/>
                    <a:pt x="284" y="399"/>
                    <a:pt x="298" y="399"/>
                  </a:cubicBezTo>
                  <a:cubicBezTo>
                    <a:pt x="341" y="385"/>
                    <a:pt x="355" y="356"/>
                    <a:pt x="355" y="342"/>
                  </a:cubicBezTo>
                  <a:cubicBezTo>
                    <a:pt x="341" y="328"/>
                    <a:pt x="313" y="328"/>
                    <a:pt x="256" y="328"/>
                  </a:cubicBezTo>
                  <a:cubicBezTo>
                    <a:pt x="128" y="356"/>
                    <a:pt x="57" y="328"/>
                    <a:pt x="28" y="257"/>
                  </a:cubicBezTo>
                  <a:cubicBezTo>
                    <a:pt x="0" y="171"/>
                    <a:pt x="42" y="100"/>
                    <a:pt x="156" y="43"/>
                  </a:cubicBezTo>
                  <a:cubicBezTo>
                    <a:pt x="270" y="0"/>
                    <a:pt x="341" y="29"/>
                    <a:pt x="398" y="100"/>
                  </a:cubicBezTo>
                  <a:close/>
                </a:path>
              </a:pathLst>
            </a:custGeom>
            <a:solidFill>
              <a:srgbClr val="245390"/>
            </a:solid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t/>
              </a:r>
              <a:endParaRPr b="0" i="0" sz="1440" u="none" cap="none" strike="noStrike">
                <a:solidFill>
                  <a:schemeClr val="dk1"/>
                </a:solidFill>
                <a:latin typeface="Oi"/>
                <a:ea typeface="Oi"/>
                <a:cs typeface="Oi"/>
                <a:sym typeface="Oi"/>
              </a:endParaRPr>
            </a:p>
          </p:txBody>
        </p:sp>
        <p:sp>
          <p:nvSpPr>
            <p:cNvPr id="27" name="Google Shape;27;p43"/>
            <p:cNvSpPr/>
            <p:nvPr/>
          </p:nvSpPr>
          <p:spPr>
            <a:xfrm>
              <a:off x="3602038" y="2520950"/>
              <a:ext cx="209550" cy="217488"/>
            </a:xfrm>
            <a:custGeom>
              <a:rect b="b" l="l" r="r" t="t"/>
              <a:pathLst>
                <a:path extrusionOk="0" h="512" w="498">
                  <a:moveTo>
                    <a:pt x="484" y="256"/>
                  </a:moveTo>
                  <a:cubicBezTo>
                    <a:pt x="355" y="228"/>
                    <a:pt x="355" y="228"/>
                    <a:pt x="355" y="228"/>
                  </a:cubicBezTo>
                  <a:cubicBezTo>
                    <a:pt x="355" y="185"/>
                    <a:pt x="341" y="142"/>
                    <a:pt x="284" y="128"/>
                  </a:cubicBezTo>
                  <a:cubicBezTo>
                    <a:pt x="242" y="128"/>
                    <a:pt x="199" y="157"/>
                    <a:pt x="170" y="242"/>
                  </a:cubicBezTo>
                  <a:cubicBezTo>
                    <a:pt x="156" y="313"/>
                    <a:pt x="170" y="370"/>
                    <a:pt x="227" y="384"/>
                  </a:cubicBezTo>
                  <a:cubicBezTo>
                    <a:pt x="270" y="399"/>
                    <a:pt x="299" y="370"/>
                    <a:pt x="327" y="327"/>
                  </a:cubicBezTo>
                  <a:cubicBezTo>
                    <a:pt x="455" y="370"/>
                    <a:pt x="455" y="370"/>
                    <a:pt x="455" y="370"/>
                  </a:cubicBezTo>
                  <a:cubicBezTo>
                    <a:pt x="412" y="470"/>
                    <a:pt x="327" y="512"/>
                    <a:pt x="199" y="484"/>
                  </a:cubicBezTo>
                  <a:cubicBezTo>
                    <a:pt x="57" y="441"/>
                    <a:pt x="0" y="342"/>
                    <a:pt x="28" y="199"/>
                  </a:cubicBezTo>
                  <a:cubicBezTo>
                    <a:pt x="85" y="57"/>
                    <a:pt x="170" y="0"/>
                    <a:pt x="313" y="28"/>
                  </a:cubicBezTo>
                  <a:cubicBezTo>
                    <a:pt x="441" y="71"/>
                    <a:pt x="498" y="142"/>
                    <a:pt x="484" y="256"/>
                  </a:cubicBezTo>
                  <a:close/>
                </a:path>
              </a:pathLst>
            </a:custGeom>
            <a:solidFill>
              <a:srgbClr val="245390"/>
            </a:solid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t/>
              </a:r>
              <a:endParaRPr b="0" i="0" sz="1440" u="none" cap="none" strike="noStrike">
                <a:solidFill>
                  <a:schemeClr val="dk1"/>
                </a:solidFill>
                <a:latin typeface="Oi"/>
                <a:ea typeface="Oi"/>
                <a:cs typeface="Oi"/>
                <a:sym typeface="Oi"/>
              </a:endParaRPr>
            </a:p>
          </p:txBody>
        </p:sp>
        <p:sp>
          <p:nvSpPr>
            <p:cNvPr id="28" name="Google Shape;28;p43"/>
            <p:cNvSpPr/>
            <p:nvPr/>
          </p:nvSpPr>
          <p:spPr>
            <a:xfrm>
              <a:off x="4048126" y="2611438"/>
              <a:ext cx="204788" cy="198438"/>
            </a:xfrm>
            <a:custGeom>
              <a:rect b="b" l="l" r="r" t="t"/>
              <a:pathLst>
                <a:path extrusionOk="0" h="125" w="129">
                  <a:moveTo>
                    <a:pt x="75" y="84"/>
                  </a:moveTo>
                  <a:lnTo>
                    <a:pt x="64" y="38"/>
                  </a:lnTo>
                  <a:lnTo>
                    <a:pt x="49" y="84"/>
                  </a:lnTo>
                  <a:lnTo>
                    <a:pt x="75" y="84"/>
                  </a:lnTo>
                  <a:close/>
                  <a:moveTo>
                    <a:pt x="37" y="125"/>
                  </a:moveTo>
                  <a:lnTo>
                    <a:pt x="0" y="125"/>
                  </a:lnTo>
                  <a:lnTo>
                    <a:pt x="45" y="0"/>
                  </a:lnTo>
                  <a:lnTo>
                    <a:pt x="87" y="0"/>
                  </a:lnTo>
                  <a:lnTo>
                    <a:pt x="129" y="125"/>
                  </a:lnTo>
                  <a:lnTo>
                    <a:pt x="87" y="125"/>
                  </a:lnTo>
                  <a:lnTo>
                    <a:pt x="83" y="110"/>
                  </a:lnTo>
                  <a:lnTo>
                    <a:pt x="41" y="106"/>
                  </a:lnTo>
                  <a:lnTo>
                    <a:pt x="37" y="125"/>
                  </a:lnTo>
                  <a:close/>
                </a:path>
              </a:pathLst>
            </a:custGeom>
            <a:solidFill>
              <a:srgbClr val="245390"/>
            </a:solid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t/>
              </a:r>
              <a:endParaRPr b="0" i="0" sz="1440" u="none" cap="none" strike="noStrike">
                <a:solidFill>
                  <a:schemeClr val="dk1"/>
                </a:solidFill>
                <a:latin typeface="Oi"/>
                <a:ea typeface="Oi"/>
                <a:cs typeface="Oi"/>
                <a:sym typeface="Oi"/>
              </a:endParaRPr>
            </a:p>
          </p:txBody>
        </p:sp>
        <p:sp>
          <p:nvSpPr>
            <p:cNvPr id="29" name="Google Shape;29;p43"/>
            <p:cNvSpPr/>
            <p:nvPr/>
          </p:nvSpPr>
          <p:spPr>
            <a:xfrm>
              <a:off x="3233738" y="355600"/>
              <a:ext cx="1724025" cy="747713"/>
            </a:xfrm>
            <a:custGeom>
              <a:rect b="b" l="l" r="r" t="t"/>
              <a:pathLst>
                <a:path extrusionOk="0" h="1765" w="4071">
                  <a:moveTo>
                    <a:pt x="1338" y="1765"/>
                  </a:moveTo>
                  <a:cubicBezTo>
                    <a:pt x="1395" y="1694"/>
                    <a:pt x="1495" y="1623"/>
                    <a:pt x="1609" y="1595"/>
                  </a:cubicBezTo>
                  <a:cubicBezTo>
                    <a:pt x="1979" y="1467"/>
                    <a:pt x="2278" y="1595"/>
                    <a:pt x="2278" y="1595"/>
                  </a:cubicBezTo>
                  <a:cubicBezTo>
                    <a:pt x="2278" y="1595"/>
                    <a:pt x="2406" y="1224"/>
                    <a:pt x="2833" y="1082"/>
                  </a:cubicBezTo>
                  <a:cubicBezTo>
                    <a:pt x="3245" y="926"/>
                    <a:pt x="3715" y="1125"/>
                    <a:pt x="3715" y="1125"/>
                  </a:cubicBezTo>
                  <a:cubicBezTo>
                    <a:pt x="3715" y="1125"/>
                    <a:pt x="3758" y="1025"/>
                    <a:pt x="3872" y="954"/>
                  </a:cubicBezTo>
                  <a:cubicBezTo>
                    <a:pt x="3957" y="897"/>
                    <a:pt x="4029" y="883"/>
                    <a:pt x="4071" y="869"/>
                  </a:cubicBezTo>
                  <a:cubicBezTo>
                    <a:pt x="3601" y="328"/>
                    <a:pt x="2918" y="0"/>
                    <a:pt x="2150" y="0"/>
                  </a:cubicBezTo>
                  <a:cubicBezTo>
                    <a:pt x="1253" y="0"/>
                    <a:pt x="456" y="470"/>
                    <a:pt x="0" y="1182"/>
                  </a:cubicBezTo>
                  <a:cubicBezTo>
                    <a:pt x="100" y="1153"/>
                    <a:pt x="314" y="1139"/>
                    <a:pt x="470" y="1224"/>
                  </a:cubicBezTo>
                  <a:cubicBezTo>
                    <a:pt x="669" y="1367"/>
                    <a:pt x="741" y="1566"/>
                    <a:pt x="741" y="1566"/>
                  </a:cubicBezTo>
                  <a:cubicBezTo>
                    <a:pt x="741" y="1566"/>
                    <a:pt x="940" y="1538"/>
                    <a:pt x="1125" y="1623"/>
                  </a:cubicBezTo>
                  <a:cubicBezTo>
                    <a:pt x="1239" y="1666"/>
                    <a:pt x="1296" y="1723"/>
                    <a:pt x="1338" y="1765"/>
                  </a:cubicBezTo>
                  <a:close/>
                </a:path>
              </a:pathLst>
            </a:custGeom>
            <a:solidFill>
              <a:srgbClr val="2493C6"/>
            </a:solid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t/>
              </a:r>
              <a:endParaRPr b="0" i="0" sz="1440" u="none" cap="none" strike="noStrike">
                <a:solidFill>
                  <a:schemeClr val="dk1"/>
                </a:solidFill>
                <a:latin typeface="Oi"/>
                <a:ea typeface="Oi"/>
                <a:cs typeface="Oi"/>
                <a:sym typeface="O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75" name="Shape 75"/>
        <p:cNvGrpSpPr/>
        <p:nvPr/>
      </p:nvGrpSpPr>
      <p:grpSpPr>
        <a:xfrm>
          <a:off x="0" y="0"/>
          <a:ext cx="0" cy="0"/>
          <a:chOff x="0" y="0"/>
          <a:chExt cx="0" cy="0"/>
        </a:xfrm>
      </p:grpSpPr>
      <p:sp>
        <p:nvSpPr>
          <p:cNvPr id="76" name="Google Shape;76;p5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5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 name="Google Shape;78;p5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5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0" name="Google Shape;80;p5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84" name="Shape 84"/>
        <p:cNvGrpSpPr/>
        <p:nvPr/>
      </p:nvGrpSpPr>
      <p:grpSpPr>
        <a:xfrm>
          <a:off x="0" y="0"/>
          <a:ext cx="0" cy="0"/>
          <a:chOff x="0" y="0"/>
          <a:chExt cx="0" cy="0"/>
        </a:xfrm>
      </p:grpSpPr>
      <p:sp>
        <p:nvSpPr>
          <p:cNvPr id="85" name="Google Shape;85;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5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7" name="Google Shape;87;p5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8" name="Google Shape;88;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91" name="Shape 91"/>
        <p:cNvGrpSpPr/>
        <p:nvPr/>
      </p:nvGrpSpPr>
      <p:grpSpPr>
        <a:xfrm>
          <a:off x="0" y="0"/>
          <a:ext cx="0" cy="0"/>
          <a:chOff x="0" y="0"/>
          <a:chExt cx="0" cy="0"/>
        </a:xfrm>
      </p:grpSpPr>
      <p:sp>
        <p:nvSpPr>
          <p:cNvPr id="92" name="Google Shape;92;p5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54"/>
          <p:cNvSpPr/>
          <p:nvPr>
            <p:ph idx="2" type="pic"/>
          </p:nvPr>
        </p:nvSpPr>
        <p:spPr>
          <a:xfrm>
            <a:off x="5183188" y="987425"/>
            <a:ext cx="6172200" cy="4873625"/>
          </a:xfrm>
          <a:prstGeom prst="rect">
            <a:avLst/>
          </a:prstGeom>
          <a:noFill/>
          <a:ln>
            <a:noFill/>
          </a:ln>
        </p:spPr>
      </p:sp>
      <p:sp>
        <p:nvSpPr>
          <p:cNvPr id="94" name="Google Shape;94;p5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5" name="Google Shape;95;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本" type="vertTx">
  <p:cSld name="VERTICAL_TEXT">
    <p:spTree>
      <p:nvGrpSpPr>
        <p:cNvPr id="98" name="Shape 98"/>
        <p:cNvGrpSpPr/>
        <p:nvPr/>
      </p:nvGrpSpPr>
      <p:grpSpPr>
        <a:xfrm>
          <a:off x="0" y="0"/>
          <a:ext cx="0" cy="0"/>
          <a:chOff x="0" y="0"/>
          <a:chExt cx="0" cy="0"/>
        </a:xfrm>
      </p:grpSpPr>
      <p:sp>
        <p:nvSpPr>
          <p:cNvPr id="99" name="Google Shape;99;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5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和文本" type="vertTitleAndTx">
  <p:cSld name="VERTICAL_TITLE_AND_VERTICAL_TEXT">
    <p:spTree>
      <p:nvGrpSpPr>
        <p:cNvPr id="104" name="Shape 104"/>
        <p:cNvGrpSpPr/>
        <p:nvPr/>
      </p:nvGrpSpPr>
      <p:grpSpPr>
        <a:xfrm>
          <a:off x="0" y="0"/>
          <a:ext cx="0" cy="0"/>
          <a:chOff x="0" y="0"/>
          <a:chExt cx="0" cy="0"/>
        </a:xfrm>
      </p:grpSpPr>
      <p:sp>
        <p:nvSpPr>
          <p:cNvPr id="105" name="Google Shape;105;p5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5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空白">
  <p:cSld name="1_空白">
    <p:spTree>
      <p:nvGrpSpPr>
        <p:cNvPr id="30" name="Shape 30"/>
        <p:cNvGrpSpPr/>
        <p:nvPr/>
      </p:nvGrpSpPr>
      <p:grpSpPr>
        <a:xfrm>
          <a:off x="0" y="0"/>
          <a:ext cx="0" cy="0"/>
          <a:chOff x="0" y="0"/>
          <a:chExt cx="0" cy="0"/>
        </a:xfrm>
      </p:grpSpPr>
      <p:sp>
        <p:nvSpPr>
          <p:cNvPr id="31" name="Google Shape;31;p44"/>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312984"/>
              </a:buClr>
              <a:buSzPts val="4400"/>
              <a:buFont typeface="Arial"/>
              <a:buNone/>
              <a:defRPr>
                <a:solidFill>
                  <a:srgbClr val="31298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4"/>
          <p:cNvSpPr/>
          <p:nvPr/>
        </p:nvSpPr>
        <p:spPr>
          <a:xfrm rot="5400000">
            <a:off x="4523425" y="-3123307"/>
            <a:ext cx="92350" cy="7920000"/>
          </a:xfrm>
          <a:prstGeom prst="round2SameRect">
            <a:avLst>
              <a:gd fmla="val 50000" name="adj1"/>
              <a:gd fmla="val 0" name="adj2"/>
            </a:avLst>
          </a:prstGeom>
          <a:gradFill>
            <a:gsLst>
              <a:gs pos="0">
                <a:srgbClr val="2150E2"/>
              </a:gs>
              <a:gs pos="13000">
                <a:srgbClr val="2150E2"/>
              </a:gs>
              <a:gs pos="56000">
                <a:srgbClr val="52ADF4"/>
              </a:gs>
              <a:gs pos="100000">
                <a:srgbClr val="67D263"/>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33" name="Google Shape;33;p44"/>
          <p:cNvPicPr preferRelativeResize="0"/>
          <p:nvPr/>
        </p:nvPicPr>
        <p:blipFill rotWithShape="1">
          <a:blip r:embed="rId2">
            <a:alphaModFix/>
          </a:blip>
          <a:srcRect b="0" l="0" r="0" t="0"/>
          <a:stretch/>
        </p:blipFill>
        <p:spPr>
          <a:xfrm>
            <a:off x="10963275" y="204788"/>
            <a:ext cx="736600" cy="736600"/>
          </a:xfrm>
          <a:prstGeom prst="rect">
            <a:avLst/>
          </a:prstGeom>
          <a:noFill/>
          <a:ln>
            <a:noFill/>
          </a:ln>
        </p:spPr>
      </p:pic>
      <p:sp>
        <p:nvSpPr>
          <p:cNvPr id="34" name="Google Shape;34;p44"/>
          <p:cNvSpPr txBox="1"/>
          <p:nvPr>
            <p:ph idx="12" type="sldNum"/>
          </p:nvPr>
        </p:nvSpPr>
        <p:spPr>
          <a:xfrm>
            <a:off x="11568112" y="6422391"/>
            <a:ext cx="540671"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1" i="0" sz="1600" u="none" cap="none" strike="noStrike">
                <a:solidFill>
                  <a:srgbClr val="7F7F7F"/>
                </a:solidFill>
                <a:latin typeface="Helvetica Neue"/>
                <a:ea typeface="Helvetica Neue"/>
                <a:cs typeface="Helvetica Neue"/>
                <a:sym typeface="Helvetica Neue"/>
              </a:defRPr>
            </a:lvl1pPr>
            <a:lvl2pPr indent="0" lvl="1" marL="0" algn="ctr">
              <a:spcBef>
                <a:spcPts val="0"/>
              </a:spcBef>
              <a:buNone/>
              <a:defRPr b="1" i="0" sz="1600" u="none" cap="none" strike="noStrike">
                <a:solidFill>
                  <a:srgbClr val="7F7F7F"/>
                </a:solidFill>
                <a:latin typeface="Helvetica Neue"/>
                <a:ea typeface="Helvetica Neue"/>
                <a:cs typeface="Helvetica Neue"/>
                <a:sym typeface="Helvetica Neue"/>
              </a:defRPr>
            </a:lvl2pPr>
            <a:lvl3pPr indent="0" lvl="2" marL="0" algn="ctr">
              <a:spcBef>
                <a:spcPts val="0"/>
              </a:spcBef>
              <a:buNone/>
              <a:defRPr b="1" i="0" sz="1600" u="none" cap="none" strike="noStrike">
                <a:solidFill>
                  <a:srgbClr val="7F7F7F"/>
                </a:solidFill>
                <a:latin typeface="Helvetica Neue"/>
                <a:ea typeface="Helvetica Neue"/>
                <a:cs typeface="Helvetica Neue"/>
                <a:sym typeface="Helvetica Neue"/>
              </a:defRPr>
            </a:lvl3pPr>
            <a:lvl4pPr indent="0" lvl="3" marL="0" algn="ctr">
              <a:spcBef>
                <a:spcPts val="0"/>
              </a:spcBef>
              <a:buNone/>
              <a:defRPr b="1" i="0" sz="1600" u="none" cap="none" strike="noStrike">
                <a:solidFill>
                  <a:srgbClr val="7F7F7F"/>
                </a:solidFill>
                <a:latin typeface="Helvetica Neue"/>
                <a:ea typeface="Helvetica Neue"/>
                <a:cs typeface="Helvetica Neue"/>
                <a:sym typeface="Helvetica Neue"/>
              </a:defRPr>
            </a:lvl4pPr>
            <a:lvl5pPr indent="0" lvl="4" marL="0" algn="ctr">
              <a:spcBef>
                <a:spcPts val="0"/>
              </a:spcBef>
              <a:buNone/>
              <a:defRPr b="1" i="0" sz="1600" u="none" cap="none" strike="noStrike">
                <a:solidFill>
                  <a:srgbClr val="7F7F7F"/>
                </a:solidFill>
                <a:latin typeface="Helvetica Neue"/>
                <a:ea typeface="Helvetica Neue"/>
                <a:cs typeface="Helvetica Neue"/>
                <a:sym typeface="Helvetica Neue"/>
              </a:defRPr>
            </a:lvl5pPr>
            <a:lvl6pPr indent="0" lvl="5" marL="0" algn="ctr">
              <a:spcBef>
                <a:spcPts val="0"/>
              </a:spcBef>
              <a:buNone/>
              <a:defRPr b="1" i="0" sz="1600" u="none" cap="none" strike="noStrike">
                <a:solidFill>
                  <a:srgbClr val="7F7F7F"/>
                </a:solidFill>
                <a:latin typeface="Helvetica Neue"/>
                <a:ea typeface="Helvetica Neue"/>
                <a:cs typeface="Helvetica Neue"/>
                <a:sym typeface="Helvetica Neue"/>
              </a:defRPr>
            </a:lvl6pPr>
            <a:lvl7pPr indent="0" lvl="6" marL="0" algn="ctr">
              <a:spcBef>
                <a:spcPts val="0"/>
              </a:spcBef>
              <a:buNone/>
              <a:defRPr b="1" i="0" sz="1600" u="none" cap="none" strike="noStrike">
                <a:solidFill>
                  <a:srgbClr val="7F7F7F"/>
                </a:solidFill>
                <a:latin typeface="Helvetica Neue"/>
                <a:ea typeface="Helvetica Neue"/>
                <a:cs typeface="Helvetica Neue"/>
                <a:sym typeface="Helvetica Neue"/>
              </a:defRPr>
            </a:lvl7pPr>
            <a:lvl8pPr indent="0" lvl="7" marL="0" algn="ctr">
              <a:spcBef>
                <a:spcPts val="0"/>
              </a:spcBef>
              <a:buNone/>
              <a:defRPr b="1" i="0" sz="1600" u="none" cap="none" strike="noStrike">
                <a:solidFill>
                  <a:srgbClr val="7F7F7F"/>
                </a:solidFill>
                <a:latin typeface="Helvetica Neue"/>
                <a:ea typeface="Helvetica Neue"/>
                <a:cs typeface="Helvetica Neue"/>
                <a:sym typeface="Helvetica Neue"/>
              </a:defRPr>
            </a:lvl8pPr>
            <a:lvl9pPr indent="0" lvl="8" marL="0" algn="ctr">
              <a:spcBef>
                <a:spcPts val="0"/>
              </a:spcBef>
              <a:buNone/>
              <a:defRPr b="1" i="0" sz="1600" u="none" cap="none" strike="noStrike">
                <a:solidFill>
                  <a:srgbClr val="7F7F7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5" name="Shape 35"/>
        <p:cNvGrpSpPr/>
        <p:nvPr/>
      </p:nvGrpSpPr>
      <p:grpSpPr>
        <a:xfrm>
          <a:off x="0" y="0"/>
          <a:ext cx="0" cy="0"/>
          <a:chOff x="0" y="0"/>
          <a:chExt cx="0" cy="0"/>
        </a:xfrm>
      </p:grpSpPr>
      <p:sp>
        <p:nvSpPr>
          <p:cNvPr id="36" name="Google Shape;36;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39" name="Shape 39"/>
        <p:cNvGrpSpPr/>
        <p:nvPr/>
      </p:nvGrpSpPr>
      <p:grpSpPr>
        <a:xfrm>
          <a:off x="0" y="0"/>
          <a:ext cx="0" cy="0"/>
          <a:chOff x="0" y="0"/>
          <a:chExt cx="0" cy="0"/>
        </a:xfrm>
      </p:grpSpPr>
      <p:sp>
        <p:nvSpPr>
          <p:cNvPr id="40" name="Google Shape;4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5" name="Shape 45"/>
        <p:cNvGrpSpPr/>
        <p:nvPr/>
      </p:nvGrpSpPr>
      <p:grpSpPr>
        <a:xfrm>
          <a:off x="0" y="0"/>
          <a:ext cx="0" cy="0"/>
          <a:chOff x="0" y="0"/>
          <a:chExt cx="0" cy="0"/>
        </a:xfrm>
      </p:grpSpPr>
      <p:sp>
        <p:nvSpPr>
          <p:cNvPr id="46" name="Google Shape;46;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Contents">
  <p:cSld name="Title and 3 Contents">
    <p:spTree>
      <p:nvGrpSpPr>
        <p:cNvPr id="50" name="Shape 50"/>
        <p:cNvGrpSpPr/>
        <p:nvPr/>
      </p:nvGrpSpPr>
      <p:grpSpPr>
        <a:xfrm>
          <a:off x="0" y="0"/>
          <a:ext cx="0" cy="0"/>
          <a:chOff x="0" y="0"/>
          <a:chExt cx="0" cy="0"/>
        </a:xfrm>
      </p:grpSpPr>
      <p:sp>
        <p:nvSpPr>
          <p:cNvPr id="51" name="Google Shape;51;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48"/>
          <p:cNvSpPr txBox="1"/>
          <p:nvPr>
            <p:ph idx="1" type="body"/>
          </p:nvPr>
        </p:nvSpPr>
        <p:spPr>
          <a:xfrm>
            <a:off x="334963" y="1628800"/>
            <a:ext cx="3636879" cy="47529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8"/>
          <p:cNvSpPr txBox="1"/>
          <p:nvPr>
            <p:ph idx="2" type="body"/>
          </p:nvPr>
        </p:nvSpPr>
        <p:spPr>
          <a:xfrm>
            <a:off x="4259795" y="1628800"/>
            <a:ext cx="3672329" cy="47529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8"/>
          <p:cNvSpPr txBox="1"/>
          <p:nvPr>
            <p:ph idx="3" type="body"/>
          </p:nvPr>
        </p:nvSpPr>
        <p:spPr>
          <a:xfrm>
            <a:off x="8220157" y="1628800"/>
            <a:ext cx="3636881" cy="47529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56" name="Shape 56"/>
        <p:cNvGrpSpPr/>
        <p:nvPr/>
      </p:nvGrpSpPr>
      <p:grpSpPr>
        <a:xfrm>
          <a:off x="0" y="0"/>
          <a:ext cx="0" cy="0"/>
          <a:chOff x="0" y="0"/>
          <a:chExt cx="0" cy="0"/>
        </a:xfrm>
      </p:grpSpPr>
      <p:sp>
        <p:nvSpPr>
          <p:cNvPr id="57" name="Google Shape;57;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9" name="Google Shape;59;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62" name="Shape 62"/>
        <p:cNvGrpSpPr/>
        <p:nvPr/>
      </p:nvGrpSpPr>
      <p:grpSpPr>
        <a:xfrm>
          <a:off x="0" y="0"/>
          <a:ext cx="0" cy="0"/>
          <a:chOff x="0" y="0"/>
          <a:chExt cx="0" cy="0"/>
        </a:xfrm>
      </p:grpSpPr>
      <p:sp>
        <p:nvSpPr>
          <p:cNvPr id="63" name="Google Shape;63;p5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5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5" name="Google Shape;65;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项内容" type="twoObj">
  <p:cSld name="TWO_OBJECTS">
    <p:spTree>
      <p:nvGrpSpPr>
        <p:cNvPr id="68" name="Shape 68"/>
        <p:cNvGrpSpPr/>
        <p:nvPr/>
      </p:nvGrpSpPr>
      <p:grpSpPr>
        <a:xfrm>
          <a:off x="0" y="0"/>
          <a:ext cx="0" cy="0"/>
          <a:chOff x="0" y="0"/>
          <a:chExt cx="0" cy="0"/>
        </a:xfrm>
      </p:grpSpPr>
      <p:sp>
        <p:nvSpPr>
          <p:cNvPr id="69" name="Google Shape;69;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5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5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23.png"/><Relationship Id="rId6"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hyperlink" Target="http://www.ocean.iap.ac.cn/%EF%BC%9Bhttp:/msdc.qdio.ac.c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3.jpg"/><Relationship Id="rId4" Type="http://schemas.openxmlformats.org/officeDocument/2006/relationships/image" Target="../media/image30.jpg"/><Relationship Id="rId5" Type="http://schemas.openxmlformats.org/officeDocument/2006/relationships/hyperlink" Target="https://doi.org/10.5194/essd-2024-42" TargetMode="External"/><Relationship Id="rId6"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1.png"/><Relationship Id="rId4" Type="http://schemas.openxmlformats.org/officeDocument/2006/relationships/image" Target="../media/image38.jpg"/><Relationship Id="rId5" Type="http://schemas.openxmlformats.org/officeDocument/2006/relationships/image" Target="../media/image37.jpg"/><Relationship Id="rId6"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3.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8.png"/><Relationship Id="rId4" Type="http://schemas.openxmlformats.org/officeDocument/2006/relationships/image" Target="../media/image40.png"/><Relationship Id="rId5"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6.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5.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
          <p:cNvSpPr txBox="1"/>
          <p:nvPr>
            <p:ph idx="1" type="subTitle"/>
          </p:nvPr>
        </p:nvSpPr>
        <p:spPr>
          <a:xfrm>
            <a:off x="334964" y="4868738"/>
            <a:ext cx="10441558" cy="144016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dk1"/>
              </a:buClr>
              <a:buSzPts val="1800"/>
              <a:buNone/>
            </a:pPr>
            <a:r>
              <a:rPr b="1" lang="en-US" sz="1800">
                <a:latin typeface="Microsoft YaHei"/>
                <a:ea typeface="Microsoft YaHei"/>
                <a:cs typeface="Microsoft YaHei"/>
                <a:sym typeface="Microsoft YaHei"/>
              </a:rPr>
              <a:t>Zhetao Tan, </a:t>
            </a:r>
            <a:r>
              <a:rPr lang="en-US" sz="1800">
                <a:latin typeface="Microsoft YaHei"/>
                <a:ea typeface="Microsoft YaHei"/>
                <a:cs typeface="Microsoft YaHei"/>
                <a:sym typeface="Microsoft YaHei"/>
              </a:rPr>
              <a:t>Yingfan Sun, Lijing Cheng, Viktor Gouretski, Zhankun Wang, </a:t>
            </a:r>
            <a:r>
              <a:rPr lang="en-US">
                <a:latin typeface="Microsoft YaHei"/>
                <a:ea typeface="Microsoft YaHei"/>
                <a:cs typeface="Microsoft YaHei"/>
                <a:sym typeface="Microsoft YaHei"/>
              </a:rPr>
              <a:t>James Regan, </a:t>
            </a:r>
            <a:r>
              <a:rPr i="0" lang="en-US" u="none" strike="noStrike">
                <a:solidFill>
                  <a:srgbClr val="000000"/>
                </a:solidFill>
                <a:latin typeface="Merriweather Sans"/>
                <a:ea typeface="Merriweather Sans"/>
                <a:cs typeface="Merriweather Sans"/>
                <a:sym typeface="Merriweather Sans"/>
              </a:rPr>
              <a:t>Annie Wong</a:t>
            </a:r>
            <a:r>
              <a:rPr lang="en-US">
                <a:solidFill>
                  <a:srgbClr val="000000"/>
                </a:solidFill>
                <a:latin typeface="Merriweather Sans"/>
                <a:ea typeface="Merriweather Sans"/>
                <a:cs typeface="Merriweather Sans"/>
                <a:sym typeface="Merriweather Sans"/>
              </a:rPr>
              <a:t>, </a:t>
            </a:r>
            <a:r>
              <a:rPr lang="en-US" sz="1800">
                <a:latin typeface="Microsoft YaHei"/>
                <a:ea typeface="Microsoft YaHei"/>
                <a:cs typeface="Microsoft YaHei"/>
                <a:sym typeface="Microsoft YaHei"/>
              </a:rPr>
              <a:t>Tim</a:t>
            </a:r>
            <a:r>
              <a:rPr lang="en-US">
                <a:latin typeface="Microsoft YaHei"/>
                <a:ea typeface="Microsoft YaHei"/>
                <a:cs typeface="Microsoft YaHei"/>
                <a:sym typeface="Microsoft YaHei"/>
              </a:rPr>
              <a:t> Boyer, Yuying Pan, Huifeng Yuan</a:t>
            </a:r>
            <a:r>
              <a:rPr i="0" lang="en-US" u="none" strike="noStrike">
                <a:solidFill>
                  <a:srgbClr val="000000"/>
                </a:solidFill>
                <a:latin typeface="Merriweather Sans"/>
                <a:ea typeface="Merriweather Sans"/>
                <a:cs typeface="Merriweather Sans"/>
                <a:sym typeface="Merriweather Sans"/>
              </a:rPr>
              <a:t>, </a:t>
            </a:r>
            <a:r>
              <a:rPr lang="en-US" sz="1800">
                <a:latin typeface="Microsoft YaHei"/>
                <a:ea typeface="Microsoft YaHei"/>
                <a:cs typeface="Microsoft YaHei"/>
                <a:sym typeface="Microsoft YaHei"/>
              </a:rPr>
              <a:t>Bin Zhang et al.</a:t>
            </a:r>
            <a:endParaRPr/>
          </a:p>
          <a:p>
            <a:pPr indent="0" lvl="0" marL="0" rtl="0" algn="l">
              <a:lnSpc>
                <a:spcPct val="150000"/>
              </a:lnSpc>
              <a:spcBef>
                <a:spcPts val="1000"/>
              </a:spcBef>
              <a:spcAft>
                <a:spcPts val="0"/>
              </a:spcAft>
              <a:buClr>
                <a:schemeClr val="dk1"/>
              </a:buClr>
              <a:buSzPts val="1800"/>
              <a:buNone/>
            </a:pPr>
            <a:r>
              <a:rPr lang="en-US" sz="1800">
                <a:latin typeface="Microsoft YaHei"/>
                <a:ea typeface="Microsoft YaHei"/>
                <a:cs typeface="Microsoft YaHei"/>
                <a:sym typeface="Microsoft YaHei"/>
              </a:rPr>
              <a:t>IAP/CAS &amp; NOAA/NCEI</a:t>
            </a:r>
            <a:endParaRPr/>
          </a:p>
        </p:txBody>
      </p:sp>
      <p:sp>
        <p:nvSpPr>
          <p:cNvPr id="116" name="Google Shape;116;p1"/>
          <p:cNvSpPr/>
          <p:nvPr>
            <p:ph idx="2" type="pic"/>
          </p:nvPr>
        </p:nvSpPr>
        <p:spPr>
          <a:xfrm>
            <a:off x="0" y="0"/>
            <a:ext cx="12192000" cy="3429000"/>
          </a:xfrm>
          <a:prstGeom prst="rect">
            <a:avLst/>
          </a:prstGeom>
          <a:solidFill>
            <a:srgbClr val="F2F2F2"/>
          </a:solidFill>
          <a:ln>
            <a:noFill/>
          </a:ln>
        </p:spPr>
      </p:sp>
      <p:pic>
        <p:nvPicPr>
          <p:cNvPr id="117" name="Google Shape;117;p1"/>
          <p:cNvPicPr preferRelativeResize="0"/>
          <p:nvPr/>
        </p:nvPicPr>
        <p:blipFill rotWithShape="1">
          <a:blip r:embed="rId3">
            <a:alphaModFix/>
          </a:blip>
          <a:srcRect b="10486" l="0" r="0" t="47257"/>
          <a:stretch/>
        </p:blipFill>
        <p:spPr>
          <a:xfrm>
            <a:off x="1" y="1"/>
            <a:ext cx="12192000" cy="3429000"/>
          </a:xfrm>
          <a:prstGeom prst="rect">
            <a:avLst/>
          </a:prstGeom>
          <a:noFill/>
          <a:ln>
            <a:noFill/>
          </a:ln>
        </p:spPr>
      </p:pic>
      <p:sp>
        <p:nvSpPr>
          <p:cNvPr id="118" name="Google Shape;118;p1"/>
          <p:cNvSpPr txBox="1"/>
          <p:nvPr>
            <p:ph type="ctrTitle"/>
          </p:nvPr>
        </p:nvSpPr>
        <p:spPr>
          <a:xfrm>
            <a:off x="334964" y="3667125"/>
            <a:ext cx="10665972" cy="963489"/>
          </a:xfrm>
          <a:prstGeom prst="rect">
            <a:avLst/>
          </a:prstGeom>
          <a:noFill/>
          <a:ln>
            <a:noFill/>
          </a:ln>
        </p:spPr>
        <p:txBody>
          <a:bodyPr anchorCtr="0" anchor="t" bIns="45700" lIns="0" spcFirstLastPara="1" rIns="0" wrap="square" tIns="0">
            <a:noAutofit/>
          </a:bodyPr>
          <a:lstStyle/>
          <a:p>
            <a:pPr indent="0" lvl="0" marL="0" rtl="0" algn="l">
              <a:lnSpc>
                <a:spcPct val="110000"/>
              </a:lnSpc>
              <a:spcBef>
                <a:spcPts val="0"/>
              </a:spcBef>
              <a:spcAft>
                <a:spcPts val="0"/>
              </a:spcAft>
              <a:buClr>
                <a:srgbClr val="0070C0"/>
              </a:buClr>
              <a:buSzPts val="2800"/>
              <a:buFont typeface="Microsoft YaHei"/>
              <a:buNone/>
            </a:pPr>
            <a:r>
              <a:rPr b="1" lang="en-US" sz="2800">
                <a:solidFill>
                  <a:srgbClr val="0070C0"/>
                </a:solidFill>
                <a:latin typeface="Microsoft YaHei"/>
                <a:ea typeface="Microsoft YaHei"/>
                <a:cs typeface="Microsoft YaHei"/>
                <a:sym typeface="Microsoft YaHei"/>
              </a:rPr>
              <a:t>QC for historical salinity data and an investigation of potential Argo salinity bias</a:t>
            </a:r>
            <a:endParaRPr b="1" sz="2800">
              <a:solidFill>
                <a:srgbClr val="0070C0"/>
              </a:solidFill>
              <a:latin typeface="Microsoft YaHei"/>
              <a:ea typeface="Microsoft YaHei"/>
              <a:cs typeface="Microsoft YaHei"/>
              <a:sym typeface="Microsoft YaHe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0"/>
          <p:cNvSpPr txBox="1"/>
          <p:nvPr/>
        </p:nvSpPr>
        <p:spPr>
          <a:xfrm>
            <a:off x="4914902" y="94488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 name="Google Shape;222;p10"/>
          <p:cNvSpPr txBox="1"/>
          <p:nvPr/>
        </p:nvSpPr>
        <p:spPr>
          <a:xfrm>
            <a:off x="652174" y="200242"/>
            <a:ext cx="10147300" cy="62706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What we want to answer?</a:t>
            </a:r>
            <a:endParaRPr b="1" sz="2600">
              <a:solidFill>
                <a:srgbClr val="0070C0"/>
              </a:solidFill>
              <a:latin typeface="Microsoft Yahei"/>
              <a:ea typeface="Microsoft Yahei"/>
              <a:cs typeface="Microsoft Yahei"/>
              <a:sym typeface="Microsoft Yahei"/>
            </a:endParaRPr>
          </a:p>
        </p:txBody>
      </p:sp>
      <p:sp>
        <p:nvSpPr>
          <p:cNvPr id="223" name="Google Shape;223;p10"/>
          <p:cNvSpPr txBox="1"/>
          <p:nvPr/>
        </p:nvSpPr>
        <p:spPr>
          <a:xfrm>
            <a:off x="360680" y="1092222"/>
            <a:ext cx="11470640" cy="3857625"/>
          </a:xfrm>
          <a:prstGeom prst="rect">
            <a:avLst/>
          </a:prstGeom>
          <a:noFill/>
          <a:ln>
            <a:noFill/>
          </a:ln>
        </p:spPr>
        <p:txBody>
          <a:bodyPr anchorCtr="0" anchor="t" bIns="45700" lIns="91425" spcFirstLastPara="1" rIns="91425" wrap="square" tIns="45700">
            <a:noAutofit/>
          </a:bodyPr>
          <a:lstStyle/>
          <a:p>
            <a:pPr indent="-228600" lvl="0" marL="228600" marR="0" rtl="0" algn="l">
              <a:lnSpc>
                <a:spcPct val="150000"/>
              </a:lnSpc>
              <a:spcBef>
                <a:spcPts val="0"/>
              </a:spcBef>
              <a:spcAft>
                <a:spcPts val="0"/>
              </a:spcAft>
              <a:buClr>
                <a:srgbClr val="0070C0"/>
              </a:buClr>
              <a:buSzPts val="2400"/>
              <a:buFont typeface="Noto Sans Symbols"/>
              <a:buChar char="●"/>
            </a:pPr>
            <a:r>
              <a:rPr b="1" lang="en-US" sz="2400">
                <a:solidFill>
                  <a:srgbClr val="0070C0"/>
                </a:solidFill>
                <a:latin typeface="Microsoft Yahei"/>
                <a:ea typeface="Microsoft Yahei"/>
                <a:cs typeface="Microsoft Yahei"/>
                <a:sym typeface="Microsoft Yahei"/>
              </a:rPr>
              <a:t> Detect the potential offset/bias</a:t>
            </a:r>
            <a:r>
              <a:rPr b="1" lang="en-US" sz="2400">
                <a:solidFill>
                  <a:schemeClr val="dk1"/>
                </a:solidFill>
                <a:latin typeface="Microsoft Yahei"/>
                <a:ea typeface="Microsoft Yahei"/>
                <a:cs typeface="Microsoft Yahei"/>
                <a:sym typeface="Microsoft Yahei"/>
              </a:rPr>
              <a:t>: compare Argo with collocated CTD data, to examine the potential systematic Argo salinity offset, if any, and then investigate how salinity offset changes with time, depth, etc.</a:t>
            </a:r>
            <a:endParaRPr/>
          </a:p>
          <a:p>
            <a:pPr indent="-228600" lvl="0" marL="228600" marR="0" rtl="0" algn="l">
              <a:lnSpc>
                <a:spcPct val="150000"/>
              </a:lnSpc>
              <a:spcBef>
                <a:spcPts val="1000"/>
              </a:spcBef>
              <a:spcAft>
                <a:spcPts val="0"/>
              </a:spcAft>
              <a:buClr>
                <a:schemeClr val="dk1"/>
              </a:buClr>
              <a:buSzPts val="2400"/>
              <a:buFont typeface="Noto Sans Symbols"/>
              <a:buChar char="●"/>
            </a:pPr>
            <a:r>
              <a:rPr b="1" lang="en-US" sz="2400">
                <a:solidFill>
                  <a:schemeClr val="dk1"/>
                </a:solidFill>
                <a:latin typeface="Microsoft Yahei"/>
                <a:ea typeface="Microsoft Yahei"/>
                <a:cs typeface="Microsoft Yahei"/>
                <a:sym typeface="Microsoft Yahei"/>
              </a:rPr>
              <a:t>If Argo salinity data does have non-neglectable offsets, try to </a:t>
            </a:r>
            <a:r>
              <a:rPr b="1" lang="en-US" sz="2400">
                <a:solidFill>
                  <a:srgbClr val="0070C0"/>
                </a:solidFill>
                <a:latin typeface="Microsoft Yahei"/>
                <a:ea typeface="Microsoft Yahei"/>
                <a:cs typeface="Microsoft Yahei"/>
                <a:sym typeface="Microsoft Yahei"/>
              </a:rPr>
              <a:t>give an appropriate bias correction</a:t>
            </a:r>
            <a:r>
              <a:rPr b="1" lang="en-US" sz="2400">
                <a:solidFill>
                  <a:schemeClr val="dk1"/>
                </a:solidFill>
                <a:latin typeface="Microsoft Yahei"/>
                <a:ea typeface="Microsoft Yahei"/>
                <a:cs typeface="Microsoft Yahei"/>
                <a:sym typeface="Microsoft Yahei"/>
              </a:rPr>
              <a:t>?</a:t>
            </a:r>
            <a:endParaRPr b="1" sz="2400">
              <a:solidFill>
                <a:schemeClr val="dk1"/>
              </a:solidFill>
              <a:latin typeface="Microsoft Yahei"/>
              <a:ea typeface="Microsoft Yahei"/>
              <a:cs typeface="Microsoft Yahei"/>
              <a:sym typeface="Microsoft Yahei"/>
            </a:endParaRPr>
          </a:p>
        </p:txBody>
      </p:sp>
      <p:pic>
        <p:nvPicPr>
          <p:cNvPr id="224" name="Google Shape;224;p10"/>
          <p:cNvPicPr preferRelativeResize="0"/>
          <p:nvPr/>
        </p:nvPicPr>
        <p:blipFill rotWithShape="1">
          <a:blip r:embed="rId3">
            <a:alphaModFix/>
          </a:blip>
          <a:srcRect b="0" l="0" r="0" t="0"/>
          <a:stretch/>
        </p:blipFill>
        <p:spPr>
          <a:xfrm>
            <a:off x="2141915" y="4102710"/>
            <a:ext cx="5915435" cy="2212719"/>
          </a:xfrm>
          <a:prstGeom prst="rect">
            <a:avLst/>
          </a:prstGeom>
          <a:noFill/>
          <a:ln>
            <a:noFill/>
          </a:ln>
        </p:spPr>
      </p:pic>
      <p:sp>
        <p:nvSpPr>
          <p:cNvPr id="225" name="Google Shape;225;p10"/>
          <p:cNvSpPr txBox="1"/>
          <p:nvPr/>
        </p:nvSpPr>
        <p:spPr>
          <a:xfrm>
            <a:off x="2419795" y="6315429"/>
            <a:ext cx="517494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Global 0-2000m salinity time series (GRACE in dashed black)</a:t>
            </a:r>
            <a:endParaRPr/>
          </a:p>
          <a:p>
            <a:pPr indent="0" lvl="0" marL="0" marR="0" rtl="0" algn="ctr">
              <a:spcBef>
                <a:spcPts val="0"/>
              </a:spcBef>
              <a:spcAft>
                <a:spcPts val="0"/>
              </a:spcAft>
              <a:buNone/>
            </a:pPr>
            <a:r>
              <a:rPr lang="en-US" sz="1600">
                <a:solidFill>
                  <a:schemeClr val="dk1"/>
                </a:solidFill>
                <a:latin typeface="Calibri"/>
                <a:ea typeface="Calibri"/>
                <a:cs typeface="Calibri"/>
                <a:sym typeface="Calibri"/>
              </a:rPr>
              <a:t>Liu et al. 2024 JGR-oceans</a:t>
            </a:r>
            <a:endParaRPr sz="1600">
              <a:solidFill>
                <a:schemeClr val="dk1"/>
              </a:solidFill>
              <a:latin typeface="Calibri"/>
              <a:ea typeface="Calibri"/>
              <a:cs typeface="Calibri"/>
              <a:sym typeface="Calibri"/>
            </a:endParaRPr>
          </a:p>
        </p:txBody>
      </p:sp>
      <p:sp>
        <p:nvSpPr>
          <p:cNvPr id="226" name="Google Shape;226;p10"/>
          <p:cNvSpPr/>
          <p:nvPr/>
        </p:nvSpPr>
        <p:spPr>
          <a:xfrm>
            <a:off x="5992837" y="4102710"/>
            <a:ext cx="1153551" cy="1777585"/>
          </a:xfrm>
          <a:prstGeom prst="roundRect">
            <a:avLst>
              <a:gd fmla="val 16667" name="adj"/>
            </a:avLst>
          </a:prstGeom>
          <a:noFill/>
          <a:ln cap="flat" cmpd="sng" w="38100">
            <a:solidFill>
              <a:srgbClr val="C00000"/>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 name="Google Shape;227;p10"/>
          <p:cNvSpPr txBox="1"/>
          <p:nvPr/>
        </p:nvSpPr>
        <p:spPr>
          <a:xfrm>
            <a:off x="7146388" y="3781519"/>
            <a:ext cx="37625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Salinity drift: 2016-onward;  Why?</a:t>
            </a:r>
            <a:endParaRPr b="1" sz="1800">
              <a:solidFill>
                <a:srgbClr val="FF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1"/>
          <p:cNvSpPr txBox="1"/>
          <p:nvPr/>
        </p:nvSpPr>
        <p:spPr>
          <a:xfrm>
            <a:off x="4914902" y="94488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4" name="Google Shape;234;p11"/>
          <p:cNvSpPr txBox="1"/>
          <p:nvPr/>
        </p:nvSpPr>
        <p:spPr>
          <a:xfrm>
            <a:off x="652174" y="200242"/>
            <a:ext cx="10147300" cy="62706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Methodologies</a:t>
            </a:r>
            <a:endParaRPr b="1" sz="2600">
              <a:solidFill>
                <a:srgbClr val="0070C0"/>
              </a:solidFill>
              <a:latin typeface="Microsoft Yahei"/>
              <a:ea typeface="Microsoft Yahei"/>
              <a:cs typeface="Microsoft Yahei"/>
              <a:sym typeface="Microsoft Yahei"/>
            </a:endParaRPr>
          </a:p>
        </p:txBody>
      </p:sp>
      <p:sp>
        <p:nvSpPr>
          <p:cNvPr id="235" name="Google Shape;235;p11"/>
          <p:cNvSpPr txBox="1"/>
          <p:nvPr/>
        </p:nvSpPr>
        <p:spPr>
          <a:xfrm>
            <a:off x="463255" y="868974"/>
            <a:ext cx="11611928" cy="2053832"/>
          </a:xfrm>
          <a:prstGeom prst="rect">
            <a:avLst/>
          </a:prstGeom>
          <a:noFill/>
          <a:ln>
            <a:noFill/>
          </a:ln>
        </p:spPr>
        <p:txBody>
          <a:bodyPr anchorCtr="0" anchor="t" bIns="45700" lIns="91425" spcFirstLastPara="1" rIns="91425" wrap="square" tIns="45700">
            <a:spAutoFit/>
          </a:bodyPr>
          <a:lstStyle/>
          <a:p>
            <a:pPr indent="-127000" lvl="0" marL="0" marR="0" rtl="0" algn="l">
              <a:lnSpc>
                <a:spcPct val="130000"/>
              </a:lnSpc>
              <a:spcBef>
                <a:spcPts val="0"/>
              </a:spcBef>
              <a:spcAft>
                <a:spcPts val="0"/>
              </a:spcAft>
              <a:buClr>
                <a:schemeClr val="dk1"/>
              </a:buClr>
              <a:buSzPts val="2000"/>
              <a:buFont typeface="Noto Sans Symbols"/>
              <a:buChar char="●"/>
            </a:pPr>
            <a:r>
              <a:rPr lang="en-US" sz="2000">
                <a:solidFill>
                  <a:schemeClr val="dk1"/>
                </a:solidFill>
                <a:latin typeface="Microsoft YaHei"/>
                <a:ea typeface="Microsoft YaHei"/>
                <a:cs typeface="Microsoft YaHei"/>
                <a:sym typeface="Microsoft YaHei"/>
              </a:rPr>
              <a:t> </a:t>
            </a:r>
            <a:r>
              <a:rPr lang="en-US" sz="2000">
                <a:solidFill>
                  <a:schemeClr val="dk1"/>
                </a:solidFill>
                <a:latin typeface="Microsoft Yahei"/>
                <a:ea typeface="Microsoft Yahei"/>
                <a:cs typeface="Microsoft Yahei"/>
                <a:sym typeface="Microsoft Yahei"/>
              </a:rPr>
              <a:t>Focused on the </a:t>
            </a:r>
            <a:r>
              <a:rPr lang="en-US" sz="2000">
                <a:solidFill>
                  <a:srgbClr val="0070C0"/>
                </a:solidFill>
                <a:latin typeface="Microsoft Yahei"/>
                <a:ea typeface="Microsoft Yahei"/>
                <a:cs typeface="Microsoft Yahei"/>
                <a:sym typeface="Microsoft Yahei"/>
              </a:rPr>
              <a:t>Argo delayed-mode data </a:t>
            </a:r>
            <a:r>
              <a:rPr lang="en-US" sz="2000">
                <a:solidFill>
                  <a:schemeClr val="dk1"/>
                </a:solidFill>
                <a:latin typeface="Microsoft Yahei"/>
                <a:ea typeface="Microsoft Yahei"/>
                <a:cs typeface="Microsoft Yahei"/>
                <a:sym typeface="Microsoft Yahei"/>
              </a:rPr>
              <a:t>in 2005-2023 (downloaded from WOD)</a:t>
            </a:r>
            <a:endParaRPr sz="2000">
              <a:solidFill>
                <a:schemeClr val="dk1"/>
              </a:solidFill>
              <a:latin typeface="Microsoft YaHei"/>
              <a:ea typeface="Microsoft YaHei"/>
              <a:cs typeface="Microsoft YaHei"/>
              <a:sym typeface="Microsoft YaHei"/>
            </a:endParaRPr>
          </a:p>
          <a:p>
            <a:pPr indent="-127000" lvl="0" marL="0" marR="0" rtl="0" algn="l">
              <a:lnSpc>
                <a:spcPct val="130000"/>
              </a:lnSpc>
              <a:spcBef>
                <a:spcPts val="0"/>
              </a:spcBef>
              <a:spcAft>
                <a:spcPts val="0"/>
              </a:spcAft>
              <a:buClr>
                <a:schemeClr val="dk1"/>
              </a:buClr>
              <a:buSzPts val="2000"/>
              <a:buFont typeface="Noto Sans Symbols"/>
              <a:buChar char="●"/>
            </a:pPr>
            <a:r>
              <a:rPr lang="en-US" sz="2000">
                <a:solidFill>
                  <a:schemeClr val="dk1"/>
                </a:solidFill>
                <a:latin typeface="Microsoft YaHei"/>
                <a:ea typeface="Microsoft YaHei"/>
                <a:cs typeface="Microsoft YaHei"/>
                <a:sym typeface="Microsoft YaHei"/>
              </a:rPr>
              <a:t> Collocated pairs (Argo &amp; CTD):  </a:t>
            </a:r>
            <a:r>
              <a:rPr lang="en-US" sz="2000">
                <a:solidFill>
                  <a:srgbClr val="0070C0"/>
                </a:solidFill>
                <a:latin typeface="Microsoft YaHei"/>
                <a:ea typeface="Microsoft YaHei"/>
                <a:cs typeface="Microsoft YaHei"/>
                <a:sym typeface="Microsoft YaHei"/>
              </a:rPr>
              <a:t>30days &amp; 100km  </a:t>
            </a:r>
            <a:endParaRPr sz="2000">
              <a:solidFill>
                <a:srgbClr val="0070C0"/>
              </a:solidFill>
              <a:latin typeface="Microsoft YaHei"/>
              <a:ea typeface="Microsoft YaHei"/>
              <a:cs typeface="Microsoft YaHei"/>
              <a:sym typeface="Microsoft YaHei"/>
            </a:endParaRPr>
          </a:p>
          <a:p>
            <a:pPr indent="-342900" lvl="0" marL="342900" marR="0" rtl="0" algn="l">
              <a:lnSpc>
                <a:spcPct val="130000"/>
              </a:lnSpc>
              <a:spcBef>
                <a:spcPts val="0"/>
              </a:spcBef>
              <a:spcAft>
                <a:spcPts val="0"/>
              </a:spcAft>
              <a:buClr>
                <a:schemeClr val="dk1"/>
              </a:buClr>
              <a:buSzPts val="2000"/>
              <a:buFont typeface="Noto Sans Symbols"/>
              <a:buChar char="●"/>
            </a:pPr>
            <a:r>
              <a:rPr lang="en-US" sz="2000">
                <a:solidFill>
                  <a:schemeClr val="dk1"/>
                </a:solidFill>
                <a:latin typeface="Microsoft YaHei"/>
                <a:ea typeface="Microsoft YaHei"/>
                <a:cs typeface="Microsoft YaHei"/>
                <a:sym typeface="Microsoft YaHei"/>
              </a:rPr>
              <a:t>Only considered </a:t>
            </a:r>
            <a:r>
              <a:rPr lang="en-US" sz="2000">
                <a:solidFill>
                  <a:srgbClr val="0070C0"/>
                </a:solidFill>
                <a:latin typeface="Microsoft YaHei"/>
                <a:ea typeface="Microsoft YaHei"/>
                <a:cs typeface="Microsoft YaHei"/>
                <a:sym typeface="Microsoft YaHei"/>
              </a:rPr>
              <a:t>regions with small salinity variance (defined by the standard deviation of all observation in a box)</a:t>
            </a:r>
            <a:endParaRPr/>
          </a:p>
          <a:p>
            <a:pPr indent="-342900" lvl="0" marL="342900" marR="0" rtl="0" algn="l">
              <a:lnSpc>
                <a:spcPct val="130000"/>
              </a:lnSpc>
              <a:spcBef>
                <a:spcPts val="0"/>
              </a:spcBef>
              <a:spcAft>
                <a:spcPts val="0"/>
              </a:spcAft>
              <a:buClr>
                <a:schemeClr val="dk1"/>
              </a:buClr>
              <a:buSzPts val="2000"/>
              <a:buFont typeface="Noto Sans Symbols"/>
              <a:buChar char="●"/>
            </a:pPr>
            <a:r>
              <a:rPr lang="en-US" sz="2000">
                <a:solidFill>
                  <a:schemeClr val="dk1"/>
                </a:solidFill>
                <a:latin typeface="Microsoft YaHei"/>
                <a:ea typeface="Microsoft YaHei"/>
                <a:cs typeface="Microsoft YaHei"/>
                <a:sym typeface="Microsoft YaHei"/>
              </a:rPr>
              <a:t>Salinity offset : </a:t>
            </a:r>
            <a:r>
              <a:rPr lang="en-US" sz="2000">
                <a:solidFill>
                  <a:srgbClr val="0070C0"/>
                </a:solidFill>
                <a:latin typeface="Microsoft YaHei"/>
                <a:ea typeface="Microsoft YaHei"/>
                <a:cs typeface="Microsoft YaHei"/>
                <a:sym typeface="Microsoft YaHei"/>
              </a:rPr>
              <a:t>S_offset = S_Argo - S_CTD</a:t>
            </a:r>
            <a:r>
              <a:rPr lang="en-US" sz="2000">
                <a:solidFill>
                  <a:schemeClr val="dk1"/>
                </a:solidFill>
                <a:latin typeface="Microsoft YaHei"/>
                <a:ea typeface="Microsoft YaHei"/>
                <a:cs typeface="Microsoft YaHei"/>
                <a:sym typeface="Microsoft YaHei"/>
              </a:rPr>
              <a:t>;  (mean &amp; median)</a:t>
            </a:r>
            <a:endParaRPr/>
          </a:p>
        </p:txBody>
      </p:sp>
      <p:pic>
        <p:nvPicPr>
          <p:cNvPr descr="threshold_1000m" id="236" name="Google Shape;236;p11"/>
          <p:cNvPicPr preferRelativeResize="0"/>
          <p:nvPr/>
        </p:nvPicPr>
        <p:blipFill rotWithShape="1">
          <a:blip r:embed="rId3">
            <a:alphaModFix/>
          </a:blip>
          <a:srcRect b="19156" l="7790" r="8098" t="14574"/>
          <a:stretch/>
        </p:blipFill>
        <p:spPr>
          <a:xfrm>
            <a:off x="987849" y="3429000"/>
            <a:ext cx="5401522" cy="3156912"/>
          </a:xfrm>
          <a:prstGeom prst="rect">
            <a:avLst/>
          </a:prstGeom>
          <a:noFill/>
          <a:ln>
            <a:noFill/>
          </a:ln>
        </p:spPr>
      </p:pic>
      <p:sp>
        <p:nvSpPr>
          <p:cNvPr id="237" name="Google Shape;237;p11"/>
          <p:cNvSpPr txBox="1"/>
          <p:nvPr/>
        </p:nvSpPr>
        <p:spPr>
          <a:xfrm>
            <a:off x="6389371" y="5946117"/>
            <a:ext cx="40640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Microsoft YaHei"/>
                <a:ea typeface="Microsoft YaHei"/>
                <a:cs typeface="Microsoft YaHei"/>
                <a:sym typeface="Microsoft YaHei"/>
              </a:rPr>
              <a:t>*salinity data in the dotted regions will not be included</a:t>
            </a:r>
            <a:endParaRPr/>
          </a:p>
        </p:txBody>
      </p:sp>
      <p:sp>
        <p:nvSpPr>
          <p:cNvPr id="238" name="Google Shape;238;p11"/>
          <p:cNvSpPr txBox="1"/>
          <p:nvPr/>
        </p:nvSpPr>
        <p:spPr>
          <a:xfrm>
            <a:off x="6389371" y="4772663"/>
            <a:ext cx="184428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Microsoft YaHei"/>
                <a:ea typeface="Microsoft YaHei"/>
                <a:cs typeface="Microsoft YaHei"/>
                <a:sym typeface="Microsoft YaHei"/>
              </a:rPr>
              <a:t>salinity variance</a:t>
            </a:r>
            <a:endParaRPr b="1" sz="1600">
              <a:solidFill>
                <a:schemeClr val="dk1"/>
              </a:solidFill>
              <a:latin typeface="Microsoft YaHei"/>
              <a:ea typeface="Microsoft YaHei"/>
              <a:cs typeface="Microsoft YaHei"/>
              <a:sym typeface="Microsoft YaHei"/>
            </a:endParaRPr>
          </a:p>
        </p:txBody>
      </p:sp>
      <p:sp>
        <p:nvSpPr>
          <p:cNvPr id="239" name="Google Shape;239;p11"/>
          <p:cNvSpPr txBox="1"/>
          <p:nvPr/>
        </p:nvSpPr>
        <p:spPr>
          <a:xfrm>
            <a:off x="5960133" y="5118715"/>
            <a:ext cx="6096000" cy="777457"/>
          </a:xfrm>
          <a:prstGeom prst="rect">
            <a:avLst/>
          </a:prstGeom>
          <a:noFill/>
          <a:ln>
            <a:noFill/>
          </a:ln>
        </p:spPr>
        <p:txBody>
          <a:bodyPr anchorCtr="0" anchor="t" bIns="45700" lIns="91425" spcFirstLastPara="1" rIns="91425" wrap="square" tIns="45700">
            <a:spAutoFit/>
          </a:bodyPr>
          <a:lstStyle/>
          <a:p>
            <a:pPr indent="0" lvl="1" marL="457200" marR="0" rtl="0" algn="l">
              <a:lnSpc>
                <a:spcPct val="130000"/>
              </a:lnSpc>
              <a:spcBef>
                <a:spcPts val="0"/>
              </a:spcBef>
              <a:spcAft>
                <a:spcPts val="0"/>
              </a:spcAft>
              <a:buNone/>
            </a:pPr>
            <a:r>
              <a:rPr b="0" i="0" lang="en-US" sz="1800" u="none" cap="none" strike="noStrike">
                <a:solidFill>
                  <a:schemeClr val="dk1"/>
                </a:solidFill>
                <a:latin typeface="Microsoft YaHei"/>
                <a:ea typeface="Microsoft YaHei"/>
                <a:cs typeface="Microsoft YaHei"/>
                <a:sym typeface="Microsoft YaHei"/>
              </a:rPr>
              <a:t>threshold = mean of variance + 1* standard deviation of variance</a:t>
            </a:r>
            <a:endParaRPr/>
          </a:p>
        </p:txBody>
      </p:sp>
      <p:pic>
        <p:nvPicPr>
          <p:cNvPr id="240" name="Google Shape;240;p11"/>
          <p:cNvPicPr preferRelativeResize="0"/>
          <p:nvPr/>
        </p:nvPicPr>
        <p:blipFill rotWithShape="1">
          <a:blip r:embed="rId4">
            <a:alphaModFix/>
          </a:blip>
          <a:srcRect b="0" l="0" r="0" t="0"/>
          <a:stretch/>
        </p:blipFill>
        <p:spPr>
          <a:xfrm>
            <a:off x="8365597" y="2930304"/>
            <a:ext cx="2996058" cy="2239910"/>
          </a:xfrm>
          <a:prstGeom prst="rect">
            <a:avLst/>
          </a:prstGeom>
          <a:noFill/>
          <a:ln>
            <a:noFill/>
          </a:ln>
        </p:spPr>
      </p:pic>
      <p:sp>
        <p:nvSpPr>
          <p:cNvPr id="241" name="Google Shape;241;p11"/>
          <p:cNvSpPr txBox="1"/>
          <p:nvPr/>
        </p:nvSpPr>
        <p:spPr>
          <a:xfrm>
            <a:off x="9647583" y="3429000"/>
            <a:ext cx="17107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Mean + 1*STD</a:t>
            </a:r>
            <a:endParaRPr b="1" sz="1800">
              <a:solidFill>
                <a:srgbClr val="FF0000"/>
              </a:solidFill>
              <a:latin typeface="Arial"/>
              <a:ea typeface="Arial"/>
              <a:cs typeface="Arial"/>
              <a:sym typeface="Arial"/>
            </a:endParaRPr>
          </a:p>
        </p:txBody>
      </p:sp>
      <p:cxnSp>
        <p:nvCxnSpPr>
          <p:cNvPr id="242" name="Google Shape;242;p11"/>
          <p:cNvCxnSpPr/>
          <p:nvPr/>
        </p:nvCxnSpPr>
        <p:spPr>
          <a:xfrm>
            <a:off x="9488557" y="3233530"/>
            <a:ext cx="569843" cy="195470"/>
          </a:xfrm>
          <a:prstGeom prst="straightConnector1">
            <a:avLst/>
          </a:prstGeom>
          <a:noFill/>
          <a:ln cap="flat" cmpd="sng" w="38100">
            <a:solidFill>
              <a:srgbClr val="C00000"/>
            </a:solidFill>
            <a:prstDash val="solid"/>
            <a:miter lim="800000"/>
            <a:headEnd len="sm" w="sm"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2"/>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Results -- S_offset(depth)</a:t>
            </a:r>
            <a:endParaRPr b="1" sz="2600">
              <a:solidFill>
                <a:srgbClr val="0070C0"/>
              </a:solidFill>
            </a:endParaRPr>
          </a:p>
        </p:txBody>
      </p:sp>
      <p:pic>
        <p:nvPicPr>
          <p:cNvPr id="249" name="Google Shape;249;p12"/>
          <p:cNvPicPr preferRelativeResize="0"/>
          <p:nvPr/>
        </p:nvPicPr>
        <p:blipFill rotWithShape="1">
          <a:blip r:embed="rId3">
            <a:alphaModFix/>
          </a:blip>
          <a:srcRect b="2752" l="36618" r="29532" t="10663"/>
          <a:stretch/>
        </p:blipFill>
        <p:spPr>
          <a:xfrm>
            <a:off x="7954410" y="1542824"/>
            <a:ext cx="2397904" cy="5116737"/>
          </a:xfrm>
          <a:prstGeom prst="rect">
            <a:avLst/>
          </a:prstGeom>
          <a:noFill/>
          <a:ln>
            <a:noFill/>
          </a:ln>
        </p:spPr>
      </p:pic>
      <p:sp>
        <p:nvSpPr>
          <p:cNvPr id="250" name="Google Shape;250;p12"/>
          <p:cNvSpPr txBox="1"/>
          <p:nvPr/>
        </p:nvSpPr>
        <p:spPr>
          <a:xfrm>
            <a:off x="7736427" y="1243002"/>
            <a:ext cx="29549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2015-2023 median offset</a:t>
            </a:r>
            <a:endParaRPr sz="1800">
              <a:solidFill>
                <a:schemeClr val="dk1"/>
              </a:solidFill>
              <a:latin typeface="Microsoft YaHei"/>
              <a:ea typeface="Microsoft YaHei"/>
              <a:cs typeface="Microsoft YaHei"/>
              <a:sym typeface="Microsoft YaHei"/>
            </a:endParaRPr>
          </a:p>
        </p:txBody>
      </p:sp>
      <p:cxnSp>
        <p:nvCxnSpPr>
          <p:cNvPr id="251" name="Google Shape;251;p12"/>
          <p:cNvCxnSpPr>
            <a:endCxn id="252" idx="1"/>
          </p:cNvCxnSpPr>
          <p:nvPr/>
        </p:nvCxnSpPr>
        <p:spPr>
          <a:xfrm>
            <a:off x="9255266" y="2226633"/>
            <a:ext cx="1169400" cy="119100"/>
          </a:xfrm>
          <a:prstGeom prst="straightConnector1">
            <a:avLst/>
          </a:prstGeom>
          <a:noFill/>
          <a:ln cap="flat" cmpd="sng" w="38100">
            <a:solidFill>
              <a:schemeClr val="accent1"/>
            </a:solidFill>
            <a:prstDash val="solid"/>
            <a:miter lim="800000"/>
            <a:headEnd len="sm" w="sm" type="none"/>
            <a:tailEnd len="med" w="med" type="triangle"/>
          </a:ln>
        </p:spPr>
      </p:cxnSp>
      <p:sp>
        <p:nvSpPr>
          <p:cNvPr id="252" name="Google Shape;252;p12"/>
          <p:cNvSpPr txBox="1"/>
          <p:nvPr/>
        </p:nvSpPr>
        <p:spPr>
          <a:xfrm>
            <a:off x="10424666" y="2022567"/>
            <a:ext cx="197845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70C0"/>
                </a:solidFill>
                <a:latin typeface="Microsoft YaHei"/>
                <a:ea typeface="Microsoft YaHei"/>
                <a:cs typeface="Microsoft YaHei"/>
                <a:sym typeface="Microsoft YaHei"/>
              </a:rPr>
              <a:t>Blue: delayed-mode data</a:t>
            </a:r>
            <a:endParaRPr b="1" sz="1800">
              <a:solidFill>
                <a:srgbClr val="0070C0"/>
              </a:solidFill>
              <a:latin typeface="Microsoft YaHei"/>
              <a:ea typeface="Microsoft YaHei"/>
              <a:cs typeface="Microsoft YaHei"/>
              <a:sym typeface="Microsoft YaHei"/>
            </a:endParaRPr>
          </a:p>
        </p:txBody>
      </p:sp>
      <p:grpSp>
        <p:nvGrpSpPr>
          <p:cNvPr id="253" name="Google Shape;253;p12"/>
          <p:cNvGrpSpPr/>
          <p:nvPr/>
        </p:nvGrpSpPr>
        <p:grpSpPr>
          <a:xfrm>
            <a:off x="335695" y="1263325"/>
            <a:ext cx="6734576" cy="5725303"/>
            <a:chOff x="6521888" y="2132424"/>
            <a:chExt cx="4682511" cy="3921673"/>
          </a:xfrm>
        </p:grpSpPr>
        <p:grpSp>
          <p:nvGrpSpPr>
            <p:cNvPr id="254" name="Google Shape;254;p12"/>
            <p:cNvGrpSpPr/>
            <p:nvPr/>
          </p:nvGrpSpPr>
          <p:grpSpPr>
            <a:xfrm>
              <a:off x="6521888" y="2132424"/>
              <a:ext cx="4682511" cy="3921673"/>
              <a:chOff x="5126673" y="2720498"/>
              <a:chExt cx="3996692" cy="3358198"/>
            </a:xfrm>
          </p:grpSpPr>
          <p:pic>
            <p:nvPicPr>
              <p:cNvPr id="255" name="Google Shape;255;p12"/>
              <p:cNvPicPr preferRelativeResize="0"/>
              <p:nvPr/>
            </p:nvPicPr>
            <p:blipFill rotWithShape="1">
              <a:blip r:embed="rId4">
                <a:alphaModFix/>
              </a:blip>
              <a:srcRect b="4039" l="2145" r="53109" t="9949"/>
              <a:stretch/>
            </p:blipFill>
            <p:spPr>
              <a:xfrm>
                <a:off x="5126673" y="2720498"/>
                <a:ext cx="3422968" cy="3358198"/>
              </a:xfrm>
              <a:prstGeom prst="rect">
                <a:avLst/>
              </a:prstGeom>
              <a:noFill/>
              <a:ln>
                <a:noFill/>
              </a:ln>
            </p:spPr>
          </p:pic>
          <p:pic>
            <p:nvPicPr>
              <p:cNvPr id="256" name="Google Shape;256;p12"/>
              <p:cNvPicPr preferRelativeResize="0"/>
              <p:nvPr/>
            </p:nvPicPr>
            <p:blipFill rotWithShape="1">
              <a:blip r:embed="rId4">
                <a:alphaModFix/>
              </a:blip>
              <a:srcRect b="4039" l="87676" r="1999" t="9949"/>
              <a:stretch/>
            </p:blipFill>
            <p:spPr>
              <a:xfrm>
                <a:off x="8333552" y="2720498"/>
                <a:ext cx="789813" cy="3358198"/>
              </a:xfrm>
              <a:prstGeom prst="rect">
                <a:avLst/>
              </a:prstGeom>
              <a:noFill/>
              <a:ln>
                <a:noFill/>
              </a:ln>
            </p:spPr>
          </p:pic>
        </p:grpSp>
        <p:cxnSp>
          <p:nvCxnSpPr>
            <p:cNvPr id="257" name="Google Shape;257;p12"/>
            <p:cNvCxnSpPr/>
            <p:nvPr/>
          </p:nvCxnSpPr>
          <p:spPr>
            <a:xfrm>
              <a:off x="8836225" y="4454525"/>
              <a:ext cx="1442832" cy="0"/>
            </a:xfrm>
            <a:prstGeom prst="straightConnector1">
              <a:avLst/>
            </a:prstGeom>
            <a:solidFill>
              <a:schemeClr val="lt1"/>
            </a:solidFill>
            <a:ln cap="flat" cmpd="sng" w="28575">
              <a:solidFill>
                <a:srgbClr val="221243"/>
              </a:solidFill>
              <a:prstDash val="dash"/>
              <a:round/>
              <a:headEnd len="sm" w="sm" type="none"/>
              <a:tailEnd len="sm" w="sm" type="none"/>
            </a:ln>
          </p:spPr>
        </p:cxnSp>
        <p:cxnSp>
          <p:nvCxnSpPr>
            <p:cNvPr id="258" name="Google Shape;258;p12"/>
            <p:cNvCxnSpPr/>
            <p:nvPr/>
          </p:nvCxnSpPr>
          <p:spPr>
            <a:xfrm rot="10800000">
              <a:off x="8921623" y="2606040"/>
              <a:ext cx="0" cy="1848485"/>
            </a:xfrm>
            <a:prstGeom prst="straightConnector1">
              <a:avLst/>
            </a:prstGeom>
            <a:solidFill>
              <a:schemeClr val="lt1"/>
            </a:solidFill>
            <a:ln cap="flat" cmpd="sng" w="28575">
              <a:solidFill>
                <a:srgbClr val="221243"/>
              </a:solidFill>
              <a:prstDash val="dash"/>
              <a:round/>
              <a:headEnd len="sm" w="sm" type="none"/>
              <a:tailEnd len="sm" w="sm" type="none"/>
            </a:ln>
          </p:spPr>
        </p:cxnSp>
      </p:grpSp>
      <p:sp>
        <p:nvSpPr>
          <p:cNvPr id="259" name="Google Shape;259;p12"/>
          <p:cNvSpPr txBox="1"/>
          <p:nvPr/>
        </p:nvSpPr>
        <p:spPr>
          <a:xfrm>
            <a:off x="429039" y="946343"/>
            <a:ext cx="5333586" cy="452519"/>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000"/>
              <a:buFont typeface="Noto Sans Symbols"/>
              <a:buChar char="●"/>
            </a:pPr>
            <a:r>
              <a:rPr b="1" lang="en-US" sz="2000">
                <a:solidFill>
                  <a:schemeClr val="dk1"/>
                </a:solidFill>
                <a:latin typeface="Microsoft Yahei"/>
                <a:ea typeface="Microsoft Yahei"/>
                <a:cs typeface="Microsoft Yahei"/>
                <a:sym typeface="Microsoft Yahei"/>
              </a:rPr>
              <a:t>For delay-mode Argo data</a:t>
            </a:r>
            <a:endParaRPr/>
          </a:p>
        </p:txBody>
      </p:sp>
      <p:cxnSp>
        <p:nvCxnSpPr>
          <p:cNvPr id="260" name="Google Shape;260;p12"/>
          <p:cNvCxnSpPr/>
          <p:nvPr/>
        </p:nvCxnSpPr>
        <p:spPr>
          <a:xfrm flipH="1" rot="10800000">
            <a:off x="3095832" y="3693975"/>
            <a:ext cx="1114425" cy="853364"/>
          </a:xfrm>
          <a:prstGeom prst="straightConnector1">
            <a:avLst/>
          </a:prstGeom>
          <a:noFill/>
          <a:ln cap="flat" cmpd="sng" w="38100">
            <a:solidFill>
              <a:schemeClr val="dk1"/>
            </a:solidFill>
            <a:prstDash val="solid"/>
            <a:miter lim="800000"/>
            <a:headEnd len="sm" w="sm" type="none"/>
            <a:tailEnd len="med" w="med" type="triangle"/>
          </a:ln>
        </p:spPr>
      </p:cxnSp>
      <p:sp>
        <p:nvSpPr>
          <p:cNvPr id="261" name="Google Shape;261;p12"/>
          <p:cNvSpPr txBox="1"/>
          <p:nvPr/>
        </p:nvSpPr>
        <p:spPr>
          <a:xfrm>
            <a:off x="1680422" y="4851512"/>
            <a:ext cx="235192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A positive offset</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[depth-dependent?]</a:t>
            </a:r>
            <a:endParaRPr b="1" sz="1800">
              <a:solidFill>
                <a:schemeClr val="dk1"/>
              </a:solidFill>
              <a:latin typeface="Arial"/>
              <a:ea typeface="Arial"/>
              <a:cs typeface="Arial"/>
              <a:sym typeface="Arial"/>
            </a:endParaRPr>
          </a:p>
        </p:txBody>
      </p:sp>
      <p:sp>
        <p:nvSpPr>
          <p:cNvPr id="262" name="Google Shape;262;p12"/>
          <p:cNvSpPr txBox="1"/>
          <p:nvPr/>
        </p:nvSpPr>
        <p:spPr>
          <a:xfrm>
            <a:off x="2440535" y="3066385"/>
            <a:ext cx="1558150"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1" i="0" lang="en-US" sz="1800" u="none" cap="none" strike="noStrike">
                <a:solidFill>
                  <a:schemeClr val="dk1"/>
                </a:solidFill>
                <a:latin typeface="Microsoft Yahei"/>
                <a:ea typeface="Microsoft Yahei"/>
                <a:cs typeface="Microsoft Yahei"/>
                <a:sym typeface="Microsoft Yahei"/>
              </a:rPr>
              <a:t>2015</a:t>
            </a:r>
            <a:endParaRPr/>
          </a:p>
        </p:txBody>
      </p:sp>
      <p:sp>
        <p:nvSpPr>
          <p:cNvPr id="263" name="Google Shape;263;p12"/>
          <p:cNvSpPr txBox="1"/>
          <p:nvPr/>
        </p:nvSpPr>
        <p:spPr>
          <a:xfrm>
            <a:off x="3818570" y="4785708"/>
            <a:ext cx="1558150"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1" i="0" lang="en-US" sz="1800" u="none" cap="none" strike="noStrike">
                <a:solidFill>
                  <a:schemeClr val="dk1"/>
                </a:solidFill>
                <a:latin typeface="Microsoft Yahei"/>
                <a:ea typeface="Microsoft Yahei"/>
                <a:cs typeface="Microsoft Yahei"/>
                <a:sym typeface="Microsoft Yahei"/>
              </a:rPr>
              <a:t>0-800m</a:t>
            </a:r>
            <a:endParaRPr/>
          </a:p>
        </p:txBody>
      </p:sp>
      <p:cxnSp>
        <p:nvCxnSpPr>
          <p:cNvPr id="264" name="Google Shape;264;p12"/>
          <p:cNvCxnSpPr/>
          <p:nvPr/>
        </p:nvCxnSpPr>
        <p:spPr>
          <a:xfrm>
            <a:off x="8277175" y="3444221"/>
            <a:ext cx="2075139" cy="0"/>
          </a:xfrm>
          <a:prstGeom prst="straightConnector1">
            <a:avLst/>
          </a:prstGeom>
          <a:solidFill>
            <a:schemeClr val="lt1"/>
          </a:solidFill>
          <a:ln cap="flat" cmpd="sng" w="28575">
            <a:solidFill>
              <a:srgbClr val="221243"/>
            </a:solidFill>
            <a:prstDash val="dash"/>
            <a:round/>
            <a:headEnd len="sm" w="sm" type="none"/>
            <a:tailEnd len="sm" w="sm" type="none"/>
          </a:ln>
        </p:spPr>
      </p:cxnSp>
      <p:sp>
        <p:nvSpPr>
          <p:cNvPr id="265" name="Google Shape;265;p12"/>
          <p:cNvSpPr txBox="1"/>
          <p:nvPr/>
        </p:nvSpPr>
        <p:spPr>
          <a:xfrm>
            <a:off x="9336453" y="3444221"/>
            <a:ext cx="1558150" cy="36933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1" i="0" lang="en-US" sz="1800" u="none" cap="none" strike="noStrike">
                <a:solidFill>
                  <a:schemeClr val="dk1"/>
                </a:solidFill>
                <a:latin typeface="Microsoft Yahei"/>
                <a:ea typeface="Microsoft Yahei"/>
                <a:cs typeface="Microsoft Yahei"/>
                <a:sym typeface="Microsoft Yahei"/>
              </a:rPr>
              <a:t>800m</a:t>
            </a:r>
            <a:endParaRPr/>
          </a:p>
        </p:txBody>
      </p:sp>
      <p:sp>
        <p:nvSpPr>
          <p:cNvPr id="266" name="Google Shape;266;p12"/>
          <p:cNvSpPr txBox="1"/>
          <p:nvPr/>
        </p:nvSpPr>
        <p:spPr>
          <a:xfrm>
            <a:off x="10214378" y="2715064"/>
            <a:ext cx="20441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70C0"/>
                </a:solidFill>
                <a:latin typeface="Arial"/>
                <a:ea typeface="Arial"/>
                <a:cs typeface="Arial"/>
                <a:sym typeface="Arial"/>
              </a:rPr>
              <a:t>0.001~0.002 g/kg</a:t>
            </a:r>
            <a:endParaRPr/>
          </a:p>
          <a:p>
            <a:pPr indent="0" lvl="0" marL="0" marR="0" rtl="0" algn="l">
              <a:spcBef>
                <a:spcPts val="0"/>
              </a:spcBef>
              <a:spcAft>
                <a:spcPts val="0"/>
              </a:spcAft>
              <a:buNone/>
            </a:pPr>
            <a:r>
              <a:rPr b="1" lang="en-US" sz="1800">
                <a:solidFill>
                  <a:srgbClr val="0070C0"/>
                </a:solidFill>
                <a:latin typeface="Arial"/>
                <a:ea typeface="Arial"/>
                <a:cs typeface="Arial"/>
                <a:sym typeface="Arial"/>
              </a:rPr>
              <a:t>[200-800m]</a:t>
            </a:r>
            <a:endParaRPr b="1" sz="1800">
              <a:solidFill>
                <a:srgbClr val="0070C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图表, 折线图&#10;&#10;描述已自动生成" id="272" name="Google Shape;272;p13"/>
          <p:cNvPicPr preferRelativeResize="0"/>
          <p:nvPr/>
        </p:nvPicPr>
        <p:blipFill rotWithShape="1">
          <a:blip r:embed="rId3">
            <a:alphaModFix/>
          </a:blip>
          <a:srcRect b="0" l="0" r="0" t="0"/>
          <a:stretch/>
        </p:blipFill>
        <p:spPr>
          <a:xfrm>
            <a:off x="322688" y="2249804"/>
            <a:ext cx="5829869" cy="4358521"/>
          </a:xfrm>
          <a:prstGeom prst="rect">
            <a:avLst/>
          </a:prstGeom>
          <a:noFill/>
          <a:ln>
            <a:noFill/>
          </a:ln>
        </p:spPr>
      </p:pic>
      <p:pic>
        <p:nvPicPr>
          <p:cNvPr id="273" name="Google Shape;273;p13"/>
          <p:cNvPicPr preferRelativeResize="0"/>
          <p:nvPr/>
        </p:nvPicPr>
        <p:blipFill rotWithShape="1">
          <a:blip r:embed="rId4">
            <a:alphaModFix/>
          </a:blip>
          <a:srcRect b="41292" l="0" r="0" t="0"/>
          <a:stretch/>
        </p:blipFill>
        <p:spPr>
          <a:xfrm>
            <a:off x="5267671" y="2477226"/>
            <a:ext cx="6924329" cy="3484789"/>
          </a:xfrm>
          <a:prstGeom prst="rect">
            <a:avLst/>
          </a:prstGeom>
          <a:noFill/>
          <a:ln>
            <a:noFill/>
          </a:ln>
        </p:spPr>
      </p:pic>
      <p:sp>
        <p:nvSpPr>
          <p:cNvPr id="274" name="Google Shape;274;p13"/>
          <p:cNvSpPr txBox="1"/>
          <p:nvPr/>
        </p:nvSpPr>
        <p:spPr>
          <a:xfrm>
            <a:off x="580072" y="249674"/>
            <a:ext cx="7123747"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600">
                <a:solidFill>
                  <a:srgbClr val="0070C0"/>
                </a:solidFill>
                <a:latin typeface="Microsoft Yahei"/>
                <a:ea typeface="Microsoft Yahei"/>
                <a:cs typeface="Microsoft Yahei"/>
                <a:sym typeface="Microsoft Yahei"/>
              </a:rPr>
              <a:t>Results -- S_offset(float, service time)</a:t>
            </a:r>
            <a:endParaRPr b="1" sz="2600">
              <a:solidFill>
                <a:srgbClr val="0070C0"/>
              </a:solidFill>
              <a:latin typeface="Arial"/>
              <a:ea typeface="Arial"/>
              <a:cs typeface="Arial"/>
              <a:sym typeface="Arial"/>
            </a:endParaRPr>
          </a:p>
        </p:txBody>
      </p:sp>
      <p:sp>
        <p:nvSpPr>
          <p:cNvPr id="275" name="Google Shape;275;p13"/>
          <p:cNvSpPr txBox="1"/>
          <p:nvPr/>
        </p:nvSpPr>
        <p:spPr>
          <a:xfrm>
            <a:off x="359727" y="895985"/>
            <a:ext cx="12192635" cy="123698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20000"/>
              </a:lnSpc>
              <a:spcBef>
                <a:spcPts val="0"/>
              </a:spcBef>
              <a:spcAft>
                <a:spcPts val="0"/>
              </a:spcAft>
              <a:buClr>
                <a:schemeClr val="dk1"/>
              </a:buClr>
              <a:buSzPts val="2000"/>
              <a:buFont typeface="Noto Sans Symbols"/>
              <a:buChar char="●"/>
            </a:pPr>
            <a:r>
              <a:rPr b="1" lang="en-US" sz="2000">
                <a:solidFill>
                  <a:schemeClr val="dk1"/>
                </a:solidFill>
                <a:latin typeface="Microsoft Yahei"/>
                <a:ea typeface="Microsoft Yahei"/>
                <a:cs typeface="Microsoft Yahei"/>
                <a:sym typeface="Microsoft Yahei"/>
              </a:rPr>
              <a:t>Argo sensor float service time (lifetime): generally within three years </a:t>
            </a:r>
            <a:r>
              <a:rPr lang="en-US" sz="1400">
                <a:solidFill>
                  <a:schemeClr val="dk1"/>
                </a:solidFill>
                <a:latin typeface="Microsoft Yahei"/>
                <a:ea typeface="Microsoft Yahei"/>
                <a:cs typeface="Microsoft Yahei"/>
                <a:sym typeface="Microsoft Yahei"/>
              </a:rPr>
              <a:t>(Wong et al., 2020)</a:t>
            </a:r>
            <a:endParaRPr sz="2000">
              <a:solidFill>
                <a:schemeClr val="dk1"/>
              </a:solidFill>
              <a:latin typeface="Microsoft Yahei"/>
              <a:ea typeface="Microsoft Yahei"/>
              <a:cs typeface="Microsoft Yahei"/>
              <a:sym typeface="Microsoft Yahei"/>
            </a:endParaRPr>
          </a:p>
          <a:p>
            <a:pPr indent="-342900" lvl="0" marL="342900" marR="0" rtl="0" algn="l">
              <a:lnSpc>
                <a:spcPct val="120000"/>
              </a:lnSpc>
              <a:spcBef>
                <a:spcPts val="0"/>
              </a:spcBef>
              <a:spcAft>
                <a:spcPts val="0"/>
              </a:spcAft>
              <a:buClr>
                <a:schemeClr val="dk1"/>
              </a:buClr>
              <a:buSzPts val="2000"/>
              <a:buFont typeface="Noto Sans Symbols"/>
              <a:buChar char="●"/>
            </a:pPr>
            <a:r>
              <a:rPr b="1" lang="en-US" sz="2000">
                <a:solidFill>
                  <a:schemeClr val="dk1"/>
                </a:solidFill>
                <a:latin typeface="Microsoft Yahei"/>
                <a:ea typeface="Microsoft Yahei"/>
                <a:cs typeface="Microsoft Yahei"/>
                <a:sym typeface="Microsoft Yahei"/>
              </a:rPr>
              <a:t>Bias: Increasing positive biases with increasing lifetime</a:t>
            </a:r>
            <a:endParaRPr/>
          </a:p>
          <a:p>
            <a:pPr indent="-342900" lvl="0" marL="342900" marR="0" rtl="0" algn="l">
              <a:lnSpc>
                <a:spcPct val="120000"/>
              </a:lnSpc>
              <a:spcBef>
                <a:spcPts val="0"/>
              </a:spcBef>
              <a:spcAft>
                <a:spcPts val="0"/>
              </a:spcAft>
              <a:buClr>
                <a:schemeClr val="dk1"/>
              </a:buClr>
              <a:buSzPts val="2000"/>
              <a:buFont typeface="Noto Sans Symbols"/>
              <a:buChar char="●"/>
            </a:pPr>
            <a:r>
              <a:rPr b="1" lang="en-US" sz="2000">
                <a:solidFill>
                  <a:schemeClr val="dk1"/>
                </a:solidFill>
                <a:latin typeface="Microsoft Yahei"/>
                <a:ea typeface="Microsoft Yahei"/>
                <a:cs typeface="Microsoft Yahei"/>
                <a:sym typeface="Microsoft Yahei"/>
              </a:rPr>
              <a:t>Potential pure salinity bias? </a:t>
            </a:r>
            <a:endParaRPr b="1" sz="2000">
              <a:solidFill>
                <a:schemeClr val="dk1"/>
              </a:solidFill>
              <a:latin typeface="Microsoft Yahei"/>
              <a:ea typeface="Microsoft Yahei"/>
              <a:cs typeface="Microsoft Yahei"/>
              <a:sym typeface="Microsoft Yahei"/>
            </a:endParaRPr>
          </a:p>
        </p:txBody>
      </p:sp>
      <p:cxnSp>
        <p:nvCxnSpPr>
          <p:cNvPr id="276" name="Google Shape;276;p13"/>
          <p:cNvCxnSpPr/>
          <p:nvPr/>
        </p:nvCxnSpPr>
        <p:spPr>
          <a:xfrm flipH="1" rot="10800000">
            <a:off x="2082910" y="4253948"/>
            <a:ext cx="3270968" cy="584255"/>
          </a:xfrm>
          <a:prstGeom prst="straightConnector1">
            <a:avLst/>
          </a:prstGeom>
          <a:noFill/>
          <a:ln cap="flat" cmpd="sng" w="28575">
            <a:solidFill>
              <a:srgbClr val="FF0000"/>
            </a:solidFill>
            <a:prstDash val="dash"/>
            <a:miter lim="800000"/>
            <a:headEnd len="sm" w="sm" type="none"/>
            <a:tailEnd len="med" w="med" type="triangle"/>
          </a:ln>
        </p:spPr>
      </p:cxnSp>
      <p:cxnSp>
        <p:nvCxnSpPr>
          <p:cNvPr id="277" name="Google Shape;277;p13"/>
          <p:cNvCxnSpPr/>
          <p:nvPr/>
        </p:nvCxnSpPr>
        <p:spPr>
          <a:xfrm flipH="1" rot="10800000">
            <a:off x="7258929" y="3429000"/>
            <a:ext cx="829994" cy="411480"/>
          </a:xfrm>
          <a:prstGeom prst="straightConnector1">
            <a:avLst/>
          </a:prstGeom>
          <a:noFill/>
          <a:ln cap="flat" cmpd="sng" w="38100">
            <a:solidFill>
              <a:srgbClr val="548135"/>
            </a:solidFill>
            <a:prstDash val="solid"/>
            <a:miter lim="800000"/>
            <a:headEnd len="sm" w="sm" type="none"/>
            <a:tailEnd len="med" w="med" type="triangle"/>
          </a:ln>
        </p:spPr>
      </p:cxnSp>
      <p:sp>
        <p:nvSpPr>
          <p:cNvPr id="278" name="Google Shape;278;p13"/>
          <p:cNvSpPr txBox="1"/>
          <p:nvPr/>
        </p:nvSpPr>
        <p:spPr>
          <a:xfrm>
            <a:off x="7891213" y="3072204"/>
            <a:ext cx="43476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B050"/>
                </a:solidFill>
                <a:latin typeface="Arial"/>
                <a:ea typeface="Arial"/>
                <a:cs typeface="Arial"/>
                <a:sym typeface="Arial"/>
              </a:rPr>
              <a:t>Lifetime: Second &amp; three years (~0.002)</a:t>
            </a:r>
            <a:endParaRPr b="1" sz="1800">
              <a:solidFill>
                <a:srgbClr val="00B05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4"/>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12984"/>
              </a:buClr>
              <a:buSzPts val="3600"/>
              <a:buFont typeface="Arial"/>
              <a:buNone/>
            </a:pPr>
            <a:r>
              <a:rPr lang="en-US" sz="3600">
                <a:latin typeface="Arial"/>
                <a:ea typeface="Arial"/>
                <a:cs typeface="Arial"/>
                <a:sym typeface="Arial"/>
              </a:rPr>
              <a:t>NOAA/NCEI’s results – global average</a:t>
            </a:r>
            <a:endParaRPr sz="3600"/>
          </a:p>
        </p:txBody>
      </p:sp>
      <p:pic>
        <p:nvPicPr>
          <p:cNvPr id="285" name="Google Shape;285;p14"/>
          <p:cNvPicPr preferRelativeResize="0"/>
          <p:nvPr/>
        </p:nvPicPr>
        <p:blipFill rotWithShape="1">
          <a:blip r:embed="rId3">
            <a:alphaModFix/>
          </a:blip>
          <a:srcRect b="0" l="0" r="0" t="0"/>
          <a:stretch/>
        </p:blipFill>
        <p:spPr>
          <a:xfrm>
            <a:off x="381274" y="1688540"/>
            <a:ext cx="6780147" cy="4971021"/>
          </a:xfrm>
          <a:prstGeom prst="rect">
            <a:avLst/>
          </a:prstGeom>
          <a:noFill/>
          <a:ln>
            <a:noFill/>
          </a:ln>
        </p:spPr>
      </p:pic>
      <p:sp>
        <p:nvSpPr>
          <p:cNvPr id="286" name="Google Shape;286;p14"/>
          <p:cNvSpPr txBox="1"/>
          <p:nvPr/>
        </p:nvSpPr>
        <p:spPr>
          <a:xfrm>
            <a:off x="609600" y="994777"/>
            <a:ext cx="4580506"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Arial"/>
                <a:ea typeface="Arial"/>
                <a:cs typeface="Arial"/>
                <a:sym typeface="Arial"/>
              </a:rPr>
              <a:t>Delayed Mode Adjusted Salinity Data</a:t>
            </a:r>
            <a:endParaRPr/>
          </a:p>
        </p:txBody>
      </p:sp>
      <p:sp>
        <p:nvSpPr>
          <p:cNvPr id="287" name="Google Shape;287;p14"/>
          <p:cNvSpPr txBox="1"/>
          <p:nvPr/>
        </p:nvSpPr>
        <p:spPr>
          <a:xfrm>
            <a:off x="7161421" y="3088962"/>
            <a:ext cx="4649304" cy="156966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The increase in global salinity is also evident in the delayed-mode adjusted salinity data (~0.001) from 2016- 2022.</a:t>
            </a:r>
            <a:endParaRPr/>
          </a:p>
        </p:txBody>
      </p:sp>
      <p:sp>
        <p:nvSpPr>
          <p:cNvPr id="288" name="Google Shape;288;p14"/>
          <p:cNvSpPr/>
          <p:nvPr/>
        </p:nvSpPr>
        <p:spPr>
          <a:xfrm>
            <a:off x="4609847" y="3095575"/>
            <a:ext cx="2145534" cy="1553717"/>
          </a:xfrm>
          <a:prstGeom prst="ellipse">
            <a:avLst/>
          </a:prstGeom>
          <a:noFill/>
          <a:ln cap="flat" cmpd="sng" w="571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89" name="Google Shape;289;p14"/>
          <p:cNvCxnSpPr/>
          <p:nvPr/>
        </p:nvCxnSpPr>
        <p:spPr>
          <a:xfrm>
            <a:off x="5679735" y="3872433"/>
            <a:ext cx="322345" cy="1201385"/>
          </a:xfrm>
          <a:prstGeom prst="straightConnector1">
            <a:avLst/>
          </a:prstGeom>
          <a:noFill/>
          <a:ln cap="flat" cmpd="sng" w="38100">
            <a:solidFill>
              <a:srgbClr val="548135"/>
            </a:solidFill>
            <a:prstDash val="solid"/>
            <a:miter lim="800000"/>
            <a:headEnd len="sm" w="sm" type="none"/>
            <a:tailEnd len="med" w="med" type="triangle"/>
          </a:ln>
        </p:spPr>
      </p:cxnSp>
      <p:sp>
        <p:nvSpPr>
          <p:cNvPr id="290" name="Google Shape;290;p14"/>
          <p:cNvSpPr txBox="1"/>
          <p:nvPr/>
        </p:nvSpPr>
        <p:spPr>
          <a:xfrm>
            <a:off x="5034253" y="5049367"/>
            <a:ext cx="17572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548135"/>
                </a:solidFill>
                <a:latin typeface="Arial"/>
                <a:ea typeface="Arial"/>
                <a:cs typeface="Arial"/>
                <a:sym typeface="Arial"/>
              </a:rPr>
              <a:t>Global average</a:t>
            </a:r>
            <a:endParaRPr b="1" sz="1800">
              <a:solidFill>
                <a:srgbClr val="548135"/>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5"/>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12984"/>
              </a:buClr>
              <a:buSzPts val="3600"/>
              <a:buFont typeface="Arial"/>
              <a:buNone/>
            </a:pPr>
            <a:r>
              <a:rPr lang="en-US" sz="3600">
                <a:latin typeface="Arial"/>
                <a:ea typeface="Arial"/>
                <a:cs typeface="Arial"/>
                <a:sym typeface="Arial"/>
              </a:rPr>
              <a:t>NOAA/NCEI’s results – global average</a:t>
            </a:r>
            <a:endParaRPr sz="3600">
              <a:latin typeface="Arial"/>
              <a:ea typeface="Arial"/>
              <a:cs typeface="Arial"/>
              <a:sym typeface="Arial"/>
            </a:endParaRPr>
          </a:p>
        </p:txBody>
      </p:sp>
      <p:pic>
        <p:nvPicPr>
          <p:cNvPr id="297" name="Google Shape;297;p15"/>
          <p:cNvPicPr preferRelativeResize="0"/>
          <p:nvPr/>
        </p:nvPicPr>
        <p:blipFill rotWithShape="1">
          <a:blip r:embed="rId3">
            <a:alphaModFix/>
          </a:blip>
          <a:srcRect b="0" l="0" r="0" t="0"/>
          <a:stretch/>
        </p:blipFill>
        <p:spPr>
          <a:xfrm>
            <a:off x="56307" y="1005436"/>
            <a:ext cx="6954093" cy="5242991"/>
          </a:xfrm>
          <a:prstGeom prst="rect">
            <a:avLst/>
          </a:prstGeom>
          <a:noFill/>
          <a:ln>
            <a:noFill/>
          </a:ln>
        </p:spPr>
      </p:pic>
      <p:sp>
        <p:nvSpPr>
          <p:cNvPr id="298" name="Google Shape;298;p15"/>
          <p:cNvSpPr/>
          <p:nvPr/>
        </p:nvSpPr>
        <p:spPr>
          <a:xfrm>
            <a:off x="4288727" y="1590262"/>
            <a:ext cx="827434" cy="2691710"/>
          </a:xfrm>
          <a:prstGeom prst="ellipse">
            <a:avLst/>
          </a:prstGeom>
          <a:noFill/>
          <a:ln cap="flat" cmpd="sng" w="571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99" name="Google Shape;299;p15"/>
          <p:cNvCxnSpPr/>
          <p:nvPr/>
        </p:nvCxnSpPr>
        <p:spPr>
          <a:xfrm>
            <a:off x="5170839" y="2192673"/>
            <a:ext cx="2581683" cy="251315"/>
          </a:xfrm>
          <a:prstGeom prst="straightConnector1">
            <a:avLst/>
          </a:prstGeom>
          <a:noFill/>
          <a:ln cap="flat" cmpd="sng" w="57150">
            <a:solidFill>
              <a:schemeClr val="accent1"/>
            </a:solidFill>
            <a:prstDash val="solid"/>
            <a:miter lim="800000"/>
            <a:headEnd len="sm" w="sm" type="none"/>
            <a:tailEnd len="med" w="med" type="triangle"/>
          </a:ln>
        </p:spPr>
      </p:cxnSp>
      <p:sp>
        <p:nvSpPr>
          <p:cNvPr id="300" name="Google Shape;300;p15"/>
          <p:cNvSpPr txBox="1"/>
          <p:nvPr/>
        </p:nvSpPr>
        <p:spPr>
          <a:xfrm>
            <a:off x="7183500" y="2567031"/>
            <a:ext cx="4832924" cy="156966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The increase we see in global salinity </a:t>
            </a:r>
            <a:r>
              <a:rPr b="1" lang="en-US" sz="2400">
                <a:solidFill>
                  <a:srgbClr val="0070C0"/>
                </a:solidFill>
                <a:latin typeface="Arial"/>
                <a:ea typeface="Arial"/>
                <a:cs typeface="Arial"/>
                <a:sym typeface="Arial"/>
              </a:rPr>
              <a:t>is primarily a result of increases from 2016 to 2018 in the 100-500m layer</a:t>
            </a:r>
            <a:r>
              <a:rPr lang="en-US" sz="2400">
                <a:solidFill>
                  <a:schemeClr val="dk1"/>
                </a:solidFill>
                <a:latin typeface="Arial"/>
                <a:ea typeface="Arial"/>
                <a:cs typeface="Arial"/>
                <a:sym typeface="Arial"/>
              </a:rPr>
              <a:t>.</a:t>
            </a:r>
            <a:endParaRPr/>
          </a:p>
        </p:txBody>
      </p:sp>
      <p:sp>
        <p:nvSpPr>
          <p:cNvPr id="301" name="Google Shape;301;p15"/>
          <p:cNvSpPr txBox="1"/>
          <p:nvPr/>
        </p:nvSpPr>
        <p:spPr>
          <a:xfrm>
            <a:off x="3725518" y="915468"/>
            <a:ext cx="461009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Delayed Mode Adjusted Salinity Data</a:t>
            </a:r>
            <a:endParaRPr/>
          </a:p>
        </p:txBody>
      </p:sp>
      <p:sp>
        <p:nvSpPr>
          <p:cNvPr id="302" name="Google Shape;302;p15"/>
          <p:cNvSpPr txBox="1"/>
          <p:nvPr/>
        </p:nvSpPr>
        <p:spPr>
          <a:xfrm>
            <a:off x="491160" y="6119954"/>
            <a:ext cx="1107881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70C0"/>
                </a:solidFill>
                <a:latin typeface="Arial"/>
                <a:ea typeface="Arial"/>
                <a:cs typeface="Arial"/>
                <a:sym typeface="Arial"/>
              </a:rPr>
              <a:t>Is this salinity increase we see from 2016 to 2018 between 100 and 500m a residual salinity bias not yet accounted for?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16"/>
          <p:cNvPicPr preferRelativeResize="0"/>
          <p:nvPr/>
        </p:nvPicPr>
        <p:blipFill rotWithShape="1">
          <a:blip r:embed="rId3">
            <a:alphaModFix/>
          </a:blip>
          <a:srcRect b="0" l="0" r="0" t="0"/>
          <a:stretch/>
        </p:blipFill>
        <p:spPr>
          <a:xfrm>
            <a:off x="980383" y="445864"/>
            <a:ext cx="4784587" cy="3486056"/>
          </a:xfrm>
          <a:prstGeom prst="rect">
            <a:avLst/>
          </a:prstGeom>
          <a:noFill/>
          <a:ln>
            <a:noFill/>
          </a:ln>
        </p:spPr>
      </p:pic>
      <p:pic>
        <p:nvPicPr>
          <p:cNvPr id="309" name="Google Shape;309;p16"/>
          <p:cNvPicPr preferRelativeResize="0"/>
          <p:nvPr/>
        </p:nvPicPr>
        <p:blipFill rotWithShape="1">
          <a:blip r:embed="rId4">
            <a:alphaModFix/>
          </a:blip>
          <a:srcRect b="0" l="0" r="0" t="0"/>
          <a:stretch/>
        </p:blipFill>
        <p:spPr>
          <a:xfrm>
            <a:off x="121920" y="3931920"/>
            <a:ext cx="3915062" cy="2926080"/>
          </a:xfrm>
          <a:prstGeom prst="rect">
            <a:avLst/>
          </a:prstGeom>
          <a:noFill/>
          <a:ln>
            <a:noFill/>
          </a:ln>
        </p:spPr>
      </p:pic>
      <p:pic>
        <p:nvPicPr>
          <p:cNvPr id="310" name="Google Shape;310;p16"/>
          <p:cNvPicPr preferRelativeResize="0"/>
          <p:nvPr/>
        </p:nvPicPr>
        <p:blipFill rotWithShape="1">
          <a:blip r:embed="rId5">
            <a:alphaModFix/>
          </a:blip>
          <a:srcRect b="0" l="0" r="0" t="0"/>
          <a:stretch/>
        </p:blipFill>
        <p:spPr>
          <a:xfrm>
            <a:off x="4141670" y="3931920"/>
            <a:ext cx="3941336" cy="2926080"/>
          </a:xfrm>
          <a:prstGeom prst="rect">
            <a:avLst/>
          </a:prstGeom>
          <a:noFill/>
          <a:ln>
            <a:noFill/>
          </a:ln>
        </p:spPr>
      </p:pic>
      <p:pic>
        <p:nvPicPr>
          <p:cNvPr id="311" name="Google Shape;311;p16"/>
          <p:cNvPicPr preferRelativeResize="0"/>
          <p:nvPr/>
        </p:nvPicPr>
        <p:blipFill rotWithShape="1">
          <a:blip r:embed="rId6">
            <a:alphaModFix/>
          </a:blip>
          <a:srcRect b="0" l="0" r="0" t="0"/>
          <a:stretch/>
        </p:blipFill>
        <p:spPr>
          <a:xfrm>
            <a:off x="8187694" y="3931920"/>
            <a:ext cx="3883853" cy="2926080"/>
          </a:xfrm>
          <a:prstGeom prst="rect">
            <a:avLst/>
          </a:prstGeom>
          <a:noFill/>
          <a:ln>
            <a:noFill/>
          </a:ln>
        </p:spPr>
      </p:pic>
      <p:sp>
        <p:nvSpPr>
          <p:cNvPr id="312" name="Google Shape;312;p16"/>
          <p:cNvSpPr/>
          <p:nvPr/>
        </p:nvSpPr>
        <p:spPr>
          <a:xfrm>
            <a:off x="3714280" y="1659980"/>
            <a:ext cx="944880" cy="955408"/>
          </a:xfrm>
          <a:prstGeom prst="ellipse">
            <a:avLst/>
          </a:prstGeom>
          <a:noFill/>
          <a:ln cap="flat" cmpd="sng" w="5715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3" name="Google Shape;313;p16"/>
          <p:cNvSpPr txBox="1"/>
          <p:nvPr/>
        </p:nvSpPr>
        <p:spPr>
          <a:xfrm>
            <a:off x="6353849" y="1912602"/>
            <a:ext cx="4857767"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70C0"/>
                </a:solidFill>
                <a:latin typeface="Arial"/>
                <a:ea typeface="Arial"/>
                <a:cs typeface="Arial"/>
                <a:sym typeface="Arial"/>
              </a:rPr>
              <a:t>No evidence </a:t>
            </a:r>
            <a:r>
              <a:rPr lang="en-US" sz="2000">
                <a:solidFill>
                  <a:schemeClr val="dk1"/>
                </a:solidFill>
                <a:latin typeface="Arial"/>
                <a:ea typeface="Arial"/>
                <a:cs typeface="Arial"/>
                <a:sym typeface="Arial"/>
              </a:rPr>
              <a:t>of a significant salty bias remaining in the Delayed-Mode Argo salinity profiles after comparing to CTD.  </a:t>
            </a:r>
            <a:r>
              <a:rPr b="1" lang="en-US" sz="2000">
                <a:solidFill>
                  <a:srgbClr val="0070C0"/>
                </a:solidFill>
                <a:latin typeface="Arial"/>
                <a:ea typeface="Arial"/>
                <a:cs typeface="Arial"/>
                <a:sym typeface="Arial"/>
              </a:rPr>
              <a:t>Does not explain the salinity increase between 2016 and 2018.</a:t>
            </a:r>
            <a:endParaRPr/>
          </a:p>
        </p:txBody>
      </p:sp>
      <p:sp>
        <p:nvSpPr>
          <p:cNvPr id="314" name="Google Shape;314;p16"/>
          <p:cNvSpPr txBox="1"/>
          <p:nvPr/>
        </p:nvSpPr>
        <p:spPr>
          <a:xfrm>
            <a:off x="2813538" y="5570846"/>
            <a:ext cx="67197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Arial"/>
                <a:ea typeface="Arial"/>
                <a:cs typeface="Arial"/>
                <a:sym typeface="Arial"/>
              </a:rPr>
              <a:t>2016</a:t>
            </a:r>
            <a:endParaRPr sz="1800">
              <a:solidFill>
                <a:srgbClr val="0070C0"/>
              </a:solidFill>
              <a:latin typeface="Arial"/>
              <a:ea typeface="Arial"/>
              <a:cs typeface="Arial"/>
              <a:sym typeface="Arial"/>
            </a:endParaRPr>
          </a:p>
        </p:txBody>
      </p:sp>
      <p:sp>
        <p:nvSpPr>
          <p:cNvPr id="315" name="Google Shape;315;p16"/>
          <p:cNvSpPr txBox="1"/>
          <p:nvPr/>
        </p:nvSpPr>
        <p:spPr>
          <a:xfrm>
            <a:off x="6989298" y="5570846"/>
            <a:ext cx="67197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Arial"/>
                <a:ea typeface="Arial"/>
                <a:cs typeface="Arial"/>
                <a:sym typeface="Arial"/>
              </a:rPr>
              <a:t>2017</a:t>
            </a:r>
            <a:endParaRPr sz="1800">
              <a:solidFill>
                <a:srgbClr val="0070C0"/>
              </a:solidFill>
              <a:latin typeface="Arial"/>
              <a:ea typeface="Arial"/>
              <a:cs typeface="Arial"/>
              <a:sym typeface="Arial"/>
            </a:endParaRPr>
          </a:p>
        </p:txBody>
      </p:sp>
      <p:sp>
        <p:nvSpPr>
          <p:cNvPr id="316" name="Google Shape;316;p16"/>
          <p:cNvSpPr txBox="1"/>
          <p:nvPr/>
        </p:nvSpPr>
        <p:spPr>
          <a:xfrm>
            <a:off x="10959368" y="5570846"/>
            <a:ext cx="67197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Arial"/>
                <a:ea typeface="Arial"/>
                <a:cs typeface="Arial"/>
                <a:sym typeface="Arial"/>
              </a:rPr>
              <a:t>2018</a:t>
            </a:r>
            <a:endParaRPr sz="1800">
              <a:solidFill>
                <a:srgbClr val="0070C0"/>
              </a:solidFill>
              <a:latin typeface="Arial"/>
              <a:ea typeface="Arial"/>
              <a:cs typeface="Arial"/>
              <a:sym typeface="Arial"/>
            </a:endParaRPr>
          </a:p>
        </p:txBody>
      </p:sp>
      <p:sp>
        <p:nvSpPr>
          <p:cNvPr id="317" name="Google Shape;317;p16"/>
          <p:cNvSpPr txBox="1"/>
          <p:nvPr/>
        </p:nvSpPr>
        <p:spPr>
          <a:xfrm>
            <a:off x="7325287" y="73458"/>
            <a:ext cx="5419933"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Argo-CTD Matchup Criteria: </a:t>
            </a:r>
            <a:endParaRPr/>
          </a:p>
          <a:p>
            <a:pPr indent="-342900" lvl="0" marL="342900" marR="0" rtl="0" algn="l">
              <a:spcBef>
                <a:spcPts val="0"/>
              </a:spcBef>
              <a:spcAft>
                <a:spcPts val="0"/>
              </a:spcAft>
              <a:buClr>
                <a:schemeClr val="dk1"/>
              </a:buClr>
              <a:buSzPts val="1800"/>
              <a:buFont typeface="Arial"/>
              <a:buAutoNum type="arabicPeriod"/>
            </a:pPr>
            <a:r>
              <a:rPr lang="en-US" sz="1800">
                <a:solidFill>
                  <a:schemeClr val="dk1"/>
                </a:solidFill>
                <a:latin typeface="Arial"/>
                <a:ea typeface="Arial"/>
                <a:cs typeface="Arial"/>
                <a:sym typeface="Arial"/>
              </a:rPr>
              <a:t>Delayed-Mode Argo Salinity </a:t>
            </a:r>
            <a:endParaRPr/>
          </a:p>
          <a:p>
            <a:pPr indent="-342900" lvl="0" marL="342900" marR="0" rtl="0" algn="l">
              <a:spcBef>
                <a:spcPts val="0"/>
              </a:spcBef>
              <a:spcAft>
                <a:spcPts val="0"/>
              </a:spcAft>
              <a:buClr>
                <a:schemeClr val="dk1"/>
              </a:buClr>
              <a:buSzPts val="1800"/>
              <a:buFont typeface="Arial"/>
              <a:buAutoNum type="arabicPeriod"/>
            </a:pPr>
            <a:r>
              <a:rPr lang="en-US" sz="1800">
                <a:solidFill>
                  <a:schemeClr val="dk1"/>
                </a:solidFill>
                <a:latin typeface="Arial"/>
                <a:ea typeface="Arial"/>
                <a:cs typeface="Arial"/>
                <a:sym typeface="Arial"/>
              </a:rPr>
              <a:t>CTD (GO-SHIP only cruises) Salinity</a:t>
            </a:r>
            <a:endParaRPr/>
          </a:p>
          <a:p>
            <a:pPr indent="-342900" lvl="0" marL="342900" marR="0" rtl="0" algn="l">
              <a:spcBef>
                <a:spcPts val="0"/>
              </a:spcBef>
              <a:spcAft>
                <a:spcPts val="0"/>
              </a:spcAft>
              <a:buClr>
                <a:schemeClr val="dk1"/>
              </a:buClr>
              <a:buSzPts val="1800"/>
              <a:buFont typeface="Arial"/>
              <a:buAutoNum type="arabicPeriod"/>
            </a:pPr>
            <a:r>
              <a:rPr lang="en-US" sz="1800">
                <a:solidFill>
                  <a:schemeClr val="dk1"/>
                </a:solidFill>
                <a:latin typeface="Arial"/>
                <a:ea typeface="Arial"/>
                <a:cs typeface="Arial"/>
                <a:sym typeface="Arial"/>
              </a:rPr>
              <a:t>Profiles within 30 days of each other</a:t>
            </a:r>
            <a:endParaRPr/>
          </a:p>
          <a:p>
            <a:pPr indent="-342900" lvl="0" marL="342900" marR="0" rtl="0" algn="l">
              <a:spcBef>
                <a:spcPts val="0"/>
              </a:spcBef>
              <a:spcAft>
                <a:spcPts val="0"/>
              </a:spcAft>
              <a:buClr>
                <a:schemeClr val="dk1"/>
              </a:buClr>
              <a:buSzPts val="1800"/>
              <a:buFont typeface="Arial"/>
              <a:buAutoNum type="arabicPeriod"/>
            </a:pPr>
            <a:r>
              <a:rPr lang="en-US" sz="1800">
                <a:solidFill>
                  <a:schemeClr val="dk1"/>
                </a:solidFill>
                <a:latin typeface="Arial"/>
                <a:ea typeface="Arial"/>
                <a:cs typeface="Arial"/>
                <a:sym typeface="Arial"/>
              </a:rPr>
              <a:t>Distance less than or equal to 0.5</a:t>
            </a:r>
            <a:r>
              <a:rPr lang="en-US" sz="1800">
                <a:solidFill>
                  <a:schemeClr val="dk1"/>
                </a:solidFill>
                <a:latin typeface="Calibri"/>
                <a:ea typeface="Calibri"/>
                <a:cs typeface="Calibri"/>
                <a:sym typeface="Calibri"/>
              </a:rPr>
              <a:t>° lat/lon</a:t>
            </a:r>
            <a:endParaRPr sz="1800">
              <a:solidFill>
                <a:schemeClr val="dk1"/>
              </a:solidFill>
              <a:latin typeface="Arial"/>
              <a:ea typeface="Arial"/>
              <a:cs typeface="Arial"/>
              <a:sym typeface="Arial"/>
            </a:endParaRPr>
          </a:p>
        </p:txBody>
      </p:sp>
      <p:sp>
        <p:nvSpPr>
          <p:cNvPr id="318" name="Google Shape;318;p16"/>
          <p:cNvSpPr txBox="1"/>
          <p:nvPr/>
        </p:nvSpPr>
        <p:spPr>
          <a:xfrm>
            <a:off x="107852" y="42204"/>
            <a:ext cx="10147300" cy="62706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US" sz="2800">
                <a:solidFill>
                  <a:schemeClr val="dk1"/>
                </a:solidFill>
                <a:latin typeface="Arial"/>
                <a:ea typeface="Arial"/>
                <a:cs typeface="Arial"/>
                <a:sym typeface="Arial"/>
              </a:rPr>
              <a:t>NOAA/NCEI’s results – S_offset(depth)</a:t>
            </a:r>
            <a:endParaRPr sz="28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7"/>
          <p:cNvSpPr txBox="1"/>
          <p:nvPr/>
        </p:nvSpPr>
        <p:spPr>
          <a:xfrm>
            <a:off x="4914902" y="94488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5" name="Google Shape;325;p17"/>
          <p:cNvSpPr txBox="1"/>
          <p:nvPr>
            <p:ph type="title"/>
          </p:nvPr>
        </p:nvSpPr>
        <p:spPr>
          <a:xfrm>
            <a:off x="467377" y="12374"/>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12984"/>
              </a:buClr>
              <a:buSzPts val="3200"/>
              <a:buFont typeface="Microsoft YaHei"/>
              <a:buNone/>
            </a:pPr>
            <a:r>
              <a:rPr b="1" lang="en-US" sz="3200">
                <a:latin typeface="Microsoft YaHei"/>
                <a:ea typeface="Microsoft YaHei"/>
                <a:cs typeface="Microsoft YaHei"/>
                <a:sym typeface="Microsoft YaHei"/>
              </a:rPr>
              <a:t>Summary</a:t>
            </a:r>
            <a:endParaRPr b="1" sz="3200">
              <a:latin typeface="Microsoft YaHei"/>
              <a:ea typeface="Microsoft YaHei"/>
              <a:cs typeface="Microsoft YaHei"/>
              <a:sym typeface="Microsoft YaHei"/>
            </a:endParaRPr>
          </a:p>
        </p:txBody>
      </p:sp>
      <p:graphicFrame>
        <p:nvGraphicFramePr>
          <p:cNvPr id="326" name="Google Shape;326;p17"/>
          <p:cNvGraphicFramePr/>
          <p:nvPr/>
        </p:nvGraphicFramePr>
        <p:xfrm>
          <a:off x="444674" y="579118"/>
          <a:ext cx="3000000" cy="3000000"/>
        </p:xfrm>
        <a:graphic>
          <a:graphicData uri="http://schemas.openxmlformats.org/drawingml/2006/table">
            <a:tbl>
              <a:tblPr>
                <a:noFill/>
                <a:tableStyleId>{EECE25C5-52E9-4053-B2CC-06C210211D26}</a:tableStyleId>
              </a:tblPr>
              <a:tblGrid>
                <a:gridCol w="1806350"/>
                <a:gridCol w="4769000"/>
                <a:gridCol w="4917275"/>
              </a:tblGrid>
              <a:tr h="246950">
                <a:tc>
                  <a:txBody>
                    <a:bodyPr/>
                    <a:lstStyle/>
                    <a:p>
                      <a:pPr indent="0" lvl="0" marL="0" marR="0" rtl="0" algn="l">
                        <a:lnSpc>
                          <a:spcPct val="100000"/>
                        </a:lnSpc>
                        <a:spcBef>
                          <a:spcPts val="0"/>
                        </a:spcBef>
                        <a:spcAft>
                          <a:spcPts val="0"/>
                        </a:spcAft>
                        <a:buNone/>
                      </a:pPr>
                      <a:r>
                        <a:t/>
                      </a:r>
                      <a:endParaRPr b="1" i="0" sz="1800" u="none" cap="none" strike="noStrike">
                        <a:solidFill>
                          <a:srgbClr val="3F3F3F"/>
                        </a:solidFill>
                        <a:latin typeface="Helvetica Neue"/>
                        <a:ea typeface="Helvetica Neue"/>
                        <a:cs typeface="Helvetica Neue"/>
                        <a:sym typeface="Helvetica Neue"/>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1" lang="en-US" sz="1800" u="none" cap="none" strike="noStrike">
                          <a:solidFill>
                            <a:schemeClr val="accent5"/>
                          </a:solidFill>
                          <a:latin typeface="Calibri"/>
                          <a:ea typeface="Calibri"/>
                          <a:cs typeface="Calibri"/>
                          <a:sym typeface="Calibri"/>
                        </a:rPr>
                        <a:t>NCEI</a:t>
                      </a:r>
                      <a:endParaRPr b="1" sz="1800" u="none" cap="none" strike="noStrike">
                        <a:solidFill>
                          <a:schemeClr val="accent5"/>
                        </a:solidFill>
                        <a:latin typeface="Calibri"/>
                        <a:ea typeface="Calibri"/>
                        <a:cs typeface="Calibri"/>
                        <a:sym typeface="Calibri"/>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1" lang="en-US" sz="1800" u="none" cap="none" strike="noStrike">
                          <a:solidFill>
                            <a:srgbClr val="7030A0"/>
                          </a:solidFill>
                          <a:latin typeface="Calibri"/>
                          <a:ea typeface="Calibri"/>
                          <a:cs typeface="Calibri"/>
                          <a:sym typeface="Calibri"/>
                        </a:rPr>
                        <a:t>IAP</a:t>
                      </a:r>
                      <a:endParaRPr b="1" i="0" sz="1800" u="none" cap="none" strike="noStrike">
                        <a:solidFill>
                          <a:srgbClr val="7030A0"/>
                        </a:solidFill>
                        <a:latin typeface="Calibri"/>
                        <a:ea typeface="Calibri"/>
                        <a:cs typeface="Calibri"/>
                        <a:sym typeface="Calibri"/>
                      </a:endParaRPr>
                    </a:p>
                  </a:txBody>
                  <a:tcPr marT="0" marB="0" marR="0" marL="0" anchor="ctr" anchorCtr="1">
                    <a:solidFill>
                      <a:srgbClr val="F2F2F2"/>
                    </a:solidFill>
                  </a:tcPr>
                </a:tc>
              </a:tr>
              <a:tr h="246950">
                <a:tc rowSpan="5">
                  <a:txBody>
                    <a:bodyPr/>
                    <a:lstStyle/>
                    <a:p>
                      <a:pPr indent="0" lvl="0" marL="0" marR="0" rtl="0" algn="ctr">
                        <a:lnSpc>
                          <a:spcPct val="100000"/>
                        </a:lnSpc>
                        <a:spcBef>
                          <a:spcPts val="0"/>
                        </a:spcBef>
                        <a:spcAft>
                          <a:spcPts val="0"/>
                        </a:spcAft>
                        <a:buNone/>
                      </a:pPr>
                      <a:r>
                        <a:rPr b="1" lang="en-US" sz="1800" u="none" cap="none" strike="noStrike">
                          <a:solidFill>
                            <a:srgbClr val="3F3F3F"/>
                          </a:solidFill>
                        </a:rPr>
                        <a:t>Methods</a:t>
                      </a:r>
                      <a:endParaRPr b="1" sz="1800" u="none" cap="none" strike="noStrike">
                        <a:solidFill>
                          <a:srgbClr val="3F3F3F"/>
                        </a:solidFill>
                        <a:latin typeface="Helvetica Neue"/>
                        <a:ea typeface="Helvetica Neue"/>
                        <a:cs typeface="Helvetica Neue"/>
                        <a:sym typeface="Helvetica Neue"/>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0" lang="en-US" sz="1800" u="none" cap="none" strike="noStrike">
                          <a:solidFill>
                            <a:schemeClr val="accent5"/>
                          </a:solidFill>
                          <a:latin typeface="Calibri"/>
                          <a:ea typeface="Calibri"/>
                          <a:cs typeface="Calibri"/>
                          <a:sym typeface="Calibri"/>
                        </a:rPr>
                        <a:t>GO-SHIP CTD</a:t>
                      </a:r>
                      <a:endParaRPr b="0" sz="1800" u="none" cap="none" strike="noStrike">
                        <a:solidFill>
                          <a:schemeClr val="accent5"/>
                        </a:solidFill>
                        <a:latin typeface="Calibri"/>
                        <a:ea typeface="Calibri"/>
                        <a:cs typeface="Calibri"/>
                        <a:sym typeface="Calibri"/>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0" lang="en-US" sz="1800" u="none" cap="none" strike="noStrike">
                          <a:solidFill>
                            <a:srgbClr val="7030A0"/>
                          </a:solidFill>
                          <a:latin typeface="Calibri"/>
                          <a:ea typeface="Calibri"/>
                          <a:cs typeface="Calibri"/>
                          <a:sym typeface="Calibri"/>
                        </a:rPr>
                        <a:t>WOD CTD</a:t>
                      </a:r>
                      <a:endParaRPr b="0" i="0" sz="1800" u="none" cap="none" strike="noStrike">
                        <a:solidFill>
                          <a:srgbClr val="7030A0"/>
                        </a:solidFill>
                        <a:latin typeface="Calibri"/>
                        <a:ea typeface="Calibri"/>
                        <a:cs typeface="Calibri"/>
                        <a:sym typeface="Calibri"/>
                      </a:endParaRPr>
                    </a:p>
                  </a:txBody>
                  <a:tcPr marT="0" marB="0" marR="0" marL="0" anchor="ctr" anchorCtr="1">
                    <a:solidFill>
                      <a:srgbClr val="F2F2F2"/>
                    </a:solidFill>
                  </a:tcPr>
                </a:tc>
              </a:tr>
              <a:tr h="246950">
                <a:tc vMerge="1"/>
                <a:tc>
                  <a:txBody>
                    <a:bodyPr/>
                    <a:lstStyle/>
                    <a:p>
                      <a:pPr indent="0" lvl="0" marL="0" marR="0" rtl="0" algn="ctr">
                        <a:lnSpc>
                          <a:spcPct val="100000"/>
                        </a:lnSpc>
                        <a:spcBef>
                          <a:spcPts val="0"/>
                        </a:spcBef>
                        <a:spcAft>
                          <a:spcPts val="0"/>
                        </a:spcAft>
                        <a:buNone/>
                      </a:pPr>
                      <a:r>
                        <a:rPr b="0" lang="en-US" sz="1800" u="none" cap="none" strike="noStrike">
                          <a:solidFill>
                            <a:schemeClr val="accent5"/>
                          </a:solidFill>
                          <a:latin typeface="Calibri"/>
                          <a:ea typeface="Calibri"/>
                          <a:cs typeface="Calibri"/>
                          <a:sym typeface="Calibri"/>
                        </a:rPr>
                        <a:t>Delayed mode Argo with Argo-QC flags &amp; WOD-QC flags</a:t>
                      </a:r>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0" i="0" lang="en-US" sz="1800" u="none" cap="none" strike="noStrike">
                          <a:solidFill>
                            <a:srgbClr val="7030A0"/>
                          </a:solidFill>
                          <a:latin typeface="Calibri"/>
                          <a:ea typeface="Calibri"/>
                          <a:cs typeface="Calibri"/>
                          <a:sym typeface="Calibri"/>
                        </a:rPr>
                        <a:t>Delayed-mode Argo with CODC-QC-S flag</a:t>
                      </a:r>
                      <a:endParaRPr b="0" i="0" sz="1800" u="none" cap="none" strike="noStrike">
                        <a:solidFill>
                          <a:srgbClr val="7030A0"/>
                        </a:solidFill>
                        <a:latin typeface="Calibri"/>
                        <a:ea typeface="Calibri"/>
                        <a:cs typeface="Calibri"/>
                        <a:sym typeface="Calibri"/>
                      </a:endParaRPr>
                    </a:p>
                  </a:txBody>
                  <a:tcPr marT="0" marB="0" marR="0" marL="0" anchor="ctr" anchorCtr="1">
                    <a:solidFill>
                      <a:srgbClr val="F2F2F2"/>
                    </a:solidFill>
                  </a:tcPr>
                </a:tc>
              </a:tr>
              <a:tr h="246950">
                <a:tc vMerge="1"/>
                <a:tc>
                  <a:txBody>
                    <a:bodyPr/>
                    <a:lstStyle/>
                    <a:p>
                      <a:pPr indent="0" lvl="0" marL="0" marR="0" rtl="0" algn="ctr">
                        <a:lnSpc>
                          <a:spcPct val="100000"/>
                        </a:lnSpc>
                        <a:spcBef>
                          <a:spcPts val="0"/>
                        </a:spcBef>
                        <a:spcAft>
                          <a:spcPts val="0"/>
                        </a:spcAft>
                        <a:buNone/>
                      </a:pPr>
                      <a:r>
                        <a:rPr b="0" lang="en-US" sz="1800" u="none" cap="none" strike="noStrike">
                          <a:solidFill>
                            <a:schemeClr val="accent5"/>
                          </a:solidFill>
                          <a:latin typeface="Calibri"/>
                          <a:ea typeface="Calibri"/>
                          <a:cs typeface="Calibri"/>
                          <a:sym typeface="Calibri"/>
                        </a:rPr>
                        <a:t>30 days, 0.5° lat/lon</a:t>
                      </a:r>
                      <a:endParaRPr b="0" sz="1800" u="none" cap="none" strike="noStrike">
                        <a:solidFill>
                          <a:schemeClr val="accent5"/>
                        </a:solidFill>
                        <a:latin typeface="Calibri"/>
                        <a:ea typeface="Calibri"/>
                        <a:cs typeface="Calibri"/>
                        <a:sym typeface="Calibri"/>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0" lang="en-US" sz="1800" u="none" cap="none" strike="noStrike">
                          <a:solidFill>
                            <a:srgbClr val="7030A0"/>
                          </a:solidFill>
                          <a:latin typeface="Calibri"/>
                          <a:ea typeface="Calibri"/>
                          <a:cs typeface="Calibri"/>
                          <a:sym typeface="Calibri"/>
                        </a:rPr>
                        <a:t>30 days, 1° lat/lon</a:t>
                      </a:r>
                      <a:endParaRPr b="0" i="0" sz="1800" u="none" cap="none" strike="noStrike">
                        <a:solidFill>
                          <a:srgbClr val="7030A0"/>
                        </a:solidFill>
                        <a:latin typeface="Calibri"/>
                        <a:ea typeface="Calibri"/>
                        <a:cs typeface="Calibri"/>
                        <a:sym typeface="Calibri"/>
                      </a:endParaRPr>
                    </a:p>
                  </a:txBody>
                  <a:tcPr marT="0" marB="0" marR="0" marL="0" anchor="ctr" anchorCtr="1">
                    <a:solidFill>
                      <a:srgbClr val="F2F2F2"/>
                    </a:solidFill>
                  </a:tcPr>
                </a:tc>
              </a:tr>
              <a:tr h="246950">
                <a:tc vMerge="1"/>
                <a:tc>
                  <a:txBody>
                    <a:bodyPr/>
                    <a:lstStyle/>
                    <a:p>
                      <a:pPr indent="0" lvl="0" marL="0" marR="0" rtl="0" algn="ctr">
                        <a:lnSpc>
                          <a:spcPct val="100000"/>
                        </a:lnSpc>
                        <a:spcBef>
                          <a:spcPts val="0"/>
                        </a:spcBef>
                        <a:spcAft>
                          <a:spcPts val="0"/>
                        </a:spcAft>
                        <a:buNone/>
                      </a:pPr>
                      <a:r>
                        <a:rPr b="0" lang="en-US" sz="1800" u="none" cap="none" strike="noStrike">
                          <a:solidFill>
                            <a:schemeClr val="accent5"/>
                          </a:solidFill>
                          <a:latin typeface="Calibri"/>
                          <a:ea typeface="Calibri"/>
                          <a:cs typeface="Calibri"/>
                          <a:sym typeface="Calibri"/>
                        </a:rPr>
                        <a:t>1 year mean</a:t>
                      </a:r>
                      <a:endParaRPr b="0" sz="1800" u="none" cap="none" strike="noStrike">
                        <a:solidFill>
                          <a:schemeClr val="accent5"/>
                        </a:solidFill>
                        <a:latin typeface="Calibri"/>
                        <a:ea typeface="Calibri"/>
                        <a:cs typeface="Calibri"/>
                        <a:sym typeface="Calibri"/>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0" lang="en-US" sz="1800" u="none" cap="none" strike="noStrike">
                          <a:solidFill>
                            <a:srgbClr val="7030A0"/>
                          </a:solidFill>
                          <a:latin typeface="Calibri"/>
                          <a:ea typeface="Calibri"/>
                          <a:cs typeface="Calibri"/>
                          <a:sym typeface="Calibri"/>
                        </a:rPr>
                        <a:t>3 year mean</a:t>
                      </a:r>
                      <a:endParaRPr b="0" i="0" sz="1800" u="none" cap="none" strike="noStrike">
                        <a:solidFill>
                          <a:srgbClr val="7030A0"/>
                        </a:solidFill>
                        <a:latin typeface="Calibri"/>
                        <a:ea typeface="Calibri"/>
                        <a:cs typeface="Calibri"/>
                        <a:sym typeface="Calibri"/>
                      </a:endParaRPr>
                    </a:p>
                  </a:txBody>
                  <a:tcPr marT="0" marB="0" marR="0" marL="0" anchor="ctr" anchorCtr="1">
                    <a:solidFill>
                      <a:srgbClr val="F2F2F2"/>
                    </a:solidFill>
                  </a:tcPr>
                </a:tc>
              </a:tr>
              <a:tr h="323875">
                <a:tc vMerge="1"/>
                <a:tc>
                  <a:txBody>
                    <a:bodyPr/>
                    <a:lstStyle/>
                    <a:p>
                      <a:pPr indent="0" lvl="0" marL="0" marR="0" rtl="0" algn="ctr">
                        <a:lnSpc>
                          <a:spcPct val="100000"/>
                        </a:lnSpc>
                        <a:spcBef>
                          <a:spcPts val="0"/>
                        </a:spcBef>
                        <a:spcAft>
                          <a:spcPts val="0"/>
                        </a:spcAft>
                        <a:buNone/>
                      </a:pPr>
                      <a:r>
                        <a:rPr b="0" lang="en-US" sz="1800" u="none" cap="none" strike="noStrike">
                          <a:solidFill>
                            <a:schemeClr val="accent5"/>
                          </a:solidFill>
                          <a:latin typeface="Calibri"/>
                          <a:ea typeface="Calibri"/>
                          <a:cs typeface="Calibri"/>
                          <a:sym typeface="Calibri"/>
                        </a:rPr>
                        <a:t>Checked different layers</a:t>
                      </a:r>
                      <a:endParaRPr b="0" sz="1800" u="none" cap="none" strike="noStrike">
                        <a:solidFill>
                          <a:schemeClr val="accent5"/>
                        </a:solidFill>
                        <a:latin typeface="Calibri"/>
                        <a:ea typeface="Calibri"/>
                        <a:cs typeface="Calibri"/>
                        <a:sym typeface="Calibri"/>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0" lang="en-US" sz="1800" u="none" cap="none" strike="noStrike">
                          <a:solidFill>
                            <a:srgbClr val="7030A0"/>
                          </a:solidFill>
                          <a:latin typeface="Calibri"/>
                          <a:ea typeface="Calibri"/>
                          <a:cs typeface="Calibri"/>
                          <a:sym typeface="Calibri"/>
                        </a:rPr>
                        <a:t>Remove regions with large variability (&gt;0.025)</a:t>
                      </a:r>
                      <a:endParaRPr b="0" i="0" sz="1800" u="none" cap="none" strike="noStrike">
                        <a:solidFill>
                          <a:srgbClr val="7030A0"/>
                        </a:solidFill>
                        <a:latin typeface="Calibri"/>
                        <a:ea typeface="Calibri"/>
                        <a:cs typeface="Calibri"/>
                        <a:sym typeface="Calibri"/>
                      </a:endParaRPr>
                    </a:p>
                  </a:txBody>
                  <a:tcPr marT="0" marB="0" marR="0" marL="0" anchor="ctr" anchorCtr="1">
                    <a:solidFill>
                      <a:srgbClr val="F2F2F2"/>
                    </a:solidFill>
                  </a:tcPr>
                </a:tc>
              </a:tr>
              <a:tr h="330250">
                <a:tc>
                  <a:txBody>
                    <a:bodyPr/>
                    <a:lstStyle/>
                    <a:p>
                      <a:pPr indent="0" lvl="0" marL="0" marR="0" rtl="0" algn="ctr">
                        <a:lnSpc>
                          <a:spcPct val="100000"/>
                        </a:lnSpc>
                        <a:spcBef>
                          <a:spcPts val="0"/>
                        </a:spcBef>
                        <a:spcAft>
                          <a:spcPts val="0"/>
                        </a:spcAft>
                        <a:buNone/>
                      </a:pPr>
                      <a:r>
                        <a:rPr b="1" lang="en-US" sz="1800" u="none" cap="none" strike="noStrike">
                          <a:solidFill>
                            <a:srgbClr val="3F3F3F"/>
                          </a:solidFill>
                        </a:rPr>
                        <a:t>Salinity offset</a:t>
                      </a:r>
                      <a:endParaRPr b="1" sz="1800" u="none" cap="none" strike="noStrike">
                        <a:solidFill>
                          <a:srgbClr val="3F3F3F"/>
                        </a:solidFill>
                        <a:latin typeface="Helvetica Neue"/>
                        <a:ea typeface="Helvetica Neue"/>
                        <a:cs typeface="Helvetica Neue"/>
                        <a:sym typeface="Helvetica Neue"/>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0" lang="en-US" sz="1800" u="none" cap="none" strike="noStrike">
                          <a:solidFill>
                            <a:srgbClr val="4169E1"/>
                          </a:solidFill>
                          <a:latin typeface="Calibri"/>
                          <a:ea typeface="Calibri"/>
                          <a:cs typeface="Calibri"/>
                          <a:sym typeface="Calibri"/>
                        </a:rPr>
                        <a:t>Small negative (2016-2018),</a:t>
                      </a:r>
                      <a:endParaRPr/>
                    </a:p>
                    <a:p>
                      <a:pPr indent="0" lvl="0" marL="0" marR="0" rtl="0" algn="ctr">
                        <a:lnSpc>
                          <a:spcPct val="100000"/>
                        </a:lnSpc>
                        <a:spcBef>
                          <a:spcPts val="0"/>
                        </a:spcBef>
                        <a:spcAft>
                          <a:spcPts val="0"/>
                        </a:spcAft>
                        <a:buNone/>
                      </a:pPr>
                      <a:r>
                        <a:rPr b="0" lang="en-US" sz="1800" u="none" cap="none" strike="noStrike">
                          <a:solidFill>
                            <a:srgbClr val="4169E1"/>
                          </a:solidFill>
                          <a:latin typeface="Calibri"/>
                          <a:ea typeface="Calibri"/>
                          <a:cs typeface="Calibri"/>
                          <a:sym typeface="Calibri"/>
                        </a:rPr>
                        <a:t> with an order of -0.001~-0.004 (visual check)</a:t>
                      </a:r>
                      <a:endParaRPr b="0" sz="1800" u="none" cap="none" strike="noStrike">
                        <a:solidFill>
                          <a:srgbClr val="4169E1"/>
                        </a:solidFill>
                        <a:latin typeface="Calibri"/>
                        <a:ea typeface="Calibri"/>
                        <a:cs typeface="Calibri"/>
                        <a:sym typeface="Calibri"/>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Clr>
                          <a:srgbClr val="7030A0"/>
                        </a:buClr>
                        <a:buSzPts val="1800"/>
                        <a:buFont typeface="Calibri"/>
                        <a:buNone/>
                      </a:pPr>
                      <a:r>
                        <a:rPr b="0" lang="en-US" sz="1800" u="none" cap="none" strike="noStrike">
                          <a:solidFill>
                            <a:srgbClr val="7030A0"/>
                          </a:solidFill>
                          <a:latin typeface="Calibri"/>
                          <a:ea typeface="Calibri"/>
                          <a:cs typeface="Calibri"/>
                          <a:sym typeface="Calibri"/>
                        </a:rPr>
                        <a:t>Negative before ~2018, positive afterward, with an order of -0.004~0.003</a:t>
                      </a:r>
                      <a:endParaRPr b="0" sz="1800" u="none" cap="none" strike="noStrike">
                        <a:solidFill>
                          <a:srgbClr val="7030A0"/>
                        </a:solidFill>
                        <a:latin typeface="Calibri"/>
                        <a:ea typeface="Calibri"/>
                        <a:cs typeface="Calibri"/>
                        <a:sym typeface="Calibri"/>
                      </a:endParaRPr>
                    </a:p>
                  </a:txBody>
                  <a:tcPr marT="0" marB="0" marR="0" marL="0" anchor="ctr" anchorCtr="1">
                    <a:solidFill>
                      <a:srgbClr val="F2F2F2"/>
                    </a:solidFill>
                  </a:tcPr>
                </a:tc>
              </a:tr>
              <a:tr h="493900">
                <a:tc>
                  <a:txBody>
                    <a:bodyPr/>
                    <a:lstStyle/>
                    <a:p>
                      <a:pPr indent="0" lvl="0" marL="0" marR="0" rtl="0" algn="ctr">
                        <a:lnSpc>
                          <a:spcPct val="100000"/>
                        </a:lnSpc>
                        <a:spcBef>
                          <a:spcPts val="0"/>
                        </a:spcBef>
                        <a:spcAft>
                          <a:spcPts val="0"/>
                        </a:spcAft>
                        <a:buNone/>
                      </a:pPr>
                      <a:r>
                        <a:rPr b="1" lang="en-US" sz="1800" u="none" cap="none" strike="noStrike">
                          <a:solidFill>
                            <a:srgbClr val="3F3F3F"/>
                          </a:solidFill>
                        </a:rPr>
                        <a:t>Significance</a:t>
                      </a:r>
                      <a:endParaRPr b="1" sz="1800" u="none" cap="none" strike="noStrike">
                        <a:solidFill>
                          <a:srgbClr val="3F3F3F"/>
                        </a:solidFill>
                        <a:latin typeface="Helvetica Neue"/>
                        <a:ea typeface="Helvetica Neue"/>
                        <a:cs typeface="Helvetica Neue"/>
                        <a:sym typeface="Helvetica Neue"/>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0" lang="en-US" sz="1800" u="none" cap="none" strike="noStrike">
                          <a:solidFill>
                            <a:srgbClr val="4169E1"/>
                          </a:solidFill>
                          <a:latin typeface="Calibri"/>
                          <a:ea typeface="Calibri"/>
                          <a:cs typeface="Calibri"/>
                          <a:sym typeface="Calibri"/>
                        </a:rPr>
                        <a:t>Standard Deviation</a:t>
                      </a:r>
                      <a:endParaRPr/>
                    </a:p>
                    <a:p>
                      <a:pPr indent="0" lvl="0" marL="0" marR="0" rtl="0" algn="ctr">
                        <a:lnSpc>
                          <a:spcPct val="100000"/>
                        </a:lnSpc>
                        <a:spcBef>
                          <a:spcPts val="0"/>
                        </a:spcBef>
                        <a:spcAft>
                          <a:spcPts val="0"/>
                        </a:spcAft>
                        <a:buNone/>
                      </a:pPr>
                      <a:r>
                        <a:rPr b="0" lang="en-US" sz="1800" u="none" cap="none" strike="noStrike">
                          <a:solidFill>
                            <a:srgbClr val="4169E1"/>
                          </a:solidFill>
                          <a:latin typeface="Calibri"/>
                          <a:ea typeface="Calibri"/>
                          <a:cs typeface="Calibri"/>
                          <a:sym typeface="Calibri"/>
                        </a:rPr>
                        <a:t>(not significant)</a:t>
                      </a:r>
                      <a:endParaRPr b="0" sz="1800" u="none" cap="none" strike="noStrike">
                        <a:solidFill>
                          <a:srgbClr val="4169E1"/>
                        </a:solidFill>
                        <a:latin typeface="Calibri"/>
                        <a:ea typeface="Calibri"/>
                        <a:cs typeface="Calibri"/>
                        <a:sym typeface="Calibri"/>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0" lang="en-US" sz="1800" u="none" cap="none" strike="noStrike">
                          <a:solidFill>
                            <a:srgbClr val="7030A0"/>
                          </a:solidFill>
                          <a:latin typeface="Calibri"/>
                          <a:ea typeface="Calibri"/>
                          <a:cs typeface="Calibri"/>
                          <a:sym typeface="Calibri"/>
                        </a:rPr>
                        <a:t>2 Standard Error</a:t>
                      </a:r>
                      <a:endParaRPr/>
                    </a:p>
                    <a:p>
                      <a:pPr indent="0" lvl="0" marL="0" marR="0" rtl="0" algn="ctr">
                        <a:lnSpc>
                          <a:spcPct val="100000"/>
                        </a:lnSpc>
                        <a:spcBef>
                          <a:spcPts val="0"/>
                        </a:spcBef>
                        <a:spcAft>
                          <a:spcPts val="0"/>
                        </a:spcAft>
                        <a:buNone/>
                      </a:pPr>
                      <a:r>
                        <a:rPr b="0" lang="en-US" sz="1800" u="none" cap="none" strike="noStrike">
                          <a:solidFill>
                            <a:srgbClr val="7030A0"/>
                          </a:solidFill>
                          <a:latin typeface="Calibri"/>
                          <a:ea typeface="Calibri"/>
                          <a:cs typeface="Calibri"/>
                          <a:sym typeface="Calibri"/>
                        </a:rPr>
                        <a:t>(Significant)</a:t>
                      </a:r>
                      <a:endParaRPr b="0" sz="1800" u="none" cap="none" strike="noStrike">
                        <a:solidFill>
                          <a:srgbClr val="7030A0"/>
                        </a:solidFill>
                        <a:latin typeface="Calibri"/>
                        <a:ea typeface="Calibri"/>
                        <a:cs typeface="Calibri"/>
                        <a:sym typeface="Calibri"/>
                      </a:endParaRPr>
                    </a:p>
                  </a:txBody>
                  <a:tcPr marT="0" marB="0" marR="0" marL="0" anchor="ctr" anchorCtr="1">
                    <a:solidFill>
                      <a:srgbClr val="F2F2F2"/>
                    </a:solidFill>
                  </a:tcPr>
                </a:tc>
              </a:tr>
              <a:tr h="493900">
                <a:tc>
                  <a:txBody>
                    <a:bodyPr/>
                    <a:lstStyle/>
                    <a:p>
                      <a:pPr indent="0" lvl="0" marL="0" marR="0" rtl="0" algn="ctr">
                        <a:lnSpc>
                          <a:spcPct val="100000"/>
                        </a:lnSpc>
                        <a:spcBef>
                          <a:spcPts val="0"/>
                        </a:spcBef>
                        <a:spcAft>
                          <a:spcPts val="0"/>
                        </a:spcAft>
                        <a:buNone/>
                      </a:pPr>
                      <a:r>
                        <a:rPr b="1" lang="en-US" sz="1800" u="none" cap="none" strike="noStrike">
                          <a:solidFill>
                            <a:srgbClr val="3F3F3F"/>
                          </a:solidFill>
                        </a:rPr>
                        <a:t>Interpretation/</a:t>
                      </a:r>
                      <a:endParaRPr/>
                    </a:p>
                    <a:p>
                      <a:pPr indent="0" lvl="0" marL="0" marR="0" rtl="0" algn="ctr">
                        <a:lnSpc>
                          <a:spcPct val="100000"/>
                        </a:lnSpc>
                        <a:spcBef>
                          <a:spcPts val="0"/>
                        </a:spcBef>
                        <a:spcAft>
                          <a:spcPts val="0"/>
                        </a:spcAft>
                        <a:buNone/>
                      </a:pPr>
                      <a:r>
                        <a:rPr b="1" lang="en-US" sz="1800" u="none" cap="none" strike="noStrike">
                          <a:solidFill>
                            <a:srgbClr val="3F3F3F"/>
                          </a:solidFill>
                        </a:rPr>
                        <a:t>assumption</a:t>
                      </a:r>
                      <a:endParaRPr b="1" sz="1800" u="none" cap="none" strike="noStrike">
                        <a:solidFill>
                          <a:srgbClr val="3F3F3F"/>
                        </a:solidFill>
                        <a:latin typeface="Helvetica Neue"/>
                        <a:ea typeface="Helvetica Neue"/>
                        <a:cs typeface="Helvetica Neue"/>
                        <a:sym typeface="Helvetica Neue"/>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None/>
                      </a:pPr>
                      <a:r>
                        <a:rPr b="0" lang="en-US" sz="1800" u="none" cap="none" strike="noStrike">
                          <a:solidFill>
                            <a:srgbClr val="4169E1"/>
                          </a:solidFill>
                          <a:latin typeface="Calibri"/>
                          <a:ea typeface="Calibri"/>
                          <a:cs typeface="Calibri"/>
                          <a:sym typeface="Calibri"/>
                        </a:rPr>
                        <a:t>Salinity increase is real and associated with Argo sampling</a:t>
                      </a:r>
                      <a:endParaRPr b="0" sz="1800" u="none" cap="none" strike="noStrike">
                        <a:solidFill>
                          <a:srgbClr val="4169E1"/>
                        </a:solidFill>
                        <a:latin typeface="Calibri"/>
                        <a:ea typeface="Calibri"/>
                        <a:cs typeface="Calibri"/>
                        <a:sym typeface="Calibri"/>
                      </a:endParaRPr>
                    </a:p>
                  </a:txBody>
                  <a:tcPr marT="0" marB="0" marR="0" marL="0" anchor="ctr" anchorCtr="1">
                    <a:solidFill>
                      <a:srgbClr val="F2F2F2"/>
                    </a:solidFill>
                  </a:tcPr>
                </a:tc>
                <a:tc>
                  <a:txBody>
                    <a:bodyPr/>
                    <a:lstStyle/>
                    <a:p>
                      <a:pPr indent="0" lvl="0" marL="0" marR="0" rtl="0" algn="ctr">
                        <a:lnSpc>
                          <a:spcPct val="100000"/>
                        </a:lnSpc>
                        <a:spcBef>
                          <a:spcPts val="0"/>
                        </a:spcBef>
                        <a:spcAft>
                          <a:spcPts val="0"/>
                        </a:spcAft>
                        <a:buClr>
                          <a:srgbClr val="7030A0"/>
                        </a:buClr>
                        <a:buSzPts val="1800"/>
                        <a:buFont typeface="Calibri"/>
                        <a:buNone/>
                      </a:pPr>
                      <a:r>
                        <a:rPr b="0" lang="en-US" sz="1800" u="none" cap="none" strike="noStrike">
                          <a:solidFill>
                            <a:srgbClr val="7030A0"/>
                          </a:solidFill>
                          <a:latin typeface="Calibri"/>
                          <a:ea typeface="Calibri"/>
                          <a:cs typeface="Calibri"/>
                          <a:sym typeface="Calibri"/>
                        </a:rPr>
                        <a:t>Salinity increase is not real, and it is an Argo bias</a:t>
                      </a:r>
                      <a:endParaRPr/>
                    </a:p>
                  </a:txBody>
                  <a:tcPr marT="0" marB="0" marR="0" marL="0" anchor="ctr" anchorCtr="1">
                    <a:solidFill>
                      <a:srgbClr val="F2F2F2"/>
                    </a:solidFill>
                  </a:tcPr>
                </a:tc>
              </a:tr>
            </a:tbl>
          </a:graphicData>
        </a:graphic>
      </p:graphicFrame>
      <p:sp>
        <p:nvSpPr>
          <p:cNvPr id="327" name="Google Shape;327;p17"/>
          <p:cNvSpPr txBox="1"/>
          <p:nvPr/>
        </p:nvSpPr>
        <p:spPr>
          <a:xfrm>
            <a:off x="5896171" y="4284345"/>
            <a:ext cx="6295829" cy="244682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3F3F3F"/>
              </a:buClr>
              <a:buSzPts val="1700"/>
              <a:buFont typeface="Noto Sans Symbols"/>
              <a:buChar char="■"/>
            </a:pPr>
            <a:r>
              <a:rPr b="1" lang="en-US" sz="1700">
                <a:solidFill>
                  <a:srgbClr val="3F3F3F"/>
                </a:solidFill>
                <a:latin typeface="Helvetica Neue"/>
                <a:ea typeface="Helvetica Neue"/>
                <a:cs typeface="Helvetica Neue"/>
                <a:sym typeface="Helvetica Neue"/>
              </a:rPr>
              <a:t>Small salinity change, but a big impact on sea level: </a:t>
            </a:r>
            <a:r>
              <a:rPr b="1" lang="en-US" sz="1700">
                <a:solidFill>
                  <a:srgbClr val="C00000"/>
                </a:solidFill>
                <a:latin typeface="Helvetica Neue"/>
                <a:ea typeface="Helvetica Neue"/>
                <a:cs typeface="Helvetica Neue"/>
                <a:sym typeface="Helvetica Neue"/>
              </a:rPr>
              <a:t>0.001 salinity change </a:t>
            </a:r>
            <a:r>
              <a:rPr b="1" lang="en-US" sz="1700">
                <a:solidFill>
                  <a:srgbClr val="3F3F3F"/>
                </a:solidFill>
                <a:latin typeface="Helvetica Neue"/>
                <a:ea typeface="Helvetica Neue"/>
                <a:cs typeface="Helvetica Neue"/>
                <a:sym typeface="Helvetica Neue"/>
              </a:rPr>
              <a:t>is equal </a:t>
            </a:r>
            <a:r>
              <a:rPr b="1" lang="en-US" sz="1700">
                <a:solidFill>
                  <a:srgbClr val="C00000"/>
                </a:solidFill>
                <a:latin typeface="Helvetica Neue"/>
                <a:ea typeface="Helvetica Neue"/>
                <a:cs typeface="Helvetica Neue"/>
                <a:sym typeface="Helvetica Neue"/>
              </a:rPr>
              <a:t>to ~1.8 mm sea level rise  </a:t>
            </a:r>
            <a:endParaRPr b="1" sz="1700">
              <a:solidFill>
                <a:srgbClr val="C00000"/>
              </a:solidFill>
              <a:latin typeface="Helvetica Neue"/>
              <a:ea typeface="Helvetica Neue"/>
              <a:cs typeface="Helvetica Neue"/>
              <a:sym typeface="Helvetica Neue"/>
            </a:endParaRPr>
          </a:p>
          <a:p>
            <a:pPr indent="-285750" lvl="0" marL="285750" marR="0" rtl="0" algn="l">
              <a:spcBef>
                <a:spcPts val="0"/>
              </a:spcBef>
              <a:spcAft>
                <a:spcPts val="0"/>
              </a:spcAft>
              <a:buClr>
                <a:srgbClr val="3F3F3F"/>
              </a:buClr>
              <a:buSzPts val="1700"/>
              <a:buFont typeface="Noto Sans Symbols"/>
              <a:buChar char="■"/>
            </a:pPr>
            <a:r>
              <a:rPr b="1" lang="en-US" sz="1700">
                <a:solidFill>
                  <a:srgbClr val="3F3F3F"/>
                </a:solidFill>
                <a:latin typeface="Helvetica Neue"/>
                <a:ea typeface="Helvetica Neue"/>
                <a:cs typeface="Helvetica Neue"/>
                <a:sym typeface="Helvetica Neue"/>
              </a:rPr>
              <a:t>Mapping/sampling does matter; different datasets used different mapping methods and the resultant spread is </a:t>
            </a:r>
            <a:r>
              <a:rPr b="1" lang="en-US" sz="1700">
                <a:solidFill>
                  <a:srgbClr val="C00000"/>
                </a:solidFill>
                <a:latin typeface="Helvetica Neue"/>
                <a:ea typeface="Helvetica Neue"/>
                <a:cs typeface="Helvetica Neue"/>
                <a:sym typeface="Helvetica Neue"/>
              </a:rPr>
              <a:t>~0.006 for global mean 0-2000m salinity</a:t>
            </a:r>
            <a:endParaRPr/>
          </a:p>
          <a:p>
            <a:pPr indent="-285750" lvl="0" marL="285750" marR="0" rtl="0" algn="l">
              <a:spcBef>
                <a:spcPts val="0"/>
              </a:spcBef>
              <a:spcAft>
                <a:spcPts val="0"/>
              </a:spcAft>
              <a:buClr>
                <a:srgbClr val="3F3F3F"/>
              </a:buClr>
              <a:buSzPts val="1700"/>
              <a:buFont typeface="Noto Sans Symbols"/>
              <a:buChar char="■"/>
            </a:pPr>
            <a:r>
              <a:rPr b="1" lang="en-US" sz="1700">
                <a:solidFill>
                  <a:srgbClr val="3F3F3F"/>
                </a:solidFill>
                <a:latin typeface="Helvetica Neue"/>
                <a:ea typeface="Helvetica Neue"/>
                <a:cs typeface="Helvetica Neue"/>
                <a:sym typeface="Helvetica Neue"/>
              </a:rPr>
              <a:t>The approach shows the smallest salinity increase is </a:t>
            </a:r>
            <a:r>
              <a:rPr b="1" lang="en-US" sz="1700">
                <a:solidFill>
                  <a:srgbClr val="C00000"/>
                </a:solidFill>
                <a:latin typeface="Helvetica Neue"/>
                <a:ea typeface="Helvetica Neue"/>
                <a:cs typeface="Helvetica Neue"/>
                <a:sym typeface="Helvetica Neue"/>
              </a:rPr>
              <a:t>SIO (Argo only) and IAP (All data)</a:t>
            </a:r>
            <a:r>
              <a:rPr b="1" lang="en-US" sz="1700">
                <a:solidFill>
                  <a:srgbClr val="3F3F3F"/>
                </a:solidFill>
                <a:latin typeface="Helvetica Neue"/>
                <a:ea typeface="Helvetica Neue"/>
                <a:cs typeface="Helvetica Neue"/>
                <a:sym typeface="Helvetica Neue"/>
              </a:rPr>
              <a:t>, which does not support that Argo-sampling matters a lot (but maybe it is just by chance and mapping uncertainty is large)</a:t>
            </a:r>
            <a:endParaRPr/>
          </a:p>
        </p:txBody>
      </p:sp>
      <p:pic>
        <p:nvPicPr>
          <p:cNvPr id="328" name="Google Shape;328;p17"/>
          <p:cNvPicPr preferRelativeResize="0"/>
          <p:nvPr/>
        </p:nvPicPr>
        <p:blipFill rotWithShape="1">
          <a:blip r:embed="rId3">
            <a:alphaModFix/>
          </a:blip>
          <a:srcRect b="0" l="0" r="0" t="0"/>
          <a:stretch/>
        </p:blipFill>
        <p:spPr>
          <a:xfrm>
            <a:off x="61295" y="4224841"/>
            <a:ext cx="5915435" cy="2212719"/>
          </a:xfrm>
          <a:prstGeom prst="rect">
            <a:avLst/>
          </a:prstGeom>
          <a:noFill/>
          <a:ln>
            <a:noFill/>
          </a:ln>
        </p:spPr>
      </p:pic>
      <p:sp>
        <p:nvSpPr>
          <p:cNvPr id="329" name="Google Shape;329;p17"/>
          <p:cNvSpPr txBox="1"/>
          <p:nvPr/>
        </p:nvSpPr>
        <p:spPr>
          <a:xfrm>
            <a:off x="4739405" y="5301463"/>
            <a:ext cx="457176"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rgbClr val="04BDFA"/>
                </a:solidFill>
                <a:latin typeface="Calibri"/>
                <a:ea typeface="Calibri"/>
                <a:cs typeface="Calibri"/>
                <a:sym typeface="Calibri"/>
              </a:rPr>
              <a:t>SIO</a:t>
            </a:r>
            <a:endParaRPr b="1" sz="1500">
              <a:solidFill>
                <a:srgbClr val="04BDFA"/>
              </a:solidFill>
              <a:latin typeface="Calibri"/>
              <a:ea typeface="Calibri"/>
              <a:cs typeface="Calibri"/>
              <a:sym typeface="Calibri"/>
            </a:endParaRPr>
          </a:p>
        </p:txBody>
      </p:sp>
      <p:sp>
        <p:nvSpPr>
          <p:cNvPr id="330" name="Google Shape;330;p17"/>
          <p:cNvSpPr txBox="1"/>
          <p:nvPr/>
        </p:nvSpPr>
        <p:spPr>
          <a:xfrm>
            <a:off x="4914902" y="5018447"/>
            <a:ext cx="455574"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chemeClr val="accent2"/>
                </a:solidFill>
                <a:latin typeface="Calibri"/>
                <a:ea typeface="Calibri"/>
                <a:cs typeface="Calibri"/>
                <a:sym typeface="Calibri"/>
              </a:rPr>
              <a:t>IAP</a:t>
            </a:r>
            <a:endParaRPr b="1" sz="1500">
              <a:solidFill>
                <a:schemeClr val="accent2"/>
              </a:solidFill>
              <a:latin typeface="Calibri"/>
              <a:ea typeface="Calibri"/>
              <a:cs typeface="Calibri"/>
              <a:sym typeface="Calibri"/>
            </a:endParaRPr>
          </a:p>
        </p:txBody>
      </p:sp>
      <p:sp>
        <p:nvSpPr>
          <p:cNvPr id="331" name="Google Shape;331;p17"/>
          <p:cNvSpPr txBox="1"/>
          <p:nvPr/>
        </p:nvSpPr>
        <p:spPr>
          <a:xfrm>
            <a:off x="311754" y="6315429"/>
            <a:ext cx="517494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Global 0-2000m salinity time series (GRACE in dashed black)</a:t>
            </a:r>
            <a:endParaRPr/>
          </a:p>
          <a:p>
            <a:pPr indent="0" lvl="0" marL="0" marR="0" rtl="0" algn="ctr">
              <a:spcBef>
                <a:spcPts val="0"/>
              </a:spcBef>
              <a:spcAft>
                <a:spcPts val="0"/>
              </a:spcAft>
              <a:buNone/>
            </a:pPr>
            <a:r>
              <a:rPr lang="en-US" sz="1600">
                <a:solidFill>
                  <a:schemeClr val="dk1"/>
                </a:solidFill>
                <a:latin typeface="Calibri"/>
                <a:ea typeface="Calibri"/>
                <a:cs typeface="Calibri"/>
                <a:sym typeface="Calibri"/>
              </a:rPr>
              <a:t>Liu et al. 2024 JGR-oceans</a:t>
            </a:r>
            <a:endParaRPr sz="16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8"/>
          <p:cNvSpPr txBox="1"/>
          <p:nvPr/>
        </p:nvSpPr>
        <p:spPr>
          <a:xfrm>
            <a:off x="4914902" y="94488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8" name="Google Shape;338;p18"/>
          <p:cNvSpPr txBox="1"/>
          <p:nvPr/>
        </p:nvSpPr>
        <p:spPr>
          <a:xfrm>
            <a:off x="652174" y="200242"/>
            <a:ext cx="10147300" cy="62706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Summary and possible challenges for part-1: QC</a:t>
            </a:r>
            <a:endParaRPr b="1" sz="2600">
              <a:solidFill>
                <a:srgbClr val="0070C0"/>
              </a:solidFill>
              <a:latin typeface="Microsoft Yahei"/>
              <a:ea typeface="Microsoft Yahei"/>
              <a:cs typeface="Microsoft Yahei"/>
              <a:sym typeface="Microsoft Yahei"/>
            </a:endParaRPr>
          </a:p>
        </p:txBody>
      </p:sp>
      <p:sp>
        <p:nvSpPr>
          <p:cNvPr id="339" name="Google Shape;339;p18"/>
          <p:cNvSpPr txBox="1"/>
          <p:nvPr/>
        </p:nvSpPr>
        <p:spPr>
          <a:xfrm>
            <a:off x="211016" y="1000991"/>
            <a:ext cx="11769968" cy="25364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1800">
                <a:solidFill>
                  <a:srgbClr val="0070C0"/>
                </a:solidFill>
                <a:latin typeface="Microsoft YaHei"/>
                <a:ea typeface="Microsoft YaHei"/>
                <a:cs typeface="Microsoft YaHei"/>
                <a:sym typeface="Microsoft YaHei"/>
              </a:rPr>
              <a:t>Summary:</a:t>
            </a:r>
            <a:endParaRPr/>
          </a:p>
          <a:p>
            <a:pPr indent="-342900" lvl="0" marL="342900" marR="0" rtl="0" algn="l">
              <a:lnSpc>
                <a:spcPct val="150000"/>
              </a:lnSpc>
              <a:spcBef>
                <a:spcPts val="0"/>
              </a:spcBef>
              <a:spcAft>
                <a:spcPts val="0"/>
              </a:spcAft>
              <a:buClr>
                <a:srgbClr val="0070C0"/>
              </a:buClr>
              <a:buSzPts val="1800"/>
              <a:buFont typeface="Microsoft YaHei"/>
              <a:buAutoNum type="arabicPeriod"/>
            </a:pPr>
            <a:r>
              <a:rPr b="1" lang="en-US" sz="1800">
                <a:solidFill>
                  <a:srgbClr val="0070C0"/>
                </a:solidFill>
                <a:latin typeface="Microsoft YaHei"/>
                <a:ea typeface="Microsoft YaHei"/>
                <a:cs typeface="Microsoft YaHei"/>
                <a:sym typeface="Microsoft YaHei"/>
              </a:rPr>
              <a:t>A new automated QC procedure (namely as CODC-QC-S)</a:t>
            </a:r>
            <a:endParaRPr/>
          </a:p>
          <a:p>
            <a:pPr indent="-342900" lvl="0" marL="342900" marR="0" rtl="0" algn="l">
              <a:lnSpc>
                <a:spcPct val="150000"/>
              </a:lnSpc>
              <a:spcBef>
                <a:spcPts val="0"/>
              </a:spcBef>
              <a:spcAft>
                <a:spcPts val="0"/>
              </a:spcAft>
              <a:buClr>
                <a:srgbClr val="0070C0"/>
              </a:buClr>
              <a:buSzPts val="1800"/>
              <a:buFont typeface="Microsoft YaHei"/>
              <a:buAutoNum type="arabicPeriod"/>
            </a:pPr>
            <a:r>
              <a:rPr b="1" lang="en-US" sz="1800">
                <a:solidFill>
                  <a:srgbClr val="0070C0"/>
                </a:solidFill>
                <a:latin typeface="Microsoft YaHei"/>
                <a:ea typeface="Microsoft YaHei"/>
                <a:cs typeface="Microsoft YaHei"/>
                <a:sym typeface="Microsoft YaHei"/>
              </a:rPr>
              <a:t>The salinity climatological thresholds are flow-, topographical-, depth-dependent, time-varying, and do not rely on predefined distribution patterns </a:t>
            </a:r>
            <a:endParaRPr b="1" sz="1800">
              <a:solidFill>
                <a:srgbClr val="0070C0"/>
              </a:solidFill>
              <a:latin typeface="Microsoft YaHei"/>
              <a:ea typeface="Microsoft YaHei"/>
              <a:cs typeface="Microsoft YaHei"/>
              <a:sym typeface="Microsoft YaHei"/>
            </a:endParaRPr>
          </a:p>
          <a:p>
            <a:pPr indent="-342900" lvl="0" marL="342900" marR="0" rtl="0" algn="l">
              <a:lnSpc>
                <a:spcPct val="150000"/>
              </a:lnSpc>
              <a:spcBef>
                <a:spcPts val="0"/>
              </a:spcBef>
              <a:spcAft>
                <a:spcPts val="0"/>
              </a:spcAft>
              <a:buClr>
                <a:srgbClr val="0070C0"/>
              </a:buClr>
              <a:buSzPts val="1800"/>
              <a:buFont typeface="Microsoft YaHei"/>
              <a:buAutoNum type="arabicPeriod"/>
            </a:pPr>
            <a:r>
              <a:rPr b="1" lang="en-US" sz="1800">
                <a:solidFill>
                  <a:srgbClr val="0070C0"/>
                </a:solidFill>
                <a:latin typeface="Microsoft YaHei"/>
                <a:ea typeface="Microsoft YaHei"/>
                <a:cs typeface="Microsoft YaHei"/>
                <a:sym typeface="Microsoft YaHei"/>
              </a:rPr>
              <a:t>evaluated the performance of the CODC-QC-S</a:t>
            </a:r>
            <a:endParaRPr/>
          </a:p>
          <a:p>
            <a:pPr indent="-342900" lvl="0" marL="342900" marR="0" rtl="0" algn="l">
              <a:lnSpc>
                <a:spcPct val="150000"/>
              </a:lnSpc>
              <a:spcBef>
                <a:spcPts val="0"/>
              </a:spcBef>
              <a:spcAft>
                <a:spcPts val="0"/>
              </a:spcAft>
              <a:buClr>
                <a:srgbClr val="0070C0"/>
              </a:buClr>
              <a:buSzPts val="1800"/>
              <a:buFont typeface="Microsoft YaHei"/>
              <a:buAutoNum type="arabicPeriod"/>
            </a:pPr>
            <a:r>
              <a:rPr b="1" lang="en-US" sz="1800">
                <a:solidFill>
                  <a:srgbClr val="0070C0"/>
                </a:solidFill>
                <a:latin typeface="Microsoft YaHei"/>
                <a:ea typeface="Microsoft YaHei"/>
                <a:cs typeface="Microsoft YaHei"/>
                <a:sym typeface="Microsoft YaHei"/>
              </a:rPr>
              <a:t>The potentiel impact of QC on global salinity change: reduce the variability and impact the trend</a:t>
            </a:r>
            <a:endParaRPr b="1" sz="1800">
              <a:solidFill>
                <a:srgbClr val="0070C0"/>
              </a:solidFill>
              <a:latin typeface="Microsoft YaHei"/>
              <a:ea typeface="Microsoft YaHei"/>
              <a:cs typeface="Microsoft YaHei"/>
              <a:sym typeface="Microsoft YaHei"/>
            </a:endParaRPr>
          </a:p>
        </p:txBody>
      </p:sp>
      <p:sp>
        <p:nvSpPr>
          <p:cNvPr id="340" name="Google Shape;340;p18"/>
          <p:cNvSpPr txBox="1"/>
          <p:nvPr/>
        </p:nvSpPr>
        <p:spPr>
          <a:xfrm>
            <a:off x="211016" y="3956695"/>
            <a:ext cx="11769968" cy="25364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1800">
                <a:solidFill>
                  <a:srgbClr val="C00000"/>
                </a:solidFill>
                <a:latin typeface="Microsoft YaHei"/>
                <a:ea typeface="Microsoft YaHei"/>
                <a:cs typeface="Microsoft YaHei"/>
                <a:sym typeface="Microsoft YaHei"/>
              </a:rPr>
              <a:t>Challenges:</a:t>
            </a:r>
            <a:endParaRPr/>
          </a:p>
          <a:p>
            <a:pPr indent="-342900" lvl="0" marL="342900" marR="0" rtl="0" algn="just">
              <a:lnSpc>
                <a:spcPct val="150000"/>
              </a:lnSpc>
              <a:spcBef>
                <a:spcPts val="0"/>
              </a:spcBef>
              <a:spcAft>
                <a:spcPts val="0"/>
              </a:spcAft>
              <a:buClr>
                <a:srgbClr val="C00000"/>
              </a:buClr>
              <a:buSzPts val="1800"/>
              <a:buFont typeface="Microsoft YaHei"/>
              <a:buAutoNum type="arabicPeriod"/>
            </a:pPr>
            <a:r>
              <a:rPr b="1" lang="en-US" sz="1800">
                <a:solidFill>
                  <a:srgbClr val="C00000"/>
                </a:solidFill>
                <a:latin typeface="Microsoft YaHei"/>
                <a:ea typeface="Microsoft YaHei"/>
                <a:cs typeface="Microsoft YaHei"/>
                <a:sym typeface="Microsoft YaHei"/>
              </a:rPr>
              <a:t>Needs more benchmark datasets for evaluation: </a:t>
            </a:r>
            <a:r>
              <a:rPr lang="en-US" sz="1800">
                <a:solidFill>
                  <a:srgbClr val="C00000"/>
                </a:solidFill>
                <a:latin typeface="Microsoft YaHei"/>
                <a:ea typeface="Microsoft YaHei"/>
                <a:cs typeface="Microsoft YaHei"/>
                <a:sym typeface="Microsoft YaHei"/>
              </a:rPr>
              <a:t>only WOCE + Argo benchmark dataset were used</a:t>
            </a:r>
            <a:endParaRPr sz="1800">
              <a:solidFill>
                <a:srgbClr val="C00000"/>
              </a:solidFill>
              <a:latin typeface="Microsoft YaHei"/>
              <a:ea typeface="Microsoft YaHei"/>
              <a:cs typeface="Microsoft YaHei"/>
              <a:sym typeface="Microsoft YaHei"/>
            </a:endParaRPr>
          </a:p>
          <a:p>
            <a:pPr indent="-342900" lvl="0" marL="342900" marR="0" rtl="0" algn="just">
              <a:lnSpc>
                <a:spcPct val="150000"/>
              </a:lnSpc>
              <a:spcBef>
                <a:spcPts val="0"/>
              </a:spcBef>
              <a:spcAft>
                <a:spcPts val="0"/>
              </a:spcAft>
              <a:buClr>
                <a:srgbClr val="C00000"/>
              </a:buClr>
              <a:buSzPts val="1800"/>
              <a:buFont typeface="Microsoft YaHei"/>
              <a:buAutoNum type="arabicPeriod"/>
            </a:pPr>
            <a:r>
              <a:rPr b="1" lang="en-US" sz="1800">
                <a:solidFill>
                  <a:srgbClr val="C00000"/>
                </a:solidFill>
                <a:latin typeface="Microsoft YaHei"/>
                <a:ea typeface="Microsoft YaHei"/>
                <a:cs typeface="Microsoft YaHei"/>
                <a:sym typeface="Microsoft YaHei"/>
              </a:rPr>
              <a:t>Intercompare different salinity QC scheme and Identify the best practices method: </a:t>
            </a:r>
            <a:r>
              <a:rPr lang="en-US" sz="1800">
                <a:solidFill>
                  <a:srgbClr val="C00000"/>
                </a:solidFill>
                <a:latin typeface="Microsoft YaHei"/>
                <a:ea typeface="Microsoft YaHei"/>
                <a:cs typeface="Microsoft YaHei"/>
                <a:sym typeface="Microsoft YaHei"/>
              </a:rPr>
              <a:t>to have a more comprehensive comparison between WOD-QC, GTSPP-QC, CODC-QC-S?  (</a:t>
            </a:r>
            <a:r>
              <a:rPr b="1" lang="en-US" sz="1800">
                <a:solidFill>
                  <a:srgbClr val="C00000"/>
                </a:solidFill>
                <a:latin typeface="Microsoft YaHei"/>
                <a:ea typeface="Microsoft YaHei"/>
                <a:cs typeface="Microsoft YaHei"/>
                <a:sym typeface="Microsoft YaHei"/>
              </a:rPr>
              <a:t>a potential task team?)</a:t>
            </a:r>
            <a:endParaRPr b="1" sz="1800">
              <a:solidFill>
                <a:srgbClr val="C00000"/>
              </a:solidFill>
              <a:latin typeface="Microsoft YaHei"/>
              <a:ea typeface="Microsoft YaHei"/>
              <a:cs typeface="Microsoft YaHei"/>
              <a:sym typeface="Microsoft YaHei"/>
            </a:endParaRPr>
          </a:p>
          <a:p>
            <a:pPr indent="-342900" lvl="0" marL="342900" marR="0" rtl="0" algn="just">
              <a:lnSpc>
                <a:spcPct val="150000"/>
              </a:lnSpc>
              <a:spcBef>
                <a:spcPts val="0"/>
              </a:spcBef>
              <a:spcAft>
                <a:spcPts val="0"/>
              </a:spcAft>
              <a:buClr>
                <a:srgbClr val="C00000"/>
              </a:buClr>
              <a:buSzPts val="1800"/>
              <a:buFont typeface="Microsoft YaHei"/>
              <a:buAutoNum type="arabicPeriod"/>
            </a:pPr>
            <a:r>
              <a:rPr b="1" lang="en-US" sz="1800">
                <a:solidFill>
                  <a:srgbClr val="C00000"/>
                </a:solidFill>
                <a:latin typeface="Microsoft YaHei"/>
                <a:ea typeface="Microsoft YaHei"/>
                <a:cs typeface="Microsoft YaHei"/>
                <a:sym typeface="Microsoft YaHei"/>
              </a:rPr>
              <a:t>Incorporate into IQuOD initiative: </a:t>
            </a:r>
            <a:r>
              <a:rPr lang="en-US" sz="1800">
                <a:solidFill>
                  <a:srgbClr val="C00000"/>
                </a:solidFill>
                <a:latin typeface="Microsoft YaHei"/>
                <a:ea typeface="Microsoft YaHei"/>
                <a:cs typeface="Microsoft YaHei"/>
                <a:sym typeface="Microsoft YaHei"/>
              </a:rPr>
              <a:t>producing the first version of database with quality flags for salinity profiles? </a:t>
            </a:r>
            <a:endParaRPr sz="1800">
              <a:solidFill>
                <a:srgbClr val="C00000"/>
              </a:solidFill>
              <a:latin typeface="Microsoft YaHei"/>
              <a:ea typeface="Microsoft YaHei"/>
              <a:cs typeface="Microsoft YaHei"/>
              <a:sym typeface="Microsoft YaHe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9"/>
          <p:cNvSpPr txBox="1"/>
          <p:nvPr/>
        </p:nvSpPr>
        <p:spPr>
          <a:xfrm>
            <a:off x="652174" y="200242"/>
            <a:ext cx="10147300" cy="62706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Summary and possible challenges for Part-2: Argo bias</a:t>
            </a:r>
            <a:endParaRPr b="1" sz="2600">
              <a:solidFill>
                <a:srgbClr val="0070C0"/>
              </a:solidFill>
              <a:latin typeface="Microsoft Yahei"/>
              <a:ea typeface="Microsoft Yahei"/>
              <a:cs typeface="Microsoft Yahei"/>
              <a:sym typeface="Microsoft Yahei"/>
            </a:endParaRPr>
          </a:p>
        </p:txBody>
      </p:sp>
      <p:sp>
        <p:nvSpPr>
          <p:cNvPr id="346" name="Google Shape;346;p19"/>
          <p:cNvSpPr txBox="1"/>
          <p:nvPr/>
        </p:nvSpPr>
        <p:spPr>
          <a:xfrm>
            <a:off x="329188" y="1093927"/>
            <a:ext cx="11018355" cy="556383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400"/>
              <a:buFont typeface="Noto Sans Symbols"/>
              <a:buChar char="●"/>
            </a:pPr>
            <a:r>
              <a:rPr b="1" lang="en-US" sz="2400">
                <a:solidFill>
                  <a:schemeClr val="dk1"/>
                </a:solidFill>
                <a:latin typeface="Arial"/>
                <a:ea typeface="Arial"/>
                <a:cs typeface="Arial"/>
                <a:sym typeface="Arial"/>
              </a:rPr>
              <a:t>Does Argo salinity delayed-mode data </a:t>
            </a:r>
            <a:r>
              <a:rPr b="1" lang="en-US" sz="2400">
                <a:solidFill>
                  <a:srgbClr val="0070C0"/>
                </a:solidFill>
                <a:latin typeface="Arial"/>
                <a:ea typeface="Arial"/>
                <a:cs typeface="Arial"/>
                <a:sym typeface="Arial"/>
              </a:rPr>
              <a:t>have a positive offset/bias </a:t>
            </a:r>
            <a:r>
              <a:rPr b="1" lang="en-US" sz="2400">
                <a:solidFill>
                  <a:schemeClr val="dk1"/>
                </a:solidFill>
                <a:latin typeface="Arial"/>
                <a:ea typeface="Arial"/>
                <a:cs typeface="Arial"/>
                <a:sym typeface="Arial"/>
              </a:rPr>
              <a:t>after 2015?</a:t>
            </a:r>
            <a:endParaRPr/>
          </a:p>
          <a:p>
            <a:pPr indent="-342900" lvl="1" marL="80010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IAP : seems to have; NOAA/NCEI : no significant offset</a:t>
            </a:r>
            <a:endParaRPr/>
          </a:p>
          <a:p>
            <a:pPr indent="-342900" lvl="1" marL="80010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IAP: Seems to be dependent on sensor float lifetime</a:t>
            </a:r>
            <a:endParaRPr/>
          </a:p>
          <a:p>
            <a:pPr indent="-342900" lvl="1" marL="800100" marR="0" rtl="0" algn="l">
              <a:lnSpc>
                <a:spcPct val="150000"/>
              </a:lnSpc>
              <a:spcBef>
                <a:spcPts val="0"/>
              </a:spcBef>
              <a:spcAft>
                <a:spcPts val="0"/>
              </a:spcAft>
              <a:buClr>
                <a:schemeClr val="dk1"/>
              </a:buClr>
              <a:buSzPts val="2400"/>
              <a:buFont typeface="Noto Sans Symbols"/>
              <a:buChar char="⮚"/>
            </a:pPr>
            <a:r>
              <a:rPr b="1" i="0" lang="en-US" sz="2400" u="none" cap="none" strike="noStrike">
                <a:solidFill>
                  <a:schemeClr val="dk1"/>
                </a:solidFill>
                <a:latin typeface="Arial"/>
                <a:ea typeface="Arial"/>
                <a:cs typeface="Arial"/>
                <a:sym typeface="Arial"/>
              </a:rPr>
              <a:t>We are also checking the robustness by using the Argo data download from the GDAC (Yingfan)</a:t>
            </a:r>
            <a:endParaRPr b="0" i="0" sz="2400" u="none" cap="none" strike="noStrike">
              <a:solidFill>
                <a:schemeClr val="dk1"/>
              </a:solidFill>
              <a:latin typeface="Arial"/>
              <a:ea typeface="Arial"/>
              <a:cs typeface="Arial"/>
              <a:sym typeface="Arial"/>
            </a:endParaRPr>
          </a:p>
          <a:p>
            <a:pPr indent="-285750" lvl="0" marL="285750" marR="0" rtl="0" algn="l">
              <a:lnSpc>
                <a:spcPct val="150000"/>
              </a:lnSpc>
              <a:spcBef>
                <a:spcPts val="0"/>
              </a:spcBef>
              <a:spcAft>
                <a:spcPts val="0"/>
              </a:spcAft>
              <a:buClr>
                <a:srgbClr val="0070C0"/>
              </a:buClr>
              <a:buSzPts val="2400"/>
              <a:buFont typeface="Noto Sans Symbols"/>
              <a:buChar char="●"/>
            </a:pPr>
            <a:r>
              <a:rPr b="1" lang="en-US" sz="2400">
                <a:solidFill>
                  <a:srgbClr val="0070C0"/>
                </a:solidFill>
                <a:latin typeface="Arial"/>
                <a:ea typeface="Arial"/>
                <a:cs typeface="Arial"/>
                <a:sym typeface="Arial"/>
              </a:rPr>
              <a:t>Potential depth bias</a:t>
            </a:r>
            <a:r>
              <a:rPr b="1" lang="en-US" sz="2400">
                <a:solidFill>
                  <a:schemeClr val="dk1"/>
                </a:solidFill>
                <a:latin typeface="Arial"/>
                <a:ea typeface="Arial"/>
                <a:cs typeface="Arial"/>
                <a:sym typeface="Arial"/>
              </a:rPr>
              <a:t>? </a:t>
            </a:r>
            <a:endParaRPr b="1" sz="2400">
              <a:solidFill>
                <a:schemeClr val="dk1"/>
              </a:solidFill>
              <a:latin typeface="Arial"/>
              <a:ea typeface="Arial"/>
              <a:cs typeface="Arial"/>
              <a:sym typeface="Arial"/>
            </a:endParaRPr>
          </a:p>
          <a:p>
            <a:pPr indent="-342900" lvl="1" marL="800100" marR="0" rtl="0" algn="l">
              <a:lnSpc>
                <a:spcPct val="15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Cooperate with NOAA/NCEI team (Jim et al.)</a:t>
            </a:r>
            <a:endParaRPr/>
          </a:p>
          <a:p>
            <a:pPr indent="-285750" lvl="0" marL="285750" marR="0" rtl="0" algn="l">
              <a:lnSpc>
                <a:spcPct val="150000"/>
              </a:lnSpc>
              <a:spcBef>
                <a:spcPts val="0"/>
              </a:spcBef>
              <a:spcAft>
                <a:spcPts val="0"/>
              </a:spcAft>
              <a:buClr>
                <a:srgbClr val="0070C0"/>
              </a:buClr>
              <a:buSzPts val="2400"/>
              <a:buFont typeface="Noto Sans Symbols"/>
              <a:buChar char="●"/>
            </a:pPr>
            <a:r>
              <a:rPr b="1" lang="en-US" sz="2400">
                <a:solidFill>
                  <a:srgbClr val="0070C0"/>
                </a:solidFill>
                <a:latin typeface="Arial"/>
                <a:ea typeface="Arial"/>
                <a:cs typeface="Arial"/>
                <a:sym typeface="Arial"/>
              </a:rPr>
              <a:t>Physical reasons </a:t>
            </a:r>
            <a:r>
              <a:rPr b="1" lang="en-US" sz="2400">
                <a:solidFill>
                  <a:schemeClr val="dk1"/>
                </a:solidFill>
                <a:latin typeface="Arial"/>
                <a:ea typeface="Arial"/>
                <a:cs typeface="Arial"/>
                <a:sym typeface="Arial"/>
              </a:rPr>
              <a:t>of the salinity offset?</a:t>
            </a:r>
            <a:endParaRPr/>
          </a:p>
          <a:p>
            <a:pPr indent="-285750" lvl="1" marL="742950" marR="0" rtl="0" algn="l">
              <a:lnSpc>
                <a:spcPct val="150000"/>
              </a:lnSpc>
              <a:spcBef>
                <a:spcPts val="0"/>
              </a:spcBef>
              <a:spcAft>
                <a:spcPts val="0"/>
              </a:spcAft>
              <a:buClr>
                <a:schemeClr val="dk1"/>
              </a:buClr>
              <a:buSzPts val="2400"/>
              <a:buFont typeface="Noto Sans Symbols"/>
              <a:buChar char="⮚"/>
            </a:pPr>
            <a:r>
              <a:rPr b="1" i="0" lang="en-US" sz="2400" u="none" cap="none" strike="noStrike">
                <a:solidFill>
                  <a:schemeClr val="dk1"/>
                </a:solidFill>
                <a:latin typeface="Arial"/>
                <a:ea typeface="Arial"/>
                <a:cs typeface="Arial"/>
                <a:sym typeface="Arial"/>
              </a:rPr>
              <a:t> </a:t>
            </a:r>
            <a:r>
              <a:rPr b="0" i="0" lang="en-US" sz="2400" u="none" cap="none" strike="noStrike">
                <a:solidFill>
                  <a:schemeClr val="dk1"/>
                </a:solidFill>
                <a:latin typeface="Arial"/>
                <a:ea typeface="Arial"/>
                <a:cs typeface="Arial"/>
                <a:sym typeface="Arial"/>
              </a:rPr>
              <a:t>Should communicate &amp; collaborate with Argo community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
          <p:cNvSpPr txBox="1"/>
          <p:nvPr/>
        </p:nvSpPr>
        <p:spPr>
          <a:xfrm>
            <a:off x="4914902" y="94488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5" name="Google Shape;125;p2"/>
          <p:cNvSpPr txBox="1"/>
          <p:nvPr/>
        </p:nvSpPr>
        <p:spPr>
          <a:xfrm>
            <a:off x="652174" y="200242"/>
            <a:ext cx="10147300" cy="62706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70C0"/>
              </a:buClr>
              <a:buSzPts val="2600"/>
              <a:buFont typeface="Microsoft Yahei"/>
              <a:buNone/>
            </a:pPr>
            <a:r>
              <a:rPr b="1" lang="en-US" sz="2600" u="none">
                <a:solidFill>
                  <a:srgbClr val="0070C0"/>
                </a:solidFill>
                <a:latin typeface="Microsoft Yahei"/>
                <a:ea typeface="Microsoft Yahei"/>
                <a:cs typeface="Microsoft Yahei"/>
                <a:sym typeface="Microsoft Yahei"/>
              </a:rPr>
              <a:t>Outlines</a:t>
            </a:r>
            <a:endParaRPr b="1" sz="2600" u="none">
              <a:solidFill>
                <a:srgbClr val="0070C0"/>
              </a:solidFill>
              <a:latin typeface="Microsoft Yahei"/>
              <a:ea typeface="Microsoft Yahei"/>
              <a:cs typeface="Microsoft Yahei"/>
              <a:sym typeface="Microsoft Yahei"/>
            </a:endParaRPr>
          </a:p>
        </p:txBody>
      </p:sp>
      <p:sp>
        <p:nvSpPr>
          <p:cNvPr id="126" name="Google Shape;126;p2"/>
          <p:cNvSpPr txBox="1"/>
          <p:nvPr/>
        </p:nvSpPr>
        <p:spPr>
          <a:xfrm>
            <a:off x="652174" y="1645920"/>
            <a:ext cx="9235440" cy="13088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800">
                <a:solidFill>
                  <a:srgbClr val="0070C0"/>
                </a:solidFill>
                <a:latin typeface="Microsoft YaHei"/>
                <a:ea typeface="Microsoft YaHei"/>
                <a:cs typeface="Microsoft YaHei"/>
                <a:sym typeface="Microsoft YaHei"/>
              </a:rPr>
              <a:t>Part-1: Salinity automatic quality control (QC)</a:t>
            </a:r>
            <a:endParaRPr/>
          </a:p>
          <a:p>
            <a:pPr indent="0" lvl="0" marL="0" marR="0" rtl="0" algn="l">
              <a:lnSpc>
                <a:spcPct val="150000"/>
              </a:lnSpc>
              <a:spcBef>
                <a:spcPts val="0"/>
              </a:spcBef>
              <a:spcAft>
                <a:spcPts val="0"/>
              </a:spcAft>
              <a:buNone/>
            </a:pPr>
            <a:r>
              <a:rPr b="1" lang="en-US" sz="2800">
                <a:solidFill>
                  <a:srgbClr val="7F7F7F"/>
                </a:solidFill>
                <a:latin typeface="Microsoft YaHei"/>
                <a:ea typeface="Microsoft YaHei"/>
                <a:cs typeface="Microsoft YaHei"/>
                <a:sym typeface="Microsoft YaHei"/>
              </a:rPr>
              <a:t>Part-2: Salinity instrumental bias correction</a:t>
            </a:r>
            <a:endParaRPr b="1" sz="2800">
              <a:solidFill>
                <a:srgbClr val="7F7F7F"/>
              </a:solidFill>
              <a:latin typeface="Microsoft YaHei"/>
              <a:ea typeface="Microsoft YaHei"/>
              <a:cs typeface="Microsoft YaHei"/>
              <a:sym typeface="Microsoft YaHe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0"/>
          <p:cNvSpPr txBox="1"/>
          <p:nvPr>
            <p:ph type="ctrTitle"/>
          </p:nvPr>
        </p:nvSpPr>
        <p:spPr>
          <a:xfrm>
            <a:off x="292762" y="3716889"/>
            <a:ext cx="11522075" cy="1224000"/>
          </a:xfrm>
          <a:prstGeom prst="rect">
            <a:avLst/>
          </a:prstGeom>
          <a:noFill/>
          <a:ln>
            <a:noFill/>
          </a:ln>
        </p:spPr>
        <p:txBody>
          <a:bodyPr anchorCtr="0" anchor="t" bIns="45700" lIns="0" spcFirstLastPara="1" rIns="0" wrap="square" tIns="0">
            <a:normAutofit/>
          </a:bodyPr>
          <a:lstStyle/>
          <a:p>
            <a:pPr indent="0" lvl="0" marL="0" rtl="0" algn="l">
              <a:lnSpc>
                <a:spcPct val="110000"/>
              </a:lnSpc>
              <a:spcBef>
                <a:spcPts val="0"/>
              </a:spcBef>
              <a:spcAft>
                <a:spcPts val="0"/>
              </a:spcAft>
              <a:buClr>
                <a:schemeClr val="dk2"/>
              </a:buClr>
              <a:buSzPts val="3200"/>
              <a:buFont typeface="Microsoft Yahei"/>
              <a:buNone/>
            </a:pPr>
            <a:r>
              <a:rPr b="1" lang="en-US" sz="3200">
                <a:solidFill>
                  <a:schemeClr val="dk2"/>
                </a:solidFill>
                <a:latin typeface="Microsoft Yahei"/>
                <a:ea typeface="Microsoft Yahei"/>
                <a:cs typeface="Microsoft Yahei"/>
                <a:sym typeface="Microsoft Yahei"/>
              </a:rPr>
              <a:t>Comments welcome!</a:t>
            </a:r>
            <a:endParaRPr b="1" sz="3200">
              <a:solidFill>
                <a:schemeClr val="dk2"/>
              </a:solidFill>
              <a:latin typeface="Microsoft Yahei"/>
              <a:ea typeface="Microsoft Yahei"/>
              <a:cs typeface="Microsoft Yahei"/>
              <a:sym typeface="Microsoft Yahei"/>
            </a:endParaRPr>
          </a:p>
        </p:txBody>
      </p:sp>
      <p:sp>
        <p:nvSpPr>
          <p:cNvPr id="353" name="Google Shape;353;p20"/>
          <p:cNvSpPr/>
          <p:nvPr>
            <p:ph idx="2" type="pic"/>
          </p:nvPr>
        </p:nvSpPr>
        <p:spPr>
          <a:xfrm>
            <a:off x="0" y="0"/>
            <a:ext cx="12192000" cy="3429000"/>
          </a:xfrm>
          <a:prstGeom prst="rect">
            <a:avLst/>
          </a:prstGeom>
          <a:solidFill>
            <a:srgbClr val="F2F2F2"/>
          </a:solidFill>
          <a:ln>
            <a:noFill/>
          </a:ln>
        </p:spPr>
      </p:sp>
      <p:pic>
        <p:nvPicPr>
          <p:cNvPr id="354" name="Google Shape;354;p20"/>
          <p:cNvPicPr preferRelativeResize="0"/>
          <p:nvPr/>
        </p:nvPicPr>
        <p:blipFill rotWithShape="1">
          <a:blip r:embed="rId3">
            <a:alphaModFix/>
          </a:blip>
          <a:srcRect b="27278" l="0" r="0" t="30535"/>
          <a:stretch/>
        </p:blipFill>
        <p:spPr>
          <a:xfrm>
            <a:off x="0" y="0"/>
            <a:ext cx="12192000" cy="3429000"/>
          </a:xfrm>
          <a:prstGeom prst="rect">
            <a:avLst/>
          </a:prstGeom>
          <a:noFill/>
          <a:ln>
            <a:noFill/>
          </a:ln>
        </p:spPr>
      </p:pic>
      <p:sp>
        <p:nvSpPr>
          <p:cNvPr id="355" name="Google Shape;355;p20"/>
          <p:cNvSpPr txBox="1"/>
          <p:nvPr>
            <p:ph idx="1" type="subTitle"/>
          </p:nvPr>
        </p:nvSpPr>
        <p:spPr>
          <a:xfrm>
            <a:off x="250557" y="4508698"/>
            <a:ext cx="10750377" cy="189210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50000"/>
              </a:lnSpc>
              <a:spcBef>
                <a:spcPts val="0"/>
              </a:spcBef>
              <a:spcAft>
                <a:spcPts val="0"/>
              </a:spcAft>
              <a:buClr>
                <a:schemeClr val="dk1"/>
              </a:buClr>
              <a:buSzPct val="100000"/>
              <a:buNone/>
            </a:pPr>
            <a:r>
              <a:rPr b="1" lang="en-US" sz="1800">
                <a:latin typeface="Microsoft YaHei"/>
                <a:ea typeface="Microsoft YaHei"/>
                <a:cs typeface="Microsoft YaHei"/>
                <a:sym typeface="Microsoft YaHei"/>
              </a:rPr>
              <a:t>Zhetao Tan, Yingfan Sun, </a:t>
            </a:r>
            <a:r>
              <a:rPr lang="en-US" sz="1800">
                <a:latin typeface="Microsoft YaHei"/>
                <a:ea typeface="Microsoft YaHei"/>
                <a:cs typeface="Microsoft YaHei"/>
                <a:sym typeface="Microsoft YaHei"/>
              </a:rPr>
              <a:t>Lijing Cheng, Viktor Gouretski, Zhankun Wang, </a:t>
            </a:r>
            <a:r>
              <a:rPr lang="en-US">
                <a:latin typeface="Microsoft YaHei"/>
                <a:ea typeface="Microsoft YaHei"/>
                <a:cs typeface="Microsoft YaHei"/>
                <a:sym typeface="Microsoft YaHei"/>
              </a:rPr>
              <a:t>James Regan, </a:t>
            </a:r>
            <a:r>
              <a:rPr b="0" i="0" lang="en-US" u="none" strike="noStrike">
                <a:solidFill>
                  <a:srgbClr val="000000"/>
                </a:solidFill>
                <a:latin typeface="Merriweather Sans"/>
                <a:ea typeface="Merriweather Sans"/>
                <a:cs typeface="Merriweather Sans"/>
                <a:sym typeface="Merriweather Sans"/>
              </a:rPr>
              <a:t>Annie Wong</a:t>
            </a:r>
            <a:r>
              <a:rPr lang="en-US">
                <a:solidFill>
                  <a:srgbClr val="000000"/>
                </a:solidFill>
                <a:latin typeface="Merriweather Sans"/>
                <a:ea typeface="Merriweather Sans"/>
                <a:cs typeface="Merriweather Sans"/>
                <a:sym typeface="Merriweather Sans"/>
              </a:rPr>
              <a:t>, </a:t>
            </a:r>
            <a:r>
              <a:rPr lang="en-US" sz="1800">
                <a:latin typeface="Microsoft YaHei"/>
                <a:ea typeface="Microsoft YaHei"/>
                <a:cs typeface="Microsoft YaHei"/>
                <a:sym typeface="Microsoft YaHei"/>
              </a:rPr>
              <a:t>Tim</a:t>
            </a:r>
            <a:r>
              <a:rPr lang="en-US">
                <a:latin typeface="Microsoft YaHei"/>
                <a:ea typeface="Microsoft YaHei"/>
                <a:cs typeface="Microsoft YaHei"/>
                <a:sym typeface="Microsoft YaHei"/>
              </a:rPr>
              <a:t> Boyer, Yuying Pan, Huifeng Yuan</a:t>
            </a:r>
            <a:r>
              <a:rPr b="0" i="0" lang="en-US" u="none" strike="noStrike">
                <a:solidFill>
                  <a:srgbClr val="000000"/>
                </a:solidFill>
                <a:latin typeface="Merriweather Sans"/>
                <a:ea typeface="Merriweather Sans"/>
                <a:cs typeface="Merriweather Sans"/>
                <a:sym typeface="Merriweather Sans"/>
              </a:rPr>
              <a:t>, </a:t>
            </a:r>
            <a:r>
              <a:rPr lang="en-US" sz="1800">
                <a:latin typeface="Microsoft YaHei"/>
                <a:ea typeface="Microsoft YaHei"/>
                <a:cs typeface="Microsoft YaHei"/>
                <a:sym typeface="Microsoft YaHei"/>
              </a:rPr>
              <a:t>Bin Zhang et al.</a:t>
            </a:r>
            <a:endParaRPr/>
          </a:p>
          <a:p>
            <a:pPr indent="0" lvl="0" marL="0" rtl="0" algn="l">
              <a:lnSpc>
                <a:spcPct val="150000"/>
              </a:lnSpc>
              <a:spcBef>
                <a:spcPts val="1000"/>
              </a:spcBef>
              <a:spcAft>
                <a:spcPts val="0"/>
              </a:spcAft>
              <a:buClr>
                <a:schemeClr val="dk1"/>
              </a:buClr>
              <a:buSzPct val="100000"/>
              <a:buNone/>
            </a:pPr>
            <a:r>
              <a:rPr lang="en-US" sz="1800">
                <a:latin typeface="Microsoft YaHei"/>
                <a:ea typeface="Microsoft YaHei"/>
                <a:cs typeface="Microsoft YaHei"/>
                <a:sym typeface="Microsoft YaHei"/>
              </a:rPr>
              <a:t>Institute of Atmospheric Physics, Chinese Academy of Sciences (IAP/CAS)</a:t>
            </a:r>
            <a:endParaRPr/>
          </a:p>
          <a:p>
            <a:pPr indent="0" lvl="0" marL="0" rtl="0" algn="l">
              <a:lnSpc>
                <a:spcPct val="150000"/>
              </a:lnSpc>
              <a:spcBef>
                <a:spcPts val="1000"/>
              </a:spcBef>
              <a:spcAft>
                <a:spcPts val="0"/>
              </a:spcAft>
              <a:buClr>
                <a:schemeClr val="dk1"/>
              </a:buClr>
              <a:buSzPct val="100000"/>
              <a:buNone/>
            </a:pPr>
            <a:r>
              <a:rPr lang="en-US" sz="1800">
                <a:latin typeface="Microsoft YaHei"/>
                <a:ea typeface="Microsoft YaHei"/>
                <a:cs typeface="Microsoft YaHei"/>
                <a:sym typeface="Microsoft YaHei"/>
              </a:rPr>
              <a:t>NOAA/NCEI</a:t>
            </a:r>
            <a:endParaRPr/>
          </a:p>
          <a:p>
            <a:pPr indent="0" lvl="0" marL="0" rtl="0" algn="l">
              <a:lnSpc>
                <a:spcPct val="150000"/>
              </a:lnSpc>
              <a:spcBef>
                <a:spcPts val="1000"/>
              </a:spcBef>
              <a:spcAft>
                <a:spcPts val="0"/>
              </a:spcAft>
              <a:buClr>
                <a:schemeClr val="dk1"/>
              </a:buClr>
              <a:buSzPct val="100000"/>
              <a:buNone/>
            </a:pPr>
            <a:r>
              <a:t/>
            </a:r>
            <a:endParaRPr sz="1800">
              <a:latin typeface="Microsoft YaHei"/>
              <a:ea typeface="Microsoft YaHei"/>
              <a:cs typeface="Microsoft YaHei"/>
              <a:sym typeface="Microsoft YaHe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1"/>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12984"/>
              </a:buClr>
              <a:buSzPts val="3200"/>
              <a:buFont typeface="Microsoft YaHei"/>
              <a:buNone/>
            </a:pPr>
            <a:r>
              <a:rPr lang="en-US" sz="3200">
                <a:latin typeface="Microsoft YaHei"/>
                <a:ea typeface="Microsoft YaHei"/>
                <a:cs typeface="Microsoft YaHei"/>
                <a:sym typeface="Microsoft YaHei"/>
              </a:rPr>
              <a:t>Local salinity climatological threshold decisions</a:t>
            </a:r>
            <a:endParaRPr sz="3200">
              <a:latin typeface="Microsoft YaHei"/>
              <a:ea typeface="Microsoft YaHei"/>
              <a:cs typeface="Microsoft YaHei"/>
              <a:sym typeface="Microsoft YaHei"/>
            </a:endParaRPr>
          </a:p>
        </p:txBody>
      </p:sp>
      <p:pic>
        <p:nvPicPr>
          <p:cNvPr descr="图示&#10;&#10;描述已自动生成" id="362" name="Google Shape;362;p21"/>
          <p:cNvPicPr preferRelativeResize="0"/>
          <p:nvPr/>
        </p:nvPicPr>
        <p:blipFill rotWithShape="1">
          <a:blip r:embed="rId3">
            <a:alphaModFix/>
          </a:blip>
          <a:srcRect b="0" l="0" r="0" t="0"/>
          <a:stretch/>
        </p:blipFill>
        <p:spPr>
          <a:xfrm>
            <a:off x="962992" y="1046161"/>
            <a:ext cx="7112000" cy="5613400"/>
          </a:xfrm>
          <a:prstGeom prst="rect">
            <a:avLst/>
          </a:prstGeom>
          <a:noFill/>
          <a:ln>
            <a:noFill/>
          </a:ln>
        </p:spPr>
      </p:pic>
      <p:sp>
        <p:nvSpPr>
          <p:cNvPr id="363" name="Google Shape;363;p21"/>
          <p:cNvSpPr txBox="1"/>
          <p:nvPr/>
        </p:nvSpPr>
        <p:spPr>
          <a:xfrm>
            <a:off x="8441634" y="2690191"/>
            <a:ext cx="304800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The profiles are ‘best-looking‘ profiles</a:t>
            </a:r>
            <a:endParaRPr sz="180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图示&#10;&#10;中度可信度描述已自动生成" id="368" name="Google Shape;368;p22"/>
          <p:cNvPicPr preferRelativeResize="0"/>
          <p:nvPr/>
        </p:nvPicPr>
        <p:blipFill rotWithShape="1">
          <a:blip r:embed="rId3">
            <a:alphaModFix/>
          </a:blip>
          <a:srcRect b="0" l="0" r="0" t="0"/>
          <a:stretch/>
        </p:blipFill>
        <p:spPr>
          <a:xfrm>
            <a:off x="393692" y="1181562"/>
            <a:ext cx="5795814" cy="3942679"/>
          </a:xfrm>
          <a:prstGeom prst="rect">
            <a:avLst/>
          </a:prstGeom>
          <a:noFill/>
          <a:ln>
            <a:noFill/>
          </a:ln>
        </p:spPr>
      </p:pic>
      <p:pic>
        <p:nvPicPr>
          <p:cNvPr descr="文本&#10;&#10;描述已自动生成" id="369" name="Google Shape;369;p22"/>
          <p:cNvPicPr preferRelativeResize="0"/>
          <p:nvPr/>
        </p:nvPicPr>
        <p:blipFill rotWithShape="1">
          <a:blip r:embed="rId4">
            <a:alphaModFix/>
          </a:blip>
          <a:srcRect b="0" l="0" r="0" t="0"/>
          <a:stretch/>
        </p:blipFill>
        <p:spPr>
          <a:xfrm>
            <a:off x="5939989" y="1244991"/>
            <a:ext cx="5996955" cy="3664633"/>
          </a:xfrm>
          <a:prstGeom prst="rect">
            <a:avLst/>
          </a:prstGeom>
          <a:noFill/>
          <a:ln>
            <a:noFill/>
          </a:ln>
        </p:spPr>
      </p:pic>
      <p:sp>
        <p:nvSpPr>
          <p:cNvPr id="370" name="Google Shape;370;p22"/>
          <p:cNvSpPr txBox="1"/>
          <p:nvPr/>
        </p:nvSpPr>
        <p:spPr>
          <a:xfrm>
            <a:off x="609600" y="190500"/>
            <a:ext cx="610455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The C is increasing from 1.0 to 2.25, with 0.25 step. </a:t>
            </a:r>
            <a:endParaRPr/>
          </a:p>
          <a:p>
            <a:pPr indent="0" lvl="0" marL="0" marR="0" rtl="0" algn="l">
              <a:spcBef>
                <a:spcPts val="0"/>
              </a:spcBef>
              <a:spcAft>
                <a:spcPts val="0"/>
              </a:spcAft>
              <a:buNone/>
            </a:pPr>
            <a:r>
              <a:rPr b="1" lang="en-US" sz="1800">
                <a:solidFill>
                  <a:srgbClr val="FF0000"/>
                </a:solidFill>
                <a:latin typeface="Arial"/>
                <a:ea typeface="Arial"/>
                <a:cs typeface="Arial"/>
                <a:sym typeface="Arial"/>
              </a:rPr>
              <a:t>Also, I attached the 99% quantile I used in the manuscript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371" name="Google Shape;371;p22"/>
          <p:cNvCxnSpPr/>
          <p:nvPr/>
        </p:nvCxnSpPr>
        <p:spPr>
          <a:xfrm flipH="1" rot="10800000">
            <a:off x="8374380" y="2232660"/>
            <a:ext cx="510540" cy="2676964"/>
          </a:xfrm>
          <a:prstGeom prst="straightConnector1">
            <a:avLst/>
          </a:prstGeom>
          <a:noFill/>
          <a:ln cap="flat" cmpd="sng" w="38100">
            <a:solidFill>
              <a:srgbClr val="FFC000"/>
            </a:solidFill>
            <a:prstDash val="solid"/>
            <a:miter lim="800000"/>
            <a:headEnd len="sm" w="sm" type="none"/>
            <a:tailEnd len="med" w="med" type="triangle"/>
          </a:ln>
        </p:spPr>
      </p:cxnSp>
      <p:sp>
        <p:nvSpPr>
          <p:cNvPr id="372" name="Google Shape;372;p22"/>
          <p:cNvSpPr txBox="1"/>
          <p:nvPr/>
        </p:nvSpPr>
        <p:spPr>
          <a:xfrm>
            <a:off x="6420156" y="4939323"/>
            <a:ext cx="492952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55A11"/>
                </a:solidFill>
                <a:latin typeface="Arial"/>
                <a:ea typeface="Arial"/>
                <a:cs typeface="Arial"/>
                <a:sym typeface="Arial"/>
              </a:rPr>
              <a:t>There are some climatology ‘spikes’ for the threshold profiles.</a:t>
            </a:r>
            <a:endParaRPr/>
          </a:p>
          <a:p>
            <a:pPr indent="0" lvl="0" marL="0" marR="0" rtl="0" algn="l">
              <a:spcBef>
                <a:spcPts val="0"/>
              </a:spcBef>
              <a:spcAft>
                <a:spcPts val="0"/>
              </a:spcAft>
              <a:buNone/>
            </a:pPr>
            <a:r>
              <a:rPr lang="en-US" sz="1800">
                <a:solidFill>
                  <a:srgbClr val="C55A11"/>
                </a:solidFill>
                <a:latin typeface="Arial"/>
                <a:ea typeface="Arial"/>
                <a:cs typeface="Arial"/>
                <a:sym typeface="Arial"/>
              </a:rPr>
              <a:t>However, for the 99% quantile, seems more reasonable with depth</a:t>
            </a:r>
            <a:endParaRPr sz="1800">
              <a:solidFill>
                <a:srgbClr val="C55A11"/>
              </a:solidFill>
              <a:latin typeface="Arial"/>
              <a:ea typeface="Arial"/>
              <a:cs typeface="Arial"/>
              <a:sym typeface="Arial"/>
            </a:endParaRPr>
          </a:p>
        </p:txBody>
      </p:sp>
      <p:cxnSp>
        <p:nvCxnSpPr>
          <p:cNvPr id="373" name="Google Shape;373;p22"/>
          <p:cNvCxnSpPr/>
          <p:nvPr/>
        </p:nvCxnSpPr>
        <p:spPr>
          <a:xfrm flipH="1" rot="10800000">
            <a:off x="3535680" y="2385060"/>
            <a:ext cx="126198" cy="3040380"/>
          </a:xfrm>
          <a:prstGeom prst="straightConnector1">
            <a:avLst/>
          </a:prstGeom>
          <a:noFill/>
          <a:ln cap="flat" cmpd="sng" w="38100">
            <a:solidFill>
              <a:srgbClr val="FFC000"/>
            </a:solidFill>
            <a:prstDash val="solid"/>
            <a:miter lim="800000"/>
            <a:headEnd len="sm" w="sm" type="none"/>
            <a:tailEnd len="med" w="med" type="triangle"/>
          </a:ln>
        </p:spPr>
      </p:cxnSp>
      <p:sp>
        <p:nvSpPr>
          <p:cNvPr id="374" name="Google Shape;374;p22"/>
          <p:cNvSpPr txBox="1"/>
          <p:nvPr/>
        </p:nvSpPr>
        <p:spPr>
          <a:xfrm>
            <a:off x="522169" y="5574127"/>
            <a:ext cx="557383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55A11"/>
                </a:solidFill>
                <a:latin typeface="Arial"/>
                <a:ea typeface="Arial"/>
                <a:cs typeface="Arial"/>
                <a:sym typeface="Arial"/>
              </a:rPr>
              <a:t>In some cases, the threshold defined by the modified adjusted boxplot can also mistakenly flags some data point in the ‘best-looking’ profiles. This cases are not sensitive with the coefficient choices.</a:t>
            </a:r>
            <a:endParaRPr sz="1800">
              <a:solidFill>
                <a:srgbClr val="C55A1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3"/>
          <p:cNvSpPr txBox="1"/>
          <p:nvPr/>
        </p:nvSpPr>
        <p:spPr>
          <a:xfrm>
            <a:off x="580072" y="249674"/>
            <a:ext cx="7123747"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600">
                <a:solidFill>
                  <a:srgbClr val="0070C0"/>
                </a:solidFill>
                <a:latin typeface="Microsoft Yahei"/>
                <a:ea typeface="Microsoft Yahei"/>
                <a:cs typeface="Microsoft Yahei"/>
                <a:sym typeface="Microsoft Yahei"/>
              </a:rPr>
              <a:t>Discussion points</a:t>
            </a:r>
            <a:endParaRPr b="1" sz="2600">
              <a:solidFill>
                <a:srgbClr val="0070C0"/>
              </a:solidFill>
              <a:latin typeface="Arial"/>
              <a:ea typeface="Arial"/>
              <a:cs typeface="Arial"/>
              <a:sym typeface="Arial"/>
            </a:endParaRPr>
          </a:p>
        </p:txBody>
      </p:sp>
      <p:sp>
        <p:nvSpPr>
          <p:cNvPr id="381" name="Google Shape;381;p23"/>
          <p:cNvSpPr txBox="1"/>
          <p:nvPr/>
        </p:nvSpPr>
        <p:spPr>
          <a:xfrm>
            <a:off x="316600" y="979895"/>
            <a:ext cx="11443991" cy="48936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70C0"/>
                </a:solidFill>
                <a:latin typeface="Arial"/>
                <a:ea typeface="Arial"/>
                <a:cs typeface="Arial"/>
                <a:sym typeface="Arial"/>
              </a:rPr>
              <a:t>Intercompare different salinity QC scheme and Identify the best practices method: to have a more comprehensive comparison between WOD-QC, GTSPP-QC, CODC-QC-S?</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Compare </a:t>
            </a:r>
            <a:r>
              <a:rPr b="1" lang="en-US" sz="2000">
                <a:solidFill>
                  <a:srgbClr val="0070C0"/>
                </a:solidFill>
                <a:latin typeface="Arial"/>
                <a:ea typeface="Arial"/>
                <a:cs typeface="Arial"/>
                <a:sym typeface="Arial"/>
              </a:rPr>
              <a:t>internal parameter settings </a:t>
            </a:r>
            <a:r>
              <a:rPr b="1" lang="en-US" sz="2000">
                <a:solidFill>
                  <a:schemeClr val="dk1"/>
                </a:solidFill>
                <a:latin typeface="Arial"/>
                <a:ea typeface="Arial"/>
                <a:cs typeface="Arial"/>
                <a:sym typeface="Arial"/>
              </a:rPr>
              <a:t>of different QC schemes</a:t>
            </a:r>
            <a:endParaRPr/>
          </a:p>
          <a:p>
            <a:pPr indent="-158750" lvl="0" marL="285750" marR="0" rtl="0" algn="l">
              <a:spcBef>
                <a:spcPts val="0"/>
              </a:spcBef>
              <a:spcAft>
                <a:spcPts val="0"/>
              </a:spcAft>
              <a:buClr>
                <a:schemeClr val="dk1"/>
              </a:buClr>
              <a:buSzPts val="2000"/>
              <a:buFont typeface="Arial"/>
              <a:buNone/>
            </a:pPr>
            <a:r>
              <a:t/>
            </a:r>
            <a:endParaRPr b="1" sz="2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Compare </a:t>
            </a:r>
            <a:r>
              <a:rPr b="1" lang="en-US" sz="2000">
                <a:solidFill>
                  <a:srgbClr val="0070C0"/>
                </a:solidFill>
                <a:latin typeface="Arial"/>
                <a:ea typeface="Arial"/>
                <a:cs typeface="Arial"/>
                <a:sym typeface="Arial"/>
              </a:rPr>
              <a:t>the QCout and QCpassed data </a:t>
            </a:r>
            <a:r>
              <a:rPr b="1" lang="en-US" sz="2000">
                <a:solidFill>
                  <a:schemeClr val="dk1"/>
                </a:solidFill>
                <a:latin typeface="Arial"/>
                <a:ea typeface="Arial"/>
                <a:cs typeface="Arial"/>
                <a:sym typeface="Arial"/>
              </a:rPr>
              <a:t>of different QC schemes</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Benchmark evaluation (TPR, FPR, TNR etc.); Water mass analysis (T-S diagram);</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Profiles checks: climatology fields, climatology profiles etc.</a:t>
            </a:r>
            <a:endParaRPr/>
          </a:p>
          <a:p>
            <a:pPr indent="-158750" lvl="1" marL="742950" marR="0" rtl="0" algn="l">
              <a:spcBef>
                <a:spcPts val="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b="1" lang="en-US" sz="2000">
                <a:solidFill>
                  <a:schemeClr val="dk1"/>
                </a:solidFill>
                <a:latin typeface="Arial"/>
                <a:ea typeface="Arial"/>
                <a:cs typeface="Arial"/>
                <a:sym typeface="Arial"/>
              </a:rPr>
              <a:t>Global and regional </a:t>
            </a:r>
            <a:r>
              <a:rPr b="1" lang="en-US" sz="2000">
                <a:solidFill>
                  <a:srgbClr val="0070C0"/>
                </a:solidFill>
                <a:latin typeface="Arial"/>
                <a:ea typeface="Arial"/>
                <a:cs typeface="Arial"/>
                <a:sym typeface="Arial"/>
              </a:rPr>
              <a:t>salinity changes (salinity contrast) </a:t>
            </a:r>
            <a:r>
              <a:rPr b="1" lang="en-US" sz="2000">
                <a:solidFill>
                  <a:schemeClr val="dk1"/>
                </a:solidFill>
                <a:latin typeface="Arial"/>
                <a:ea typeface="Arial"/>
                <a:cs typeface="Arial"/>
                <a:sym typeface="Arial"/>
              </a:rPr>
              <a:t>comparisons: </a:t>
            </a:r>
            <a:endParaRPr b="1" sz="2000">
              <a:solidFill>
                <a:schemeClr val="dk1"/>
              </a:solidFill>
              <a:latin typeface="Arial"/>
              <a:ea typeface="Arial"/>
              <a:cs typeface="Arial"/>
              <a:sym typeface="Arial"/>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Time series, trend, seasonal cycle, inter-annual variability, decadal (multi-decadal) variability etc.</a:t>
            </a:r>
            <a:endParaRPr/>
          </a:p>
          <a:p>
            <a:pPr indent="-285750" lvl="1" marL="742950" marR="0" rtl="0" algn="l">
              <a:spcBef>
                <a:spcPts val="0"/>
              </a:spcBef>
              <a:spcAft>
                <a:spcPts val="0"/>
              </a:spcAft>
              <a:buClr>
                <a:srgbClr val="0070C0"/>
              </a:buClr>
              <a:buSzPts val="2000"/>
              <a:buFont typeface="Arial"/>
              <a:buChar char="-"/>
            </a:pPr>
            <a:r>
              <a:rPr b="0" i="0" lang="en-US" sz="2000" u="none" cap="none" strike="noStrike">
                <a:solidFill>
                  <a:srgbClr val="0070C0"/>
                </a:solidFill>
                <a:latin typeface="Arial"/>
                <a:ea typeface="Arial"/>
                <a:cs typeface="Arial"/>
                <a:sym typeface="Arial"/>
              </a:rPr>
              <a:t>Uncertainty</a:t>
            </a:r>
            <a:r>
              <a:rPr b="0" i="0" lang="en-US" sz="2000" u="none" cap="none" strike="noStrike">
                <a:solidFill>
                  <a:schemeClr val="dk1"/>
                </a:solidFill>
                <a:latin typeface="Arial"/>
                <a:ea typeface="Arial"/>
                <a:cs typeface="Arial"/>
                <a:sym typeface="Arial"/>
              </a:rPr>
              <a:t> of salinity changes due to QC </a:t>
            </a:r>
            <a:endParaRPr b="0" i="0" sz="2000" u="none" cap="none" strike="noStrike">
              <a:solidFill>
                <a:schemeClr val="dk1"/>
              </a:solidFill>
              <a:latin typeface="Arial"/>
              <a:ea typeface="Arial"/>
              <a:cs typeface="Arial"/>
              <a:sym typeface="Arial"/>
            </a:endParaRPr>
          </a:p>
          <a:p>
            <a:pPr indent="-158750" lvl="1" marL="742950" marR="0" rtl="0" algn="l">
              <a:spcBef>
                <a:spcPts val="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4"/>
          <p:cNvSpPr txBox="1"/>
          <p:nvPr/>
        </p:nvSpPr>
        <p:spPr>
          <a:xfrm>
            <a:off x="393895" y="1149258"/>
            <a:ext cx="11338560" cy="489364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b="1" lang="en-US" sz="2400">
                <a:solidFill>
                  <a:schemeClr val="dk1"/>
                </a:solidFill>
                <a:latin typeface="Arial"/>
                <a:ea typeface="Arial"/>
                <a:cs typeface="Arial"/>
                <a:sym typeface="Arial"/>
              </a:rPr>
              <a:t> Some possible scientific questions :</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（1）</a:t>
            </a:r>
            <a:r>
              <a:rPr b="1" lang="en-US" sz="2400">
                <a:solidFill>
                  <a:schemeClr val="dk1"/>
                </a:solidFill>
                <a:latin typeface="Arial"/>
                <a:ea typeface="Arial"/>
                <a:cs typeface="Arial"/>
                <a:sym typeface="Arial"/>
              </a:rPr>
              <a:t>Global </a:t>
            </a:r>
            <a:r>
              <a:rPr b="1" lang="en-US" sz="2400">
                <a:solidFill>
                  <a:srgbClr val="0070C0"/>
                </a:solidFill>
                <a:latin typeface="Arial"/>
                <a:ea typeface="Arial"/>
                <a:cs typeface="Arial"/>
                <a:sym typeface="Arial"/>
              </a:rPr>
              <a:t>hydrological cycle</a:t>
            </a:r>
            <a:r>
              <a:rPr b="1" lang="en-US" sz="2400">
                <a:solidFill>
                  <a:schemeClr val="dk1"/>
                </a:solidFill>
                <a:latin typeface="Arial"/>
                <a:ea typeface="Arial"/>
                <a:cs typeface="Arial"/>
                <a:sym typeface="Arial"/>
              </a:rPr>
              <a:t> estimation</a:t>
            </a:r>
            <a:r>
              <a:rPr lang="en-US" sz="2400">
                <a:solidFill>
                  <a:schemeClr val="dk1"/>
                </a:solidFill>
                <a:latin typeface="Arial"/>
                <a:ea typeface="Arial"/>
                <a:cs typeface="Arial"/>
                <a:sym typeface="Arial"/>
              </a:rPr>
              <a:t>: QCpassed or QCout data makes the cycle more stronger/weaker?</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（2）</a:t>
            </a:r>
            <a:r>
              <a:rPr b="1" lang="en-US" sz="2400">
                <a:solidFill>
                  <a:schemeClr val="dk1"/>
                </a:solidFill>
                <a:latin typeface="Arial"/>
                <a:ea typeface="Arial"/>
                <a:cs typeface="Arial"/>
                <a:sym typeface="Arial"/>
              </a:rPr>
              <a:t>climate</a:t>
            </a:r>
            <a:r>
              <a:rPr b="1" lang="en-US" sz="2400">
                <a:solidFill>
                  <a:srgbClr val="0070C0"/>
                </a:solidFill>
                <a:latin typeface="Arial"/>
                <a:ea typeface="Arial"/>
                <a:cs typeface="Arial"/>
                <a:sym typeface="Arial"/>
              </a:rPr>
              <a:t> model simulation </a:t>
            </a:r>
            <a:r>
              <a:rPr lang="en-US" sz="2400">
                <a:solidFill>
                  <a:schemeClr val="dk1"/>
                </a:solidFill>
                <a:latin typeface="Arial"/>
                <a:ea typeface="Arial"/>
                <a:cs typeface="Arial"/>
                <a:sym typeface="Arial"/>
              </a:rPr>
              <a:t>(historical run):  initial field and assimilation field 🡪 compare the model results with the independent observations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（3）</a:t>
            </a:r>
            <a:r>
              <a:rPr b="1" lang="en-US" sz="2400">
                <a:solidFill>
                  <a:srgbClr val="0070C0"/>
                </a:solidFill>
                <a:latin typeface="Arial"/>
                <a:ea typeface="Arial"/>
                <a:cs typeface="Arial"/>
                <a:sym typeface="Arial"/>
              </a:rPr>
              <a:t>Density or stratification </a:t>
            </a:r>
            <a:r>
              <a:rPr lang="en-US" sz="2400">
                <a:solidFill>
                  <a:schemeClr val="dk1"/>
                </a:solidFill>
                <a:latin typeface="Arial"/>
                <a:ea typeface="Arial"/>
                <a:cs typeface="Arial"/>
                <a:sym typeface="Arial"/>
              </a:rPr>
              <a:t>estimation: bring back the QCout data will get better results?</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（4）</a:t>
            </a:r>
            <a:r>
              <a:rPr b="1" lang="en-US" sz="2400">
                <a:solidFill>
                  <a:srgbClr val="0070C0"/>
                </a:solidFill>
                <a:latin typeface="Arial"/>
                <a:ea typeface="Arial"/>
                <a:cs typeface="Arial"/>
                <a:sym typeface="Arial"/>
              </a:rPr>
              <a:t>Geostrophic flow </a:t>
            </a:r>
            <a:r>
              <a:rPr lang="en-US" sz="2400">
                <a:solidFill>
                  <a:schemeClr val="dk1"/>
                </a:solidFill>
                <a:latin typeface="Arial"/>
                <a:ea typeface="Arial"/>
                <a:cs typeface="Arial"/>
                <a:sym typeface="Arial"/>
              </a:rPr>
              <a:t>comparison: estimate by salinity and temperature, and compared with independently observed currents rates (e.g., ADCP data)</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（5）</a:t>
            </a:r>
            <a:r>
              <a:rPr b="1" lang="en-US" sz="2400">
                <a:solidFill>
                  <a:srgbClr val="0070C0"/>
                </a:solidFill>
                <a:latin typeface="Arial"/>
                <a:ea typeface="Arial"/>
                <a:cs typeface="Arial"/>
                <a:sym typeface="Arial"/>
              </a:rPr>
              <a:t>Sound velocity </a:t>
            </a:r>
            <a:r>
              <a:rPr b="1" lang="en-US" sz="2400">
                <a:solidFill>
                  <a:schemeClr val="dk1"/>
                </a:solidFill>
                <a:latin typeface="Arial"/>
                <a:ea typeface="Arial"/>
                <a:cs typeface="Arial"/>
                <a:sym typeface="Arial"/>
              </a:rPr>
              <a:t>comparasion</a:t>
            </a:r>
            <a:r>
              <a:rPr lang="en-US" sz="2400">
                <a:solidFill>
                  <a:schemeClr val="dk1"/>
                </a:solidFill>
                <a:latin typeface="Arial"/>
                <a:ea typeface="Arial"/>
                <a:cs typeface="Arial"/>
                <a:sym typeface="Arial"/>
              </a:rPr>
              <a:t>: estimate the velocity profiles by salinity, then compare with the acoustic observation data (such as acoustic Doppler current profilers)</a:t>
            </a:r>
            <a:endParaRPr/>
          </a:p>
          <a:p>
            <a:pPr indent="0" lvl="0" marL="0" marR="0" rtl="0" algn="l">
              <a:spcBef>
                <a:spcPts val="0"/>
              </a:spcBef>
              <a:spcAft>
                <a:spcPts val="0"/>
              </a:spcAft>
              <a:buNone/>
            </a:pPr>
            <a:r>
              <a:rPr b="1" lang="en-US" sz="2400">
                <a:solidFill>
                  <a:srgbClr val="0070C0"/>
                </a:solidFill>
                <a:latin typeface="Arial"/>
                <a:ea typeface="Arial"/>
                <a:cs typeface="Arial"/>
                <a:sym typeface="Arial"/>
              </a:rPr>
              <a:t>（6）altimetric data?</a:t>
            </a:r>
            <a:endParaRPr/>
          </a:p>
        </p:txBody>
      </p:sp>
      <p:sp>
        <p:nvSpPr>
          <p:cNvPr id="387" name="Google Shape;387;p24"/>
          <p:cNvSpPr txBox="1"/>
          <p:nvPr/>
        </p:nvSpPr>
        <p:spPr>
          <a:xfrm>
            <a:off x="580072" y="249674"/>
            <a:ext cx="7123747"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600">
                <a:solidFill>
                  <a:srgbClr val="0070C0"/>
                </a:solidFill>
                <a:latin typeface="Microsoft Yahei"/>
                <a:ea typeface="Microsoft Yahei"/>
                <a:cs typeface="Microsoft Yahei"/>
                <a:sym typeface="Microsoft Yahei"/>
              </a:rPr>
              <a:t>Discussion points</a:t>
            </a:r>
            <a:endParaRPr b="1" sz="2600">
              <a:solidFill>
                <a:srgbClr val="0070C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5"/>
          <p:cNvSpPr txBox="1"/>
          <p:nvPr>
            <p:ph type="title"/>
          </p:nvPr>
        </p:nvSpPr>
        <p:spPr>
          <a:xfrm>
            <a:off x="240765" y="16754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Arial"/>
              <a:buNone/>
            </a:pPr>
            <a:r>
              <a:rPr lang="en-US" sz="2400"/>
              <a:t>Methods: Climatological range determination</a:t>
            </a:r>
            <a:endParaRPr sz="2400"/>
          </a:p>
        </p:txBody>
      </p:sp>
      <p:sp>
        <p:nvSpPr>
          <p:cNvPr id="394" name="Google Shape;39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t>11/11/24</a:t>
            </a:r>
            <a:endParaRPr/>
          </a:p>
        </p:txBody>
      </p:sp>
      <p:sp>
        <p:nvSpPr>
          <p:cNvPr id="395" name="Google Shape;395;p25"/>
          <p:cNvSpPr txBox="1"/>
          <p:nvPr/>
        </p:nvSpPr>
        <p:spPr>
          <a:xfrm>
            <a:off x="155575" y="1262977"/>
            <a:ext cx="9432000" cy="404663"/>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5591"/>
              </a:buClr>
              <a:buSzPts val="2000"/>
              <a:buFont typeface="Noto Sans Symbols"/>
              <a:buChar char="●"/>
            </a:pPr>
            <a:r>
              <a:rPr b="1" lang="en-US" sz="2000">
                <a:solidFill>
                  <a:srgbClr val="005591"/>
                </a:solidFill>
                <a:latin typeface="Arial"/>
                <a:ea typeface="Arial"/>
                <a:cs typeface="Arial"/>
                <a:sym typeface="Arial"/>
              </a:rPr>
              <a:t>The anisotropic feature of water mass is accounted</a:t>
            </a:r>
            <a:endParaRPr b="1" sz="2000">
              <a:solidFill>
                <a:srgbClr val="005591"/>
              </a:solidFill>
              <a:latin typeface="Arial"/>
              <a:ea typeface="Arial"/>
              <a:cs typeface="Arial"/>
              <a:sym typeface="Arial"/>
            </a:endParaRPr>
          </a:p>
        </p:txBody>
      </p:sp>
      <p:sp>
        <p:nvSpPr>
          <p:cNvPr id="396" name="Google Shape;396;p25"/>
          <p:cNvSpPr txBox="1"/>
          <p:nvPr/>
        </p:nvSpPr>
        <p:spPr>
          <a:xfrm>
            <a:off x="5739618" y="5224207"/>
            <a:ext cx="5712842" cy="96128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000">
                <a:solidFill>
                  <a:srgbClr val="005591"/>
                </a:solidFill>
                <a:latin typeface="Microsoft Yahei"/>
                <a:ea typeface="Microsoft Yahei"/>
                <a:cs typeface="Microsoft Yahei"/>
                <a:sym typeface="Microsoft Yahei"/>
              </a:rPr>
              <a:t>Water mass selection</a:t>
            </a:r>
            <a:endParaRPr/>
          </a:p>
          <a:p>
            <a:pPr indent="-342900" lvl="1" marL="800100" marR="0" rtl="0" algn="l">
              <a:lnSpc>
                <a:spcPct val="150000"/>
              </a:lnSpc>
              <a:spcBef>
                <a:spcPts val="0"/>
              </a:spcBef>
              <a:spcAft>
                <a:spcPts val="0"/>
              </a:spcAft>
              <a:buClr>
                <a:srgbClr val="005591"/>
              </a:buClr>
              <a:buSzPts val="2000"/>
              <a:buFont typeface="Noto Sans Symbols"/>
              <a:buChar char="⮚"/>
            </a:pPr>
            <a:r>
              <a:rPr b="1" i="0" lang="en-US" sz="2000" u="none" cap="none" strike="noStrike">
                <a:solidFill>
                  <a:srgbClr val="005591"/>
                </a:solidFill>
                <a:latin typeface="Microsoft Yahei"/>
                <a:ea typeface="Microsoft Yahei"/>
                <a:cs typeface="Microsoft Yahei"/>
                <a:sym typeface="Microsoft Yahei"/>
              </a:rPr>
              <a:t>Flow dependency (zonal dependency)</a:t>
            </a:r>
            <a:endParaRPr/>
          </a:p>
        </p:txBody>
      </p:sp>
      <p:pic>
        <p:nvPicPr>
          <p:cNvPr descr="图形用户界面&#10;&#10;描述已自动生成" id="397" name="Google Shape;397;p25"/>
          <p:cNvPicPr preferRelativeResize="0"/>
          <p:nvPr/>
        </p:nvPicPr>
        <p:blipFill rotWithShape="1">
          <a:blip r:embed="rId3">
            <a:alphaModFix/>
          </a:blip>
          <a:srcRect b="0" l="0" r="63097" t="0"/>
          <a:stretch/>
        </p:blipFill>
        <p:spPr>
          <a:xfrm>
            <a:off x="16903" y="1694756"/>
            <a:ext cx="5363494" cy="5076049"/>
          </a:xfrm>
          <a:prstGeom prst="rect">
            <a:avLst/>
          </a:prstGeom>
          <a:noFill/>
          <a:ln>
            <a:noFill/>
          </a:ln>
        </p:spPr>
      </p:pic>
      <p:pic>
        <p:nvPicPr>
          <p:cNvPr descr="图形用户界面&#10;&#10;描述已自动生成" id="398" name="Google Shape;398;p25"/>
          <p:cNvPicPr preferRelativeResize="0"/>
          <p:nvPr/>
        </p:nvPicPr>
        <p:blipFill rotWithShape="1">
          <a:blip r:embed="rId3">
            <a:alphaModFix/>
          </a:blip>
          <a:srcRect b="52060" l="36586" r="40776" t="0"/>
          <a:stretch/>
        </p:blipFill>
        <p:spPr>
          <a:xfrm>
            <a:off x="5174558" y="1951506"/>
            <a:ext cx="3421481" cy="2809114"/>
          </a:xfrm>
          <a:prstGeom prst="rect">
            <a:avLst/>
          </a:prstGeom>
          <a:noFill/>
          <a:ln>
            <a:noFill/>
          </a:ln>
        </p:spPr>
      </p:pic>
      <p:pic>
        <p:nvPicPr>
          <p:cNvPr descr="图形用户界面&#10;&#10;描述已自动生成" id="399" name="Google Shape;399;p25"/>
          <p:cNvPicPr preferRelativeResize="0"/>
          <p:nvPr/>
        </p:nvPicPr>
        <p:blipFill rotWithShape="1">
          <a:blip r:embed="rId3">
            <a:alphaModFix/>
          </a:blip>
          <a:srcRect b="0" l="36586" r="41773" t="47394"/>
          <a:stretch/>
        </p:blipFill>
        <p:spPr>
          <a:xfrm>
            <a:off x="8441839" y="1890028"/>
            <a:ext cx="3270785" cy="3082609"/>
          </a:xfrm>
          <a:prstGeom prst="rect">
            <a:avLst/>
          </a:prstGeom>
          <a:noFill/>
          <a:ln>
            <a:noFill/>
          </a:ln>
        </p:spPr>
      </p:pic>
      <p:sp>
        <p:nvSpPr>
          <p:cNvPr id="400" name="Google Shape;400;p25"/>
          <p:cNvSpPr txBox="1"/>
          <p:nvPr/>
        </p:nvSpPr>
        <p:spPr>
          <a:xfrm>
            <a:off x="1832692" y="6479387"/>
            <a:ext cx="2305631" cy="3495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January climatology field</a:t>
            </a:r>
            <a:endParaRPr b="1" sz="1800">
              <a:solidFill>
                <a:schemeClr val="dk1"/>
              </a:solidFill>
              <a:latin typeface="Arial"/>
              <a:ea typeface="Arial"/>
              <a:cs typeface="Arial"/>
              <a:sym typeface="Arial"/>
            </a:endParaRPr>
          </a:p>
        </p:txBody>
      </p:sp>
      <p:sp>
        <p:nvSpPr>
          <p:cNvPr id="401" name="Google Shape;401;p25"/>
          <p:cNvSpPr/>
          <p:nvPr/>
        </p:nvSpPr>
        <p:spPr>
          <a:xfrm>
            <a:off x="0" y="1559903"/>
            <a:ext cx="482105" cy="359442"/>
          </a:xfrm>
          <a:prstGeom prst="rect">
            <a:avLst/>
          </a:prstGeom>
          <a:solidFill>
            <a:schemeClr val="lt1"/>
          </a:solidFill>
          <a:ln>
            <a:noFill/>
          </a:ln>
        </p:spPr>
        <p:txBody>
          <a:bodyPr anchorCtr="0" anchor="t" bIns="82800" lIns="90000" spcFirstLastPara="1" rIns="90000" wrap="square" tIns="82800">
            <a:noAutofit/>
          </a:bodyPr>
          <a:lstStyle/>
          <a:p>
            <a:pPr indent="-80963" lvl="0" marL="182563"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sp>
        <p:nvSpPr>
          <p:cNvPr id="402" name="Google Shape;402;p25"/>
          <p:cNvSpPr/>
          <p:nvPr/>
        </p:nvSpPr>
        <p:spPr>
          <a:xfrm>
            <a:off x="5498565" y="1771785"/>
            <a:ext cx="482105" cy="359442"/>
          </a:xfrm>
          <a:prstGeom prst="rect">
            <a:avLst/>
          </a:prstGeom>
          <a:solidFill>
            <a:schemeClr val="lt1"/>
          </a:solidFill>
          <a:ln>
            <a:noFill/>
          </a:ln>
        </p:spPr>
        <p:txBody>
          <a:bodyPr anchorCtr="0" anchor="t" bIns="82800" lIns="90000" spcFirstLastPara="1" rIns="90000" wrap="square" tIns="82800">
            <a:noAutofit/>
          </a:bodyPr>
          <a:lstStyle/>
          <a:p>
            <a:pPr indent="-80963" lvl="0" marL="182563"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sp>
        <p:nvSpPr>
          <p:cNvPr id="403" name="Google Shape;403;p25"/>
          <p:cNvSpPr/>
          <p:nvPr/>
        </p:nvSpPr>
        <p:spPr>
          <a:xfrm>
            <a:off x="8691646" y="1816903"/>
            <a:ext cx="482105" cy="359442"/>
          </a:xfrm>
          <a:prstGeom prst="rect">
            <a:avLst/>
          </a:prstGeom>
          <a:solidFill>
            <a:schemeClr val="lt1"/>
          </a:solidFill>
          <a:ln>
            <a:noFill/>
          </a:ln>
        </p:spPr>
        <p:txBody>
          <a:bodyPr anchorCtr="0" anchor="t" bIns="82800" lIns="90000" spcFirstLastPara="1" rIns="90000" wrap="square" tIns="82800">
            <a:noAutofit/>
          </a:bodyPr>
          <a:lstStyle/>
          <a:p>
            <a:pPr indent="-80963" lvl="0" marL="182563"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Arial"/>
              <a:buNone/>
            </a:pPr>
            <a:r>
              <a:rPr lang="en-US" sz="2400"/>
              <a:t>Methods: Climatological range determination</a:t>
            </a:r>
            <a:endParaRPr sz="2400"/>
          </a:p>
        </p:txBody>
      </p:sp>
      <p:sp>
        <p:nvSpPr>
          <p:cNvPr id="410" name="Google Shape;41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t>11/11/24</a:t>
            </a:r>
            <a:endParaRPr/>
          </a:p>
        </p:txBody>
      </p:sp>
      <p:sp>
        <p:nvSpPr>
          <p:cNvPr id="411" name="Google Shape;411;p26"/>
          <p:cNvSpPr txBox="1"/>
          <p:nvPr/>
        </p:nvSpPr>
        <p:spPr>
          <a:xfrm>
            <a:off x="155574" y="1262977"/>
            <a:ext cx="11917089" cy="40677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5591"/>
              </a:buClr>
              <a:buSzPts val="2000"/>
              <a:buFont typeface="Noto Sans Symbols"/>
              <a:buChar char="●"/>
            </a:pPr>
            <a:r>
              <a:rPr b="1" lang="en-US" sz="2000">
                <a:solidFill>
                  <a:srgbClr val="005591"/>
                </a:solidFill>
                <a:latin typeface="Arial"/>
                <a:ea typeface="Arial"/>
                <a:cs typeface="Arial"/>
                <a:sym typeface="Arial"/>
              </a:rPr>
              <a:t>The topography barriers adjustment of water mass is accounted</a:t>
            </a:r>
            <a:endParaRPr b="1" sz="2000">
              <a:solidFill>
                <a:srgbClr val="005591"/>
              </a:solidFill>
              <a:latin typeface="Arial"/>
              <a:ea typeface="Arial"/>
              <a:cs typeface="Arial"/>
              <a:sym typeface="Arial"/>
            </a:endParaRPr>
          </a:p>
        </p:txBody>
      </p:sp>
      <p:sp>
        <p:nvSpPr>
          <p:cNvPr id="412" name="Google Shape;412;p26"/>
          <p:cNvSpPr txBox="1"/>
          <p:nvPr/>
        </p:nvSpPr>
        <p:spPr>
          <a:xfrm>
            <a:off x="725431" y="5338185"/>
            <a:ext cx="10777374" cy="6781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C00000"/>
                </a:solidFill>
                <a:latin typeface="Arial"/>
                <a:ea typeface="Arial"/>
                <a:cs typeface="Arial"/>
                <a:sym typeface="Arial"/>
              </a:rPr>
              <a:t>Example: The Alaska Peninsula </a:t>
            </a:r>
            <a:endParaRPr/>
          </a:p>
          <a:p>
            <a:pPr indent="0" lvl="0" marL="0" marR="0" rtl="0" algn="ctr">
              <a:spcBef>
                <a:spcPts val="0"/>
              </a:spcBef>
              <a:spcAft>
                <a:spcPts val="0"/>
              </a:spcAft>
              <a:buNone/>
            </a:pPr>
            <a:r>
              <a:rPr b="1" lang="en-US" sz="1800">
                <a:solidFill>
                  <a:srgbClr val="C00000"/>
                </a:solidFill>
                <a:latin typeface="Arial"/>
                <a:ea typeface="Arial"/>
                <a:cs typeface="Arial"/>
                <a:sym typeface="Arial"/>
              </a:rPr>
              <a:t>‘Similar water mass’ are both observed in the north and south, but meets the topography barriers</a:t>
            </a:r>
            <a:endParaRPr/>
          </a:p>
        </p:txBody>
      </p:sp>
      <p:grpSp>
        <p:nvGrpSpPr>
          <p:cNvPr id="413" name="Google Shape;413;p26"/>
          <p:cNvGrpSpPr/>
          <p:nvPr/>
        </p:nvGrpSpPr>
        <p:grpSpPr>
          <a:xfrm>
            <a:off x="155574" y="1747595"/>
            <a:ext cx="11413151" cy="3514363"/>
            <a:chOff x="155574" y="1747595"/>
            <a:chExt cx="11413151" cy="3514363"/>
          </a:xfrm>
        </p:grpSpPr>
        <p:pic>
          <p:nvPicPr>
            <p:cNvPr descr="日历&#10;&#10;描述已自动生成" id="414" name="Google Shape;414;p26"/>
            <p:cNvPicPr preferRelativeResize="0"/>
            <p:nvPr/>
          </p:nvPicPr>
          <p:blipFill rotWithShape="1">
            <a:blip r:embed="rId3">
              <a:alphaModFix/>
            </a:blip>
            <a:srcRect b="50000" l="0" r="0" t="0"/>
            <a:stretch/>
          </p:blipFill>
          <p:spPr>
            <a:xfrm>
              <a:off x="262402" y="1929569"/>
              <a:ext cx="11306323" cy="3076271"/>
            </a:xfrm>
            <a:prstGeom prst="rect">
              <a:avLst/>
            </a:prstGeom>
            <a:noFill/>
            <a:ln>
              <a:noFill/>
            </a:ln>
          </p:spPr>
        </p:pic>
        <p:sp>
          <p:nvSpPr>
            <p:cNvPr id="415" name="Google Shape;415;p26"/>
            <p:cNvSpPr/>
            <p:nvPr/>
          </p:nvSpPr>
          <p:spPr>
            <a:xfrm>
              <a:off x="213096" y="1756394"/>
              <a:ext cx="482105" cy="359442"/>
            </a:xfrm>
            <a:prstGeom prst="rect">
              <a:avLst/>
            </a:prstGeom>
            <a:solidFill>
              <a:schemeClr val="lt1"/>
            </a:solidFill>
            <a:ln>
              <a:noFill/>
            </a:ln>
          </p:spPr>
          <p:txBody>
            <a:bodyPr anchorCtr="0" anchor="t" bIns="82800" lIns="90000" spcFirstLastPara="1" rIns="90000" wrap="square" tIns="82800">
              <a:noAutofit/>
            </a:bodyPr>
            <a:lstStyle/>
            <a:p>
              <a:pPr indent="-80963" lvl="0" marL="182563"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sp>
          <p:nvSpPr>
            <p:cNvPr id="416" name="Google Shape;416;p26"/>
            <p:cNvSpPr/>
            <p:nvPr/>
          </p:nvSpPr>
          <p:spPr>
            <a:xfrm>
              <a:off x="155574" y="4902516"/>
              <a:ext cx="482105" cy="359442"/>
            </a:xfrm>
            <a:prstGeom prst="rect">
              <a:avLst/>
            </a:prstGeom>
            <a:solidFill>
              <a:schemeClr val="lt1"/>
            </a:solidFill>
            <a:ln>
              <a:noFill/>
            </a:ln>
          </p:spPr>
          <p:txBody>
            <a:bodyPr anchorCtr="0" anchor="t" bIns="82800" lIns="90000" spcFirstLastPara="1" rIns="90000" wrap="square" tIns="82800">
              <a:noAutofit/>
            </a:bodyPr>
            <a:lstStyle/>
            <a:p>
              <a:pPr indent="-80963" lvl="0" marL="182563"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sp>
          <p:nvSpPr>
            <p:cNvPr id="417" name="Google Shape;417;p26"/>
            <p:cNvSpPr/>
            <p:nvPr/>
          </p:nvSpPr>
          <p:spPr>
            <a:xfrm>
              <a:off x="3719736" y="1781727"/>
              <a:ext cx="482105" cy="359442"/>
            </a:xfrm>
            <a:prstGeom prst="rect">
              <a:avLst/>
            </a:prstGeom>
            <a:solidFill>
              <a:schemeClr val="lt1"/>
            </a:solidFill>
            <a:ln>
              <a:noFill/>
            </a:ln>
          </p:spPr>
          <p:txBody>
            <a:bodyPr anchorCtr="0" anchor="t" bIns="82800" lIns="90000" spcFirstLastPara="1" rIns="90000" wrap="square" tIns="82800">
              <a:noAutofit/>
            </a:bodyPr>
            <a:lstStyle/>
            <a:p>
              <a:pPr indent="-80963" lvl="0" marL="182563"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sp>
          <p:nvSpPr>
            <p:cNvPr id="418" name="Google Shape;418;p26"/>
            <p:cNvSpPr/>
            <p:nvPr/>
          </p:nvSpPr>
          <p:spPr>
            <a:xfrm>
              <a:off x="3719736" y="4733050"/>
              <a:ext cx="482105" cy="359442"/>
            </a:xfrm>
            <a:prstGeom prst="rect">
              <a:avLst/>
            </a:prstGeom>
            <a:solidFill>
              <a:schemeClr val="lt1"/>
            </a:solidFill>
            <a:ln>
              <a:noFill/>
            </a:ln>
          </p:spPr>
          <p:txBody>
            <a:bodyPr anchorCtr="0" anchor="t" bIns="82800" lIns="90000" spcFirstLastPara="1" rIns="90000" wrap="square" tIns="82800">
              <a:noAutofit/>
            </a:bodyPr>
            <a:lstStyle/>
            <a:p>
              <a:pPr indent="-80963" lvl="0" marL="182563"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sp>
          <p:nvSpPr>
            <p:cNvPr id="419" name="Google Shape;419;p26"/>
            <p:cNvSpPr/>
            <p:nvPr/>
          </p:nvSpPr>
          <p:spPr>
            <a:xfrm>
              <a:off x="7154695" y="1747595"/>
              <a:ext cx="482105" cy="359442"/>
            </a:xfrm>
            <a:prstGeom prst="rect">
              <a:avLst/>
            </a:prstGeom>
            <a:solidFill>
              <a:schemeClr val="lt1"/>
            </a:solidFill>
            <a:ln>
              <a:noFill/>
            </a:ln>
          </p:spPr>
          <p:txBody>
            <a:bodyPr anchorCtr="0" anchor="t" bIns="82800" lIns="90000" spcFirstLastPara="1" rIns="90000" wrap="square" tIns="82800">
              <a:noAutofit/>
            </a:bodyPr>
            <a:lstStyle/>
            <a:p>
              <a:pPr indent="-80963" lvl="0" marL="182563"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sp>
          <p:nvSpPr>
            <p:cNvPr id="420" name="Google Shape;420;p26"/>
            <p:cNvSpPr/>
            <p:nvPr/>
          </p:nvSpPr>
          <p:spPr>
            <a:xfrm>
              <a:off x="7403177" y="4864906"/>
              <a:ext cx="482105" cy="359442"/>
            </a:xfrm>
            <a:prstGeom prst="rect">
              <a:avLst/>
            </a:prstGeom>
            <a:solidFill>
              <a:schemeClr val="lt1"/>
            </a:solidFill>
            <a:ln>
              <a:noFill/>
            </a:ln>
          </p:spPr>
          <p:txBody>
            <a:bodyPr anchorCtr="0" anchor="t" bIns="82800" lIns="90000" spcFirstLastPara="1" rIns="90000" wrap="square" tIns="82800">
              <a:noAutofit/>
            </a:bodyPr>
            <a:lstStyle/>
            <a:p>
              <a:pPr indent="-80963" lvl="0" marL="182563"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grpSp>
      <p:sp>
        <p:nvSpPr>
          <p:cNvPr id="421" name="Google Shape;421;p26"/>
          <p:cNvSpPr txBox="1"/>
          <p:nvPr/>
        </p:nvSpPr>
        <p:spPr>
          <a:xfrm>
            <a:off x="10577764" y="1642805"/>
            <a:ext cx="1581651" cy="3495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Surface, January</a:t>
            </a:r>
            <a:endParaRPr b="1" sz="18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27"/>
          <p:cNvSpPr txBox="1"/>
          <p:nvPr/>
        </p:nvSpPr>
        <p:spPr>
          <a:xfrm>
            <a:off x="580072" y="249674"/>
            <a:ext cx="7123747"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600">
                <a:solidFill>
                  <a:srgbClr val="0070C0"/>
                </a:solidFill>
                <a:latin typeface="Microsoft Yahei"/>
                <a:ea typeface="Microsoft Yahei"/>
                <a:cs typeface="Microsoft Yahei"/>
                <a:sym typeface="Microsoft Yahei"/>
              </a:rPr>
              <a:t>Results -- S_offset(float, service time)</a:t>
            </a:r>
            <a:endParaRPr b="1" sz="2600">
              <a:solidFill>
                <a:srgbClr val="0070C0"/>
              </a:solidFill>
              <a:latin typeface="Arial"/>
              <a:ea typeface="Arial"/>
              <a:cs typeface="Arial"/>
              <a:sym typeface="Arial"/>
            </a:endParaRPr>
          </a:p>
        </p:txBody>
      </p:sp>
      <p:sp>
        <p:nvSpPr>
          <p:cNvPr id="427" name="Google Shape;427;p27"/>
          <p:cNvSpPr txBox="1"/>
          <p:nvPr/>
        </p:nvSpPr>
        <p:spPr>
          <a:xfrm>
            <a:off x="216219" y="918845"/>
            <a:ext cx="12192635" cy="123698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400"/>
              <a:buFont typeface="Noto Sans Symbols"/>
              <a:buChar char="●"/>
            </a:pPr>
            <a:r>
              <a:rPr b="1" lang="en-US" sz="2400">
                <a:solidFill>
                  <a:schemeClr val="dk1"/>
                </a:solidFill>
                <a:latin typeface="Microsoft Yahei"/>
                <a:ea typeface="Microsoft Yahei"/>
                <a:cs typeface="Microsoft Yahei"/>
                <a:sym typeface="Microsoft Yahei"/>
              </a:rPr>
              <a:t>Potential pure salinity bias of service time as a function of depth</a:t>
            </a:r>
            <a:endParaRPr b="1" sz="2400">
              <a:solidFill>
                <a:schemeClr val="dk1"/>
              </a:solidFill>
              <a:highlight>
                <a:srgbClr val="FFFF00"/>
              </a:highlight>
              <a:latin typeface="Microsoft Yahei"/>
              <a:ea typeface="Microsoft Yahei"/>
              <a:cs typeface="Microsoft Yahei"/>
              <a:sym typeface="Microsoft Yahei"/>
            </a:endParaRPr>
          </a:p>
          <a:p>
            <a:pPr indent="-190500" lvl="0" marL="342900" marR="0" rtl="0" algn="l">
              <a:spcBef>
                <a:spcPts val="0"/>
              </a:spcBef>
              <a:spcAft>
                <a:spcPts val="0"/>
              </a:spcAft>
              <a:buClr>
                <a:schemeClr val="dk1"/>
              </a:buClr>
              <a:buSzPts val="2400"/>
              <a:buFont typeface="Noto Sans Symbols"/>
              <a:buNone/>
            </a:pPr>
            <a:r>
              <a:t/>
            </a:r>
            <a:endParaRPr b="1" sz="2400">
              <a:solidFill>
                <a:schemeClr val="dk1"/>
              </a:solidFill>
              <a:latin typeface="Microsoft Yahei"/>
              <a:ea typeface="Microsoft Yahei"/>
              <a:cs typeface="Microsoft Yahei"/>
              <a:sym typeface="Microsoft Yahei"/>
            </a:endParaRPr>
          </a:p>
        </p:txBody>
      </p:sp>
      <p:pic>
        <p:nvPicPr>
          <p:cNvPr id="428" name="Google Shape;428;p27"/>
          <p:cNvPicPr preferRelativeResize="0"/>
          <p:nvPr/>
        </p:nvPicPr>
        <p:blipFill rotWithShape="1">
          <a:blip r:embed="rId3">
            <a:alphaModFix/>
          </a:blip>
          <a:srcRect b="3234" l="37254" r="30716" t="11230"/>
          <a:stretch/>
        </p:blipFill>
        <p:spPr>
          <a:xfrm>
            <a:off x="5367656" y="1686109"/>
            <a:ext cx="1889760" cy="4187825"/>
          </a:xfrm>
          <a:prstGeom prst="rect">
            <a:avLst/>
          </a:prstGeom>
          <a:noFill/>
          <a:ln>
            <a:noFill/>
          </a:ln>
        </p:spPr>
      </p:pic>
      <p:pic>
        <p:nvPicPr>
          <p:cNvPr id="429" name="Google Shape;429;p27"/>
          <p:cNvPicPr preferRelativeResize="0"/>
          <p:nvPr/>
        </p:nvPicPr>
        <p:blipFill rotWithShape="1">
          <a:blip r:embed="rId4">
            <a:alphaModFix/>
          </a:blip>
          <a:srcRect b="3315" l="36164" r="29737" t="11221"/>
          <a:stretch/>
        </p:blipFill>
        <p:spPr>
          <a:xfrm>
            <a:off x="2474677" y="1753513"/>
            <a:ext cx="2164972" cy="4187825"/>
          </a:xfrm>
          <a:prstGeom prst="rect">
            <a:avLst/>
          </a:prstGeom>
          <a:noFill/>
          <a:ln>
            <a:noFill/>
          </a:ln>
        </p:spPr>
      </p:pic>
      <p:sp>
        <p:nvSpPr>
          <p:cNvPr id="430" name="Google Shape;430;p27"/>
          <p:cNvSpPr txBox="1"/>
          <p:nvPr/>
        </p:nvSpPr>
        <p:spPr>
          <a:xfrm>
            <a:off x="487680" y="5873934"/>
            <a:ext cx="11387328" cy="117094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20000"/>
              </a:lnSpc>
              <a:spcBef>
                <a:spcPts val="0"/>
              </a:spcBef>
              <a:spcAft>
                <a:spcPts val="0"/>
              </a:spcAft>
              <a:buClr>
                <a:srgbClr val="0070C0"/>
              </a:buClr>
              <a:buSzPts val="1700"/>
              <a:buFont typeface="Noto Sans Symbols"/>
              <a:buChar char="●"/>
            </a:pPr>
            <a:r>
              <a:rPr b="1" lang="en-US" sz="1700">
                <a:solidFill>
                  <a:srgbClr val="0070C0"/>
                </a:solidFill>
                <a:latin typeface="Microsoft Yahei"/>
                <a:ea typeface="Microsoft Yahei"/>
                <a:cs typeface="Microsoft Yahei"/>
                <a:sym typeface="Microsoft Yahei"/>
              </a:rPr>
              <a:t>Can be observed in both two periods (before &amp; after 2015)</a:t>
            </a:r>
            <a:endParaRPr/>
          </a:p>
          <a:p>
            <a:pPr indent="-342900" lvl="0" marL="342900" marR="0" rtl="0" algn="l">
              <a:lnSpc>
                <a:spcPct val="120000"/>
              </a:lnSpc>
              <a:spcBef>
                <a:spcPts val="0"/>
              </a:spcBef>
              <a:spcAft>
                <a:spcPts val="0"/>
              </a:spcAft>
              <a:buClr>
                <a:srgbClr val="0070C0"/>
              </a:buClr>
              <a:buSzPts val="1700"/>
              <a:buFont typeface="Noto Sans Symbols"/>
              <a:buChar char="●"/>
            </a:pPr>
            <a:r>
              <a:rPr b="1" lang="en-US" sz="1700">
                <a:solidFill>
                  <a:srgbClr val="0070C0"/>
                </a:solidFill>
                <a:latin typeface="Microsoft Yahei"/>
                <a:ea typeface="Microsoft Yahei"/>
                <a:cs typeface="Microsoft Yahei"/>
                <a:sym typeface="Microsoft Yahei"/>
              </a:rPr>
              <a:t>The bias of second year and third year are positive in 2015-2023, while it is negative in 2005-2014</a:t>
            </a:r>
            <a:endParaRPr/>
          </a:p>
          <a:p>
            <a:pPr indent="0" lvl="0" marL="0" marR="0" rtl="0" algn="l">
              <a:lnSpc>
                <a:spcPct val="120000"/>
              </a:lnSpc>
              <a:spcBef>
                <a:spcPts val="0"/>
              </a:spcBef>
              <a:spcAft>
                <a:spcPts val="0"/>
              </a:spcAft>
              <a:buClr>
                <a:schemeClr val="dk1"/>
              </a:buClr>
              <a:buSzPts val="1700"/>
              <a:buFont typeface="Noto Sans Symbols"/>
              <a:buNone/>
            </a:pPr>
            <a:r>
              <a:t/>
            </a:r>
            <a:endParaRPr sz="1700">
              <a:solidFill>
                <a:srgbClr val="0070C0"/>
              </a:solidFill>
              <a:latin typeface="Microsoft Yahei"/>
              <a:ea typeface="Microsoft Yahei"/>
              <a:cs typeface="Microsoft Yahei"/>
              <a:sym typeface="Microsoft Yahei"/>
            </a:endParaRPr>
          </a:p>
        </p:txBody>
      </p:sp>
      <p:sp>
        <p:nvSpPr>
          <p:cNvPr id="431" name="Google Shape;431;p27"/>
          <p:cNvSpPr txBox="1"/>
          <p:nvPr/>
        </p:nvSpPr>
        <p:spPr>
          <a:xfrm>
            <a:off x="2919809" y="1389245"/>
            <a:ext cx="127470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2005-2014</a:t>
            </a:r>
            <a:endParaRPr sz="1800">
              <a:solidFill>
                <a:schemeClr val="dk1"/>
              </a:solidFill>
              <a:latin typeface="Arial"/>
              <a:ea typeface="Arial"/>
              <a:cs typeface="Arial"/>
              <a:sym typeface="Arial"/>
            </a:endParaRPr>
          </a:p>
        </p:txBody>
      </p:sp>
      <p:sp>
        <p:nvSpPr>
          <p:cNvPr id="432" name="Google Shape;432;p27"/>
          <p:cNvSpPr txBox="1"/>
          <p:nvPr/>
        </p:nvSpPr>
        <p:spPr>
          <a:xfrm>
            <a:off x="5673737" y="1399683"/>
            <a:ext cx="127470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2015-2023</a:t>
            </a:r>
            <a:endParaRPr sz="1800">
              <a:solidFill>
                <a:schemeClr val="dk1"/>
              </a:solidFill>
              <a:latin typeface="Arial"/>
              <a:ea typeface="Arial"/>
              <a:cs typeface="Arial"/>
              <a:sym typeface="Arial"/>
            </a:endParaRPr>
          </a:p>
        </p:txBody>
      </p:sp>
      <p:cxnSp>
        <p:nvCxnSpPr>
          <p:cNvPr id="433" name="Google Shape;433;p27"/>
          <p:cNvCxnSpPr/>
          <p:nvPr/>
        </p:nvCxnSpPr>
        <p:spPr>
          <a:xfrm>
            <a:off x="6400800" y="2462784"/>
            <a:ext cx="1303019" cy="353568"/>
          </a:xfrm>
          <a:prstGeom prst="straightConnector1">
            <a:avLst/>
          </a:prstGeom>
          <a:noFill/>
          <a:ln cap="flat" cmpd="sng" w="28575">
            <a:solidFill>
              <a:schemeClr val="accent1"/>
            </a:solidFill>
            <a:prstDash val="solid"/>
            <a:miter lim="800000"/>
            <a:headEnd len="med" w="med" type="triangle"/>
            <a:tailEnd len="sm" w="sm" type="none"/>
          </a:ln>
        </p:spPr>
      </p:cxnSp>
      <p:sp>
        <p:nvSpPr>
          <p:cNvPr id="434" name="Google Shape;434;p27"/>
          <p:cNvSpPr txBox="1"/>
          <p:nvPr/>
        </p:nvSpPr>
        <p:spPr>
          <a:xfrm>
            <a:off x="7141303" y="2832116"/>
            <a:ext cx="18870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70C0"/>
                </a:solidFill>
                <a:latin typeface="Arial"/>
                <a:ea typeface="Arial"/>
                <a:cs typeface="Arial"/>
                <a:sym typeface="Arial"/>
              </a:rPr>
              <a:t>The second year</a:t>
            </a:r>
            <a:endParaRPr b="1" sz="1800">
              <a:solidFill>
                <a:srgbClr val="0070C0"/>
              </a:solidFill>
              <a:latin typeface="Arial"/>
              <a:ea typeface="Arial"/>
              <a:cs typeface="Arial"/>
              <a:sym typeface="Arial"/>
            </a:endParaRPr>
          </a:p>
        </p:txBody>
      </p:sp>
      <p:sp>
        <p:nvSpPr>
          <p:cNvPr id="435" name="Google Shape;435;p27"/>
          <p:cNvSpPr txBox="1"/>
          <p:nvPr/>
        </p:nvSpPr>
        <p:spPr>
          <a:xfrm>
            <a:off x="7690410" y="2248626"/>
            <a:ext cx="15584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548135"/>
                </a:solidFill>
                <a:latin typeface="Arial"/>
                <a:ea typeface="Arial"/>
                <a:cs typeface="Arial"/>
                <a:sym typeface="Arial"/>
              </a:rPr>
              <a:t>The third year</a:t>
            </a:r>
            <a:endParaRPr sz="1800">
              <a:solidFill>
                <a:srgbClr val="548135"/>
              </a:solidFill>
              <a:latin typeface="Arial"/>
              <a:ea typeface="Arial"/>
              <a:cs typeface="Arial"/>
              <a:sym typeface="Arial"/>
            </a:endParaRPr>
          </a:p>
        </p:txBody>
      </p:sp>
      <p:cxnSp>
        <p:nvCxnSpPr>
          <p:cNvPr id="436" name="Google Shape;436;p27"/>
          <p:cNvCxnSpPr>
            <a:endCxn id="435" idx="1"/>
          </p:cNvCxnSpPr>
          <p:nvPr/>
        </p:nvCxnSpPr>
        <p:spPr>
          <a:xfrm>
            <a:off x="6668310" y="2248492"/>
            <a:ext cx="1022100" cy="184800"/>
          </a:xfrm>
          <a:prstGeom prst="straightConnector1">
            <a:avLst/>
          </a:prstGeom>
          <a:noFill/>
          <a:ln cap="flat" cmpd="sng" w="28575">
            <a:solidFill>
              <a:srgbClr val="00B050"/>
            </a:solidFill>
            <a:prstDash val="solid"/>
            <a:miter lim="800000"/>
            <a:headEnd len="med" w="med" type="triangle"/>
            <a:tailEnd len="sm" w="sm" type="none"/>
          </a:ln>
        </p:spPr>
      </p:cxnSp>
      <p:cxnSp>
        <p:nvCxnSpPr>
          <p:cNvPr id="437" name="Google Shape;437;p27"/>
          <p:cNvCxnSpPr/>
          <p:nvPr/>
        </p:nvCxnSpPr>
        <p:spPr>
          <a:xfrm>
            <a:off x="6074734" y="3061035"/>
            <a:ext cx="1303019" cy="353568"/>
          </a:xfrm>
          <a:prstGeom prst="straightConnector1">
            <a:avLst/>
          </a:prstGeom>
          <a:noFill/>
          <a:ln cap="flat" cmpd="sng" w="28575">
            <a:solidFill>
              <a:srgbClr val="9B9AC2"/>
            </a:solidFill>
            <a:prstDash val="solid"/>
            <a:miter lim="800000"/>
            <a:headEnd len="med" w="med" type="triangle"/>
            <a:tailEnd len="sm" w="sm" type="none"/>
          </a:ln>
        </p:spPr>
      </p:cxnSp>
      <p:sp>
        <p:nvSpPr>
          <p:cNvPr id="438" name="Google Shape;438;p27"/>
          <p:cNvSpPr txBox="1"/>
          <p:nvPr/>
        </p:nvSpPr>
        <p:spPr>
          <a:xfrm>
            <a:off x="7413155" y="3289400"/>
            <a:ext cx="15520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8F8EBB"/>
                </a:solidFill>
                <a:latin typeface="Arial"/>
                <a:ea typeface="Arial"/>
                <a:cs typeface="Arial"/>
                <a:sym typeface="Arial"/>
              </a:rPr>
              <a:t>The first year</a:t>
            </a:r>
            <a:endParaRPr b="1" sz="1800">
              <a:solidFill>
                <a:srgbClr val="8F8EBB"/>
              </a:solidFill>
              <a:latin typeface="Arial"/>
              <a:ea typeface="Arial"/>
              <a:cs typeface="Arial"/>
              <a:sym typeface="Arial"/>
            </a:endParaRPr>
          </a:p>
        </p:txBody>
      </p:sp>
      <p:cxnSp>
        <p:nvCxnSpPr>
          <p:cNvPr id="439" name="Google Shape;439;p27"/>
          <p:cNvCxnSpPr/>
          <p:nvPr/>
        </p:nvCxnSpPr>
        <p:spPr>
          <a:xfrm>
            <a:off x="3233382" y="2760526"/>
            <a:ext cx="646461" cy="163779"/>
          </a:xfrm>
          <a:prstGeom prst="straightConnector1">
            <a:avLst/>
          </a:prstGeom>
          <a:noFill/>
          <a:ln cap="flat" cmpd="sng" w="28575">
            <a:solidFill>
              <a:schemeClr val="accent1"/>
            </a:solidFill>
            <a:prstDash val="solid"/>
            <a:miter lim="800000"/>
            <a:headEnd len="med" w="med" type="triangle"/>
            <a:tailEnd len="sm" w="sm" type="none"/>
          </a:ln>
        </p:spPr>
      </p:cxnSp>
      <p:sp>
        <p:nvSpPr>
          <p:cNvPr id="440" name="Google Shape;440;p27"/>
          <p:cNvSpPr txBox="1"/>
          <p:nvPr/>
        </p:nvSpPr>
        <p:spPr>
          <a:xfrm>
            <a:off x="3739552" y="2874140"/>
            <a:ext cx="18870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70C0"/>
                </a:solidFill>
                <a:latin typeface="Arial"/>
                <a:ea typeface="Arial"/>
                <a:cs typeface="Arial"/>
                <a:sym typeface="Arial"/>
              </a:rPr>
              <a:t>The second year</a:t>
            </a:r>
            <a:endParaRPr b="1" sz="1800">
              <a:solidFill>
                <a:srgbClr val="0070C0"/>
              </a:solidFill>
              <a:latin typeface="Arial"/>
              <a:ea typeface="Arial"/>
              <a:cs typeface="Arial"/>
              <a:sym typeface="Arial"/>
            </a:endParaRPr>
          </a:p>
        </p:txBody>
      </p:sp>
      <p:sp>
        <p:nvSpPr>
          <p:cNvPr id="441" name="Google Shape;441;p27"/>
          <p:cNvSpPr txBox="1"/>
          <p:nvPr/>
        </p:nvSpPr>
        <p:spPr>
          <a:xfrm>
            <a:off x="3809216" y="2473083"/>
            <a:ext cx="15584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548135"/>
                </a:solidFill>
                <a:latin typeface="Arial"/>
                <a:ea typeface="Arial"/>
                <a:cs typeface="Arial"/>
                <a:sym typeface="Arial"/>
              </a:rPr>
              <a:t>The third year</a:t>
            </a:r>
            <a:endParaRPr sz="1800">
              <a:solidFill>
                <a:srgbClr val="548135"/>
              </a:solidFill>
              <a:latin typeface="Arial"/>
              <a:ea typeface="Arial"/>
              <a:cs typeface="Arial"/>
              <a:sym typeface="Arial"/>
            </a:endParaRPr>
          </a:p>
        </p:txBody>
      </p:sp>
      <p:cxnSp>
        <p:nvCxnSpPr>
          <p:cNvPr id="442" name="Google Shape;442;p27"/>
          <p:cNvCxnSpPr/>
          <p:nvPr/>
        </p:nvCxnSpPr>
        <p:spPr>
          <a:xfrm>
            <a:off x="3604501" y="2384559"/>
            <a:ext cx="532199" cy="169467"/>
          </a:xfrm>
          <a:prstGeom prst="straightConnector1">
            <a:avLst/>
          </a:prstGeom>
          <a:noFill/>
          <a:ln cap="flat" cmpd="sng" w="28575">
            <a:solidFill>
              <a:srgbClr val="00B050"/>
            </a:solidFill>
            <a:prstDash val="solid"/>
            <a:miter lim="800000"/>
            <a:headEnd len="med" w="med" type="triangle"/>
            <a:tailEnd len="sm" w="sm" type="none"/>
          </a:ln>
        </p:spPr>
      </p:cxnSp>
      <p:cxnSp>
        <p:nvCxnSpPr>
          <p:cNvPr id="443" name="Google Shape;443;p27"/>
          <p:cNvCxnSpPr/>
          <p:nvPr/>
        </p:nvCxnSpPr>
        <p:spPr>
          <a:xfrm>
            <a:off x="3210632" y="3177064"/>
            <a:ext cx="669211" cy="206925"/>
          </a:xfrm>
          <a:prstGeom prst="straightConnector1">
            <a:avLst/>
          </a:prstGeom>
          <a:noFill/>
          <a:ln cap="flat" cmpd="sng" w="28575">
            <a:solidFill>
              <a:srgbClr val="9B9AC2"/>
            </a:solidFill>
            <a:prstDash val="solid"/>
            <a:miter lim="800000"/>
            <a:headEnd len="med" w="med" type="triangle"/>
            <a:tailEnd len="sm" w="sm" type="none"/>
          </a:ln>
        </p:spPr>
      </p:cxnSp>
      <p:sp>
        <p:nvSpPr>
          <p:cNvPr id="444" name="Google Shape;444;p27"/>
          <p:cNvSpPr txBox="1"/>
          <p:nvPr/>
        </p:nvSpPr>
        <p:spPr>
          <a:xfrm>
            <a:off x="3717051" y="3397717"/>
            <a:ext cx="15520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8F8EBB"/>
                </a:solidFill>
                <a:latin typeface="Arial"/>
                <a:ea typeface="Arial"/>
                <a:cs typeface="Arial"/>
                <a:sym typeface="Arial"/>
              </a:rPr>
              <a:t>The first year</a:t>
            </a:r>
            <a:endParaRPr b="1" sz="1800">
              <a:solidFill>
                <a:srgbClr val="8F8EBB"/>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8"/>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Results</a:t>
            </a:r>
            <a:endParaRPr b="1" sz="2600">
              <a:solidFill>
                <a:srgbClr val="0070C0"/>
              </a:solidFill>
              <a:latin typeface="Microsoft YaHei"/>
              <a:ea typeface="Microsoft YaHei"/>
              <a:cs typeface="Microsoft YaHei"/>
              <a:sym typeface="Microsoft YaHei"/>
            </a:endParaRPr>
          </a:p>
        </p:txBody>
      </p:sp>
      <p:pic>
        <p:nvPicPr>
          <p:cNvPr id="450" name="Google Shape;450;p28"/>
          <p:cNvPicPr preferRelativeResize="0"/>
          <p:nvPr/>
        </p:nvPicPr>
        <p:blipFill rotWithShape="1">
          <a:blip r:embed="rId3">
            <a:alphaModFix/>
          </a:blip>
          <a:srcRect b="0" l="3269" r="5272" t="0"/>
          <a:stretch/>
        </p:blipFill>
        <p:spPr>
          <a:xfrm>
            <a:off x="707279" y="2388133"/>
            <a:ext cx="4503420" cy="4000068"/>
          </a:xfrm>
          <a:prstGeom prst="rect">
            <a:avLst/>
          </a:prstGeom>
          <a:noFill/>
          <a:ln>
            <a:noFill/>
          </a:ln>
        </p:spPr>
      </p:pic>
      <p:grpSp>
        <p:nvGrpSpPr>
          <p:cNvPr id="451" name="Google Shape;451;p28"/>
          <p:cNvGrpSpPr/>
          <p:nvPr/>
        </p:nvGrpSpPr>
        <p:grpSpPr>
          <a:xfrm>
            <a:off x="5466786" y="2296870"/>
            <a:ext cx="4888794" cy="4400822"/>
            <a:chOff x="7930403" y="2709068"/>
            <a:chExt cx="4026080" cy="3624220"/>
          </a:xfrm>
        </p:grpSpPr>
        <p:pic>
          <p:nvPicPr>
            <p:cNvPr id="452" name="Google Shape;452;p28"/>
            <p:cNvPicPr preferRelativeResize="0"/>
            <p:nvPr/>
          </p:nvPicPr>
          <p:blipFill rotWithShape="1">
            <a:blip r:embed="rId4">
              <a:alphaModFix/>
            </a:blip>
            <a:srcRect b="4039" l="45371" r="1999" t="9949"/>
            <a:stretch/>
          </p:blipFill>
          <p:spPr>
            <a:xfrm>
              <a:off x="7930403" y="2709068"/>
              <a:ext cx="4026080" cy="3358198"/>
            </a:xfrm>
            <a:prstGeom prst="rect">
              <a:avLst/>
            </a:prstGeom>
            <a:noFill/>
            <a:ln>
              <a:noFill/>
            </a:ln>
          </p:spPr>
        </p:pic>
        <p:cxnSp>
          <p:nvCxnSpPr>
            <p:cNvPr id="453" name="Google Shape;453;p28"/>
            <p:cNvCxnSpPr/>
            <p:nvPr/>
          </p:nvCxnSpPr>
          <p:spPr>
            <a:xfrm>
              <a:off x="8298180" y="4854575"/>
              <a:ext cx="2868930" cy="0"/>
            </a:xfrm>
            <a:prstGeom prst="straightConnector1">
              <a:avLst/>
            </a:prstGeom>
            <a:solidFill>
              <a:schemeClr val="lt1"/>
            </a:solidFill>
            <a:ln cap="flat" cmpd="sng" w="28575">
              <a:solidFill>
                <a:srgbClr val="221243"/>
              </a:solidFill>
              <a:prstDash val="dash"/>
              <a:round/>
              <a:headEnd len="sm" w="sm" type="none"/>
              <a:tailEnd len="sm" w="sm" type="none"/>
            </a:ln>
          </p:spPr>
        </p:cxnSp>
        <p:sp>
          <p:nvSpPr>
            <p:cNvPr id="454" name="Google Shape;454;p28"/>
            <p:cNvSpPr txBox="1"/>
            <p:nvPr/>
          </p:nvSpPr>
          <p:spPr>
            <a:xfrm>
              <a:off x="8576514" y="6029131"/>
              <a:ext cx="2438482" cy="3041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Median (S_Argo - S_CTD)</a:t>
              </a:r>
              <a:endParaRPr sz="1800">
                <a:solidFill>
                  <a:schemeClr val="dk1"/>
                </a:solidFill>
                <a:latin typeface="Microsoft YaHei"/>
                <a:ea typeface="Microsoft YaHei"/>
                <a:cs typeface="Microsoft YaHei"/>
                <a:sym typeface="Microsoft YaHei"/>
              </a:endParaRPr>
            </a:p>
          </p:txBody>
        </p:sp>
        <p:cxnSp>
          <p:nvCxnSpPr>
            <p:cNvPr id="455" name="Google Shape;455;p28"/>
            <p:cNvCxnSpPr/>
            <p:nvPr/>
          </p:nvCxnSpPr>
          <p:spPr>
            <a:xfrm>
              <a:off x="10035540" y="3159692"/>
              <a:ext cx="0" cy="1694883"/>
            </a:xfrm>
            <a:prstGeom prst="straightConnector1">
              <a:avLst/>
            </a:prstGeom>
            <a:noFill/>
            <a:ln cap="flat" cmpd="sng" w="28575">
              <a:solidFill>
                <a:schemeClr val="accent1"/>
              </a:solidFill>
              <a:prstDash val="dash"/>
              <a:miter lim="800000"/>
              <a:headEnd len="sm" w="sm" type="none"/>
              <a:tailEnd len="sm" w="sm" type="none"/>
            </a:ln>
          </p:spPr>
        </p:cxnSp>
      </p:grpSp>
      <p:cxnSp>
        <p:nvCxnSpPr>
          <p:cNvPr id="456" name="Google Shape;456;p28"/>
          <p:cNvCxnSpPr/>
          <p:nvPr/>
        </p:nvCxnSpPr>
        <p:spPr>
          <a:xfrm>
            <a:off x="3455083" y="3159691"/>
            <a:ext cx="0" cy="2859178"/>
          </a:xfrm>
          <a:prstGeom prst="straightConnector1">
            <a:avLst/>
          </a:prstGeom>
          <a:noFill/>
          <a:ln cap="flat" cmpd="sng" w="28575">
            <a:solidFill>
              <a:schemeClr val="accent1"/>
            </a:solidFill>
            <a:prstDash val="dash"/>
            <a:miter lim="800000"/>
            <a:headEnd len="sm" w="sm" type="none"/>
            <a:tailEnd len="sm" w="sm" type="none"/>
          </a:ln>
        </p:spPr>
      </p:cxnSp>
      <p:sp>
        <p:nvSpPr>
          <p:cNvPr id="457" name="Google Shape;457;p28"/>
          <p:cNvSpPr txBox="1"/>
          <p:nvPr/>
        </p:nvSpPr>
        <p:spPr>
          <a:xfrm>
            <a:off x="2151716" y="6436559"/>
            <a:ext cx="17844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icrosoft YaHei"/>
                <a:ea typeface="Microsoft YaHei"/>
                <a:cs typeface="Microsoft YaHei"/>
                <a:sym typeface="Microsoft YaHei"/>
              </a:rPr>
              <a:t>Mean &amp; 2*STE</a:t>
            </a:r>
            <a:endParaRPr sz="1800">
              <a:solidFill>
                <a:schemeClr val="dk1"/>
              </a:solidFill>
              <a:latin typeface="Microsoft YaHei"/>
              <a:ea typeface="Microsoft YaHei"/>
              <a:cs typeface="Microsoft YaHei"/>
              <a:sym typeface="Microsoft YaHe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29"/>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Background</a:t>
            </a:r>
            <a:endParaRPr b="1" sz="2600">
              <a:solidFill>
                <a:srgbClr val="0070C0"/>
              </a:solidFill>
              <a:latin typeface="Microsoft YaHei"/>
              <a:ea typeface="Microsoft YaHei"/>
              <a:cs typeface="Microsoft YaHei"/>
              <a:sym typeface="Microsoft YaHei"/>
            </a:endParaRPr>
          </a:p>
        </p:txBody>
      </p:sp>
      <p:sp>
        <p:nvSpPr>
          <p:cNvPr id="464" name="Google Shape;464;p29"/>
          <p:cNvSpPr txBox="1"/>
          <p:nvPr/>
        </p:nvSpPr>
        <p:spPr>
          <a:xfrm>
            <a:off x="685800" y="213741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5" name="Google Shape;465;p29"/>
          <p:cNvSpPr txBox="1"/>
          <p:nvPr/>
        </p:nvSpPr>
        <p:spPr>
          <a:xfrm>
            <a:off x="298450" y="957580"/>
            <a:ext cx="6580505" cy="395160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Noto Sans Symbols"/>
              <a:buNone/>
            </a:pPr>
            <a:r>
              <a:t/>
            </a:r>
            <a:endParaRPr b="1" sz="2400">
              <a:solidFill>
                <a:schemeClr val="dk2"/>
              </a:solidFill>
              <a:latin typeface="Microsoft Yahei"/>
              <a:ea typeface="Microsoft Yahei"/>
              <a:cs typeface="Microsoft Yahei"/>
              <a:sym typeface="Microsoft Yahei"/>
            </a:endParaRPr>
          </a:p>
          <a:p>
            <a:pPr indent="-228600" lvl="0" marL="228600" marR="0" rtl="0" algn="l">
              <a:lnSpc>
                <a:spcPct val="90000"/>
              </a:lnSpc>
              <a:spcBef>
                <a:spcPts val="1000"/>
              </a:spcBef>
              <a:spcAft>
                <a:spcPts val="0"/>
              </a:spcAft>
              <a:buClr>
                <a:schemeClr val="dk1"/>
              </a:buClr>
              <a:buSzPts val="2400"/>
              <a:buFont typeface="Noto Sans Symbols"/>
              <a:buChar char="●"/>
            </a:pPr>
            <a:r>
              <a:rPr b="1" lang="en-US" sz="2400">
                <a:solidFill>
                  <a:schemeClr val="dk1"/>
                </a:solidFill>
                <a:latin typeface="Microsoft Yahei"/>
                <a:ea typeface="Microsoft Yahei"/>
                <a:cs typeface="Microsoft Yahei"/>
                <a:sym typeface="Microsoft Yahei"/>
              </a:rPr>
              <a:t> </a:t>
            </a:r>
            <a:r>
              <a:rPr b="1" lang="en-US" sz="2000">
                <a:solidFill>
                  <a:schemeClr val="dk1"/>
                </a:solidFill>
                <a:latin typeface="Microsoft Yahei"/>
                <a:ea typeface="Microsoft Yahei"/>
                <a:cs typeface="Microsoft Yahei"/>
                <a:sym typeface="Microsoft Yahei"/>
              </a:rPr>
              <a:t>Sea level budget is not closed</a:t>
            </a:r>
            <a:endParaRPr/>
          </a:p>
          <a:p>
            <a:pPr indent="-228600" lvl="0" marL="228600" marR="0" rtl="0" algn="l">
              <a:lnSpc>
                <a:spcPct val="90000"/>
              </a:lnSpc>
              <a:spcBef>
                <a:spcPts val="1000"/>
              </a:spcBef>
              <a:spcAft>
                <a:spcPts val="0"/>
              </a:spcAft>
              <a:buClr>
                <a:schemeClr val="dk1"/>
              </a:buClr>
              <a:buSzPts val="2000"/>
              <a:buFont typeface="Noto Sans Symbols"/>
              <a:buChar char="●"/>
            </a:pPr>
            <a:r>
              <a:rPr b="1" lang="en-US" sz="2000">
                <a:solidFill>
                  <a:schemeClr val="dk1"/>
                </a:solidFill>
                <a:latin typeface="Microsoft Yahei"/>
                <a:ea typeface="Microsoft Yahei"/>
                <a:cs typeface="Microsoft Yahei"/>
                <a:sym typeface="Microsoft Yahei"/>
              </a:rPr>
              <a:t> Global salinity is observed to be rising</a:t>
            </a:r>
            <a:endParaRPr/>
          </a:p>
          <a:p>
            <a:pPr indent="-228600" lvl="0" marL="228600" marR="0" rtl="0" algn="l">
              <a:lnSpc>
                <a:spcPct val="90000"/>
              </a:lnSpc>
              <a:spcBef>
                <a:spcPts val="1000"/>
              </a:spcBef>
              <a:spcAft>
                <a:spcPts val="0"/>
              </a:spcAft>
              <a:buClr>
                <a:schemeClr val="dk1"/>
              </a:buClr>
              <a:buSzPts val="2000"/>
              <a:buFont typeface="Noto Sans Symbols"/>
              <a:buChar char="●"/>
            </a:pPr>
            <a:r>
              <a:rPr b="1" lang="en-US" sz="2000">
                <a:solidFill>
                  <a:schemeClr val="dk1"/>
                </a:solidFill>
                <a:latin typeface="Microsoft Yahei"/>
                <a:ea typeface="Microsoft Yahei"/>
                <a:cs typeface="Microsoft Yahei"/>
                <a:sym typeface="Microsoft Yahei"/>
              </a:rPr>
              <a:t> Potential salinity drift after 2015</a:t>
            </a:r>
            <a:endParaRPr/>
          </a:p>
          <a:p>
            <a:pPr indent="-228600" lvl="0" marL="228600" marR="0" rtl="0" algn="l">
              <a:lnSpc>
                <a:spcPct val="90000"/>
              </a:lnSpc>
              <a:spcBef>
                <a:spcPts val="1000"/>
              </a:spcBef>
              <a:spcAft>
                <a:spcPts val="0"/>
              </a:spcAft>
              <a:buClr>
                <a:schemeClr val="dk1"/>
              </a:buClr>
              <a:buSzPts val="2400"/>
              <a:buFont typeface="Noto Sans Symbols"/>
              <a:buChar char="●"/>
            </a:pPr>
            <a:r>
              <a:rPr b="1" lang="en-US" sz="2400">
                <a:solidFill>
                  <a:schemeClr val="dk1"/>
                </a:solidFill>
                <a:latin typeface="Microsoft Yahei"/>
                <a:ea typeface="Microsoft Yahei"/>
                <a:cs typeface="Microsoft Yahei"/>
                <a:sym typeface="Microsoft Yahei"/>
              </a:rPr>
              <a:t> ......</a:t>
            </a:r>
            <a:endParaRPr/>
          </a:p>
        </p:txBody>
      </p:sp>
      <p:sp>
        <p:nvSpPr>
          <p:cNvPr id="466" name="Google Shape;466;p29"/>
          <p:cNvSpPr/>
          <p:nvPr/>
        </p:nvSpPr>
        <p:spPr>
          <a:xfrm rot="5400000">
            <a:off x="2704465" y="1234440"/>
            <a:ext cx="360045" cy="5460365"/>
          </a:xfrm>
          <a:prstGeom prst="rightBrace">
            <a:avLst>
              <a:gd fmla="val 8333" name="adj1"/>
              <a:gd fmla="val 50000" name="adj2"/>
            </a:avLst>
          </a:prstGeom>
          <a:noFill/>
          <a:ln cap="flat" cmpd="sng" w="28575">
            <a:solidFill>
              <a:schemeClr val="dk1"/>
            </a:solidFill>
            <a:prstDash val="solid"/>
            <a:round/>
            <a:headEnd len="sm" w="sm" type="none"/>
            <a:tailEnd len="sm" w="sm" type="none"/>
          </a:ln>
        </p:spPr>
        <p:txBody>
          <a:bodyPr anchorCtr="0" anchor="t" bIns="46800" lIns="90000" spcFirstLastPara="1" rIns="90000" wrap="square" tIns="82800">
            <a:noAutofit/>
          </a:bodyPr>
          <a:lstStyle/>
          <a:p>
            <a:pPr indent="0" lvl="0" marL="0" marR="0" rtl="0" algn="l">
              <a:lnSpc>
                <a:spcPct val="110000"/>
              </a:lnSpc>
              <a:spcBef>
                <a:spcPts val="0"/>
              </a:spcBef>
              <a:spcAft>
                <a:spcPts val="0"/>
              </a:spcAft>
              <a:buClr>
                <a:schemeClr val="dk1"/>
              </a:buClr>
              <a:buSzPts val="1600"/>
              <a:buFont typeface="Arial"/>
              <a:buNone/>
            </a:pPr>
            <a:r>
              <a:t/>
            </a:r>
            <a:endParaRPr b="0" i="0" sz="1600" u="none" cap="none" strike="noStrike">
              <a:solidFill>
                <a:schemeClr val="dk1"/>
              </a:solidFill>
              <a:latin typeface="Oi"/>
              <a:ea typeface="Oi"/>
              <a:cs typeface="Oi"/>
              <a:sym typeface="Oi"/>
            </a:endParaRPr>
          </a:p>
        </p:txBody>
      </p:sp>
      <p:sp>
        <p:nvSpPr>
          <p:cNvPr id="467" name="Google Shape;467;p29"/>
          <p:cNvSpPr txBox="1"/>
          <p:nvPr/>
        </p:nvSpPr>
        <p:spPr>
          <a:xfrm>
            <a:off x="3757930" y="5584825"/>
            <a:ext cx="8087360" cy="902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Microsoft Yahei"/>
                <a:ea typeface="Microsoft Yahei"/>
                <a:cs typeface="Microsoft Yahei"/>
                <a:sym typeface="Microsoft Yahei"/>
              </a:rPr>
              <a:t>to get a better understanding of salinity change , water circulation and sea level budget </a:t>
            </a:r>
            <a:endParaRPr/>
          </a:p>
        </p:txBody>
      </p:sp>
      <p:sp>
        <p:nvSpPr>
          <p:cNvPr id="468" name="Google Shape;468;p29"/>
          <p:cNvSpPr txBox="1"/>
          <p:nvPr/>
        </p:nvSpPr>
        <p:spPr>
          <a:xfrm>
            <a:off x="298450" y="4216400"/>
            <a:ext cx="5280660" cy="7683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Microsoft Yahei"/>
                <a:ea typeface="Microsoft Yahei"/>
                <a:cs typeface="Microsoft Yahei"/>
                <a:sym typeface="Microsoft Yahei"/>
              </a:rPr>
              <a:t>Does Argo delayed mode data still have some offsets?</a:t>
            </a:r>
            <a:endParaRPr/>
          </a:p>
        </p:txBody>
      </p:sp>
      <p:pic>
        <p:nvPicPr>
          <p:cNvPr id="469" name="Google Shape;469;p29"/>
          <p:cNvPicPr preferRelativeResize="0"/>
          <p:nvPr/>
        </p:nvPicPr>
        <p:blipFill rotWithShape="1">
          <a:blip r:embed="rId3">
            <a:alphaModFix/>
          </a:blip>
          <a:srcRect b="52612" l="49414" r="0" t="0"/>
          <a:stretch/>
        </p:blipFill>
        <p:spPr>
          <a:xfrm>
            <a:off x="6274435" y="1120775"/>
            <a:ext cx="4702175" cy="3879215"/>
          </a:xfrm>
          <a:prstGeom prst="rect">
            <a:avLst/>
          </a:prstGeom>
          <a:noFill/>
          <a:ln>
            <a:noFill/>
          </a:ln>
        </p:spPr>
      </p:pic>
      <p:sp>
        <p:nvSpPr>
          <p:cNvPr id="470" name="Google Shape;470;p29"/>
          <p:cNvSpPr/>
          <p:nvPr/>
        </p:nvSpPr>
        <p:spPr>
          <a:xfrm rot="5400000">
            <a:off x="2566035" y="5214620"/>
            <a:ext cx="1224280" cy="864235"/>
          </a:xfrm>
          <a:prstGeom prst="bentUpArrow">
            <a:avLst>
              <a:gd fmla="val 25000" name="adj1"/>
              <a:gd fmla="val 25000" name="adj2"/>
              <a:gd fmla="val 25000" name="adj3"/>
            </a:avLst>
          </a:prstGeom>
          <a:solidFill>
            <a:schemeClr val="dk1"/>
          </a:solidFill>
          <a:ln cap="flat" cmpd="sng" w="9525">
            <a:solidFill>
              <a:schemeClr val="dk1"/>
            </a:solidFill>
            <a:prstDash val="solid"/>
            <a:round/>
            <a:headEnd len="sm" w="sm" type="none"/>
            <a:tailEnd len="sm" w="sm" type="none"/>
          </a:ln>
        </p:spPr>
        <p:txBody>
          <a:bodyPr anchorCtr="0" anchor="t" bIns="82800" lIns="90000" spcFirstLastPara="1" rIns="90000" wrap="square" tIns="82800">
            <a:noAutofit/>
          </a:bodyPr>
          <a:lstStyle/>
          <a:p>
            <a:pPr indent="-81279" lvl="0" marL="182880"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sp>
        <p:nvSpPr>
          <p:cNvPr id="471" name="Google Shape;471;p29"/>
          <p:cNvSpPr txBox="1"/>
          <p:nvPr/>
        </p:nvSpPr>
        <p:spPr>
          <a:xfrm>
            <a:off x="5770245" y="5008880"/>
            <a:ext cx="5674360" cy="260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Microsoft Yahei"/>
                <a:ea typeface="Microsoft Yahei"/>
                <a:cs typeface="Microsoft Yahei"/>
                <a:sym typeface="Microsoft Yahei"/>
              </a:rPr>
              <a:t>Barnoud, A., Pfeffer, J., Guérou, A., Frery, M.-L., Siméon, M., Cazenave, A., et al. (2021)</a:t>
            </a:r>
            <a:endParaRPr/>
          </a:p>
        </p:txBody>
      </p:sp>
      <p:sp>
        <p:nvSpPr>
          <p:cNvPr id="472" name="Google Shape;472;p29"/>
          <p:cNvSpPr/>
          <p:nvPr/>
        </p:nvSpPr>
        <p:spPr>
          <a:xfrm>
            <a:off x="9594574" y="1378226"/>
            <a:ext cx="1272209" cy="1338470"/>
          </a:xfrm>
          <a:prstGeom prst="rect">
            <a:avLst/>
          </a:prstGeom>
          <a:noFill/>
          <a:ln cap="flat" cmpd="sng" w="381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3"/>
          <p:cNvSpPr txBox="1"/>
          <p:nvPr>
            <p:ph type="title"/>
          </p:nvPr>
        </p:nvSpPr>
        <p:spPr>
          <a:xfrm>
            <a:off x="640368" y="333152"/>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5591"/>
              </a:buClr>
              <a:buSzPts val="2600"/>
              <a:buFont typeface="Microsoft YaHei"/>
              <a:buNone/>
            </a:pPr>
            <a:r>
              <a:rPr b="1" lang="en-US" sz="2600">
                <a:solidFill>
                  <a:srgbClr val="005591"/>
                </a:solidFill>
                <a:latin typeface="Microsoft YaHei"/>
                <a:ea typeface="Microsoft YaHei"/>
                <a:cs typeface="Microsoft YaHei"/>
                <a:sym typeface="Microsoft YaHei"/>
              </a:rPr>
              <a:t>CODC-QC-S for salinity data</a:t>
            </a:r>
            <a:endParaRPr sz="2600">
              <a:latin typeface="Microsoft YaHei"/>
              <a:ea typeface="Microsoft YaHei"/>
              <a:cs typeface="Microsoft YaHei"/>
              <a:sym typeface="Microsoft YaHei"/>
            </a:endParaRPr>
          </a:p>
        </p:txBody>
      </p:sp>
      <p:sp>
        <p:nvSpPr>
          <p:cNvPr id="133" name="Google Shape;133;p3"/>
          <p:cNvSpPr txBox="1"/>
          <p:nvPr/>
        </p:nvSpPr>
        <p:spPr>
          <a:xfrm>
            <a:off x="63137" y="1033324"/>
            <a:ext cx="3268631" cy="7487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33">
                <a:solidFill>
                  <a:srgbClr val="C00000"/>
                </a:solidFill>
                <a:latin typeface="Arial"/>
                <a:ea typeface="Arial"/>
                <a:cs typeface="Arial"/>
                <a:sym typeface="Arial"/>
              </a:rPr>
              <a:t>13 QC modules</a:t>
            </a:r>
            <a:endParaRPr/>
          </a:p>
          <a:p>
            <a:pPr indent="0" lvl="0" marL="0" marR="0" rtl="0" algn="l">
              <a:spcBef>
                <a:spcPts val="0"/>
              </a:spcBef>
              <a:spcAft>
                <a:spcPts val="0"/>
              </a:spcAft>
              <a:buNone/>
            </a:pPr>
            <a:r>
              <a:rPr b="1" lang="en-US" sz="2133">
                <a:solidFill>
                  <a:srgbClr val="C00000"/>
                </a:solidFill>
                <a:latin typeface="Arial"/>
                <a:ea typeface="Arial"/>
                <a:cs typeface="Arial"/>
                <a:sym typeface="Arial"/>
              </a:rPr>
              <a:t>Key advantages:</a:t>
            </a:r>
            <a:endParaRPr/>
          </a:p>
        </p:txBody>
      </p:sp>
      <p:sp>
        <p:nvSpPr>
          <p:cNvPr id="134" name="Google Shape;134;p3"/>
          <p:cNvSpPr txBox="1"/>
          <p:nvPr/>
        </p:nvSpPr>
        <p:spPr>
          <a:xfrm>
            <a:off x="63137" y="1916832"/>
            <a:ext cx="5650881" cy="4036041"/>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lang="en-US" sz="2133">
                <a:solidFill>
                  <a:schemeClr val="dk1"/>
                </a:solidFill>
                <a:latin typeface="Arial"/>
                <a:ea typeface="Arial"/>
                <a:cs typeface="Arial"/>
                <a:sym typeface="Arial"/>
              </a:rPr>
              <a:t>Local salinity climatological ranges</a:t>
            </a:r>
            <a:endParaRPr b="1" sz="2133">
              <a:solidFill>
                <a:schemeClr val="dk1"/>
              </a:solidFill>
              <a:latin typeface="Arial"/>
              <a:ea typeface="Arial"/>
              <a:cs typeface="Arial"/>
              <a:sym typeface="Arial"/>
            </a:endParaRPr>
          </a:p>
          <a:p>
            <a:pPr indent="-457189" lvl="0" marL="457189" marR="0" rtl="0" algn="l">
              <a:lnSpc>
                <a:spcPct val="110000"/>
              </a:lnSpc>
              <a:spcBef>
                <a:spcPts val="0"/>
              </a:spcBef>
              <a:spcAft>
                <a:spcPts val="0"/>
              </a:spcAft>
              <a:buClr>
                <a:schemeClr val="dk1"/>
              </a:buClr>
              <a:buSzPts val="2133"/>
              <a:buFont typeface="Noto Sans Symbols"/>
              <a:buChar char="⮚"/>
            </a:pPr>
            <a:r>
              <a:rPr lang="en-US" sz="2133">
                <a:solidFill>
                  <a:schemeClr val="dk1"/>
                </a:solidFill>
                <a:latin typeface="Arial"/>
                <a:ea typeface="Arial"/>
                <a:cs typeface="Arial"/>
                <a:sym typeface="Arial"/>
              </a:rPr>
              <a:t>Accounting for the </a:t>
            </a:r>
            <a:r>
              <a:rPr b="1" lang="en-US" sz="2133">
                <a:solidFill>
                  <a:srgbClr val="0070C0"/>
                </a:solidFill>
                <a:latin typeface="Arial"/>
                <a:ea typeface="Arial"/>
                <a:cs typeface="Arial"/>
                <a:sym typeface="Arial"/>
              </a:rPr>
              <a:t>salinity anisotropic feature </a:t>
            </a:r>
            <a:r>
              <a:rPr lang="en-US" sz="2133">
                <a:solidFill>
                  <a:schemeClr val="dk1"/>
                </a:solidFill>
                <a:latin typeface="Arial"/>
                <a:ea typeface="Arial"/>
                <a:cs typeface="Arial"/>
                <a:sym typeface="Arial"/>
              </a:rPr>
              <a:t>of the local salinity distribution</a:t>
            </a:r>
            <a:endParaRPr/>
          </a:p>
          <a:p>
            <a:pPr indent="-457189" lvl="0" marL="457189" marR="0" rtl="0" algn="l">
              <a:lnSpc>
                <a:spcPct val="110000"/>
              </a:lnSpc>
              <a:spcBef>
                <a:spcPts val="0"/>
              </a:spcBef>
              <a:spcAft>
                <a:spcPts val="0"/>
              </a:spcAft>
              <a:buClr>
                <a:schemeClr val="dk1"/>
              </a:buClr>
              <a:buSzPts val="2133"/>
              <a:buFont typeface="Noto Sans Symbols"/>
              <a:buChar char="⮚"/>
            </a:pPr>
            <a:r>
              <a:rPr lang="en-US" sz="2133">
                <a:solidFill>
                  <a:schemeClr val="dk1"/>
                </a:solidFill>
                <a:latin typeface="Arial"/>
                <a:ea typeface="Arial"/>
                <a:cs typeface="Arial"/>
                <a:sym typeface="Arial"/>
              </a:rPr>
              <a:t>Accounting for </a:t>
            </a:r>
            <a:r>
              <a:rPr b="1" lang="en-US" sz="2133">
                <a:solidFill>
                  <a:srgbClr val="0070C0"/>
                </a:solidFill>
                <a:latin typeface="Arial"/>
                <a:ea typeface="Arial"/>
                <a:cs typeface="Arial"/>
                <a:sym typeface="Arial"/>
              </a:rPr>
              <a:t>topographic barriers </a:t>
            </a:r>
            <a:r>
              <a:rPr lang="en-US" sz="2133">
                <a:solidFill>
                  <a:schemeClr val="dk1"/>
                </a:solidFill>
                <a:latin typeface="Arial"/>
                <a:ea typeface="Arial"/>
                <a:cs typeface="Arial"/>
                <a:sym typeface="Arial"/>
              </a:rPr>
              <a:t>separating different water mass properties</a:t>
            </a:r>
            <a:endParaRPr/>
          </a:p>
          <a:p>
            <a:pPr indent="-457189" lvl="0" marL="457189" marR="0" rtl="0" algn="l">
              <a:lnSpc>
                <a:spcPct val="110000"/>
              </a:lnSpc>
              <a:spcBef>
                <a:spcPts val="0"/>
              </a:spcBef>
              <a:spcAft>
                <a:spcPts val="0"/>
              </a:spcAft>
              <a:buClr>
                <a:srgbClr val="0070C0"/>
              </a:buClr>
              <a:buSzPts val="2133"/>
              <a:buFont typeface="Noto Sans Symbols"/>
              <a:buChar char="⮚"/>
            </a:pPr>
            <a:r>
              <a:rPr b="1" lang="en-US" sz="2133">
                <a:solidFill>
                  <a:srgbClr val="0070C0"/>
                </a:solidFill>
                <a:latin typeface="Arial"/>
                <a:ea typeface="Arial"/>
                <a:cs typeface="Arial"/>
                <a:sym typeface="Arial"/>
              </a:rPr>
              <a:t>Vary with time</a:t>
            </a:r>
            <a:r>
              <a:rPr lang="en-US" sz="2133">
                <a:solidFill>
                  <a:schemeClr val="dk1"/>
                </a:solidFill>
                <a:latin typeface="Arial"/>
                <a:ea typeface="Arial"/>
                <a:cs typeface="Arial"/>
                <a:sym typeface="Arial"/>
              </a:rPr>
              <a:t> to account for ocean salinity changes, reducing the possibility of erroneous excluding true extreme events</a:t>
            </a:r>
            <a:endParaRPr/>
          </a:p>
          <a:p>
            <a:pPr indent="-321743" lvl="0" marL="457189" marR="0" rtl="0" algn="l">
              <a:lnSpc>
                <a:spcPct val="110000"/>
              </a:lnSpc>
              <a:spcBef>
                <a:spcPts val="0"/>
              </a:spcBef>
              <a:spcAft>
                <a:spcPts val="0"/>
              </a:spcAft>
              <a:buClr>
                <a:schemeClr val="dk1"/>
              </a:buClr>
              <a:buSzPts val="2133"/>
              <a:buFont typeface="Noto Sans Symbols"/>
              <a:buNone/>
            </a:pPr>
            <a:r>
              <a:t/>
            </a:r>
            <a:endParaRPr b="1" sz="2133">
              <a:solidFill>
                <a:srgbClr val="0070C0"/>
              </a:solidFill>
              <a:latin typeface="Arial"/>
              <a:ea typeface="Arial"/>
              <a:cs typeface="Arial"/>
              <a:sym typeface="Arial"/>
            </a:endParaRPr>
          </a:p>
        </p:txBody>
      </p:sp>
      <p:sp>
        <p:nvSpPr>
          <p:cNvPr id="135" name="Google Shape;135;p3"/>
          <p:cNvSpPr txBox="1"/>
          <p:nvPr/>
        </p:nvSpPr>
        <p:spPr>
          <a:xfrm>
            <a:off x="8149112" y="1227604"/>
            <a:ext cx="3979751" cy="6892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Chinese Academy of Sciences (CAS) </a:t>
            </a:r>
            <a:endParaRPr sz="18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Ocean Data Center (CODC)</a:t>
            </a:r>
            <a:endParaRPr sz="1800">
              <a:solidFill>
                <a:schemeClr val="dk1"/>
              </a:solidFill>
              <a:latin typeface="Helvetica Neue"/>
              <a:ea typeface="Helvetica Neue"/>
              <a:cs typeface="Helvetica Neue"/>
              <a:sym typeface="Helvetica Neue"/>
            </a:endParaRPr>
          </a:p>
        </p:txBody>
      </p:sp>
      <p:pic>
        <p:nvPicPr>
          <p:cNvPr descr="图示&#10;&#10;描述已自动生成" id="136" name="Google Shape;136;p3"/>
          <p:cNvPicPr preferRelativeResize="0"/>
          <p:nvPr/>
        </p:nvPicPr>
        <p:blipFill rotWithShape="1">
          <a:blip r:embed="rId3">
            <a:alphaModFix/>
          </a:blip>
          <a:srcRect b="0" l="0" r="0" t="0"/>
          <a:stretch/>
        </p:blipFill>
        <p:spPr>
          <a:xfrm>
            <a:off x="5335700" y="1916832"/>
            <a:ext cx="6881709" cy="4608016"/>
          </a:xfrm>
          <a:prstGeom prst="rect">
            <a:avLst/>
          </a:prstGeom>
          <a:noFill/>
          <a:ln>
            <a:noFill/>
          </a:ln>
        </p:spPr>
      </p:pic>
      <p:sp>
        <p:nvSpPr>
          <p:cNvPr id="137" name="Google Shape;137;p3"/>
          <p:cNvSpPr/>
          <p:nvPr/>
        </p:nvSpPr>
        <p:spPr>
          <a:xfrm>
            <a:off x="8534400" y="2822713"/>
            <a:ext cx="3432313" cy="606287"/>
          </a:xfrm>
          <a:prstGeom prst="rect">
            <a:avLst/>
          </a:prstGeom>
          <a:noFill/>
          <a:ln cap="flat" cmpd="sng" w="38100">
            <a:solidFill>
              <a:srgbClr val="C0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38" name="Google Shape;138;p3"/>
          <p:cNvCxnSpPr/>
          <p:nvPr/>
        </p:nvCxnSpPr>
        <p:spPr>
          <a:xfrm rot="10800000">
            <a:off x="4916557" y="2186609"/>
            <a:ext cx="3472069" cy="689113"/>
          </a:xfrm>
          <a:prstGeom prst="straightConnector1">
            <a:avLst/>
          </a:prstGeom>
          <a:noFill/>
          <a:ln cap="flat" cmpd="sng" w="38100">
            <a:solidFill>
              <a:srgbClr val="C0000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0"/>
          <p:cNvSpPr txBox="1"/>
          <p:nvPr>
            <p:ph type="title"/>
          </p:nvPr>
        </p:nvSpPr>
        <p:spPr>
          <a:xfrm>
            <a:off x="167298" y="620650"/>
            <a:ext cx="9745126" cy="5119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700"/>
              <a:buFont typeface="Microsoft Yahei"/>
              <a:buNone/>
            </a:pPr>
            <a:r>
              <a:rPr b="1" lang="en-US" sz="2700">
                <a:latin typeface="Microsoft Yahei"/>
                <a:ea typeface="Microsoft Yahei"/>
                <a:cs typeface="Microsoft Yahei"/>
                <a:sym typeface="Microsoft Yahei"/>
              </a:rPr>
              <a:t>全球海洋科学数据集（L1）</a:t>
            </a:r>
            <a:r>
              <a:rPr b="1" lang="en-US" sz="2700">
                <a:solidFill>
                  <a:srgbClr val="FF0000"/>
                </a:solidFill>
                <a:latin typeface="Microsoft Yahei"/>
                <a:ea typeface="Microsoft Yahei"/>
                <a:cs typeface="Microsoft Yahei"/>
                <a:sym typeface="Microsoft Yahei"/>
              </a:rPr>
              <a:t>数据详情（格点化数据）</a:t>
            </a:r>
            <a:endParaRPr b="1" sz="2700">
              <a:solidFill>
                <a:srgbClr val="FF0000"/>
              </a:solidFill>
              <a:latin typeface="Microsoft Yahei"/>
              <a:ea typeface="Microsoft Yahei"/>
              <a:cs typeface="Microsoft Yahei"/>
              <a:sym typeface="Microsoft Yahei"/>
            </a:endParaRPr>
          </a:p>
        </p:txBody>
      </p:sp>
      <p:sp>
        <p:nvSpPr>
          <p:cNvPr id="478" name="Google Shape;478;p30"/>
          <p:cNvSpPr txBox="1"/>
          <p:nvPr/>
        </p:nvSpPr>
        <p:spPr>
          <a:xfrm>
            <a:off x="697490" y="2082971"/>
            <a:ext cx="5926622" cy="3166251"/>
          </a:xfrm>
          <a:prstGeom prst="rect">
            <a:avLst/>
          </a:prstGeom>
          <a:noFill/>
          <a:ln>
            <a:noFill/>
          </a:ln>
        </p:spPr>
        <p:txBody>
          <a:bodyPr anchorCtr="0" anchor="t" bIns="45700" lIns="91425" spcFirstLastPara="1" rIns="91425" wrap="square" tIns="45700">
            <a:spAutoFit/>
          </a:bodyPr>
          <a:lstStyle/>
          <a:p>
            <a:pPr indent="-381000" lvl="0" marL="381000" marR="0" rtl="0" algn="l">
              <a:lnSpc>
                <a:spcPct val="120000"/>
              </a:lnSpc>
              <a:spcBef>
                <a:spcPts val="0"/>
              </a:spcBef>
              <a:spcAft>
                <a:spcPts val="0"/>
              </a:spcAft>
              <a:buClr>
                <a:schemeClr val="dk1"/>
              </a:buClr>
              <a:buSzPts val="2400"/>
              <a:buFont typeface="Noto Sans Symbols"/>
              <a:buChar char="●"/>
            </a:pPr>
            <a:r>
              <a:rPr b="1" lang="en-US" sz="2400">
                <a:solidFill>
                  <a:schemeClr val="dk1"/>
                </a:solidFill>
                <a:latin typeface="Helvetica Neue"/>
                <a:ea typeface="Helvetica Neue"/>
                <a:cs typeface="Helvetica Neue"/>
                <a:sym typeface="Helvetica Neue"/>
              </a:rPr>
              <a:t>温度格点产品：1°、0.5° 分辨率 </a:t>
            </a:r>
            <a:endParaRPr b="1" sz="2400">
              <a:solidFill>
                <a:schemeClr val="dk1"/>
              </a:solidFill>
              <a:latin typeface="Helvetica Neue"/>
              <a:ea typeface="Helvetica Neue"/>
              <a:cs typeface="Helvetica Neue"/>
              <a:sym typeface="Helvetica Neue"/>
            </a:endParaRPr>
          </a:p>
          <a:p>
            <a:pPr indent="-381000" lvl="0" marL="381000" marR="0" rtl="0" algn="l">
              <a:lnSpc>
                <a:spcPct val="120000"/>
              </a:lnSpc>
              <a:spcBef>
                <a:spcPts val="0"/>
              </a:spcBef>
              <a:spcAft>
                <a:spcPts val="0"/>
              </a:spcAft>
              <a:buClr>
                <a:schemeClr val="dk1"/>
              </a:buClr>
              <a:buSzPts val="2400"/>
              <a:buFont typeface="Noto Sans Symbols"/>
              <a:buChar char="●"/>
            </a:pPr>
            <a:r>
              <a:rPr b="1" lang="en-US" sz="2400">
                <a:solidFill>
                  <a:schemeClr val="dk1"/>
                </a:solidFill>
                <a:latin typeface="Helvetica Neue"/>
                <a:ea typeface="Helvetica Neue"/>
                <a:cs typeface="Helvetica Neue"/>
                <a:sym typeface="Helvetica Neue"/>
              </a:rPr>
              <a:t>盐度格点产品：1°、0.5° 、0.25°分辨率</a:t>
            </a:r>
            <a:endParaRPr b="1" sz="2400">
              <a:solidFill>
                <a:schemeClr val="dk1"/>
              </a:solidFill>
              <a:latin typeface="Helvetica Neue"/>
              <a:ea typeface="Helvetica Neue"/>
              <a:cs typeface="Helvetica Neue"/>
              <a:sym typeface="Helvetica Neue"/>
            </a:endParaRPr>
          </a:p>
          <a:p>
            <a:pPr indent="-381000" lvl="0" marL="381000" marR="0" rtl="0" algn="l">
              <a:lnSpc>
                <a:spcPct val="120000"/>
              </a:lnSpc>
              <a:spcBef>
                <a:spcPts val="0"/>
              </a:spcBef>
              <a:spcAft>
                <a:spcPts val="0"/>
              </a:spcAft>
              <a:buClr>
                <a:schemeClr val="dk1"/>
              </a:buClr>
              <a:buSzPts val="2400"/>
              <a:buFont typeface="Noto Sans Symbols"/>
              <a:buChar char="●"/>
            </a:pPr>
            <a:r>
              <a:rPr b="1" lang="en-US" sz="2400">
                <a:solidFill>
                  <a:schemeClr val="dk1"/>
                </a:solidFill>
                <a:latin typeface="Helvetica Neue"/>
                <a:ea typeface="Helvetica Neue"/>
                <a:cs typeface="Helvetica Neue"/>
                <a:sym typeface="Helvetica Neue"/>
              </a:rPr>
              <a:t>溶解氧格点产品：1°分辨率</a:t>
            </a:r>
            <a:endParaRPr b="1" sz="2400">
              <a:solidFill>
                <a:schemeClr val="dk1"/>
              </a:solidFill>
              <a:latin typeface="Helvetica Neue"/>
              <a:ea typeface="Helvetica Neue"/>
              <a:cs typeface="Helvetica Neue"/>
              <a:sym typeface="Helvetica Neue"/>
            </a:endParaRPr>
          </a:p>
          <a:p>
            <a:pPr indent="-381000" lvl="0" marL="381000" marR="0" rtl="0" algn="l">
              <a:lnSpc>
                <a:spcPct val="120000"/>
              </a:lnSpc>
              <a:spcBef>
                <a:spcPts val="0"/>
              </a:spcBef>
              <a:spcAft>
                <a:spcPts val="0"/>
              </a:spcAft>
              <a:buClr>
                <a:schemeClr val="dk1"/>
              </a:buClr>
              <a:buSzPts val="2400"/>
              <a:buFont typeface="Noto Sans Symbols"/>
              <a:buChar char="●"/>
            </a:pPr>
            <a:r>
              <a:rPr b="1" lang="en-US" sz="2400">
                <a:solidFill>
                  <a:schemeClr val="dk1"/>
                </a:solidFill>
                <a:latin typeface="Helvetica Neue"/>
                <a:ea typeface="Helvetica Neue"/>
                <a:cs typeface="Helvetica Neue"/>
                <a:sym typeface="Helvetica Neue"/>
              </a:rPr>
              <a:t>层结格点产品： 1°分辨率</a:t>
            </a:r>
            <a:endParaRPr b="1" sz="2400">
              <a:solidFill>
                <a:schemeClr val="dk1"/>
              </a:solidFill>
              <a:latin typeface="Helvetica Neue"/>
              <a:ea typeface="Helvetica Neue"/>
              <a:cs typeface="Helvetica Neue"/>
              <a:sym typeface="Helvetica Neue"/>
            </a:endParaRPr>
          </a:p>
          <a:p>
            <a:pPr indent="-381000" lvl="0" marL="381000" marR="0" rtl="0" algn="l">
              <a:lnSpc>
                <a:spcPct val="120000"/>
              </a:lnSpc>
              <a:spcBef>
                <a:spcPts val="0"/>
              </a:spcBef>
              <a:spcAft>
                <a:spcPts val="0"/>
              </a:spcAft>
              <a:buClr>
                <a:schemeClr val="dk1"/>
              </a:buClr>
              <a:buSzPts val="2400"/>
              <a:buFont typeface="Noto Sans Symbols"/>
              <a:buChar char="●"/>
            </a:pPr>
            <a:r>
              <a:rPr b="1" lang="en-US" sz="2400">
                <a:solidFill>
                  <a:schemeClr val="dk1"/>
                </a:solidFill>
                <a:latin typeface="Helvetica Neue"/>
                <a:ea typeface="Helvetica Neue"/>
                <a:cs typeface="Helvetica Neue"/>
                <a:sym typeface="Helvetica Neue"/>
              </a:rPr>
              <a:t>热含量格点产品：1°分辨率</a:t>
            </a:r>
            <a:endParaRPr b="1" sz="2400">
              <a:solidFill>
                <a:schemeClr val="dk1"/>
              </a:solidFill>
              <a:latin typeface="Helvetica Neue"/>
              <a:ea typeface="Helvetica Neue"/>
              <a:cs typeface="Helvetica Neue"/>
              <a:sym typeface="Helvetica Neue"/>
            </a:endParaRPr>
          </a:p>
          <a:p>
            <a:pPr indent="-381000" lvl="0" marL="381000" marR="0" rtl="0" algn="l">
              <a:lnSpc>
                <a:spcPct val="120000"/>
              </a:lnSpc>
              <a:spcBef>
                <a:spcPts val="0"/>
              </a:spcBef>
              <a:spcAft>
                <a:spcPts val="0"/>
              </a:spcAft>
              <a:buClr>
                <a:schemeClr val="dk1"/>
              </a:buClr>
              <a:buSzPts val="2400"/>
              <a:buFont typeface="Noto Sans Symbols"/>
              <a:buChar char="●"/>
            </a:pPr>
            <a:r>
              <a:rPr b="1" lang="en-US" sz="2400">
                <a:solidFill>
                  <a:schemeClr val="dk1"/>
                </a:solidFill>
                <a:latin typeface="Helvetica Neue"/>
                <a:ea typeface="Helvetica Neue"/>
                <a:cs typeface="Helvetica Neue"/>
                <a:sym typeface="Helvetica Neue"/>
              </a:rPr>
              <a:t>比容海平面： 1°分辨率</a:t>
            </a:r>
            <a:endParaRPr b="1" sz="2400">
              <a:solidFill>
                <a:schemeClr val="dk1"/>
              </a:solidFill>
              <a:latin typeface="Helvetica Neue"/>
              <a:ea typeface="Helvetica Neue"/>
              <a:cs typeface="Helvetica Neue"/>
              <a:sym typeface="Helvetica Neue"/>
            </a:endParaRPr>
          </a:p>
          <a:p>
            <a:pPr indent="-381000" lvl="0" marL="381000" marR="0" rtl="0" algn="l">
              <a:lnSpc>
                <a:spcPct val="120000"/>
              </a:lnSpc>
              <a:spcBef>
                <a:spcPts val="0"/>
              </a:spcBef>
              <a:spcAft>
                <a:spcPts val="0"/>
              </a:spcAft>
              <a:buClr>
                <a:schemeClr val="dk1"/>
              </a:buClr>
              <a:buSzPts val="2400"/>
              <a:buFont typeface="Noto Sans Symbols"/>
              <a:buChar char="●"/>
            </a:pPr>
            <a:r>
              <a:rPr b="1" lang="en-US" sz="2400">
                <a:solidFill>
                  <a:schemeClr val="dk1"/>
                </a:solidFill>
                <a:latin typeface="Helvetica Neue"/>
                <a:ea typeface="Helvetica Neue"/>
                <a:cs typeface="Helvetica Neue"/>
                <a:sym typeface="Helvetica Neue"/>
              </a:rPr>
              <a:t>地转流： 1°分辨率</a:t>
            </a:r>
            <a:endParaRPr b="1" sz="2400">
              <a:solidFill>
                <a:schemeClr val="dk1"/>
              </a:solidFill>
              <a:latin typeface="Helvetica Neue"/>
              <a:ea typeface="Helvetica Neue"/>
              <a:cs typeface="Helvetica Neue"/>
              <a:sym typeface="Helvetica Neue"/>
            </a:endParaRPr>
          </a:p>
        </p:txBody>
      </p:sp>
      <p:pic>
        <p:nvPicPr>
          <p:cNvPr id="479" name="Google Shape;479;p30"/>
          <p:cNvPicPr preferRelativeResize="0"/>
          <p:nvPr/>
        </p:nvPicPr>
        <p:blipFill rotWithShape="1">
          <a:blip r:embed="rId3">
            <a:alphaModFix/>
          </a:blip>
          <a:srcRect b="0" l="0" r="0" t="0"/>
          <a:stretch/>
        </p:blipFill>
        <p:spPr>
          <a:xfrm>
            <a:off x="7345560" y="1482069"/>
            <a:ext cx="4385875" cy="4160433"/>
          </a:xfrm>
          <a:prstGeom prst="rect">
            <a:avLst/>
          </a:prstGeom>
          <a:noFill/>
          <a:ln>
            <a:noFill/>
          </a:ln>
        </p:spPr>
      </p:pic>
      <p:sp>
        <p:nvSpPr>
          <p:cNvPr id="480" name="Google Shape;480;p30"/>
          <p:cNvSpPr txBox="1"/>
          <p:nvPr/>
        </p:nvSpPr>
        <p:spPr>
          <a:xfrm>
            <a:off x="7649868" y="5991952"/>
            <a:ext cx="408156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1960-2020海洋上层2000米热含量变化趋势</a:t>
            </a:r>
            <a:endParaRPr/>
          </a:p>
        </p:txBody>
      </p:sp>
      <p:sp>
        <p:nvSpPr>
          <p:cNvPr id="481" name="Google Shape;481;p30"/>
          <p:cNvSpPr/>
          <p:nvPr/>
        </p:nvSpPr>
        <p:spPr>
          <a:xfrm>
            <a:off x="873239" y="5861458"/>
            <a:ext cx="4979920" cy="565820"/>
          </a:xfrm>
          <a:prstGeom prst="rect">
            <a:avLst/>
          </a:prstGeom>
          <a:gradFill>
            <a:gsLst>
              <a:gs pos="0">
                <a:srgbClr val="2150E2"/>
              </a:gs>
              <a:gs pos="15000">
                <a:srgbClr val="2150E2"/>
              </a:gs>
              <a:gs pos="62000">
                <a:srgbClr val="52ADF4"/>
              </a:gs>
              <a:gs pos="92661">
                <a:srgbClr val="67D263"/>
              </a:gs>
              <a:gs pos="100000">
                <a:srgbClr val="67D263"/>
              </a:gs>
            </a:gsLst>
            <a:lin ang="0" scaled="0"/>
          </a:gradFill>
          <a:ln>
            <a:noFill/>
          </a:ln>
          <a:effectLst>
            <a:outerShdw blurRad="101600" rotWithShape="0" algn="t" dir="5400000" dist="101600">
              <a:srgbClr val="000000">
                <a:alpha val="392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000">
              <a:solidFill>
                <a:schemeClr val="lt1"/>
              </a:solidFill>
              <a:latin typeface="Arial"/>
              <a:ea typeface="Arial"/>
              <a:cs typeface="Arial"/>
              <a:sym typeface="Arial"/>
            </a:endParaRPr>
          </a:p>
        </p:txBody>
      </p:sp>
      <p:sp>
        <p:nvSpPr>
          <p:cNvPr id="482" name="Google Shape;482;p30"/>
          <p:cNvSpPr/>
          <p:nvPr/>
        </p:nvSpPr>
        <p:spPr>
          <a:xfrm>
            <a:off x="1177447" y="5934757"/>
            <a:ext cx="4515788" cy="39574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lang="en-US" sz="1800">
                <a:solidFill>
                  <a:schemeClr val="lt1"/>
                </a:solidFill>
                <a:latin typeface="Microsoft Yahei"/>
                <a:ea typeface="Microsoft Yahei"/>
                <a:cs typeface="Microsoft Yahei"/>
                <a:sym typeface="Microsoft Yahei"/>
              </a:rPr>
              <a:t>公开网址：</a:t>
            </a:r>
            <a:r>
              <a:rPr b="1" lang="en-US" sz="1800" u="sng">
                <a:solidFill>
                  <a:schemeClr val="lt1"/>
                </a:solidFill>
                <a:latin typeface="Times New Roman"/>
                <a:ea typeface="Times New Roman"/>
                <a:cs typeface="Times New Roman"/>
                <a:sym typeface="Times New Roman"/>
                <a:hlinkClick r:id="rId4">
                  <a:extLst>
                    <a:ext uri="{A12FA001-AC4F-418D-AE19-62706E023703}">
                      <ahyp:hlinkClr val="tx"/>
                    </a:ext>
                  </a:extLst>
                </a:hlinkClick>
              </a:rPr>
              <a:t>www.ocean.iap.ac.cn/</a:t>
            </a:r>
            <a:endParaRPr b="1" sz="1800">
              <a:solidFill>
                <a:schemeClr val="lt1"/>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31"/>
          <p:cNvPicPr preferRelativeResize="0"/>
          <p:nvPr/>
        </p:nvPicPr>
        <p:blipFill rotWithShape="1">
          <a:blip r:embed="rId3">
            <a:alphaModFix/>
          </a:blip>
          <a:srcRect b="0" l="0" r="0" t="0"/>
          <a:stretch/>
        </p:blipFill>
        <p:spPr>
          <a:xfrm>
            <a:off x="22375" y="3194012"/>
            <a:ext cx="5611575" cy="1687891"/>
          </a:xfrm>
          <a:prstGeom prst="rect">
            <a:avLst/>
          </a:prstGeom>
          <a:noFill/>
          <a:ln>
            <a:noFill/>
          </a:ln>
        </p:spPr>
      </p:pic>
      <p:pic>
        <p:nvPicPr>
          <p:cNvPr id="489" name="Google Shape;489;p31"/>
          <p:cNvPicPr preferRelativeResize="0"/>
          <p:nvPr/>
        </p:nvPicPr>
        <p:blipFill rotWithShape="1">
          <a:blip r:embed="rId4">
            <a:alphaModFix/>
          </a:blip>
          <a:srcRect b="0" l="0" r="0" t="0"/>
          <a:stretch/>
        </p:blipFill>
        <p:spPr>
          <a:xfrm>
            <a:off x="41114" y="2628216"/>
            <a:ext cx="4176464" cy="518704"/>
          </a:xfrm>
          <a:prstGeom prst="rect">
            <a:avLst/>
          </a:prstGeom>
          <a:noFill/>
          <a:ln>
            <a:noFill/>
          </a:ln>
        </p:spPr>
      </p:pic>
      <p:sp>
        <p:nvSpPr>
          <p:cNvPr id="490" name="Google Shape;490;p31"/>
          <p:cNvSpPr txBox="1"/>
          <p:nvPr/>
        </p:nvSpPr>
        <p:spPr>
          <a:xfrm>
            <a:off x="326447" y="5098556"/>
            <a:ext cx="5281537" cy="7096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70">
                <a:solidFill>
                  <a:schemeClr val="dk1"/>
                </a:solidFill>
                <a:latin typeface="Helvetica Neue"/>
                <a:ea typeface="Helvetica Neue"/>
                <a:cs typeface="Helvetica Neue"/>
                <a:sym typeface="Helvetica Neue"/>
              </a:rPr>
              <a:t>Cheng et al. 2024 ESSD</a:t>
            </a:r>
            <a:endParaRPr/>
          </a:p>
          <a:p>
            <a:pPr indent="0" lvl="0" marL="0" marR="0" rtl="0" algn="l">
              <a:spcBef>
                <a:spcPts val="0"/>
              </a:spcBef>
              <a:spcAft>
                <a:spcPts val="0"/>
              </a:spcAft>
              <a:buNone/>
            </a:pPr>
            <a:r>
              <a:rPr lang="en-US" sz="1870" u="sng">
                <a:solidFill>
                  <a:srgbClr val="9CC2E5"/>
                </a:solidFill>
                <a:latin typeface="Helvetica Neue"/>
                <a:ea typeface="Helvetica Neue"/>
                <a:cs typeface="Helvetica Neue"/>
                <a:sym typeface="Helvetica Neue"/>
                <a:hlinkClick r:id="rId5">
                  <a:extLst>
                    <a:ext uri="{A12FA001-AC4F-418D-AE19-62706E023703}">
                      <ahyp:hlinkClr val="tx"/>
                    </a:ext>
                  </a:extLst>
                </a:hlinkClick>
              </a:rPr>
              <a:t>https://doi.org/10.5194/essd-2024-42</a:t>
            </a:r>
            <a:endParaRPr sz="1870">
              <a:solidFill>
                <a:srgbClr val="9CC2E5"/>
              </a:solidFill>
              <a:latin typeface="Helvetica Neue"/>
              <a:ea typeface="Helvetica Neue"/>
              <a:cs typeface="Helvetica Neue"/>
              <a:sym typeface="Helvetica Neue"/>
            </a:endParaRPr>
          </a:p>
        </p:txBody>
      </p:sp>
      <p:grpSp>
        <p:nvGrpSpPr>
          <p:cNvPr id="491" name="Google Shape;491;p31"/>
          <p:cNvGrpSpPr/>
          <p:nvPr/>
        </p:nvGrpSpPr>
        <p:grpSpPr>
          <a:xfrm>
            <a:off x="5447928" y="1181605"/>
            <a:ext cx="6702958" cy="5676396"/>
            <a:chOff x="4194589" y="96816"/>
            <a:chExt cx="7969275" cy="6748776"/>
          </a:xfrm>
        </p:grpSpPr>
        <p:pic>
          <p:nvPicPr>
            <p:cNvPr id="492" name="Google Shape;492;p31"/>
            <p:cNvPicPr preferRelativeResize="0"/>
            <p:nvPr/>
          </p:nvPicPr>
          <p:blipFill rotWithShape="1">
            <a:blip r:embed="rId6">
              <a:alphaModFix/>
            </a:blip>
            <a:srcRect b="0" l="0" r="50937" t="50000"/>
            <a:stretch/>
          </p:blipFill>
          <p:spPr>
            <a:xfrm>
              <a:off x="4194589" y="96816"/>
              <a:ext cx="7969275" cy="6748776"/>
            </a:xfrm>
            <a:prstGeom prst="rect">
              <a:avLst/>
            </a:prstGeom>
            <a:noFill/>
            <a:ln>
              <a:noFill/>
            </a:ln>
          </p:spPr>
        </p:pic>
        <p:grpSp>
          <p:nvGrpSpPr>
            <p:cNvPr id="493" name="Google Shape;493;p31"/>
            <p:cNvGrpSpPr/>
            <p:nvPr/>
          </p:nvGrpSpPr>
          <p:grpSpPr>
            <a:xfrm>
              <a:off x="5082688" y="2701782"/>
              <a:ext cx="1257588" cy="1518527"/>
              <a:chOff x="5096756" y="2645510"/>
              <a:chExt cx="1257588" cy="1518527"/>
            </a:xfrm>
          </p:grpSpPr>
          <p:cxnSp>
            <p:nvCxnSpPr>
              <p:cNvPr id="494" name="Google Shape;494;p31"/>
              <p:cNvCxnSpPr/>
              <p:nvPr/>
            </p:nvCxnSpPr>
            <p:spPr>
              <a:xfrm>
                <a:off x="5767754" y="3263705"/>
                <a:ext cx="328246" cy="900332"/>
              </a:xfrm>
              <a:prstGeom prst="straightConnector1">
                <a:avLst/>
              </a:prstGeom>
              <a:noFill/>
              <a:ln cap="flat" cmpd="sng" w="12700">
                <a:solidFill>
                  <a:srgbClr val="00B050"/>
                </a:solidFill>
                <a:prstDash val="solid"/>
                <a:miter lim="800000"/>
                <a:headEnd len="sm" w="sm" type="none"/>
                <a:tailEnd len="med" w="med" type="triangle"/>
              </a:ln>
            </p:spPr>
          </p:cxnSp>
          <p:sp>
            <p:nvSpPr>
              <p:cNvPr id="495" name="Google Shape;495;p31"/>
              <p:cNvSpPr txBox="1"/>
              <p:nvPr/>
            </p:nvSpPr>
            <p:spPr>
              <a:xfrm>
                <a:off x="5096756" y="2645510"/>
                <a:ext cx="125758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B050"/>
                    </a:solidFill>
                    <a:latin typeface="Calibri"/>
                    <a:ea typeface="Calibri"/>
                    <a:cs typeface="Calibri"/>
                    <a:sym typeface="Calibri"/>
                  </a:rPr>
                  <a:t>Bottle bias </a:t>
                </a:r>
                <a:endParaRPr/>
              </a:p>
              <a:p>
                <a:pPr indent="0" lvl="0" marL="0" marR="0" rtl="0" algn="l">
                  <a:spcBef>
                    <a:spcPts val="0"/>
                  </a:spcBef>
                  <a:spcAft>
                    <a:spcPts val="0"/>
                  </a:spcAft>
                  <a:buNone/>
                </a:pPr>
                <a:r>
                  <a:rPr b="1" lang="en-US" sz="1800">
                    <a:solidFill>
                      <a:srgbClr val="00B050"/>
                    </a:solidFill>
                    <a:latin typeface="Calibri"/>
                    <a:ea typeface="Calibri"/>
                    <a:cs typeface="Calibri"/>
                    <a:sym typeface="Calibri"/>
                  </a:rPr>
                  <a:t>correction</a:t>
                </a:r>
                <a:endParaRPr b="1" sz="1800">
                  <a:solidFill>
                    <a:srgbClr val="00B050"/>
                  </a:solidFill>
                  <a:latin typeface="Calibri"/>
                  <a:ea typeface="Calibri"/>
                  <a:cs typeface="Calibri"/>
                  <a:sym typeface="Calibri"/>
                </a:endParaRPr>
              </a:p>
            </p:txBody>
          </p:sp>
        </p:grpSp>
        <p:grpSp>
          <p:nvGrpSpPr>
            <p:cNvPr id="496" name="Google Shape;496;p31"/>
            <p:cNvGrpSpPr/>
            <p:nvPr/>
          </p:nvGrpSpPr>
          <p:grpSpPr>
            <a:xfrm>
              <a:off x="6612387" y="2237547"/>
              <a:ext cx="1566839" cy="1546663"/>
              <a:chOff x="4881185" y="2617374"/>
              <a:chExt cx="1566839" cy="1546663"/>
            </a:xfrm>
          </p:grpSpPr>
          <p:cxnSp>
            <p:nvCxnSpPr>
              <p:cNvPr id="497" name="Google Shape;497;p31"/>
              <p:cNvCxnSpPr/>
              <p:nvPr/>
            </p:nvCxnSpPr>
            <p:spPr>
              <a:xfrm>
                <a:off x="5767754" y="3263705"/>
                <a:ext cx="328246" cy="900332"/>
              </a:xfrm>
              <a:prstGeom prst="straightConnector1">
                <a:avLst/>
              </a:prstGeom>
              <a:noFill/>
              <a:ln cap="flat" cmpd="sng" w="12700">
                <a:solidFill>
                  <a:srgbClr val="00B050"/>
                </a:solidFill>
                <a:prstDash val="solid"/>
                <a:miter lim="800000"/>
                <a:headEnd len="sm" w="sm" type="none"/>
                <a:tailEnd len="med" w="med" type="triangle"/>
              </a:ln>
            </p:spPr>
          </p:cxnSp>
          <p:sp>
            <p:nvSpPr>
              <p:cNvPr id="498" name="Google Shape;498;p31"/>
              <p:cNvSpPr txBox="1"/>
              <p:nvPr/>
            </p:nvSpPr>
            <p:spPr>
              <a:xfrm>
                <a:off x="4881185" y="2617374"/>
                <a:ext cx="1566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B050"/>
                    </a:solidFill>
                    <a:latin typeface="Calibri"/>
                    <a:ea typeface="Calibri"/>
                    <a:cs typeface="Calibri"/>
                    <a:sym typeface="Calibri"/>
                  </a:rPr>
                  <a:t>MBT/XBT bias </a:t>
                </a:r>
                <a:endParaRPr/>
              </a:p>
              <a:p>
                <a:pPr indent="0" lvl="0" marL="0" marR="0" rtl="0" algn="l">
                  <a:spcBef>
                    <a:spcPts val="0"/>
                  </a:spcBef>
                  <a:spcAft>
                    <a:spcPts val="0"/>
                  </a:spcAft>
                  <a:buNone/>
                </a:pPr>
                <a:r>
                  <a:rPr b="1" lang="en-US" sz="1800">
                    <a:solidFill>
                      <a:srgbClr val="00B050"/>
                    </a:solidFill>
                    <a:latin typeface="Calibri"/>
                    <a:ea typeface="Calibri"/>
                    <a:cs typeface="Calibri"/>
                    <a:sym typeface="Calibri"/>
                  </a:rPr>
                  <a:t>correction</a:t>
                </a:r>
                <a:endParaRPr b="1" sz="1800">
                  <a:solidFill>
                    <a:srgbClr val="00B050"/>
                  </a:solidFill>
                  <a:latin typeface="Calibri"/>
                  <a:ea typeface="Calibri"/>
                  <a:cs typeface="Calibri"/>
                  <a:sym typeface="Calibri"/>
                </a:endParaRPr>
              </a:p>
            </p:txBody>
          </p:sp>
        </p:grpSp>
        <p:grpSp>
          <p:nvGrpSpPr>
            <p:cNvPr id="499" name="Google Shape;499;p31"/>
            <p:cNvGrpSpPr/>
            <p:nvPr/>
          </p:nvGrpSpPr>
          <p:grpSpPr>
            <a:xfrm>
              <a:off x="7827202" y="710126"/>
              <a:ext cx="3736441" cy="511300"/>
              <a:chOff x="2361453" y="3617056"/>
              <a:chExt cx="3736441" cy="511300"/>
            </a:xfrm>
          </p:grpSpPr>
          <p:cxnSp>
            <p:nvCxnSpPr>
              <p:cNvPr id="500" name="Google Shape;500;p31"/>
              <p:cNvCxnSpPr/>
              <p:nvPr/>
            </p:nvCxnSpPr>
            <p:spPr>
              <a:xfrm>
                <a:off x="5235328" y="3792260"/>
                <a:ext cx="862566" cy="194127"/>
              </a:xfrm>
              <a:prstGeom prst="straightConnector1">
                <a:avLst/>
              </a:prstGeom>
              <a:noFill/>
              <a:ln cap="flat" cmpd="sng" w="25400">
                <a:solidFill>
                  <a:srgbClr val="E1000F"/>
                </a:solidFill>
                <a:prstDash val="solid"/>
                <a:miter lim="800000"/>
                <a:headEnd len="sm" w="sm" type="none"/>
                <a:tailEnd len="med" w="med" type="triangle"/>
              </a:ln>
            </p:spPr>
          </p:cxnSp>
          <p:sp>
            <p:nvSpPr>
              <p:cNvPr id="501" name="Google Shape;501;p31"/>
              <p:cNvSpPr txBox="1"/>
              <p:nvPr/>
            </p:nvSpPr>
            <p:spPr>
              <a:xfrm>
                <a:off x="2361453" y="3617056"/>
                <a:ext cx="3473157" cy="511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00">
                    <a:solidFill>
                      <a:srgbClr val="E1000F"/>
                    </a:solidFill>
                    <a:latin typeface="Calibri"/>
                    <a:ea typeface="Calibri"/>
                    <a:cs typeface="Calibri"/>
                    <a:sym typeface="Calibri"/>
                  </a:rPr>
                  <a:t>Data quality-control</a:t>
                </a:r>
                <a:endParaRPr b="1" sz="2100">
                  <a:solidFill>
                    <a:srgbClr val="E1000F"/>
                  </a:solidFill>
                  <a:latin typeface="Calibri"/>
                  <a:ea typeface="Calibri"/>
                  <a:cs typeface="Calibri"/>
                  <a:sym typeface="Calibri"/>
                </a:endParaRPr>
              </a:p>
            </p:txBody>
          </p:sp>
        </p:grpSp>
        <p:grpSp>
          <p:nvGrpSpPr>
            <p:cNvPr id="502" name="Google Shape;502;p31"/>
            <p:cNvGrpSpPr/>
            <p:nvPr/>
          </p:nvGrpSpPr>
          <p:grpSpPr>
            <a:xfrm>
              <a:off x="8410241" y="1787381"/>
              <a:ext cx="1158779" cy="1546631"/>
              <a:chOff x="5352487" y="2617374"/>
              <a:chExt cx="1158779" cy="1546631"/>
            </a:xfrm>
          </p:grpSpPr>
          <p:cxnSp>
            <p:nvCxnSpPr>
              <p:cNvPr id="503" name="Google Shape;503;p31"/>
              <p:cNvCxnSpPr>
                <a:stCxn id="504" idx="2"/>
              </p:cNvCxnSpPr>
              <p:nvPr/>
            </p:nvCxnSpPr>
            <p:spPr>
              <a:xfrm>
                <a:off x="5931877" y="3263705"/>
                <a:ext cx="164100" cy="900300"/>
              </a:xfrm>
              <a:prstGeom prst="straightConnector1">
                <a:avLst/>
              </a:prstGeom>
              <a:noFill/>
              <a:ln cap="flat" cmpd="sng" w="12700">
                <a:solidFill>
                  <a:srgbClr val="00B050"/>
                </a:solidFill>
                <a:prstDash val="solid"/>
                <a:miter lim="800000"/>
                <a:headEnd len="sm" w="sm" type="none"/>
                <a:tailEnd len="med" w="med" type="triangle"/>
              </a:ln>
            </p:spPr>
          </p:cxnSp>
          <p:sp>
            <p:nvSpPr>
              <p:cNvPr id="504" name="Google Shape;504;p31"/>
              <p:cNvSpPr txBox="1"/>
              <p:nvPr/>
            </p:nvSpPr>
            <p:spPr>
              <a:xfrm>
                <a:off x="5352487" y="2617374"/>
                <a:ext cx="115877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B050"/>
                    </a:solidFill>
                    <a:latin typeface="Calibri"/>
                    <a:ea typeface="Calibri"/>
                    <a:cs typeface="Calibri"/>
                    <a:sym typeface="Calibri"/>
                  </a:rPr>
                  <a:t>XBT bias </a:t>
                </a:r>
                <a:endParaRPr/>
              </a:p>
              <a:p>
                <a:pPr indent="0" lvl="0" marL="0" marR="0" rtl="0" algn="l">
                  <a:spcBef>
                    <a:spcPts val="0"/>
                  </a:spcBef>
                  <a:spcAft>
                    <a:spcPts val="0"/>
                  </a:spcAft>
                  <a:buNone/>
                </a:pPr>
                <a:r>
                  <a:rPr b="1" lang="en-US" sz="1800">
                    <a:solidFill>
                      <a:srgbClr val="00B050"/>
                    </a:solidFill>
                    <a:latin typeface="Calibri"/>
                    <a:ea typeface="Calibri"/>
                    <a:cs typeface="Calibri"/>
                    <a:sym typeface="Calibri"/>
                  </a:rPr>
                  <a:t>correction</a:t>
                </a:r>
                <a:endParaRPr b="1" sz="1800">
                  <a:solidFill>
                    <a:srgbClr val="00B050"/>
                  </a:solidFill>
                  <a:latin typeface="Calibri"/>
                  <a:ea typeface="Calibri"/>
                  <a:cs typeface="Calibri"/>
                  <a:sym typeface="Calibri"/>
                </a:endParaRPr>
              </a:p>
            </p:txBody>
          </p:sp>
        </p:grpSp>
        <p:sp>
          <p:nvSpPr>
            <p:cNvPr id="505" name="Google Shape;505;p31"/>
            <p:cNvSpPr txBox="1"/>
            <p:nvPr/>
          </p:nvSpPr>
          <p:spPr>
            <a:xfrm>
              <a:off x="5127287" y="5640019"/>
              <a:ext cx="388067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E383E9"/>
                  </a:solidFill>
                  <a:latin typeface="Calibri"/>
                  <a:ea typeface="Calibri"/>
                  <a:cs typeface="Calibri"/>
                  <a:sym typeface="Calibri"/>
                </a:rPr>
                <a:t>90% CI </a:t>
              </a:r>
              <a:endParaRPr sz="1800">
                <a:solidFill>
                  <a:srgbClr val="E383E9"/>
                </a:solidFill>
                <a:latin typeface="Calibri"/>
                <a:ea typeface="Calibri"/>
                <a:cs typeface="Calibri"/>
                <a:sym typeface="Calibri"/>
              </a:endParaRPr>
            </a:p>
            <a:p>
              <a:pPr indent="0" lvl="0" marL="0" marR="0" rtl="0" algn="l">
                <a:spcBef>
                  <a:spcPts val="0"/>
                </a:spcBef>
                <a:spcAft>
                  <a:spcPts val="0"/>
                </a:spcAft>
                <a:buNone/>
              </a:pPr>
              <a:r>
                <a:rPr lang="en-US" sz="1800">
                  <a:solidFill>
                    <a:srgbClr val="E383E9"/>
                  </a:solidFill>
                  <a:latin typeface="Calibri"/>
                  <a:ea typeface="Calibri"/>
                  <a:cs typeface="Calibri"/>
                  <a:sym typeface="Calibri"/>
                </a:rPr>
                <a:t>(instrumental error and sampling error)</a:t>
              </a:r>
              <a:endParaRPr sz="1800">
                <a:solidFill>
                  <a:srgbClr val="E383E9"/>
                </a:solidFill>
                <a:latin typeface="Calibri"/>
                <a:ea typeface="Calibri"/>
                <a:cs typeface="Calibri"/>
                <a:sym typeface="Calibri"/>
              </a:endParaRPr>
            </a:p>
          </p:txBody>
        </p:sp>
        <p:cxnSp>
          <p:nvCxnSpPr>
            <p:cNvPr id="506" name="Google Shape;506;p31"/>
            <p:cNvCxnSpPr/>
            <p:nvPr/>
          </p:nvCxnSpPr>
          <p:spPr>
            <a:xfrm rot="10800000">
              <a:off x="8343349" y="4753754"/>
              <a:ext cx="697487" cy="270855"/>
            </a:xfrm>
            <a:prstGeom prst="straightConnector1">
              <a:avLst/>
            </a:prstGeom>
            <a:noFill/>
            <a:ln cap="flat" cmpd="sng" w="12700">
              <a:solidFill>
                <a:srgbClr val="00B050"/>
              </a:solidFill>
              <a:prstDash val="solid"/>
              <a:miter lim="800000"/>
              <a:headEnd len="sm" w="sm" type="none"/>
              <a:tailEnd len="med" w="med" type="triangle"/>
            </a:ln>
          </p:spPr>
        </p:cxnSp>
        <p:sp>
          <p:nvSpPr>
            <p:cNvPr id="507" name="Google Shape;507;p31"/>
            <p:cNvSpPr txBox="1"/>
            <p:nvPr/>
          </p:nvSpPr>
          <p:spPr>
            <a:xfrm>
              <a:off x="7773492" y="5104755"/>
              <a:ext cx="23428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B050"/>
                  </a:solidFill>
                  <a:latin typeface="Calibri"/>
                  <a:ea typeface="Calibri"/>
                  <a:cs typeface="Calibri"/>
                  <a:sym typeface="Calibri"/>
                </a:rPr>
                <a:t>Mapping improvement</a:t>
              </a:r>
              <a:endParaRPr sz="1800">
                <a:solidFill>
                  <a:srgbClr val="00B050"/>
                </a:solidFill>
                <a:latin typeface="Calibri"/>
                <a:ea typeface="Calibri"/>
                <a:cs typeface="Calibri"/>
                <a:sym typeface="Calibri"/>
              </a:endParaRPr>
            </a:p>
          </p:txBody>
        </p:sp>
      </p:grpSp>
      <p:sp>
        <p:nvSpPr>
          <p:cNvPr id="508" name="Google Shape;508;p31"/>
          <p:cNvSpPr txBox="1"/>
          <p:nvPr>
            <p:ph type="title"/>
          </p:nvPr>
        </p:nvSpPr>
        <p:spPr>
          <a:xfrm>
            <a:off x="167298" y="620650"/>
            <a:ext cx="9745126" cy="5119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700"/>
              <a:buFont typeface="Microsoft Yahei"/>
              <a:buNone/>
            </a:pPr>
            <a:r>
              <a:rPr b="1" lang="en-US" sz="2700">
                <a:latin typeface="Microsoft Yahei"/>
                <a:ea typeface="Microsoft Yahei"/>
                <a:cs typeface="Microsoft Yahei"/>
                <a:sym typeface="Microsoft Yahei"/>
              </a:rPr>
              <a:t>全球海洋科学数据集（L1）</a:t>
            </a:r>
            <a:r>
              <a:rPr b="1" lang="en-US" sz="2700">
                <a:solidFill>
                  <a:srgbClr val="FF0000"/>
                </a:solidFill>
                <a:latin typeface="Microsoft Yahei"/>
                <a:ea typeface="Microsoft Yahei"/>
                <a:cs typeface="Microsoft Yahei"/>
                <a:sym typeface="Microsoft Yahei"/>
              </a:rPr>
              <a:t>数据详情（格点化数据）</a:t>
            </a:r>
            <a:endParaRPr b="1" sz="2700">
              <a:solidFill>
                <a:srgbClr val="FF0000"/>
              </a:solidFill>
              <a:latin typeface="Microsoft Yahei"/>
              <a:ea typeface="Microsoft Yahei"/>
              <a:cs typeface="Microsoft Yahei"/>
              <a:sym typeface="Microsoft Yahe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32"/>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312984"/>
              </a:buClr>
              <a:buSzPts val="2600"/>
              <a:buFont typeface="Microsoft YaHei"/>
              <a:buNone/>
            </a:pPr>
            <a:r>
              <a:rPr b="1" lang="en-US" sz="2600">
                <a:latin typeface="Microsoft YaHei"/>
                <a:ea typeface="Microsoft YaHei"/>
                <a:cs typeface="Microsoft YaHei"/>
                <a:sym typeface="Microsoft YaHei"/>
              </a:rPr>
              <a:t>Background of Salinity QC</a:t>
            </a:r>
            <a:endParaRPr b="1" sz="2600">
              <a:latin typeface="Microsoft YaHei"/>
              <a:ea typeface="Microsoft YaHei"/>
              <a:cs typeface="Microsoft YaHei"/>
              <a:sym typeface="Microsoft YaHei"/>
            </a:endParaRPr>
          </a:p>
        </p:txBody>
      </p:sp>
      <p:sp>
        <p:nvSpPr>
          <p:cNvPr id="515" name="Google Shape;515;p32"/>
          <p:cNvSpPr txBox="1"/>
          <p:nvPr/>
        </p:nvSpPr>
        <p:spPr>
          <a:xfrm>
            <a:off x="4610000" y="1117382"/>
            <a:ext cx="6845791" cy="170540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1800">
                <a:solidFill>
                  <a:srgbClr val="005591"/>
                </a:solidFill>
                <a:latin typeface="Microsoft YaHei"/>
                <a:ea typeface="Microsoft YaHei"/>
                <a:cs typeface="Microsoft YaHei"/>
                <a:sym typeface="Microsoft YaHei"/>
              </a:rPr>
              <a:t>(1) &gt; 10 million ocean salinity profiles (1940-onward):</a:t>
            </a:r>
            <a:endParaRPr b="1" sz="1800">
              <a:solidFill>
                <a:srgbClr val="C00000"/>
              </a:solidFill>
              <a:latin typeface="Microsoft YaHei"/>
              <a:ea typeface="Microsoft YaHei"/>
              <a:cs typeface="Microsoft YaHei"/>
              <a:sym typeface="Microsoft YaHei"/>
            </a:endParaRPr>
          </a:p>
          <a:p>
            <a:pPr indent="-285750" lvl="1" marL="742950" marR="0" rtl="0" algn="l">
              <a:lnSpc>
                <a:spcPct val="15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Microsoft YaHei"/>
                <a:ea typeface="Microsoft YaHei"/>
                <a:cs typeface="Microsoft YaHei"/>
                <a:sym typeface="Microsoft YaHei"/>
              </a:rPr>
              <a:t>Different collection methods</a:t>
            </a:r>
            <a:endParaRPr/>
          </a:p>
          <a:p>
            <a:pPr indent="-285750" lvl="1" marL="742950" marR="0" rtl="0" algn="l">
              <a:lnSpc>
                <a:spcPct val="15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Microsoft YaHei"/>
                <a:ea typeface="Microsoft YaHei"/>
                <a:cs typeface="Microsoft YaHei"/>
                <a:sym typeface="Microsoft YaHei"/>
              </a:rPr>
              <a:t>Different resolution</a:t>
            </a:r>
            <a:endParaRPr b="0" i="0" sz="1800" u="none" cap="none" strike="noStrike">
              <a:solidFill>
                <a:schemeClr val="dk1"/>
              </a:solidFill>
              <a:latin typeface="Microsoft YaHei"/>
              <a:ea typeface="Microsoft YaHei"/>
              <a:cs typeface="Microsoft YaHei"/>
              <a:sym typeface="Microsoft YaHei"/>
            </a:endParaRPr>
          </a:p>
          <a:p>
            <a:pPr indent="-285750" lvl="1" marL="742950" marR="0" rtl="0" algn="l">
              <a:lnSpc>
                <a:spcPct val="15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Microsoft YaHei"/>
                <a:ea typeface="Microsoft YaHei"/>
                <a:cs typeface="Microsoft YaHei"/>
                <a:sym typeface="Microsoft YaHei"/>
              </a:rPr>
              <a:t>Different accuracy</a:t>
            </a:r>
            <a:endParaRPr/>
          </a:p>
        </p:txBody>
      </p:sp>
      <p:sp>
        <p:nvSpPr>
          <p:cNvPr id="516" name="Google Shape;516;p32"/>
          <p:cNvSpPr txBox="1"/>
          <p:nvPr/>
        </p:nvSpPr>
        <p:spPr>
          <a:xfrm>
            <a:off x="4610000" y="2965283"/>
            <a:ext cx="7516351" cy="378289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1800">
                <a:solidFill>
                  <a:srgbClr val="005591"/>
                </a:solidFill>
                <a:latin typeface="Microsoft YaHei"/>
                <a:ea typeface="Microsoft YaHei"/>
                <a:cs typeface="Microsoft YaHei"/>
                <a:sym typeface="Microsoft YaHei"/>
              </a:rPr>
              <a:t>(2) Several QC systems has been developed </a:t>
            </a:r>
            <a:r>
              <a:rPr lang="en-US" sz="1800">
                <a:solidFill>
                  <a:srgbClr val="005591"/>
                </a:solidFill>
                <a:latin typeface="Microsoft YaHei"/>
                <a:ea typeface="Microsoft YaHei"/>
                <a:cs typeface="Microsoft YaHei"/>
                <a:sym typeface="Microsoft YaHei"/>
              </a:rPr>
              <a:t>(WOD-QC, ICDC-QC, GTSPP-QC, Argo DMQC, EN4-QC, etc.)</a:t>
            </a:r>
            <a:r>
              <a:rPr b="1" lang="en-US" sz="1800">
                <a:solidFill>
                  <a:srgbClr val="005591"/>
                </a:solidFill>
                <a:latin typeface="Microsoft YaHei"/>
                <a:ea typeface="Microsoft YaHei"/>
                <a:cs typeface="Microsoft YaHei"/>
                <a:sym typeface="Microsoft YaHei"/>
              </a:rPr>
              <a:t>, </a:t>
            </a:r>
            <a:r>
              <a:rPr b="1" lang="en-US" sz="1800">
                <a:solidFill>
                  <a:srgbClr val="C00000"/>
                </a:solidFill>
                <a:latin typeface="Microsoft YaHei"/>
                <a:ea typeface="Microsoft YaHei"/>
                <a:cs typeface="Microsoft YaHei"/>
                <a:sym typeface="Microsoft YaHei"/>
              </a:rPr>
              <a:t>but the quality of the salinity profile data is highly heterogeneous.</a:t>
            </a:r>
            <a:endParaRPr/>
          </a:p>
          <a:p>
            <a:pPr indent="0" lvl="0" marL="0" marR="0" rtl="0" algn="l">
              <a:lnSpc>
                <a:spcPct val="150000"/>
              </a:lnSpc>
              <a:spcBef>
                <a:spcPts val="0"/>
              </a:spcBef>
              <a:spcAft>
                <a:spcPts val="0"/>
              </a:spcAft>
              <a:buNone/>
            </a:pPr>
            <a:r>
              <a:rPr b="1" lang="en-US" sz="1800">
                <a:solidFill>
                  <a:srgbClr val="005591"/>
                </a:solidFill>
                <a:latin typeface="Microsoft YaHei"/>
                <a:ea typeface="Microsoft YaHei"/>
                <a:cs typeface="Microsoft YaHei"/>
                <a:sym typeface="Microsoft YaHei"/>
              </a:rPr>
              <a:t>(3) </a:t>
            </a:r>
            <a:r>
              <a:rPr b="1" lang="en-US" sz="1800">
                <a:solidFill>
                  <a:srgbClr val="C00000"/>
                </a:solidFill>
                <a:latin typeface="Microsoft YaHei"/>
                <a:ea typeface="Microsoft YaHei"/>
                <a:cs typeface="Microsoft YaHei"/>
                <a:sym typeface="Microsoft YaHei"/>
              </a:rPr>
              <a:t>Large performance difference among different AutoQC </a:t>
            </a:r>
            <a:r>
              <a:rPr lang="en-US" sz="1600">
                <a:solidFill>
                  <a:srgbClr val="005591"/>
                </a:solidFill>
                <a:latin typeface="Microsoft YaHei"/>
                <a:ea typeface="Microsoft YaHei"/>
                <a:cs typeface="Microsoft YaHei"/>
                <a:sym typeface="Microsoft YaHei"/>
              </a:rPr>
              <a:t>(at least for temperature; Good et al., 2022)</a:t>
            </a:r>
            <a:endParaRPr/>
          </a:p>
          <a:p>
            <a:pPr indent="-285750" lvl="1" marL="742950" marR="0" rtl="0" algn="l">
              <a:lnSpc>
                <a:spcPct val="15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Microsoft YaHei"/>
                <a:ea typeface="Microsoft YaHei"/>
                <a:cs typeface="Microsoft YaHei"/>
                <a:sym typeface="Microsoft YaHei"/>
              </a:rPr>
              <a:t>Mistakenly flag too many good data (High FPR)</a:t>
            </a:r>
            <a:endParaRPr/>
          </a:p>
          <a:p>
            <a:pPr indent="-285750" lvl="1" marL="742950" marR="0" rtl="0" algn="l">
              <a:lnSpc>
                <a:spcPct val="15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Microsoft YaHei"/>
                <a:ea typeface="Microsoft YaHei"/>
                <a:cs typeface="Microsoft YaHei"/>
                <a:sym typeface="Microsoft YaHei"/>
              </a:rPr>
              <a:t>detect small amount of bad data (Low TPR)</a:t>
            </a:r>
            <a:endParaRPr/>
          </a:p>
          <a:p>
            <a:pPr indent="-285750" lvl="1" marL="742950" marR="0" rtl="0" algn="l">
              <a:lnSpc>
                <a:spcPct val="15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Microsoft YaHei"/>
                <a:ea typeface="Microsoft YaHei"/>
                <a:cs typeface="Microsoft YaHei"/>
                <a:sym typeface="Microsoft YaHei"/>
              </a:rPr>
              <a:t>Needs time-cost human/expert verification after AutoQC </a:t>
            </a:r>
            <a:r>
              <a:rPr b="0" i="0" lang="en-US" sz="1400" u="none" cap="none" strike="noStrike">
                <a:solidFill>
                  <a:schemeClr val="dk1"/>
                </a:solidFill>
                <a:latin typeface="Microsoft YaHei"/>
                <a:ea typeface="Microsoft YaHei"/>
                <a:cs typeface="Microsoft YaHei"/>
                <a:sym typeface="Microsoft YaHei"/>
              </a:rPr>
              <a:t>(e.g., WOD-QC)</a:t>
            </a:r>
            <a:endParaRPr b="0" i="0" sz="1800" u="none" cap="none" strike="noStrike">
              <a:solidFill>
                <a:schemeClr val="dk1"/>
              </a:solidFill>
              <a:latin typeface="Microsoft YaHei"/>
              <a:ea typeface="Microsoft YaHei"/>
              <a:cs typeface="Microsoft YaHei"/>
              <a:sym typeface="Microsoft YaHei"/>
            </a:endParaRPr>
          </a:p>
        </p:txBody>
      </p:sp>
      <p:pic>
        <p:nvPicPr>
          <p:cNvPr id="517" name="Google Shape;517;p32"/>
          <p:cNvPicPr preferRelativeResize="0"/>
          <p:nvPr/>
        </p:nvPicPr>
        <p:blipFill rotWithShape="1">
          <a:blip r:embed="rId3">
            <a:alphaModFix/>
          </a:blip>
          <a:srcRect b="0" l="0" r="0" t="0"/>
          <a:stretch/>
        </p:blipFill>
        <p:spPr>
          <a:xfrm>
            <a:off x="-14300" y="1479041"/>
            <a:ext cx="4689949" cy="28986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33"/>
          <p:cNvPicPr preferRelativeResize="0"/>
          <p:nvPr/>
        </p:nvPicPr>
        <p:blipFill rotWithShape="1">
          <a:blip r:embed="rId3">
            <a:alphaModFix/>
          </a:blip>
          <a:srcRect b="0" l="0" r="0" t="0"/>
          <a:stretch/>
        </p:blipFill>
        <p:spPr>
          <a:xfrm>
            <a:off x="1560195" y="981075"/>
            <a:ext cx="9404985" cy="5704205"/>
          </a:xfrm>
          <a:prstGeom prst="rect">
            <a:avLst/>
          </a:prstGeom>
          <a:noFill/>
          <a:ln>
            <a:noFill/>
          </a:ln>
        </p:spPr>
      </p:pic>
      <p:sp>
        <p:nvSpPr>
          <p:cNvPr id="523" name="Google Shape;523;p33"/>
          <p:cNvSpPr/>
          <p:nvPr/>
        </p:nvSpPr>
        <p:spPr>
          <a:xfrm>
            <a:off x="155575" y="152400"/>
            <a:ext cx="9685655" cy="694055"/>
          </a:xfrm>
          <a:prstGeom prst="rect">
            <a:avLst/>
          </a:prstGeom>
          <a:solidFill>
            <a:srgbClr val="1CA1E4"/>
          </a:solidFill>
          <a:ln>
            <a:noFill/>
          </a:ln>
        </p:spPr>
        <p:txBody>
          <a:bodyPr anchorCtr="0" anchor="ctr" bIns="0" lIns="172800" spcFirstLastPara="1" rIns="172800" wrap="square" tIns="0">
            <a:noAutofit/>
          </a:bodyPr>
          <a:lstStyle/>
          <a:p>
            <a:pPr indent="0" lvl="0" marL="0" marR="0" rtl="0" algn="l">
              <a:lnSpc>
                <a:spcPct val="110000"/>
              </a:lnSpc>
              <a:spcBef>
                <a:spcPts val="0"/>
              </a:spcBef>
              <a:spcAft>
                <a:spcPts val="0"/>
              </a:spcAft>
              <a:buNone/>
            </a:pPr>
            <a:r>
              <a:rPr b="1" lang="en-US" sz="2800">
                <a:solidFill>
                  <a:schemeClr val="dk1"/>
                </a:solidFill>
                <a:latin typeface="Microsoft Yahei"/>
                <a:ea typeface="Microsoft Yahei"/>
                <a:cs typeface="Microsoft Yahei"/>
                <a:sym typeface="Microsoft Yahei"/>
              </a:rPr>
              <a:t>Appendix: match the collocated CTD &amp; Argo   </a:t>
            </a:r>
            <a:endParaRPr b="0" sz="2800">
              <a:solidFill>
                <a:schemeClr val="dk1"/>
              </a:solidFill>
              <a:latin typeface="Microsoft Yahei"/>
              <a:ea typeface="Microsoft Yahei"/>
              <a:cs typeface="Microsoft Yahei"/>
              <a:sym typeface="Microsoft Yahe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34"/>
          <p:cNvPicPr preferRelativeResize="0"/>
          <p:nvPr/>
        </p:nvPicPr>
        <p:blipFill rotWithShape="1">
          <a:blip r:embed="rId3">
            <a:alphaModFix/>
          </a:blip>
          <a:srcRect b="0" l="0" r="4805" t="0"/>
          <a:stretch/>
        </p:blipFill>
        <p:spPr>
          <a:xfrm>
            <a:off x="6671945" y="1748155"/>
            <a:ext cx="5375275" cy="4709795"/>
          </a:xfrm>
          <a:prstGeom prst="rect">
            <a:avLst/>
          </a:prstGeom>
          <a:noFill/>
          <a:ln>
            <a:noFill/>
          </a:ln>
        </p:spPr>
      </p:pic>
      <p:pic>
        <p:nvPicPr>
          <p:cNvPr id="529" name="Google Shape;529;p34"/>
          <p:cNvPicPr preferRelativeResize="0"/>
          <p:nvPr/>
        </p:nvPicPr>
        <p:blipFill rotWithShape="1">
          <a:blip r:embed="rId4">
            <a:alphaModFix/>
          </a:blip>
          <a:srcRect b="0" l="0" r="7178" t="0"/>
          <a:stretch/>
        </p:blipFill>
        <p:spPr>
          <a:xfrm>
            <a:off x="4439920" y="4545965"/>
            <a:ext cx="2139950" cy="1913255"/>
          </a:xfrm>
          <a:prstGeom prst="rect">
            <a:avLst/>
          </a:prstGeom>
          <a:noFill/>
          <a:ln>
            <a:noFill/>
          </a:ln>
        </p:spPr>
      </p:pic>
      <p:pic>
        <p:nvPicPr>
          <p:cNvPr id="530" name="Google Shape;530;p34"/>
          <p:cNvPicPr preferRelativeResize="0"/>
          <p:nvPr/>
        </p:nvPicPr>
        <p:blipFill rotWithShape="1">
          <a:blip r:embed="rId5">
            <a:alphaModFix/>
          </a:blip>
          <a:srcRect b="0" l="0" r="7178" t="0"/>
          <a:stretch/>
        </p:blipFill>
        <p:spPr>
          <a:xfrm>
            <a:off x="155575" y="4544695"/>
            <a:ext cx="2139950" cy="1913255"/>
          </a:xfrm>
          <a:prstGeom prst="rect">
            <a:avLst/>
          </a:prstGeom>
          <a:noFill/>
          <a:ln>
            <a:noFill/>
          </a:ln>
        </p:spPr>
      </p:pic>
      <p:pic>
        <p:nvPicPr>
          <p:cNvPr id="531" name="Google Shape;531;p34"/>
          <p:cNvPicPr preferRelativeResize="0"/>
          <p:nvPr/>
        </p:nvPicPr>
        <p:blipFill rotWithShape="1">
          <a:blip r:embed="rId6">
            <a:alphaModFix/>
          </a:blip>
          <a:srcRect b="0" l="0" r="7178" t="0"/>
          <a:stretch/>
        </p:blipFill>
        <p:spPr>
          <a:xfrm>
            <a:off x="2295525" y="4545965"/>
            <a:ext cx="2139950" cy="1913255"/>
          </a:xfrm>
          <a:prstGeom prst="rect">
            <a:avLst/>
          </a:prstGeom>
          <a:noFill/>
          <a:ln>
            <a:noFill/>
          </a:ln>
        </p:spPr>
      </p:pic>
      <p:sp>
        <p:nvSpPr>
          <p:cNvPr id="532" name="Google Shape;532;p34"/>
          <p:cNvSpPr txBox="1"/>
          <p:nvPr/>
        </p:nvSpPr>
        <p:spPr>
          <a:xfrm>
            <a:off x="191770" y="1828800"/>
            <a:ext cx="6206490" cy="17329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Microsoft Yahei"/>
                <a:ea typeface="Microsoft Yahei"/>
                <a:cs typeface="Microsoft Yahei"/>
                <a:sym typeface="Microsoft Yahei"/>
              </a:rPr>
              <a:t>Sensitivity test:</a:t>
            </a:r>
            <a:endParaRPr/>
          </a:p>
          <a:p>
            <a:pPr indent="-342900" lvl="0" marL="342900" marR="0" rtl="0" algn="l">
              <a:spcBef>
                <a:spcPts val="0"/>
              </a:spcBef>
              <a:spcAft>
                <a:spcPts val="0"/>
              </a:spcAft>
              <a:buClr>
                <a:schemeClr val="dk1"/>
              </a:buClr>
              <a:buSzPts val="2400"/>
              <a:buFont typeface="Noto Sans Symbols"/>
              <a:buChar char="●"/>
            </a:pPr>
            <a:r>
              <a:rPr b="1" lang="en-US" sz="2400">
                <a:solidFill>
                  <a:schemeClr val="dk1"/>
                </a:solidFill>
                <a:latin typeface="Microsoft Yahei"/>
                <a:ea typeface="Microsoft Yahei"/>
                <a:cs typeface="Microsoft Yahei"/>
                <a:sym typeface="Microsoft Yahei"/>
              </a:rPr>
              <a:t>Similar results for three different matching methods</a:t>
            </a:r>
            <a:endParaRPr/>
          </a:p>
          <a:p>
            <a:pPr indent="-342900" lvl="1" marL="8001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Microsoft Yahei"/>
                <a:ea typeface="Microsoft Yahei"/>
                <a:cs typeface="Microsoft Yahei"/>
                <a:sym typeface="Microsoft Yahei"/>
              </a:rPr>
              <a:t>20days &amp; 70km</a:t>
            </a:r>
            <a:endParaRPr/>
          </a:p>
          <a:p>
            <a:pPr indent="-342900" lvl="1" marL="800100" marR="0" rtl="0" algn="l">
              <a:spcBef>
                <a:spcPts val="0"/>
              </a:spcBef>
              <a:spcAft>
                <a:spcPts val="0"/>
              </a:spcAft>
              <a:buClr>
                <a:srgbClr val="C00000"/>
              </a:buClr>
              <a:buSzPts val="2000"/>
              <a:buFont typeface="Noto Sans Symbols"/>
              <a:buChar char="⮚"/>
            </a:pPr>
            <a:r>
              <a:rPr b="0" i="0" lang="en-US" sz="2000" u="none" cap="none" strike="noStrike">
                <a:solidFill>
                  <a:srgbClr val="C00000"/>
                </a:solidFill>
                <a:latin typeface="Microsoft Yahei"/>
                <a:ea typeface="Microsoft Yahei"/>
                <a:cs typeface="Microsoft Yahei"/>
                <a:sym typeface="Microsoft Yahei"/>
              </a:rPr>
              <a:t>30days &amp; 100km</a:t>
            </a:r>
            <a:endParaRPr/>
          </a:p>
          <a:p>
            <a:pPr indent="-342900" lvl="1" marL="800100"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Microsoft Yahei"/>
                <a:ea typeface="Microsoft Yahei"/>
                <a:cs typeface="Microsoft Yahei"/>
                <a:sym typeface="Microsoft Yahei"/>
              </a:rPr>
              <a:t>45 days &amp; 150km</a:t>
            </a:r>
            <a:endParaRPr b="0" i="0" sz="2400" u="none" cap="none" strike="noStrike">
              <a:solidFill>
                <a:schemeClr val="dk1"/>
              </a:solidFill>
              <a:latin typeface="Microsoft Yahei"/>
              <a:ea typeface="Microsoft Yahei"/>
              <a:cs typeface="Microsoft Yahei"/>
              <a:sym typeface="Microsoft Yahei"/>
            </a:endParaRPr>
          </a:p>
        </p:txBody>
      </p:sp>
      <p:sp>
        <p:nvSpPr>
          <p:cNvPr id="533" name="Google Shape;533;p34"/>
          <p:cNvSpPr txBox="1"/>
          <p:nvPr>
            <p:ph type="title"/>
          </p:nvPr>
        </p:nvSpPr>
        <p:spPr>
          <a:xfrm>
            <a:off x="155575" y="152400"/>
            <a:ext cx="9685655" cy="694055"/>
          </a:xfrm>
          <a:prstGeom prst="rect">
            <a:avLst/>
          </a:prstGeom>
          <a:solidFill>
            <a:srgbClr val="1CA1E4"/>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Microsoft Yahei"/>
              <a:buNone/>
            </a:pPr>
            <a:r>
              <a:rPr lang="en-US" sz="2800">
                <a:latin typeface="Microsoft Yahei"/>
                <a:ea typeface="Microsoft Yahei"/>
                <a:cs typeface="Microsoft Yahei"/>
                <a:sym typeface="Microsoft Yahei"/>
              </a:rPr>
              <a:t>Appendix  </a:t>
            </a:r>
            <a:endParaRPr b="0" sz="2800">
              <a:solidFill>
                <a:schemeClr val="dk1"/>
              </a:solidFill>
              <a:latin typeface="Microsoft Yahei"/>
              <a:ea typeface="Microsoft Yahei"/>
              <a:cs typeface="Microsoft Yahei"/>
              <a:sym typeface="Microsoft Yahei"/>
            </a:endParaRPr>
          </a:p>
        </p:txBody>
      </p:sp>
      <p:sp>
        <p:nvSpPr>
          <p:cNvPr id="534" name="Google Shape;534;p34"/>
          <p:cNvSpPr txBox="1"/>
          <p:nvPr/>
        </p:nvSpPr>
        <p:spPr>
          <a:xfrm>
            <a:off x="-200025" y="970698"/>
            <a:ext cx="9867900" cy="417358"/>
          </a:xfrm>
          <a:prstGeom prst="rect">
            <a:avLst/>
          </a:prstGeom>
          <a:noFill/>
          <a:ln>
            <a:noFill/>
          </a:ln>
        </p:spPr>
        <p:txBody>
          <a:bodyPr anchorCtr="0" anchor="t" bIns="45700" lIns="91425" spcFirstLastPara="1" rIns="91425" wrap="square" tIns="45700">
            <a:spAutoFit/>
          </a:bodyPr>
          <a:lstStyle/>
          <a:p>
            <a:pPr indent="-342900" lvl="1" marL="800100" marR="0" rtl="0" algn="l">
              <a:lnSpc>
                <a:spcPct val="13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Microsoft YaHei"/>
                <a:ea typeface="Microsoft YaHei"/>
                <a:cs typeface="Microsoft YaHei"/>
                <a:sym typeface="Microsoft YaHei"/>
              </a:rPr>
              <a:t>Have been checked the robustness with 20days &amp; 70km and 45days &amp; 150km</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35"/>
          <p:cNvPicPr preferRelativeResize="0"/>
          <p:nvPr/>
        </p:nvPicPr>
        <p:blipFill rotWithShape="1">
          <a:blip r:embed="rId3">
            <a:alphaModFix/>
          </a:blip>
          <a:srcRect b="0" l="0" r="0" t="8008"/>
          <a:stretch/>
        </p:blipFill>
        <p:spPr>
          <a:xfrm>
            <a:off x="464185" y="2348865"/>
            <a:ext cx="5393690" cy="4138295"/>
          </a:xfrm>
          <a:prstGeom prst="rect">
            <a:avLst/>
          </a:prstGeom>
          <a:noFill/>
          <a:ln>
            <a:noFill/>
          </a:ln>
        </p:spPr>
      </p:pic>
      <p:pic>
        <p:nvPicPr>
          <p:cNvPr id="540" name="Google Shape;540;p35"/>
          <p:cNvPicPr preferRelativeResize="0"/>
          <p:nvPr/>
        </p:nvPicPr>
        <p:blipFill rotWithShape="1">
          <a:blip r:embed="rId4">
            <a:alphaModFix/>
          </a:blip>
          <a:srcRect b="0" l="0" r="0" t="8008"/>
          <a:stretch/>
        </p:blipFill>
        <p:spPr>
          <a:xfrm>
            <a:off x="5951855" y="2348865"/>
            <a:ext cx="5393690" cy="4138295"/>
          </a:xfrm>
          <a:prstGeom prst="rect">
            <a:avLst/>
          </a:prstGeom>
          <a:noFill/>
          <a:ln>
            <a:noFill/>
          </a:ln>
        </p:spPr>
      </p:pic>
      <p:sp>
        <p:nvSpPr>
          <p:cNvPr id="541" name="Google Shape;541;p35"/>
          <p:cNvSpPr txBox="1"/>
          <p:nvPr/>
        </p:nvSpPr>
        <p:spPr>
          <a:xfrm>
            <a:off x="392430" y="1341120"/>
            <a:ext cx="10580370" cy="83099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Microsoft Yahei"/>
                <a:ea typeface="Microsoft Yahei"/>
                <a:cs typeface="Microsoft Yahei"/>
                <a:sym typeface="Microsoft Yahei"/>
              </a:rPr>
              <a:t>Sensitivity test: the results are similar between three methods (both before and after 2015)</a:t>
            </a:r>
            <a:endParaRPr b="1" sz="2400">
              <a:solidFill>
                <a:schemeClr val="dk1"/>
              </a:solidFill>
              <a:latin typeface="Microsoft Yahei"/>
              <a:ea typeface="Microsoft Yahei"/>
              <a:cs typeface="Microsoft Yahei"/>
              <a:sym typeface="Microsoft Yahei"/>
            </a:endParaRPr>
          </a:p>
        </p:txBody>
      </p:sp>
      <p:sp>
        <p:nvSpPr>
          <p:cNvPr id="542" name="Google Shape;542;p35"/>
          <p:cNvSpPr txBox="1"/>
          <p:nvPr>
            <p:ph type="title"/>
          </p:nvPr>
        </p:nvSpPr>
        <p:spPr>
          <a:xfrm>
            <a:off x="155575" y="152400"/>
            <a:ext cx="9685655" cy="694055"/>
          </a:xfrm>
          <a:prstGeom prst="rect">
            <a:avLst/>
          </a:prstGeom>
          <a:solidFill>
            <a:srgbClr val="1CA1E4"/>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Microsoft Yahei"/>
              <a:buNone/>
            </a:pPr>
            <a:r>
              <a:rPr lang="en-US" sz="2800">
                <a:latin typeface="Microsoft Yahei"/>
                <a:ea typeface="Microsoft Yahei"/>
                <a:cs typeface="Microsoft Yahei"/>
                <a:sym typeface="Microsoft Yahei"/>
              </a:rPr>
              <a:t>Appendix  </a:t>
            </a:r>
            <a:endParaRPr b="0" sz="2800">
              <a:solidFill>
                <a:schemeClr val="dk1"/>
              </a:solidFill>
              <a:latin typeface="Microsoft Yahei"/>
              <a:ea typeface="Microsoft Yahei"/>
              <a:cs typeface="Microsoft Yahei"/>
              <a:sym typeface="Microsoft Yahe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id="547" name="Google Shape;547;p36"/>
          <p:cNvPicPr preferRelativeResize="0"/>
          <p:nvPr/>
        </p:nvPicPr>
        <p:blipFill rotWithShape="1">
          <a:blip r:embed="rId3">
            <a:alphaModFix/>
          </a:blip>
          <a:srcRect b="3397" l="9235" r="0" t="10778"/>
          <a:stretch/>
        </p:blipFill>
        <p:spPr>
          <a:xfrm>
            <a:off x="551815" y="3986530"/>
            <a:ext cx="5331460" cy="2754630"/>
          </a:xfrm>
          <a:prstGeom prst="rect">
            <a:avLst/>
          </a:prstGeom>
          <a:noFill/>
          <a:ln>
            <a:noFill/>
          </a:ln>
        </p:spPr>
      </p:pic>
      <p:pic>
        <p:nvPicPr>
          <p:cNvPr id="548" name="Google Shape;548;p36"/>
          <p:cNvPicPr preferRelativeResize="0"/>
          <p:nvPr/>
        </p:nvPicPr>
        <p:blipFill rotWithShape="1">
          <a:blip r:embed="rId4">
            <a:alphaModFix/>
          </a:blip>
          <a:srcRect b="5294" l="9668" r="0" t="10002"/>
          <a:stretch/>
        </p:blipFill>
        <p:spPr>
          <a:xfrm>
            <a:off x="6311900" y="3989705"/>
            <a:ext cx="5317490" cy="2779395"/>
          </a:xfrm>
          <a:prstGeom prst="rect">
            <a:avLst/>
          </a:prstGeom>
          <a:noFill/>
          <a:ln>
            <a:noFill/>
          </a:ln>
        </p:spPr>
      </p:pic>
      <p:pic>
        <p:nvPicPr>
          <p:cNvPr id="549" name="Google Shape;549;p36"/>
          <p:cNvPicPr preferRelativeResize="0"/>
          <p:nvPr/>
        </p:nvPicPr>
        <p:blipFill rotWithShape="1">
          <a:blip r:embed="rId5">
            <a:alphaModFix/>
          </a:blip>
          <a:srcRect b="4160" l="9959" r="0" t="10654"/>
          <a:stretch/>
        </p:blipFill>
        <p:spPr>
          <a:xfrm>
            <a:off x="6323330" y="1144270"/>
            <a:ext cx="5306060" cy="2735580"/>
          </a:xfrm>
          <a:prstGeom prst="rect">
            <a:avLst/>
          </a:prstGeom>
          <a:noFill/>
          <a:ln>
            <a:noFill/>
          </a:ln>
        </p:spPr>
      </p:pic>
      <p:sp>
        <p:nvSpPr>
          <p:cNvPr id="550" name="Google Shape;550;p36"/>
          <p:cNvSpPr txBox="1"/>
          <p:nvPr/>
        </p:nvSpPr>
        <p:spPr>
          <a:xfrm>
            <a:off x="8039735" y="3573145"/>
            <a:ext cx="1739265"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Microsoft Yahei"/>
                <a:ea typeface="Microsoft Yahei"/>
                <a:cs typeface="Microsoft Yahei"/>
                <a:sym typeface="Microsoft Yahei"/>
              </a:rPr>
              <a:t>70km 20day</a:t>
            </a:r>
            <a:endParaRPr/>
          </a:p>
        </p:txBody>
      </p:sp>
      <p:sp>
        <p:nvSpPr>
          <p:cNvPr id="551" name="Google Shape;551;p36"/>
          <p:cNvSpPr txBox="1"/>
          <p:nvPr/>
        </p:nvSpPr>
        <p:spPr>
          <a:xfrm>
            <a:off x="8041005" y="6513195"/>
            <a:ext cx="1551940" cy="327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Microsoft Yahei"/>
                <a:ea typeface="Microsoft Yahei"/>
                <a:cs typeface="Microsoft Yahei"/>
                <a:sym typeface="Microsoft Yahei"/>
              </a:rPr>
              <a:t>150km 45day</a:t>
            </a:r>
            <a:endParaRPr/>
          </a:p>
        </p:txBody>
      </p:sp>
      <p:sp>
        <p:nvSpPr>
          <p:cNvPr id="552" name="Google Shape;552;p36"/>
          <p:cNvSpPr txBox="1"/>
          <p:nvPr/>
        </p:nvSpPr>
        <p:spPr>
          <a:xfrm>
            <a:off x="2279650" y="6462395"/>
            <a:ext cx="1739265"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Microsoft Yahei"/>
                <a:ea typeface="Microsoft Yahei"/>
                <a:cs typeface="Microsoft Yahei"/>
                <a:sym typeface="Microsoft Yahei"/>
              </a:rPr>
              <a:t>100km 30day</a:t>
            </a:r>
            <a:endParaRPr/>
          </a:p>
        </p:txBody>
      </p:sp>
      <p:sp>
        <p:nvSpPr>
          <p:cNvPr id="553" name="Google Shape;553;p36"/>
          <p:cNvSpPr txBox="1"/>
          <p:nvPr/>
        </p:nvSpPr>
        <p:spPr>
          <a:xfrm>
            <a:off x="155575" y="1144270"/>
            <a:ext cx="5912485" cy="1569660"/>
          </a:xfrm>
          <a:prstGeom prst="rect">
            <a:avLst/>
          </a:prstGeom>
          <a:noFill/>
          <a:ln>
            <a:noFill/>
          </a:ln>
        </p:spPr>
        <p:txBody>
          <a:bodyPr anchorCtr="0" anchor="t" bIns="45700" lIns="91425" spcFirstLastPara="1" rIns="91425" wrap="square" tIns="45700">
            <a:spAutoFit/>
          </a:bodyPr>
          <a:lstStyle/>
          <a:p>
            <a:pPr indent="-133350" lvl="0" marL="285750" marR="0" rtl="0" algn="l">
              <a:spcBef>
                <a:spcPts val="0"/>
              </a:spcBef>
              <a:spcAft>
                <a:spcPts val="0"/>
              </a:spcAft>
              <a:buClr>
                <a:schemeClr val="dk1"/>
              </a:buClr>
              <a:buSzPts val="2400"/>
              <a:buFont typeface="Noto Sans Symbols"/>
              <a:buNone/>
            </a:pPr>
            <a:r>
              <a:t/>
            </a:r>
            <a:endParaRPr b="1" sz="2400">
              <a:solidFill>
                <a:schemeClr val="dk1"/>
              </a:solidFill>
              <a:latin typeface="Microsoft Yahei"/>
              <a:ea typeface="Microsoft Yahei"/>
              <a:cs typeface="Microsoft Yahei"/>
              <a:sym typeface="Microsoft Yahei"/>
            </a:endParaRPr>
          </a:p>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Microsoft Yahei"/>
                <a:ea typeface="Microsoft Yahei"/>
                <a:cs typeface="Microsoft Yahei"/>
                <a:sym typeface="Microsoft Yahei"/>
              </a:rPr>
              <a:t>Similar results of </a:t>
            </a:r>
            <a:r>
              <a:rPr b="1" lang="en-US" sz="2400">
                <a:solidFill>
                  <a:srgbClr val="C00000"/>
                </a:solidFill>
                <a:latin typeface="Microsoft Yahei"/>
                <a:ea typeface="Microsoft Yahei"/>
                <a:cs typeface="Microsoft Yahei"/>
                <a:sym typeface="Microsoft Yahei"/>
              </a:rPr>
              <a:t>spatial distribution of salinity bias </a:t>
            </a:r>
            <a:r>
              <a:rPr b="1" lang="en-US" sz="2400">
                <a:solidFill>
                  <a:schemeClr val="dk1"/>
                </a:solidFill>
                <a:latin typeface="Microsoft Yahei"/>
                <a:ea typeface="Microsoft Yahei"/>
                <a:cs typeface="Microsoft Yahei"/>
                <a:sym typeface="Microsoft Yahei"/>
              </a:rPr>
              <a:t>between these three methods</a:t>
            </a:r>
            <a:endParaRPr b="1" sz="2400">
              <a:solidFill>
                <a:schemeClr val="dk1"/>
              </a:solidFill>
              <a:latin typeface="Microsoft Yahei"/>
              <a:ea typeface="Microsoft Yahei"/>
              <a:cs typeface="Microsoft Yahei"/>
              <a:sym typeface="Microsoft Yahei"/>
            </a:endParaRPr>
          </a:p>
        </p:txBody>
      </p:sp>
      <p:sp>
        <p:nvSpPr>
          <p:cNvPr id="554" name="Google Shape;554;p36"/>
          <p:cNvSpPr txBox="1"/>
          <p:nvPr>
            <p:ph type="title"/>
          </p:nvPr>
        </p:nvSpPr>
        <p:spPr>
          <a:xfrm>
            <a:off x="155575" y="152400"/>
            <a:ext cx="9685655" cy="694055"/>
          </a:xfrm>
          <a:prstGeom prst="rect">
            <a:avLst/>
          </a:prstGeom>
          <a:solidFill>
            <a:srgbClr val="1CA1E4"/>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Microsoft Yahei"/>
              <a:buNone/>
            </a:pPr>
            <a:r>
              <a:rPr lang="en-US" sz="2800">
                <a:latin typeface="Microsoft Yahei"/>
                <a:ea typeface="Microsoft Yahei"/>
                <a:cs typeface="Microsoft Yahei"/>
                <a:sym typeface="Microsoft Yahei"/>
              </a:rPr>
              <a:t>Appendix  </a:t>
            </a:r>
            <a:endParaRPr b="0" sz="2800">
              <a:solidFill>
                <a:schemeClr val="dk1"/>
              </a:solidFill>
              <a:latin typeface="Microsoft Yahei"/>
              <a:ea typeface="Microsoft Yahei"/>
              <a:cs typeface="Microsoft Yahei"/>
              <a:sym typeface="Microsoft Yahe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37"/>
          <p:cNvSpPr txBox="1"/>
          <p:nvPr/>
        </p:nvSpPr>
        <p:spPr>
          <a:xfrm>
            <a:off x="1858493" y="1196998"/>
            <a:ext cx="607060" cy="3619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B0F0"/>
                </a:solidFill>
                <a:latin typeface="Microsoft Yahei"/>
                <a:ea typeface="Microsoft Yahei"/>
                <a:cs typeface="Microsoft Yahei"/>
                <a:sym typeface="Microsoft Yahei"/>
              </a:rPr>
              <a:t>CTD</a:t>
            </a:r>
            <a:endParaRPr/>
          </a:p>
        </p:txBody>
      </p:sp>
      <p:sp>
        <p:nvSpPr>
          <p:cNvPr id="560" name="Google Shape;560;p37"/>
          <p:cNvSpPr txBox="1"/>
          <p:nvPr/>
        </p:nvSpPr>
        <p:spPr>
          <a:xfrm>
            <a:off x="3462398" y="1197254"/>
            <a:ext cx="749935" cy="3619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92D050"/>
                </a:solidFill>
                <a:latin typeface="Microsoft Yahei"/>
                <a:ea typeface="Microsoft Yahei"/>
                <a:cs typeface="Microsoft Yahei"/>
                <a:sym typeface="Microsoft Yahei"/>
              </a:rPr>
              <a:t>Argo </a:t>
            </a:r>
            <a:endParaRPr/>
          </a:p>
        </p:txBody>
      </p:sp>
      <p:sp>
        <p:nvSpPr>
          <p:cNvPr id="561" name="Google Shape;561;p37"/>
          <p:cNvSpPr txBox="1"/>
          <p:nvPr/>
        </p:nvSpPr>
        <p:spPr>
          <a:xfrm>
            <a:off x="408441" y="1988898"/>
            <a:ext cx="1332230" cy="6324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C000"/>
                </a:solidFill>
                <a:latin typeface="Microsoft Yahei"/>
                <a:ea typeface="Microsoft Yahei"/>
                <a:cs typeface="Microsoft Yahei"/>
                <a:sym typeface="Microsoft Yahei"/>
              </a:rPr>
              <a:t>dS/dZ &gt; 0</a:t>
            </a:r>
            <a:endParaRPr/>
          </a:p>
          <a:p>
            <a:pPr indent="0" lvl="0" marL="0" marR="0" rtl="0" algn="l">
              <a:spcBef>
                <a:spcPts val="0"/>
              </a:spcBef>
              <a:spcAft>
                <a:spcPts val="0"/>
              </a:spcAft>
              <a:buNone/>
            </a:pPr>
            <a:r>
              <a:rPr lang="en-US" sz="1800">
                <a:solidFill>
                  <a:srgbClr val="FFC000"/>
                </a:solidFill>
                <a:latin typeface="Microsoft Yahei"/>
                <a:ea typeface="Microsoft Yahei"/>
                <a:cs typeface="Microsoft Yahei"/>
                <a:sym typeface="Microsoft Yahei"/>
              </a:rPr>
              <a:t>S_offset &gt; 0</a:t>
            </a:r>
            <a:endParaRPr/>
          </a:p>
        </p:txBody>
      </p:sp>
      <p:sp>
        <p:nvSpPr>
          <p:cNvPr id="562" name="Google Shape;562;p37"/>
          <p:cNvSpPr txBox="1"/>
          <p:nvPr/>
        </p:nvSpPr>
        <p:spPr>
          <a:xfrm>
            <a:off x="408350" y="3284877"/>
            <a:ext cx="1332230" cy="6324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Microsoft Yahei"/>
                <a:ea typeface="Microsoft Yahei"/>
                <a:cs typeface="Microsoft Yahei"/>
                <a:sym typeface="Microsoft Yahei"/>
              </a:rPr>
              <a:t>dS/dZ &lt; 0</a:t>
            </a:r>
            <a:endParaRPr/>
          </a:p>
          <a:p>
            <a:pPr indent="0" lvl="0" marL="0" marR="0" rtl="0" algn="l">
              <a:spcBef>
                <a:spcPts val="0"/>
              </a:spcBef>
              <a:spcAft>
                <a:spcPts val="0"/>
              </a:spcAft>
              <a:buNone/>
            </a:pPr>
            <a:r>
              <a:rPr lang="en-US" sz="1800">
                <a:solidFill>
                  <a:srgbClr val="FF0000"/>
                </a:solidFill>
                <a:latin typeface="Microsoft Yahei"/>
                <a:ea typeface="Microsoft Yahei"/>
                <a:cs typeface="Microsoft Yahei"/>
                <a:sym typeface="Microsoft Yahei"/>
              </a:rPr>
              <a:t>S_offset &gt; 0</a:t>
            </a:r>
            <a:endParaRPr/>
          </a:p>
        </p:txBody>
      </p:sp>
      <p:sp>
        <p:nvSpPr>
          <p:cNvPr id="563" name="Google Shape;563;p37"/>
          <p:cNvSpPr/>
          <p:nvPr/>
        </p:nvSpPr>
        <p:spPr>
          <a:xfrm>
            <a:off x="2184400" y="1628775"/>
            <a:ext cx="2028190" cy="4210050"/>
          </a:xfrm>
          <a:custGeom>
            <a:rect b="b" l="l" r="r" t="t"/>
            <a:pathLst>
              <a:path extrusionOk="0" h="4210050" w="2027956">
                <a:moveTo>
                  <a:pt x="0" y="0"/>
                </a:moveTo>
                <a:cubicBezTo>
                  <a:pt x="201295" y="57150"/>
                  <a:pt x="758190" y="205740"/>
                  <a:pt x="1047750" y="304800"/>
                </a:cubicBezTo>
                <a:cubicBezTo>
                  <a:pt x="1337310" y="403860"/>
                  <a:pt x="1276350" y="377190"/>
                  <a:pt x="1447800" y="495300"/>
                </a:cubicBezTo>
                <a:cubicBezTo>
                  <a:pt x="1619250" y="613410"/>
                  <a:pt x="1794510" y="784860"/>
                  <a:pt x="1905000" y="895350"/>
                </a:cubicBezTo>
                <a:cubicBezTo>
                  <a:pt x="2015490" y="1005840"/>
                  <a:pt x="1981200" y="956310"/>
                  <a:pt x="2000250" y="1047750"/>
                </a:cubicBezTo>
                <a:cubicBezTo>
                  <a:pt x="2019300" y="1139190"/>
                  <a:pt x="2051685" y="1211580"/>
                  <a:pt x="2000250" y="1352550"/>
                </a:cubicBezTo>
                <a:cubicBezTo>
                  <a:pt x="1948815" y="1493520"/>
                  <a:pt x="1863090" y="1583055"/>
                  <a:pt x="1743075" y="1752600"/>
                </a:cubicBezTo>
                <a:cubicBezTo>
                  <a:pt x="1623060" y="1922145"/>
                  <a:pt x="1529715" y="2023110"/>
                  <a:pt x="1400175" y="2200275"/>
                </a:cubicBezTo>
                <a:cubicBezTo>
                  <a:pt x="1270635" y="2377440"/>
                  <a:pt x="1196340" y="2453640"/>
                  <a:pt x="1095375" y="2638425"/>
                </a:cubicBezTo>
                <a:cubicBezTo>
                  <a:pt x="994410" y="2823210"/>
                  <a:pt x="963930" y="2967990"/>
                  <a:pt x="895350" y="3124200"/>
                </a:cubicBezTo>
                <a:cubicBezTo>
                  <a:pt x="826770" y="3280410"/>
                  <a:pt x="815340" y="3236595"/>
                  <a:pt x="752475" y="3419475"/>
                </a:cubicBezTo>
                <a:cubicBezTo>
                  <a:pt x="689610" y="3602355"/>
                  <a:pt x="617220" y="3880485"/>
                  <a:pt x="581025" y="4038600"/>
                </a:cubicBezTo>
                <a:cubicBezTo>
                  <a:pt x="544830" y="4196715"/>
                  <a:pt x="570230" y="4187825"/>
                  <a:pt x="571500" y="4210050"/>
                </a:cubicBezTo>
              </a:path>
            </a:pathLst>
          </a:custGeom>
          <a:noFill/>
          <a:ln cap="flat" cmpd="sng" w="12700">
            <a:solidFill>
              <a:srgbClr val="00B0F0"/>
            </a:solidFill>
            <a:prstDash val="solid"/>
            <a:miter lim="800000"/>
            <a:headEnd len="sm" w="sm" type="none"/>
            <a:tailEnd len="sm" w="sm" type="none"/>
          </a:ln>
        </p:spPr>
        <p:txBody>
          <a:bodyPr anchorCtr="0" anchor="t" bIns="82800" lIns="90000" spcFirstLastPara="1" rIns="90000" wrap="square" tIns="82800">
            <a:noAutofit/>
          </a:bodyPr>
          <a:lstStyle/>
          <a:p>
            <a:pPr indent="-81279" lvl="0" marL="182880"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sp>
        <p:nvSpPr>
          <p:cNvPr id="564" name="Google Shape;564;p37"/>
          <p:cNvSpPr/>
          <p:nvPr/>
        </p:nvSpPr>
        <p:spPr>
          <a:xfrm>
            <a:off x="3143885" y="1628775"/>
            <a:ext cx="2028190" cy="4210050"/>
          </a:xfrm>
          <a:custGeom>
            <a:rect b="b" l="l" r="r" t="t"/>
            <a:pathLst>
              <a:path extrusionOk="0" h="4210050" w="2027956">
                <a:moveTo>
                  <a:pt x="0" y="0"/>
                </a:moveTo>
                <a:cubicBezTo>
                  <a:pt x="201295" y="57150"/>
                  <a:pt x="758190" y="205740"/>
                  <a:pt x="1047750" y="304800"/>
                </a:cubicBezTo>
                <a:cubicBezTo>
                  <a:pt x="1337310" y="403860"/>
                  <a:pt x="1276350" y="377190"/>
                  <a:pt x="1447800" y="495300"/>
                </a:cubicBezTo>
                <a:cubicBezTo>
                  <a:pt x="1619250" y="613410"/>
                  <a:pt x="1794510" y="784860"/>
                  <a:pt x="1905000" y="895350"/>
                </a:cubicBezTo>
                <a:cubicBezTo>
                  <a:pt x="2015490" y="1005840"/>
                  <a:pt x="1981200" y="956310"/>
                  <a:pt x="2000250" y="1047750"/>
                </a:cubicBezTo>
                <a:cubicBezTo>
                  <a:pt x="2019300" y="1139190"/>
                  <a:pt x="2051685" y="1211580"/>
                  <a:pt x="2000250" y="1352550"/>
                </a:cubicBezTo>
                <a:cubicBezTo>
                  <a:pt x="1948815" y="1493520"/>
                  <a:pt x="1863090" y="1583055"/>
                  <a:pt x="1743075" y="1752600"/>
                </a:cubicBezTo>
                <a:cubicBezTo>
                  <a:pt x="1623060" y="1922145"/>
                  <a:pt x="1529715" y="2023110"/>
                  <a:pt x="1400175" y="2200275"/>
                </a:cubicBezTo>
                <a:cubicBezTo>
                  <a:pt x="1270635" y="2377440"/>
                  <a:pt x="1196340" y="2453640"/>
                  <a:pt x="1095375" y="2638425"/>
                </a:cubicBezTo>
                <a:cubicBezTo>
                  <a:pt x="994410" y="2823210"/>
                  <a:pt x="963930" y="2967990"/>
                  <a:pt x="895350" y="3124200"/>
                </a:cubicBezTo>
                <a:cubicBezTo>
                  <a:pt x="826770" y="3280410"/>
                  <a:pt x="815340" y="3236595"/>
                  <a:pt x="752475" y="3419475"/>
                </a:cubicBezTo>
                <a:cubicBezTo>
                  <a:pt x="689610" y="3602355"/>
                  <a:pt x="617220" y="3880485"/>
                  <a:pt x="581025" y="4038600"/>
                </a:cubicBezTo>
                <a:cubicBezTo>
                  <a:pt x="544830" y="4196715"/>
                  <a:pt x="570230" y="4187825"/>
                  <a:pt x="571500" y="4210050"/>
                </a:cubicBezTo>
              </a:path>
            </a:pathLst>
          </a:custGeom>
          <a:noFill/>
          <a:ln cap="flat" cmpd="sng" w="12700">
            <a:solidFill>
              <a:srgbClr val="92D050"/>
            </a:solidFill>
            <a:prstDash val="solid"/>
            <a:miter lim="800000"/>
            <a:headEnd len="sm" w="sm" type="none"/>
            <a:tailEnd len="sm" w="sm" type="none"/>
          </a:ln>
        </p:spPr>
        <p:txBody>
          <a:bodyPr anchorCtr="0" anchor="t" bIns="82800" lIns="90000" spcFirstLastPara="1" rIns="90000" wrap="square" tIns="82800">
            <a:noAutofit/>
          </a:bodyPr>
          <a:lstStyle/>
          <a:p>
            <a:pPr indent="-81279" lvl="0" marL="182880"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cxnSp>
        <p:nvCxnSpPr>
          <p:cNvPr id="565" name="Google Shape;565;p37"/>
          <p:cNvCxnSpPr/>
          <p:nvPr/>
        </p:nvCxnSpPr>
        <p:spPr>
          <a:xfrm>
            <a:off x="1952625" y="1657350"/>
            <a:ext cx="0" cy="1114425"/>
          </a:xfrm>
          <a:prstGeom prst="straightConnector1">
            <a:avLst/>
          </a:prstGeom>
          <a:solidFill>
            <a:schemeClr val="lt1"/>
          </a:solidFill>
          <a:ln cap="flat" cmpd="sng" w="28575">
            <a:solidFill>
              <a:srgbClr val="FFC000"/>
            </a:solidFill>
            <a:prstDash val="solid"/>
            <a:round/>
            <a:headEnd len="med" w="med" type="stealth"/>
            <a:tailEnd len="med" w="med" type="stealth"/>
          </a:ln>
        </p:spPr>
      </p:cxnSp>
      <p:cxnSp>
        <p:nvCxnSpPr>
          <p:cNvPr id="566" name="Google Shape;566;p37"/>
          <p:cNvCxnSpPr/>
          <p:nvPr/>
        </p:nvCxnSpPr>
        <p:spPr>
          <a:xfrm>
            <a:off x="1955800" y="2781300"/>
            <a:ext cx="0" cy="3048000"/>
          </a:xfrm>
          <a:prstGeom prst="straightConnector1">
            <a:avLst/>
          </a:prstGeom>
          <a:solidFill>
            <a:schemeClr val="lt1"/>
          </a:solidFill>
          <a:ln cap="flat" cmpd="sng" w="28575">
            <a:solidFill>
              <a:srgbClr val="CF3A34"/>
            </a:solidFill>
            <a:prstDash val="solid"/>
            <a:round/>
            <a:headEnd len="med" w="med" type="stealth"/>
            <a:tailEnd len="med" w="med" type="stealth"/>
          </a:ln>
        </p:spPr>
      </p:cxnSp>
      <p:cxnSp>
        <p:nvCxnSpPr>
          <p:cNvPr id="567" name="Google Shape;567;p37"/>
          <p:cNvCxnSpPr/>
          <p:nvPr/>
        </p:nvCxnSpPr>
        <p:spPr>
          <a:xfrm>
            <a:off x="1703705" y="2781300"/>
            <a:ext cx="3816350" cy="0"/>
          </a:xfrm>
          <a:prstGeom prst="straightConnector1">
            <a:avLst/>
          </a:prstGeom>
          <a:solidFill>
            <a:schemeClr val="lt1"/>
          </a:solidFill>
          <a:ln cap="flat" cmpd="sng" w="19050">
            <a:solidFill>
              <a:schemeClr val="dk1"/>
            </a:solidFill>
            <a:prstDash val="lgDash"/>
            <a:round/>
            <a:headEnd len="sm" w="sm" type="none"/>
            <a:tailEnd len="sm" w="sm" type="none"/>
          </a:ln>
        </p:spPr>
      </p:cxnSp>
      <p:sp>
        <p:nvSpPr>
          <p:cNvPr id="568" name="Google Shape;568;p37"/>
          <p:cNvSpPr txBox="1"/>
          <p:nvPr/>
        </p:nvSpPr>
        <p:spPr>
          <a:xfrm>
            <a:off x="1776095" y="6126480"/>
            <a:ext cx="3841115" cy="3619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Microsoft Yahei"/>
                <a:ea typeface="Microsoft Yahei"/>
                <a:cs typeface="Microsoft Yahei"/>
                <a:sym typeface="Microsoft Yahei"/>
              </a:rPr>
              <a:t>(a) Argo with pure salinity offset</a:t>
            </a:r>
            <a:endParaRPr/>
          </a:p>
        </p:txBody>
      </p:sp>
      <p:sp>
        <p:nvSpPr>
          <p:cNvPr id="569" name="Google Shape;569;p37"/>
          <p:cNvSpPr txBox="1"/>
          <p:nvPr/>
        </p:nvSpPr>
        <p:spPr>
          <a:xfrm>
            <a:off x="7258533" y="1196998"/>
            <a:ext cx="607060" cy="3619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B0F0"/>
                </a:solidFill>
                <a:latin typeface="Microsoft Yahei"/>
                <a:ea typeface="Microsoft Yahei"/>
                <a:cs typeface="Microsoft Yahei"/>
                <a:sym typeface="Microsoft Yahei"/>
              </a:rPr>
              <a:t>CTD</a:t>
            </a:r>
            <a:endParaRPr/>
          </a:p>
        </p:txBody>
      </p:sp>
      <p:sp>
        <p:nvSpPr>
          <p:cNvPr id="570" name="Google Shape;570;p37"/>
          <p:cNvSpPr txBox="1"/>
          <p:nvPr/>
        </p:nvSpPr>
        <p:spPr>
          <a:xfrm>
            <a:off x="8862438" y="1197254"/>
            <a:ext cx="749935" cy="3619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92D050"/>
                </a:solidFill>
                <a:latin typeface="Microsoft Yahei"/>
                <a:ea typeface="Microsoft Yahei"/>
                <a:cs typeface="Microsoft Yahei"/>
                <a:sym typeface="Microsoft Yahei"/>
              </a:rPr>
              <a:t>Argo </a:t>
            </a:r>
            <a:endParaRPr/>
          </a:p>
        </p:txBody>
      </p:sp>
      <p:sp>
        <p:nvSpPr>
          <p:cNvPr id="571" name="Google Shape;571;p37"/>
          <p:cNvSpPr/>
          <p:nvPr/>
        </p:nvSpPr>
        <p:spPr>
          <a:xfrm>
            <a:off x="7607935" y="1628140"/>
            <a:ext cx="2028190" cy="4210050"/>
          </a:xfrm>
          <a:custGeom>
            <a:rect b="b" l="l" r="r" t="t"/>
            <a:pathLst>
              <a:path extrusionOk="0" h="4210050" w="2027956">
                <a:moveTo>
                  <a:pt x="0" y="0"/>
                </a:moveTo>
                <a:cubicBezTo>
                  <a:pt x="201295" y="57150"/>
                  <a:pt x="758190" y="205740"/>
                  <a:pt x="1047750" y="304800"/>
                </a:cubicBezTo>
                <a:cubicBezTo>
                  <a:pt x="1337310" y="403860"/>
                  <a:pt x="1276350" y="377190"/>
                  <a:pt x="1447800" y="495300"/>
                </a:cubicBezTo>
                <a:cubicBezTo>
                  <a:pt x="1619250" y="613410"/>
                  <a:pt x="1794510" y="784860"/>
                  <a:pt x="1905000" y="895350"/>
                </a:cubicBezTo>
                <a:cubicBezTo>
                  <a:pt x="2015490" y="1005840"/>
                  <a:pt x="1981200" y="956310"/>
                  <a:pt x="2000250" y="1047750"/>
                </a:cubicBezTo>
                <a:cubicBezTo>
                  <a:pt x="2019300" y="1139190"/>
                  <a:pt x="2051685" y="1211580"/>
                  <a:pt x="2000250" y="1352550"/>
                </a:cubicBezTo>
                <a:cubicBezTo>
                  <a:pt x="1948815" y="1493520"/>
                  <a:pt x="1863090" y="1583055"/>
                  <a:pt x="1743075" y="1752600"/>
                </a:cubicBezTo>
                <a:cubicBezTo>
                  <a:pt x="1623060" y="1922145"/>
                  <a:pt x="1529715" y="2023110"/>
                  <a:pt x="1400175" y="2200275"/>
                </a:cubicBezTo>
                <a:cubicBezTo>
                  <a:pt x="1270635" y="2377440"/>
                  <a:pt x="1196340" y="2453640"/>
                  <a:pt x="1095375" y="2638425"/>
                </a:cubicBezTo>
                <a:cubicBezTo>
                  <a:pt x="994410" y="2823210"/>
                  <a:pt x="963930" y="2967990"/>
                  <a:pt x="895350" y="3124200"/>
                </a:cubicBezTo>
                <a:cubicBezTo>
                  <a:pt x="826770" y="3280410"/>
                  <a:pt x="815340" y="3236595"/>
                  <a:pt x="752475" y="3419475"/>
                </a:cubicBezTo>
                <a:cubicBezTo>
                  <a:pt x="689610" y="3602355"/>
                  <a:pt x="617220" y="3880485"/>
                  <a:pt x="581025" y="4038600"/>
                </a:cubicBezTo>
                <a:cubicBezTo>
                  <a:pt x="544830" y="4196715"/>
                  <a:pt x="570230" y="4187825"/>
                  <a:pt x="571500" y="4210050"/>
                </a:cubicBezTo>
              </a:path>
            </a:pathLst>
          </a:custGeom>
          <a:noFill/>
          <a:ln cap="flat" cmpd="sng" w="12700">
            <a:solidFill>
              <a:srgbClr val="00B0F0"/>
            </a:solidFill>
            <a:prstDash val="solid"/>
            <a:miter lim="800000"/>
            <a:headEnd len="sm" w="sm" type="none"/>
            <a:tailEnd len="sm" w="sm" type="none"/>
          </a:ln>
        </p:spPr>
        <p:txBody>
          <a:bodyPr anchorCtr="0" anchor="t" bIns="82800" lIns="90000" spcFirstLastPara="1" rIns="90000" wrap="square" tIns="82800">
            <a:noAutofit/>
          </a:bodyPr>
          <a:lstStyle/>
          <a:p>
            <a:pPr indent="-81279" lvl="0" marL="182880"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sp>
        <p:nvSpPr>
          <p:cNvPr id="572" name="Google Shape;572;p37"/>
          <p:cNvSpPr/>
          <p:nvPr/>
        </p:nvSpPr>
        <p:spPr>
          <a:xfrm>
            <a:off x="7752080" y="1916430"/>
            <a:ext cx="2028190" cy="4210050"/>
          </a:xfrm>
          <a:custGeom>
            <a:rect b="b" l="l" r="r" t="t"/>
            <a:pathLst>
              <a:path extrusionOk="0" h="4210050" w="2027956">
                <a:moveTo>
                  <a:pt x="0" y="0"/>
                </a:moveTo>
                <a:cubicBezTo>
                  <a:pt x="201295" y="57150"/>
                  <a:pt x="758190" y="205740"/>
                  <a:pt x="1047750" y="304800"/>
                </a:cubicBezTo>
                <a:cubicBezTo>
                  <a:pt x="1337310" y="403860"/>
                  <a:pt x="1276350" y="377190"/>
                  <a:pt x="1447800" y="495300"/>
                </a:cubicBezTo>
                <a:cubicBezTo>
                  <a:pt x="1619250" y="613410"/>
                  <a:pt x="1794510" y="784860"/>
                  <a:pt x="1905000" y="895350"/>
                </a:cubicBezTo>
                <a:cubicBezTo>
                  <a:pt x="2015490" y="1005840"/>
                  <a:pt x="1981200" y="956310"/>
                  <a:pt x="2000250" y="1047750"/>
                </a:cubicBezTo>
                <a:cubicBezTo>
                  <a:pt x="2019300" y="1139190"/>
                  <a:pt x="2051685" y="1211580"/>
                  <a:pt x="2000250" y="1352550"/>
                </a:cubicBezTo>
                <a:cubicBezTo>
                  <a:pt x="1948815" y="1493520"/>
                  <a:pt x="1863090" y="1583055"/>
                  <a:pt x="1743075" y="1752600"/>
                </a:cubicBezTo>
                <a:cubicBezTo>
                  <a:pt x="1623060" y="1922145"/>
                  <a:pt x="1529715" y="2023110"/>
                  <a:pt x="1400175" y="2200275"/>
                </a:cubicBezTo>
                <a:cubicBezTo>
                  <a:pt x="1270635" y="2377440"/>
                  <a:pt x="1196340" y="2453640"/>
                  <a:pt x="1095375" y="2638425"/>
                </a:cubicBezTo>
                <a:cubicBezTo>
                  <a:pt x="994410" y="2823210"/>
                  <a:pt x="963930" y="2967990"/>
                  <a:pt x="895350" y="3124200"/>
                </a:cubicBezTo>
                <a:cubicBezTo>
                  <a:pt x="826770" y="3280410"/>
                  <a:pt x="815340" y="3236595"/>
                  <a:pt x="752475" y="3419475"/>
                </a:cubicBezTo>
                <a:cubicBezTo>
                  <a:pt x="689610" y="3602355"/>
                  <a:pt x="617220" y="3880485"/>
                  <a:pt x="581025" y="4038600"/>
                </a:cubicBezTo>
                <a:cubicBezTo>
                  <a:pt x="544830" y="4196715"/>
                  <a:pt x="570230" y="4187825"/>
                  <a:pt x="571500" y="4210050"/>
                </a:cubicBezTo>
              </a:path>
            </a:pathLst>
          </a:custGeom>
          <a:noFill/>
          <a:ln cap="flat" cmpd="sng" w="12700">
            <a:solidFill>
              <a:srgbClr val="92D050"/>
            </a:solidFill>
            <a:prstDash val="solid"/>
            <a:miter lim="800000"/>
            <a:headEnd len="sm" w="sm" type="none"/>
            <a:tailEnd len="sm" w="sm" type="none"/>
          </a:ln>
        </p:spPr>
        <p:txBody>
          <a:bodyPr anchorCtr="0" anchor="t" bIns="82800" lIns="90000" spcFirstLastPara="1" rIns="90000" wrap="square" tIns="82800">
            <a:noAutofit/>
          </a:bodyPr>
          <a:lstStyle/>
          <a:p>
            <a:pPr indent="-81279" lvl="0" marL="182880" marR="0" rtl="0" algn="l">
              <a:lnSpc>
                <a:spcPct val="110000"/>
              </a:lnSpc>
              <a:spcBef>
                <a:spcPts val="0"/>
              </a:spcBef>
              <a:spcAft>
                <a:spcPts val="0"/>
              </a:spcAft>
              <a:buClr>
                <a:schemeClr val="dk1"/>
              </a:buClr>
              <a:buSzPts val="1600"/>
              <a:buFont typeface="Oi"/>
              <a:buNone/>
            </a:pPr>
            <a:r>
              <a:t/>
            </a:r>
            <a:endParaRPr b="0" i="0" sz="1600" u="none" cap="none" strike="noStrike">
              <a:solidFill>
                <a:schemeClr val="dk1"/>
              </a:solidFill>
              <a:latin typeface="Oi"/>
              <a:ea typeface="Oi"/>
              <a:cs typeface="Oi"/>
              <a:sym typeface="Oi"/>
            </a:endParaRPr>
          </a:p>
        </p:txBody>
      </p:sp>
      <p:cxnSp>
        <p:nvCxnSpPr>
          <p:cNvPr id="573" name="Google Shape;573;p37"/>
          <p:cNvCxnSpPr/>
          <p:nvPr/>
        </p:nvCxnSpPr>
        <p:spPr>
          <a:xfrm>
            <a:off x="7353300" y="1878965"/>
            <a:ext cx="0" cy="1114425"/>
          </a:xfrm>
          <a:prstGeom prst="straightConnector1">
            <a:avLst/>
          </a:prstGeom>
          <a:solidFill>
            <a:schemeClr val="lt1"/>
          </a:solidFill>
          <a:ln cap="flat" cmpd="sng" w="28575">
            <a:solidFill>
              <a:srgbClr val="FFC000"/>
            </a:solidFill>
            <a:prstDash val="solid"/>
            <a:round/>
            <a:headEnd len="med" w="med" type="stealth"/>
            <a:tailEnd len="med" w="med" type="stealth"/>
          </a:ln>
        </p:spPr>
      </p:cxnSp>
      <p:cxnSp>
        <p:nvCxnSpPr>
          <p:cNvPr id="574" name="Google Shape;574;p37"/>
          <p:cNvCxnSpPr/>
          <p:nvPr/>
        </p:nvCxnSpPr>
        <p:spPr>
          <a:xfrm>
            <a:off x="7352030" y="2997200"/>
            <a:ext cx="0" cy="3048000"/>
          </a:xfrm>
          <a:prstGeom prst="straightConnector1">
            <a:avLst/>
          </a:prstGeom>
          <a:solidFill>
            <a:schemeClr val="lt1"/>
          </a:solidFill>
          <a:ln cap="flat" cmpd="sng" w="28575">
            <a:solidFill>
              <a:srgbClr val="CF3A34"/>
            </a:solidFill>
            <a:prstDash val="solid"/>
            <a:round/>
            <a:headEnd len="med" w="med" type="stealth"/>
            <a:tailEnd len="med" w="med" type="stealth"/>
          </a:ln>
        </p:spPr>
      </p:cxnSp>
      <p:cxnSp>
        <p:nvCxnSpPr>
          <p:cNvPr id="575" name="Google Shape;575;p37"/>
          <p:cNvCxnSpPr/>
          <p:nvPr/>
        </p:nvCxnSpPr>
        <p:spPr>
          <a:xfrm>
            <a:off x="7103745" y="2997200"/>
            <a:ext cx="3816350" cy="0"/>
          </a:xfrm>
          <a:prstGeom prst="straightConnector1">
            <a:avLst/>
          </a:prstGeom>
          <a:solidFill>
            <a:schemeClr val="lt1"/>
          </a:solidFill>
          <a:ln cap="flat" cmpd="sng" w="19050">
            <a:solidFill>
              <a:schemeClr val="dk1"/>
            </a:solidFill>
            <a:prstDash val="lgDash"/>
            <a:round/>
            <a:headEnd len="sm" w="sm" type="none"/>
            <a:tailEnd len="sm" w="sm" type="none"/>
          </a:ln>
        </p:spPr>
      </p:cxnSp>
      <p:sp>
        <p:nvSpPr>
          <p:cNvPr id="576" name="Google Shape;576;p37"/>
          <p:cNvSpPr txBox="1"/>
          <p:nvPr/>
        </p:nvSpPr>
        <p:spPr>
          <a:xfrm>
            <a:off x="7103745" y="6126480"/>
            <a:ext cx="3841115" cy="3619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Microsoft Yahei"/>
                <a:ea typeface="Microsoft Yahei"/>
                <a:cs typeface="Microsoft Yahei"/>
                <a:sym typeface="Microsoft Yahei"/>
              </a:rPr>
              <a:t>(b) Argo with depth salinity offset</a:t>
            </a:r>
            <a:endParaRPr/>
          </a:p>
        </p:txBody>
      </p:sp>
      <p:sp>
        <p:nvSpPr>
          <p:cNvPr id="577" name="Google Shape;577;p37"/>
          <p:cNvSpPr txBox="1"/>
          <p:nvPr/>
        </p:nvSpPr>
        <p:spPr>
          <a:xfrm>
            <a:off x="5931671" y="2204798"/>
            <a:ext cx="1332230" cy="6324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C000"/>
                </a:solidFill>
                <a:latin typeface="Microsoft Yahei"/>
                <a:ea typeface="Microsoft Yahei"/>
                <a:cs typeface="Microsoft Yahei"/>
                <a:sym typeface="Microsoft Yahei"/>
              </a:rPr>
              <a:t>dS/dZ &gt; 0</a:t>
            </a:r>
            <a:endParaRPr/>
          </a:p>
          <a:p>
            <a:pPr indent="0" lvl="0" marL="0" marR="0" rtl="0" algn="l">
              <a:spcBef>
                <a:spcPts val="0"/>
              </a:spcBef>
              <a:spcAft>
                <a:spcPts val="0"/>
              </a:spcAft>
              <a:buNone/>
            </a:pPr>
            <a:r>
              <a:rPr lang="en-US" sz="1800">
                <a:solidFill>
                  <a:srgbClr val="FFC000"/>
                </a:solidFill>
                <a:latin typeface="Microsoft Yahei"/>
                <a:ea typeface="Microsoft Yahei"/>
                <a:cs typeface="Microsoft Yahei"/>
                <a:sym typeface="Microsoft Yahei"/>
              </a:rPr>
              <a:t>S_offset &lt; 0</a:t>
            </a:r>
            <a:endParaRPr/>
          </a:p>
        </p:txBody>
      </p:sp>
      <p:sp>
        <p:nvSpPr>
          <p:cNvPr id="578" name="Google Shape;578;p37"/>
          <p:cNvSpPr txBox="1"/>
          <p:nvPr/>
        </p:nvSpPr>
        <p:spPr>
          <a:xfrm>
            <a:off x="5951900" y="3573167"/>
            <a:ext cx="1332230" cy="6324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Microsoft Yahei"/>
                <a:ea typeface="Microsoft Yahei"/>
                <a:cs typeface="Microsoft Yahei"/>
                <a:sym typeface="Microsoft Yahei"/>
              </a:rPr>
              <a:t>dS/dZ &lt; 0</a:t>
            </a:r>
            <a:endParaRPr/>
          </a:p>
          <a:p>
            <a:pPr indent="0" lvl="0" marL="0" marR="0" rtl="0" algn="l">
              <a:spcBef>
                <a:spcPts val="0"/>
              </a:spcBef>
              <a:spcAft>
                <a:spcPts val="0"/>
              </a:spcAft>
              <a:buNone/>
            </a:pPr>
            <a:r>
              <a:rPr lang="en-US" sz="1800">
                <a:solidFill>
                  <a:srgbClr val="FF0000"/>
                </a:solidFill>
                <a:latin typeface="Microsoft Yahei"/>
                <a:ea typeface="Microsoft Yahei"/>
                <a:cs typeface="Microsoft Yahei"/>
                <a:sym typeface="Microsoft Yahei"/>
              </a:rPr>
              <a:t>S_offset &gt; 0</a:t>
            </a:r>
            <a:endParaRPr/>
          </a:p>
        </p:txBody>
      </p:sp>
      <p:sp>
        <p:nvSpPr>
          <p:cNvPr id="579" name="Google Shape;579;p37"/>
          <p:cNvSpPr txBox="1"/>
          <p:nvPr>
            <p:ph type="title"/>
          </p:nvPr>
        </p:nvSpPr>
        <p:spPr>
          <a:xfrm>
            <a:off x="155575" y="152400"/>
            <a:ext cx="9685655" cy="694055"/>
          </a:xfrm>
          <a:prstGeom prst="rect">
            <a:avLst/>
          </a:prstGeom>
          <a:solidFill>
            <a:srgbClr val="1CA1E4"/>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Microsoft Yahei"/>
              <a:buNone/>
            </a:pPr>
            <a:r>
              <a:rPr lang="en-US" sz="2800">
                <a:latin typeface="Microsoft Yahei"/>
                <a:ea typeface="Microsoft Yahei"/>
                <a:cs typeface="Microsoft Yahei"/>
                <a:sym typeface="Microsoft Yahei"/>
              </a:rPr>
              <a:t>Appendix: illustration of potential depth bias  </a:t>
            </a:r>
            <a:endParaRPr b="0" sz="2800">
              <a:solidFill>
                <a:schemeClr val="dk1"/>
              </a:solidFill>
              <a:latin typeface="Microsoft Yahei"/>
              <a:ea typeface="Microsoft Yahei"/>
              <a:cs typeface="Microsoft Yahei"/>
              <a:sym typeface="Microsoft Yahe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38"/>
          <p:cNvPicPr preferRelativeResize="0"/>
          <p:nvPr/>
        </p:nvPicPr>
        <p:blipFill rotWithShape="1">
          <a:blip r:embed="rId3">
            <a:alphaModFix/>
          </a:blip>
          <a:srcRect b="0" l="0" r="0" t="0"/>
          <a:stretch/>
        </p:blipFill>
        <p:spPr>
          <a:xfrm>
            <a:off x="699051" y="970071"/>
            <a:ext cx="9266583" cy="6170453"/>
          </a:xfrm>
          <a:prstGeom prst="rect">
            <a:avLst/>
          </a:prstGeom>
          <a:noFill/>
          <a:ln>
            <a:noFill/>
          </a:ln>
        </p:spPr>
      </p:pic>
      <p:sp>
        <p:nvSpPr>
          <p:cNvPr id="585" name="Google Shape;585;p38"/>
          <p:cNvSpPr txBox="1"/>
          <p:nvPr/>
        </p:nvSpPr>
        <p:spPr>
          <a:xfrm>
            <a:off x="490330" y="576204"/>
            <a:ext cx="312457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Potential depth bias?</a:t>
            </a:r>
            <a:endParaRPr b="1" sz="2400">
              <a:solidFill>
                <a:schemeClr val="dk1"/>
              </a:solidFill>
              <a:latin typeface="Arial"/>
              <a:ea typeface="Arial"/>
              <a:cs typeface="Arial"/>
              <a:sym typeface="Arial"/>
            </a:endParaRPr>
          </a:p>
        </p:txBody>
      </p:sp>
      <p:pic>
        <p:nvPicPr>
          <p:cNvPr descr="threshold_1000m" id="586" name="Google Shape;586;p38"/>
          <p:cNvPicPr preferRelativeResize="0"/>
          <p:nvPr/>
        </p:nvPicPr>
        <p:blipFill rotWithShape="1">
          <a:blip r:embed="rId4">
            <a:alphaModFix/>
          </a:blip>
          <a:srcRect b="19156" l="7790" r="8098" t="14574"/>
          <a:stretch/>
        </p:blipFill>
        <p:spPr>
          <a:xfrm>
            <a:off x="5736611" y="111343"/>
            <a:ext cx="2938594" cy="1717457"/>
          </a:xfrm>
          <a:prstGeom prst="rect">
            <a:avLst/>
          </a:prstGeom>
          <a:noFill/>
          <a:ln>
            <a:noFill/>
          </a:ln>
        </p:spPr>
      </p:pic>
      <p:sp>
        <p:nvSpPr>
          <p:cNvPr id="587" name="Google Shape;587;p38"/>
          <p:cNvSpPr txBox="1"/>
          <p:nvPr/>
        </p:nvSpPr>
        <p:spPr>
          <a:xfrm>
            <a:off x="8865704" y="222261"/>
            <a:ext cx="332629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Microsoft YaHei"/>
                <a:ea typeface="Microsoft YaHei"/>
                <a:cs typeface="Microsoft YaHei"/>
                <a:sym typeface="Microsoft YaHei"/>
              </a:rPr>
              <a:t>*salinity data in the dotted regions will not be included</a:t>
            </a:r>
            <a:endParaRPr/>
          </a:p>
        </p:txBody>
      </p:sp>
      <p:sp>
        <p:nvSpPr>
          <p:cNvPr id="588" name="Google Shape;588;p38"/>
          <p:cNvSpPr txBox="1"/>
          <p:nvPr/>
        </p:nvSpPr>
        <p:spPr>
          <a:xfrm>
            <a:off x="7027363" y="6574081"/>
            <a:ext cx="504336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We are now narrowing the cut-off threshold of the variance of the salinity</a:t>
            </a:r>
            <a:endParaRPr sz="12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0"/>
          <p:cNvSpPr txBox="1"/>
          <p:nvPr/>
        </p:nvSpPr>
        <p:spPr>
          <a:xfrm>
            <a:off x="264160" y="980440"/>
            <a:ext cx="6096000" cy="3956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Microsoft Yahei"/>
                <a:ea typeface="Microsoft Yahei"/>
                <a:cs typeface="Microsoft Yahei"/>
                <a:sym typeface="Microsoft Yahei"/>
              </a:rPr>
              <a:t>* offset=ds/dz*1.1528+0.0030466</a:t>
            </a:r>
            <a:endParaRPr/>
          </a:p>
        </p:txBody>
      </p:sp>
      <p:pic>
        <p:nvPicPr>
          <p:cNvPr id="594" name="Google Shape;594;p40"/>
          <p:cNvPicPr preferRelativeResize="0"/>
          <p:nvPr/>
        </p:nvPicPr>
        <p:blipFill rotWithShape="1">
          <a:blip r:embed="rId3">
            <a:alphaModFix/>
          </a:blip>
          <a:srcRect b="0" l="0" r="0" t="0"/>
          <a:stretch/>
        </p:blipFill>
        <p:spPr>
          <a:xfrm>
            <a:off x="408305" y="3789045"/>
            <a:ext cx="5585460" cy="2621280"/>
          </a:xfrm>
          <a:prstGeom prst="rect">
            <a:avLst/>
          </a:prstGeom>
          <a:noFill/>
          <a:ln>
            <a:noFill/>
          </a:ln>
        </p:spPr>
      </p:pic>
      <p:pic>
        <p:nvPicPr>
          <p:cNvPr id="595" name="Google Shape;595;p40"/>
          <p:cNvPicPr preferRelativeResize="0"/>
          <p:nvPr/>
        </p:nvPicPr>
        <p:blipFill rotWithShape="1">
          <a:blip r:embed="rId4">
            <a:alphaModFix/>
          </a:blip>
          <a:srcRect b="0" l="0" r="0" t="0"/>
          <a:stretch/>
        </p:blipFill>
        <p:spPr>
          <a:xfrm>
            <a:off x="6360160" y="2348865"/>
            <a:ext cx="5636895" cy="4218940"/>
          </a:xfrm>
          <a:prstGeom prst="rect">
            <a:avLst/>
          </a:prstGeom>
          <a:noFill/>
          <a:ln>
            <a:noFill/>
          </a:ln>
        </p:spPr>
      </p:pic>
      <p:sp>
        <p:nvSpPr>
          <p:cNvPr id="596" name="Google Shape;596;p40"/>
          <p:cNvSpPr txBox="1"/>
          <p:nvPr/>
        </p:nvSpPr>
        <p:spPr>
          <a:xfrm>
            <a:off x="191770" y="1412875"/>
            <a:ext cx="11376230" cy="130873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Noto Sans Symbols"/>
              <a:buChar char="●"/>
            </a:pPr>
            <a:r>
              <a:rPr b="1" lang="en-US" sz="2400">
                <a:solidFill>
                  <a:schemeClr val="dk1"/>
                </a:solidFill>
                <a:latin typeface="Microsoft Yahei"/>
                <a:ea typeface="Microsoft Yahei"/>
                <a:cs typeface="Microsoft Yahei"/>
                <a:sym typeface="Microsoft Yahei"/>
              </a:rPr>
              <a:t>after depth correction, the residual offsets turn to be negative</a:t>
            </a:r>
            <a:endParaRPr/>
          </a:p>
          <a:p>
            <a:pPr indent="-190500" lvl="0" marL="342900" marR="0" rtl="0" algn="l">
              <a:spcBef>
                <a:spcPts val="0"/>
              </a:spcBef>
              <a:spcAft>
                <a:spcPts val="0"/>
              </a:spcAft>
              <a:buClr>
                <a:schemeClr val="dk1"/>
              </a:buClr>
              <a:buSzPts val="2400"/>
              <a:buFont typeface="Noto Sans Symbols"/>
              <a:buNone/>
            </a:pPr>
            <a:r>
              <a:t/>
            </a:r>
            <a:endParaRPr b="1" sz="2400">
              <a:solidFill>
                <a:schemeClr val="dk1"/>
              </a:solidFill>
              <a:latin typeface="Microsoft Yahei"/>
              <a:ea typeface="Microsoft Yahei"/>
              <a:cs typeface="Microsoft Yahei"/>
              <a:sym typeface="Microsoft Yahei"/>
            </a:endParaRPr>
          </a:p>
          <a:p>
            <a:pPr indent="-342900" lvl="0" marL="342900" marR="0" rtl="0" algn="l">
              <a:spcBef>
                <a:spcPts val="0"/>
              </a:spcBef>
              <a:spcAft>
                <a:spcPts val="0"/>
              </a:spcAft>
              <a:buClr>
                <a:schemeClr val="dk1"/>
              </a:buClr>
              <a:buSzPts val="2400"/>
              <a:buFont typeface="Noto Sans Symbols"/>
              <a:buChar char="●"/>
            </a:pPr>
            <a:r>
              <a:rPr b="1" lang="en-US" sz="2400">
                <a:solidFill>
                  <a:schemeClr val="dk1"/>
                </a:solidFill>
                <a:latin typeface="Microsoft Yahei"/>
                <a:ea typeface="Microsoft Yahei"/>
                <a:cs typeface="Microsoft Yahei"/>
                <a:sym typeface="Microsoft Yahei"/>
              </a:rPr>
              <a:t>potential pure salinity offset</a:t>
            </a:r>
            <a:endParaRPr b="1" sz="2400">
              <a:solidFill>
                <a:schemeClr val="dk1"/>
              </a:solidFill>
              <a:latin typeface="Microsoft Yahei"/>
              <a:ea typeface="Microsoft Yahei"/>
              <a:cs typeface="Microsoft Yahei"/>
              <a:sym typeface="Microsoft Yahei"/>
            </a:endParaRPr>
          </a:p>
        </p:txBody>
      </p:sp>
      <p:cxnSp>
        <p:nvCxnSpPr>
          <p:cNvPr id="597" name="Google Shape;597;p40"/>
          <p:cNvCxnSpPr/>
          <p:nvPr/>
        </p:nvCxnSpPr>
        <p:spPr>
          <a:xfrm flipH="1">
            <a:off x="9191625" y="3645535"/>
            <a:ext cx="306070" cy="2159635"/>
          </a:xfrm>
          <a:prstGeom prst="straightConnector1">
            <a:avLst/>
          </a:prstGeom>
          <a:solidFill>
            <a:schemeClr val="lt1"/>
          </a:solidFill>
          <a:ln cap="flat" cmpd="sng" w="9525">
            <a:solidFill>
              <a:schemeClr val="dk1"/>
            </a:solidFill>
            <a:prstDash val="solid"/>
            <a:round/>
            <a:headEnd len="sm" w="sm" type="none"/>
            <a:tailEnd len="sm" w="sm" type="none"/>
          </a:ln>
        </p:spPr>
      </p:cxnSp>
      <p:sp>
        <p:nvSpPr>
          <p:cNvPr id="598" name="Google Shape;598;p40"/>
          <p:cNvSpPr txBox="1"/>
          <p:nvPr>
            <p:ph type="title"/>
          </p:nvPr>
        </p:nvSpPr>
        <p:spPr>
          <a:xfrm>
            <a:off x="155575" y="152400"/>
            <a:ext cx="9685655" cy="694055"/>
          </a:xfrm>
          <a:prstGeom prst="rect">
            <a:avLst/>
          </a:prstGeom>
          <a:solidFill>
            <a:srgbClr val="1CA1E4"/>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Microsoft Yahei"/>
              <a:buNone/>
            </a:pPr>
            <a:r>
              <a:rPr lang="en-US" sz="2800">
                <a:latin typeface="Microsoft Yahei"/>
                <a:ea typeface="Microsoft Yahei"/>
                <a:cs typeface="Microsoft Yahei"/>
                <a:sym typeface="Microsoft Yahei"/>
              </a:rPr>
              <a:t>Appendix  </a:t>
            </a:r>
            <a:endParaRPr b="0" sz="2800">
              <a:solidFill>
                <a:schemeClr val="dk1"/>
              </a:solidFill>
              <a:latin typeface="Microsoft Yahei"/>
              <a:ea typeface="Microsoft Yahei"/>
              <a:cs typeface="Microsoft Yahei"/>
              <a:sym typeface="Microsoft Yahe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grpSp>
        <p:nvGrpSpPr>
          <p:cNvPr id="144" name="Google Shape;144;p4"/>
          <p:cNvGrpSpPr/>
          <p:nvPr/>
        </p:nvGrpSpPr>
        <p:grpSpPr>
          <a:xfrm>
            <a:off x="192247" y="1205601"/>
            <a:ext cx="6734426" cy="5044609"/>
            <a:chOff x="192247" y="1205601"/>
            <a:chExt cx="6734426" cy="5044609"/>
          </a:xfrm>
        </p:grpSpPr>
        <p:pic>
          <p:nvPicPr>
            <p:cNvPr id="145" name="Google Shape;145;p4"/>
            <p:cNvPicPr preferRelativeResize="0"/>
            <p:nvPr/>
          </p:nvPicPr>
          <p:blipFill rotWithShape="1">
            <a:blip r:embed="rId3">
              <a:alphaModFix/>
            </a:blip>
            <a:srcRect b="0" l="0" r="0" t="0"/>
            <a:stretch/>
          </p:blipFill>
          <p:spPr>
            <a:xfrm>
              <a:off x="192247" y="1205601"/>
              <a:ext cx="6734426" cy="5044609"/>
            </a:xfrm>
            <a:prstGeom prst="rect">
              <a:avLst/>
            </a:prstGeom>
            <a:noFill/>
            <a:ln>
              <a:noFill/>
            </a:ln>
          </p:spPr>
        </p:pic>
        <p:sp>
          <p:nvSpPr>
            <p:cNvPr id="146" name="Google Shape;146;p4"/>
            <p:cNvSpPr/>
            <p:nvPr/>
          </p:nvSpPr>
          <p:spPr>
            <a:xfrm>
              <a:off x="1192696" y="1388638"/>
              <a:ext cx="2419636" cy="11645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pic>
        <p:nvPicPr>
          <p:cNvPr descr="卡通人物&#10;&#10;低可信度描述已自动生成" id="147" name="Google Shape;147;p4"/>
          <p:cNvPicPr preferRelativeResize="0"/>
          <p:nvPr/>
        </p:nvPicPr>
        <p:blipFill rotWithShape="1">
          <a:blip r:embed="rId4">
            <a:alphaModFix/>
          </a:blip>
          <a:srcRect b="51775" l="0" r="35907" t="0"/>
          <a:stretch/>
        </p:blipFill>
        <p:spPr>
          <a:xfrm>
            <a:off x="6820799" y="825500"/>
            <a:ext cx="5178954" cy="2951370"/>
          </a:xfrm>
          <a:prstGeom prst="rect">
            <a:avLst/>
          </a:prstGeom>
          <a:noFill/>
          <a:ln>
            <a:noFill/>
          </a:ln>
        </p:spPr>
      </p:pic>
      <p:sp>
        <p:nvSpPr>
          <p:cNvPr id="148" name="Google Shape;148;p4"/>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84397"/>
              </a:buClr>
              <a:buSzPts val="2600"/>
              <a:buFont typeface="Microsoft Yahei"/>
              <a:buNone/>
            </a:pPr>
            <a:r>
              <a:rPr b="1" lang="en-US" sz="2600">
                <a:solidFill>
                  <a:srgbClr val="184397"/>
                </a:solidFill>
                <a:latin typeface="Microsoft Yahei"/>
                <a:ea typeface="Microsoft Yahei"/>
                <a:cs typeface="Microsoft Yahei"/>
                <a:sym typeface="Microsoft Yahei"/>
              </a:rPr>
              <a:t>Salinity climatological range (1-degree, monthly)</a:t>
            </a:r>
            <a:endParaRPr b="1" sz="2600">
              <a:solidFill>
                <a:srgbClr val="184397"/>
              </a:solidFill>
              <a:latin typeface="Microsoft Yahei"/>
              <a:ea typeface="Microsoft Yahei"/>
              <a:cs typeface="Microsoft Yahei"/>
              <a:sym typeface="Microsoft Yahei"/>
            </a:endParaRPr>
          </a:p>
        </p:txBody>
      </p:sp>
      <p:sp>
        <p:nvSpPr>
          <p:cNvPr id="149" name="Google Shape;149;p4"/>
          <p:cNvSpPr txBox="1"/>
          <p:nvPr/>
        </p:nvSpPr>
        <p:spPr>
          <a:xfrm>
            <a:off x="6582260" y="4385831"/>
            <a:ext cx="6096000" cy="982770"/>
          </a:xfrm>
          <a:prstGeom prst="rect">
            <a:avLst/>
          </a:prstGeom>
          <a:noFill/>
          <a:ln>
            <a:noFill/>
          </a:ln>
        </p:spPr>
        <p:txBody>
          <a:bodyPr anchorCtr="0" anchor="t" bIns="45700" lIns="91425" spcFirstLastPara="1" rIns="91425" wrap="square" tIns="45700">
            <a:spAutoFit/>
          </a:bodyPr>
          <a:lstStyle/>
          <a:p>
            <a:pPr indent="-457189" lvl="0" marL="457189" marR="0" rtl="0" algn="l">
              <a:lnSpc>
                <a:spcPct val="110000"/>
              </a:lnSpc>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No specific distribution laws are assumed</a:t>
            </a:r>
            <a:endParaRPr/>
          </a:p>
          <a:p>
            <a:pPr indent="-457189" lvl="0" marL="457189" marR="0" rtl="0" algn="l">
              <a:lnSpc>
                <a:spcPct val="110000"/>
              </a:lnSpc>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99% quantile are used (left: 99.5%; right:0.5%)</a:t>
            </a:r>
            <a:endParaRPr b="1" sz="1800">
              <a:solidFill>
                <a:schemeClr val="dk1"/>
              </a:solidFill>
              <a:latin typeface="Arial"/>
              <a:ea typeface="Arial"/>
              <a:cs typeface="Arial"/>
              <a:sym typeface="Arial"/>
            </a:endParaRPr>
          </a:p>
          <a:p>
            <a:pPr indent="-457189" lvl="0" marL="457189" marR="0" rtl="0" algn="l">
              <a:lnSpc>
                <a:spcPct val="110000"/>
              </a:lnSpc>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Compared with other threshold decisions</a:t>
            </a:r>
            <a:endParaRPr b="1" sz="1800">
              <a:solidFill>
                <a:schemeClr val="dk1"/>
              </a:solidFill>
              <a:latin typeface="Arial"/>
              <a:ea typeface="Arial"/>
              <a:cs typeface="Arial"/>
              <a:sym typeface="Arial"/>
            </a:endParaRPr>
          </a:p>
        </p:txBody>
      </p:sp>
      <p:sp>
        <p:nvSpPr>
          <p:cNvPr id="150" name="Google Shape;150;p4"/>
          <p:cNvSpPr txBox="1"/>
          <p:nvPr/>
        </p:nvSpPr>
        <p:spPr>
          <a:xfrm>
            <a:off x="7928025" y="3829466"/>
            <a:ext cx="7104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Smin</a:t>
            </a:r>
            <a:endParaRPr b="1" sz="1800">
              <a:solidFill>
                <a:schemeClr val="dk1"/>
              </a:solidFill>
              <a:latin typeface="Arial"/>
              <a:ea typeface="Arial"/>
              <a:cs typeface="Arial"/>
              <a:sym typeface="Arial"/>
            </a:endParaRPr>
          </a:p>
        </p:txBody>
      </p:sp>
      <p:sp>
        <p:nvSpPr>
          <p:cNvPr id="151" name="Google Shape;151;p4"/>
          <p:cNvSpPr txBox="1"/>
          <p:nvPr/>
        </p:nvSpPr>
        <p:spPr>
          <a:xfrm>
            <a:off x="10381637" y="3885319"/>
            <a:ext cx="7505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Smax</a:t>
            </a:r>
            <a:endParaRPr b="1" sz="1800">
              <a:solidFill>
                <a:schemeClr val="dk1"/>
              </a:solidFill>
              <a:latin typeface="Arial"/>
              <a:ea typeface="Arial"/>
              <a:cs typeface="Arial"/>
              <a:sym typeface="Arial"/>
            </a:endParaRPr>
          </a:p>
        </p:txBody>
      </p:sp>
      <p:cxnSp>
        <p:nvCxnSpPr>
          <p:cNvPr id="152" name="Google Shape;152;p4"/>
          <p:cNvCxnSpPr/>
          <p:nvPr/>
        </p:nvCxnSpPr>
        <p:spPr>
          <a:xfrm rot="10800000">
            <a:off x="1837612" y="2301185"/>
            <a:ext cx="394403" cy="435317"/>
          </a:xfrm>
          <a:prstGeom prst="straightConnector1">
            <a:avLst/>
          </a:prstGeom>
          <a:noFill/>
          <a:ln cap="flat" cmpd="sng" w="38100">
            <a:solidFill>
              <a:srgbClr val="C55A11"/>
            </a:solidFill>
            <a:prstDash val="solid"/>
            <a:miter lim="800000"/>
            <a:headEnd len="sm" w="sm" type="none"/>
            <a:tailEnd len="med" w="med" type="triangle"/>
          </a:ln>
        </p:spPr>
      </p:cxnSp>
      <p:sp>
        <p:nvSpPr>
          <p:cNvPr id="153" name="Google Shape;153;p4"/>
          <p:cNvSpPr txBox="1"/>
          <p:nvPr/>
        </p:nvSpPr>
        <p:spPr>
          <a:xfrm>
            <a:off x="1107997" y="1874335"/>
            <a:ext cx="159530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55A11"/>
                </a:solidFill>
                <a:latin typeface="Arial"/>
                <a:ea typeface="Arial"/>
                <a:cs typeface="Arial"/>
                <a:sym typeface="Arial"/>
              </a:rPr>
              <a:t>99% quantile</a:t>
            </a:r>
            <a:endParaRPr b="1" sz="1800">
              <a:solidFill>
                <a:srgbClr val="C55A11"/>
              </a:solidFill>
              <a:latin typeface="Arial"/>
              <a:ea typeface="Arial"/>
              <a:cs typeface="Arial"/>
              <a:sym typeface="Arial"/>
            </a:endParaRPr>
          </a:p>
        </p:txBody>
      </p:sp>
      <p:cxnSp>
        <p:nvCxnSpPr>
          <p:cNvPr id="154" name="Google Shape;154;p4"/>
          <p:cNvCxnSpPr/>
          <p:nvPr/>
        </p:nvCxnSpPr>
        <p:spPr>
          <a:xfrm flipH="1" rot="10800000">
            <a:off x="3537180" y="2124474"/>
            <a:ext cx="356040" cy="779715"/>
          </a:xfrm>
          <a:prstGeom prst="straightConnector1">
            <a:avLst/>
          </a:prstGeom>
          <a:noFill/>
          <a:ln cap="flat" cmpd="sng" w="38100">
            <a:solidFill>
              <a:srgbClr val="0070C0"/>
            </a:solidFill>
            <a:prstDash val="solid"/>
            <a:miter lim="800000"/>
            <a:headEnd len="sm" w="sm" type="none"/>
            <a:tailEnd len="med" w="med" type="triangle"/>
          </a:ln>
        </p:spPr>
      </p:cxnSp>
      <p:sp>
        <p:nvSpPr>
          <p:cNvPr id="155" name="Google Shape;155;p4"/>
          <p:cNvSpPr txBox="1"/>
          <p:nvPr/>
        </p:nvSpPr>
        <p:spPr>
          <a:xfrm>
            <a:off x="2642570" y="1539699"/>
            <a:ext cx="272863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70C0"/>
                </a:solidFill>
                <a:latin typeface="Arial"/>
                <a:ea typeface="Arial"/>
                <a:cs typeface="Arial"/>
                <a:sym typeface="Arial"/>
              </a:rPr>
              <a:t>Modified adjusted boxplot</a:t>
            </a:r>
            <a:endParaRPr/>
          </a:p>
          <a:p>
            <a:pPr indent="0" lvl="0" marL="0" marR="0" rtl="0" algn="ctr">
              <a:spcBef>
                <a:spcPts val="0"/>
              </a:spcBef>
              <a:spcAft>
                <a:spcPts val="0"/>
              </a:spcAft>
              <a:buNone/>
            </a:pPr>
            <a:r>
              <a:rPr b="1" lang="en-US" sz="1600">
                <a:solidFill>
                  <a:srgbClr val="0070C0"/>
                </a:solidFill>
                <a:latin typeface="Arial"/>
                <a:ea typeface="Arial"/>
                <a:cs typeface="Arial"/>
                <a:sym typeface="Arial"/>
              </a:rPr>
              <a:t>(Adil and Irshad. 2015)</a:t>
            </a:r>
            <a:endParaRPr b="1" sz="1600">
              <a:solidFill>
                <a:srgbClr val="0070C0"/>
              </a:solidFill>
              <a:latin typeface="Arial"/>
              <a:ea typeface="Arial"/>
              <a:cs typeface="Arial"/>
              <a:sym typeface="Arial"/>
            </a:endParaRPr>
          </a:p>
        </p:txBody>
      </p:sp>
      <p:cxnSp>
        <p:nvCxnSpPr>
          <p:cNvPr id="156" name="Google Shape;156;p4"/>
          <p:cNvCxnSpPr/>
          <p:nvPr/>
        </p:nvCxnSpPr>
        <p:spPr>
          <a:xfrm rot="10800000">
            <a:off x="2149860" y="1574933"/>
            <a:ext cx="464593" cy="1099083"/>
          </a:xfrm>
          <a:prstGeom prst="straightConnector1">
            <a:avLst/>
          </a:prstGeom>
          <a:noFill/>
          <a:ln cap="flat" cmpd="sng" w="38100">
            <a:solidFill>
              <a:srgbClr val="92D050"/>
            </a:solidFill>
            <a:prstDash val="solid"/>
            <a:miter lim="800000"/>
            <a:headEnd len="sm" w="sm" type="none"/>
            <a:tailEnd len="med" w="med" type="triangle"/>
          </a:ln>
        </p:spPr>
      </p:cxnSp>
      <p:sp>
        <p:nvSpPr>
          <p:cNvPr id="157" name="Google Shape;157;p4"/>
          <p:cNvSpPr txBox="1"/>
          <p:nvPr/>
        </p:nvSpPr>
        <p:spPr>
          <a:xfrm>
            <a:off x="1261236" y="1112454"/>
            <a:ext cx="19415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B050"/>
                </a:solidFill>
                <a:latin typeface="Arial"/>
                <a:ea typeface="Arial"/>
                <a:cs typeface="Arial"/>
                <a:sym typeface="Arial"/>
              </a:rPr>
              <a:t>Mean &amp; 3-sigma</a:t>
            </a:r>
            <a:endParaRPr b="1" sz="1800">
              <a:solidFill>
                <a:srgbClr val="00B050"/>
              </a:solidFill>
              <a:latin typeface="Arial"/>
              <a:ea typeface="Arial"/>
              <a:cs typeface="Arial"/>
              <a:sym typeface="Arial"/>
            </a:endParaRPr>
          </a:p>
        </p:txBody>
      </p:sp>
      <p:sp>
        <p:nvSpPr>
          <p:cNvPr id="158" name="Google Shape;158;p4"/>
          <p:cNvSpPr/>
          <p:nvPr/>
        </p:nvSpPr>
        <p:spPr>
          <a:xfrm>
            <a:off x="2149860" y="5049078"/>
            <a:ext cx="2210105" cy="887896"/>
          </a:xfrm>
          <a:prstGeom prst="ellipse">
            <a:avLst/>
          </a:prstGeom>
          <a:noFill/>
          <a:ln cap="flat" cmpd="sng" w="38100">
            <a:solidFill>
              <a:srgbClr val="C0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59" name="Google Shape;159;p4"/>
          <p:cNvCxnSpPr/>
          <p:nvPr/>
        </p:nvCxnSpPr>
        <p:spPr>
          <a:xfrm flipH="1">
            <a:off x="2614453" y="5817704"/>
            <a:ext cx="640459" cy="649357"/>
          </a:xfrm>
          <a:prstGeom prst="straightConnector1">
            <a:avLst/>
          </a:prstGeom>
          <a:noFill/>
          <a:ln cap="flat" cmpd="sng" w="28575">
            <a:solidFill>
              <a:srgbClr val="C00000"/>
            </a:solidFill>
            <a:prstDash val="solid"/>
            <a:miter lim="800000"/>
            <a:headEnd len="sm" w="sm" type="none"/>
            <a:tailEnd len="med" w="med" type="triangle"/>
          </a:ln>
        </p:spPr>
      </p:cxnSp>
      <p:sp>
        <p:nvSpPr>
          <p:cNvPr id="160" name="Google Shape;160;p4"/>
          <p:cNvSpPr txBox="1"/>
          <p:nvPr/>
        </p:nvSpPr>
        <p:spPr>
          <a:xfrm>
            <a:off x="697405" y="6455343"/>
            <a:ext cx="97065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Arial"/>
                <a:ea typeface="Arial"/>
                <a:cs typeface="Arial"/>
                <a:sym typeface="Arial"/>
              </a:rPr>
              <a:t>These data are likely to be ‘good data’ than bad data as they have undergo crude QC checks</a:t>
            </a:r>
            <a:endParaRPr sz="1800">
              <a:solidFill>
                <a:srgbClr val="C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5"/>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Performance Evaluations</a:t>
            </a:r>
            <a:endParaRPr b="1" sz="2600">
              <a:solidFill>
                <a:srgbClr val="0070C0"/>
              </a:solidFill>
              <a:latin typeface="Microsoft YaHei"/>
              <a:ea typeface="Microsoft YaHei"/>
              <a:cs typeface="Microsoft YaHei"/>
              <a:sym typeface="Microsoft YaHei"/>
            </a:endParaRPr>
          </a:p>
        </p:txBody>
      </p:sp>
      <p:pic>
        <p:nvPicPr>
          <p:cNvPr descr="图示&#10;&#10;描述已自动生成" id="167" name="Google Shape;167;p5"/>
          <p:cNvPicPr preferRelativeResize="0"/>
          <p:nvPr/>
        </p:nvPicPr>
        <p:blipFill rotWithShape="1">
          <a:blip r:embed="rId3">
            <a:alphaModFix/>
          </a:blip>
          <a:srcRect b="49909" l="0" r="0" t="0"/>
          <a:stretch/>
        </p:blipFill>
        <p:spPr>
          <a:xfrm>
            <a:off x="-1" y="1721045"/>
            <a:ext cx="10111325" cy="3354538"/>
          </a:xfrm>
          <a:prstGeom prst="rect">
            <a:avLst/>
          </a:prstGeom>
          <a:noFill/>
          <a:ln>
            <a:noFill/>
          </a:ln>
        </p:spPr>
      </p:pic>
      <p:sp>
        <p:nvSpPr>
          <p:cNvPr id="168" name="Google Shape;168;p5"/>
          <p:cNvSpPr txBox="1"/>
          <p:nvPr/>
        </p:nvSpPr>
        <p:spPr>
          <a:xfrm>
            <a:off x="9179342" y="2229676"/>
            <a:ext cx="4155347" cy="96128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000">
                <a:solidFill>
                  <a:schemeClr val="dk1"/>
                </a:solidFill>
                <a:latin typeface="Microsoft YaHei"/>
                <a:ea typeface="Microsoft YaHei"/>
                <a:cs typeface="Microsoft YaHei"/>
                <a:sym typeface="Microsoft YaHei"/>
              </a:rPr>
              <a:t>True negative rate</a:t>
            </a:r>
            <a:endParaRPr/>
          </a:p>
          <a:p>
            <a:pPr indent="-285744" lvl="0" marL="285744" marR="0" rtl="0" algn="l">
              <a:lnSpc>
                <a:spcPct val="150000"/>
              </a:lnSpc>
              <a:spcBef>
                <a:spcPts val="0"/>
              </a:spcBef>
              <a:spcAft>
                <a:spcPts val="0"/>
              </a:spcAft>
              <a:buClr>
                <a:srgbClr val="C00000"/>
              </a:buClr>
              <a:buSzPts val="2000"/>
              <a:buFont typeface="Noto Sans Symbols"/>
              <a:buChar char="●"/>
            </a:pPr>
            <a:r>
              <a:rPr b="1" lang="en-US" sz="2000">
                <a:solidFill>
                  <a:srgbClr val="C00000"/>
                </a:solidFill>
                <a:latin typeface="Microsoft YaHei"/>
                <a:ea typeface="Microsoft YaHei"/>
                <a:cs typeface="Microsoft YaHei"/>
                <a:sym typeface="Microsoft YaHei"/>
              </a:rPr>
              <a:t>CODC-QC: 98.02% </a:t>
            </a:r>
            <a:endParaRPr/>
          </a:p>
        </p:txBody>
      </p:sp>
      <p:sp>
        <p:nvSpPr>
          <p:cNvPr id="169" name="Google Shape;169;p5"/>
          <p:cNvSpPr txBox="1"/>
          <p:nvPr/>
        </p:nvSpPr>
        <p:spPr>
          <a:xfrm>
            <a:off x="887896" y="5768080"/>
            <a:ext cx="10959548" cy="49962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000">
                <a:solidFill>
                  <a:srgbClr val="0070C0"/>
                </a:solidFill>
                <a:latin typeface="Microsoft Yahei"/>
                <a:ea typeface="Microsoft Yahei"/>
                <a:cs typeface="Microsoft Yahei"/>
                <a:sym typeface="Microsoft Yahei"/>
              </a:rPr>
              <a:t>CODC-QC-S can effectively minimize the risk of mistakenly flagged good data </a:t>
            </a:r>
            <a:endParaRPr b="1" sz="2000">
              <a:solidFill>
                <a:srgbClr val="0070C0"/>
              </a:solidFill>
              <a:latin typeface="Microsoft Yahei"/>
              <a:ea typeface="Microsoft Yahei"/>
              <a:cs typeface="Microsoft Yahei"/>
              <a:sym typeface="Microsoft Yahei"/>
            </a:endParaRPr>
          </a:p>
        </p:txBody>
      </p:sp>
      <p:sp>
        <p:nvSpPr>
          <p:cNvPr id="170" name="Google Shape;170;p5"/>
          <p:cNvSpPr/>
          <p:nvPr/>
        </p:nvSpPr>
        <p:spPr>
          <a:xfrm>
            <a:off x="609600" y="1087706"/>
            <a:ext cx="1026434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70C0"/>
                </a:solidFill>
                <a:latin typeface="Helvetica Neue"/>
                <a:ea typeface="Helvetica Neue"/>
                <a:cs typeface="Helvetica Neue"/>
                <a:sym typeface="Helvetica Neue"/>
              </a:rPr>
              <a:t>Benchmark dataset -- WOCE one-time salinity profiles undergo carefully expert QC</a:t>
            </a:r>
            <a:endParaRPr sz="2000">
              <a:solidFill>
                <a:srgbClr val="0070C0"/>
              </a:solidFill>
              <a:latin typeface="Helvetica Neue"/>
              <a:ea typeface="Helvetica Neue"/>
              <a:cs typeface="Helvetica Neue"/>
              <a:sym typeface="Helvetica Neue"/>
            </a:endParaRPr>
          </a:p>
        </p:txBody>
      </p:sp>
      <p:sp>
        <p:nvSpPr>
          <p:cNvPr id="171" name="Google Shape;171;p5"/>
          <p:cNvSpPr txBox="1"/>
          <p:nvPr/>
        </p:nvSpPr>
        <p:spPr>
          <a:xfrm>
            <a:off x="3101671" y="4493481"/>
            <a:ext cx="218200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C00000"/>
                </a:solidFill>
                <a:latin typeface="Microsoft YaHei"/>
                <a:ea typeface="Microsoft YaHei"/>
                <a:cs typeface="Microsoft YaHei"/>
                <a:sym typeface="Microsoft YaHei"/>
              </a:rPr>
              <a:t>Benchmark good data</a:t>
            </a:r>
            <a:endParaRPr b="1" sz="1400">
              <a:solidFill>
                <a:srgbClr val="C00000"/>
              </a:solidFill>
              <a:latin typeface="Microsoft YaHei"/>
              <a:ea typeface="Microsoft YaHei"/>
              <a:cs typeface="Microsoft YaHei"/>
              <a:sym typeface="Microsoft YaHei"/>
            </a:endParaRPr>
          </a:p>
        </p:txBody>
      </p:sp>
      <p:sp>
        <p:nvSpPr>
          <p:cNvPr id="172" name="Google Shape;172;p5"/>
          <p:cNvSpPr txBox="1"/>
          <p:nvPr/>
        </p:nvSpPr>
        <p:spPr>
          <a:xfrm>
            <a:off x="7256910" y="4493481"/>
            <a:ext cx="176106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C00000"/>
                </a:solidFill>
                <a:latin typeface="Microsoft YaHei"/>
                <a:ea typeface="Microsoft YaHei"/>
                <a:cs typeface="Microsoft YaHei"/>
                <a:sym typeface="Microsoft YaHei"/>
              </a:rPr>
              <a:t>After CODC-QC-S</a:t>
            </a:r>
            <a:endParaRPr b="1" sz="1400">
              <a:solidFill>
                <a:srgbClr val="C00000"/>
              </a:solidFill>
              <a:latin typeface="Microsoft YaHei"/>
              <a:ea typeface="Microsoft YaHei"/>
              <a:cs typeface="Microsoft YaHei"/>
              <a:sym typeface="Microsoft YaHe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6"/>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Performance Evaluations</a:t>
            </a:r>
            <a:endParaRPr b="1" sz="2600">
              <a:solidFill>
                <a:srgbClr val="0070C0"/>
              </a:solidFill>
              <a:latin typeface="Microsoft YaHei"/>
              <a:ea typeface="Microsoft YaHei"/>
              <a:cs typeface="Microsoft YaHei"/>
              <a:sym typeface="Microsoft YaHei"/>
            </a:endParaRPr>
          </a:p>
        </p:txBody>
      </p:sp>
      <p:sp>
        <p:nvSpPr>
          <p:cNvPr id="179" name="Google Shape;179;p6"/>
          <p:cNvSpPr/>
          <p:nvPr/>
        </p:nvSpPr>
        <p:spPr>
          <a:xfrm>
            <a:off x="125708" y="945916"/>
            <a:ext cx="15199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70C0"/>
                </a:solidFill>
                <a:latin typeface="Arial"/>
                <a:ea typeface="Arial"/>
                <a:cs typeface="Arial"/>
                <a:sym typeface="Arial"/>
              </a:rPr>
              <a:t>Argo data</a:t>
            </a:r>
            <a:endParaRPr sz="2400">
              <a:solidFill>
                <a:srgbClr val="0070C0"/>
              </a:solidFill>
              <a:latin typeface="Arial"/>
              <a:ea typeface="Arial"/>
              <a:cs typeface="Arial"/>
              <a:sym typeface="Arial"/>
            </a:endParaRPr>
          </a:p>
        </p:txBody>
      </p:sp>
      <p:pic>
        <p:nvPicPr>
          <p:cNvPr id="180" name="Google Shape;180;p6"/>
          <p:cNvPicPr preferRelativeResize="0"/>
          <p:nvPr/>
        </p:nvPicPr>
        <p:blipFill rotWithShape="1">
          <a:blip r:embed="rId3">
            <a:alphaModFix/>
          </a:blip>
          <a:srcRect b="0" l="0" r="44469" t="0"/>
          <a:stretch/>
        </p:blipFill>
        <p:spPr>
          <a:xfrm>
            <a:off x="2086702" y="1692857"/>
            <a:ext cx="7173600" cy="4617976"/>
          </a:xfrm>
          <a:prstGeom prst="rect">
            <a:avLst/>
          </a:prstGeom>
          <a:noFill/>
          <a:ln>
            <a:noFill/>
          </a:ln>
        </p:spPr>
      </p:pic>
      <p:sp>
        <p:nvSpPr>
          <p:cNvPr id="181" name="Google Shape;181;p6"/>
          <p:cNvSpPr txBox="1"/>
          <p:nvPr/>
        </p:nvSpPr>
        <p:spPr>
          <a:xfrm>
            <a:off x="1746665" y="1141553"/>
            <a:ext cx="8823960" cy="4205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133">
                <a:solidFill>
                  <a:srgbClr val="0070C0"/>
                </a:solidFill>
                <a:latin typeface="Arial"/>
                <a:ea typeface="Arial"/>
                <a:cs typeface="Arial"/>
                <a:sym typeface="Arial"/>
              </a:rPr>
              <a:t>Floats in the non-grey list  </a:t>
            </a:r>
            <a:r>
              <a:rPr b="1" lang="en-US" sz="2133">
                <a:solidFill>
                  <a:schemeClr val="dk1"/>
                </a:solidFill>
                <a:latin typeface="Arial"/>
                <a:ea typeface="Arial"/>
                <a:cs typeface="Arial"/>
                <a:sym typeface="Arial"/>
              </a:rPr>
              <a:t>v.s.</a:t>
            </a:r>
            <a:r>
              <a:rPr b="1" lang="en-US" sz="2133">
                <a:solidFill>
                  <a:srgbClr val="0070C0"/>
                </a:solidFill>
                <a:latin typeface="Arial"/>
                <a:ea typeface="Arial"/>
                <a:cs typeface="Arial"/>
                <a:sym typeface="Arial"/>
              </a:rPr>
              <a:t> </a:t>
            </a:r>
            <a:r>
              <a:rPr b="1" lang="en-US" sz="2133">
                <a:solidFill>
                  <a:srgbClr val="C55A11"/>
                </a:solidFill>
                <a:latin typeface="Arial"/>
                <a:ea typeface="Arial"/>
                <a:cs typeface="Arial"/>
                <a:sym typeface="Arial"/>
              </a:rPr>
              <a:t>Float in the grey-list</a:t>
            </a:r>
            <a:endParaRPr/>
          </a:p>
        </p:txBody>
      </p:sp>
      <p:sp>
        <p:nvSpPr>
          <p:cNvPr id="182" name="Google Shape;182;p6"/>
          <p:cNvSpPr txBox="1"/>
          <p:nvPr/>
        </p:nvSpPr>
        <p:spPr>
          <a:xfrm>
            <a:off x="825976" y="6437436"/>
            <a:ext cx="9930924" cy="4205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33">
                <a:solidFill>
                  <a:srgbClr val="C00000"/>
                </a:solidFill>
                <a:latin typeface="Arial"/>
                <a:ea typeface="Arial"/>
                <a:cs typeface="Arial"/>
                <a:sym typeface="Arial"/>
              </a:rPr>
              <a:t>The rejected data are pointed to some specific ‘malfunction’floats/cruises</a:t>
            </a:r>
            <a:endParaRPr b="1" sz="2133">
              <a:solidFill>
                <a:srgbClr val="C00000"/>
              </a:solidFill>
              <a:latin typeface="Arial"/>
              <a:ea typeface="Arial"/>
              <a:cs typeface="Arial"/>
              <a:sym typeface="Arial"/>
            </a:endParaRPr>
          </a:p>
        </p:txBody>
      </p:sp>
      <p:sp>
        <p:nvSpPr>
          <p:cNvPr id="183" name="Google Shape;183;p6"/>
          <p:cNvSpPr txBox="1"/>
          <p:nvPr/>
        </p:nvSpPr>
        <p:spPr>
          <a:xfrm>
            <a:off x="8632006" y="2474595"/>
            <a:ext cx="3775164" cy="520784"/>
          </a:xfrm>
          <a:prstGeom prst="rect">
            <a:avLst/>
          </a:prstGeom>
          <a:blipFill rotWithShape="1">
            <a:blip r:embed="rId4">
              <a:alphaModFix/>
            </a:blip>
            <a:stretch>
              <a:fillRect b="-2379" l="-335"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7"/>
          <p:cNvSpPr txBox="1"/>
          <p:nvPr>
            <p:ph type="title"/>
          </p:nvPr>
        </p:nvSpPr>
        <p:spPr>
          <a:xfrm>
            <a:off x="609600" y="198439"/>
            <a:ext cx="10147300" cy="62706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Performance Evaluations</a:t>
            </a:r>
            <a:endParaRPr b="1" sz="2600">
              <a:solidFill>
                <a:srgbClr val="0070C0"/>
              </a:solidFill>
            </a:endParaRPr>
          </a:p>
        </p:txBody>
      </p:sp>
      <p:sp>
        <p:nvSpPr>
          <p:cNvPr id="190" name="Google Shape;190;p7"/>
          <p:cNvSpPr txBox="1"/>
          <p:nvPr/>
        </p:nvSpPr>
        <p:spPr>
          <a:xfrm>
            <a:off x="2158354" y="1431595"/>
            <a:ext cx="15506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Microsoft Yahei"/>
                <a:ea typeface="Microsoft Yahei"/>
                <a:cs typeface="Microsoft Yahei"/>
                <a:sym typeface="Microsoft Yahei"/>
              </a:rPr>
              <a:t>CODC-QC-S</a:t>
            </a:r>
            <a:endParaRPr b="1" sz="1800">
              <a:solidFill>
                <a:srgbClr val="FF0000"/>
              </a:solidFill>
              <a:latin typeface="Microsoft Yahei"/>
              <a:ea typeface="Microsoft Yahei"/>
              <a:cs typeface="Microsoft Yahei"/>
              <a:sym typeface="Microsoft Yahei"/>
            </a:endParaRPr>
          </a:p>
        </p:txBody>
      </p:sp>
      <p:sp>
        <p:nvSpPr>
          <p:cNvPr id="191" name="Google Shape;191;p7"/>
          <p:cNvSpPr txBox="1"/>
          <p:nvPr/>
        </p:nvSpPr>
        <p:spPr>
          <a:xfrm>
            <a:off x="4363602" y="1447254"/>
            <a:ext cx="39639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Microsoft Yahei"/>
                <a:ea typeface="Microsoft Yahei"/>
                <a:cs typeface="Microsoft Yahei"/>
                <a:sym typeface="Microsoft Yahei"/>
              </a:rPr>
              <a:t>WOD-QC (Salinity_WODflags≠0)</a:t>
            </a:r>
            <a:endParaRPr b="1" sz="1800">
              <a:solidFill>
                <a:srgbClr val="FF0000"/>
              </a:solidFill>
              <a:latin typeface="Microsoft Yahei"/>
              <a:ea typeface="Microsoft Yahei"/>
              <a:cs typeface="Microsoft Yahei"/>
              <a:sym typeface="Microsoft Yahei"/>
            </a:endParaRPr>
          </a:p>
        </p:txBody>
      </p:sp>
      <p:sp>
        <p:nvSpPr>
          <p:cNvPr id="192" name="Google Shape;192;p7"/>
          <p:cNvSpPr txBox="1"/>
          <p:nvPr/>
        </p:nvSpPr>
        <p:spPr>
          <a:xfrm>
            <a:off x="18671" y="1800927"/>
            <a:ext cx="639919" cy="379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67">
                <a:solidFill>
                  <a:schemeClr val="dk1"/>
                </a:solidFill>
                <a:latin typeface="Arial"/>
                <a:ea typeface="Arial"/>
                <a:cs typeface="Arial"/>
                <a:sym typeface="Arial"/>
              </a:rPr>
              <a:t>10m</a:t>
            </a:r>
            <a:endParaRPr/>
          </a:p>
        </p:txBody>
      </p:sp>
      <p:sp>
        <p:nvSpPr>
          <p:cNvPr id="193" name="Google Shape;193;p7"/>
          <p:cNvSpPr txBox="1"/>
          <p:nvPr/>
        </p:nvSpPr>
        <p:spPr>
          <a:xfrm>
            <a:off x="-96169" y="4136264"/>
            <a:ext cx="766557" cy="379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67">
                <a:solidFill>
                  <a:schemeClr val="dk1"/>
                </a:solidFill>
                <a:latin typeface="Arial"/>
                <a:ea typeface="Arial"/>
                <a:cs typeface="Arial"/>
                <a:sym typeface="Arial"/>
              </a:rPr>
              <a:t>700m</a:t>
            </a:r>
            <a:endParaRPr/>
          </a:p>
        </p:txBody>
      </p:sp>
      <p:sp>
        <p:nvSpPr>
          <p:cNvPr id="194" name="Google Shape;194;p7"/>
          <p:cNvSpPr txBox="1"/>
          <p:nvPr/>
        </p:nvSpPr>
        <p:spPr>
          <a:xfrm>
            <a:off x="18671" y="911315"/>
            <a:ext cx="341535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70C0"/>
                </a:solidFill>
                <a:latin typeface="Arial"/>
                <a:ea typeface="Arial"/>
                <a:cs typeface="Arial"/>
                <a:sym typeface="Arial"/>
              </a:rPr>
              <a:t>‘All years’ climatology</a:t>
            </a:r>
            <a:endParaRPr b="1" sz="2400">
              <a:solidFill>
                <a:srgbClr val="0070C0"/>
              </a:solidFill>
              <a:latin typeface="Arial"/>
              <a:ea typeface="Arial"/>
              <a:cs typeface="Arial"/>
              <a:sym typeface="Arial"/>
            </a:endParaRPr>
          </a:p>
        </p:txBody>
      </p:sp>
      <p:sp>
        <p:nvSpPr>
          <p:cNvPr id="195" name="Google Shape;195;p7"/>
          <p:cNvSpPr txBox="1"/>
          <p:nvPr/>
        </p:nvSpPr>
        <p:spPr>
          <a:xfrm>
            <a:off x="8639091" y="1213210"/>
            <a:ext cx="339349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Microsoft Yahei"/>
                <a:ea typeface="Microsoft Yahei"/>
                <a:cs typeface="Microsoft Yahei"/>
                <a:sym typeface="Microsoft Yahei"/>
              </a:rPr>
              <a:t>WOA23 (Regan et al., 2024)</a:t>
            </a:r>
            <a:endParaRPr/>
          </a:p>
          <a:p>
            <a:pPr indent="0" lvl="0" marL="0" marR="0" rtl="0" algn="ctr">
              <a:spcBef>
                <a:spcPts val="0"/>
              </a:spcBef>
              <a:spcAft>
                <a:spcPts val="0"/>
              </a:spcAft>
              <a:buNone/>
            </a:pPr>
            <a:r>
              <a:rPr b="1" lang="en-US" sz="1800">
                <a:solidFill>
                  <a:srgbClr val="FF0000"/>
                </a:solidFill>
                <a:latin typeface="Microsoft Yahei"/>
                <a:ea typeface="Microsoft Yahei"/>
                <a:cs typeface="Microsoft Yahei"/>
                <a:sym typeface="Microsoft Yahei"/>
              </a:rPr>
              <a:t>[after manual QC]</a:t>
            </a:r>
            <a:endParaRPr b="1" sz="1800">
              <a:solidFill>
                <a:srgbClr val="FF0000"/>
              </a:solidFill>
              <a:latin typeface="Microsoft Yahei"/>
              <a:ea typeface="Microsoft Yahei"/>
              <a:cs typeface="Microsoft Yahei"/>
              <a:sym typeface="Microsoft Yahei"/>
            </a:endParaRPr>
          </a:p>
        </p:txBody>
      </p:sp>
      <p:pic>
        <p:nvPicPr>
          <p:cNvPr descr="图示&#10;&#10;描述已自动生成" id="196" name="Google Shape;196;p7"/>
          <p:cNvPicPr preferRelativeResize="0"/>
          <p:nvPr/>
        </p:nvPicPr>
        <p:blipFill rotWithShape="1">
          <a:blip r:embed="rId3">
            <a:alphaModFix/>
          </a:blip>
          <a:srcRect b="34669" l="66415" r="0" t="0"/>
          <a:stretch/>
        </p:blipFill>
        <p:spPr>
          <a:xfrm>
            <a:off x="8309969" y="1810050"/>
            <a:ext cx="3776996" cy="4736524"/>
          </a:xfrm>
          <a:prstGeom prst="rect">
            <a:avLst/>
          </a:prstGeom>
          <a:noFill/>
          <a:ln>
            <a:noFill/>
          </a:ln>
        </p:spPr>
      </p:pic>
      <p:pic>
        <p:nvPicPr>
          <p:cNvPr descr="日历&#10;&#10;描述已自动生成" id="197" name="Google Shape;197;p7"/>
          <p:cNvPicPr preferRelativeResize="0"/>
          <p:nvPr/>
        </p:nvPicPr>
        <p:blipFill rotWithShape="1">
          <a:blip r:embed="rId4">
            <a:alphaModFix/>
          </a:blip>
          <a:srcRect b="32452" l="0" r="0" t="0"/>
          <a:stretch/>
        </p:blipFill>
        <p:spPr>
          <a:xfrm>
            <a:off x="940049" y="1859541"/>
            <a:ext cx="7308691" cy="48000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8"/>
          <p:cNvSpPr txBox="1"/>
          <p:nvPr/>
        </p:nvSpPr>
        <p:spPr>
          <a:xfrm>
            <a:off x="4914902" y="94488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 name="Google Shape;204;p8"/>
          <p:cNvSpPr txBox="1"/>
          <p:nvPr/>
        </p:nvSpPr>
        <p:spPr>
          <a:xfrm>
            <a:off x="577442" y="237098"/>
            <a:ext cx="10676482" cy="62706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The potentiel impact of QC on the global salinity change</a:t>
            </a:r>
            <a:endParaRPr b="1" sz="2600">
              <a:solidFill>
                <a:srgbClr val="0070C0"/>
              </a:solidFill>
              <a:latin typeface="Microsoft Yahei"/>
              <a:ea typeface="Microsoft Yahei"/>
              <a:cs typeface="Microsoft Yahei"/>
              <a:sym typeface="Microsoft Yahei"/>
            </a:endParaRPr>
          </a:p>
        </p:txBody>
      </p:sp>
      <p:pic>
        <p:nvPicPr>
          <p:cNvPr id="205" name="Google Shape;205;p8"/>
          <p:cNvPicPr preferRelativeResize="0"/>
          <p:nvPr/>
        </p:nvPicPr>
        <p:blipFill rotWithShape="1">
          <a:blip r:embed="rId3">
            <a:alphaModFix/>
          </a:blip>
          <a:srcRect b="75200" l="0" r="0" t="0"/>
          <a:stretch/>
        </p:blipFill>
        <p:spPr>
          <a:xfrm>
            <a:off x="574576" y="1396210"/>
            <a:ext cx="11289228" cy="3918739"/>
          </a:xfrm>
          <a:prstGeom prst="rect">
            <a:avLst/>
          </a:prstGeom>
          <a:noFill/>
          <a:ln>
            <a:noFill/>
          </a:ln>
        </p:spPr>
      </p:pic>
      <p:sp>
        <p:nvSpPr>
          <p:cNvPr id="206" name="Google Shape;206;p8"/>
          <p:cNvSpPr txBox="1"/>
          <p:nvPr/>
        </p:nvSpPr>
        <p:spPr>
          <a:xfrm>
            <a:off x="899444" y="5580449"/>
            <a:ext cx="10393112" cy="73808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70C0"/>
              </a:buClr>
              <a:buSzPts val="2000"/>
              <a:buFont typeface="Noto Sans Symbols"/>
              <a:buChar char="●"/>
            </a:pPr>
            <a:r>
              <a:rPr lang="en-US" sz="2000">
                <a:solidFill>
                  <a:srgbClr val="0070C0"/>
                </a:solidFill>
                <a:latin typeface="Microsoft YaHei"/>
                <a:ea typeface="Microsoft YaHei"/>
                <a:cs typeface="Microsoft YaHei"/>
                <a:sym typeface="Microsoft YaHei"/>
              </a:rPr>
              <a:t>The variation of salinity change (STD) is reduced: 25% for SSS, 75% for S2000</a:t>
            </a:r>
            <a:endParaRPr/>
          </a:p>
          <a:p>
            <a:pPr indent="-285750" lvl="0" marL="285750" marR="0" rtl="0" algn="l">
              <a:lnSpc>
                <a:spcPct val="120000"/>
              </a:lnSpc>
              <a:spcBef>
                <a:spcPts val="0"/>
              </a:spcBef>
              <a:spcAft>
                <a:spcPts val="0"/>
              </a:spcAft>
              <a:buClr>
                <a:srgbClr val="0070C0"/>
              </a:buClr>
              <a:buSzPts val="2000"/>
              <a:buFont typeface="Noto Sans Symbols"/>
              <a:buChar char="●"/>
            </a:pPr>
            <a:r>
              <a:rPr lang="en-US" sz="2000">
                <a:solidFill>
                  <a:srgbClr val="0070C0"/>
                </a:solidFill>
                <a:latin typeface="Microsoft YaHei"/>
                <a:ea typeface="Microsoft YaHei"/>
                <a:cs typeface="Microsoft YaHei"/>
                <a:sym typeface="Microsoft YaHei"/>
              </a:rPr>
              <a:t>The impact on long-term trend estimation</a:t>
            </a:r>
            <a:endParaRPr sz="2000">
              <a:solidFill>
                <a:srgbClr val="0070C0"/>
              </a:solidFill>
              <a:latin typeface="Microsoft YaHei"/>
              <a:ea typeface="Microsoft YaHei"/>
              <a:cs typeface="Microsoft YaHei"/>
              <a:sym typeface="Microsoft YaHei"/>
            </a:endParaRPr>
          </a:p>
        </p:txBody>
      </p:sp>
      <p:sp>
        <p:nvSpPr>
          <p:cNvPr id="207" name="Google Shape;207;p8"/>
          <p:cNvSpPr txBox="1"/>
          <p:nvPr/>
        </p:nvSpPr>
        <p:spPr>
          <a:xfrm>
            <a:off x="8556068" y="6467013"/>
            <a:ext cx="363593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Mapping methods follows Cheng et al., 2020</a:t>
            </a:r>
            <a:endParaRPr sz="14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9"/>
          <p:cNvSpPr txBox="1"/>
          <p:nvPr/>
        </p:nvSpPr>
        <p:spPr>
          <a:xfrm>
            <a:off x="4914902" y="94488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4" name="Google Shape;214;p9"/>
          <p:cNvSpPr txBox="1"/>
          <p:nvPr/>
        </p:nvSpPr>
        <p:spPr>
          <a:xfrm>
            <a:off x="652174" y="200242"/>
            <a:ext cx="10147300" cy="62706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70C0"/>
              </a:buClr>
              <a:buSzPts val="2600"/>
              <a:buFont typeface="Microsoft Yahei"/>
              <a:buNone/>
            </a:pPr>
            <a:r>
              <a:rPr b="1" lang="en-US" sz="2600">
                <a:solidFill>
                  <a:srgbClr val="0070C0"/>
                </a:solidFill>
                <a:latin typeface="Microsoft Yahei"/>
                <a:ea typeface="Microsoft Yahei"/>
                <a:cs typeface="Microsoft Yahei"/>
                <a:sym typeface="Microsoft Yahei"/>
              </a:rPr>
              <a:t>Outlines</a:t>
            </a:r>
            <a:endParaRPr b="1" sz="2600">
              <a:solidFill>
                <a:srgbClr val="0070C0"/>
              </a:solidFill>
              <a:latin typeface="Microsoft Yahei"/>
              <a:ea typeface="Microsoft Yahei"/>
              <a:cs typeface="Microsoft Yahei"/>
              <a:sym typeface="Microsoft Yahei"/>
            </a:endParaRPr>
          </a:p>
        </p:txBody>
      </p:sp>
      <p:sp>
        <p:nvSpPr>
          <p:cNvPr id="215" name="Google Shape;215;p9"/>
          <p:cNvSpPr txBox="1"/>
          <p:nvPr/>
        </p:nvSpPr>
        <p:spPr>
          <a:xfrm>
            <a:off x="652174" y="1645920"/>
            <a:ext cx="9235440" cy="122193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600">
                <a:solidFill>
                  <a:srgbClr val="A5A5A5"/>
                </a:solidFill>
                <a:latin typeface="Microsoft YaHei"/>
                <a:ea typeface="Microsoft YaHei"/>
                <a:cs typeface="Microsoft YaHei"/>
                <a:sym typeface="Microsoft YaHei"/>
              </a:rPr>
              <a:t>Part-1: Salinity quality control</a:t>
            </a:r>
            <a:endParaRPr/>
          </a:p>
          <a:p>
            <a:pPr indent="0" lvl="0" marL="0" marR="0" rtl="0" algn="l">
              <a:lnSpc>
                <a:spcPct val="150000"/>
              </a:lnSpc>
              <a:spcBef>
                <a:spcPts val="0"/>
              </a:spcBef>
              <a:spcAft>
                <a:spcPts val="0"/>
              </a:spcAft>
              <a:buNone/>
            </a:pPr>
            <a:r>
              <a:rPr b="1" lang="en-US" sz="2600">
                <a:solidFill>
                  <a:srgbClr val="0070C0"/>
                </a:solidFill>
                <a:latin typeface="Microsoft YaHei"/>
                <a:ea typeface="Microsoft YaHei"/>
                <a:cs typeface="Microsoft YaHei"/>
                <a:sym typeface="Microsoft YaHei"/>
              </a:rPr>
              <a:t>Part-2: Salinity instrumental bias correction</a:t>
            </a:r>
            <a:endParaRPr b="1" sz="2600">
              <a:solidFill>
                <a:srgbClr val="0070C0"/>
              </a:solidFill>
              <a:latin typeface="Microsoft YaHei"/>
              <a:ea typeface="Microsoft YaHei"/>
              <a:cs typeface="Microsoft YaHei"/>
              <a:sym typeface="Microsoft YaHe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2018-09-28T03:17:00Z</dcterms:created>
  <dc:creator>lijing cheng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D45BFB65913D406CBB5568B738A90AE6_12</vt:lpwstr>
  </property>
  <property fmtid="{D5CDD505-2E9C-101B-9397-08002B2CF9AE}" pid="3" name="KSOProductBuildVer">
    <vt:lpwstr>2052-12.1.0.18276</vt:lpwstr>
  </property>
</Properties>
</file>