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671" r:id="rId2"/>
    <p:sldMasterId id="2147483683" r:id="rId3"/>
    <p:sldMasterId id="2147483694" r:id="rId4"/>
    <p:sldMasterId id="2147483648" r:id="rId5"/>
  </p:sldMasterIdLst>
  <p:notesMasterIdLst>
    <p:notesMasterId r:id="rId27"/>
  </p:notesMasterIdLst>
  <p:sldIdLst>
    <p:sldId id="4222" r:id="rId6"/>
    <p:sldId id="280" r:id="rId7"/>
    <p:sldId id="289" r:id="rId8"/>
    <p:sldId id="277" r:id="rId9"/>
    <p:sldId id="4212" r:id="rId10"/>
    <p:sldId id="297" r:id="rId11"/>
    <p:sldId id="290" r:id="rId12"/>
    <p:sldId id="4219" r:id="rId13"/>
    <p:sldId id="259" r:id="rId14"/>
    <p:sldId id="302" r:id="rId15"/>
    <p:sldId id="305" r:id="rId16"/>
    <p:sldId id="299" r:id="rId17"/>
    <p:sldId id="4203" r:id="rId18"/>
    <p:sldId id="326" r:id="rId19"/>
    <p:sldId id="627" r:id="rId20"/>
    <p:sldId id="542" r:id="rId21"/>
    <p:sldId id="4205" r:id="rId22"/>
    <p:sldId id="4224" r:id="rId23"/>
    <p:sldId id="4226" r:id="rId24"/>
    <p:sldId id="4213" r:id="rId25"/>
    <p:sldId id="4209" r:id="rId2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01AF-D40E-4E58-AEB3-735EE29CFFE9}" type="datetimeFigureOut">
              <a:rPr lang="en-CH" smtClean="0"/>
              <a:t>4/6/25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7BDAE-C08D-4E32-A367-7ECA65E4E63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624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8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7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29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OGC-API pub/sub discussion paper is partly rooted in WIS2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EC18B-8BAB-4C81-8A48-6DFF073FBC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D4AB8-3A11-4583-AC31-2BAB11A696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84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40CC0-E1B3-4EC8-A0BA-2AC8E0CBED1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1A41-DD35-4672-8B86-B930A877D76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572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B4DC1-5A02-5943-BA00-0D7E3AE7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D0F6C-7951-125D-2FAF-EAE7B04CB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A1C03-2306-4BDE-180F-F1A0CA909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EB5A3-296C-F199-659C-C369F926E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D7448-BA1D-3742-9819-D3EC6E0D6AB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3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3CAA3-3B09-891F-E129-9B346962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E201-7AB9-4C4A-88DC-1B98F3F07C19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B036F-52BA-4CDB-42A9-DB3DD75F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7A2B-2D77-C2BD-458E-1CB8113E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CD65-4195-4EDC-97B1-62A958951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5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6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D215-8914-4AFF-AFEE-38176D2AA964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D5AC-5239-4317-A018-1F813C8A6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E3D274-0336-1548-B843-F77B57059E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2449" y="0"/>
            <a:ext cx="12244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72" r:id="rId3"/>
    <p:sldLayoutId id="214748374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D215-8914-4AFF-AFEE-38176D2AA964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D5AC-5239-4317-A018-1F813C8A6B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309B2-3EAB-A780-619D-5EB35F15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C133D-992B-3683-4759-478F6BF7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7915-0489-2E47-E712-67AD1EEED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201-7AB9-4C4A-88DC-1B98F3F07C19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F8E3-E1B1-AAE6-5835-BC73B1469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CD47-2CE5-F21A-A756-06178A7B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CD65-4195-4EDC-97B1-62A958951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9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mo-im.github.io/wcmp2/standard/wcmp2-DRAFT.html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wmo-im.github.io/wis2-guide/guide/wis2-guide-DRAFT.html#_how_to_provide_discovery_metadata_to_wis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olfvert/WIS2-GlobalBroker-Redundancy" TargetMode="External"/><Relationship Id="rId13" Type="http://schemas.openxmlformats.org/officeDocument/2006/relationships/hyperlink" Target="https://github.com/wmo-im/wis2pilot/wiki/Resources#software-options" TargetMode="External"/><Relationship Id="rId3" Type="http://schemas.openxmlformats.org/officeDocument/2006/relationships/hyperlink" Target="https://github.com/wmo-im/pywcmp" TargetMode="External"/><Relationship Id="rId7" Type="http://schemas.openxmlformats.org/officeDocument/2006/relationships/hyperlink" Target="https://github.com/wmo-im/pywis-topics" TargetMode="External"/><Relationship Id="rId12" Type="http://schemas.openxmlformats.org/officeDocument/2006/relationships/hyperlink" Target="http://github.com/wmo-im/pyosca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wmo-im/pywis-pubsub" TargetMode="External"/><Relationship Id="rId11" Type="http://schemas.openxmlformats.org/officeDocument/2006/relationships/hyperlink" Target="https://github.com/wmo-im/wis2-gc" TargetMode="External"/><Relationship Id="rId5" Type="http://schemas.openxmlformats.org/officeDocument/2006/relationships/hyperlink" Target="https://github.com/wmo-im/pywiscat" TargetMode="External"/><Relationship Id="rId10" Type="http://schemas.openxmlformats.org/officeDocument/2006/relationships/hyperlink" Target="https://github.com/wmo-im/wis2-gdc" TargetMode="External"/><Relationship Id="rId4" Type="http://schemas.openxmlformats.org/officeDocument/2006/relationships/hyperlink" Target="https://docs.wis2box.wis.wmo.int/" TargetMode="External"/><Relationship Id="rId9" Type="http://schemas.openxmlformats.org/officeDocument/2006/relationships/hyperlink" Target="https://github.com/wmo-im/wis2-g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docs.wis2box.wis.wmo.int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github.com/wmo-im/wis2-topic-hierarchy/issues/20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des.wmo.int/wis/topic-hierarchy/earth-system-discipline/ocean/_surface-based-observation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community.wmo.int/en/wis-manual-volume-ii-wis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s://wmo-im.github.io/wis2-guide/guide/wis2-guide-DRAFT.html#_why_are_datasets_so_important" TargetMode="External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hyperlink" Target="https://wmo-im.github.io/wis2-guide/guide/wis2-guide-DRAFT.html#_how_to_get_start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wmo-im.github.io/wcmp2/standard/wcmp2-DRAFT.html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hyperlink" Target="https://wmo-im.github.io/wis2-guide/guide/wis2-guide-DRAFT.html#_how_to_provide_discovery_metadata_to_wis2" TargetMode="External"/><Relationship Id="rId17" Type="http://schemas.openxmlformats.org/officeDocument/2006/relationships/image" Target="../media/image38.png"/><Relationship Id="rId2" Type="http://schemas.openxmlformats.org/officeDocument/2006/relationships/image" Target="../media/image3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microsoft.com/office/2007/relationships/hdphoto" Target="../media/hdphoto4.wdp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D0B8C-139E-3442-82B3-58D2C64B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4114" y="-55050"/>
            <a:ext cx="12304860" cy="69130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25833" y="0"/>
            <a:ext cx="10256567" cy="3003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WMO WIS2 and Ocean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42CC2-50D3-2651-9E6A-EEDDCC71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0E62B-72E2-EDC9-BCA1-2E006B5946DB}"/>
              </a:ext>
            </a:extLst>
          </p:cNvPr>
          <p:cNvSpPr txBox="1"/>
          <p:nvPr/>
        </p:nvSpPr>
        <p:spPr>
          <a:xfrm>
            <a:off x="4167573" y="2666060"/>
            <a:ext cx="5972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Tom Kralidis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Senior Geospatial Architect</a:t>
            </a:r>
          </a:p>
          <a:p>
            <a:r>
              <a:rPr lang="en-US" sz="2400" dirty="0">
                <a:solidFill>
                  <a:schemeClr val="bg1"/>
                </a:solidFill>
              </a:rPr>
              <a:t>Meteorological Service of Canada</a:t>
            </a:r>
            <a:endParaRPr lang="en-CH" sz="240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tom.kralidis@ec.gc.ca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tomkralidis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4EDE3-28E9-5651-D514-208F6634F4FC}"/>
              </a:ext>
            </a:extLst>
          </p:cNvPr>
          <p:cNvSpPr txBox="1"/>
          <p:nvPr/>
        </p:nvSpPr>
        <p:spPr>
          <a:xfrm>
            <a:off x="7626915" y="5142147"/>
            <a:ext cx="45650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Chair, WMO Expert Team on Metadata Standards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Architect, WIS2 Architecture and Implementation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Technical Lead, WIS2 in a 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8C55A-DF7D-7322-5635-6EDE91F44E9E}"/>
              </a:ext>
            </a:extLst>
          </p:cNvPr>
          <p:cNvSpPr txBox="1"/>
          <p:nvPr/>
        </p:nvSpPr>
        <p:spPr>
          <a:xfrm>
            <a:off x="207258" y="635635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2025-04-08</a:t>
            </a:r>
          </a:p>
        </p:txBody>
      </p:sp>
    </p:spTree>
    <p:extLst>
      <p:ext uri="{BB962C8B-B14F-4D97-AF65-F5344CB8AC3E}">
        <p14:creationId xmlns:p14="http://schemas.microsoft.com/office/powerpoint/2010/main" val="129430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0EE4-6F03-CA6F-475B-C0CAE097CC0D}"/>
              </a:ext>
            </a:extLst>
          </p:cNvPr>
          <p:cNvSpPr txBox="1">
            <a:spLocks/>
          </p:cNvSpPr>
          <p:nvPr/>
        </p:nvSpPr>
        <p:spPr>
          <a:xfrm>
            <a:off x="573881" y="405963"/>
            <a:ext cx="10512552" cy="887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Core Metadata Profile 2.0 (WCMP2)</a:t>
            </a:r>
            <a:endParaRPr lang="en-GB" sz="24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new standard for WIS Metadata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-apple-syste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EB341-F531-E2EA-16A5-E2E8B3457AA9}"/>
              </a:ext>
            </a:extLst>
          </p:cNvPr>
          <p:cNvSpPr txBox="1">
            <a:spLocks/>
          </p:cNvSpPr>
          <p:nvPr/>
        </p:nvSpPr>
        <p:spPr>
          <a:xfrm>
            <a:off x="786384" y="1622193"/>
            <a:ext cx="7279099" cy="211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-apple-system"/>
              </a:rPr>
              <a:t>WCMP2 is an extension of the International Standard OGC API - Records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-apple-system"/>
              </a:rPr>
              <a:t>Discovery metadata describes a given dataset or collection</a:t>
            </a:r>
            <a:endParaRPr lang="en-CH" sz="2000" dirty="0">
              <a:solidFill>
                <a:srgbClr val="333333"/>
              </a:solidFill>
              <a:latin typeface="-apple-syste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-apple-system"/>
              </a:rPr>
              <a:t>Aligning with the WIS 2.0 Principles, discovery metadata will be published to the Global Discovery Catalogue</a:t>
            </a:r>
          </a:p>
          <a:p>
            <a:endParaRPr lang="en-CH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9FC7B5F-54C2-184A-9571-FA2E203FB086}"/>
              </a:ext>
            </a:extLst>
          </p:cNvPr>
          <p:cNvGrpSpPr/>
          <p:nvPr/>
        </p:nvGrpSpPr>
        <p:grpSpPr>
          <a:xfrm>
            <a:off x="8577605" y="1442482"/>
            <a:ext cx="3162660" cy="5080046"/>
            <a:chOff x="576733" y="1161232"/>
            <a:chExt cx="3162660" cy="508004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19BE6D-8691-50A2-0C49-D7EF61753191}"/>
                </a:ext>
              </a:extLst>
            </p:cNvPr>
            <p:cNvGrpSpPr/>
            <p:nvPr/>
          </p:nvGrpSpPr>
          <p:grpSpPr>
            <a:xfrm>
              <a:off x="582522" y="1161232"/>
              <a:ext cx="3153167" cy="1906726"/>
              <a:chOff x="1388353" y="1260340"/>
              <a:chExt cx="3153167" cy="190672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196326-FAB0-0605-88EB-3645E80C024F}"/>
                  </a:ext>
                </a:extLst>
              </p:cNvPr>
              <p:cNvSpPr txBox="1"/>
              <p:nvPr/>
            </p:nvSpPr>
            <p:spPr>
              <a:xfrm>
                <a:off x="1388353" y="1412740"/>
                <a:ext cx="315316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Identifier</a:t>
                </a:r>
              </a:p>
              <a:p>
                <a:r>
                  <a:rPr lang="en-GB"/>
                  <a:t>Title</a:t>
                </a:r>
              </a:p>
              <a:p>
                <a:r>
                  <a:rPr lang="en-GB"/>
                  <a:t>Description</a:t>
                </a:r>
              </a:p>
              <a:p>
                <a:r>
                  <a:rPr lang="en-GB"/>
                  <a:t>Keywords</a:t>
                </a:r>
              </a:p>
              <a:p>
                <a:r>
                  <a:rPr lang="en-GB"/>
                  <a:t>Geometry (extent)</a:t>
                </a:r>
              </a:p>
              <a:p>
                <a:r>
                  <a:rPr lang="en-GB"/>
                  <a:t>Time (extent)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2DAEA67-820F-93A7-3307-2DE20F26D952}"/>
                  </a:ext>
                </a:extLst>
              </p:cNvPr>
              <p:cNvSpPr/>
              <p:nvPr/>
            </p:nvSpPr>
            <p:spPr>
              <a:xfrm>
                <a:off x="1413753" y="1285240"/>
                <a:ext cx="2613560" cy="18487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740F6CF-87F0-6B00-CDFC-87DE30EBF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139" y="1448115"/>
                <a:ext cx="260717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171610-2E43-FDD6-BCBA-B1622E7519F8}"/>
                  </a:ext>
                </a:extLst>
              </p:cNvPr>
              <p:cNvSpPr txBox="1"/>
              <p:nvPr/>
            </p:nvSpPr>
            <p:spPr>
              <a:xfrm>
                <a:off x="1395019" y="1260340"/>
                <a:ext cx="13149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chemeClr val="accent1">
                        <a:lumMod val="50000"/>
                      </a:schemeClr>
                    </a:solidFill>
                  </a:rPr>
                  <a:t>Description of the Dataset</a:t>
                </a:r>
                <a:endParaRPr lang="en-GB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6A3684B-68BC-B627-9E8E-DC7D6BABC938}"/>
                </a:ext>
              </a:extLst>
            </p:cNvPr>
            <p:cNvGrpSpPr/>
            <p:nvPr/>
          </p:nvGrpSpPr>
          <p:grpSpPr>
            <a:xfrm>
              <a:off x="586226" y="3065579"/>
              <a:ext cx="3153167" cy="521732"/>
              <a:chOff x="1388353" y="1260340"/>
              <a:chExt cx="3153167" cy="52173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547C59-AE0F-B7F1-53F1-7F93B57B973C}"/>
                  </a:ext>
                </a:extLst>
              </p:cNvPr>
              <p:cNvSpPr txBox="1"/>
              <p:nvPr/>
            </p:nvSpPr>
            <p:spPr>
              <a:xfrm>
                <a:off x="1388353" y="1412740"/>
                <a:ext cx="3153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Publisher contact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CDB2C94-E246-3517-F9F2-E3961CB29781}"/>
                  </a:ext>
                </a:extLst>
              </p:cNvPr>
              <p:cNvSpPr/>
              <p:nvPr/>
            </p:nvSpPr>
            <p:spPr>
              <a:xfrm>
                <a:off x="1413753" y="1285240"/>
                <a:ext cx="2609856" cy="4706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38C4E42-55EE-EB41-D955-03068A0382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139" y="1448115"/>
                <a:ext cx="260346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D6C566-7CC9-14C3-2622-F0A6399F754E}"/>
                  </a:ext>
                </a:extLst>
              </p:cNvPr>
              <p:cNvSpPr txBox="1"/>
              <p:nvPr/>
            </p:nvSpPr>
            <p:spPr>
              <a:xfrm>
                <a:off x="1395019" y="1260340"/>
                <a:ext cx="13149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chemeClr val="accent1">
                        <a:lumMod val="50000"/>
                      </a:schemeClr>
                    </a:solidFill>
                  </a:rPr>
                  <a:t>Who to contact</a:t>
                </a:r>
                <a:endParaRPr lang="en-GB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0BE08B-D361-E764-70BC-F4E14F514162}"/>
                </a:ext>
              </a:extLst>
            </p:cNvPr>
            <p:cNvGrpSpPr/>
            <p:nvPr/>
          </p:nvGrpSpPr>
          <p:grpSpPr>
            <a:xfrm>
              <a:off x="582521" y="3604126"/>
              <a:ext cx="3153167" cy="1075730"/>
              <a:chOff x="1388353" y="1260340"/>
              <a:chExt cx="3153167" cy="107573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8535619-6730-1A6E-D99A-269789D1D344}"/>
                  </a:ext>
                </a:extLst>
              </p:cNvPr>
              <p:cNvSpPr txBox="1"/>
              <p:nvPr/>
            </p:nvSpPr>
            <p:spPr>
              <a:xfrm>
                <a:off x="1388353" y="1412740"/>
                <a:ext cx="31531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Data access (files)</a:t>
                </a:r>
              </a:p>
              <a:p>
                <a:r>
                  <a:rPr lang="en-GB"/>
                  <a:t>Data access (API)</a:t>
                </a:r>
              </a:p>
              <a:p>
                <a:r>
                  <a:rPr lang="en-GB"/>
                  <a:t>Data access (notifications)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D447EE0-2406-4F20-2F52-51DF9478ACE0}"/>
                  </a:ext>
                </a:extLst>
              </p:cNvPr>
              <p:cNvSpPr/>
              <p:nvPr/>
            </p:nvSpPr>
            <p:spPr>
              <a:xfrm>
                <a:off x="1413752" y="1285239"/>
                <a:ext cx="2613561" cy="99466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A0288B1-70BA-9582-BD8C-2501DB75A4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139" y="1448115"/>
                <a:ext cx="260717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B952F1-E70F-BAD8-A890-E28D72ABB92A}"/>
                  </a:ext>
                </a:extLst>
              </p:cNvPr>
              <p:cNvSpPr txBox="1"/>
              <p:nvPr/>
            </p:nvSpPr>
            <p:spPr>
              <a:xfrm>
                <a:off x="1395019" y="1260340"/>
                <a:ext cx="13149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chemeClr val="accent1">
                        <a:lumMod val="50000"/>
                      </a:schemeClr>
                    </a:solidFill>
                  </a:rPr>
                  <a:t>How to access</a:t>
                </a:r>
                <a:endParaRPr lang="en-GB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14320F7-8869-49D4-73DD-FE12275C9343}"/>
                </a:ext>
              </a:extLst>
            </p:cNvPr>
            <p:cNvGrpSpPr/>
            <p:nvPr/>
          </p:nvGrpSpPr>
          <p:grpSpPr>
            <a:xfrm>
              <a:off x="576733" y="4667370"/>
              <a:ext cx="3153167" cy="1075730"/>
              <a:chOff x="1388353" y="1260340"/>
              <a:chExt cx="3153167" cy="107573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0D3DD28-CF3C-4E9D-A754-F943164FF7C7}"/>
                  </a:ext>
                </a:extLst>
              </p:cNvPr>
              <p:cNvSpPr txBox="1"/>
              <p:nvPr/>
            </p:nvSpPr>
            <p:spPr>
              <a:xfrm>
                <a:off x="1388353" y="1412740"/>
                <a:ext cx="31531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Data policy</a:t>
                </a:r>
              </a:p>
              <a:p>
                <a:r>
                  <a:rPr lang="en-GB"/>
                  <a:t>Rights</a:t>
                </a:r>
              </a:p>
              <a:p>
                <a:r>
                  <a:rPr lang="en-GB"/>
                  <a:t>License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615CAE-4BE2-617D-FB67-3436C4B9AEB0}"/>
                  </a:ext>
                </a:extLst>
              </p:cNvPr>
              <p:cNvSpPr/>
              <p:nvPr/>
            </p:nvSpPr>
            <p:spPr>
              <a:xfrm>
                <a:off x="1413753" y="1285239"/>
                <a:ext cx="2619348" cy="99466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0AB8B5C-F1C7-AAEF-FB56-69DE6800E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139" y="1448115"/>
                <a:ext cx="261296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06699A-8D38-F6B0-2510-FBF149F7D288}"/>
                  </a:ext>
                </a:extLst>
              </p:cNvPr>
              <p:cNvSpPr txBox="1"/>
              <p:nvPr/>
            </p:nvSpPr>
            <p:spPr>
              <a:xfrm>
                <a:off x="1395019" y="1260340"/>
                <a:ext cx="13149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chemeClr val="accent1">
                        <a:lumMod val="50000"/>
                      </a:schemeClr>
                    </a:solidFill>
                  </a:rPr>
                  <a:t>Conditions of use</a:t>
                </a:r>
                <a:endParaRPr lang="en-GB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139FE0E-BE46-1290-999E-C2B836EB3A4F}"/>
                </a:ext>
              </a:extLst>
            </p:cNvPr>
            <p:cNvGrpSpPr/>
            <p:nvPr/>
          </p:nvGrpSpPr>
          <p:grpSpPr>
            <a:xfrm>
              <a:off x="579411" y="5719546"/>
              <a:ext cx="3153167" cy="521732"/>
              <a:chOff x="1388353" y="1260340"/>
              <a:chExt cx="3153167" cy="5217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2A16E9-7037-95CD-74EE-B047F4A1443E}"/>
                  </a:ext>
                </a:extLst>
              </p:cNvPr>
              <p:cNvSpPr txBox="1"/>
              <p:nvPr/>
            </p:nvSpPr>
            <p:spPr>
              <a:xfrm>
                <a:off x="1388353" y="1412740"/>
                <a:ext cx="3153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Citation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3993CEA-103F-3670-01DD-F82416D8489D}"/>
                  </a:ext>
                </a:extLst>
              </p:cNvPr>
              <p:cNvSpPr/>
              <p:nvPr/>
            </p:nvSpPr>
            <p:spPr>
              <a:xfrm>
                <a:off x="1413753" y="1285240"/>
                <a:ext cx="2616670" cy="4706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34745A5-488F-558E-5676-88B9F8334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139" y="1448115"/>
                <a:ext cx="261028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E3369C5-9085-1C9B-3045-F44BA6BA7A39}"/>
                  </a:ext>
                </a:extLst>
              </p:cNvPr>
              <p:cNvSpPr txBox="1"/>
              <p:nvPr/>
            </p:nvSpPr>
            <p:spPr>
              <a:xfrm>
                <a:off x="1395019" y="1260340"/>
                <a:ext cx="13149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chemeClr val="accent1">
                        <a:lumMod val="50000"/>
                      </a:schemeClr>
                    </a:solidFill>
                  </a:rPr>
                  <a:t>How to attribute</a:t>
                </a:r>
                <a:endParaRPr lang="en-GB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2E3F061-EA72-67F2-5076-16ABD3E7C716}"/>
              </a:ext>
            </a:extLst>
          </p:cNvPr>
          <p:cNvGrpSpPr/>
          <p:nvPr/>
        </p:nvGrpSpPr>
        <p:grpSpPr>
          <a:xfrm>
            <a:off x="1176236" y="3734128"/>
            <a:ext cx="5564021" cy="1513209"/>
            <a:chOff x="5138481" y="4728069"/>
            <a:chExt cx="5564021" cy="15132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87AA3DA-325C-802D-B180-624ED7CEBC57}"/>
                </a:ext>
              </a:extLst>
            </p:cNvPr>
            <p:cNvGrpSpPr/>
            <p:nvPr/>
          </p:nvGrpSpPr>
          <p:grpSpPr>
            <a:xfrm>
              <a:off x="5138481" y="5116020"/>
              <a:ext cx="854768" cy="1115657"/>
              <a:chOff x="5763630" y="5642167"/>
              <a:chExt cx="854768" cy="111565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991AE1C-B730-3B1F-E7E2-D604CCBB986A}"/>
                  </a:ext>
                </a:extLst>
              </p:cNvPr>
              <p:cNvGrpSpPr/>
              <p:nvPr/>
            </p:nvGrpSpPr>
            <p:grpSpPr>
              <a:xfrm>
                <a:off x="5763630" y="5662743"/>
                <a:ext cx="853119" cy="1095081"/>
                <a:chOff x="6469911" y="573024"/>
                <a:chExt cx="853119" cy="1095081"/>
              </a:xfrm>
            </p:grpSpPr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D507F4F1-46A0-72FA-4E82-DC239ECFD0D0}"/>
                    </a:ext>
                  </a:extLst>
                </p:cNvPr>
                <p:cNvSpPr/>
                <p:nvPr/>
              </p:nvSpPr>
              <p:spPr>
                <a:xfrm>
                  <a:off x="6510528" y="573024"/>
                  <a:ext cx="768096" cy="1072896"/>
                </a:xfrm>
                <a:prstGeom prst="roundRect">
                  <a:avLst>
                    <a:gd name="adj" fmla="val 7545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020C393-5D47-0B90-3B5F-43A6DAE6EC2C}"/>
                    </a:ext>
                  </a:extLst>
                </p:cNvPr>
                <p:cNvSpPr/>
                <p:nvPr/>
              </p:nvSpPr>
              <p:spPr>
                <a:xfrm>
                  <a:off x="7005356" y="573024"/>
                  <a:ext cx="273268" cy="27326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98C8DA83-E958-8194-E52A-008328672721}"/>
                    </a:ext>
                  </a:extLst>
                </p:cNvPr>
                <p:cNvSpPr/>
                <p:nvPr/>
              </p:nvSpPr>
              <p:spPr>
                <a:xfrm rot="5400000">
                  <a:off x="6999566" y="578811"/>
                  <a:ext cx="273269" cy="273270"/>
                </a:xfrm>
                <a:prstGeom prst="triangle">
                  <a:avLst>
                    <a:gd name="adj" fmla="val 100000"/>
                  </a:avLst>
                </a:prstGeom>
                <a:solidFill>
                  <a:sysClr val="window" lastClr="FFFFFF"/>
                </a:solidFill>
                <a:ln w="12700" cap="rnd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869BBB14-B368-4204-C18D-D9AF41B67802}"/>
                    </a:ext>
                  </a:extLst>
                </p:cNvPr>
                <p:cNvCxnSpPr/>
                <p:nvPr/>
              </p:nvCxnSpPr>
              <p:spPr>
                <a:xfrm>
                  <a:off x="6510528" y="1427544"/>
                  <a:ext cx="762308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63F8062-94F9-8469-1C2F-DB7FE03CE1EF}"/>
                    </a:ext>
                  </a:extLst>
                </p:cNvPr>
                <p:cNvSpPr txBox="1"/>
                <p:nvPr/>
              </p:nvSpPr>
              <p:spPr>
                <a:xfrm>
                  <a:off x="6610996" y="1406495"/>
                  <a:ext cx="5613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JSON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19F279F-B30C-3248-0F09-8C1D16723B4B}"/>
                    </a:ext>
                  </a:extLst>
                </p:cNvPr>
                <p:cNvSpPr txBox="1"/>
                <p:nvPr/>
              </p:nvSpPr>
              <p:spPr>
                <a:xfrm>
                  <a:off x="6469911" y="909189"/>
                  <a:ext cx="85311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WCMP2</a:t>
                  </a:r>
                  <a:endParaRPr kumimoji="0" lang="en-GB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F6D70500-E24D-58D7-6A3D-E471B10E07EA}"/>
                  </a:ext>
                </a:extLst>
              </p:cNvPr>
              <p:cNvSpPr/>
              <p:nvPr/>
            </p:nvSpPr>
            <p:spPr>
              <a:xfrm rot="10800000">
                <a:off x="6297962" y="5642167"/>
                <a:ext cx="320436" cy="315980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ECDB9E0-DBF4-7DDE-DAC0-B0F16068A7DE}"/>
                </a:ext>
              </a:extLst>
            </p:cNvPr>
            <p:cNvGrpSpPr/>
            <p:nvPr/>
          </p:nvGrpSpPr>
          <p:grpSpPr>
            <a:xfrm>
              <a:off x="7421568" y="4728069"/>
              <a:ext cx="1191086" cy="1513209"/>
              <a:chOff x="8046719" y="5254216"/>
              <a:chExt cx="1191086" cy="151320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85A615CA-AB4A-D2FE-FA3F-E26D0A0D8885}"/>
                  </a:ext>
                </a:extLst>
              </p:cNvPr>
              <p:cNvSpPr/>
              <p:nvPr/>
            </p:nvSpPr>
            <p:spPr>
              <a:xfrm>
                <a:off x="8046719" y="5588467"/>
                <a:ext cx="1175851" cy="1175333"/>
              </a:xfrm>
              <a:prstGeom prst="roundRect">
                <a:avLst>
                  <a:gd name="adj" fmla="val 2604"/>
                </a:avLst>
              </a:prstGeom>
              <a:solidFill>
                <a:schemeClr val="bg1"/>
              </a:solidFill>
              <a:ln w="28575">
                <a:solidFill>
                  <a:srgbClr val="1849D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2F977BE-F2EF-EE88-6071-722E1C4E2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18061" y="5254216"/>
                <a:ext cx="664522" cy="676715"/>
              </a:xfrm>
              <a:prstGeom prst="rect">
                <a:avLst/>
              </a:prstGeom>
            </p:spPr>
          </p:pic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35E7CA0-3AEE-14CF-F432-3A230E19DB59}"/>
                  </a:ext>
                </a:extLst>
              </p:cNvPr>
              <p:cNvSpPr/>
              <p:nvPr/>
            </p:nvSpPr>
            <p:spPr>
              <a:xfrm>
                <a:off x="8408547" y="5343038"/>
                <a:ext cx="483550" cy="483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5EBAC02F-696F-F3D0-A716-0DFF702A0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5743" y="5324989"/>
                <a:ext cx="538998" cy="519648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F2241CD-0C4A-E63F-CA42-F4591CA966F2}"/>
                  </a:ext>
                </a:extLst>
              </p:cNvPr>
              <p:cNvSpPr txBox="1"/>
              <p:nvPr/>
            </p:nvSpPr>
            <p:spPr>
              <a:xfrm>
                <a:off x="8058612" y="5905651"/>
                <a:ext cx="117919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rgbClr val="1849D4"/>
                    </a:solidFill>
                  </a:rPr>
                  <a:t>Global</a:t>
                </a:r>
              </a:p>
              <a:p>
                <a:pPr algn="ctr"/>
                <a:r>
                  <a:rPr lang="en-GB" sz="1600">
                    <a:solidFill>
                      <a:srgbClr val="1849D4"/>
                    </a:solidFill>
                  </a:rPr>
                  <a:t>Discovery</a:t>
                </a:r>
              </a:p>
              <a:p>
                <a:pPr algn="ctr"/>
                <a:r>
                  <a:rPr lang="en-GB" sz="1600">
                    <a:solidFill>
                      <a:srgbClr val="1849D4"/>
                    </a:solidFill>
                  </a:rPr>
                  <a:t>Catalogue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7992FDF-0A87-BDDF-9DD8-FA5ECE5B38C5}"/>
                </a:ext>
              </a:extLst>
            </p:cNvPr>
            <p:cNvGrpSpPr/>
            <p:nvPr/>
          </p:nvGrpSpPr>
          <p:grpSpPr>
            <a:xfrm>
              <a:off x="9457902" y="5209049"/>
              <a:ext cx="1244600" cy="835199"/>
              <a:chOff x="10163422" y="5009438"/>
              <a:chExt cx="1244600" cy="835199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1DD4CD2-9DCD-1E16-B0C4-A3B6577D2666}"/>
                  </a:ext>
                </a:extLst>
              </p:cNvPr>
              <p:cNvSpPr/>
              <p:nvPr/>
            </p:nvSpPr>
            <p:spPr>
              <a:xfrm>
                <a:off x="10163422" y="5009438"/>
                <a:ext cx="1244600" cy="835199"/>
              </a:xfrm>
              <a:prstGeom prst="roundRect">
                <a:avLst>
                  <a:gd name="adj" fmla="val 8760"/>
                </a:avLst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2A3C919-92ED-DB11-A2E9-AD64A55046C6}"/>
                  </a:ext>
                </a:extLst>
              </p:cNvPr>
              <p:cNvSpPr txBox="1"/>
              <p:nvPr/>
            </p:nvSpPr>
            <p:spPr>
              <a:xfrm>
                <a:off x="10177463" y="5030687"/>
                <a:ext cx="1179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chemeClr val="bg1">
                        <a:lumMod val="50000"/>
                      </a:schemeClr>
                    </a:solidFill>
                  </a:rPr>
                  <a:t>search engines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2BF85B67-AC6D-36E7-A850-E62104EF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9233" y="5247044"/>
                <a:ext cx="577379" cy="577379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2C156956-5C07-932A-8C26-71D22C01E4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4208" t="9771" r="24075" b="11546"/>
              <a:stretch/>
            </p:blipFill>
            <p:spPr>
              <a:xfrm>
                <a:off x="10818382" y="5253082"/>
                <a:ext cx="477520" cy="544883"/>
              </a:xfrm>
              <a:prstGeom prst="rect">
                <a:avLst/>
              </a:prstGeom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1B72E81-6EFE-9DEA-A3E0-E505AC9D180A}"/>
                </a:ext>
              </a:extLst>
            </p:cNvPr>
            <p:cNvGrpSpPr/>
            <p:nvPr/>
          </p:nvGrpSpPr>
          <p:grpSpPr>
            <a:xfrm>
              <a:off x="8436351" y="5393426"/>
              <a:ext cx="1179193" cy="287743"/>
              <a:chOff x="8583987" y="5634400"/>
              <a:chExt cx="1179193" cy="287743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5C08E3D8-BB1D-AEE3-E5C8-6C379BD50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1406" y="5634400"/>
                <a:ext cx="841821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C967750-20DA-4CB0-9067-062FB3FB9BFB}"/>
                  </a:ext>
                </a:extLst>
              </p:cNvPr>
              <p:cNvSpPr txBox="1"/>
              <p:nvPr/>
            </p:nvSpPr>
            <p:spPr>
              <a:xfrm>
                <a:off x="8583987" y="5645144"/>
                <a:ext cx="1179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</a:rPr>
                  <a:t>«index»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966DDC4-3767-A011-6031-DEF0154BB6B3}"/>
                </a:ext>
              </a:extLst>
            </p:cNvPr>
            <p:cNvGrpSpPr/>
            <p:nvPr/>
          </p:nvGrpSpPr>
          <p:grpSpPr>
            <a:xfrm>
              <a:off x="5942501" y="5385674"/>
              <a:ext cx="1479067" cy="320150"/>
              <a:chOff x="5942501" y="5649987"/>
              <a:chExt cx="1479067" cy="320150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313D396-598F-AFEA-1F42-BF7676EA9A6F}"/>
                  </a:ext>
                </a:extLst>
              </p:cNvPr>
              <p:cNvCxnSpPr>
                <a:cxnSpLocks/>
                <a:stCxn id="89" idx="1"/>
              </p:cNvCxnSpPr>
              <p:nvPr/>
            </p:nvCxnSpPr>
            <p:spPr>
              <a:xfrm flipH="1">
                <a:off x="5942501" y="5649987"/>
                <a:ext cx="1479067" cy="2305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9CA9C14-CF0F-21F4-F31E-6A3DAA068F64}"/>
                  </a:ext>
                </a:extLst>
              </p:cNvPr>
              <p:cNvSpPr txBox="1"/>
              <p:nvPr/>
            </p:nvSpPr>
            <p:spPr>
              <a:xfrm>
                <a:off x="6027326" y="5693138"/>
                <a:ext cx="1179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</a:rPr>
                  <a:t>«publish»</a:t>
                </a: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3264D04F-1F08-B94A-DA04-EB1D2235D0FF}"/>
              </a:ext>
            </a:extLst>
          </p:cNvPr>
          <p:cNvSpPr txBox="1"/>
          <p:nvPr/>
        </p:nvSpPr>
        <p:spPr>
          <a:xfrm>
            <a:off x="1646269" y="6120969"/>
            <a:ext cx="5282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Guide to WIS (WMO No. 1061), Vol II, </a:t>
            </a: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§1.3.2 How to provide discovery metadata to WIS2 [</a:t>
            </a: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  <a:hlinkClick r:id="rId7"/>
              </a:rPr>
              <a:t>draf</a:t>
            </a:r>
            <a:r>
              <a:rPr lang="en-GB" sz="1000" dirty="0">
                <a:solidFill>
                  <a:srgbClr val="1F1F1F"/>
                </a:solidFill>
                <a:latin typeface="Google Sans"/>
                <a:hlinkClick r:id="rId7"/>
              </a:rPr>
              <a:t>t</a:t>
            </a:r>
            <a:r>
              <a:rPr lang="en-GB" sz="1000" dirty="0">
                <a:solidFill>
                  <a:srgbClr val="1F1F1F"/>
                </a:solidFill>
                <a:latin typeface="Google Sans"/>
              </a:rPr>
              <a:t>]</a:t>
            </a: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GB" sz="10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74BABD1-39A8-13E2-FE59-0A98CACE3A2C}"/>
              </a:ext>
            </a:extLst>
          </p:cNvPr>
          <p:cNvSpPr txBox="1"/>
          <p:nvPr/>
        </p:nvSpPr>
        <p:spPr>
          <a:xfrm>
            <a:off x="1635964" y="6422624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Manual on WIS (WMO No. 1060), Vol II, Appendix F: WMO Core Metadata Profile 2</a:t>
            </a: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 [</a:t>
            </a: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  <a:hlinkClick r:id="rId8"/>
              </a:rPr>
              <a:t>draf</a:t>
            </a:r>
            <a:r>
              <a:rPr lang="en-GB" sz="1000" dirty="0">
                <a:solidFill>
                  <a:srgbClr val="1F1F1F"/>
                </a:solidFill>
                <a:latin typeface="Google Sans"/>
                <a:hlinkClick r:id="rId8"/>
              </a:rPr>
              <a:t>t</a:t>
            </a:r>
            <a:r>
              <a:rPr lang="en-GB" sz="1000" dirty="0">
                <a:solidFill>
                  <a:srgbClr val="1F1F1F"/>
                </a:solidFill>
                <a:latin typeface="Google Sans"/>
              </a:rPr>
              <a:t>]</a:t>
            </a: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6455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51682-B3AA-C0DC-265C-C5FFDCC7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"/>
            <a:ext cx="12192000" cy="666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33B96-78CA-6E9A-9507-1D43F720C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53" y="4060078"/>
            <a:ext cx="3706403" cy="328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688C63-35C8-681A-703F-3459CB224071}"/>
              </a:ext>
            </a:extLst>
          </p:cNvPr>
          <p:cNvSpPr/>
          <p:nvPr/>
        </p:nvSpPr>
        <p:spPr>
          <a:xfrm>
            <a:off x="1089025" y="220656"/>
            <a:ext cx="1659571" cy="113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--------------------------------------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0D761-C320-C478-FA96-852C55AC1EFB}"/>
              </a:ext>
            </a:extLst>
          </p:cNvPr>
          <p:cNvSpPr/>
          <p:nvPr/>
        </p:nvSpPr>
        <p:spPr>
          <a:xfrm>
            <a:off x="0" y="6673443"/>
            <a:ext cx="12192000" cy="176169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B9682-9199-FF4D-DCA5-12A981541E7F}"/>
              </a:ext>
            </a:extLst>
          </p:cNvPr>
          <p:cNvSpPr/>
          <p:nvPr/>
        </p:nvSpPr>
        <p:spPr>
          <a:xfrm>
            <a:off x="7185025" y="216462"/>
            <a:ext cx="1659571" cy="113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--------------------------------------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89D4C04-A032-A736-DC64-2C3A1F9A4095}"/>
              </a:ext>
            </a:extLst>
          </p:cNvPr>
          <p:cNvSpPr/>
          <p:nvPr/>
        </p:nvSpPr>
        <p:spPr>
          <a:xfrm>
            <a:off x="2365696" y="683702"/>
            <a:ext cx="2051108" cy="272893"/>
          </a:xfrm>
          <a:prstGeom prst="borderCallout1">
            <a:avLst>
              <a:gd name="adj1" fmla="val 48875"/>
              <a:gd name="adj2" fmla="val -2829"/>
              <a:gd name="adj3" fmla="val 64852"/>
              <a:gd name="adj4" fmla="val -4692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Geometry (extent)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146AE723-6B01-EEEA-AF78-8F58818DC642}"/>
              </a:ext>
            </a:extLst>
          </p:cNvPr>
          <p:cNvSpPr/>
          <p:nvPr/>
        </p:nvSpPr>
        <p:spPr>
          <a:xfrm>
            <a:off x="3791825" y="1448499"/>
            <a:ext cx="1140902" cy="272893"/>
          </a:xfrm>
          <a:prstGeom prst="borderCallout1">
            <a:avLst>
              <a:gd name="adj1" fmla="val 48875"/>
              <a:gd name="adj2" fmla="val -2829"/>
              <a:gd name="adj3" fmla="val 384558"/>
              <a:gd name="adj4" fmla="val -10979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Identifier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C1AD2DF-8292-C0D7-0783-A10162C72646}"/>
              </a:ext>
            </a:extLst>
          </p:cNvPr>
          <p:cNvSpPr/>
          <p:nvPr/>
        </p:nvSpPr>
        <p:spPr>
          <a:xfrm>
            <a:off x="4216865" y="1805730"/>
            <a:ext cx="678111" cy="272893"/>
          </a:xfrm>
          <a:prstGeom prst="borderCallout1">
            <a:avLst>
              <a:gd name="adj1" fmla="val 48875"/>
              <a:gd name="adj2" fmla="val -2829"/>
              <a:gd name="adj3" fmla="val 281576"/>
              <a:gd name="adj4" fmla="val -1310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F3C65927-1C3B-B490-395F-73032D9ABE46}"/>
              </a:ext>
            </a:extLst>
          </p:cNvPr>
          <p:cNvSpPr/>
          <p:nvPr/>
        </p:nvSpPr>
        <p:spPr>
          <a:xfrm>
            <a:off x="4585982" y="2162962"/>
            <a:ext cx="1307283" cy="272893"/>
          </a:xfrm>
          <a:prstGeom prst="borderCallout1">
            <a:avLst>
              <a:gd name="adj1" fmla="val 48875"/>
              <a:gd name="adj2" fmla="val -2829"/>
              <a:gd name="adj3" fmla="val 177057"/>
              <a:gd name="adj4" fmla="val -398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1DE6E1B4-F33C-DF64-C5E2-E5BA200D1196}"/>
              </a:ext>
            </a:extLst>
          </p:cNvPr>
          <p:cNvSpPr/>
          <p:nvPr/>
        </p:nvSpPr>
        <p:spPr>
          <a:xfrm>
            <a:off x="2547458" y="3227064"/>
            <a:ext cx="1140902" cy="272893"/>
          </a:xfrm>
          <a:prstGeom prst="borderCallout1">
            <a:avLst>
              <a:gd name="adj1" fmla="val 48875"/>
              <a:gd name="adj2" fmla="val -2829"/>
              <a:gd name="adj3" fmla="val -10463"/>
              <a:gd name="adj4" fmla="val -9581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Keywords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F4C77F36-7AFB-7CD1-8334-1623173A029B}"/>
              </a:ext>
            </a:extLst>
          </p:cNvPr>
          <p:cNvSpPr/>
          <p:nvPr/>
        </p:nvSpPr>
        <p:spPr>
          <a:xfrm>
            <a:off x="8415561" y="6221834"/>
            <a:ext cx="3597479" cy="272893"/>
          </a:xfrm>
          <a:prstGeom prst="borderCallout1">
            <a:avLst>
              <a:gd name="adj1" fmla="val 48875"/>
              <a:gd name="adj2" fmla="val -2829"/>
              <a:gd name="adj3" fmla="val 51019"/>
              <a:gd name="adj4" fmla="val -170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Time (extent) and update frequency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232B3F55-9DFC-2279-87FC-DDCAC57AD170}"/>
              </a:ext>
            </a:extLst>
          </p:cNvPr>
          <p:cNvSpPr/>
          <p:nvPr/>
        </p:nvSpPr>
        <p:spPr>
          <a:xfrm>
            <a:off x="3610062" y="5497533"/>
            <a:ext cx="1893115" cy="272893"/>
          </a:xfrm>
          <a:prstGeom prst="borderCallout1">
            <a:avLst>
              <a:gd name="adj1" fmla="val 48875"/>
              <a:gd name="adj2" fmla="val -2829"/>
              <a:gd name="adj3" fmla="val 140168"/>
              <a:gd name="adj4" fmla="val -9138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Publisher contact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1C010D78-1AFE-DAFE-C1B1-46556FCD784B}"/>
              </a:ext>
            </a:extLst>
          </p:cNvPr>
          <p:cNvSpPr/>
          <p:nvPr/>
        </p:nvSpPr>
        <p:spPr>
          <a:xfrm>
            <a:off x="9391475" y="547255"/>
            <a:ext cx="2450983" cy="272893"/>
          </a:xfrm>
          <a:prstGeom prst="borderCallout1">
            <a:avLst>
              <a:gd name="adj1" fmla="val 48875"/>
              <a:gd name="adj2" fmla="val -2829"/>
              <a:gd name="adj3" fmla="val 190891"/>
              <a:gd name="adj4" fmla="val -7393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Publisher contact </a:t>
            </a:r>
            <a:r>
              <a:rPr lang="en-GB" i="1">
                <a:solidFill>
                  <a:schemeClr val="tx1"/>
                </a:solidFill>
              </a:rPr>
              <a:t>(cont.)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93053ED9-093A-2296-567F-D0D382534B96}"/>
              </a:ext>
            </a:extLst>
          </p:cNvPr>
          <p:cNvSpPr/>
          <p:nvPr/>
        </p:nvSpPr>
        <p:spPr>
          <a:xfrm>
            <a:off x="9332753" y="1368673"/>
            <a:ext cx="1283516" cy="272893"/>
          </a:xfrm>
          <a:prstGeom prst="borderCallout1">
            <a:avLst>
              <a:gd name="adj1" fmla="val 48875"/>
              <a:gd name="adj2" fmla="val -2829"/>
              <a:gd name="adj3" fmla="val 410688"/>
              <a:gd name="adj4" fmla="val -12439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Data policy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62292674-AE15-2F98-1A27-283472034B62}"/>
              </a:ext>
            </a:extLst>
          </p:cNvPr>
          <p:cNvSpPr/>
          <p:nvPr/>
        </p:nvSpPr>
        <p:spPr>
          <a:xfrm>
            <a:off x="9535487" y="1721392"/>
            <a:ext cx="837500" cy="272893"/>
          </a:xfrm>
          <a:prstGeom prst="borderCallout1">
            <a:avLst>
              <a:gd name="adj1" fmla="val 48875"/>
              <a:gd name="adj2" fmla="val -2829"/>
              <a:gd name="adj3" fmla="val 293873"/>
              <a:gd name="adj4" fmla="val -975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Rights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28A53598-D5BC-7469-380D-CEDD071DB5A5}"/>
              </a:ext>
            </a:extLst>
          </p:cNvPr>
          <p:cNvSpPr/>
          <p:nvPr/>
        </p:nvSpPr>
        <p:spPr>
          <a:xfrm>
            <a:off x="10135300" y="3009300"/>
            <a:ext cx="1932263" cy="272893"/>
          </a:xfrm>
          <a:prstGeom prst="borderCallout1">
            <a:avLst>
              <a:gd name="adj1" fmla="val 48875"/>
              <a:gd name="adj2" fmla="val -2829"/>
              <a:gd name="adj3" fmla="val -22759"/>
              <a:gd name="adj4" fmla="val -6469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Data access (files)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54014E64-5153-24C8-C406-7AAEBA54AC66}"/>
              </a:ext>
            </a:extLst>
          </p:cNvPr>
          <p:cNvSpPr/>
          <p:nvPr/>
        </p:nvSpPr>
        <p:spPr>
          <a:xfrm>
            <a:off x="8534401" y="3363510"/>
            <a:ext cx="3533162" cy="272893"/>
          </a:xfrm>
          <a:prstGeom prst="borderCallout1">
            <a:avLst>
              <a:gd name="adj1" fmla="val 48875"/>
              <a:gd name="adj2" fmla="val -2829"/>
              <a:gd name="adj3" fmla="val 32575"/>
              <a:gd name="adj4" fmla="val -79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Data access (API) with security info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CA5432BC-43E1-49F8-7B37-94DCC2EFD1A5}"/>
              </a:ext>
            </a:extLst>
          </p:cNvPr>
          <p:cNvSpPr/>
          <p:nvPr/>
        </p:nvSpPr>
        <p:spPr>
          <a:xfrm>
            <a:off x="9332753" y="3831306"/>
            <a:ext cx="2727819" cy="272893"/>
          </a:xfrm>
          <a:prstGeom prst="borderCallout1">
            <a:avLst>
              <a:gd name="adj1" fmla="val 48875"/>
              <a:gd name="adj2" fmla="val -2829"/>
              <a:gd name="adj3" fmla="val 92648"/>
              <a:gd name="adj4" fmla="val -2822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Data access (notifications)</a:t>
            </a:r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168F1A13-FB1B-F244-6627-2AEBA059D3ED}"/>
              </a:ext>
            </a:extLst>
          </p:cNvPr>
          <p:cNvSpPr/>
          <p:nvPr/>
        </p:nvSpPr>
        <p:spPr>
          <a:xfrm>
            <a:off x="8812628" y="4197639"/>
            <a:ext cx="3236753" cy="272893"/>
          </a:xfrm>
          <a:prstGeom prst="borderCallout1">
            <a:avLst>
              <a:gd name="adj1" fmla="val 48875"/>
              <a:gd name="adj2" fmla="val -2829"/>
              <a:gd name="adj3" fmla="val 90983"/>
              <a:gd name="adj4" fmla="val -236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Additional info (OSCAR/Surface)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3FC34743-48D6-E0E6-4EB9-7ED958D9F854}"/>
              </a:ext>
            </a:extLst>
          </p:cNvPr>
          <p:cNvSpPr/>
          <p:nvPr/>
        </p:nvSpPr>
        <p:spPr>
          <a:xfrm>
            <a:off x="8812627" y="4641539"/>
            <a:ext cx="3236753" cy="272893"/>
          </a:xfrm>
          <a:prstGeom prst="borderCallout1">
            <a:avLst>
              <a:gd name="adj1" fmla="val 48875"/>
              <a:gd name="adj2" fmla="val -2829"/>
              <a:gd name="adj3" fmla="val 90983"/>
              <a:gd name="adj4" fmla="val -236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Additional info (Developer docs)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EE12CC52-48CD-CD35-7EAF-B22B684BB8E3}"/>
              </a:ext>
            </a:extLst>
          </p:cNvPr>
          <p:cNvSpPr/>
          <p:nvPr/>
        </p:nvSpPr>
        <p:spPr>
          <a:xfrm>
            <a:off x="9391475" y="5073290"/>
            <a:ext cx="998291" cy="272893"/>
          </a:xfrm>
          <a:prstGeom prst="borderCallout1">
            <a:avLst>
              <a:gd name="adj1" fmla="val 48875"/>
              <a:gd name="adj2" fmla="val -2829"/>
              <a:gd name="adj3" fmla="val 97131"/>
              <a:gd name="adj4" fmla="val -522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License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FFC37495-5D98-1193-0BC1-A7F37F8D5075}"/>
              </a:ext>
            </a:extLst>
          </p:cNvPr>
          <p:cNvSpPr/>
          <p:nvPr/>
        </p:nvSpPr>
        <p:spPr>
          <a:xfrm>
            <a:off x="10898697" y="5431686"/>
            <a:ext cx="998291" cy="272893"/>
          </a:xfrm>
          <a:prstGeom prst="borderCallout1">
            <a:avLst>
              <a:gd name="adj1" fmla="val 48875"/>
              <a:gd name="adj2" fmla="val -2829"/>
              <a:gd name="adj3" fmla="val 97131"/>
              <a:gd name="adj4" fmla="val -522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Citation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82627E-46DE-D134-59CB-D012B20A60DA}"/>
              </a:ext>
            </a:extLst>
          </p:cNvPr>
          <p:cNvSpPr txBox="1"/>
          <p:nvPr/>
        </p:nvSpPr>
        <p:spPr>
          <a:xfrm>
            <a:off x="2624447" y="6204965"/>
            <a:ext cx="333360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Example: KNMI dataset (draft)</a:t>
            </a:r>
          </a:p>
        </p:txBody>
      </p:sp>
    </p:spTree>
    <p:extLst>
      <p:ext uri="{BB962C8B-B14F-4D97-AF65-F5344CB8AC3E}">
        <p14:creationId xmlns:p14="http://schemas.microsoft.com/office/powerpoint/2010/main" val="2156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0E3A-43B9-8D33-0BA2-A26D0B1D0F78}"/>
              </a:ext>
            </a:extLst>
          </p:cNvPr>
          <p:cNvSpPr txBox="1">
            <a:spLocks/>
          </p:cNvSpPr>
          <p:nvPr/>
        </p:nvSpPr>
        <p:spPr>
          <a:xfrm>
            <a:off x="1005840" y="362529"/>
            <a:ext cx="10512552" cy="12802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Topic Hierarchy and Notification Message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CH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963B-05DA-289E-084A-F4AF52A432EE}"/>
              </a:ext>
            </a:extLst>
          </p:cNvPr>
          <p:cNvSpPr txBox="1">
            <a:spLocks/>
          </p:cNvSpPr>
          <p:nvPr/>
        </p:nvSpPr>
        <p:spPr>
          <a:xfrm>
            <a:off x="278193" y="1891310"/>
            <a:ext cx="5898818" cy="382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WIS2 Topic Hierarchy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“Backbone” of the notification architecture where the messages will be available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WIS2 Notification Message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of the Notification Messages</a:t>
            </a:r>
            <a:endParaRPr lang="en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67E62-8566-B122-691D-650C17FA4266}"/>
              </a:ext>
            </a:extLst>
          </p:cNvPr>
          <p:cNvSpPr/>
          <p:nvPr/>
        </p:nvSpPr>
        <p:spPr>
          <a:xfrm rot="16200000">
            <a:off x="7636948" y="1810792"/>
            <a:ext cx="1822830" cy="3478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Message Broker</a:t>
            </a:r>
            <a:endParaRPr kumimoji="0" lang="en-CH" sz="28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595CF2-0567-0E8E-5DCD-7AED8352A4E8}"/>
              </a:ext>
            </a:extLst>
          </p:cNvPr>
          <p:cNvSpPr/>
          <p:nvPr/>
        </p:nvSpPr>
        <p:spPr>
          <a:xfrm>
            <a:off x="7689038" y="5166155"/>
            <a:ext cx="913406" cy="680021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5A1D12-AD6B-619B-49F1-4C6160D94011}"/>
              </a:ext>
            </a:extLst>
          </p:cNvPr>
          <p:cNvSpPr/>
          <p:nvPr/>
        </p:nvSpPr>
        <p:spPr>
          <a:xfrm>
            <a:off x="6347145" y="1457613"/>
            <a:ext cx="1096104" cy="37848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Publisher 1</a:t>
            </a: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1484BB-1E07-646A-7B9B-35EEB9050BDB}"/>
              </a:ext>
            </a:extLst>
          </p:cNvPr>
          <p:cNvSpPr/>
          <p:nvPr/>
        </p:nvSpPr>
        <p:spPr>
          <a:xfrm>
            <a:off x="7656603" y="1453904"/>
            <a:ext cx="1096104" cy="37848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Publisher 2</a:t>
            </a: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CC5D29-C9C7-E440-2881-723115F602EB}"/>
              </a:ext>
            </a:extLst>
          </p:cNvPr>
          <p:cNvSpPr/>
          <p:nvPr/>
        </p:nvSpPr>
        <p:spPr>
          <a:xfrm>
            <a:off x="8966061" y="1464295"/>
            <a:ext cx="1096104" cy="37848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Publisher 3</a:t>
            </a: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BAA2F5-0B94-6405-208F-C5E6FCAA88CD}"/>
              </a:ext>
            </a:extLst>
          </p:cNvPr>
          <p:cNvSpPr/>
          <p:nvPr/>
        </p:nvSpPr>
        <p:spPr>
          <a:xfrm>
            <a:off x="6531388" y="5166155"/>
            <a:ext cx="913406" cy="680021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19A35A-C6FC-3E1E-BAB0-7DE5CD9906BA}"/>
              </a:ext>
            </a:extLst>
          </p:cNvPr>
          <p:cNvSpPr/>
          <p:nvPr/>
        </p:nvSpPr>
        <p:spPr>
          <a:xfrm>
            <a:off x="8815515" y="5161799"/>
            <a:ext cx="955702" cy="680021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05E3442-46DE-6C76-F1B0-66059D30B588}"/>
              </a:ext>
            </a:extLst>
          </p:cNvPr>
          <p:cNvSpPr/>
          <p:nvPr/>
        </p:nvSpPr>
        <p:spPr>
          <a:xfrm>
            <a:off x="7797874" y="2993108"/>
            <a:ext cx="317241" cy="1203070"/>
          </a:xfrm>
          <a:prstGeom prst="can">
            <a:avLst/>
          </a:prstGeom>
          <a:gradFill>
            <a:gsLst>
              <a:gs pos="1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1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96E8EF53-BE6A-6D44-2011-8E84272939B2}"/>
              </a:ext>
            </a:extLst>
          </p:cNvPr>
          <p:cNvSpPr/>
          <p:nvPr/>
        </p:nvSpPr>
        <p:spPr>
          <a:xfrm>
            <a:off x="8202755" y="2993108"/>
            <a:ext cx="317241" cy="1203070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2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E68C9C5D-733B-54CA-09C7-B8293979BAED}"/>
              </a:ext>
            </a:extLst>
          </p:cNvPr>
          <p:cNvSpPr/>
          <p:nvPr/>
        </p:nvSpPr>
        <p:spPr>
          <a:xfrm>
            <a:off x="8602753" y="3018603"/>
            <a:ext cx="317241" cy="120307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3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86E587-E011-EBD2-B1E7-8C35F8F04645}"/>
              </a:ext>
            </a:extLst>
          </p:cNvPr>
          <p:cNvCxnSpPr>
            <a:cxnSpLocks/>
            <a:stCxn id="6" idx="2"/>
            <a:endCxn id="11" idx="1"/>
          </p:cNvCxnSpPr>
          <p:nvPr/>
        </p:nvCxnSpPr>
        <p:spPr>
          <a:xfrm>
            <a:off x="6895197" y="1836098"/>
            <a:ext cx="1061298" cy="1157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1A5A51-A3DF-BF64-3931-B69B30195621}"/>
              </a:ext>
            </a:extLst>
          </p:cNvPr>
          <p:cNvCxnSpPr>
            <a:cxnSpLocks/>
          </p:cNvCxnSpPr>
          <p:nvPr/>
        </p:nvCxnSpPr>
        <p:spPr>
          <a:xfrm>
            <a:off x="8308150" y="1882262"/>
            <a:ext cx="26515" cy="1071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793037-0C64-0F1A-A957-63288C6FB65B}"/>
              </a:ext>
            </a:extLst>
          </p:cNvPr>
          <p:cNvCxnSpPr>
            <a:cxnSpLocks/>
            <a:stCxn id="8" idx="2"/>
            <a:endCxn id="13" idx="1"/>
          </p:cNvCxnSpPr>
          <p:nvPr/>
        </p:nvCxnSpPr>
        <p:spPr>
          <a:xfrm flipH="1">
            <a:off x="8761374" y="1842780"/>
            <a:ext cx="752739" cy="1175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2E8CE0-D76B-4862-3161-05F2CA226C81}"/>
              </a:ext>
            </a:extLst>
          </p:cNvPr>
          <p:cNvCxnSpPr>
            <a:cxnSpLocks/>
            <a:stCxn id="9" idx="0"/>
            <a:endCxn id="11" idx="3"/>
          </p:cNvCxnSpPr>
          <p:nvPr/>
        </p:nvCxnSpPr>
        <p:spPr>
          <a:xfrm flipV="1">
            <a:off x="6988091" y="4196178"/>
            <a:ext cx="968404" cy="969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452E99-2219-1652-C50E-3A0E2DBA11A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739477" y="4249020"/>
            <a:ext cx="553889" cy="912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6F494F-D323-1BBA-35DC-C501C2CE37C0}"/>
              </a:ext>
            </a:extLst>
          </p:cNvPr>
          <p:cNvCxnSpPr>
            <a:cxnSpLocks/>
            <a:stCxn id="10" idx="0"/>
            <a:endCxn id="12" idx="3"/>
          </p:cNvCxnSpPr>
          <p:nvPr/>
        </p:nvCxnSpPr>
        <p:spPr>
          <a:xfrm flipH="1" flipV="1">
            <a:off x="8361376" y="4196178"/>
            <a:ext cx="931990" cy="965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D668B7-4DC7-8D47-025C-9286C3A9F867}"/>
              </a:ext>
            </a:extLst>
          </p:cNvPr>
          <p:cNvSpPr txBox="1"/>
          <p:nvPr/>
        </p:nvSpPr>
        <p:spPr>
          <a:xfrm rot="935779">
            <a:off x="8905484" y="2080329"/>
            <a:ext cx="86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ABDA1-710A-EEC0-5658-017EE9A55DF2}"/>
              </a:ext>
            </a:extLst>
          </p:cNvPr>
          <p:cNvSpPr txBox="1"/>
          <p:nvPr/>
        </p:nvSpPr>
        <p:spPr>
          <a:xfrm>
            <a:off x="7888586" y="2091239"/>
            <a:ext cx="86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E9D64B-C6BB-64EA-556B-2A08C1101E08}"/>
              </a:ext>
            </a:extLst>
          </p:cNvPr>
          <p:cNvSpPr txBox="1"/>
          <p:nvPr/>
        </p:nvSpPr>
        <p:spPr>
          <a:xfrm rot="21075499">
            <a:off x="6829655" y="2040299"/>
            <a:ext cx="86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2F6ACA-311A-548B-0C8F-81ED2E336E7C}"/>
              </a:ext>
            </a:extLst>
          </p:cNvPr>
          <p:cNvSpPr txBox="1"/>
          <p:nvPr/>
        </p:nvSpPr>
        <p:spPr>
          <a:xfrm rot="20758445">
            <a:off x="6872941" y="4690046"/>
            <a:ext cx="12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62D815-571B-B1D6-EEFA-1C44BE4A6DD6}"/>
              </a:ext>
            </a:extLst>
          </p:cNvPr>
          <p:cNvSpPr txBox="1"/>
          <p:nvPr/>
        </p:nvSpPr>
        <p:spPr>
          <a:xfrm rot="158109">
            <a:off x="7805229" y="4669816"/>
            <a:ext cx="112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50901D-0430-BF11-1DEF-B664FE0FF36D}"/>
              </a:ext>
            </a:extLst>
          </p:cNvPr>
          <p:cNvSpPr txBox="1"/>
          <p:nvPr/>
        </p:nvSpPr>
        <p:spPr>
          <a:xfrm rot="20605437">
            <a:off x="8526420" y="4744775"/>
            <a:ext cx="12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Envelope with solid fill">
            <a:extLst>
              <a:ext uri="{FF2B5EF4-FFF2-40B4-BE49-F238E27FC236}">
                <a16:creationId xmlns:a16="http://schemas.microsoft.com/office/drawing/2014/main" id="{021C4369-B607-CEAB-4C81-5CB4EBE6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8253" y="5511694"/>
            <a:ext cx="455003" cy="340010"/>
          </a:xfrm>
          <a:prstGeom prst="rect">
            <a:avLst/>
          </a:prstGeom>
        </p:spPr>
      </p:pic>
      <p:pic>
        <p:nvPicPr>
          <p:cNvPr id="27" name="Graphic 26" descr="Envelope with solid fill">
            <a:extLst>
              <a:ext uri="{FF2B5EF4-FFF2-40B4-BE49-F238E27FC236}">
                <a16:creationId xmlns:a16="http://schemas.microsoft.com/office/drawing/2014/main" id="{3CAECBCE-E467-A2AD-F12B-8ECF5C8D4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0241" y="2289597"/>
            <a:ext cx="455003" cy="340010"/>
          </a:xfrm>
          <a:prstGeom prst="rect">
            <a:avLst/>
          </a:prstGeom>
        </p:spPr>
      </p:pic>
      <p:pic>
        <p:nvPicPr>
          <p:cNvPr id="28" name="Graphic 27" descr="Envelope with solid fill">
            <a:extLst>
              <a:ext uri="{FF2B5EF4-FFF2-40B4-BE49-F238E27FC236}">
                <a16:creationId xmlns:a16="http://schemas.microsoft.com/office/drawing/2014/main" id="{F071B2EC-54E9-73A7-8BB8-EE0791661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8359" y="5537424"/>
            <a:ext cx="459894" cy="30349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1367E8-7A0E-D1C9-226F-D8181C5EBAB9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8145741" y="4264269"/>
            <a:ext cx="174352" cy="90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Graphic 29" descr="Envelope with solid fill">
            <a:extLst>
              <a:ext uri="{FF2B5EF4-FFF2-40B4-BE49-F238E27FC236}">
                <a16:creationId xmlns:a16="http://schemas.microsoft.com/office/drawing/2014/main" id="{DB469987-C4A6-81D0-246A-E0CBB9654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7323" y="2253769"/>
            <a:ext cx="455003" cy="340010"/>
          </a:xfrm>
          <a:prstGeom prst="rect">
            <a:avLst/>
          </a:prstGeom>
        </p:spPr>
      </p:pic>
      <p:pic>
        <p:nvPicPr>
          <p:cNvPr id="31" name="Graphic 30" descr="Envelope with solid fill">
            <a:extLst>
              <a:ext uri="{FF2B5EF4-FFF2-40B4-BE49-F238E27FC236}">
                <a16:creationId xmlns:a16="http://schemas.microsoft.com/office/drawing/2014/main" id="{DEA5E385-DCCC-DFEC-4E98-1340825AC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9591" y="5498030"/>
            <a:ext cx="455003" cy="340010"/>
          </a:xfrm>
          <a:prstGeom prst="rect">
            <a:avLst/>
          </a:prstGeom>
        </p:spPr>
      </p:pic>
      <p:pic>
        <p:nvPicPr>
          <p:cNvPr id="32" name="Graphic 31" descr="Envelope with solid fill">
            <a:extLst>
              <a:ext uri="{FF2B5EF4-FFF2-40B4-BE49-F238E27FC236}">
                <a16:creationId xmlns:a16="http://schemas.microsoft.com/office/drawing/2014/main" id="{4226A2AD-3D17-66B8-3A0D-449F06C6E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6470" y="2316328"/>
            <a:ext cx="447245" cy="295144"/>
          </a:xfrm>
          <a:prstGeom prst="rect">
            <a:avLst/>
          </a:prstGeom>
        </p:spPr>
      </p:pic>
      <p:pic>
        <p:nvPicPr>
          <p:cNvPr id="33" name="Graphic 32" descr="Envelope with solid fill">
            <a:extLst>
              <a:ext uri="{FF2B5EF4-FFF2-40B4-BE49-F238E27FC236}">
                <a16:creationId xmlns:a16="http://schemas.microsoft.com/office/drawing/2014/main" id="{6CA47A21-9D3A-6655-AE37-16B2331B7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668" y="5537425"/>
            <a:ext cx="487104" cy="321448"/>
          </a:xfrm>
          <a:prstGeom prst="rect">
            <a:avLst/>
          </a:prstGeom>
        </p:spPr>
      </p:pic>
      <p:pic>
        <p:nvPicPr>
          <p:cNvPr id="34" name="Graphic 33" descr="Envelope with solid fill">
            <a:extLst>
              <a:ext uri="{FF2B5EF4-FFF2-40B4-BE49-F238E27FC236}">
                <a16:creationId xmlns:a16="http://schemas.microsoft.com/office/drawing/2014/main" id="{6A347561-DB4B-2ECF-E7C3-8F0969C71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1068" y="6067508"/>
            <a:ext cx="487104" cy="321448"/>
          </a:xfrm>
          <a:prstGeom prst="rect">
            <a:avLst/>
          </a:prstGeom>
        </p:spPr>
      </p:pic>
      <p:pic>
        <p:nvPicPr>
          <p:cNvPr id="35" name="Graphic 34" descr="Envelope with solid fill">
            <a:extLst>
              <a:ext uri="{FF2B5EF4-FFF2-40B4-BE49-F238E27FC236}">
                <a16:creationId xmlns:a16="http://schemas.microsoft.com/office/drawing/2014/main" id="{BF9380F7-274A-AF82-BF7D-79CC09E308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3905" y="6365206"/>
            <a:ext cx="455003" cy="340010"/>
          </a:xfrm>
          <a:prstGeom prst="rect">
            <a:avLst/>
          </a:prstGeom>
        </p:spPr>
      </p:pic>
      <p:sp>
        <p:nvSpPr>
          <p:cNvPr id="36" name="Right Brace 35">
            <a:extLst>
              <a:ext uri="{FF2B5EF4-FFF2-40B4-BE49-F238E27FC236}">
                <a16:creationId xmlns:a16="http://schemas.microsoft.com/office/drawing/2014/main" id="{B96E9F23-18DA-64D0-10CF-BB64E3863A46}"/>
              </a:ext>
            </a:extLst>
          </p:cNvPr>
          <p:cNvSpPr/>
          <p:nvPr/>
        </p:nvSpPr>
        <p:spPr>
          <a:xfrm>
            <a:off x="8602753" y="6233922"/>
            <a:ext cx="212762" cy="321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57CB9B-02AC-566E-706B-0E48CFE91F02}"/>
              </a:ext>
            </a:extLst>
          </p:cNvPr>
          <p:cNvSpPr txBox="1"/>
          <p:nvPr/>
        </p:nvSpPr>
        <p:spPr>
          <a:xfrm>
            <a:off x="8767417" y="6261835"/>
            <a:ext cx="2735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Notification Message 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C4200A02-B371-C478-AE89-B28603109285}"/>
              </a:ext>
            </a:extLst>
          </p:cNvPr>
          <p:cNvSpPr/>
          <p:nvPr/>
        </p:nvSpPr>
        <p:spPr>
          <a:xfrm>
            <a:off x="9237702" y="2857363"/>
            <a:ext cx="860327" cy="136431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surface-based-observations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buoy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A200A16-EFA5-5B03-58F6-349022491E5E}"/>
              </a:ext>
            </a:extLst>
          </p:cNvPr>
          <p:cNvSpPr/>
          <p:nvPr/>
        </p:nvSpPr>
        <p:spPr>
          <a:xfrm>
            <a:off x="10309094" y="1428060"/>
            <a:ext cx="1604713" cy="4542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baseline="0" dirty="0" err="1">
                <a:latin typeface="Arial" panose="020B0604020202020204" pitchFamily="34" charset="0"/>
              </a:rPr>
              <a:t>Lagrangian</a:t>
            </a:r>
            <a:r>
              <a:rPr lang="fr-FR" sz="1200" b="0" i="0" u="none" strike="noStrike" baseline="0" dirty="0">
                <a:latin typeface="Arial" panose="020B0604020202020204" pitchFamily="34" charset="0"/>
              </a:rPr>
              <a:t> Drifter </a:t>
            </a:r>
            <a:r>
              <a:rPr lang="fr-FR" sz="1200" b="0" i="0" u="none" strike="noStrike" baseline="0" dirty="0" err="1">
                <a:latin typeface="Arial" panose="020B0604020202020204" pitchFamily="34" charset="0"/>
              </a:rPr>
              <a:t>Laboratory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4CFEDA3-1663-4D52-EB77-1AD0AAAD0BA6}"/>
              </a:ext>
            </a:extLst>
          </p:cNvPr>
          <p:cNvSpPr/>
          <p:nvPr/>
        </p:nvSpPr>
        <p:spPr>
          <a:xfrm>
            <a:off x="9972229" y="5158632"/>
            <a:ext cx="1284559" cy="6800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 users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6F26C4-CB4C-2928-2C43-8B3DC95943C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802768" y="4264269"/>
            <a:ext cx="811741" cy="89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360580-8FDC-BFDA-72E9-00EDD60DA702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9802768" y="1882262"/>
            <a:ext cx="1308683" cy="975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1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05AE10B9-8254-9150-CCAB-21DE42407EF0}"/>
              </a:ext>
            </a:extLst>
          </p:cNvPr>
          <p:cNvSpPr/>
          <p:nvPr/>
        </p:nvSpPr>
        <p:spPr>
          <a:xfrm>
            <a:off x="1761566" y="1059776"/>
            <a:ext cx="8444752" cy="5384156"/>
          </a:xfrm>
          <a:prstGeom prst="cloud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>
                <a:shade val="95000"/>
                <a:satMod val="105000"/>
                <a:alpha val="151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2A3646-55FE-DD63-4C3A-D4DB8221B759}"/>
              </a:ext>
            </a:extLst>
          </p:cNvPr>
          <p:cNvSpPr/>
          <p:nvPr/>
        </p:nvSpPr>
        <p:spPr>
          <a:xfrm>
            <a:off x="4323742" y="3068514"/>
            <a:ext cx="2338620" cy="1139385"/>
          </a:xfrm>
          <a:prstGeom prst="roundRect">
            <a:avLst/>
          </a:prstGeom>
          <a:solidFill>
            <a:srgbClr val="00B050">
              <a:alpha val="7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WIS2 Global Discovery Catalogue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191A3-8A5E-41C0-4EDB-5C3180B59D7C}"/>
              </a:ext>
            </a:extLst>
          </p:cNvPr>
          <p:cNvSpPr/>
          <p:nvPr/>
        </p:nvSpPr>
        <p:spPr>
          <a:xfrm>
            <a:off x="-53788" y="0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/>
              <a:t>Finding and downloading data from WIS2: full workflow</a:t>
            </a:r>
            <a:endParaRPr lang="en-CH" sz="3200" b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02177F-6DE9-53D3-CB46-E00151CE51D4}"/>
              </a:ext>
            </a:extLst>
          </p:cNvPr>
          <p:cNvSpPr/>
          <p:nvPr/>
        </p:nvSpPr>
        <p:spPr>
          <a:xfrm>
            <a:off x="7867698" y="1209606"/>
            <a:ext cx="2338620" cy="1139385"/>
          </a:xfrm>
          <a:prstGeom prst="roundRect">
            <a:avLst/>
          </a:prstGeom>
          <a:solidFill>
            <a:srgbClr val="00B050">
              <a:alpha val="7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WIS2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Global Broker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360D36-8BBB-3F67-C9F9-9440A58F0458}"/>
              </a:ext>
            </a:extLst>
          </p:cNvPr>
          <p:cNvSpPr/>
          <p:nvPr/>
        </p:nvSpPr>
        <p:spPr>
          <a:xfrm>
            <a:off x="7867698" y="4923212"/>
            <a:ext cx="2338620" cy="1139385"/>
          </a:xfrm>
          <a:prstGeom prst="roundRect">
            <a:avLst/>
          </a:prstGeom>
          <a:solidFill>
            <a:srgbClr val="00B050">
              <a:alpha val="7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WIS2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Global Cache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10779E-28F9-58A5-E90E-9BB448A91957}"/>
              </a:ext>
            </a:extLst>
          </p:cNvPr>
          <p:cNvGrpSpPr/>
          <p:nvPr/>
        </p:nvGrpSpPr>
        <p:grpSpPr>
          <a:xfrm>
            <a:off x="368700" y="2797557"/>
            <a:ext cx="1152880" cy="1472091"/>
            <a:chOff x="10559611" y="2648050"/>
            <a:chExt cx="1152880" cy="14720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B39FC8-8E24-B6AD-AFDD-B73461682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82472" y="2648050"/>
              <a:ext cx="697860" cy="8980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73DE0F-31E3-426C-C6EF-CF624885E6B8}"/>
                </a:ext>
              </a:extLst>
            </p:cNvPr>
            <p:cNvSpPr txBox="1"/>
            <p:nvPr/>
          </p:nvSpPr>
          <p:spPr>
            <a:xfrm>
              <a:off x="10559611" y="3473810"/>
              <a:ext cx="115288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b="1" dirty="0"/>
                <a:t>Data </a:t>
              </a:r>
            </a:p>
            <a:p>
              <a:pPr algn="ctr"/>
              <a:r>
                <a:rPr lang="en-GB" b="1" dirty="0"/>
                <a:t>Consumer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93B46B-3354-7E83-F708-D64244DB44DB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9037008" y="2348991"/>
            <a:ext cx="0" cy="2574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79AA04-354F-87E6-389E-DC96BBA92F57}"/>
              </a:ext>
            </a:extLst>
          </p:cNvPr>
          <p:cNvGrpSpPr/>
          <p:nvPr/>
        </p:nvGrpSpPr>
        <p:grpSpPr>
          <a:xfrm>
            <a:off x="1512282" y="3256462"/>
            <a:ext cx="2811460" cy="381744"/>
            <a:chOff x="1512282" y="3256462"/>
            <a:chExt cx="2811460" cy="38174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44D626E-3EA3-8713-7C70-E6D70181295F}"/>
                </a:ext>
              </a:extLst>
            </p:cNvPr>
            <p:cNvCxnSpPr>
              <a:cxnSpLocks/>
            </p:cNvCxnSpPr>
            <p:nvPr/>
          </p:nvCxnSpPr>
          <p:spPr>
            <a:xfrm>
              <a:off x="1512282" y="3524003"/>
              <a:ext cx="2811460" cy="1142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305111-F905-CCB4-5303-8AD872CCBE96}"/>
                </a:ext>
              </a:extLst>
            </p:cNvPr>
            <p:cNvSpPr txBox="1"/>
            <p:nvPr/>
          </p:nvSpPr>
          <p:spPr>
            <a:xfrm>
              <a:off x="2595947" y="3256462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Find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F635F0-5132-2BB7-31F6-C1565CD085DF}"/>
              </a:ext>
            </a:extLst>
          </p:cNvPr>
          <p:cNvGrpSpPr/>
          <p:nvPr/>
        </p:nvGrpSpPr>
        <p:grpSpPr>
          <a:xfrm>
            <a:off x="1289421" y="1779299"/>
            <a:ext cx="6578277" cy="1467303"/>
            <a:chOff x="1289421" y="1779299"/>
            <a:chExt cx="6578277" cy="146730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C521B7-B2F2-7B38-E42F-1D30577E1866}"/>
                </a:ext>
              </a:extLst>
            </p:cNvPr>
            <p:cNvCxnSpPr>
              <a:cxnSpLocks/>
              <a:stCxn id="7" idx="3"/>
              <a:endCxn id="2" idx="1"/>
            </p:cNvCxnSpPr>
            <p:nvPr/>
          </p:nvCxnSpPr>
          <p:spPr>
            <a:xfrm flipV="1">
              <a:off x="1289421" y="1779299"/>
              <a:ext cx="6578277" cy="14673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AD0D8C-5D00-566E-6BE9-18B1D59FB40C}"/>
                </a:ext>
              </a:extLst>
            </p:cNvPr>
            <p:cNvSpPr txBox="1"/>
            <p:nvPr/>
          </p:nvSpPr>
          <p:spPr>
            <a:xfrm>
              <a:off x="4401129" y="1995583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Subscribe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3681F7-372C-D8DC-3D3D-24CC8DA7D115}"/>
              </a:ext>
            </a:extLst>
          </p:cNvPr>
          <p:cNvGrpSpPr/>
          <p:nvPr/>
        </p:nvGrpSpPr>
        <p:grpSpPr>
          <a:xfrm>
            <a:off x="1521580" y="3946483"/>
            <a:ext cx="6346118" cy="1546422"/>
            <a:chOff x="1521580" y="3946483"/>
            <a:chExt cx="6346118" cy="154642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8A2E3B9-9ADD-8A5F-1B25-1E1550086353}"/>
                </a:ext>
              </a:extLst>
            </p:cNvPr>
            <p:cNvCxnSpPr>
              <a:cxnSpLocks/>
              <a:stCxn id="3" idx="1"/>
              <a:endCxn id="8" idx="3"/>
            </p:cNvCxnSpPr>
            <p:nvPr/>
          </p:nvCxnSpPr>
          <p:spPr>
            <a:xfrm flipH="1" flipV="1">
              <a:off x="1521580" y="3946483"/>
              <a:ext cx="6346118" cy="1546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DAF64B-523C-8285-B8DE-2F3F3F359B50}"/>
                </a:ext>
              </a:extLst>
            </p:cNvPr>
            <p:cNvSpPr txBox="1"/>
            <p:nvPr/>
          </p:nvSpPr>
          <p:spPr>
            <a:xfrm>
              <a:off x="4285049" y="4907780"/>
              <a:ext cx="1142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Download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6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0FCF-BC1F-C241-AAE0-55CF69B2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WIS2 FOSS Implementations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68F1-0E73-5D44-9E96-47FB1296E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301" y="1274711"/>
            <a:ext cx="6867646" cy="540388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CA" sz="1600" dirty="0"/>
              <a:t>BUFR tools</a:t>
            </a:r>
          </a:p>
          <a:p>
            <a:pPr lvl="2"/>
            <a:r>
              <a:rPr lang="en-CA" sz="1200" dirty="0"/>
              <a:t>csv2bufr</a:t>
            </a:r>
          </a:p>
          <a:p>
            <a:pPr lvl="2"/>
            <a:r>
              <a:rPr lang="en-CA" sz="1200" dirty="0"/>
              <a:t>synop2bufr</a:t>
            </a:r>
          </a:p>
          <a:p>
            <a:pPr lvl="1"/>
            <a:r>
              <a:rPr lang="en-CA" sz="1600" dirty="0" err="1"/>
              <a:t>pywcmp</a:t>
            </a:r>
            <a:r>
              <a:rPr lang="en-CA" sz="1600" dirty="0"/>
              <a:t>: </a:t>
            </a:r>
            <a:r>
              <a:rPr lang="en-CA" sz="1600" dirty="0">
                <a:hlinkClick r:id="rId3"/>
              </a:rPr>
              <a:t>github.com/wmo-im/pywcmp</a:t>
            </a:r>
            <a:endParaRPr lang="en-CA" sz="1600" dirty="0"/>
          </a:p>
          <a:p>
            <a:pPr lvl="2"/>
            <a:r>
              <a:rPr lang="en-CA" sz="1400" dirty="0"/>
              <a:t>Validator</a:t>
            </a:r>
          </a:p>
          <a:p>
            <a:pPr lvl="2"/>
            <a:r>
              <a:rPr lang="en-CA" sz="1400" dirty="0"/>
              <a:t>KPI quality assessment</a:t>
            </a:r>
          </a:p>
          <a:p>
            <a:pPr lvl="2"/>
            <a:r>
              <a:rPr lang="en-CA" sz="1400" dirty="0"/>
              <a:t>Topic hierarchy validation</a:t>
            </a:r>
          </a:p>
          <a:p>
            <a:pPr lvl="1"/>
            <a:r>
              <a:rPr lang="en-CA" sz="1600" dirty="0"/>
              <a:t>wis2box: </a:t>
            </a:r>
            <a:r>
              <a:rPr lang="en-CA" sz="1600" dirty="0">
                <a:hlinkClick r:id="rId4"/>
              </a:rPr>
              <a:t>docs.wis2box.wis.wmo.int</a:t>
            </a:r>
            <a:endParaRPr lang="en-CA" sz="1600" dirty="0"/>
          </a:p>
          <a:p>
            <a:pPr lvl="2"/>
            <a:r>
              <a:rPr lang="en-CA" sz="1400" dirty="0"/>
              <a:t>WIS2 Node reference implementation</a:t>
            </a:r>
          </a:p>
          <a:p>
            <a:pPr lvl="2"/>
            <a:r>
              <a:rPr lang="en-CA" sz="1400" dirty="0"/>
              <a:t>Discovery Metadata UI (which will be built for standalone reuse)</a:t>
            </a:r>
          </a:p>
          <a:p>
            <a:pPr lvl="1"/>
            <a:r>
              <a:rPr lang="en-CA" sz="1600" dirty="0" err="1"/>
              <a:t>pywiscat</a:t>
            </a:r>
            <a:r>
              <a:rPr lang="en-CA" sz="1600" dirty="0"/>
              <a:t>: </a:t>
            </a:r>
            <a:r>
              <a:rPr lang="en-CA" sz="1600" dirty="0">
                <a:hlinkClick r:id="rId5"/>
              </a:rPr>
              <a:t>github.com/wmo-im/pywiscat</a:t>
            </a:r>
            <a:endParaRPr lang="en-CA" sz="1600" dirty="0"/>
          </a:p>
          <a:p>
            <a:pPr lvl="2"/>
            <a:r>
              <a:rPr lang="en-CA" sz="1400" dirty="0"/>
              <a:t>WIS catalogue client tool</a:t>
            </a:r>
          </a:p>
          <a:p>
            <a:pPr lvl="1"/>
            <a:r>
              <a:rPr lang="en-CA" sz="1600" dirty="0" err="1"/>
              <a:t>pywis-pubsub</a:t>
            </a:r>
            <a:r>
              <a:rPr lang="en-CA" sz="1600" dirty="0"/>
              <a:t>: </a:t>
            </a:r>
            <a:r>
              <a:rPr lang="en-CA" sz="1600" dirty="0">
                <a:hlinkClick r:id="rId6"/>
              </a:rPr>
              <a:t>github.com/wmo-im/pywis-pubsub</a:t>
            </a:r>
            <a:endParaRPr lang="en-CA" sz="1600" dirty="0"/>
          </a:p>
          <a:p>
            <a:pPr lvl="2"/>
            <a:r>
              <a:rPr lang="en-CA" sz="1400" dirty="0"/>
              <a:t>Publish/Subscribe tool</a:t>
            </a:r>
          </a:p>
          <a:p>
            <a:pPr lvl="1"/>
            <a:r>
              <a:rPr lang="en-CA" sz="1600" dirty="0" err="1"/>
              <a:t>pywis</a:t>
            </a:r>
            <a:r>
              <a:rPr lang="en-CA" sz="1600" dirty="0"/>
              <a:t>-topics: </a:t>
            </a:r>
            <a:r>
              <a:rPr lang="en-CA" sz="1600" dirty="0">
                <a:hlinkClick r:id="rId7"/>
              </a:rPr>
              <a:t>github.com/wmo-im/pywis-topics</a:t>
            </a:r>
            <a:endParaRPr lang="en-CA" sz="1600" dirty="0"/>
          </a:p>
          <a:p>
            <a:pPr lvl="2"/>
            <a:r>
              <a:rPr lang="en-CA" sz="1400" dirty="0"/>
              <a:t>Validate / browse WIS2 Topic Hierarchy</a:t>
            </a:r>
          </a:p>
          <a:p>
            <a:pPr lvl="1"/>
            <a:r>
              <a:rPr lang="en-CA" sz="1600" dirty="0"/>
              <a:t>WIS2-Global-Broker-Redundancy: </a:t>
            </a:r>
            <a:r>
              <a:rPr lang="en-CA" sz="1600" dirty="0">
                <a:hlinkClick r:id="rId8"/>
              </a:rPr>
              <a:t>github.com/golfvert/WIS2-GlobalBroker-Redundancy</a:t>
            </a:r>
            <a:endParaRPr lang="en-CA" sz="1600" dirty="0"/>
          </a:p>
          <a:p>
            <a:pPr lvl="2"/>
            <a:r>
              <a:rPr lang="en-CA" sz="1400" dirty="0"/>
              <a:t>GB implementation</a:t>
            </a:r>
          </a:p>
          <a:p>
            <a:pPr lvl="1"/>
            <a:r>
              <a:rPr lang="en-CA" sz="1600" dirty="0"/>
              <a:t>wis2-gb: </a:t>
            </a:r>
            <a:r>
              <a:rPr lang="en-CA" sz="1600" dirty="0">
                <a:hlinkClick r:id="rId9"/>
              </a:rPr>
              <a:t>github.com/wmo-im/wis2-gb</a:t>
            </a:r>
            <a:endParaRPr lang="en-CA" sz="1600" dirty="0"/>
          </a:p>
          <a:p>
            <a:pPr lvl="2"/>
            <a:r>
              <a:rPr lang="en-CA" sz="1400" dirty="0"/>
              <a:t>GB implementation</a:t>
            </a:r>
            <a:endParaRPr lang="en-CA" sz="1800" dirty="0"/>
          </a:p>
          <a:p>
            <a:pPr lvl="1"/>
            <a:r>
              <a:rPr lang="en-CA" sz="1600" dirty="0"/>
              <a:t>wis2-gdc: </a:t>
            </a:r>
            <a:r>
              <a:rPr lang="en-CA" sz="1600" dirty="0">
                <a:hlinkClick r:id="rId10"/>
              </a:rPr>
              <a:t>github.com/wmo-im/wis2-gdc</a:t>
            </a:r>
            <a:endParaRPr lang="en-CA" sz="1600" dirty="0"/>
          </a:p>
          <a:p>
            <a:pPr lvl="2"/>
            <a:r>
              <a:rPr lang="en-CA" sz="1400" dirty="0"/>
              <a:t>GDC implementation</a:t>
            </a:r>
          </a:p>
          <a:p>
            <a:pPr lvl="1"/>
            <a:r>
              <a:rPr lang="en-CA" sz="1600" dirty="0"/>
              <a:t>wis2-gc: </a:t>
            </a:r>
            <a:r>
              <a:rPr lang="en-CA" sz="1600" dirty="0">
                <a:hlinkClick r:id="rId11"/>
              </a:rPr>
              <a:t>github.com/wmo-im/wis2-gc</a:t>
            </a:r>
            <a:endParaRPr lang="en-CA" sz="1600" dirty="0"/>
          </a:p>
          <a:p>
            <a:pPr lvl="2"/>
            <a:r>
              <a:rPr lang="en-CA" sz="1400" dirty="0"/>
              <a:t>GC implementation</a:t>
            </a:r>
          </a:p>
          <a:p>
            <a:pPr lvl="1"/>
            <a:r>
              <a:rPr lang="en-CA" sz="1600" dirty="0" err="1"/>
              <a:t>pyoscar</a:t>
            </a:r>
            <a:r>
              <a:rPr lang="en-CA" sz="1600" dirty="0"/>
              <a:t>: </a:t>
            </a:r>
            <a:r>
              <a:rPr lang="en-CA" sz="1600" dirty="0">
                <a:hlinkClick r:id="rId12"/>
              </a:rPr>
              <a:t>github.com/wmo-cop/pyoscar</a:t>
            </a:r>
            <a:endParaRPr lang="en-CA" sz="1600" dirty="0"/>
          </a:p>
          <a:p>
            <a:pPr lvl="2"/>
            <a:r>
              <a:rPr lang="en-CA" sz="1200" dirty="0"/>
              <a:t>OSCAR/Surface client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6F16F5-2808-C913-5BDE-7234994873C9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Every WIS2 component has a FOSS reference implementation</a:t>
            </a:r>
          </a:p>
          <a:p>
            <a:r>
              <a:rPr lang="en-US" sz="2400" dirty="0">
                <a:hlinkClick r:id="rId13"/>
              </a:rPr>
              <a:t>github.com/wmo-im/wis2pilot/wiki/Resources - software-options</a:t>
            </a: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92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B7162-03D7-2F47-1A29-3972025F31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4634" y="1055688"/>
            <a:ext cx="5316538" cy="45259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WIS2 in a box is a reference implementation of a WIS2 Node</a:t>
            </a:r>
          </a:p>
          <a:p>
            <a:pPr lvl="1"/>
            <a:r>
              <a:rPr lang="en-US" b="1" dirty="0"/>
              <a:t>MQTT</a:t>
            </a:r>
          </a:p>
          <a:p>
            <a:pPr lvl="1"/>
            <a:r>
              <a:rPr lang="en-US" b="1" dirty="0"/>
              <a:t>HTTP</a:t>
            </a:r>
          </a:p>
          <a:p>
            <a:r>
              <a:rPr lang="en-US" b="1" dirty="0"/>
              <a:t>Free and Open Source</a:t>
            </a:r>
            <a:endParaRPr lang="en-US" dirty="0"/>
          </a:p>
          <a:p>
            <a:r>
              <a:rPr lang="en-US" b="1" dirty="0"/>
              <a:t>Publishing facility/capability</a:t>
            </a:r>
            <a:r>
              <a:rPr lang="en-US" dirty="0"/>
              <a:t> compliant to WIS 2.0 Architecture</a:t>
            </a:r>
          </a:p>
          <a:p>
            <a:pPr lvl="1"/>
            <a:r>
              <a:rPr lang="en-US" dirty="0"/>
              <a:t>Provides data transformation</a:t>
            </a:r>
          </a:p>
          <a:p>
            <a:pPr lvl="1"/>
            <a:r>
              <a:rPr lang="en-US" dirty="0"/>
              <a:t>Can </a:t>
            </a:r>
            <a:r>
              <a:rPr lang="en-US" b="1" dirty="0"/>
              <a:t>integrate</a:t>
            </a:r>
            <a:r>
              <a:rPr lang="en-US" dirty="0"/>
              <a:t> with existing data management systems</a:t>
            </a:r>
          </a:p>
          <a:p>
            <a:pPr lvl="1"/>
            <a:r>
              <a:rPr lang="en-US" dirty="0"/>
              <a:t>OGC APIs out of the box</a:t>
            </a:r>
          </a:p>
          <a:p>
            <a:r>
              <a:rPr lang="en-US" dirty="0">
                <a:hlinkClick r:id="rId2"/>
              </a:rPr>
              <a:t>docs.wis2box.wis.wmo.int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47A57-1C26-09B4-D9A5-AB8C40AB1D85}"/>
              </a:ext>
            </a:extLst>
          </p:cNvPr>
          <p:cNvSpPr/>
          <p:nvPr/>
        </p:nvSpPr>
        <p:spPr>
          <a:xfrm>
            <a:off x="-53788" y="1298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wis2box: the WIS2 Node Reference Implementation</a:t>
            </a:r>
            <a:endParaRPr lang="en-CH" sz="3200" b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1AAFDC-C4A6-464B-C054-FA14DE96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66" y="1056191"/>
            <a:ext cx="6106001" cy="484663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669130-A199-46EE-88EE-1A0D0A6EDE05}"/>
              </a:ext>
            </a:extLst>
          </p:cNvPr>
          <p:cNvSpPr/>
          <p:nvPr/>
        </p:nvSpPr>
        <p:spPr>
          <a:xfrm>
            <a:off x="5567423" y="4890477"/>
            <a:ext cx="2095018" cy="1174658"/>
          </a:xfrm>
          <a:prstGeom prst="round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A0B56-73FE-DEBE-5F3F-0D24E01779B5}"/>
              </a:ext>
            </a:extLst>
          </p:cNvPr>
          <p:cNvSpPr txBox="1"/>
          <p:nvPr/>
        </p:nvSpPr>
        <p:spPr>
          <a:xfrm>
            <a:off x="7735716" y="4733177"/>
            <a:ext cx="75956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46591"/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MQTT</a:t>
            </a:r>
          </a:p>
          <a:p>
            <a:r>
              <a:rPr lang="en-US" dirty="0"/>
              <a:t>HTTP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CAB5B-9B0C-66B3-E1CF-52F5447B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CAD8-DF6C-1779-DCC3-7568E3DF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WIS 2.0 Interoperability with ODIS</a:t>
            </a:r>
            <a:endParaRPr lang="en-CH" dirty="0"/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E657B9F3-FE63-A89F-7518-1577E00E7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r>
              <a:rPr lang="en-US" dirty="0" err="1"/>
              <a:t>OceanInfoHub</a:t>
            </a:r>
            <a:endParaRPr lang="en-US" dirty="0"/>
          </a:p>
          <a:p>
            <a:r>
              <a:rPr lang="en-US" dirty="0"/>
              <a:t>System to system</a:t>
            </a:r>
            <a:br>
              <a:rPr lang="en-US" dirty="0"/>
            </a:br>
            <a:r>
              <a:rPr lang="en-US" dirty="0"/>
              <a:t>interoperability</a:t>
            </a:r>
          </a:p>
          <a:p>
            <a:r>
              <a:rPr lang="en-US" dirty="0" err="1"/>
              <a:t>schema.org</a:t>
            </a:r>
            <a:endParaRPr lang="en-US" dirty="0"/>
          </a:p>
        </p:txBody>
      </p:sp>
      <p:pic>
        <p:nvPicPr>
          <p:cNvPr id="1026" name="Picture 2" descr="WIS2 and ODIS metadata and catalogue interoperability">
            <a:extLst>
              <a:ext uri="{FF2B5EF4-FFF2-40B4-BE49-F238E27FC236}">
                <a16:creationId xmlns:a16="http://schemas.microsoft.com/office/drawing/2014/main" id="{42E9D159-0003-7527-C2BE-0657817D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190" y="1994807"/>
            <a:ext cx="7333787" cy="249029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4557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CAD8-DF6C-1779-DCC3-7568E3DF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ERDDAP / ODIS / WIS2 Considerations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FC72-3B24-38B1-3E2D-05D487A4D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0493"/>
            <a:ext cx="459802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Extending ERDDAP with WIS2 support</a:t>
            </a:r>
          </a:p>
          <a:p>
            <a:pPr lvl="1">
              <a:buFontTx/>
              <a:buChar char="-"/>
            </a:pPr>
            <a:r>
              <a:rPr lang="en-US" dirty="0"/>
              <a:t>MQTT broker/service</a:t>
            </a:r>
          </a:p>
          <a:p>
            <a:pPr>
              <a:buFontTx/>
              <a:buChar char="-"/>
            </a:pPr>
            <a:r>
              <a:rPr lang="en-US" dirty="0"/>
              <a:t>wis2box Component reuse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FD1073-1524-E0AF-D0FF-C0C91D91DAD8}"/>
              </a:ext>
            </a:extLst>
          </p:cNvPr>
          <p:cNvSpPr/>
          <p:nvPr/>
        </p:nvSpPr>
        <p:spPr>
          <a:xfrm>
            <a:off x="4732352" y="3334989"/>
            <a:ext cx="1828800" cy="11429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ERDDAP</a:t>
            </a:r>
            <a:br>
              <a:rPr lang="en-US" dirty="0"/>
            </a:br>
            <a:r>
              <a:rPr lang="en-US" dirty="0"/>
              <a:t>+</a:t>
            </a:r>
          </a:p>
          <a:p>
            <a:pPr algn="ctr"/>
            <a:r>
              <a:rPr lang="en-US" dirty="0"/>
              <a:t>WIS2 enhancements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D09BAC-7651-93E4-A6FD-D7207BE99509}"/>
              </a:ext>
            </a:extLst>
          </p:cNvPr>
          <p:cNvSpPr/>
          <p:nvPr/>
        </p:nvSpPr>
        <p:spPr>
          <a:xfrm>
            <a:off x="10162479" y="3340565"/>
            <a:ext cx="1419921" cy="9690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WIS2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D65A35-F3CE-D372-ECA6-71A618D4B171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8781585" y="2532135"/>
            <a:ext cx="1380894" cy="12929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1BC1EE-FF15-A4F5-6D76-D5BF5C5B9805}"/>
              </a:ext>
            </a:extLst>
          </p:cNvPr>
          <p:cNvSpPr/>
          <p:nvPr/>
        </p:nvSpPr>
        <p:spPr>
          <a:xfrm>
            <a:off x="8012151" y="2231052"/>
            <a:ext cx="769434" cy="6021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ODIS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46039F-6C9A-D5CC-E96D-6B44FE2EADE2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6561152" y="2532135"/>
            <a:ext cx="1450999" cy="1374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3C10BC-D2B4-C494-9D3E-F5CD8B32ED7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561152" y="3906489"/>
            <a:ext cx="3601327" cy="223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4D42AB-EFE6-7B67-C0D3-CCBCE2FFA1AC}"/>
              </a:ext>
            </a:extLst>
          </p:cNvPr>
          <p:cNvSpPr txBox="1"/>
          <p:nvPr/>
        </p:nvSpPr>
        <p:spPr>
          <a:xfrm>
            <a:off x="6694810" y="2396978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FD40A8-577D-7F1B-EEFC-61E24114C730}"/>
              </a:ext>
            </a:extLst>
          </p:cNvPr>
          <p:cNvSpPr txBox="1"/>
          <p:nvPr/>
        </p:nvSpPr>
        <p:spPr>
          <a:xfrm>
            <a:off x="7914684" y="404164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8141BB-83E2-76D2-B5EF-7FE1A48AFE63}"/>
              </a:ext>
            </a:extLst>
          </p:cNvPr>
          <p:cNvSpPr txBox="1"/>
          <p:nvPr/>
        </p:nvSpPr>
        <p:spPr>
          <a:xfrm>
            <a:off x="9212355" y="2511839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Federation</a:t>
            </a:r>
          </a:p>
        </p:txBody>
      </p:sp>
    </p:spTree>
    <p:extLst>
      <p:ext uri="{BB962C8B-B14F-4D97-AF65-F5344CB8AC3E}">
        <p14:creationId xmlns:p14="http://schemas.microsoft.com/office/powerpoint/2010/main" val="297816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10218-543D-E7B7-194F-0EA166C4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65D5-B6D5-1DA3-062F-3F9C122F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0" y="119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Ocean updates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8D76-5BED-0DF0-8A6B-8817A6D7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5" y="1445305"/>
            <a:ext cx="5193792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WIS2 GDC: 26 records</a:t>
            </a:r>
          </a:p>
          <a:p>
            <a:pPr lvl="2"/>
            <a:r>
              <a:rPr lang="en-US" dirty="0"/>
              <a:t>Observations (moored buoys)</a:t>
            </a:r>
          </a:p>
          <a:p>
            <a:pPr lvl="2"/>
            <a:r>
              <a:rPr lang="en-US" dirty="0"/>
              <a:t>NWP (Ice Ocean Prediction)</a:t>
            </a:r>
          </a:p>
          <a:p>
            <a:pPr lvl="1"/>
            <a:r>
              <a:rPr lang="en-US" dirty="0"/>
              <a:t>WIS2 Topics</a:t>
            </a:r>
          </a:p>
          <a:p>
            <a:pPr lvl="2"/>
            <a:r>
              <a:rPr lang="en-US" dirty="0"/>
              <a:t>New topics for ocean</a:t>
            </a:r>
            <a:br>
              <a:rPr lang="en-US" dirty="0"/>
            </a:br>
            <a:r>
              <a:rPr lang="en-US" dirty="0"/>
              <a:t>added in 2024</a:t>
            </a:r>
          </a:p>
          <a:p>
            <a:pPr lvl="2"/>
            <a:r>
              <a:rPr lang="en-US" dirty="0"/>
              <a:t>Surface based observations</a:t>
            </a:r>
          </a:p>
          <a:p>
            <a:pPr lvl="2"/>
            <a:r>
              <a:rPr lang="en-US" dirty="0"/>
              <a:t>Experimental topic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 progress</a:t>
            </a:r>
          </a:p>
          <a:p>
            <a:pPr lvl="2"/>
            <a:r>
              <a:rPr lang="en-US" dirty="0"/>
              <a:t>Marine meteorological warnings, forecasts and sea ice services</a:t>
            </a:r>
          </a:p>
          <a:p>
            <a:pPr lvl="2"/>
            <a:r>
              <a:rPr lang="en-US" dirty="0"/>
              <a:t>WMO No 558, provision 1.2</a:t>
            </a:r>
          </a:p>
          <a:p>
            <a:pPr lvl="2"/>
            <a:r>
              <a:rPr lang="en-US" dirty="0">
                <a:hlinkClick r:id="rId2"/>
              </a:rPr>
              <a:t>github.com/wmo-im/wis2-topic-hierarchy/issues/208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6FF20-D0F5-680E-79B0-96CC8B08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45" y="1193008"/>
            <a:ext cx="7772400" cy="466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19F6F-E4FD-4479-41EB-90A5AA257E62}"/>
              </a:ext>
            </a:extLst>
          </p:cNvPr>
          <p:cNvSpPr txBox="1"/>
          <p:nvPr/>
        </p:nvSpPr>
        <p:spPr>
          <a:xfrm>
            <a:off x="1205394" y="6038899"/>
            <a:ext cx="916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codes.wmo.int/wis/topic-hierarchy/earth-system-discipline/ocean/_surface-based-observations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5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7C4B9-2D21-E071-0B3E-9723FB07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FC45-A29D-C66C-6ACE-DB5340F7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62" y="34197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Architecture of participation considerations</a:t>
            </a:r>
            <a:endParaRPr lang="en-CH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54CD-FA3E-2FE5-8649-AC8C4625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Migration: less GTS, more WIS2!</a:t>
            </a:r>
          </a:p>
          <a:p>
            <a:pPr>
              <a:buFontTx/>
              <a:buChar char="-"/>
            </a:pPr>
            <a:r>
              <a:rPr lang="en-US" dirty="0"/>
              <a:t>Data flow: networks publishing through their NMHS</a:t>
            </a:r>
          </a:p>
          <a:p>
            <a:pPr lvl="1">
              <a:buFontTx/>
              <a:buChar char="-"/>
            </a:pPr>
            <a:r>
              <a:rPr lang="en-US" dirty="0"/>
              <a:t>BODC -&gt; UKMO</a:t>
            </a:r>
          </a:p>
          <a:p>
            <a:pPr lvl="1">
              <a:buFontTx/>
              <a:buChar char="-"/>
            </a:pPr>
            <a:r>
              <a:rPr lang="en-US" dirty="0"/>
              <a:t>DFO -&gt; ECCC</a:t>
            </a:r>
          </a:p>
          <a:p>
            <a:pPr>
              <a:buFontTx/>
              <a:buChar char="-"/>
            </a:pPr>
            <a:r>
              <a:rPr lang="en-US" dirty="0"/>
              <a:t>Argo </a:t>
            </a:r>
            <a:r>
              <a:rPr lang="en-US" dirty="0" err="1"/>
              <a:t>programme</a:t>
            </a:r>
            <a:r>
              <a:rPr lang="en-US" dirty="0"/>
              <a:t> and data publication</a:t>
            </a:r>
          </a:p>
          <a:p>
            <a:pPr lvl="1">
              <a:buFontTx/>
              <a:buChar char="-"/>
            </a:pPr>
            <a:r>
              <a:rPr lang="en-US" dirty="0"/>
              <a:t>Needs coordination / management to reduce duplication of publishing</a:t>
            </a:r>
          </a:p>
          <a:p>
            <a:pPr lvl="1">
              <a:buFontTx/>
              <a:buChar char="-"/>
            </a:pPr>
            <a:r>
              <a:rPr lang="en-US" dirty="0"/>
              <a:t>Identifying QA/QC processing level (data quality/lineage)</a:t>
            </a:r>
          </a:p>
          <a:p>
            <a:pPr>
              <a:buFontTx/>
              <a:buChar char="-"/>
            </a:pPr>
            <a:r>
              <a:rPr lang="en-US" dirty="0"/>
              <a:t>Attribution and licensing</a:t>
            </a:r>
          </a:p>
          <a:p>
            <a:pPr lvl="1">
              <a:buFontTx/>
              <a:buChar char="-"/>
            </a:pPr>
            <a:r>
              <a:rPr lang="en-US" dirty="0"/>
              <a:t>Attribution needs to be consistent throughout the data/metadata publication lifecycle</a:t>
            </a:r>
          </a:p>
          <a:p>
            <a:pPr lvl="2">
              <a:buFontTx/>
              <a:buChar char="-"/>
            </a:pPr>
            <a:r>
              <a:rPr lang="en-US" dirty="0"/>
              <a:t>WCMP2 attribution/contacts/citation</a:t>
            </a:r>
          </a:p>
          <a:p>
            <a:pPr lvl="1">
              <a:buFontTx/>
              <a:buChar char="-"/>
            </a:pPr>
            <a:r>
              <a:rPr lang="en-US" dirty="0"/>
              <a:t>Licensing needs to be discussed by JCB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194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E49068-DEB4-28B6-8411-C651A5B08D1C}"/>
              </a:ext>
            </a:extLst>
          </p:cNvPr>
          <p:cNvSpPr/>
          <p:nvPr/>
        </p:nvSpPr>
        <p:spPr>
          <a:xfrm>
            <a:off x="0" y="0"/>
            <a:ext cx="12192000" cy="615860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 Architecture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FF244285-1236-5EBF-EF2E-E235D95D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colorTemperature colorTemp="5686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2437" y="719606"/>
            <a:ext cx="3427849" cy="3427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D898B-AEDF-A6D0-510B-E6FA7453B4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1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896" y="5101308"/>
            <a:ext cx="1403244" cy="12838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AAFC9B-84CF-62BA-09B4-236F375CC70F}"/>
              </a:ext>
            </a:extLst>
          </p:cNvPr>
          <p:cNvSpPr txBox="1"/>
          <p:nvPr/>
        </p:nvSpPr>
        <p:spPr>
          <a:xfrm>
            <a:off x="3776168" y="6227741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44DFCCB9-82F5-6E6A-F11F-6412DD5F48AC}"/>
              </a:ext>
            </a:extLst>
          </p:cNvPr>
          <p:cNvCxnSpPr>
            <a:cxnSpLocks/>
          </p:cNvCxnSpPr>
          <p:nvPr/>
        </p:nvCxnSpPr>
        <p:spPr>
          <a:xfrm rot="5400000">
            <a:off x="3184990" y="4839164"/>
            <a:ext cx="1694833" cy="41673"/>
          </a:xfrm>
          <a:prstGeom prst="curvedConnector4">
            <a:avLst>
              <a:gd name="adj1" fmla="val 31063"/>
              <a:gd name="adj2" fmla="val 648557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731C4C-A278-246A-A1F6-B24DD265BBC2}"/>
              </a:ext>
            </a:extLst>
          </p:cNvPr>
          <p:cNvSpPr txBox="1"/>
          <p:nvPr/>
        </p:nvSpPr>
        <p:spPr>
          <a:xfrm rot="18724564">
            <a:off x="3169149" y="4965880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E042A6-9287-D5E1-872E-D0BBFE8B14ED}"/>
              </a:ext>
            </a:extLst>
          </p:cNvPr>
          <p:cNvCxnSpPr>
            <a:cxnSpLocks/>
          </p:cNvCxnSpPr>
          <p:nvPr/>
        </p:nvCxnSpPr>
        <p:spPr>
          <a:xfrm>
            <a:off x="4659779" y="4082820"/>
            <a:ext cx="11739" cy="1028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96E55C-7C7B-8494-AB46-5A66F7BE9654}"/>
              </a:ext>
            </a:extLst>
          </p:cNvPr>
          <p:cNvSpPr txBox="1"/>
          <p:nvPr/>
        </p:nvSpPr>
        <p:spPr>
          <a:xfrm>
            <a:off x="4204281" y="4372728"/>
            <a:ext cx="84985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data from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7CA15986-47CD-7B09-779B-A2138A92D3EA}"/>
              </a:ext>
            </a:extLst>
          </p:cNvPr>
          <p:cNvCxnSpPr>
            <a:cxnSpLocks/>
            <a:stCxn id="10" idx="3"/>
          </p:cNvCxnSpPr>
          <p:nvPr/>
        </p:nvCxnSpPr>
        <p:spPr>
          <a:xfrm flipH="1" flipV="1">
            <a:off x="5246847" y="3998635"/>
            <a:ext cx="126293" cy="1744583"/>
          </a:xfrm>
          <a:prstGeom prst="curvedConnector4">
            <a:avLst>
              <a:gd name="adj1" fmla="val -181008"/>
              <a:gd name="adj2" fmla="val 68397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64B11D-849D-5AE1-8A16-D4BE46746968}"/>
              </a:ext>
            </a:extLst>
          </p:cNvPr>
          <p:cNvSpPr txBox="1"/>
          <p:nvPr/>
        </p:nvSpPr>
        <p:spPr>
          <a:xfrm rot="19258275">
            <a:off x="5114647" y="4310292"/>
            <a:ext cx="15419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0C87DD1-A73A-6AE3-064C-4D5187875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711" y="907047"/>
            <a:ext cx="904768" cy="90476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41A0183-1507-7BEE-6F3B-B448E0943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828" y="3006338"/>
            <a:ext cx="904768" cy="90476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ED34A1C-612C-55B1-6B2F-3954EA51A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2437" y="2152350"/>
            <a:ext cx="904768" cy="904768"/>
          </a:xfrm>
          <a:prstGeom prst="rect">
            <a:avLst/>
          </a:prstGeom>
        </p:spPr>
      </p:pic>
      <p:cxnSp>
        <p:nvCxnSpPr>
          <p:cNvPr id="24" name="Straight Connector 66">
            <a:extLst>
              <a:ext uri="{FF2B5EF4-FFF2-40B4-BE49-F238E27FC236}">
                <a16:creationId xmlns:a16="http://schemas.microsoft.com/office/drawing/2014/main" id="{7FD1E1E4-3A27-110B-DC03-3E9482A9FA5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27798" y="416892"/>
            <a:ext cx="617166" cy="3159269"/>
          </a:xfrm>
          <a:prstGeom prst="curvedConnector4">
            <a:avLst>
              <a:gd name="adj1" fmla="val 18761"/>
              <a:gd name="adj2" fmla="val 41936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0AB717-70E3-9A38-A512-87FF3DBDE31A}"/>
              </a:ext>
            </a:extLst>
          </p:cNvPr>
          <p:cNvSpPr txBox="1"/>
          <p:nvPr/>
        </p:nvSpPr>
        <p:spPr>
          <a:xfrm>
            <a:off x="7429262" y="1979731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ctor: Curved 147">
            <a:extLst>
              <a:ext uri="{FF2B5EF4-FFF2-40B4-BE49-F238E27FC236}">
                <a16:creationId xmlns:a16="http://schemas.microsoft.com/office/drawing/2014/main" id="{6BC33FCF-05DD-3DA3-BB60-AB628FF21B3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6201808" y="3057118"/>
            <a:ext cx="3370404" cy="853988"/>
          </a:xfrm>
          <a:prstGeom prst="curvedConnector4">
            <a:avLst>
              <a:gd name="adj1" fmla="val 43289"/>
              <a:gd name="adj2" fmla="val 12676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A6B4ACE-D79F-AE79-7875-11EABAE93E0E}"/>
              </a:ext>
            </a:extLst>
          </p:cNvPr>
          <p:cNvSpPr txBox="1"/>
          <p:nvPr/>
        </p:nvSpPr>
        <p:spPr>
          <a:xfrm>
            <a:off x="6715648" y="3561815"/>
            <a:ext cx="1789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data from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A2927-8BFA-69E2-4CCC-B4762E799070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6440291" y="2586741"/>
            <a:ext cx="2402146" cy="1799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606ABD1-4AEC-EDA9-B6A5-8F27A8AD0215}"/>
              </a:ext>
            </a:extLst>
          </p:cNvPr>
          <p:cNvSpPr txBox="1"/>
          <p:nvPr/>
        </p:nvSpPr>
        <p:spPr>
          <a:xfrm>
            <a:off x="6639007" y="2486876"/>
            <a:ext cx="182556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 from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66">
            <a:extLst>
              <a:ext uri="{FF2B5EF4-FFF2-40B4-BE49-F238E27FC236}">
                <a16:creationId xmlns:a16="http://schemas.microsoft.com/office/drawing/2014/main" id="{AE969676-76EE-20B5-4E05-FA1741767D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56747" y="1186467"/>
            <a:ext cx="3134167" cy="751157"/>
          </a:xfrm>
          <a:prstGeom prst="curvedConnector3">
            <a:avLst>
              <a:gd name="adj1" fmla="val 50000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578FBE-F562-0B09-9E3F-48B69CFFD3AF}"/>
              </a:ext>
            </a:extLst>
          </p:cNvPr>
          <p:cNvSpPr txBox="1"/>
          <p:nvPr/>
        </p:nvSpPr>
        <p:spPr>
          <a:xfrm>
            <a:off x="7005455" y="1348105"/>
            <a:ext cx="16116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Discovers data from  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7C17A2-385E-1090-6E5F-B5D59E72DB59}"/>
              </a:ext>
            </a:extLst>
          </p:cNvPr>
          <p:cNvSpPr txBox="1"/>
          <p:nvPr/>
        </p:nvSpPr>
        <p:spPr>
          <a:xfrm>
            <a:off x="3105827" y="2198804"/>
            <a:ext cx="319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Services</a:t>
            </a:r>
            <a:endParaRPr kumimoji="0" lang="en-CH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7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 animBg="1"/>
      <p:bldP spid="20" grpId="0" animBg="1"/>
      <p:bldP spid="25" grpId="0" animBg="1"/>
      <p:bldP spid="27" grpId="0" animBg="1"/>
      <p:bldP spid="29" grpId="0" animBg="1"/>
      <p:bldP spid="31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51CEF-38DF-05FD-FC9F-9F25983D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AF03A6-BDAF-F75C-C18A-F2E33FA2ECEE}"/>
              </a:ext>
            </a:extLst>
          </p:cNvPr>
          <p:cNvSpPr/>
          <p:nvPr/>
        </p:nvSpPr>
        <p:spPr>
          <a:xfrm>
            <a:off x="-53788" y="-13415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Bridging WIS 2.0 and ODIS?</a:t>
            </a:r>
            <a:endParaRPr kumimoji="0" lang="en-C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342DD-F3FE-E5AA-BCE3-900D03789B6B}"/>
              </a:ext>
            </a:extLst>
          </p:cNvPr>
          <p:cNvSpPr txBox="1"/>
          <p:nvPr/>
        </p:nvSpPr>
        <p:spPr>
          <a:xfrm>
            <a:off x="954156" y="1081377"/>
            <a:ext cx="97164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Status: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Informal collaboration between WIS and ODIS  teams following IODC 2 / IODE 27</a:t>
            </a:r>
          </a:p>
          <a:p>
            <a:pPr marL="285750" indent="-285750">
              <a:buFontTx/>
              <a:buChar char="-"/>
            </a:pPr>
            <a:r>
              <a:rPr lang="en-US" dirty="0"/>
              <a:t>ODIS now referenced in the Guide to the WMO Information System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Next steps: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Formalize work through Joint WMO/IOC Collaborative Board (JCB) technical working group for data management, in particular </a:t>
            </a:r>
            <a:r>
              <a:rPr lang="en-US" dirty="0" err="1"/>
              <a:t>ToR</a:t>
            </a:r>
            <a:r>
              <a:rPr lang="en-US" dirty="0"/>
              <a:t> 1: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Propose actions for enhanced interoperability for an integrated observing and data system, improving data sharing between the WMO Information System (WIS) and the IOC/IODE Ocean Data and Information System (ODIS).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/>
              <a:t>Review and propose updates to the topic hierarchy for ocean data.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/>
              <a:t>Establish pilot project(s) from the ocean community to act as DCPCs within the WIS 2.0.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/>
              <a:t>Propose a mechanism for mirroring between ODIS and WIS catalogues and seamless integration of the respective systems.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full draft </a:t>
            </a:r>
            <a:r>
              <a:rPr lang="en-US" dirty="0" err="1"/>
              <a:t>ToR</a:t>
            </a:r>
            <a:r>
              <a:rPr lang="en-US" dirty="0"/>
              <a:t> for this new working group are included in the IODE-28 action paper (paragraph 253)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</a:t>
            </a:r>
            <a:r>
              <a:rPr lang="en-US" dirty="0" err="1"/>
              <a:t>ToR</a:t>
            </a:r>
            <a:r>
              <a:rPr lang="en-US" dirty="0"/>
              <a:t> will be presented to the next JCB meeting (24</a:t>
            </a:r>
            <a:r>
              <a:rPr lang="en-US" baseline="30000" dirty="0"/>
              <a:t>th</a:t>
            </a:r>
            <a:r>
              <a:rPr lang="en-US" dirty="0"/>
              <a:t> March 2025)</a:t>
            </a:r>
          </a:p>
          <a:p>
            <a:pPr marL="285750" indent="-285750">
              <a:buFontTx/>
              <a:buChar char="-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5606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72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4674" y="1535545"/>
            <a:ext cx="4875507" cy="378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>
                <a:solidFill>
                  <a:schemeClr val="bg1"/>
                </a:solidFill>
              </a:rPr>
              <a:t>Merci</a:t>
            </a:r>
          </a:p>
          <a:p>
            <a:r>
              <a:rPr lang="en-US" sz="4800" dirty="0">
                <a:solidFill>
                  <a:schemeClr val="bg1"/>
                </a:solidFill>
              </a:rPr>
              <a:t>Gracias</a:t>
            </a:r>
          </a:p>
          <a:p>
            <a:r>
              <a:rPr lang="ar-MA" sz="4800" dirty="0">
                <a:solidFill>
                  <a:schemeClr val="bg1"/>
                </a:solidFill>
              </a:rPr>
              <a:t>شكرا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ja-JP" altLang="en-US" sz="4800">
                <a:solidFill>
                  <a:schemeClr val="bg1"/>
                </a:solidFill>
              </a:rPr>
              <a:t>谢谢</a:t>
            </a:r>
            <a:endParaRPr lang="en-US" altLang="ja-JP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6907-43AC-0C44-9723-9D7DDA6A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375" y="4826620"/>
            <a:ext cx="1598018" cy="761419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WIS2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Nodes</a:t>
            </a:r>
            <a:endParaRPr lang="en-CH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EC7C5-C3B5-BDC9-30D7-743845A6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764" y="4397363"/>
            <a:ext cx="899051" cy="822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1D529-B160-833C-1A24-19ACEF0BAD87}"/>
              </a:ext>
            </a:extLst>
          </p:cNvPr>
          <p:cNvSpPr txBox="1"/>
          <p:nvPr/>
        </p:nvSpPr>
        <p:spPr>
          <a:xfrm>
            <a:off x="7820797" y="5254327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8BF3DF9-8593-5260-BFDD-7561B41D2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307" y="630929"/>
            <a:ext cx="904768" cy="90476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9FE0BCB-B428-D476-6DCE-9B8FDEDA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42" y="1538311"/>
            <a:ext cx="904768" cy="90476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54927DA-1C69-D06B-49CF-39CD8B9D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384" y="4777724"/>
            <a:ext cx="899051" cy="82253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FB2B02D-CF62-4E73-7918-93F4E6BA479D}"/>
              </a:ext>
            </a:extLst>
          </p:cNvPr>
          <p:cNvSpPr txBox="1"/>
          <p:nvPr/>
        </p:nvSpPr>
        <p:spPr>
          <a:xfrm>
            <a:off x="8937417" y="5634688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98FE3F6-A0F9-2918-9480-B4930FEA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577" y="5043276"/>
            <a:ext cx="899051" cy="82253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E60D2F8-7A7B-DD8F-7241-28A106663DA0}"/>
              </a:ext>
            </a:extLst>
          </p:cNvPr>
          <p:cNvSpPr txBox="1"/>
          <p:nvPr/>
        </p:nvSpPr>
        <p:spPr>
          <a:xfrm>
            <a:off x="10146610" y="5900240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878623-67D4-C5B0-DD7F-AC69FF46AFC0}"/>
              </a:ext>
            </a:extLst>
          </p:cNvPr>
          <p:cNvSpPr txBox="1"/>
          <p:nvPr/>
        </p:nvSpPr>
        <p:spPr>
          <a:xfrm>
            <a:off x="11362765" y="377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DE82E5-5979-2347-B262-4076F775BB9C}"/>
              </a:ext>
            </a:extLst>
          </p:cNvPr>
          <p:cNvSpPr/>
          <p:nvPr/>
        </p:nvSpPr>
        <p:spPr>
          <a:xfrm>
            <a:off x="7572499" y="3910940"/>
            <a:ext cx="4153426" cy="2592780"/>
          </a:xfrm>
          <a:prstGeom prst="roundRect">
            <a:avLst>
              <a:gd name="adj" fmla="val 7113"/>
            </a:avLst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F0E71-DF08-3A7C-DBA4-85F60378B09A}"/>
              </a:ext>
            </a:extLst>
          </p:cNvPr>
          <p:cNvSpPr/>
          <p:nvPr/>
        </p:nvSpPr>
        <p:spPr>
          <a:xfrm>
            <a:off x="-53788" y="-13415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Components: WIS2 Nodes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DFA32660-E023-367E-D876-B90B367A2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7" r="7526"/>
          <a:stretch/>
        </p:blipFill>
        <p:spPr>
          <a:xfrm>
            <a:off x="11362765" y="1078590"/>
            <a:ext cx="726320" cy="904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8C14D9-A3F0-2913-669E-79C90917FBC3}"/>
              </a:ext>
            </a:extLst>
          </p:cNvPr>
          <p:cNvSpPr txBox="1"/>
          <p:nvPr/>
        </p:nvSpPr>
        <p:spPr>
          <a:xfrm>
            <a:off x="10227934" y="1336457"/>
            <a:ext cx="13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users</a:t>
            </a:r>
            <a:endParaRPr kumimoji="0" lang="en-CH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AD4C52-1D49-B5D8-134A-AC37F59117BA}"/>
              </a:ext>
            </a:extLst>
          </p:cNvPr>
          <p:cNvCxnSpPr>
            <a:cxnSpLocks/>
          </p:cNvCxnSpPr>
          <p:nvPr/>
        </p:nvCxnSpPr>
        <p:spPr>
          <a:xfrm>
            <a:off x="8777423" y="3040083"/>
            <a:ext cx="0" cy="128207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4F4EDD-17E7-5B33-902F-A7C6FDF410EC}"/>
              </a:ext>
            </a:extLst>
          </p:cNvPr>
          <p:cNvCxnSpPr>
            <a:cxnSpLocks/>
          </p:cNvCxnSpPr>
          <p:nvPr/>
        </p:nvCxnSpPr>
        <p:spPr>
          <a:xfrm>
            <a:off x="9610915" y="3040083"/>
            <a:ext cx="0" cy="128207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BDB199-6CEF-ED02-F91B-A79E07AC643D}"/>
              </a:ext>
            </a:extLst>
          </p:cNvPr>
          <p:cNvCxnSpPr>
            <a:cxnSpLocks/>
          </p:cNvCxnSpPr>
          <p:nvPr/>
        </p:nvCxnSpPr>
        <p:spPr>
          <a:xfrm>
            <a:off x="9195696" y="2766951"/>
            <a:ext cx="0" cy="155520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4838184-F091-57AA-5E09-944E2F871DC2}"/>
              </a:ext>
            </a:extLst>
          </p:cNvPr>
          <p:cNvSpPr txBox="1"/>
          <p:nvPr/>
        </p:nvSpPr>
        <p:spPr>
          <a:xfrm>
            <a:off x="6389049" y="3180838"/>
            <a:ext cx="236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Publishes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Core and Recommended data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E88C69-2057-E8CC-0C4B-32620F3A36EA}"/>
              </a:ext>
            </a:extLst>
          </p:cNvPr>
          <p:cNvSpPr txBox="1"/>
          <p:nvPr/>
        </p:nvSpPr>
        <p:spPr>
          <a:xfrm>
            <a:off x="9595083" y="3198167"/>
            <a:ext cx="236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Advertises what data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available (discovery metadata)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32E013-4C15-2296-51B5-02E134AD5B44}"/>
              </a:ext>
            </a:extLst>
          </p:cNvPr>
          <p:cNvSpPr txBox="1"/>
          <p:nvPr/>
        </p:nvSpPr>
        <p:spPr>
          <a:xfrm>
            <a:off x="7670618" y="2432422"/>
            <a:ext cx="305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Publishes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real-time notifications about data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187C05-5000-1B58-7FC4-CF832DCAEEC6}"/>
              </a:ext>
            </a:extLst>
          </p:cNvPr>
          <p:cNvGrpSpPr/>
          <p:nvPr/>
        </p:nvGrpSpPr>
        <p:grpSpPr>
          <a:xfrm>
            <a:off x="1257030" y="1884805"/>
            <a:ext cx="4307462" cy="618767"/>
            <a:chOff x="1239654" y="876"/>
            <a:chExt cx="4307462" cy="618767"/>
          </a:xfrm>
        </p:grpSpPr>
        <p:sp>
          <p:nvSpPr>
            <p:cNvPr id="70" name="Arrow: Pentagon 69">
              <a:extLst>
                <a:ext uri="{FF2B5EF4-FFF2-40B4-BE49-F238E27FC236}">
                  <a16:creationId xmlns:a16="http://schemas.microsoft.com/office/drawing/2014/main" id="{9E258BAD-6C80-E775-E3AE-B5EA2460423D}"/>
                </a:ext>
              </a:extLst>
            </p:cNvPr>
            <p:cNvSpPr/>
            <p:nvPr/>
          </p:nvSpPr>
          <p:spPr>
            <a:xfrm rot="10800000">
              <a:off x="1239654" y="876"/>
              <a:ext cx="4307462" cy="618767"/>
            </a:xfrm>
            <a:prstGeom prst="homePlat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Arrow: Pentagon 4">
              <a:extLst>
                <a:ext uri="{FF2B5EF4-FFF2-40B4-BE49-F238E27FC236}">
                  <a16:creationId xmlns:a16="http://schemas.microsoft.com/office/drawing/2014/main" id="{BEB685CC-DF1B-582F-897B-B21313841852}"/>
                </a:ext>
              </a:extLst>
            </p:cNvPr>
            <p:cNvSpPr txBox="1"/>
            <p:nvPr/>
          </p:nvSpPr>
          <p:spPr>
            <a:xfrm rot="21600000">
              <a:off x="1394346" y="876"/>
              <a:ext cx="4152770" cy="618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859" tIns="57150" rIns="10668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1500" kern="1200" dirty="0">
                  <a:solidFill>
                    <a:srgbClr val="002060"/>
                  </a:solidFill>
                </a:rPr>
                <a:t>Each WMO Member shall implement at least one WIS2 Node to share data in WIS2</a:t>
              </a:r>
              <a:endParaRPr lang="en-CH" sz="1500" kern="1200" dirty="0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907F8A9-15EC-4171-066D-D5911F10965A}"/>
              </a:ext>
            </a:extLst>
          </p:cNvPr>
          <p:cNvSpPr/>
          <p:nvPr/>
        </p:nvSpPr>
        <p:spPr>
          <a:xfrm>
            <a:off x="947646" y="1884805"/>
            <a:ext cx="618767" cy="61876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C30C7A3-EAC4-B1FB-FC9E-3035F40C8E11}"/>
              </a:ext>
            </a:extLst>
          </p:cNvPr>
          <p:cNvGrpSpPr/>
          <p:nvPr/>
        </p:nvGrpSpPr>
        <p:grpSpPr>
          <a:xfrm>
            <a:off x="1257030" y="2688279"/>
            <a:ext cx="4307462" cy="618767"/>
            <a:chOff x="1239654" y="804350"/>
            <a:chExt cx="4307462" cy="618767"/>
          </a:xfrm>
        </p:grpSpPr>
        <p:sp>
          <p:nvSpPr>
            <p:cNvPr id="68" name="Arrow: Pentagon 67">
              <a:extLst>
                <a:ext uri="{FF2B5EF4-FFF2-40B4-BE49-F238E27FC236}">
                  <a16:creationId xmlns:a16="http://schemas.microsoft.com/office/drawing/2014/main" id="{49070630-BF5F-AE5D-98B6-56F4BD8656FE}"/>
                </a:ext>
              </a:extLst>
            </p:cNvPr>
            <p:cNvSpPr/>
            <p:nvPr/>
          </p:nvSpPr>
          <p:spPr>
            <a:xfrm rot="10800000">
              <a:off x="1239654" y="804350"/>
              <a:ext cx="4307462" cy="618767"/>
            </a:xfrm>
            <a:prstGeom prst="homePlat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9" name="Arrow: Pentagon 7">
              <a:extLst>
                <a:ext uri="{FF2B5EF4-FFF2-40B4-BE49-F238E27FC236}">
                  <a16:creationId xmlns:a16="http://schemas.microsoft.com/office/drawing/2014/main" id="{82040B08-F296-BE16-30CB-2EC930D507BE}"/>
                </a:ext>
              </a:extLst>
            </p:cNvPr>
            <p:cNvSpPr txBox="1"/>
            <p:nvPr/>
          </p:nvSpPr>
          <p:spPr>
            <a:xfrm rot="21600000">
              <a:off x="1394346" y="804350"/>
              <a:ext cx="4152770" cy="618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859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CH" sz="1500" kern="1200" dirty="0">
                  <a:solidFill>
                    <a:srgbClr val="002060"/>
                  </a:solidFill>
                </a:rPr>
                <a:t>A WIS2 </a:t>
              </a:r>
              <a:r>
                <a:rPr lang="en-GB" sz="1500" kern="1200" dirty="0">
                  <a:solidFill>
                    <a:srgbClr val="002060"/>
                  </a:solidFill>
                </a:rPr>
                <a:t>N</a:t>
              </a:r>
              <a:r>
                <a:rPr lang="en-CH" sz="1500" kern="1200" dirty="0">
                  <a:solidFill>
                    <a:srgbClr val="002060"/>
                  </a:solidFill>
                </a:rPr>
                <a:t>ode replaces the GTS Message Switching System</a:t>
              </a: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FD28F73B-736D-4A94-77D1-37ECF31EA89F}"/>
              </a:ext>
            </a:extLst>
          </p:cNvPr>
          <p:cNvSpPr/>
          <p:nvPr/>
        </p:nvSpPr>
        <p:spPr>
          <a:xfrm>
            <a:off x="947646" y="2688279"/>
            <a:ext cx="618767" cy="618767"/>
          </a:xfrm>
          <a:prstGeom prst="ellipse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479A0E-FC4A-3A9D-0C69-1725218F3C4E}"/>
              </a:ext>
            </a:extLst>
          </p:cNvPr>
          <p:cNvGrpSpPr/>
          <p:nvPr/>
        </p:nvGrpSpPr>
        <p:grpSpPr>
          <a:xfrm>
            <a:off x="1257030" y="3491753"/>
            <a:ext cx="4307462" cy="618767"/>
            <a:chOff x="1239654" y="1607824"/>
            <a:chExt cx="4307462" cy="618767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CCD5E967-4F17-32AA-DB9B-63F3DF3DB7F1}"/>
                </a:ext>
              </a:extLst>
            </p:cNvPr>
            <p:cNvSpPr/>
            <p:nvPr/>
          </p:nvSpPr>
          <p:spPr>
            <a:xfrm rot="10800000">
              <a:off x="1239654" y="1607824"/>
              <a:ext cx="4307462" cy="618767"/>
            </a:xfrm>
            <a:prstGeom prst="homePlat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" name="Arrow: Pentagon 10">
              <a:extLst>
                <a:ext uri="{FF2B5EF4-FFF2-40B4-BE49-F238E27FC236}">
                  <a16:creationId xmlns:a16="http://schemas.microsoft.com/office/drawing/2014/main" id="{7FE07956-28C6-D569-6A65-1C667F88912E}"/>
                </a:ext>
              </a:extLst>
            </p:cNvPr>
            <p:cNvSpPr txBox="1"/>
            <p:nvPr/>
          </p:nvSpPr>
          <p:spPr>
            <a:xfrm rot="21600000">
              <a:off x="1394346" y="1607824"/>
              <a:ext cx="4152770" cy="618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859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GB" sz="1500" kern="1200" dirty="0">
                  <a:solidFill>
                    <a:srgbClr val="002060"/>
                  </a:solidFill>
                </a:rPr>
                <a:t>Data and metadata are shared using a WIS2 Node</a:t>
              </a:r>
              <a:endParaRPr lang="en-CH" sz="15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D87A3032-8F5F-9230-F6AF-19938EB63C7F}"/>
              </a:ext>
            </a:extLst>
          </p:cNvPr>
          <p:cNvSpPr/>
          <p:nvPr/>
        </p:nvSpPr>
        <p:spPr>
          <a:xfrm>
            <a:off x="947646" y="3491753"/>
            <a:ext cx="618767" cy="618767"/>
          </a:xfrm>
          <a:prstGeom prst="ellipse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4DD152-9925-0FCF-2D3C-77B9AD56297C}"/>
              </a:ext>
            </a:extLst>
          </p:cNvPr>
          <p:cNvGrpSpPr/>
          <p:nvPr/>
        </p:nvGrpSpPr>
        <p:grpSpPr>
          <a:xfrm>
            <a:off x="1257030" y="4295228"/>
            <a:ext cx="4307462" cy="618767"/>
            <a:chOff x="1239654" y="2411299"/>
            <a:chExt cx="4307462" cy="618767"/>
          </a:xfrm>
        </p:grpSpPr>
        <p:sp>
          <p:nvSpPr>
            <p:cNvPr id="63" name="Arrow: Pentagon 62">
              <a:extLst>
                <a:ext uri="{FF2B5EF4-FFF2-40B4-BE49-F238E27FC236}">
                  <a16:creationId xmlns:a16="http://schemas.microsoft.com/office/drawing/2014/main" id="{5E1FE49F-0FC0-CA55-3059-B5E7A8B8E07B}"/>
                </a:ext>
              </a:extLst>
            </p:cNvPr>
            <p:cNvSpPr/>
            <p:nvPr/>
          </p:nvSpPr>
          <p:spPr>
            <a:xfrm rot="10800000">
              <a:off x="1239654" y="2411299"/>
              <a:ext cx="4307462" cy="618767"/>
            </a:xfrm>
            <a:prstGeom prst="homePlat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Arrow: Pentagon 13">
              <a:extLst>
                <a:ext uri="{FF2B5EF4-FFF2-40B4-BE49-F238E27FC236}">
                  <a16:creationId xmlns:a16="http://schemas.microsoft.com/office/drawing/2014/main" id="{74C5BEAF-F0C3-610D-2905-ECF5C1AD4666}"/>
                </a:ext>
              </a:extLst>
            </p:cNvPr>
            <p:cNvSpPr txBox="1"/>
            <p:nvPr/>
          </p:nvSpPr>
          <p:spPr>
            <a:xfrm rot="21600000">
              <a:off x="1394346" y="2411299"/>
              <a:ext cx="4152770" cy="618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859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GB" sz="1500" kern="1200" dirty="0">
                  <a:solidFill>
                    <a:srgbClr val="002060"/>
                  </a:solidFill>
                </a:rPr>
                <a:t>A WIS2 Node shares data via an HTTPS service and sends notifications to MQTT subscribers</a:t>
              </a:r>
              <a:endParaRPr lang="en-CH" sz="15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8E66EE7E-29A6-15D1-8AB1-0C030EB7BAA6}"/>
              </a:ext>
            </a:extLst>
          </p:cNvPr>
          <p:cNvSpPr/>
          <p:nvPr/>
        </p:nvSpPr>
        <p:spPr>
          <a:xfrm>
            <a:off x="947646" y="4295228"/>
            <a:ext cx="618767" cy="618767"/>
          </a:xfrm>
          <a:prstGeom prst="ellipse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1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9651C-B701-12B4-1BCE-E2BCDA294397}"/>
              </a:ext>
            </a:extLst>
          </p:cNvPr>
          <p:cNvGrpSpPr/>
          <p:nvPr/>
        </p:nvGrpSpPr>
        <p:grpSpPr>
          <a:xfrm>
            <a:off x="2351695" y="1539882"/>
            <a:ext cx="926187" cy="914400"/>
            <a:chOff x="4851042" y="4429399"/>
            <a:chExt cx="1256145" cy="120033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A0D7F0-6CA7-3F14-131B-6EC1BCE26FA1}"/>
                </a:ext>
              </a:extLst>
            </p:cNvPr>
            <p:cNvSpPr/>
            <p:nvPr/>
          </p:nvSpPr>
          <p:spPr>
            <a:xfrm>
              <a:off x="4851042" y="4429399"/>
              <a:ext cx="1256145" cy="1200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Graphic 40" descr="Bar chart with solid fill">
              <a:extLst>
                <a:ext uri="{FF2B5EF4-FFF2-40B4-BE49-F238E27FC236}">
                  <a16:creationId xmlns:a16="http://schemas.microsoft.com/office/drawing/2014/main" id="{72AC8B02-C4C3-DD4B-188B-C410AABE5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5089" y="4571279"/>
              <a:ext cx="914401" cy="9143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366907-43AC-0C44-9723-9D7DDA6A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11" y="714896"/>
            <a:ext cx="3421837" cy="76141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Global Services</a:t>
            </a:r>
            <a:endParaRPr lang="en-CH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9AB510-526B-B39F-9EE0-2D853F1EA9DD}"/>
              </a:ext>
            </a:extLst>
          </p:cNvPr>
          <p:cNvGrpSpPr/>
          <p:nvPr/>
        </p:nvGrpSpPr>
        <p:grpSpPr>
          <a:xfrm>
            <a:off x="6002134" y="2918624"/>
            <a:ext cx="926187" cy="914400"/>
            <a:chOff x="3107885" y="2667808"/>
            <a:chExt cx="1256145" cy="120033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BD33F1-D87B-F5ED-FC36-3393FE758A70}"/>
                </a:ext>
              </a:extLst>
            </p:cNvPr>
            <p:cNvSpPr/>
            <p:nvPr/>
          </p:nvSpPr>
          <p:spPr>
            <a:xfrm>
              <a:off x="3107885" y="2667808"/>
              <a:ext cx="1256145" cy="120033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phic 21" descr="Database with solid fill">
              <a:extLst>
                <a:ext uri="{FF2B5EF4-FFF2-40B4-BE49-F238E27FC236}">
                  <a16:creationId xmlns:a16="http://schemas.microsoft.com/office/drawing/2014/main" id="{6FAA1644-9F6D-A7E3-FC4E-3B26BC99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60369" y="2810772"/>
              <a:ext cx="914400" cy="91439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6759BAB-3BCA-0179-E6F4-DBF6F4D55E13}"/>
              </a:ext>
            </a:extLst>
          </p:cNvPr>
          <p:cNvSpPr txBox="1"/>
          <p:nvPr/>
        </p:nvSpPr>
        <p:spPr>
          <a:xfrm>
            <a:off x="6934931" y="3094144"/>
            <a:ext cx="71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Cache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05DF8-41CB-C39F-EED9-7B6209FDB755}"/>
              </a:ext>
            </a:extLst>
          </p:cNvPr>
          <p:cNvSpPr txBox="1"/>
          <p:nvPr/>
        </p:nvSpPr>
        <p:spPr>
          <a:xfrm>
            <a:off x="2113432" y="2986422"/>
            <a:ext cx="1048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Discovery Catalogue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D31F8E-E967-ED0C-3A2B-E9BB509B9F6C}"/>
              </a:ext>
            </a:extLst>
          </p:cNvPr>
          <p:cNvSpPr txBox="1"/>
          <p:nvPr/>
        </p:nvSpPr>
        <p:spPr>
          <a:xfrm>
            <a:off x="4525282" y="3094144"/>
            <a:ext cx="94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Broker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C6B3B7-872A-D529-C74A-5C383577F0B7}"/>
              </a:ext>
            </a:extLst>
          </p:cNvPr>
          <p:cNvSpPr txBox="1"/>
          <p:nvPr/>
        </p:nvSpPr>
        <p:spPr>
          <a:xfrm>
            <a:off x="3311130" y="1688240"/>
            <a:ext cx="10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Monitoring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644BBA-D851-0E22-C5CD-4DAC589AA03E}"/>
              </a:ext>
            </a:extLst>
          </p:cNvPr>
          <p:cNvSpPr/>
          <p:nvPr/>
        </p:nvSpPr>
        <p:spPr>
          <a:xfrm>
            <a:off x="5560207" y="3926994"/>
            <a:ext cx="1800000" cy="1233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users HTTP download of core data cached from WIS2 nodes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C172EE-9555-7032-0577-4F34BDDA9B36}"/>
              </a:ext>
            </a:extLst>
          </p:cNvPr>
          <p:cNvSpPr/>
          <p:nvPr/>
        </p:nvSpPr>
        <p:spPr>
          <a:xfrm>
            <a:off x="3134239" y="3926994"/>
            <a:ext cx="1800000" cy="12337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Sends notifications of new data to be downloaded from Global Caches or WIS2 nodes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BCB845A-D172-410D-2971-118DEB351095}"/>
              </a:ext>
            </a:extLst>
          </p:cNvPr>
          <p:cNvSpPr/>
          <p:nvPr/>
        </p:nvSpPr>
        <p:spPr>
          <a:xfrm>
            <a:off x="714519" y="3926994"/>
            <a:ext cx="1800000" cy="12337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an API to discover datasets and services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C01A05-A9A6-EAC3-0AE2-93F3E1DC754F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1946995" y="1125907"/>
            <a:ext cx="8791862" cy="192662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208415-7364-843D-CC3B-0B3EAE2A7572}"/>
              </a:ext>
            </a:extLst>
          </p:cNvPr>
          <p:cNvCxnSpPr>
            <a:cxnSpLocks/>
            <a:endCxn id="23" idx="7"/>
          </p:cNvCxnSpPr>
          <p:nvPr/>
        </p:nvCxnSpPr>
        <p:spPr>
          <a:xfrm flipH="1">
            <a:off x="4368237" y="1655386"/>
            <a:ext cx="5967698" cy="139714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483184-6477-846A-0C53-ABC17A0F7699}"/>
              </a:ext>
            </a:extLst>
          </p:cNvPr>
          <p:cNvCxnSpPr>
            <a:cxnSpLocks/>
            <a:endCxn id="35" idx="7"/>
          </p:cNvCxnSpPr>
          <p:nvPr/>
        </p:nvCxnSpPr>
        <p:spPr>
          <a:xfrm flipH="1">
            <a:off x="6792684" y="2062003"/>
            <a:ext cx="3902837" cy="9905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E7321B4-B8F9-DA41-546B-7CFA593D74BA}"/>
              </a:ext>
            </a:extLst>
          </p:cNvPr>
          <p:cNvSpPr txBox="1"/>
          <p:nvPr/>
        </p:nvSpPr>
        <p:spPr>
          <a:xfrm rot="20853257">
            <a:off x="6122184" y="2180679"/>
            <a:ext cx="1494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topics 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7C5549-8314-2220-A36C-22E2AD69AB0B}"/>
              </a:ext>
            </a:extLst>
          </p:cNvPr>
          <p:cNvSpPr txBox="1"/>
          <p:nvPr/>
        </p:nvSpPr>
        <p:spPr>
          <a:xfrm rot="20780909">
            <a:off x="7544887" y="2358117"/>
            <a:ext cx="1616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core data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CD668-683D-430D-721D-CCE05866AB9E}"/>
              </a:ext>
            </a:extLst>
          </p:cNvPr>
          <p:cNvGrpSpPr/>
          <p:nvPr/>
        </p:nvGrpSpPr>
        <p:grpSpPr>
          <a:xfrm>
            <a:off x="3577687" y="2918624"/>
            <a:ext cx="926187" cy="914400"/>
            <a:chOff x="3100578" y="2626881"/>
            <a:chExt cx="926187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588001-9CD5-0F0E-48BE-3E00107B0279}"/>
                </a:ext>
              </a:extLst>
            </p:cNvPr>
            <p:cNvSpPr/>
            <p:nvPr/>
          </p:nvSpPr>
          <p:spPr>
            <a:xfrm>
              <a:off x="3100578" y="2626881"/>
              <a:ext cx="92618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4" name="Graphic 63" descr="Network with solid fill">
              <a:extLst>
                <a:ext uri="{FF2B5EF4-FFF2-40B4-BE49-F238E27FC236}">
                  <a16:creationId xmlns:a16="http://schemas.microsoft.com/office/drawing/2014/main" id="{AF9B221B-0897-03E9-EE0B-045DCC4F8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67308" y="2639091"/>
              <a:ext cx="789683" cy="78968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D53129-9C35-8CEE-65FD-717383525535}"/>
              </a:ext>
            </a:extLst>
          </p:cNvPr>
          <p:cNvGrpSpPr/>
          <p:nvPr/>
        </p:nvGrpSpPr>
        <p:grpSpPr>
          <a:xfrm>
            <a:off x="1156445" y="2918624"/>
            <a:ext cx="926187" cy="914400"/>
            <a:chOff x="6018575" y="2624111"/>
            <a:chExt cx="926187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345EA1-2885-9CB0-05EF-B7BC7661A6D2}"/>
                </a:ext>
              </a:extLst>
            </p:cNvPr>
            <p:cNvSpPr/>
            <p:nvPr/>
          </p:nvSpPr>
          <p:spPr>
            <a:xfrm>
              <a:off x="6018575" y="2624111"/>
              <a:ext cx="926187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Graphic 71" descr="Books outline">
              <a:extLst>
                <a:ext uri="{FF2B5EF4-FFF2-40B4-BE49-F238E27FC236}">
                  <a16:creationId xmlns:a16="http://schemas.microsoft.com/office/drawing/2014/main" id="{6C175585-9C00-3260-10A2-53145E7F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05969" y="2732194"/>
              <a:ext cx="751399" cy="75139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FEC7C5-C3B5-BDC9-30D7-743845A6E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4764" y="4397363"/>
            <a:ext cx="899051" cy="822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1D529-B160-833C-1A24-19ACEF0BAD87}"/>
              </a:ext>
            </a:extLst>
          </p:cNvPr>
          <p:cNvSpPr txBox="1"/>
          <p:nvPr/>
        </p:nvSpPr>
        <p:spPr>
          <a:xfrm>
            <a:off x="7820797" y="5254327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BEE042-45BA-EFB9-1F78-A2AEAFA44577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8504290" y="2378408"/>
            <a:ext cx="1907312" cy="201895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843A8F-3958-EAD5-08C7-68AD245071E8}"/>
              </a:ext>
            </a:extLst>
          </p:cNvPr>
          <p:cNvSpPr txBox="1"/>
          <p:nvPr/>
        </p:nvSpPr>
        <p:spPr>
          <a:xfrm rot="18743655">
            <a:off x="8267199" y="3038560"/>
            <a:ext cx="23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recommended data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8BF3DF9-8593-5260-BFDD-7561B41D22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2307" y="630929"/>
            <a:ext cx="904768" cy="9047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6D704F-300B-0EA9-8070-6352E5898E17}"/>
              </a:ext>
            </a:extLst>
          </p:cNvPr>
          <p:cNvSpPr txBox="1"/>
          <p:nvPr/>
        </p:nvSpPr>
        <p:spPr>
          <a:xfrm rot="20853349">
            <a:off x="5248253" y="1855111"/>
            <a:ext cx="1494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Discovers datasets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9FE0BCB-B428-D476-6DCE-9B8FDEDAD7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3142" y="1538311"/>
            <a:ext cx="904768" cy="90476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54927DA-1C69-D06B-49CF-39CD8B9DB4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1384" y="4777724"/>
            <a:ext cx="899051" cy="82253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FB2B02D-CF62-4E73-7918-93F4E6BA479D}"/>
              </a:ext>
            </a:extLst>
          </p:cNvPr>
          <p:cNvSpPr txBox="1"/>
          <p:nvPr/>
        </p:nvSpPr>
        <p:spPr>
          <a:xfrm>
            <a:off x="8937417" y="5634688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709C053-37CD-C9DB-92A6-A8DC5F81BD4D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9620910" y="2443079"/>
            <a:ext cx="1292180" cy="233464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3F69E12-2A31-9BAA-D226-DBCB5CDCAF97}"/>
              </a:ext>
            </a:extLst>
          </p:cNvPr>
          <p:cNvSpPr txBox="1"/>
          <p:nvPr/>
        </p:nvSpPr>
        <p:spPr>
          <a:xfrm rot="17913310">
            <a:off x="8960667" y="3390874"/>
            <a:ext cx="23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recommended data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98FE3F6-A0F9-2918-9480-B4930FEA30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0577" y="5043276"/>
            <a:ext cx="899051" cy="82253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E60D2F8-7A7B-DD8F-7241-28A106663DA0}"/>
              </a:ext>
            </a:extLst>
          </p:cNvPr>
          <p:cNvSpPr txBox="1"/>
          <p:nvPr/>
        </p:nvSpPr>
        <p:spPr>
          <a:xfrm>
            <a:off x="10146610" y="5900240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88794F-A554-5D1C-7DC8-5AA2C6E7D394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10830103" y="2316191"/>
            <a:ext cx="646972" cy="27270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A3311F1-F606-BFD1-0E7F-BF3008DF966B}"/>
              </a:ext>
            </a:extLst>
          </p:cNvPr>
          <p:cNvSpPr txBox="1"/>
          <p:nvPr/>
        </p:nvSpPr>
        <p:spPr>
          <a:xfrm rot="17034295">
            <a:off x="9799116" y="3597000"/>
            <a:ext cx="23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recommended data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878623-67D4-C5B0-DD7F-AC69FF46AFC0}"/>
              </a:ext>
            </a:extLst>
          </p:cNvPr>
          <p:cNvSpPr txBox="1"/>
          <p:nvPr/>
        </p:nvSpPr>
        <p:spPr>
          <a:xfrm>
            <a:off x="11362765" y="377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DE82E5-5979-2347-B262-4076F775BB9C}"/>
              </a:ext>
            </a:extLst>
          </p:cNvPr>
          <p:cNvSpPr/>
          <p:nvPr/>
        </p:nvSpPr>
        <p:spPr>
          <a:xfrm>
            <a:off x="562098" y="1348309"/>
            <a:ext cx="6999373" cy="4027255"/>
          </a:xfrm>
          <a:prstGeom prst="roundRect">
            <a:avLst>
              <a:gd name="adj" fmla="val 7113"/>
            </a:avLst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0D30C9A5-465B-FFFC-3BAA-50BAD1017E3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6000"/>
                    </a14:imgEffect>
                    <a14:imgEffect>
                      <a14:colorTemperature colorTemp="5686"/>
                    </a14:imgEffect>
                    <a14:imgEffect>
                      <a14:saturation sat="47000"/>
                    </a14:imgEffect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84382"/>
            <a:ext cx="1472111" cy="14721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0F0E71-DF08-3A7C-DBA4-85F60378B09A}"/>
              </a:ext>
            </a:extLst>
          </p:cNvPr>
          <p:cNvSpPr/>
          <p:nvPr/>
        </p:nvSpPr>
        <p:spPr>
          <a:xfrm>
            <a:off x="-53788" y="-13415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Components: Global Services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DFA32660-E023-367E-D876-B90B367A2B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197" r="7526"/>
          <a:stretch/>
        </p:blipFill>
        <p:spPr>
          <a:xfrm>
            <a:off x="11362765" y="1078590"/>
            <a:ext cx="726320" cy="904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8C14D9-A3F0-2913-669E-79C90917FBC3}"/>
              </a:ext>
            </a:extLst>
          </p:cNvPr>
          <p:cNvSpPr txBox="1"/>
          <p:nvPr/>
        </p:nvSpPr>
        <p:spPr>
          <a:xfrm>
            <a:off x="10227934" y="1336457"/>
            <a:ext cx="13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users</a:t>
            </a:r>
            <a:endParaRPr kumimoji="0" lang="en-CH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C7AB5C-7C95-818F-DA31-7CF777F133D3}"/>
              </a:ext>
            </a:extLst>
          </p:cNvPr>
          <p:cNvSpPr/>
          <p:nvPr/>
        </p:nvSpPr>
        <p:spPr>
          <a:xfrm>
            <a:off x="5965371" y="5640779"/>
            <a:ext cx="2386941" cy="586693"/>
          </a:xfrm>
          <a:custGeom>
            <a:avLst/>
            <a:gdLst>
              <a:gd name="connsiteX0" fmla="*/ 2386941 w 2386941"/>
              <a:gd name="connsiteY0" fmla="*/ 110837 h 586693"/>
              <a:gd name="connsiteX1" fmla="*/ 1666504 w 2386941"/>
              <a:gd name="connsiteY1" fmla="*/ 562099 h 586693"/>
              <a:gd name="connsiteX2" fmla="*/ 676894 w 2386941"/>
              <a:gd name="connsiteY2" fmla="*/ 471055 h 586693"/>
              <a:gd name="connsiteX3" fmla="*/ 0 w 2386941"/>
              <a:gd name="connsiteY3" fmla="*/ 0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41" h="586693">
                <a:moveTo>
                  <a:pt x="2386941" y="110837"/>
                </a:moveTo>
                <a:cubicBezTo>
                  <a:pt x="2169226" y="306450"/>
                  <a:pt x="1951512" y="502063"/>
                  <a:pt x="1666504" y="562099"/>
                </a:cubicBezTo>
                <a:cubicBezTo>
                  <a:pt x="1381496" y="622135"/>
                  <a:pt x="954645" y="564738"/>
                  <a:pt x="676894" y="471055"/>
                </a:cubicBezTo>
                <a:cubicBezTo>
                  <a:pt x="399143" y="377372"/>
                  <a:pt x="199571" y="188686"/>
                  <a:pt x="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DF255C-3262-4CC3-0668-AED978C4473C}"/>
              </a:ext>
            </a:extLst>
          </p:cNvPr>
          <p:cNvSpPr/>
          <p:nvPr/>
        </p:nvSpPr>
        <p:spPr>
          <a:xfrm>
            <a:off x="5767449" y="5701113"/>
            <a:ext cx="2737263" cy="704735"/>
          </a:xfrm>
          <a:custGeom>
            <a:avLst/>
            <a:gdLst>
              <a:gd name="connsiteX0" fmla="*/ 2386941 w 2386941"/>
              <a:gd name="connsiteY0" fmla="*/ 110837 h 586693"/>
              <a:gd name="connsiteX1" fmla="*/ 1666504 w 2386941"/>
              <a:gd name="connsiteY1" fmla="*/ 562099 h 586693"/>
              <a:gd name="connsiteX2" fmla="*/ 676894 w 2386941"/>
              <a:gd name="connsiteY2" fmla="*/ 471055 h 586693"/>
              <a:gd name="connsiteX3" fmla="*/ 0 w 2386941"/>
              <a:gd name="connsiteY3" fmla="*/ 0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41" h="586693">
                <a:moveTo>
                  <a:pt x="2386941" y="110837"/>
                </a:moveTo>
                <a:cubicBezTo>
                  <a:pt x="2169226" y="306450"/>
                  <a:pt x="1951512" y="502063"/>
                  <a:pt x="1666504" y="562099"/>
                </a:cubicBezTo>
                <a:cubicBezTo>
                  <a:pt x="1381496" y="622135"/>
                  <a:pt x="954645" y="564738"/>
                  <a:pt x="676894" y="471055"/>
                </a:cubicBezTo>
                <a:cubicBezTo>
                  <a:pt x="399143" y="377372"/>
                  <a:pt x="199571" y="188686"/>
                  <a:pt x="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F68C734-200B-A4AE-B872-4C4768E90701}"/>
              </a:ext>
            </a:extLst>
          </p:cNvPr>
          <p:cNvSpPr/>
          <p:nvPr/>
        </p:nvSpPr>
        <p:spPr>
          <a:xfrm>
            <a:off x="5560207" y="5819157"/>
            <a:ext cx="3096905" cy="779998"/>
          </a:xfrm>
          <a:custGeom>
            <a:avLst/>
            <a:gdLst>
              <a:gd name="connsiteX0" fmla="*/ 2386941 w 2386941"/>
              <a:gd name="connsiteY0" fmla="*/ 110837 h 586693"/>
              <a:gd name="connsiteX1" fmla="*/ 1666504 w 2386941"/>
              <a:gd name="connsiteY1" fmla="*/ 562099 h 586693"/>
              <a:gd name="connsiteX2" fmla="*/ 676894 w 2386941"/>
              <a:gd name="connsiteY2" fmla="*/ 471055 h 586693"/>
              <a:gd name="connsiteX3" fmla="*/ 0 w 2386941"/>
              <a:gd name="connsiteY3" fmla="*/ 0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41" h="586693">
                <a:moveTo>
                  <a:pt x="2386941" y="110837"/>
                </a:moveTo>
                <a:cubicBezTo>
                  <a:pt x="2169226" y="306450"/>
                  <a:pt x="1951512" y="502063"/>
                  <a:pt x="1666504" y="562099"/>
                </a:cubicBezTo>
                <a:cubicBezTo>
                  <a:pt x="1381496" y="622135"/>
                  <a:pt x="954645" y="564738"/>
                  <a:pt x="676894" y="471055"/>
                </a:cubicBezTo>
                <a:cubicBezTo>
                  <a:pt x="399143" y="377372"/>
                  <a:pt x="199571" y="188686"/>
                  <a:pt x="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09CE84-2868-8A33-EF91-FBB0EDE80A5E}"/>
              </a:ext>
            </a:extLst>
          </p:cNvPr>
          <p:cNvSpPr txBox="1"/>
          <p:nvPr/>
        </p:nvSpPr>
        <p:spPr>
          <a:xfrm>
            <a:off x="5646759" y="6566610"/>
            <a:ext cx="341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to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highly-available, global data sharing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7C54973B-5E75-419A-92EE-18421F358C62}"/>
              </a:ext>
            </a:extLst>
          </p:cNvPr>
          <p:cNvSpPr/>
          <p:nvPr/>
        </p:nvSpPr>
        <p:spPr>
          <a:xfrm rot="21104695" flipH="1" flipV="1">
            <a:off x="10161908" y="1424268"/>
            <a:ext cx="830605" cy="108092"/>
          </a:xfrm>
          <a:prstGeom prst="triangle">
            <a:avLst>
              <a:gd name="adj" fmla="val 193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19D6D6-7048-4018-A569-25D4F760DFFD}"/>
              </a:ext>
            </a:extLst>
          </p:cNvPr>
          <p:cNvSpPr/>
          <p:nvPr/>
        </p:nvSpPr>
        <p:spPr>
          <a:xfrm>
            <a:off x="-68826" y="0"/>
            <a:ext cx="12260826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OGC Standards Implementation</a:t>
            </a:r>
            <a:endParaRPr lang="en-CH" sz="3200" b="1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5AFCBB6-D087-426B-8996-564776FA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CD5AC-5239-4317-A018-1F813C8A6B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EE14B-23F6-72EF-0134-D9BDEC4E70D5}"/>
              </a:ext>
            </a:extLst>
          </p:cNvPr>
          <p:cNvSpPr txBox="1">
            <a:spLocks/>
          </p:cNvSpPr>
          <p:nvPr/>
        </p:nvSpPr>
        <p:spPr>
          <a:xfrm>
            <a:off x="545561" y="1587776"/>
            <a:ext cx="4144082" cy="2639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Discovery Metadata encoding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OGC API – Records – Core (Record)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Notification Metadata encoding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Global Discovery Catalogue API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OGC API - Records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7C0CC-D059-9197-151E-231459D4B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63" y="1201532"/>
            <a:ext cx="1891899" cy="1418924"/>
          </a:xfrm>
          <a:prstGeom prst="rect">
            <a:avLst/>
          </a:prstGeom>
        </p:spPr>
      </p:pic>
      <p:pic>
        <p:nvPicPr>
          <p:cNvPr id="6" name="Picture 5" descr="Open Geospatial Consortium · GitHub">
            <a:extLst>
              <a:ext uri="{FF2B5EF4-FFF2-40B4-BE49-F238E27FC236}">
                <a16:creationId xmlns:a16="http://schemas.microsoft.com/office/drawing/2014/main" id="{B59F91A9-0CC4-7DAE-E016-65264E664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10576" r="10458" b="9754"/>
          <a:stretch/>
        </p:blipFill>
        <p:spPr bwMode="auto">
          <a:xfrm>
            <a:off x="8436532" y="911726"/>
            <a:ext cx="1537854" cy="15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22EF21-CD2A-984A-453A-A203FB80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50" y="2812024"/>
            <a:ext cx="1989198" cy="14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5825A28-E13B-27BE-608F-73ED724E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56" y="4600182"/>
            <a:ext cx="2097414" cy="1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A28181C-A82B-3772-F1F2-493B41B4BFF7}"/>
              </a:ext>
            </a:extLst>
          </p:cNvPr>
          <p:cNvSpPr txBox="1">
            <a:spLocks/>
          </p:cNvSpPr>
          <p:nvPr/>
        </p:nvSpPr>
        <p:spPr>
          <a:xfrm>
            <a:off x="4689643" y="1421099"/>
            <a:ext cx="4144082" cy="2639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Replay API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OGC API – Features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Data Access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OGC API - EDR, Features, etc. (recommended)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/>
                </a:solidFill>
                <a:latin typeface="+mn-lt"/>
              </a:rPr>
              <a:t>Pub/Sub (pending)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OGC API – Pub/Sub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C568F5-5BEA-A4EB-E9AB-E524431398EF}"/>
              </a:ext>
            </a:extLst>
          </p:cNvPr>
          <p:cNvSpPr txBox="1">
            <a:spLocks/>
          </p:cNvSpPr>
          <p:nvPr/>
        </p:nvSpPr>
        <p:spPr>
          <a:xfrm>
            <a:off x="1290181" y="4600182"/>
            <a:ext cx="7146351" cy="1005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OGC Modular Specification (</a:t>
            </a:r>
            <a:r>
              <a:rPr lang="en-US" sz="2000" b="0" dirty="0" err="1">
                <a:solidFill>
                  <a:schemeClr val="tx1"/>
                </a:solidFill>
                <a:latin typeface="+mn-lt"/>
              </a:rPr>
              <a:t>ModSpec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) development adoption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Core + extension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Requirements, recommendations, permissions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6">
            <a:extLst>
              <a:ext uri="{FF2B5EF4-FFF2-40B4-BE49-F238E27FC236}">
                <a16:creationId xmlns:a16="http://schemas.microsoft.com/office/drawing/2014/main" id="{B2EF3B39-9CF5-AB04-C131-796CBB32E0C8}"/>
              </a:ext>
            </a:extLst>
          </p:cNvPr>
          <p:cNvSpPr/>
          <p:nvPr/>
        </p:nvSpPr>
        <p:spPr>
          <a:xfrm rot="16200000">
            <a:off x="-608612" y="2399002"/>
            <a:ext cx="5124420" cy="2333997"/>
          </a:xfrm>
          <a:custGeom>
            <a:avLst/>
            <a:gdLst>
              <a:gd name="connsiteX0" fmla="*/ 0 w 2333996"/>
              <a:gd name="connsiteY0" fmla="*/ 116700 h 5124419"/>
              <a:gd name="connsiteX1" fmla="*/ 116700 w 2333996"/>
              <a:gd name="connsiteY1" fmla="*/ 0 h 5124419"/>
              <a:gd name="connsiteX2" fmla="*/ 2217296 w 2333996"/>
              <a:gd name="connsiteY2" fmla="*/ 0 h 5124419"/>
              <a:gd name="connsiteX3" fmla="*/ 2333996 w 2333996"/>
              <a:gd name="connsiteY3" fmla="*/ 116700 h 5124419"/>
              <a:gd name="connsiteX4" fmla="*/ 2333996 w 2333996"/>
              <a:gd name="connsiteY4" fmla="*/ 5007719 h 5124419"/>
              <a:gd name="connsiteX5" fmla="*/ 2217296 w 2333996"/>
              <a:gd name="connsiteY5" fmla="*/ 5124419 h 5124419"/>
              <a:gd name="connsiteX6" fmla="*/ 116700 w 2333996"/>
              <a:gd name="connsiteY6" fmla="*/ 5124419 h 5124419"/>
              <a:gd name="connsiteX7" fmla="*/ 0 w 2333996"/>
              <a:gd name="connsiteY7" fmla="*/ 5007719 h 5124419"/>
              <a:gd name="connsiteX8" fmla="*/ 0 w 2333996"/>
              <a:gd name="connsiteY8" fmla="*/ 116700 h 512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996" h="5124419">
                <a:moveTo>
                  <a:pt x="2280843" y="1"/>
                </a:moveTo>
                <a:cubicBezTo>
                  <a:pt x="2310199" y="1"/>
                  <a:pt x="2333996" y="114714"/>
                  <a:pt x="2333996" y="256222"/>
                </a:cubicBezTo>
                <a:lnTo>
                  <a:pt x="2333996" y="4868197"/>
                </a:lnTo>
                <a:cubicBezTo>
                  <a:pt x="2333996" y="5009705"/>
                  <a:pt x="2310199" y="5124418"/>
                  <a:pt x="2280843" y="5124418"/>
                </a:cubicBezTo>
                <a:lnTo>
                  <a:pt x="53153" y="5124418"/>
                </a:lnTo>
                <a:cubicBezTo>
                  <a:pt x="23797" y="5124418"/>
                  <a:pt x="0" y="5009705"/>
                  <a:pt x="0" y="4868197"/>
                </a:cubicBezTo>
                <a:lnTo>
                  <a:pt x="0" y="256222"/>
                </a:lnTo>
                <a:cubicBezTo>
                  <a:pt x="0" y="114714"/>
                  <a:pt x="23797" y="1"/>
                  <a:pt x="53153" y="1"/>
                </a:cubicBezTo>
                <a:lnTo>
                  <a:pt x="2280843" y="1"/>
                </a:lnTo>
                <a:close/>
              </a:path>
            </a:pathLst>
          </a:custGeom>
          <a:gradFill rotWithShape="0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50000"/>
                  <a:satMod val="300000"/>
                </a:sysClr>
              </a:gs>
              <a:gs pos="35000">
                <a:sysClr val="window" lastClr="FFFFFF">
                  <a:hueOff val="0"/>
                  <a:satOff val="0"/>
                  <a:lumOff val="0"/>
                  <a:alphaOff val="0"/>
                  <a:tint val="37000"/>
                  <a:satMod val="3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350000"/>
                </a:sysClr>
              </a:gs>
            </a:gsLst>
            <a:lin ang="16200000" scaled="1"/>
          </a:gradFill>
          <a:ln>
            <a:noFill/>
          </a:ln>
          <a:effectLst>
            <a:glow rad="101600">
              <a:srgbClr val="FFC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929231" tIns="6836" rIns="78837" bIns="1874034" numCol="1" spcCol="1270" anchor="t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en-US" sz="2400" b="0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en-CH" sz="2400" b="0" i="0" u="none" strike="noStrike" kern="0" cap="none" spc="0" normalizeH="0" baseline="0" noProof="0" dirty="0">
              <a:ln/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CD5AC-5239-4317-A018-1F813C8A6B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7515DC9-5782-44C1-BC2D-59393E157551}"/>
              </a:ext>
            </a:extLst>
          </p:cNvPr>
          <p:cNvSpPr/>
          <p:nvPr/>
        </p:nvSpPr>
        <p:spPr>
          <a:xfrm>
            <a:off x="0" y="0"/>
            <a:ext cx="12192000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progress: Pilot Phase complete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01D617-8982-B842-034C-445C1B8FF6D4}"/>
              </a:ext>
            </a:extLst>
          </p:cNvPr>
          <p:cNvGrpSpPr/>
          <p:nvPr/>
        </p:nvGrpSpPr>
        <p:grpSpPr>
          <a:xfrm>
            <a:off x="706385" y="840399"/>
            <a:ext cx="10947990" cy="5281882"/>
            <a:chOff x="706385" y="840399"/>
            <a:chExt cx="10947990" cy="52818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E40269-F6DE-23FB-F1D0-86E7E5FAD2AF}"/>
                </a:ext>
              </a:extLst>
            </p:cNvPr>
            <p:cNvGrpSpPr/>
            <p:nvPr/>
          </p:nvGrpSpPr>
          <p:grpSpPr>
            <a:xfrm>
              <a:off x="1343654" y="996601"/>
              <a:ext cx="10261064" cy="5125680"/>
              <a:chOff x="1343654" y="996601"/>
              <a:chExt cx="10261064" cy="5125680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4109716-3083-357E-240F-63D7FFC20693}"/>
                  </a:ext>
                </a:extLst>
              </p:cNvPr>
              <p:cNvSpPr/>
              <p:nvPr/>
            </p:nvSpPr>
            <p:spPr>
              <a:xfrm rot="16200000">
                <a:off x="4183735" y="2393017"/>
                <a:ext cx="5124420" cy="2333997"/>
              </a:xfrm>
              <a:custGeom>
                <a:avLst/>
                <a:gdLst>
                  <a:gd name="connsiteX0" fmla="*/ 0 w 2333996"/>
                  <a:gd name="connsiteY0" fmla="*/ 116700 h 5124419"/>
                  <a:gd name="connsiteX1" fmla="*/ 116700 w 2333996"/>
                  <a:gd name="connsiteY1" fmla="*/ 0 h 5124419"/>
                  <a:gd name="connsiteX2" fmla="*/ 2217296 w 2333996"/>
                  <a:gd name="connsiteY2" fmla="*/ 0 h 5124419"/>
                  <a:gd name="connsiteX3" fmla="*/ 2333996 w 2333996"/>
                  <a:gd name="connsiteY3" fmla="*/ 116700 h 5124419"/>
                  <a:gd name="connsiteX4" fmla="*/ 2333996 w 2333996"/>
                  <a:gd name="connsiteY4" fmla="*/ 5007719 h 5124419"/>
                  <a:gd name="connsiteX5" fmla="*/ 2217296 w 2333996"/>
                  <a:gd name="connsiteY5" fmla="*/ 5124419 h 5124419"/>
                  <a:gd name="connsiteX6" fmla="*/ 116700 w 2333996"/>
                  <a:gd name="connsiteY6" fmla="*/ 5124419 h 5124419"/>
                  <a:gd name="connsiteX7" fmla="*/ 0 w 2333996"/>
                  <a:gd name="connsiteY7" fmla="*/ 5007719 h 5124419"/>
                  <a:gd name="connsiteX8" fmla="*/ 0 w 2333996"/>
                  <a:gd name="connsiteY8" fmla="*/ 116700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3996" h="5124419">
                    <a:moveTo>
                      <a:pt x="2280843" y="1"/>
                    </a:moveTo>
                    <a:cubicBezTo>
                      <a:pt x="2310199" y="1"/>
                      <a:pt x="2333996" y="114714"/>
                      <a:pt x="2333996" y="256222"/>
                    </a:cubicBezTo>
                    <a:lnTo>
                      <a:pt x="2333996" y="4868197"/>
                    </a:lnTo>
                    <a:cubicBezTo>
                      <a:pt x="2333996" y="5009705"/>
                      <a:pt x="2310199" y="5124418"/>
                      <a:pt x="2280843" y="5124418"/>
                    </a:cubicBezTo>
                    <a:lnTo>
                      <a:pt x="53153" y="5124418"/>
                    </a:lnTo>
                    <a:cubicBezTo>
                      <a:pt x="23797" y="5124418"/>
                      <a:pt x="0" y="5009705"/>
                      <a:pt x="0" y="4868197"/>
                    </a:cubicBezTo>
                    <a:lnTo>
                      <a:pt x="0" y="256222"/>
                    </a:lnTo>
                    <a:cubicBezTo>
                      <a:pt x="0" y="114714"/>
                      <a:pt x="23797" y="1"/>
                      <a:pt x="53153" y="1"/>
                    </a:cubicBezTo>
                    <a:lnTo>
                      <a:pt x="228084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ysClr>
                  </a:gs>
                  <a:gs pos="35000">
                    <a:sysClr val="window" lastClr="FFFFFF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ys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spcFirstLastPara="0" vert="horz" wrap="square" lIns="929231" tIns="6836" rIns="78837" bIns="1874033" numCol="1" spcCol="1270" anchor="t" anchorCtr="0">
                <a:noAutofit/>
              </a:bodyPr>
              <a:lstStyle/>
              <a:p>
                <a:pPr marL="0" marR="0" lvl="0" indent="0" algn="r" defTabSz="1066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/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2024</a:t>
                </a:r>
                <a:endParaRPr kumimoji="0" lang="en-CH" sz="2400" b="0" i="0" u="none" strike="noStrike" kern="0" cap="none" spc="0" normalizeH="0" baseline="0" noProof="0" dirty="0">
                  <a:ln/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9742FA7-2F18-110A-6F2F-838A52B8999E}"/>
                  </a:ext>
                </a:extLst>
              </p:cNvPr>
              <p:cNvSpPr/>
              <p:nvPr/>
            </p:nvSpPr>
            <p:spPr>
              <a:xfrm>
                <a:off x="1343654" y="997862"/>
                <a:ext cx="1738827" cy="5124419"/>
              </a:xfrm>
              <a:custGeom>
                <a:avLst/>
                <a:gdLst>
                  <a:gd name="connsiteX0" fmla="*/ 0 w 1738827"/>
                  <a:gd name="connsiteY0" fmla="*/ 0 h 5124419"/>
                  <a:gd name="connsiteX1" fmla="*/ 1738827 w 1738827"/>
                  <a:gd name="connsiteY1" fmla="*/ 0 h 5124419"/>
                  <a:gd name="connsiteX2" fmla="*/ 1738827 w 1738827"/>
                  <a:gd name="connsiteY2" fmla="*/ 5124419 h 5124419"/>
                  <a:gd name="connsiteX3" fmla="*/ 0 w 1738827"/>
                  <a:gd name="connsiteY3" fmla="*/ 5124419 h 5124419"/>
                  <a:gd name="connsiteX4" fmla="*/ 0 w 1738827"/>
                  <a:gd name="connsiteY4" fmla="*/ 0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827" h="5124419">
                    <a:moveTo>
                      <a:pt x="0" y="0"/>
                    </a:moveTo>
                    <a:lnTo>
                      <a:pt x="1738827" y="0"/>
                    </a:lnTo>
                    <a:lnTo>
                      <a:pt x="1738827" y="5124419"/>
                    </a:lnTo>
                    <a:lnTo>
                      <a:pt x="0" y="51244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/>
            </p:spPr>
            <p:txBody>
              <a:bodyPr spcFirstLastPara="0" vert="horz" wrap="square" lIns="0" tIns="180000" rIns="36000" bIns="0" numCol="1" spcCol="1270" anchor="t" anchorCtr="0">
                <a:noAutofit/>
              </a:bodyPr>
              <a:lstStyle/>
              <a:p>
                <a:pPr marL="0" marR="0" lvl="0" indent="0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200" b="1" i="0" u="none" strike="noStrike" kern="0" cap="none" spc="0" normalizeH="0" baseline="0" noProof="0">
                  <a:ln/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8C9222-F1E3-AFAE-11BC-67388BBE3E87}"/>
                  </a:ext>
                </a:extLst>
              </p:cNvPr>
              <p:cNvSpPr/>
              <p:nvPr/>
            </p:nvSpPr>
            <p:spPr>
              <a:xfrm rot="16200000">
                <a:off x="1834614" y="2391813"/>
                <a:ext cx="5124420" cy="2333997"/>
              </a:xfrm>
              <a:custGeom>
                <a:avLst/>
                <a:gdLst>
                  <a:gd name="connsiteX0" fmla="*/ 0 w 2333996"/>
                  <a:gd name="connsiteY0" fmla="*/ 116700 h 5124419"/>
                  <a:gd name="connsiteX1" fmla="*/ 116700 w 2333996"/>
                  <a:gd name="connsiteY1" fmla="*/ 0 h 5124419"/>
                  <a:gd name="connsiteX2" fmla="*/ 2217296 w 2333996"/>
                  <a:gd name="connsiteY2" fmla="*/ 0 h 5124419"/>
                  <a:gd name="connsiteX3" fmla="*/ 2333996 w 2333996"/>
                  <a:gd name="connsiteY3" fmla="*/ 116700 h 5124419"/>
                  <a:gd name="connsiteX4" fmla="*/ 2333996 w 2333996"/>
                  <a:gd name="connsiteY4" fmla="*/ 5007719 h 5124419"/>
                  <a:gd name="connsiteX5" fmla="*/ 2217296 w 2333996"/>
                  <a:gd name="connsiteY5" fmla="*/ 5124419 h 5124419"/>
                  <a:gd name="connsiteX6" fmla="*/ 116700 w 2333996"/>
                  <a:gd name="connsiteY6" fmla="*/ 5124419 h 5124419"/>
                  <a:gd name="connsiteX7" fmla="*/ 0 w 2333996"/>
                  <a:gd name="connsiteY7" fmla="*/ 5007719 h 5124419"/>
                  <a:gd name="connsiteX8" fmla="*/ 0 w 2333996"/>
                  <a:gd name="connsiteY8" fmla="*/ 116700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3996" h="5124419">
                    <a:moveTo>
                      <a:pt x="2280843" y="1"/>
                    </a:moveTo>
                    <a:cubicBezTo>
                      <a:pt x="2310199" y="1"/>
                      <a:pt x="2333996" y="114714"/>
                      <a:pt x="2333996" y="256222"/>
                    </a:cubicBezTo>
                    <a:lnTo>
                      <a:pt x="2333996" y="4868197"/>
                    </a:lnTo>
                    <a:cubicBezTo>
                      <a:pt x="2333996" y="5009705"/>
                      <a:pt x="2310199" y="5124418"/>
                      <a:pt x="2280843" y="5124418"/>
                    </a:cubicBezTo>
                    <a:lnTo>
                      <a:pt x="53153" y="5124418"/>
                    </a:lnTo>
                    <a:cubicBezTo>
                      <a:pt x="23797" y="5124418"/>
                      <a:pt x="0" y="5009705"/>
                      <a:pt x="0" y="4868197"/>
                    </a:cubicBezTo>
                    <a:lnTo>
                      <a:pt x="0" y="256222"/>
                    </a:lnTo>
                    <a:cubicBezTo>
                      <a:pt x="0" y="114714"/>
                      <a:pt x="23797" y="1"/>
                      <a:pt x="53153" y="1"/>
                    </a:cubicBezTo>
                    <a:lnTo>
                      <a:pt x="228084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ysClr>
                  </a:gs>
                  <a:gs pos="35000">
                    <a:sysClr val="window" lastClr="FFFFFF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ysClr>
                  </a:gs>
                </a:gsLst>
                <a:lin ang="16200000" scaled="1"/>
              </a:gradFill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spcFirstLastPara="0" vert="horz" wrap="square" lIns="929231" tIns="6836" rIns="78837" bIns="1874034" numCol="1" spcCol="1270" anchor="t" anchorCtr="0">
                <a:noAutofit/>
              </a:bodyPr>
              <a:lstStyle/>
              <a:p>
                <a:pPr marL="0" marR="0" lvl="0" indent="0" algn="r" defTabSz="1066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/>
                    <a:solidFill>
                      <a:srgbClr val="4BACC6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2023</a:t>
                </a:r>
                <a:endParaRPr kumimoji="0" lang="en-CH" sz="2400" b="0" i="0" u="none" strike="noStrike" kern="0" cap="none" spc="0" normalizeH="0" baseline="0" noProof="0" dirty="0">
                  <a:ln/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Flowchart: Extract 117">
                <a:extLst>
                  <a:ext uri="{FF2B5EF4-FFF2-40B4-BE49-F238E27FC236}">
                    <a16:creationId xmlns:a16="http://schemas.microsoft.com/office/drawing/2014/main" id="{532A0926-CA35-CA13-05D8-CFF1C46A8CB0}"/>
                  </a:ext>
                </a:extLst>
              </p:cNvPr>
              <p:cNvSpPr/>
              <p:nvPr/>
            </p:nvSpPr>
            <p:spPr>
              <a:xfrm rot="5400000">
                <a:off x="3203379" y="3461399"/>
                <a:ext cx="411787" cy="350099"/>
              </a:xfrm>
              <a:prstGeom prst="flowChartExtract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ysClr>
                  </a:gs>
                  <a:gs pos="35000">
                    <a:sysClr val="window" lastClr="FFFFFF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43EAACE-8EBD-163A-7E5B-B6F284CAE9E4}"/>
                  </a:ext>
                </a:extLst>
              </p:cNvPr>
              <p:cNvSpPr/>
              <p:nvPr/>
            </p:nvSpPr>
            <p:spPr>
              <a:xfrm>
                <a:off x="3696626" y="996602"/>
                <a:ext cx="1738827" cy="5124419"/>
              </a:xfrm>
              <a:custGeom>
                <a:avLst/>
                <a:gdLst>
                  <a:gd name="connsiteX0" fmla="*/ 0 w 1738827"/>
                  <a:gd name="connsiteY0" fmla="*/ 0 h 5124419"/>
                  <a:gd name="connsiteX1" fmla="*/ 1738827 w 1738827"/>
                  <a:gd name="connsiteY1" fmla="*/ 0 h 5124419"/>
                  <a:gd name="connsiteX2" fmla="*/ 1738827 w 1738827"/>
                  <a:gd name="connsiteY2" fmla="*/ 5124419 h 5124419"/>
                  <a:gd name="connsiteX3" fmla="*/ 0 w 1738827"/>
                  <a:gd name="connsiteY3" fmla="*/ 5124419 h 5124419"/>
                  <a:gd name="connsiteX4" fmla="*/ 0 w 1738827"/>
                  <a:gd name="connsiteY4" fmla="*/ 0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827" h="5124419">
                    <a:moveTo>
                      <a:pt x="0" y="0"/>
                    </a:moveTo>
                    <a:lnTo>
                      <a:pt x="1738827" y="0"/>
                    </a:lnTo>
                    <a:lnTo>
                      <a:pt x="1738827" y="5124419"/>
                    </a:lnTo>
                    <a:lnTo>
                      <a:pt x="0" y="51244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/>
            </p:spPr>
            <p:txBody>
              <a:bodyPr spcFirstLastPara="0" vert="horz" wrap="square" lIns="0" tIns="180000" rIns="0" bIns="0" numCol="1" spcCol="1270" anchor="t" anchorCtr="0">
                <a:noAutofit/>
              </a:bodyPr>
              <a:lstStyle/>
              <a:p>
                <a:pPr marL="0" marR="0" lvl="0" indent="0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200" b="1" i="0" u="none" strike="noStrike" kern="0" cap="none" spc="0" normalizeH="0" baseline="0" noProof="0">
                  <a:ln/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3C5AC554-8EF5-6DDF-109C-DABAC2C5F287}"/>
                  </a:ext>
                </a:extLst>
              </p:cNvPr>
              <p:cNvSpPr/>
              <p:nvPr/>
            </p:nvSpPr>
            <p:spPr>
              <a:xfrm>
                <a:off x="6045746" y="997806"/>
                <a:ext cx="1738827" cy="5124419"/>
              </a:xfrm>
              <a:custGeom>
                <a:avLst/>
                <a:gdLst>
                  <a:gd name="connsiteX0" fmla="*/ 0 w 1738827"/>
                  <a:gd name="connsiteY0" fmla="*/ 0 h 5124419"/>
                  <a:gd name="connsiteX1" fmla="*/ 1738827 w 1738827"/>
                  <a:gd name="connsiteY1" fmla="*/ 0 h 5124419"/>
                  <a:gd name="connsiteX2" fmla="*/ 1738827 w 1738827"/>
                  <a:gd name="connsiteY2" fmla="*/ 5124419 h 5124419"/>
                  <a:gd name="connsiteX3" fmla="*/ 0 w 1738827"/>
                  <a:gd name="connsiteY3" fmla="*/ 5124419 h 5124419"/>
                  <a:gd name="connsiteX4" fmla="*/ 0 w 1738827"/>
                  <a:gd name="connsiteY4" fmla="*/ 0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827" h="5124419">
                    <a:moveTo>
                      <a:pt x="0" y="0"/>
                    </a:moveTo>
                    <a:lnTo>
                      <a:pt x="1738827" y="0"/>
                    </a:lnTo>
                    <a:lnTo>
                      <a:pt x="1738827" y="5124419"/>
                    </a:lnTo>
                    <a:lnTo>
                      <a:pt x="0" y="51244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/>
            </p:spPr>
            <p:txBody>
              <a:bodyPr spcFirstLastPara="0" vert="horz" wrap="square" lIns="0" tIns="180000" rIns="0" bIns="0" numCol="1" spcCol="1270" anchor="t" anchorCtr="0">
                <a:noAutofit/>
              </a:bodyPr>
              <a:lstStyle/>
              <a:p>
                <a:pPr marL="0" marR="0" lvl="0" indent="0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200" b="1" i="0" u="none" strike="noStrike" kern="0" cap="none" spc="0" normalizeH="0" baseline="0" noProof="0">
                  <a:ln/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86FDFB2-66D8-3E98-95EE-20F01573168D}"/>
                  </a:ext>
                </a:extLst>
              </p:cNvPr>
              <p:cNvSpPr/>
              <p:nvPr/>
            </p:nvSpPr>
            <p:spPr>
              <a:xfrm rot="16200000">
                <a:off x="7201195" y="1717498"/>
                <a:ext cx="5124419" cy="3682626"/>
              </a:xfrm>
              <a:custGeom>
                <a:avLst/>
                <a:gdLst>
                  <a:gd name="connsiteX0" fmla="*/ 0 w 3682625"/>
                  <a:gd name="connsiteY0" fmla="*/ 184131 h 5124419"/>
                  <a:gd name="connsiteX1" fmla="*/ 184131 w 3682625"/>
                  <a:gd name="connsiteY1" fmla="*/ 0 h 5124419"/>
                  <a:gd name="connsiteX2" fmla="*/ 3498494 w 3682625"/>
                  <a:gd name="connsiteY2" fmla="*/ 0 h 5124419"/>
                  <a:gd name="connsiteX3" fmla="*/ 3682625 w 3682625"/>
                  <a:gd name="connsiteY3" fmla="*/ 184131 h 5124419"/>
                  <a:gd name="connsiteX4" fmla="*/ 3682625 w 3682625"/>
                  <a:gd name="connsiteY4" fmla="*/ 4940288 h 5124419"/>
                  <a:gd name="connsiteX5" fmla="*/ 3498494 w 3682625"/>
                  <a:gd name="connsiteY5" fmla="*/ 5124419 h 5124419"/>
                  <a:gd name="connsiteX6" fmla="*/ 184131 w 3682625"/>
                  <a:gd name="connsiteY6" fmla="*/ 5124419 h 5124419"/>
                  <a:gd name="connsiteX7" fmla="*/ 0 w 3682625"/>
                  <a:gd name="connsiteY7" fmla="*/ 4940288 h 5124419"/>
                  <a:gd name="connsiteX8" fmla="*/ 0 w 3682625"/>
                  <a:gd name="connsiteY8" fmla="*/ 184131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82625" h="5124419">
                    <a:moveTo>
                      <a:pt x="3550300" y="1"/>
                    </a:moveTo>
                    <a:cubicBezTo>
                      <a:pt x="3623381" y="1"/>
                      <a:pt x="3682625" y="114714"/>
                      <a:pt x="3682625" y="256221"/>
                    </a:cubicBezTo>
                    <a:lnTo>
                      <a:pt x="3682625" y="4868198"/>
                    </a:lnTo>
                    <a:cubicBezTo>
                      <a:pt x="3682625" y="5009705"/>
                      <a:pt x="3623381" y="5124418"/>
                      <a:pt x="3550300" y="5124418"/>
                    </a:cubicBezTo>
                    <a:lnTo>
                      <a:pt x="132325" y="5124418"/>
                    </a:lnTo>
                    <a:cubicBezTo>
                      <a:pt x="59244" y="5124418"/>
                      <a:pt x="0" y="5009705"/>
                      <a:pt x="0" y="4868198"/>
                    </a:cubicBezTo>
                    <a:lnTo>
                      <a:pt x="0" y="256221"/>
                    </a:lnTo>
                    <a:cubicBezTo>
                      <a:pt x="0" y="114714"/>
                      <a:pt x="59244" y="1"/>
                      <a:pt x="132325" y="1"/>
                    </a:cubicBezTo>
                    <a:lnTo>
                      <a:pt x="355030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ysClr>
                  </a:gs>
                  <a:gs pos="35000">
                    <a:sysClr val="window" lastClr="FFFFFF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ys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spcFirstLastPara="0" vert="horz" wrap="square" lIns="933181" tIns="10787" rIns="82787" bIns="2956886" numCol="1" spcCol="1270" anchor="t" anchorCtr="0">
                <a:noAutofit/>
              </a:bodyPr>
              <a:lstStyle/>
              <a:p>
                <a:pPr marL="0" marR="0" lvl="0" indent="0" algn="r" defTabSz="1066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2025</a:t>
                </a:r>
                <a:endParaRPr kumimoji="0" lang="en-CH" sz="2400" b="0" i="0" u="none" strike="noStrike" kern="0" cap="none" spc="0" normalizeH="0" baseline="0" noProof="0" dirty="0">
                  <a:ln/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Flowchart: Extract 121">
                <a:extLst>
                  <a:ext uri="{FF2B5EF4-FFF2-40B4-BE49-F238E27FC236}">
                    <a16:creationId xmlns:a16="http://schemas.microsoft.com/office/drawing/2014/main" id="{90CC8BBD-A043-7014-7356-179C5A58E1FC}"/>
                  </a:ext>
                </a:extLst>
              </p:cNvPr>
              <p:cNvSpPr/>
              <p:nvPr/>
            </p:nvSpPr>
            <p:spPr>
              <a:xfrm rot="5400000">
                <a:off x="7889613" y="3461643"/>
                <a:ext cx="411787" cy="350099"/>
              </a:xfrm>
              <a:prstGeom prst="flowChartExtract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ysClr>
                  </a:gs>
                  <a:gs pos="35000">
                    <a:sysClr val="window" lastClr="FFFFFF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5ACFCA8-D508-61B2-712E-6491C84C5204}"/>
                  </a:ext>
                </a:extLst>
              </p:cNvPr>
              <p:cNvSpPr/>
              <p:nvPr/>
            </p:nvSpPr>
            <p:spPr>
              <a:xfrm>
                <a:off x="8560842" y="996602"/>
                <a:ext cx="2743556" cy="5124419"/>
              </a:xfrm>
              <a:custGeom>
                <a:avLst/>
                <a:gdLst>
                  <a:gd name="connsiteX0" fmla="*/ 0 w 2743556"/>
                  <a:gd name="connsiteY0" fmla="*/ 0 h 5124419"/>
                  <a:gd name="connsiteX1" fmla="*/ 2743556 w 2743556"/>
                  <a:gd name="connsiteY1" fmla="*/ 0 h 5124419"/>
                  <a:gd name="connsiteX2" fmla="*/ 2743556 w 2743556"/>
                  <a:gd name="connsiteY2" fmla="*/ 5124419 h 5124419"/>
                  <a:gd name="connsiteX3" fmla="*/ 0 w 2743556"/>
                  <a:gd name="connsiteY3" fmla="*/ 5124419 h 5124419"/>
                  <a:gd name="connsiteX4" fmla="*/ 0 w 2743556"/>
                  <a:gd name="connsiteY4" fmla="*/ 0 h 512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556" h="5124419">
                    <a:moveTo>
                      <a:pt x="0" y="0"/>
                    </a:moveTo>
                    <a:lnTo>
                      <a:pt x="2743556" y="0"/>
                    </a:lnTo>
                    <a:lnTo>
                      <a:pt x="2743556" y="5124419"/>
                    </a:lnTo>
                    <a:lnTo>
                      <a:pt x="0" y="51244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lat" dir="t"/>
              </a:scene3d>
              <a:sp3d/>
            </p:spPr>
            <p:txBody>
              <a:bodyPr spcFirstLastPara="0" vert="horz" wrap="square" lIns="0" tIns="180000" rIns="0" bIns="0" numCol="1" spcCol="1270" anchor="t" anchorCtr="0">
                <a:noAutofit/>
              </a:bodyPr>
              <a:lstStyle/>
              <a:p>
                <a:pPr marL="0" marR="0" lvl="0" indent="0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200" b="1" i="0" u="none" strike="noStrike" kern="0" cap="none" spc="0" normalizeH="0" baseline="0" noProof="0">
                  <a:ln/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097B0E73-1A31-0949-534D-ACB85E10746A}"/>
                </a:ext>
              </a:extLst>
            </p:cNvPr>
            <p:cNvSpPr/>
            <p:nvPr/>
          </p:nvSpPr>
          <p:spPr>
            <a:xfrm>
              <a:off x="3285457" y="1829859"/>
              <a:ext cx="686710" cy="424768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Pilot </a:t>
              </a: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Global Brokers</a:t>
              </a:r>
            </a:p>
          </p:txBody>
        </p: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F8890A78-F1F3-F2C0-6EDF-9D2E9D21B00E}"/>
                </a:ext>
              </a:extLst>
            </p:cNvPr>
            <p:cNvSpPr/>
            <p:nvPr/>
          </p:nvSpPr>
          <p:spPr>
            <a:xfrm>
              <a:off x="3285457" y="2378206"/>
              <a:ext cx="686710" cy="424768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Pilot </a:t>
              </a: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Global Caches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FABE0ACE-0766-71C1-EBD0-EAB8622735B8}"/>
                </a:ext>
              </a:extLst>
            </p:cNvPr>
            <p:cNvSpPr/>
            <p:nvPr/>
          </p:nvSpPr>
          <p:spPr>
            <a:xfrm>
              <a:off x="4070538" y="2158410"/>
              <a:ext cx="911114" cy="424768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Pilot </a:t>
              </a: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Global Discovery Catalogue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AD489948-3B0E-8CD4-2B4D-6BFEFCD2CC04}"/>
                </a:ext>
              </a:extLst>
            </p:cNvPr>
            <p:cNvSpPr/>
            <p:nvPr/>
          </p:nvSpPr>
          <p:spPr>
            <a:xfrm>
              <a:off x="3285457" y="2960554"/>
              <a:ext cx="654922" cy="424768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NCs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0FD94129-6888-6EF6-C434-A87D1C8EA45B}"/>
                </a:ext>
              </a:extLst>
            </p:cNvPr>
            <p:cNvSpPr/>
            <p:nvPr/>
          </p:nvSpPr>
          <p:spPr>
            <a:xfrm>
              <a:off x="3997636" y="2958314"/>
              <a:ext cx="654922" cy="424768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DCPCs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A7E0CED7-9066-36EA-EA34-B16B71DA7F3C}"/>
                </a:ext>
              </a:extLst>
            </p:cNvPr>
            <p:cNvSpPr/>
            <p:nvPr/>
          </p:nvSpPr>
          <p:spPr>
            <a:xfrm>
              <a:off x="2327589" y="4055305"/>
              <a:ext cx="752794" cy="424768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WIS2 box release 1.0</a:t>
              </a:r>
            </a:p>
          </p:txBody>
        </p:sp>
        <p:sp>
          <p:nvSpPr>
            <p:cNvPr id="11" name="Rounded Rectangle 41">
              <a:extLst>
                <a:ext uri="{FF2B5EF4-FFF2-40B4-BE49-F238E27FC236}">
                  <a16:creationId xmlns:a16="http://schemas.microsoft.com/office/drawing/2014/main" id="{0BACE976-3D11-E62F-26AB-7750B29E6AFF}"/>
                </a:ext>
              </a:extLst>
            </p:cNvPr>
            <p:cNvSpPr/>
            <p:nvPr/>
          </p:nvSpPr>
          <p:spPr>
            <a:xfrm>
              <a:off x="2351981" y="2441168"/>
              <a:ext cx="728402" cy="424768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Technical Regulations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74">
              <a:extLst>
                <a:ext uri="{FF2B5EF4-FFF2-40B4-BE49-F238E27FC236}">
                  <a16:creationId xmlns:a16="http://schemas.microsoft.com/office/drawing/2014/main" id="{3F63B5FA-5B87-8633-A94D-B8A4D48E2C0B}"/>
                </a:ext>
              </a:extLst>
            </p:cNvPr>
            <p:cNvSpPr/>
            <p:nvPr/>
          </p:nvSpPr>
          <p:spPr>
            <a:xfrm>
              <a:off x="4422609" y="4055747"/>
              <a:ext cx="1001740" cy="414617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WIS2 Monitoring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Rounded Rectangle 174">
              <a:extLst>
                <a:ext uri="{FF2B5EF4-FFF2-40B4-BE49-F238E27FC236}">
                  <a16:creationId xmlns:a16="http://schemas.microsoft.com/office/drawing/2014/main" id="{5D9CFCEC-44C6-A9C1-F871-1679EA26F36F}"/>
                </a:ext>
              </a:extLst>
            </p:cNvPr>
            <p:cNvSpPr/>
            <p:nvPr/>
          </p:nvSpPr>
          <p:spPr>
            <a:xfrm>
              <a:off x="3285456" y="4619974"/>
              <a:ext cx="6419039" cy="363425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Workshops and training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Rounded Rectangle 166">
              <a:extLst>
                <a:ext uri="{FF2B5EF4-FFF2-40B4-BE49-F238E27FC236}">
                  <a16:creationId xmlns:a16="http://schemas.microsoft.com/office/drawing/2014/main" id="{2ED46454-352A-29BC-BBE9-8AF2175E35F1}"/>
                </a:ext>
              </a:extLst>
            </p:cNvPr>
            <p:cNvSpPr/>
            <p:nvPr/>
          </p:nvSpPr>
          <p:spPr>
            <a:xfrm>
              <a:off x="5662990" y="1756617"/>
              <a:ext cx="1652306" cy="424768"/>
            </a:xfrm>
            <a:prstGeom prst="round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Pre-oper </a:t>
              </a: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Global Brokers</a:t>
              </a:r>
            </a:p>
          </p:txBody>
        </p:sp>
        <p:sp>
          <p:nvSpPr>
            <p:cNvPr id="16" name="Rounded Rectangle 169">
              <a:extLst>
                <a:ext uri="{FF2B5EF4-FFF2-40B4-BE49-F238E27FC236}">
                  <a16:creationId xmlns:a16="http://schemas.microsoft.com/office/drawing/2014/main" id="{B506F8F3-6285-FF00-CE29-431C74962C02}"/>
                </a:ext>
              </a:extLst>
            </p:cNvPr>
            <p:cNvSpPr/>
            <p:nvPr/>
          </p:nvSpPr>
          <p:spPr>
            <a:xfrm>
              <a:off x="5662988" y="2275013"/>
              <a:ext cx="1652307" cy="424768"/>
            </a:xfrm>
            <a:prstGeom prst="round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Pre-oper </a:t>
              </a: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Global Caches</a:t>
              </a:r>
            </a:p>
          </p:txBody>
        </p:sp>
        <p:sp>
          <p:nvSpPr>
            <p:cNvPr id="17" name="Rounded Rectangle 173">
              <a:extLst>
                <a:ext uri="{FF2B5EF4-FFF2-40B4-BE49-F238E27FC236}">
                  <a16:creationId xmlns:a16="http://schemas.microsoft.com/office/drawing/2014/main" id="{65927AA0-F61F-B478-BF21-0C290D0684AE}"/>
                </a:ext>
              </a:extLst>
            </p:cNvPr>
            <p:cNvSpPr/>
            <p:nvPr/>
          </p:nvSpPr>
          <p:spPr>
            <a:xfrm>
              <a:off x="5659881" y="2789887"/>
              <a:ext cx="1684369" cy="553256"/>
            </a:xfrm>
            <a:prstGeom prst="round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Pre-oper </a:t>
              </a: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Global Discovery Catalogue</a:t>
              </a:r>
            </a:p>
          </p:txBody>
        </p:sp>
        <p:sp>
          <p:nvSpPr>
            <p:cNvPr id="18" name="Rounded Rectangle 174">
              <a:extLst>
                <a:ext uri="{FF2B5EF4-FFF2-40B4-BE49-F238E27FC236}">
                  <a16:creationId xmlns:a16="http://schemas.microsoft.com/office/drawing/2014/main" id="{EE0FC7D5-5179-32E8-D63B-0A21F8C6AB9C}"/>
                </a:ext>
              </a:extLst>
            </p:cNvPr>
            <p:cNvSpPr/>
            <p:nvPr/>
          </p:nvSpPr>
          <p:spPr>
            <a:xfrm>
              <a:off x="5657593" y="4058631"/>
              <a:ext cx="1652305" cy="424768"/>
            </a:xfrm>
            <a:prstGeom prst="round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NCs</a:t>
              </a: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 &amp; DCPCs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ounded Rectangle 166">
              <a:extLst>
                <a:ext uri="{FF2B5EF4-FFF2-40B4-BE49-F238E27FC236}">
                  <a16:creationId xmlns:a16="http://schemas.microsoft.com/office/drawing/2014/main" id="{BA8E2109-19C7-A634-D22B-07EF75A189D8}"/>
                </a:ext>
              </a:extLst>
            </p:cNvPr>
            <p:cNvSpPr/>
            <p:nvPr/>
          </p:nvSpPr>
          <p:spPr>
            <a:xfrm>
              <a:off x="7997960" y="1756617"/>
              <a:ext cx="1652306" cy="424768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Brokers</a:t>
              </a: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operation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ounded Rectangle 169">
              <a:extLst>
                <a:ext uri="{FF2B5EF4-FFF2-40B4-BE49-F238E27FC236}">
                  <a16:creationId xmlns:a16="http://schemas.microsoft.com/office/drawing/2014/main" id="{70E1CB67-0F95-1F9C-6916-EC2BF482D0BE}"/>
                </a:ext>
              </a:extLst>
            </p:cNvPr>
            <p:cNvSpPr/>
            <p:nvPr/>
          </p:nvSpPr>
          <p:spPr>
            <a:xfrm>
              <a:off x="8008269" y="2294063"/>
              <a:ext cx="1652307" cy="424768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Caches</a:t>
              </a: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operation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ounded Rectangle 173">
              <a:extLst>
                <a:ext uri="{FF2B5EF4-FFF2-40B4-BE49-F238E27FC236}">
                  <a16:creationId xmlns:a16="http://schemas.microsoft.com/office/drawing/2014/main" id="{344DD97C-EDFD-6FCB-022B-6521D8B107DE}"/>
                </a:ext>
              </a:extLst>
            </p:cNvPr>
            <p:cNvSpPr/>
            <p:nvPr/>
          </p:nvSpPr>
          <p:spPr>
            <a:xfrm>
              <a:off x="8003500" y="2856431"/>
              <a:ext cx="1684370" cy="553256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Discovery Catalogue</a:t>
              </a: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operation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ounded Rectangle 174">
              <a:extLst>
                <a:ext uri="{FF2B5EF4-FFF2-40B4-BE49-F238E27FC236}">
                  <a16:creationId xmlns:a16="http://schemas.microsoft.com/office/drawing/2014/main" id="{E4841B1B-2579-2EE1-6923-17CAF5338C2B}"/>
                </a:ext>
              </a:extLst>
            </p:cNvPr>
            <p:cNvSpPr/>
            <p:nvPr/>
          </p:nvSpPr>
          <p:spPr>
            <a:xfrm>
              <a:off x="8013992" y="4093847"/>
              <a:ext cx="1620241" cy="424768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700" b="1" i="0" u="none" strike="noStrike" kern="0" cap="none" spc="0" normalizeH="0" baseline="0" noProof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NCs</a:t>
              </a: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 &amp; DCPCs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B4970B-014B-EB8F-2770-1D3560BBC656}"/>
                </a:ext>
              </a:extLst>
            </p:cNvPr>
            <p:cNvSpPr txBox="1"/>
            <p:nvPr/>
          </p:nvSpPr>
          <p:spPr>
            <a:xfrm>
              <a:off x="1417311" y="5695408"/>
              <a:ext cx="1080879" cy="307777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rtlCol="0" anchor="ctr"/>
            <a:lstStyle>
              <a:defPPr>
                <a:defRPr lang="en-CH"/>
              </a:defPPr>
              <a:lvl1pPr algn="ctr">
                <a:defRPr sz="700" b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INFCOM-2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EC 75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000A514-9315-9FF1-5A40-80AD414F5AAC}"/>
                </a:ext>
              </a:extLst>
            </p:cNvPr>
            <p:cNvSpPr txBox="1"/>
            <p:nvPr/>
          </p:nvSpPr>
          <p:spPr>
            <a:xfrm>
              <a:off x="3494216" y="1074460"/>
              <a:ext cx="16523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Pilot Phase</a:t>
              </a:r>
              <a:endParaRPr kumimoji="0" lang="en-CH" sz="22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F8E2A4-B23F-8E78-DC37-DAC25D112B22}"/>
                </a:ext>
              </a:extLst>
            </p:cNvPr>
            <p:cNvSpPr txBox="1"/>
            <p:nvPr/>
          </p:nvSpPr>
          <p:spPr>
            <a:xfrm>
              <a:off x="5920903" y="1074335"/>
              <a:ext cx="2055749" cy="43088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</a:rPr>
                <a:t>Pre-operational</a:t>
              </a:r>
              <a:endParaRPr kumimoji="0" lang="en-CH" sz="22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1AC8A7-6075-56CD-C8B6-1C85AE2E78AB}"/>
                </a:ext>
              </a:extLst>
            </p:cNvPr>
            <p:cNvSpPr txBox="1"/>
            <p:nvPr/>
          </p:nvSpPr>
          <p:spPr>
            <a:xfrm>
              <a:off x="8167862" y="1097905"/>
              <a:ext cx="20285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Operational</a:t>
              </a:r>
              <a:endParaRPr kumimoji="0" lang="en-CH" sz="2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360344-4904-2242-2570-B6E98FE7E4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3299" y="1093385"/>
              <a:ext cx="0" cy="2524743"/>
            </a:xfrm>
            <a:prstGeom prst="line">
              <a:avLst/>
            </a:prstGeom>
            <a:noFill/>
            <a:ln w="25400" cap="flat" cmpd="dbl" algn="ctr">
              <a:solidFill>
                <a:srgbClr val="C0504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9BF6A90-C221-AB13-B173-2683B40BFE85}"/>
                </a:ext>
              </a:extLst>
            </p:cNvPr>
            <p:cNvGrpSpPr/>
            <p:nvPr/>
          </p:nvGrpSpPr>
          <p:grpSpPr>
            <a:xfrm>
              <a:off x="706385" y="3456738"/>
              <a:ext cx="10947990" cy="557301"/>
              <a:chOff x="491200" y="3163203"/>
              <a:chExt cx="10930146" cy="55730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BFA9E6E-58A7-F27D-8468-313F457E02D0}"/>
                  </a:ext>
                </a:extLst>
              </p:cNvPr>
              <p:cNvGrpSpPr/>
              <p:nvPr/>
            </p:nvGrpSpPr>
            <p:grpSpPr>
              <a:xfrm>
                <a:off x="491200" y="3163203"/>
                <a:ext cx="2067736" cy="547776"/>
                <a:chOff x="8449613" y="5772506"/>
                <a:chExt cx="2024562" cy="547776"/>
              </a:xfrm>
            </p:grpSpPr>
            <p:sp>
              <p:nvSpPr>
                <p:cNvPr id="107" name="Flowchart: Collate 80">
                  <a:extLst>
                    <a:ext uri="{FF2B5EF4-FFF2-40B4-BE49-F238E27FC236}">
                      <a16:creationId xmlns:a16="http://schemas.microsoft.com/office/drawing/2014/main" id="{1F24CAB8-2FF0-819A-CEF0-A303EB3FC4FC}"/>
                    </a:ext>
                  </a:extLst>
                </p:cNvPr>
                <p:cNvSpPr/>
                <p:nvPr/>
              </p:nvSpPr>
              <p:spPr>
                <a:xfrm>
                  <a:off x="9647950" y="577250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lowchart: Collate 81">
                  <a:extLst>
                    <a:ext uri="{FF2B5EF4-FFF2-40B4-BE49-F238E27FC236}">
                      <a16:creationId xmlns:a16="http://schemas.microsoft.com/office/drawing/2014/main" id="{DF8C1CB8-301F-7947-64A5-0AD3D5B143BB}"/>
                    </a:ext>
                  </a:extLst>
                </p:cNvPr>
                <p:cNvSpPr/>
                <p:nvPr/>
              </p:nvSpPr>
              <p:spPr>
                <a:xfrm>
                  <a:off x="8449613" y="578721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F79646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F79646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lowchart: Collate 82">
                  <a:extLst>
                    <a:ext uri="{FF2B5EF4-FFF2-40B4-BE49-F238E27FC236}">
                      <a16:creationId xmlns:a16="http://schemas.microsoft.com/office/drawing/2014/main" id="{C9B0C66F-C006-9650-BB5F-6426902BCD66}"/>
                    </a:ext>
                  </a:extLst>
                </p:cNvPr>
                <p:cNvSpPr/>
                <p:nvPr/>
              </p:nvSpPr>
              <p:spPr>
                <a:xfrm>
                  <a:off x="9065265" y="577250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lowchart: Collate 83">
                  <a:extLst>
                    <a:ext uri="{FF2B5EF4-FFF2-40B4-BE49-F238E27FC236}">
                      <a16:creationId xmlns:a16="http://schemas.microsoft.com/office/drawing/2014/main" id="{96B25BE1-7407-9B83-DE61-1F56C008DF80}"/>
                    </a:ext>
                  </a:extLst>
                </p:cNvPr>
                <p:cNvSpPr/>
                <p:nvPr/>
              </p:nvSpPr>
              <p:spPr>
                <a:xfrm>
                  <a:off x="10218853" y="5782031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283073C-1F71-D154-5A3D-681292393F31}"/>
                    </a:ext>
                  </a:extLst>
                </p:cNvPr>
                <p:cNvSpPr txBox="1"/>
                <p:nvPr/>
              </p:nvSpPr>
              <p:spPr>
                <a:xfrm>
                  <a:off x="8973049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Q1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601E5F50-D039-9B81-6C4E-696AE3B8335C}"/>
                    </a:ext>
                  </a:extLst>
                </p:cNvPr>
                <p:cNvSpPr txBox="1"/>
                <p:nvPr/>
              </p:nvSpPr>
              <p:spPr>
                <a:xfrm>
                  <a:off x="9545912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Q2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F21E6B6-5628-3236-B775-4BD8321F95BA}"/>
                    </a:ext>
                  </a:extLst>
                </p:cNvPr>
                <p:cNvSpPr txBox="1"/>
                <p:nvPr/>
              </p:nvSpPr>
              <p:spPr>
                <a:xfrm>
                  <a:off x="10107491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Q3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973D9EF-136C-6C34-DC9A-EC01C858161C}"/>
                  </a:ext>
                </a:extLst>
              </p:cNvPr>
              <p:cNvGrpSpPr/>
              <p:nvPr/>
            </p:nvGrpSpPr>
            <p:grpSpPr>
              <a:xfrm>
                <a:off x="571286" y="3326614"/>
                <a:ext cx="10850060" cy="15960"/>
                <a:chOff x="616174" y="3298039"/>
                <a:chExt cx="10620443" cy="15960"/>
              </a:xfrm>
            </p:grpSpPr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B639E0A3-E893-6683-1957-6C4068618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6174" y="3298039"/>
                  <a:ext cx="6851159" cy="15960"/>
                </a:xfrm>
                <a:prstGeom prst="straightConnector1">
                  <a:avLst/>
                </a:prstGeom>
                <a:noFill/>
                <a:ln w="25400" cap="flat" cmpd="dbl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998F6233-E3B9-4157-3D78-C6AAFD0E9A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7334" y="3313999"/>
                  <a:ext cx="3769283" cy="0"/>
                </a:xfrm>
                <a:prstGeom prst="straightConnector1">
                  <a:avLst/>
                </a:prstGeom>
                <a:noFill/>
                <a:ln w="25400" cap="flat" cmpd="dbl" algn="ctr">
                  <a:solidFill>
                    <a:srgbClr val="F79646">
                      <a:lumMod val="75000"/>
                    </a:srgbClr>
                  </a:solidFill>
                  <a:prstDash val="sysDash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716BC3C-C4F4-5D71-0336-75BAE54EC573}"/>
                  </a:ext>
                </a:extLst>
              </p:cNvPr>
              <p:cNvGrpSpPr/>
              <p:nvPr/>
            </p:nvGrpSpPr>
            <p:grpSpPr>
              <a:xfrm>
                <a:off x="2916263" y="3163203"/>
                <a:ext cx="2013605" cy="547776"/>
                <a:chOff x="8400060" y="5772506"/>
                <a:chExt cx="1971556" cy="547776"/>
              </a:xfrm>
            </p:grpSpPr>
            <p:sp>
              <p:nvSpPr>
                <p:cNvPr id="98" name="Flowchart: Collate 67">
                  <a:extLst>
                    <a:ext uri="{FF2B5EF4-FFF2-40B4-BE49-F238E27FC236}">
                      <a16:creationId xmlns:a16="http://schemas.microsoft.com/office/drawing/2014/main" id="{ABC85622-A9AE-9D6D-2B03-3C42EE75D30D}"/>
                    </a:ext>
                  </a:extLst>
                </p:cNvPr>
                <p:cNvSpPr/>
                <p:nvPr/>
              </p:nvSpPr>
              <p:spPr>
                <a:xfrm>
                  <a:off x="9546385" y="577250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lowchart: Collate 68">
                  <a:extLst>
                    <a:ext uri="{FF2B5EF4-FFF2-40B4-BE49-F238E27FC236}">
                      <a16:creationId xmlns:a16="http://schemas.microsoft.com/office/drawing/2014/main" id="{6D48C99B-7C42-3880-E2C9-37C43545DA85}"/>
                    </a:ext>
                  </a:extLst>
                </p:cNvPr>
                <p:cNvSpPr/>
                <p:nvPr/>
              </p:nvSpPr>
              <p:spPr>
                <a:xfrm>
                  <a:off x="8400060" y="578721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F79646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F79646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lowchart: Collate 69">
                  <a:extLst>
                    <a:ext uri="{FF2B5EF4-FFF2-40B4-BE49-F238E27FC236}">
                      <a16:creationId xmlns:a16="http://schemas.microsoft.com/office/drawing/2014/main" id="{B9A14800-4DF8-F6F4-9071-9CDAD95EAFDF}"/>
                    </a:ext>
                  </a:extLst>
                </p:cNvPr>
                <p:cNvSpPr/>
                <p:nvPr/>
              </p:nvSpPr>
              <p:spPr>
                <a:xfrm>
                  <a:off x="8936188" y="577250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lowchart: Collate 70">
                  <a:extLst>
                    <a:ext uri="{FF2B5EF4-FFF2-40B4-BE49-F238E27FC236}">
                      <a16:creationId xmlns:a16="http://schemas.microsoft.com/office/drawing/2014/main" id="{59EFB9B1-16CF-F10F-B04E-6A2CD10AD38B}"/>
                    </a:ext>
                  </a:extLst>
                </p:cNvPr>
                <p:cNvSpPr/>
                <p:nvPr/>
              </p:nvSpPr>
              <p:spPr>
                <a:xfrm>
                  <a:off x="10126612" y="5782031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F3A547B-B7FD-BF6F-53D8-3ABCECAB1857}"/>
                    </a:ext>
                  </a:extLst>
                </p:cNvPr>
                <p:cNvSpPr txBox="1"/>
                <p:nvPr/>
              </p:nvSpPr>
              <p:spPr>
                <a:xfrm>
                  <a:off x="8814504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Q1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67B8BD7-32C4-AE5C-3F33-86434A89D2FF}"/>
                    </a:ext>
                  </a:extLst>
                </p:cNvPr>
                <p:cNvSpPr txBox="1"/>
                <p:nvPr/>
              </p:nvSpPr>
              <p:spPr>
                <a:xfrm>
                  <a:off x="9424703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Q2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299AB69-5D87-D52A-81B8-7AE02B073406}"/>
                    </a:ext>
                  </a:extLst>
                </p:cNvPr>
                <p:cNvSpPr txBox="1"/>
                <p:nvPr/>
              </p:nvSpPr>
              <p:spPr>
                <a:xfrm>
                  <a:off x="10004932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Q3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7C5CFAA-BAF4-E5EF-E8E3-F293120E2365}"/>
                  </a:ext>
                </a:extLst>
              </p:cNvPr>
              <p:cNvGrpSpPr/>
              <p:nvPr/>
            </p:nvGrpSpPr>
            <p:grpSpPr>
              <a:xfrm>
                <a:off x="5319750" y="3172728"/>
                <a:ext cx="1933326" cy="547776"/>
                <a:chOff x="8301472" y="5772506"/>
                <a:chExt cx="1892950" cy="547776"/>
              </a:xfrm>
            </p:grpSpPr>
            <p:sp>
              <p:nvSpPr>
                <p:cNvPr id="91" name="Flowchart: Collate 89">
                  <a:extLst>
                    <a:ext uri="{FF2B5EF4-FFF2-40B4-BE49-F238E27FC236}">
                      <a16:creationId xmlns:a16="http://schemas.microsoft.com/office/drawing/2014/main" id="{BE2A357C-491D-C8A3-C6C1-F97877872FB0}"/>
                    </a:ext>
                  </a:extLst>
                </p:cNvPr>
                <p:cNvSpPr/>
                <p:nvPr/>
              </p:nvSpPr>
              <p:spPr>
                <a:xfrm>
                  <a:off x="9369189" y="577250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Flowchart: Collate 90">
                  <a:extLst>
                    <a:ext uri="{FF2B5EF4-FFF2-40B4-BE49-F238E27FC236}">
                      <a16:creationId xmlns:a16="http://schemas.microsoft.com/office/drawing/2014/main" id="{5AA4EC6B-82B8-91CD-D7C2-C5EB04964B02}"/>
                    </a:ext>
                  </a:extLst>
                </p:cNvPr>
                <p:cNvSpPr/>
                <p:nvPr/>
              </p:nvSpPr>
              <p:spPr>
                <a:xfrm>
                  <a:off x="8301472" y="578721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F79646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F79646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Flowchart: Collate 91">
                  <a:extLst>
                    <a:ext uri="{FF2B5EF4-FFF2-40B4-BE49-F238E27FC236}">
                      <a16:creationId xmlns:a16="http://schemas.microsoft.com/office/drawing/2014/main" id="{8C080822-958E-1993-C91A-8BFB66263C70}"/>
                    </a:ext>
                  </a:extLst>
                </p:cNvPr>
                <p:cNvSpPr/>
                <p:nvPr/>
              </p:nvSpPr>
              <p:spPr>
                <a:xfrm>
                  <a:off x="8796296" y="5772506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Flowchart: Collate 92">
                  <a:extLst>
                    <a:ext uri="{FF2B5EF4-FFF2-40B4-BE49-F238E27FC236}">
                      <a16:creationId xmlns:a16="http://schemas.microsoft.com/office/drawing/2014/main" id="{854347F2-5616-8F00-0F13-2C8826A91930}"/>
                    </a:ext>
                  </a:extLst>
                </p:cNvPr>
                <p:cNvSpPr/>
                <p:nvPr/>
              </p:nvSpPr>
              <p:spPr>
                <a:xfrm>
                  <a:off x="9949417" y="5782031"/>
                  <a:ext cx="104668" cy="313217"/>
                </a:xfrm>
                <a:prstGeom prst="flowChartCollat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0CD5ECEC-DD49-07C4-1B6A-C3A51483D7E3}"/>
                    </a:ext>
                  </a:extLst>
                </p:cNvPr>
                <p:cNvSpPr txBox="1"/>
                <p:nvPr/>
              </p:nvSpPr>
              <p:spPr>
                <a:xfrm>
                  <a:off x="8674614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Q1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13B3CBD-5670-F976-A50E-531C43016122}"/>
                    </a:ext>
                  </a:extLst>
                </p:cNvPr>
                <p:cNvSpPr txBox="1"/>
                <p:nvPr/>
              </p:nvSpPr>
              <p:spPr>
                <a:xfrm>
                  <a:off x="9247508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Q2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25AB1EF-8879-96B7-B525-1FA84170FD9D}"/>
                    </a:ext>
                  </a:extLst>
                </p:cNvPr>
                <p:cNvSpPr txBox="1"/>
                <p:nvPr/>
              </p:nvSpPr>
              <p:spPr>
                <a:xfrm>
                  <a:off x="9827738" y="6043283"/>
                  <a:ext cx="3666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Q3</a:t>
                  </a:r>
                  <a:endParaRPr kumimoji="0" lang="en-CH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0" name="Flowchart: Collate 106">
                <a:extLst>
                  <a:ext uri="{FF2B5EF4-FFF2-40B4-BE49-F238E27FC236}">
                    <a16:creationId xmlns:a16="http://schemas.microsoft.com/office/drawing/2014/main" id="{67F10B20-274A-2FEE-2DEF-EAC2A8E50326}"/>
                  </a:ext>
                </a:extLst>
              </p:cNvPr>
              <p:cNvSpPr/>
              <p:nvPr/>
            </p:nvSpPr>
            <p:spPr>
              <a:xfrm>
                <a:off x="7637110" y="3184714"/>
                <a:ext cx="106900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9CC406-B8EA-D1E1-EDD0-A376B83B87BC}"/>
                </a:ext>
              </a:extLst>
            </p:cNvPr>
            <p:cNvSpPr txBox="1"/>
            <p:nvPr/>
          </p:nvSpPr>
          <p:spPr>
            <a:xfrm rot="16200000">
              <a:off x="9463620" y="1086796"/>
              <a:ext cx="9351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/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</a:rPr>
                <a:t>2030</a:t>
              </a:r>
              <a:endParaRPr kumimoji="0" lang="en-CH" sz="2400" b="0" i="0" u="none" strike="noStrike" kern="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D4C6C2A-1300-9242-E743-8738E44FEC5B}"/>
                </a:ext>
              </a:extLst>
            </p:cNvPr>
            <p:cNvSpPr txBox="1"/>
            <p:nvPr/>
          </p:nvSpPr>
          <p:spPr>
            <a:xfrm>
              <a:off x="3258393" y="5685882"/>
              <a:ext cx="456572" cy="307777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rtlCol="0" anchor="ctr"/>
            <a:lstStyle>
              <a:defPPr>
                <a:defRPr lang="en-CH"/>
              </a:defPPr>
              <a:lvl1pPr algn="ctr">
                <a:defRPr sz="700" b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Cg-19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EC-76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EC 77</a:t>
              </a:r>
              <a:endPara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E31D82-F737-6F00-5B86-C417D173E935}"/>
                </a:ext>
              </a:extLst>
            </p:cNvPr>
            <p:cNvSpPr txBox="1"/>
            <p:nvPr/>
          </p:nvSpPr>
          <p:spPr>
            <a:xfrm>
              <a:off x="5586575" y="5683849"/>
              <a:ext cx="598342" cy="307777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rtlCol="0" anchor="ctr"/>
            <a:lstStyle>
              <a:defPPr>
                <a:defRPr lang="en-CH"/>
              </a:defPPr>
              <a:lvl1pPr algn="ctr">
                <a:defRPr sz="700" b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INFCOM-3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EC 78</a:t>
              </a:r>
              <a:endPara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2" name="Rounded Rectangle 41">
              <a:extLst>
                <a:ext uri="{FF2B5EF4-FFF2-40B4-BE49-F238E27FC236}">
                  <a16:creationId xmlns:a16="http://schemas.microsoft.com/office/drawing/2014/main" id="{B89E96E9-FECA-F416-017B-3893F7526858}"/>
                </a:ext>
              </a:extLst>
            </p:cNvPr>
            <p:cNvSpPr/>
            <p:nvPr/>
          </p:nvSpPr>
          <p:spPr>
            <a:xfrm>
              <a:off x="2327589" y="2946819"/>
              <a:ext cx="752794" cy="424768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WIS 2.0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Guidelines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594DC5E-E2FE-4059-927C-26A55E362698}"/>
                </a:ext>
              </a:extLst>
            </p:cNvPr>
            <p:cNvSpPr txBox="1"/>
            <p:nvPr/>
          </p:nvSpPr>
          <p:spPr>
            <a:xfrm>
              <a:off x="6233604" y="5565072"/>
              <a:ext cx="1563707" cy="507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CH"/>
              </a:defPPr>
              <a:lvl1pPr marL="85725" indent="-85725">
                <a:buFont typeface="Arial" panose="020B0604020202020204" pitchFamily="34" charset="0"/>
                <a:buChar char="•"/>
                <a:defRPr sz="900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technical guidance in the Guide to WIS</a:t>
              </a:r>
            </a:p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Report on WIS2 progress</a:t>
              </a:r>
              <a:endPara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D9AA7E-2BD0-5BB8-ADEE-AAB2E29B7DCD}"/>
                </a:ext>
              </a:extLst>
            </p:cNvPr>
            <p:cNvSpPr txBox="1"/>
            <p:nvPr/>
          </p:nvSpPr>
          <p:spPr>
            <a:xfrm>
              <a:off x="3829505" y="5565072"/>
              <a:ext cx="1471798" cy="507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CH"/>
              </a:defPPr>
              <a:lvl1pPr>
                <a:defRPr sz="1400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WIS 2.0 Tech- Reg approved </a:t>
              </a:r>
            </a:p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Guidelines for WIS 2.0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 implementation published</a:t>
              </a:r>
            </a:p>
          </p:txBody>
        </p:sp>
        <p:sp>
          <p:nvSpPr>
            <p:cNvPr id="75" name="Rounded Rectangle 174">
              <a:extLst>
                <a:ext uri="{FF2B5EF4-FFF2-40B4-BE49-F238E27FC236}">
                  <a16:creationId xmlns:a16="http://schemas.microsoft.com/office/drawing/2014/main" id="{AFE2089C-9AC4-92F7-52EB-27B268D49B66}"/>
                </a:ext>
              </a:extLst>
            </p:cNvPr>
            <p:cNvSpPr/>
            <p:nvPr/>
          </p:nvSpPr>
          <p:spPr>
            <a:xfrm>
              <a:off x="3285457" y="4049204"/>
              <a:ext cx="1070304" cy="424768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Transition Infrastructure</a:t>
              </a:r>
              <a:endPara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CE04FE0-3E16-4C96-D3DC-C0A14765D3A2}"/>
                </a:ext>
              </a:extLst>
            </p:cNvPr>
            <p:cNvSpPr txBox="1"/>
            <p:nvPr/>
          </p:nvSpPr>
          <p:spPr>
            <a:xfrm>
              <a:off x="8039851" y="5668075"/>
              <a:ext cx="2814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NCs/DCPCs may stop WIS1 functions if migrated to WIS2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 GISCs contributing to Global Services may stop WIS1</a:t>
              </a:r>
            </a:p>
          </p:txBody>
        </p:sp>
        <p:sp>
          <p:nvSpPr>
            <p:cNvPr id="77" name="Isosceles Triangle 19">
              <a:extLst>
                <a:ext uri="{FF2B5EF4-FFF2-40B4-BE49-F238E27FC236}">
                  <a16:creationId xmlns:a16="http://schemas.microsoft.com/office/drawing/2014/main" id="{E0A9239D-54CB-FC65-0B75-658C39E74E43}"/>
                </a:ext>
              </a:extLst>
            </p:cNvPr>
            <p:cNvSpPr/>
            <p:nvPr/>
          </p:nvSpPr>
          <p:spPr>
            <a:xfrm rot="5400000">
              <a:off x="975166" y="5104143"/>
              <a:ext cx="507830" cy="6581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Isosceles Triangle 99">
              <a:extLst>
                <a:ext uri="{FF2B5EF4-FFF2-40B4-BE49-F238E27FC236}">
                  <a16:creationId xmlns:a16="http://schemas.microsoft.com/office/drawing/2014/main" id="{DE10A086-E730-ED43-EFEA-8B5D48650D3C}"/>
                </a:ext>
              </a:extLst>
            </p:cNvPr>
            <p:cNvSpPr/>
            <p:nvPr/>
          </p:nvSpPr>
          <p:spPr>
            <a:xfrm rot="5400000">
              <a:off x="3388515" y="5075429"/>
              <a:ext cx="507830" cy="6581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Isosceles Triangle 75">
              <a:extLst>
                <a:ext uri="{FF2B5EF4-FFF2-40B4-BE49-F238E27FC236}">
                  <a16:creationId xmlns:a16="http://schemas.microsoft.com/office/drawing/2014/main" id="{316FA4C3-CF1B-2F2D-6C8B-DE7B31E60C14}"/>
                </a:ext>
              </a:extLst>
            </p:cNvPr>
            <p:cNvSpPr/>
            <p:nvPr/>
          </p:nvSpPr>
          <p:spPr>
            <a:xfrm rot="5400000">
              <a:off x="5766220" y="5075430"/>
              <a:ext cx="507830" cy="6581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Isosceles Triangle 97">
              <a:extLst>
                <a:ext uri="{FF2B5EF4-FFF2-40B4-BE49-F238E27FC236}">
                  <a16:creationId xmlns:a16="http://schemas.microsoft.com/office/drawing/2014/main" id="{DE2E3C0D-43C3-5566-F6AE-51A9421044BA}"/>
                </a:ext>
              </a:extLst>
            </p:cNvPr>
            <p:cNvSpPr/>
            <p:nvPr/>
          </p:nvSpPr>
          <p:spPr>
            <a:xfrm rot="5400000">
              <a:off x="8090778" y="5069625"/>
              <a:ext cx="507830" cy="6581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9B8FB3A-9904-2DB9-1BA6-688BF00669DC}"/>
                </a:ext>
              </a:extLst>
            </p:cNvPr>
            <p:cNvGrpSpPr/>
            <p:nvPr/>
          </p:nvGrpSpPr>
          <p:grpSpPr>
            <a:xfrm>
              <a:off x="9861167" y="840399"/>
              <a:ext cx="1666422" cy="2767472"/>
              <a:chOff x="9861167" y="840399"/>
              <a:chExt cx="1666422" cy="2767472"/>
            </a:xfrm>
          </p:grpSpPr>
          <p:sp>
            <p:nvSpPr>
              <p:cNvPr id="82" name="Rounded Rectangle 169">
                <a:extLst>
                  <a:ext uri="{FF2B5EF4-FFF2-40B4-BE49-F238E27FC236}">
                    <a16:creationId xmlns:a16="http://schemas.microsoft.com/office/drawing/2014/main" id="{CF7A9AC0-F5F5-F653-592E-4287564E396B}"/>
                  </a:ext>
                </a:extLst>
              </p:cNvPr>
              <p:cNvSpPr/>
              <p:nvPr/>
            </p:nvSpPr>
            <p:spPr>
              <a:xfrm>
                <a:off x="10689888" y="1761750"/>
                <a:ext cx="837701" cy="532313"/>
              </a:xfrm>
              <a:prstGeom prst="round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Stop transition infrastructure and GTS transmission</a:t>
                </a:r>
                <a:endParaRPr kumimoji="0" lang="en-CH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3" name="Rounded Rectangle 169">
                <a:extLst>
                  <a:ext uri="{FF2B5EF4-FFF2-40B4-BE49-F238E27FC236}">
                    <a16:creationId xmlns:a16="http://schemas.microsoft.com/office/drawing/2014/main" id="{A8739173-5F72-6E6A-640B-FA94A3B4DDAC}"/>
                  </a:ext>
                </a:extLst>
              </p:cNvPr>
              <p:cNvSpPr/>
              <p:nvPr/>
            </p:nvSpPr>
            <p:spPr>
              <a:xfrm>
                <a:off x="9861167" y="1756618"/>
                <a:ext cx="706503" cy="537445"/>
              </a:xfrm>
              <a:prstGeom prst="round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600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90% of Members migrated to WIS 2.0</a:t>
                </a:r>
                <a:endParaRPr kumimoji="0" lang="en-CH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2DE9423-D798-8316-73CC-20CC31B79E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36304" y="1083128"/>
                <a:ext cx="0" cy="2524743"/>
              </a:xfrm>
              <a:prstGeom prst="line">
                <a:avLst/>
              </a:prstGeom>
              <a:noFill/>
              <a:ln w="25400" cap="flat" cmpd="dbl" algn="ctr">
                <a:solidFill>
                  <a:srgbClr val="FF0000"/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E341354-8B3F-EFF4-8745-B21E54C6EC1A}"/>
                  </a:ext>
                </a:extLst>
              </p:cNvPr>
              <p:cNvSpPr txBox="1"/>
              <p:nvPr/>
            </p:nvSpPr>
            <p:spPr>
              <a:xfrm rot="16200000">
                <a:off x="10330340" y="1077129"/>
                <a:ext cx="935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/>
                    <a:solidFill>
                      <a:srgbClr val="C00000"/>
                    </a:solidFill>
                    <a:effectLst/>
                    <a:uLnTx/>
                    <a:uFillTx/>
                  </a:rPr>
                  <a:t>2033</a:t>
                </a:r>
                <a:endParaRPr kumimoji="0" lang="en-C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F07C5582-0CD0-4BB7-3EDA-865AA33501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9338">
            <a:off x="4862861" y="1394421"/>
            <a:ext cx="513856" cy="513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2D1273-80A8-5705-4D31-A170361F2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9338">
            <a:off x="2394695" y="1386758"/>
            <a:ext cx="513856" cy="5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3124F6EF-FB18-CDF2-3BC1-04834AC29EB9}"/>
              </a:ext>
            </a:extLst>
          </p:cNvPr>
          <p:cNvSpPr txBox="1"/>
          <p:nvPr/>
        </p:nvSpPr>
        <p:spPr>
          <a:xfrm>
            <a:off x="4105741" y="2262924"/>
            <a:ext cx="8336045" cy="32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DDEE5-10C2-3A45-0917-2CAA4B59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9" y="1623054"/>
            <a:ext cx="1314450" cy="191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78D5DD-4161-2565-E0FD-E73213B6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02" y="870060"/>
            <a:ext cx="131445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14221-9CD9-5DB8-BB5A-DD32B3DD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54" y="2844262"/>
            <a:ext cx="1314450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9D75D-7AC1-F6C0-2FA8-E08858D0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783" y="1524000"/>
            <a:ext cx="1371600" cy="1905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309DC8-9126-DBF1-7167-8015F7D6017F}"/>
              </a:ext>
            </a:extLst>
          </p:cNvPr>
          <p:cNvGraphicFramePr>
            <a:graphicFrameLocks noGrp="1"/>
          </p:cNvGraphicFramePr>
          <p:nvPr/>
        </p:nvGraphicFramePr>
        <p:xfrm>
          <a:off x="7011753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A43E83-C05C-2731-D929-E7DC885D5BD4}"/>
              </a:ext>
            </a:extLst>
          </p:cNvPr>
          <p:cNvCxnSpPr>
            <a:cxnSpLocks/>
          </p:cNvCxnSpPr>
          <p:nvPr/>
        </p:nvCxnSpPr>
        <p:spPr>
          <a:xfrm flipV="1">
            <a:off x="2066996" y="1853952"/>
            <a:ext cx="924905" cy="55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80EE6C-A90B-DA6E-0295-15AFB33E542D}"/>
              </a:ext>
            </a:extLst>
          </p:cNvPr>
          <p:cNvCxnSpPr>
            <a:cxnSpLocks/>
          </p:cNvCxnSpPr>
          <p:nvPr/>
        </p:nvCxnSpPr>
        <p:spPr>
          <a:xfrm>
            <a:off x="2066996" y="2949677"/>
            <a:ext cx="924905" cy="509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214D51-20E4-BA99-8FE3-2F10856A1EF1}"/>
              </a:ext>
            </a:extLst>
          </p:cNvPr>
          <p:cNvSpPr txBox="1"/>
          <p:nvPr/>
        </p:nvSpPr>
        <p:spPr>
          <a:xfrm>
            <a:off x="3224229" y="1675729"/>
            <a:ext cx="117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Volume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 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39EFE-C75D-3CB6-6460-71872A57D047}"/>
              </a:ext>
            </a:extLst>
          </p:cNvPr>
          <p:cNvSpPr txBox="1"/>
          <p:nvPr/>
        </p:nvSpPr>
        <p:spPr>
          <a:xfrm>
            <a:off x="3230908" y="3629015"/>
            <a:ext cx="117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Volume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 2.0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0C3B6-BD26-24A5-0A40-2ACB6CAAB91E}"/>
              </a:ext>
            </a:extLst>
          </p:cNvPr>
          <p:cNvSpPr txBox="1"/>
          <p:nvPr/>
        </p:nvSpPr>
        <p:spPr>
          <a:xfrm>
            <a:off x="82729" y="934214"/>
            <a:ext cx="29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June 2023 Cg-19 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srgbClr val="0037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01560-DAA8-12B5-9277-902C7AA90377}"/>
              </a:ext>
            </a:extLst>
          </p:cNvPr>
          <p:cNvSpPr txBox="1"/>
          <p:nvPr/>
        </p:nvSpPr>
        <p:spPr>
          <a:xfrm>
            <a:off x="4945505" y="934214"/>
            <a:ext cx="372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3777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April 2024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37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INFCOM-3 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srgbClr val="0037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71D57-A818-9433-DD3E-A9B637FAEBF1}"/>
              </a:ext>
            </a:extLst>
          </p:cNvPr>
          <p:cNvSpPr txBox="1"/>
          <p:nvPr/>
        </p:nvSpPr>
        <p:spPr>
          <a:xfrm>
            <a:off x="499523" y="2011789"/>
            <a:ext cx="12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Manual on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06941-0573-EB1C-99DC-6B60FCD29FFF}"/>
              </a:ext>
            </a:extLst>
          </p:cNvPr>
          <p:cNvSpPr txBox="1"/>
          <p:nvPr/>
        </p:nvSpPr>
        <p:spPr>
          <a:xfrm>
            <a:off x="393851" y="3968185"/>
            <a:ext cx="2562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Manual on WIS Volume II WMO Information System 2.0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F35E2E-BE5F-C08B-0956-BF1F46A53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166" y="1544189"/>
            <a:ext cx="1353425" cy="192368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5DE254-78CA-D9A9-5DF0-C8853B691666}"/>
              </a:ext>
            </a:extLst>
          </p:cNvPr>
          <p:cNvCxnSpPr>
            <a:cxnSpLocks/>
          </p:cNvCxnSpPr>
          <p:nvPr/>
        </p:nvCxnSpPr>
        <p:spPr>
          <a:xfrm flipV="1">
            <a:off x="7326836" y="1738531"/>
            <a:ext cx="924905" cy="55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FC8034-B57C-8AC0-3406-1A696A7BAA4B}"/>
              </a:ext>
            </a:extLst>
          </p:cNvPr>
          <p:cNvCxnSpPr>
            <a:cxnSpLocks/>
          </p:cNvCxnSpPr>
          <p:nvPr/>
        </p:nvCxnSpPr>
        <p:spPr>
          <a:xfrm>
            <a:off x="7326836" y="2834256"/>
            <a:ext cx="924905" cy="580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206991-DB98-B741-F697-50828EED1FD0}"/>
              </a:ext>
            </a:extLst>
          </p:cNvPr>
          <p:cNvSpPr txBox="1"/>
          <p:nvPr/>
        </p:nvSpPr>
        <p:spPr>
          <a:xfrm>
            <a:off x="10611951" y="1706458"/>
            <a:ext cx="12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Transition  from WIS/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WIS2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Plus Sign 34">
            <a:extLst>
              <a:ext uri="{FF2B5EF4-FFF2-40B4-BE49-F238E27FC236}">
                <a16:creationId xmlns:a16="http://schemas.microsoft.com/office/drawing/2014/main" id="{FEA0D927-9CE9-1B27-DD13-311447D2FEDC}"/>
              </a:ext>
            </a:extLst>
          </p:cNvPr>
          <p:cNvSpPr/>
          <p:nvPr/>
        </p:nvSpPr>
        <p:spPr>
          <a:xfrm>
            <a:off x="10023673" y="2443070"/>
            <a:ext cx="264874" cy="263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4A9270-F7B5-1900-574B-8636F9FACFE6}"/>
              </a:ext>
            </a:extLst>
          </p:cNvPr>
          <p:cNvSpPr txBox="1"/>
          <p:nvPr/>
        </p:nvSpPr>
        <p:spPr>
          <a:xfrm>
            <a:off x="3129398" y="832849"/>
            <a:ext cx="12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Manual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14E8EB-08E7-D111-7846-1B8F2CB47D65}"/>
              </a:ext>
            </a:extLst>
          </p:cNvPr>
          <p:cNvSpPr txBox="1"/>
          <p:nvPr/>
        </p:nvSpPr>
        <p:spPr>
          <a:xfrm>
            <a:off x="3167745" y="2832634"/>
            <a:ext cx="12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Manual on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24FA06-186B-895B-4491-D0B6AB23FD7C}"/>
              </a:ext>
            </a:extLst>
          </p:cNvPr>
          <p:cNvCxnSpPr/>
          <p:nvPr/>
        </p:nvCxnSpPr>
        <p:spPr>
          <a:xfrm>
            <a:off x="5068215" y="842546"/>
            <a:ext cx="0" cy="410308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A318D5-E76C-CDCC-5DF4-2AEF7D6A9C8A}"/>
              </a:ext>
            </a:extLst>
          </p:cNvPr>
          <p:cNvSpPr/>
          <p:nvPr/>
        </p:nvSpPr>
        <p:spPr>
          <a:xfrm>
            <a:off x="5862368" y="1786580"/>
            <a:ext cx="1157218" cy="998558"/>
          </a:xfrm>
          <a:prstGeom prst="rect">
            <a:avLst/>
          </a:prstGeom>
          <a:solidFill>
            <a:srgbClr val="0072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A1097D-1511-D601-C4BC-63DEC6839099}"/>
              </a:ext>
            </a:extLst>
          </p:cNvPr>
          <p:cNvSpPr txBox="1"/>
          <p:nvPr/>
        </p:nvSpPr>
        <p:spPr>
          <a:xfrm>
            <a:off x="5794373" y="2060119"/>
            <a:ext cx="12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Guide to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WIS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D701A0-53DE-0A65-C698-824600A0B5D0}"/>
              </a:ext>
            </a:extLst>
          </p:cNvPr>
          <p:cNvGrpSpPr/>
          <p:nvPr/>
        </p:nvGrpSpPr>
        <p:grpSpPr>
          <a:xfrm>
            <a:off x="8427585" y="843951"/>
            <a:ext cx="1353425" cy="1923689"/>
            <a:chOff x="8427585" y="519381"/>
            <a:chExt cx="1353425" cy="19236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3E9F771-932B-B3B5-DACF-F4DE4E0E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7585" y="519381"/>
              <a:ext cx="1353425" cy="19236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96CDFD-04F0-5B38-4EBB-5C291AD7F08D}"/>
                </a:ext>
              </a:extLst>
            </p:cNvPr>
            <p:cNvSpPr/>
            <p:nvPr/>
          </p:nvSpPr>
          <p:spPr>
            <a:xfrm>
              <a:off x="8555130" y="757238"/>
              <a:ext cx="1157218" cy="998558"/>
            </a:xfrm>
            <a:prstGeom prst="rect">
              <a:avLst/>
            </a:prstGeom>
            <a:solidFill>
              <a:srgbClr val="0072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4C4809-C0C2-64A9-EA29-976CF1D3CA45}"/>
                </a:ext>
              </a:extLst>
            </p:cNvPr>
            <p:cNvSpPr txBox="1"/>
            <p:nvPr/>
          </p:nvSpPr>
          <p:spPr>
            <a:xfrm>
              <a:off x="8608700" y="1207621"/>
              <a:ext cx="1172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Volume 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WIS 1.0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EE0182-39C4-CC79-E30D-2788A175B252}"/>
                </a:ext>
              </a:extLst>
            </p:cNvPr>
            <p:cNvSpPr txBox="1"/>
            <p:nvPr/>
          </p:nvSpPr>
          <p:spPr>
            <a:xfrm>
              <a:off x="8476339" y="531255"/>
              <a:ext cx="1262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Guide to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WIS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3EE92B-9511-CF5B-A816-70EBDBA4267F}"/>
              </a:ext>
            </a:extLst>
          </p:cNvPr>
          <p:cNvGrpSpPr/>
          <p:nvPr/>
        </p:nvGrpSpPr>
        <p:grpSpPr>
          <a:xfrm>
            <a:off x="8427585" y="2787969"/>
            <a:ext cx="1353425" cy="1933204"/>
            <a:chOff x="8427585" y="2696935"/>
            <a:chExt cx="1353425" cy="19332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E82703-7722-E8CF-7788-F697D83A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7585" y="2706450"/>
              <a:ext cx="1353425" cy="192368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DB3BD-9A02-F258-4F09-F8C1FFAEF427}"/>
                </a:ext>
              </a:extLst>
            </p:cNvPr>
            <p:cNvSpPr/>
            <p:nvPr/>
          </p:nvSpPr>
          <p:spPr>
            <a:xfrm>
              <a:off x="8547350" y="3011989"/>
              <a:ext cx="1157218" cy="998558"/>
            </a:xfrm>
            <a:prstGeom prst="rect">
              <a:avLst/>
            </a:prstGeom>
            <a:solidFill>
              <a:srgbClr val="0072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29AC0B-6FE4-3F4C-99F7-11888BEE74F6}"/>
                </a:ext>
              </a:extLst>
            </p:cNvPr>
            <p:cNvSpPr txBox="1"/>
            <p:nvPr/>
          </p:nvSpPr>
          <p:spPr>
            <a:xfrm>
              <a:off x="8608700" y="3345128"/>
              <a:ext cx="1172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Volume II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WIS 2.0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333C3E-0F54-2A9B-A79D-12C41E828120}"/>
                </a:ext>
              </a:extLst>
            </p:cNvPr>
            <p:cNvSpPr txBox="1"/>
            <p:nvPr/>
          </p:nvSpPr>
          <p:spPr>
            <a:xfrm>
              <a:off x="8472378" y="2696935"/>
              <a:ext cx="1262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Guide to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WIS 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98A674C-9B62-58E1-686E-FE152691BA55}"/>
              </a:ext>
            </a:extLst>
          </p:cNvPr>
          <p:cNvSpPr/>
          <p:nvPr/>
        </p:nvSpPr>
        <p:spPr>
          <a:xfrm>
            <a:off x="0" y="0"/>
            <a:ext cx="12192000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regulatory material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3B66AA-14AB-65BE-C0BD-3700308DB662}"/>
              </a:ext>
            </a:extLst>
          </p:cNvPr>
          <p:cNvGrpSpPr/>
          <p:nvPr/>
        </p:nvGrpSpPr>
        <p:grpSpPr>
          <a:xfrm>
            <a:off x="3096968" y="2802924"/>
            <a:ext cx="1415654" cy="3130350"/>
            <a:chOff x="3096968" y="2802924"/>
            <a:chExt cx="1415654" cy="313035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5C47D5E-C30C-ECF9-68C7-9C9BB581FEA1}"/>
                </a:ext>
              </a:extLst>
            </p:cNvPr>
            <p:cNvSpPr/>
            <p:nvPr/>
          </p:nvSpPr>
          <p:spPr>
            <a:xfrm>
              <a:off x="3096968" y="2802924"/>
              <a:ext cx="1415654" cy="3075362"/>
            </a:xfrm>
            <a:prstGeom prst="roundRect">
              <a:avLst>
                <a:gd name="adj" fmla="val 2685"/>
              </a:avLst>
            </a:prstGeom>
            <a:noFill/>
            <a:ln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8EAEEA-2E39-AD50-4C61-65EE59B406E3}"/>
                </a:ext>
              </a:extLst>
            </p:cNvPr>
            <p:cNvSpPr txBox="1"/>
            <p:nvPr/>
          </p:nvSpPr>
          <p:spPr>
            <a:xfrm>
              <a:off x="3144554" y="4732945"/>
              <a:ext cx="134728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/>
                <a:t>doc 8.3(1)</a:t>
              </a:r>
              <a:r>
                <a:rPr lang="en-GB" sz="1200" dirty="0"/>
                <a:t> AMENDMENTS TO THE MANUAL ON THE WMO INFORMATION SYSTEM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7121D5-781C-0D83-1FA4-567E4714BD3E}"/>
              </a:ext>
            </a:extLst>
          </p:cNvPr>
          <p:cNvGrpSpPr/>
          <p:nvPr/>
        </p:nvGrpSpPr>
        <p:grpSpPr>
          <a:xfrm>
            <a:off x="8395984" y="2767639"/>
            <a:ext cx="1415654" cy="3120533"/>
            <a:chOff x="3096968" y="3925865"/>
            <a:chExt cx="1415654" cy="1794233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11E0FE0-8A96-8886-1A38-D60905ACDFFE}"/>
                </a:ext>
              </a:extLst>
            </p:cNvPr>
            <p:cNvSpPr/>
            <p:nvPr/>
          </p:nvSpPr>
          <p:spPr>
            <a:xfrm>
              <a:off x="3096968" y="3925865"/>
              <a:ext cx="1415654" cy="1788550"/>
            </a:xfrm>
            <a:prstGeom prst="roundRect">
              <a:avLst>
                <a:gd name="adj" fmla="val 2685"/>
              </a:avLst>
            </a:prstGeom>
            <a:noFill/>
            <a:ln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EB57A2-BBBC-EDB1-223E-E0C928B1AEA1}"/>
                </a:ext>
              </a:extLst>
            </p:cNvPr>
            <p:cNvSpPr txBox="1"/>
            <p:nvPr/>
          </p:nvSpPr>
          <p:spPr>
            <a:xfrm>
              <a:off x="3144554" y="5025818"/>
              <a:ext cx="1347282" cy="694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/>
                <a:t>doc 8.3(3)</a:t>
              </a:r>
              <a:r>
                <a:rPr lang="en-GB" sz="1200" dirty="0"/>
                <a:t>   UPDATE OF THE GUIDE TO THE WMO INFORMATION SYSTEM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2D6E5B-6DA6-EAED-522C-048F253AF620}"/>
              </a:ext>
            </a:extLst>
          </p:cNvPr>
          <p:cNvGrpSpPr/>
          <p:nvPr/>
        </p:nvGrpSpPr>
        <p:grpSpPr>
          <a:xfrm>
            <a:off x="10505772" y="1475041"/>
            <a:ext cx="1415654" cy="3315016"/>
            <a:chOff x="3096968" y="2802924"/>
            <a:chExt cx="1415654" cy="331501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9861A6D-6445-5396-A9BD-9821020DA941}"/>
                </a:ext>
              </a:extLst>
            </p:cNvPr>
            <p:cNvSpPr/>
            <p:nvPr/>
          </p:nvSpPr>
          <p:spPr>
            <a:xfrm>
              <a:off x="3096968" y="2802924"/>
              <a:ext cx="1415654" cy="3283746"/>
            </a:xfrm>
            <a:prstGeom prst="roundRect">
              <a:avLst>
                <a:gd name="adj" fmla="val 2685"/>
              </a:avLst>
            </a:prstGeom>
            <a:noFill/>
            <a:ln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ADA863-9797-C11B-E756-407025C143E3}"/>
                </a:ext>
              </a:extLst>
            </p:cNvPr>
            <p:cNvSpPr txBox="1"/>
            <p:nvPr/>
          </p:nvSpPr>
          <p:spPr>
            <a:xfrm>
              <a:off x="3144554" y="4732945"/>
              <a:ext cx="1347282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/>
                <a:t>doc 8.3(2)</a:t>
              </a:r>
              <a:r>
                <a:rPr lang="en-GB" sz="1200" dirty="0"/>
                <a:t> TRANSITION FROM WIS 1.0 AND GTS TO WIS 2.0, INCLUDING CAPACITY DEVELOPMENT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AD875E3-1CD5-4A05-F53F-40FC7DE768CD}"/>
              </a:ext>
            </a:extLst>
          </p:cNvPr>
          <p:cNvSpPr txBox="1"/>
          <p:nvPr/>
        </p:nvSpPr>
        <p:spPr>
          <a:xfrm rot="20208068">
            <a:off x="5322569" y="3864768"/>
            <a:ext cx="686725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All documents have been endorsed by </a:t>
            </a:r>
            <a:r>
              <a:rPr lang="fr-FR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INFCOM 3 (April 2024)</a:t>
            </a:r>
            <a:endParaRPr lang="en-C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649D7-CB6B-3CAB-9165-DF20F5D0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6ADD0AB-90C3-309D-8331-506B594D4E50}"/>
              </a:ext>
            </a:extLst>
          </p:cNvPr>
          <p:cNvGrpSpPr/>
          <p:nvPr/>
        </p:nvGrpSpPr>
        <p:grpSpPr>
          <a:xfrm>
            <a:off x="4849778" y="1329291"/>
            <a:ext cx="2492444" cy="5296352"/>
            <a:chOff x="4953000" y="355975"/>
            <a:chExt cx="2492444" cy="5296352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E046F06-F2EA-3D00-BB4C-C613E9F7BB29}"/>
                </a:ext>
              </a:extLst>
            </p:cNvPr>
            <p:cNvGrpSpPr/>
            <p:nvPr/>
          </p:nvGrpSpPr>
          <p:grpSpPr>
            <a:xfrm>
              <a:off x="4953000" y="355975"/>
              <a:ext cx="2492444" cy="4987063"/>
              <a:chOff x="4953000" y="355975"/>
              <a:chExt cx="2492444" cy="4987063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B532AEEE-E888-D865-62D1-DB21F6B35EAF}"/>
                  </a:ext>
                </a:extLst>
              </p:cNvPr>
              <p:cNvSpPr/>
              <p:nvPr/>
            </p:nvSpPr>
            <p:spPr>
              <a:xfrm>
                <a:off x="4953000" y="695536"/>
                <a:ext cx="2492444" cy="4647502"/>
              </a:xfrm>
              <a:prstGeom prst="roundRect">
                <a:avLst>
                  <a:gd name="adj" fmla="val 2604"/>
                </a:avLst>
              </a:prstGeom>
              <a:solidFill>
                <a:schemeClr val="bg1"/>
              </a:solidFill>
              <a:ln w="28575">
                <a:solidFill>
                  <a:srgbClr val="1849D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C4D46E91-886A-B647-F199-5961EEA3F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3326" y="355975"/>
                <a:ext cx="664522" cy="676715"/>
              </a:xfrm>
              <a:prstGeom prst="rect">
                <a:avLst/>
              </a:prstGeom>
            </p:spPr>
          </p:pic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E6AE0F7-FE59-2573-FD3D-DD7775371BE8}"/>
                </a:ext>
              </a:extLst>
            </p:cNvPr>
            <p:cNvSpPr txBox="1"/>
            <p:nvPr/>
          </p:nvSpPr>
          <p:spPr>
            <a:xfrm>
              <a:off x="5288446" y="5344550"/>
              <a:ext cx="1811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err="1">
                  <a:solidFill>
                    <a:srgbClr val="1849D4"/>
                  </a:solidFill>
                  <a:latin typeface="Consolas" panose="020B0609020204030204" pitchFamily="49" charset="0"/>
                </a:rPr>
                <a:t>nl-knmi-nmc</a:t>
              </a:r>
              <a:endParaRPr lang="en-GB" sz="1400">
                <a:solidFill>
                  <a:srgbClr val="1849D4"/>
                </a:solidFill>
                <a:latin typeface="Consolas" panose="020B0609020204030204" pitchFamily="49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7758EF6-3091-7C91-89F6-E37C12E3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5" y="3363596"/>
            <a:ext cx="734972" cy="11943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8F20D7-4E52-FE8F-C58B-A49D5B1B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625" y="1248473"/>
            <a:ext cx="637779" cy="6888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B520F1-5610-71E7-1F00-199A8FA2819E}"/>
              </a:ext>
            </a:extLst>
          </p:cNvPr>
          <p:cNvSpPr txBox="1"/>
          <p:nvPr/>
        </p:nvSpPr>
        <p:spPr>
          <a:xfrm>
            <a:off x="689084" y="1227456"/>
            <a:ext cx="323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WIS2 I see that my collection of real-time observation data is called a ‘</a:t>
            </a:r>
            <a:r>
              <a:rPr lang="en-GB" b="1" dirty="0"/>
              <a:t>Dataset</a:t>
            </a:r>
            <a:r>
              <a:rPr lang="en-GB" dirty="0"/>
              <a:t>’</a:t>
            </a:r>
            <a:r>
              <a:rPr lang="en-GB" baseline="30000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F9ED0D-CAE0-D0FC-190F-81E8B880B346}"/>
              </a:ext>
            </a:extLst>
          </p:cNvPr>
          <p:cNvGrpSpPr/>
          <p:nvPr/>
        </p:nvGrpSpPr>
        <p:grpSpPr>
          <a:xfrm>
            <a:off x="10732705" y="3378543"/>
            <a:ext cx="970364" cy="1164438"/>
            <a:chOff x="10835927" y="2405227"/>
            <a:chExt cx="970364" cy="1164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6314F2-0A73-B09E-F166-793E84581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35927" y="2405227"/>
              <a:ext cx="970364" cy="116443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BA1210C-0B15-3AFA-B14F-F7A4171A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27245" y="3152325"/>
              <a:ext cx="217703" cy="217703"/>
            </a:xfrm>
            <a:prstGeom prst="rect">
              <a:avLst/>
            </a:prstGeom>
            <a:effectLst>
              <a:glow rad="25400">
                <a:schemeClr val="tx1"/>
              </a:glow>
            </a:effectLst>
            <a:scene3d>
              <a:camera prst="perspectiveContrastingRightFacing" fov="2700000">
                <a:rot lat="2082481" lon="21065848" rev="21541425"/>
              </a:camera>
              <a:lightRig rig="threePt" dir="t"/>
            </a:scene3d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0F61D-3566-2017-1F4B-32E995E85EB5}"/>
              </a:ext>
            </a:extLst>
          </p:cNvPr>
          <p:cNvGrpSpPr/>
          <p:nvPr/>
        </p:nvGrpSpPr>
        <p:grpSpPr>
          <a:xfrm>
            <a:off x="10164405" y="1889885"/>
            <a:ext cx="2056454" cy="1477328"/>
            <a:chOff x="10267627" y="916569"/>
            <a:chExt cx="2056454" cy="147732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7448FDF-EB4F-1194-A7FA-33145ECC9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267627" y="945889"/>
              <a:ext cx="637779" cy="68886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F4F723-E059-B387-35D2-AB7D7DEF7ACF}"/>
                </a:ext>
              </a:extLst>
            </p:cNvPr>
            <p:cNvSpPr txBox="1"/>
            <p:nvPr/>
          </p:nvSpPr>
          <p:spPr>
            <a:xfrm>
              <a:off x="10830560" y="916569"/>
              <a:ext cx="14935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But I still don’t know anything about your Dataset!</a:t>
              </a:r>
            </a:p>
          </p:txBody>
        </p:sp>
      </p:grpSp>
      <p:pic>
        <p:nvPicPr>
          <p:cNvPr id="3" name="Picture 2" descr="A black and white symbol&#10;&#10;Description automatically generated">
            <a:extLst>
              <a:ext uri="{FF2B5EF4-FFF2-40B4-BE49-F238E27FC236}">
                <a16:creationId xmlns:a16="http://schemas.microsoft.com/office/drawing/2014/main" id="{77AA8906-1576-F386-D164-1F1CAC3C8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3" y="3520727"/>
            <a:ext cx="923331" cy="9233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31B82D-87A4-AEAF-650B-9274436D4DBC}"/>
              </a:ext>
            </a:extLst>
          </p:cNvPr>
          <p:cNvSpPr txBox="1"/>
          <p:nvPr/>
        </p:nvSpPr>
        <p:spPr>
          <a:xfrm>
            <a:off x="2202631" y="3888227"/>
            <a:ext cx="18526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00110001 </a:t>
            </a:r>
          </a:p>
          <a:p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00110000 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441A3-68F5-D966-7A5E-B9C5F6C98482}"/>
              </a:ext>
            </a:extLst>
          </p:cNvPr>
          <p:cNvSpPr txBox="1"/>
          <p:nvPr/>
        </p:nvSpPr>
        <p:spPr>
          <a:xfrm>
            <a:off x="2044484" y="3928315"/>
            <a:ext cx="123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»               »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D6ECD62-00B6-DB26-B887-7900895918C0}"/>
              </a:ext>
            </a:extLst>
          </p:cNvPr>
          <p:cNvGrpSpPr/>
          <p:nvPr/>
        </p:nvGrpSpPr>
        <p:grpSpPr>
          <a:xfrm>
            <a:off x="3174843" y="3089615"/>
            <a:ext cx="1597528" cy="1905000"/>
            <a:chOff x="3278065" y="2116299"/>
            <a:chExt cx="1597528" cy="1905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3F4E719-42C9-D1F1-8C71-8AAFF01FD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140"/>
            <a:stretch/>
          </p:blipFill>
          <p:spPr>
            <a:xfrm>
              <a:off x="3278065" y="2116299"/>
              <a:ext cx="1597528" cy="1905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33557-D7F6-6CF8-1BE5-04A31A32B95F}"/>
                </a:ext>
              </a:extLst>
            </p:cNvPr>
            <p:cNvSpPr/>
            <p:nvPr/>
          </p:nvSpPr>
          <p:spPr>
            <a:xfrm>
              <a:off x="3403382" y="2891808"/>
              <a:ext cx="988708" cy="599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CE4E62-0D11-99E4-EC0D-36D139CB94DB}"/>
                </a:ext>
              </a:extLst>
            </p:cNvPr>
            <p:cNvGrpSpPr/>
            <p:nvPr/>
          </p:nvGrpSpPr>
          <p:grpSpPr>
            <a:xfrm>
              <a:off x="3493709" y="2958309"/>
              <a:ext cx="812808" cy="66206"/>
              <a:chOff x="4316669" y="2958309"/>
              <a:chExt cx="812808" cy="66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E3D009-979A-3C8C-3684-885652B7DDFA}"/>
                  </a:ext>
                </a:extLst>
              </p:cNvPr>
              <p:cNvSpPr/>
              <p:nvPr/>
            </p:nvSpPr>
            <p:spPr>
              <a:xfrm>
                <a:off x="431666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4170038-8461-8706-4F71-B6C409FD1F5B}"/>
                  </a:ext>
                </a:extLst>
              </p:cNvPr>
              <p:cNvSpPr/>
              <p:nvPr/>
            </p:nvSpPr>
            <p:spPr>
              <a:xfrm>
                <a:off x="446598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D105C81-580A-1A00-0C8D-5614FA006B61}"/>
                  </a:ext>
                </a:extLst>
              </p:cNvPr>
              <p:cNvSpPr/>
              <p:nvPr/>
            </p:nvSpPr>
            <p:spPr>
              <a:xfrm>
                <a:off x="461530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783FD4-CC1B-E1A1-B96E-135575B4E77B}"/>
                  </a:ext>
                </a:extLst>
              </p:cNvPr>
              <p:cNvSpPr/>
              <p:nvPr/>
            </p:nvSpPr>
            <p:spPr>
              <a:xfrm>
                <a:off x="476462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C22ED76-B427-AE7E-45E9-0F417B43B2B2}"/>
                  </a:ext>
                </a:extLst>
              </p:cNvPr>
              <p:cNvSpPr/>
              <p:nvPr/>
            </p:nvSpPr>
            <p:spPr>
              <a:xfrm>
                <a:off x="491394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FE8042D-F43F-D680-6AC1-326B94E5FF59}"/>
                  </a:ext>
                </a:extLst>
              </p:cNvPr>
              <p:cNvSpPr/>
              <p:nvPr/>
            </p:nvSpPr>
            <p:spPr>
              <a:xfrm>
                <a:off x="5063271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DE7570-CAD0-EC5B-1035-8BCF423E9F0D}"/>
                </a:ext>
              </a:extLst>
            </p:cNvPr>
            <p:cNvGrpSpPr/>
            <p:nvPr/>
          </p:nvGrpSpPr>
          <p:grpSpPr>
            <a:xfrm>
              <a:off x="3497614" y="3110709"/>
              <a:ext cx="812808" cy="66206"/>
              <a:chOff x="4316669" y="2958309"/>
              <a:chExt cx="812808" cy="6620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7521E57-24EC-DB90-4A5F-DD721BE714C2}"/>
                  </a:ext>
                </a:extLst>
              </p:cNvPr>
              <p:cNvSpPr/>
              <p:nvPr/>
            </p:nvSpPr>
            <p:spPr>
              <a:xfrm>
                <a:off x="431666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1E45B5-3D82-2479-EDBE-6CFB14C42522}"/>
                  </a:ext>
                </a:extLst>
              </p:cNvPr>
              <p:cNvSpPr/>
              <p:nvPr/>
            </p:nvSpPr>
            <p:spPr>
              <a:xfrm>
                <a:off x="446598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1C0A37A-E05A-BF54-10DA-79CFD9596CA9}"/>
                  </a:ext>
                </a:extLst>
              </p:cNvPr>
              <p:cNvSpPr/>
              <p:nvPr/>
            </p:nvSpPr>
            <p:spPr>
              <a:xfrm>
                <a:off x="461530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31B275C-258C-2152-CEC2-7FA393DF0E14}"/>
                  </a:ext>
                </a:extLst>
              </p:cNvPr>
              <p:cNvSpPr/>
              <p:nvPr/>
            </p:nvSpPr>
            <p:spPr>
              <a:xfrm>
                <a:off x="476462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D3E8637-86AA-5066-D28E-AC264CF35251}"/>
                  </a:ext>
                </a:extLst>
              </p:cNvPr>
              <p:cNvSpPr/>
              <p:nvPr/>
            </p:nvSpPr>
            <p:spPr>
              <a:xfrm>
                <a:off x="491394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A381364-89CA-CD02-B06D-8FE87F170874}"/>
                  </a:ext>
                </a:extLst>
              </p:cNvPr>
              <p:cNvSpPr/>
              <p:nvPr/>
            </p:nvSpPr>
            <p:spPr>
              <a:xfrm>
                <a:off x="5063271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032F511-73F7-7498-0A8E-0C83466B72C5}"/>
                </a:ext>
              </a:extLst>
            </p:cNvPr>
            <p:cNvGrpSpPr/>
            <p:nvPr/>
          </p:nvGrpSpPr>
          <p:grpSpPr>
            <a:xfrm>
              <a:off x="3497616" y="3259203"/>
              <a:ext cx="812808" cy="66206"/>
              <a:chOff x="4316669" y="2958309"/>
              <a:chExt cx="812808" cy="6620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F40EC5D-137A-14B0-50DC-852C61C7D960}"/>
                  </a:ext>
                </a:extLst>
              </p:cNvPr>
              <p:cNvSpPr/>
              <p:nvPr/>
            </p:nvSpPr>
            <p:spPr>
              <a:xfrm>
                <a:off x="431666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E7E1713-4025-DA70-FBAF-13F697FC70CC}"/>
                  </a:ext>
                </a:extLst>
              </p:cNvPr>
              <p:cNvSpPr/>
              <p:nvPr/>
            </p:nvSpPr>
            <p:spPr>
              <a:xfrm>
                <a:off x="446598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E77C5E-10C3-3E2F-95B3-689126BA1339}"/>
                  </a:ext>
                </a:extLst>
              </p:cNvPr>
              <p:cNvSpPr/>
              <p:nvPr/>
            </p:nvSpPr>
            <p:spPr>
              <a:xfrm>
                <a:off x="461530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22B4E8B-C827-6E04-2D2C-41B162EE426E}"/>
                  </a:ext>
                </a:extLst>
              </p:cNvPr>
              <p:cNvSpPr/>
              <p:nvPr/>
            </p:nvSpPr>
            <p:spPr>
              <a:xfrm>
                <a:off x="476462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1C4D314-633A-1539-C4CC-700C8047F1C2}"/>
                  </a:ext>
                </a:extLst>
              </p:cNvPr>
              <p:cNvSpPr/>
              <p:nvPr/>
            </p:nvSpPr>
            <p:spPr>
              <a:xfrm>
                <a:off x="491394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DD05C8B-40E5-DF9B-AFB0-900A99FA17FB}"/>
                  </a:ext>
                </a:extLst>
              </p:cNvPr>
              <p:cNvSpPr/>
              <p:nvPr/>
            </p:nvSpPr>
            <p:spPr>
              <a:xfrm>
                <a:off x="5063271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3CB01A5-22D6-571E-390C-D9DE304DE640}"/>
                </a:ext>
              </a:extLst>
            </p:cNvPr>
            <p:cNvGrpSpPr/>
            <p:nvPr/>
          </p:nvGrpSpPr>
          <p:grpSpPr>
            <a:xfrm>
              <a:off x="3496412" y="3404536"/>
              <a:ext cx="812808" cy="66206"/>
              <a:chOff x="4316669" y="2958309"/>
              <a:chExt cx="812808" cy="6620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5310C6-FB7B-1322-13B6-B333A742866D}"/>
                  </a:ext>
                </a:extLst>
              </p:cNvPr>
              <p:cNvSpPr/>
              <p:nvPr/>
            </p:nvSpPr>
            <p:spPr>
              <a:xfrm>
                <a:off x="431666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4F40C1A-2DBB-446C-61DD-83F20CDABB44}"/>
                  </a:ext>
                </a:extLst>
              </p:cNvPr>
              <p:cNvSpPr/>
              <p:nvPr/>
            </p:nvSpPr>
            <p:spPr>
              <a:xfrm>
                <a:off x="4465989" y="2958309"/>
                <a:ext cx="66206" cy="662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852A8FF-1EA6-3EEB-8992-05B0B314FE01}"/>
                  </a:ext>
                </a:extLst>
              </p:cNvPr>
              <p:cNvSpPr/>
              <p:nvPr/>
            </p:nvSpPr>
            <p:spPr>
              <a:xfrm>
                <a:off x="4615309" y="2958309"/>
                <a:ext cx="66206" cy="662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28A9D1C-1E80-9875-735E-031F4386A018}"/>
                  </a:ext>
                </a:extLst>
              </p:cNvPr>
              <p:cNvSpPr/>
              <p:nvPr/>
            </p:nvSpPr>
            <p:spPr>
              <a:xfrm>
                <a:off x="4764629" y="2958309"/>
                <a:ext cx="66206" cy="662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301452B-E14D-4517-4B8A-48B13BA08CEB}"/>
                  </a:ext>
                </a:extLst>
              </p:cNvPr>
              <p:cNvSpPr/>
              <p:nvPr/>
            </p:nvSpPr>
            <p:spPr>
              <a:xfrm>
                <a:off x="4913949" y="2958309"/>
                <a:ext cx="66206" cy="662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A71068A-99C5-2CC9-E317-342D7098CBF1}"/>
                  </a:ext>
                </a:extLst>
              </p:cNvPr>
              <p:cNvSpPr/>
              <p:nvPr/>
            </p:nvSpPr>
            <p:spPr>
              <a:xfrm>
                <a:off x="5063271" y="2958309"/>
                <a:ext cx="66206" cy="662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6E198AD-5688-B5E3-62E2-47B332061C80}"/>
              </a:ext>
            </a:extLst>
          </p:cNvPr>
          <p:cNvGrpSpPr/>
          <p:nvPr/>
        </p:nvGrpSpPr>
        <p:grpSpPr>
          <a:xfrm>
            <a:off x="4438298" y="2263636"/>
            <a:ext cx="6182993" cy="1351280"/>
            <a:chOff x="4541520" y="1290320"/>
            <a:chExt cx="6182993" cy="13512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63EAC92-E50C-D897-C6B8-3E2A198583A1}"/>
                </a:ext>
              </a:extLst>
            </p:cNvPr>
            <p:cNvSpPr/>
            <p:nvPr/>
          </p:nvSpPr>
          <p:spPr>
            <a:xfrm>
              <a:off x="5313257" y="1290320"/>
              <a:ext cx="1206500" cy="11895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AB36D6A-EFFF-8435-506E-E134F8EED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50838" y="1429250"/>
              <a:ext cx="312793" cy="45585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AF12609-1566-9266-2A23-53627D379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8900" y="1429250"/>
              <a:ext cx="312793" cy="45585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70D2F9C-5796-873D-9495-296C8E9BF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07234" y="1927724"/>
              <a:ext cx="312793" cy="45585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7E744FB-3C84-58EB-156B-371E499B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5296" y="1927724"/>
              <a:ext cx="312793" cy="455853"/>
            </a:xfrm>
            <a:prstGeom prst="rect">
              <a:avLst/>
            </a:prstGeom>
          </p:spPr>
        </p:pic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3D41BA4-4C31-DA74-3C66-64676EE2BF93}"/>
                </a:ext>
              </a:extLst>
            </p:cNvPr>
            <p:cNvCxnSpPr>
              <a:stCxn id="70" idx="3"/>
            </p:cNvCxnSpPr>
            <p:nvPr/>
          </p:nvCxnSpPr>
          <p:spPr>
            <a:xfrm flipV="1">
              <a:off x="6519757" y="1885103"/>
              <a:ext cx="40005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5AE812B-4629-9275-8186-774865940D50}"/>
                </a:ext>
              </a:extLst>
            </p:cNvPr>
            <p:cNvSpPr/>
            <p:nvPr/>
          </p:nvSpPr>
          <p:spPr>
            <a:xfrm>
              <a:off x="6927215" y="1821603"/>
              <a:ext cx="127000" cy="127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219B16C-1FE2-2D7F-DA99-CF40E8D56F7B}"/>
                </a:ext>
              </a:extLst>
            </p:cNvPr>
            <p:cNvSpPr txBox="1"/>
            <p:nvPr/>
          </p:nvSpPr>
          <p:spPr>
            <a:xfrm>
              <a:off x="6541983" y="1915589"/>
              <a:ext cx="903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/>
                <a:t>HTTPS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25BF470-9531-BB7C-195C-9AB83F6C8C26}"/>
                </a:ext>
              </a:extLst>
            </p:cNvPr>
            <p:cNvSpPr txBox="1"/>
            <p:nvPr/>
          </p:nvSpPr>
          <p:spPr>
            <a:xfrm>
              <a:off x="7571346" y="1697074"/>
              <a:ext cx="3153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files in BUFR, GRIB2, </a:t>
              </a:r>
              <a:r>
                <a:rPr lang="en-GB" dirty="0" err="1"/>
                <a:t>NetCDF</a:t>
              </a:r>
              <a:r>
                <a:rPr lang="en-GB" dirty="0"/>
                <a:t>, </a:t>
              </a:r>
              <a:r>
                <a:rPr lang="en-GB" dirty="0" err="1"/>
                <a:t>GeoJSON</a:t>
              </a:r>
              <a:r>
                <a:rPr lang="en-GB" dirty="0"/>
                <a:t>, XML, etc.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A544CD7-4B63-52DD-2EBD-3B071280E429}"/>
                </a:ext>
              </a:extLst>
            </p:cNvPr>
            <p:cNvCxnSpPr/>
            <p:nvPr/>
          </p:nvCxnSpPr>
          <p:spPr>
            <a:xfrm flipV="1">
              <a:off x="4541520" y="2016760"/>
              <a:ext cx="670560" cy="624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D49974D-681A-D9DC-2DD8-DC70F1FFC06E}"/>
              </a:ext>
            </a:extLst>
          </p:cNvPr>
          <p:cNvGrpSpPr/>
          <p:nvPr/>
        </p:nvGrpSpPr>
        <p:grpSpPr>
          <a:xfrm>
            <a:off x="4438298" y="3539503"/>
            <a:ext cx="6182993" cy="1213337"/>
            <a:chOff x="4541520" y="2566187"/>
            <a:chExt cx="6182993" cy="1213337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D9D1345-768B-0A1F-A91F-7B1095F0C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3188" y="2566187"/>
              <a:ext cx="555053" cy="555053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17EBF63-6E73-719A-2A46-B374AC4B3C6F}"/>
                </a:ext>
              </a:extLst>
            </p:cNvPr>
            <p:cNvSpPr/>
            <p:nvPr/>
          </p:nvSpPr>
          <p:spPr>
            <a:xfrm>
              <a:off x="5316777" y="2589957"/>
              <a:ext cx="1206500" cy="11895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0B9730-EE13-3785-128C-C7A20A52A431}"/>
                </a:ext>
              </a:extLst>
            </p:cNvPr>
            <p:cNvCxnSpPr>
              <a:stCxn id="86" idx="3"/>
            </p:cNvCxnSpPr>
            <p:nvPr/>
          </p:nvCxnSpPr>
          <p:spPr>
            <a:xfrm flipV="1">
              <a:off x="6523277" y="3184740"/>
              <a:ext cx="40005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D35AFA6-AAD3-FED6-DD5D-E3A385C7FC72}"/>
                </a:ext>
              </a:extLst>
            </p:cNvPr>
            <p:cNvSpPr/>
            <p:nvPr/>
          </p:nvSpPr>
          <p:spPr>
            <a:xfrm>
              <a:off x="6930735" y="3121240"/>
              <a:ext cx="127000" cy="127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BE122F-C69F-BF06-C528-84EF7F78D5F5}"/>
                </a:ext>
              </a:extLst>
            </p:cNvPr>
            <p:cNvSpPr txBox="1"/>
            <p:nvPr/>
          </p:nvSpPr>
          <p:spPr>
            <a:xfrm>
              <a:off x="6496902" y="3215226"/>
              <a:ext cx="10006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OGC API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F16257C-F296-238C-34F6-29A59E64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50935" y="2709234"/>
              <a:ext cx="951011" cy="951011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3B04484-25E7-5A71-835C-2F772332AC08}"/>
                </a:ext>
              </a:extLst>
            </p:cNvPr>
            <p:cNvSpPr txBox="1"/>
            <p:nvPr/>
          </p:nvSpPr>
          <p:spPr>
            <a:xfrm>
              <a:off x="7571346" y="3004226"/>
              <a:ext cx="3153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interactive API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B94299A-879C-36D5-22D4-5B05458673E9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3073400"/>
              <a:ext cx="6656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A969C3C-7D1D-66B4-AA2A-D8CE78E2377E}"/>
              </a:ext>
            </a:extLst>
          </p:cNvPr>
          <p:cNvGrpSpPr/>
          <p:nvPr/>
        </p:nvGrpSpPr>
        <p:grpSpPr>
          <a:xfrm>
            <a:off x="4438298" y="4464698"/>
            <a:ext cx="6182993" cy="1587778"/>
            <a:chOff x="4541520" y="3491382"/>
            <a:chExt cx="6182993" cy="158777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9B42E72-19F7-3F1A-09BF-204C33748174}"/>
                </a:ext>
              </a:extLst>
            </p:cNvPr>
            <p:cNvSpPr/>
            <p:nvPr/>
          </p:nvSpPr>
          <p:spPr>
            <a:xfrm>
              <a:off x="5313257" y="3889593"/>
              <a:ext cx="1206500" cy="11895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6ABE130-9B5E-6BA7-D57E-4AD290CDF900}"/>
                </a:ext>
              </a:extLst>
            </p:cNvPr>
            <p:cNvCxnSpPr>
              <a:stCxn id="94" idx="3"/>
            </p:cNvCxnSpPr>
            <p:nvPr/>
          </p:nvCxnSpPr>
          <p:spPr>
            <a:xfrm flipV="1">
              <a:off x="6519757" y="4484376"/>
              <a:ext cx="40005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C1E0EC2-5E5E-D1AC-433B-D88066925532}"/>
                </a:ext>
              </a:extLst>
            </p:cNvPr>
            <p:cNvSpPr/>
            <p:nvPr/>
          </p:nvSpPr>
          <p:spPr>
            <a:xfrm>
              <a:off x="6927215" y="4420876"/>
              <a:ext cx="127000" cy="127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F8BE309-A9E2-7092-47DC-FDFC7173C446}"/>
                </a:ext>
              </a:extLst>
            </p:cNvPr>
            <p:cNvSpPr txBox="1"/>
            <p:nvPr/>
          </p:nvSpPr>
          <p:spPr>
            <a:xfrm>
              <a:off x="6541983" y="4514862"/>
              <a:ext cx="903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/>
                <a:t>MQTTS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A3F1C1A-D531-0ED3-544C-300BC5337D0E}"/>
                </a:ext>
              </a:extLst>
            </p:cNvPr>
            <p:cNvSpPr txBox="1"/>
            <p:nvPr/>
          </p:nvSpPr>
          <p:spPr>
            <a:xfrm>
              <a:off x="7571346" y="4296347"/>
              <a:ext cx="3153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WIS2 Notification Messages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0A54159-68E0-DA3F-F5AA-2BAEDA83B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53660" y="4021798"/>
              <a:ext cx="327907" cy="47787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51D6A54-7AE2-1080-3D15-541DD01D0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8900" y="4022297"/>
              <a:ext cx="327907" cy="47787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3BDD3E7-ADB4-CD8E-96BF-4704B8DC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07234" y="4531559"/>
              <a:ext cx="327907" cy="47787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810A81D4-079D-21EB-5F28-5A8B66BB9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474" y="4532058"/>
              <a:ext cx="327907" cy="477879"/>
            </a:xfrm>
            <a:prstGeom prst="rect">
              <a:avLst/>
            </a:prstGeom>
          </p:spPr>
        </p:pic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C76FFFB-3E90-47CF-CC11-A1DE9E057CE8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3491382"/>
              <a:ext cx="698909" cy="804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8DC10FF-A3FF-427B-35F2-915EBB7AA51A}"/>
              </a:ext>
            </a:extLst>
          </p:cNvPr>
          <p:cNvSpPr txBox="1"/>
          <p:nvPr/>
        </p:nvSpPr>
        <p:spPr>
          <a:xfrm>
            <a:off x="5080" y="6379422"/>
            <a:ext cx="4591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/>
              <a:t>1</a:t>
            </a:r>
            <a:r>
              <a:rPr lang="en-GB" sz="1000"/>
              <a:t> Guide to WIS (WMO No. 1061), Vol II, 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§1.1.4 Why are datasets so important [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  <a:hlinkClick r:id="rId13"/>
              </a:rPr>
              <a:t>draf</a:t>
            </a:r>
            <a:r>
              <a:rPr lang="en-GB" sz="1000">
                <a:solidFill>
                  <a:srgbClr val="1F1F1F"/>
                </a:solidFill>
                <a:latin typeface="Google Sans"/>
                <a:hlinkClick r:id="rId13"/>
              </a:rPr>
              <a:t>t</a:t>
            </a:r>
            <a:r>
              <a:rPr lang="en-GB" sz="1000">
                <a:solidFill>
                  <a:srgbClr val="1F1F1F"/>
                </a:solidFill>
                <a:latin typeface="Google Sans"/>
              </a:rPr>
              <a:t>]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GB" sz="10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40D0076-A742-BADF-7818-58F1E39939A2}"/>
              </a:ext>
            </a:extLst>
          </p:cNvPr>
          <p:cNvSpPr txBox="1"/>
          <p:nvPr/>
        </p:nvSpPr>
        <p:spPr>
          <a:xfrm>
            <a:off x="689084" y="2270929"/>
            <a:ext cx="3215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Following instructions in the WIS2 Guide</a:t>
            </a:r>
            <a:r>
              <a:rPr lang="en-GB" baseline="30000" dirty="0"/>
              <a:t>2</a:t>
            </a:r>
            <a:r>
              <a:rPr lang="en-GB" dirty="0"/>
              <a:t>, I establish a WIS2 Node to share my </a:t>
            </a:r>
            <a:r>
              <a:rPr lang="en-GB" b="1" dirty="0"/>
              <a:t>Dataset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4E83672-05E8-6151-1A58-9405A5613E6B}"/>
              </a:ext>
            </a:extLst>
          </p:cNvPr>
          <p:cNvSpPr txBox="1"/>
          <p:nvPr/>
        </p:nvSpPr>
        <p:spPr>
          <a:xfrm>
            <a:off x="0" y="6531822"/>
            <a:ext cx="4006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/>
              <a:t>2</a:t>
            </a:r>
            <a:r>
              <a:rPr lang="en-GB" sz="1000"/>
              <a:t> Guide to WIS (WMO No. 1061), Vol II, 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§1.3.1 How to get started [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  <a:hlinkClick r:id="rId14"/>
              </a:rPr>
              <a:t>draf</a:t>
            </a:r>
            <a:r>
              <a:rPr lang="en-GB" sz="1000">
                <a:solidFill>
                  <a:srgbClr val="1F1F1F"/>
                </a:solidFill>
                <a:latin typeface="Google Sans"/>
                <a:hlinkClick r:id="rId14"/>
              </a:rPr>
              <a:t>t</a:t>
            </a:r>
            <a:r>
              <a:rPr lang="en-GB" sz="1000">
                <a:solidFill>
                  <a:srgbClr val="1F1F1F"/>
                </a:solidFill>
                <a:latin typeface="Google Sans"/>
              </a:rPr>
              <a:t>]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GB" sz="10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55DCA0-3C84-03F3-E483-5A0C914A1CB0}"/>
              </a:ext>
            </a:extLst>
          </p:cNvPr>
          <p:cNvSpPr txBox="1">
            <a:spLocks/>
          </p:cNvSpPr>
          <p:nvPr/>
        </p:nvSpPr>
        <p:spPr>
          <a:xfrm>
            <a:off x="603250" y="187719"/>
            <a:ext cx="10985500" cy="716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Publishing data</a:t>
            </a:r>
          </a:p>
        </p:txBody>
      </p:sp>
    </p:spTree>
    <p:extLst>
      <p:ext uri="{BB962C8B-B14F-4D97-AF65-F5344CB8AC3E}">
        <p14:creationId xmlns:p14="http://schemas.microsoft.com/office/powerpoint/2010/main" val="405548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E01CF-9EDC-BCEE-D318-DE97F4E94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70E32FFA-966F-1A13-311A-AD2E1C575C7A}"/>
              </a:ext>
            </a:extLst>
          </p:cNvPr>
          <p:cNvGrpSpPr/>
          <p:nvPr/>
        </p:nvGrpSpPr>
        <p:grpSpPr>
          <a:xfrm>
            <a:off x="1676220" y="1273039"/>
            <a:ext cx="3153167" cy="1906726"/>
            <a:chOff x="1388353" y="1260340"/>
            <a:chExt cx="3153167" cy="190672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882178B-7132-7192-47D9-35BAFF5AF133}"/>
                </a:ext>
              </a:extLst>
            </p:cNvPr>
            <p:cNvSpPr txBox="1"/>
            <p:nvPr/>
          </p:nvSpPr>
          <p:spPr>
            <a:xfrm>
              <a:off x="1388353" y="1412740"/>
              <a:ext cx="31531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Identifier</a:t>
              </a:r>
            </a:p>
            <a:p>
              <a:r>
                <a:rPr lang="en-GB" dirty="0"/>
                <a:t>Title</a:t>
              </a:r>
            </a:p>
            <a:p>
              <a:r>
                <a:rPr lang="en-GB" dirty="0"/>
                <a:t>Description</a:t>
              </a:r>
            </a:p>
            <a:p>
              <a:r>
                <a:rPr lang="en-GB" dirty="0"/>
                <a:t>Keywords</a:t>
              </a:r>
            </a:p>
            <a:p>
              <a:r>
                <a:rPr lang="en-GB" dirty="0"/>
                <a:t>Geometry (extent)</a:t>
              </a:r>
            </a:p>
            <a:p>
              <a:r>
                <a:rPr lang="en-GB" dirty="0"/>
                <a:t>Time (extent)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0C42488-C3CD-AC03-E537-B5A68577A2C9}"/>
                </a:ext>
              </a:extLst>
            </p:cNvPr>
            <p:cNvSpPr/>
            <p:nvPr/>
          </p:nvSpPr>
          <p:spPr>
            <a:xfrm>
              <a:off x="1413753" y="1285240"/>
              <a:ext cx="2613560" cy="18487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55C65F-F1AB-2EE4-C348-FC6AB57CFDB7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39" y="1448115"/>
              <a:ext cx="26071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C396836-C981-3618-1F74-731F8076839B}"/>
                </a:ext>
              </a:extLst>
            </p:cNvPr>
            <p:cNvSpPr txBox="1"/>
            <p:nvPr/>
          </p:nvSpPr>
          <p:spPr>
            <a:xfrm>
              <a:off x="1395019" y="1260340"/>
              <a:ext cx="13149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>
                  <a:solidFill>
                    <a:schemeClr val="bg1">
                      <a:lumMod val="75000"/>
                    </a:schemeClr>
                  </a:solidFill>
                </a:rPr>
                <a:t>Description of the Dataset</a:t>
              </a:r>
              <a:endParaRPr lang="en-GB" sz="11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53A24481-4D93-4AE8-BA2E-0C81E8B603A6}"/>
              </a:ext>
            </a:extLst>
          </p:cNvPr>
          <p:cNvSpPr/>
          <p:nvPr/>
        </p:nvSpPr>
        <p:spPr>
          <a:xfrm>
            <a:off x="4875960" y="728438"/>
            <a:ext cx="2492444" cy="4647502"/>
          </a:xfrm>
          <a:prstGeom prst="roundRect">
            <a:avLst>
              <a:gd name="adj" fmla="val 2604"/>
            </a:avLst>
          </a:prstGeom>
          <a:solidFill>
            <a:schemeClr val="bg1"/>
          </a:solidFill>
          <a:ln w="28575">
            <a:solidFill>
              <a:srgbClr val="1849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B20E0DA-CAEA-3C23-E169-82EF3D26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88" y="2566187"/>
            <a:ext cx="555053" cy="555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0F506-9757-C124-373A-03A5094C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7" y="2390280"/>
            <a:ext cx="734972" cy="1194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A1545-B425-05F1-A764-84F49698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927" y="2405227"/>
            <a:ext cx="970364" cy="11644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F978A8-B9CC-B8DF-F9B3-12C2FDFC5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7245" y="3152325"/>
            <a:ext cx="217703" cy="217703"/>
          </a:xfrm>
          <a:prstGeom prst="rect">
            <a:avLst/>
          </a:prstGeom>
          <a:effectLst>
            <a:glow rad="25400">
              <a:schemeClr val="tx1"/>
            </a:glow>
          </a:effectLst>
          <a:scene3d>
            <a:camera prst="perspectiveContrastingRightFacing" fov="2700000">
              <a:rot lat="2082481" lon="21065848" rev="21541425"/>
            </a:camera>
            <a:lightRig rig="threePt" dir="t"/>
          </a:scene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613F18D-0D82-645E-523B-4D6FB083B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6846" y="246364"/>
            <a:ext cx="675714" cy="6888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383FBA2-EABD-A925-2F0E-FC131C85608D}"/>
              </a:ext>
            </a:extLst>
          </p:cNvPr>
          <p:cNvSpPr txBox="1"/>
          <p:nvPr/>
        </p:nvSpPr>
        <p:spPr>
          <a:xfrm>
            <a:off x="792306" y="225347"/>
            <a:ext cx="394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Ahh, good point! The next section in the WIS2 Guide</a:t>
            </a:r>
            <a:r>
              <a:rPr lang="en-GB" baseline="30000"/>
              <a:t>3</a:t>
            </a:r>
            <a:r>
              <a:rPr lang="en-GB"/>
              <a:t> says that I need to provide ‘</a:t>
            </a:r>
            <a:r>
              <a:rPr lang="en-GB" b="1"/>
              <a:t>discovery metadata</a:t>
            </a:r>
            <a:r>
              <a:rPr lang="en-GB"/>
              <a:t>’</a:t>
            </a:r>
            <a:r>
              <a:rPr lang="en-GB" baseline="30000"/>
              <a:t>4</a:t>
            </a:r>
            <a:r>
              <a:rPr lang="en-GB"/>
              <a:t> about my Dataset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E48426-F446-A867-72E7-42C5C672822D}"/>
              </a:ext>
            </a:extLst>
          </p:cNvPr>
          <p:cNvGrpSpPr/>
          <p:nvPr/>
        </p:nvGrpSpPr>
        <p:grpSpPr>
          <a:xfrm>
            <a:off x="8452195" y="1857418"/>
            <a:ext cx="3612806" cy="709878"/>
            <a:chOff x="8452195" y="1857418"/>
            <a:chExt cx="3612806" cy="7098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2AEE5CE-EDA3-AFBA-9299-0C01B7A5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452195" y="1878435"/>
              <a:ext cx="637779" cy="68886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AC4C18-B345-0EAF-3976-D6F7A716BE46}"/>
                </a:ext>
              </a:extLst>
            </p:cNvPr>
            <p:cNvSpPr txBox="1"/>
            <p:nvPr/>
          </p:nvSpPr>
          <p:spPr>
            <a:xfrm>
              <a:off x="9022360" y="1857418"/>
              <a:ext cx="3042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That’s great. I can find the description of your Dataset …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C6DBAC8-D1FF-94C0-171A-B7416DD79D22}"/>
              </a:ext>
            </a:extLst>
          </p:cNvPr>
          <p:cNvSpPr/>
          <p:nvPr/>
        </p:nvSpPr>
        <p:spPr>
          <a:xfrm>
            <a:off x="5313257" y="1290320"/>
            <a:ext cx="1206500" cy="1189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FA2AB20-6107-6E03-F835-C0780FE93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838" y="1429250"/>
            <a:ext cx="312793" cy="45585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80D0F96-7EBA-0D12-62D8-1BDF26D93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8900" y="1429250"/>
            <a:ext cx="312793" cy="45585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B32593B-4AB1-2014-FC63-81C676E03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234" y="1927724"/>
            <a:ext cx="312793" cy="45585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9A9F5EC-65EE-9696-97DD-E20D4F804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296" y="1927724"/>
            <a:ext cx="312793" cy="455853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3058B0-8168-BB29-8BD4-494A046EDAE5}"/>
              </a:ext>
            </a:extLst>
          </p:cNvPr>
          <p:cNvCxnSpPr>
            <a:stCxn id="70" idx="3"/>
          </p:cNvCxnSpPr>
          <p:nvPr/>
        </p:nvCxnSpPr>
        <p:spPr>
          <a:xfrm flipV="1">
            <a:off x="6519757" y="1885103"/>
            <a:ext cx="400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6E3B704-EF42-F87E-EFCB-1B5F9E518EF5}"/>
              </a:ext>
            </a:extLst>
          </p:cNvPr>
          <p:cNvSpPr txBox="1"/>
          <p:nvPr/>
        </p:nvSpPr>
        <p:spPr>
          <a:xfrm>
            <a:off x="6541983" y="1915589"/>
            <a:ext cx="903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HTTPS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FC808E-9C47-AC62-14F7-AAFAD0241709}"/>
              </a:ext>
            </a:extLst>
          </p:cNvPr>
          <p:cNvSpPr/>
          <p:nvPr/>
        </p:nvSpPr>
        <p:spPr>
          <a:xfrm>
            <a:off x="5316777" y="2589957"/>
            <a:ext cx="1206500" cy="1189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1E2682A-4156-B071-A8C9-668EFB2DF808}"/>
              </a:ext>
            </a:extLst>
          </p:cNvPr>
          <p:cNvCxnSpPr>
            <a:stCxn id="86" idx="3"/>
          </p:cNvCxnSpPr>
          <p:nvPr/>
        </p:nvCxnSpPr>
        <p:spPr>
          <a:xfrm flipV="1">
            <a:off x="6523277" y="3184740"/>
            <a:ext cx="400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F715A3C8-6BD9-97E0-7B90-F683D0DC8F30}"/>
              </a:ext>
            </a:extLst>
          </p:cNvPr>
          <p:cNvSpPr/>
          <p:nvPr/>
        </p:nvSpPr>
        <p:spPr>
          <a:xfrm>
            <a:off x="6930735" y="3121240"/>
            <a:ext cx="127000" cy="1270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304F6F5-8F39-7FA8-0896-2476AA55BE84}"/>
              </a:ext>
            </a:extLst>
          </p:cNvPr>
          <p:cNvSpPr txBox="1"/>
          <p:nvPr/>
        </p:nvSpPr>
        <p:spPr>
          <a:xfrm>
            <a:off x="6496902" y="3215226"/>
            <a:ext cx="1000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OGC API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B03C16B-215B-B857-3A44-8B24260C27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0935" y="2709234"/>
            <a:ext cx="951011" cy="951011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F6591F09-542C-767E-0A29-8EC38A174234}"/>
              </a:ext>
            </a:extLst>
          </p:cNvPr>
          <p:cNvSpPr/>
          <p:nvPr/>
        </p:nvSpPr>
        <p:spPr>
          <a:xfrm>
            <a:off x="5313257" y="3889593"/>
            <a:ext cx="1206500" cy="11895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530577-F5D4-052E-D572-AD310DC641F9}"/>
              </a:ext>
            </a:extLst>
          </p:cNvPr>
          <p:cNvCxnSpPr>
            <a:stCxn id="94" idx="3"/>
          </p:cNvCxnSpPr>
          <p:nvPr/>
        </p:nvCxnSpPr>
        <p:spPr>
          <a:xfrm flipV="1">
            <a:off x="6519757" y="4484376"/>
            <a:ext cx="400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2E369D5E-7CC1-1D8E-B9F6-2F206E2AC825}"/>
              </a:ext>
            </a:extLst>
          </p:cNvPr>
          <p:cNvSpPr/>
          <p:nvPr/>
        </p:nvSpPr>
        <p:spPr>
          <a:xfrm>
            <a:off x="6927215" y="4420876"/>
            <a:ext cx="127000" cy="1270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62EFC06-67AC-5503-5679-45179080D66D}"/>
              </a:ext>
            </a:extLst>
          </p:cNvPr>
          <p:cNvSpPr txBox="1"/>
          <p:nvPr/>
        </p:nvSpPr>
        <p:spPr>
          <a:xfrm>
            <a:off x="6541983" y="4514862"/>
            <a:ext cx="903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MQTTS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F418BE4-9817-CCCC-3478-4E78C33E8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3660" y="4021798"/>
            <a:ext cx="327907" cy="47787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91C3415-113C-1180-DEE4-AF7A3AA3A7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8900" y="4022297"/>
            <a:ext cx="327907" cy="47787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853AFFD-5FDF-FA78-76BC-445B1A81DE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7234" y="4531559"/>
            <a:ext cx="327907" cy="47787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171BE1B-3E93-D957-26B4-7CF7C9E42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474" y="4532058"/>
            <a:ext cx="327907" cy="47787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BFFBB63-FC55-2FAF-5846-CCCECE618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3326" y="355975"/>
            <a:ext cx="664522" cy="67671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FEA98A69-93A2-26C4-1D83-091977AB1780}"/>
              </a:ext>
            </a:extLst>
          </p:cNvPr>
          <p:cNvSpPr txBox="1"/>
          <p:nvPr/>
        </p:nvSpPr>
        <p:spPr>
          <a:xfrm>
            <a:off x="5288446" y="5344550"/>
            <a:ext cx="181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err="1">
                <a:solidFill>
                  <a:srgbClr val="1849D4"/>
                </a:solidFill>
                <a:latin typeface="Consolas" panose="020B0609020204030204" pitchFamily="49" charset="0"/>
              </a:rPr>
              <a:t>nl-knmi-nmc</a:t>
            </a:r>
            <a:endParaRPr lang="en-GB" sz="1400">
              <a:solidFill>
                <a:srgbClr val="1849D4"/>
              </a:solidFill>
              <a:latin typeface="Consolas" panose="020B0609020204030204" pitchFamily="49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3F84942-3364-73B9-22E9-0A95B66CF689}"/>
              </a:ext>
            </a:extLst>
          </p:cNvPr>
          <p:cNvSpPr txBox="1"/>
          <p:nvPr/>
        </p:nvSpPr>
        <p:spPr>
          <a:xfrm>
            <a:off x="0" y="6379422"/>
            <a:ext cx="5282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/>
              <a:t>3</a:t>
            </a:r>
            <a:r>
              <a:rPr lang="en-GB" sz="1000"/>
              <a:t> Guide to WIS (WMO No. 1061), Vol II, 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§1.3.2 How to provide discovery metadata to WIS2 [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  <a:hlinkClick r:id="rId12"/>
              </a:rPr>
              <a:t>draf</a:t>
            </a:r>
            <a:r>
              <a:rPr lang="en-GB" sz="1000">
                <a:solidFill>
                  <a:srgbClr val="1F1F1F"/>
                </a:solidFill>
                <a:latin typeface="Google Sans"/>
                <a:hlinkClick r:id="rId12"/>
              </a:rPr>
              <a:t>t</a:t>
            </a:r>
            <a:r>
              <a:rPr lang="en-GB" sz="1000">
                <a:solidFill>
                  <a:srgbClr val="1F1F1F"/>
                </a:solidFill>
                <a:latin typeface="Google Sans"/>
              </a:rPr>
              <a:t>]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GB" sz="10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474DFF5-7BD4-047F-08FD-291B978AB54B}"/>
              </a:ext>
            </a:extLst>
          </p:cNvPr>
          <p:cNvSpPr txBox="1"/>
          <p:nvPr/>
        </p:nvSpPr>
        <p:spPr>
          <a:xfrm>
            <a:off x="0" y="6531822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/>
              <a:t>4</a:t>
            </a:r>
            <a:r>
              <a:rPr lang="en-GB" sz="1000"/>
              <a:t> Manual on WIS (WMO No. 1060), Vol II, Appendix F: WMO Core Metadata Profile 2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 [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  <a:hlinkClick r:id="rId13"/>
              </a:rPr>
              <a:t>draf</a:t>
            </a:r>
            <a:r>
              <a:rPr lang="en-GB" sz="1000">
                <a:solidFill>
                  <a:srgbClr val="1F1F1F"/>
                </a:solidFill>
                <a:latin typeface="Google Sans"/>
                <a:hlinkClick r:id="rId13"/>
              </a:rPr>
              <a:t>t</a:t>
            </a:r>
            <a:r>
              <a:rPr lang="en-GB" sz="1000">
                <a:solidFill>
                  <a:srgbClr val="1F1F1F"/>
                </a:solidFill>
                <a:latin typeface="Google Sans"/>
              </a:rPr>
              <a:t>]</a:t>
            </a:r>
            <a:r>
              <a:rPr lang="en-GB" sz="1000" b="0" i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GB" sz="1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5A2C6C-FF9D-FBE5-259F-BDADDBB47DCB}"/>
              </a:ext>
            </a:extLst>
          </p:cNvPr>
          <p:cNvGrpSpPr/>
          <p:nvPr/>
        </p:nvGrpSpPr>
        <p:grpSpPr>
          <a:xfrm>
            <a:off x="5763632" y="5642167"/>
            <a:ext cx="854768" cy="1115657"/>
            <a:chOff x="5763630" y="5642167"/>
            <a:chExt cx="854768" cy="11156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3861019-5979-97C9-DD15-B244A0C64FE4}"/>
                </a:ext>
              </a:extLst>
            </p:cNvPr>
            <p:cNvGrpSpPr/>
            <p:nvPr/>
          </p:nvGrpSpPr>
          <p:grpSpPr>
            <a:xfrm>
              <a:off x="5763630" y="5662743"/>
              <a:ext cx="853119" cy="1095081"/>
              <a:chOff x="6469911" y="573024"/>
              <a:chExt cx="853119" cy="1095081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9B2C432-A844-E4BB-5BFD-D9FCFA607BC2}"/>
                  </a:ext>
                </a:extLst>
              </p:cNvPr>
              <p:cNvSpPr/>
              <p:nvPr/>
            </p:nvSpPr>
            <p:spPr>
              <a:xfrm>
                <a:off x="6510528" y="573024"/>
                <a:ext cx="768096" cy="1072896"/>
              </a:xfrm>
              <a:prstGeom prst="roundRect">
                <a:avLst>
                  <a:gd name="adj" fmla="val 7545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0260BA-279D-7408-9A2E-B4590EA20EB5}"/>
                  </a:ext>
                </a:extLst>
              </p:cNvPr>
              <p:cNvSpPr/>
              <p:nvPr/>
            </p:nvSpPr>
            <p:spPr>
              <a:xfrm>
                <a:off x="7005356" y="573024"/>
                <a:ext cx="273268" cy="2732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0D5923B-601C-98D1-FCE5-CA7B1F98841C}"/>
                  </a:ext>
                </a:extLst>
              </p:cNvPr>
              <p:cNvSpPr/>
              <p:nvPr/>
            </p:nvSpPr>
            <p:spPr>
              <a:xfrm rot="5400000">
                <a:off x="6999566" y="578811"/>
                <a:ext cx="273269" cy="273270"/>
              </a:xfrm>
              <a:prstGeom prst="triangle">
                <a:avLst>
                  <a:gd name="adj" fmla="val 100000"/>
                </a:avLst>
              </a:prstGeom>
              <a:solidFill>
                <a:sysClr val="window" lastClr="FFFFFF"/>
              </a:solidFill>
              <a:ln w="12700" cap="rnd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2B1C56D-3015-8F02-F2E4-45D696119189}"/>
                  </a:ext>
                </a:extLst>
              </p:cNvPr>
              <p:cNvCxnSpPr/>
              <p:nvPr/>
            </p:nvCxnSpPr>
            <p:spPr>
              <a:xfrm>
                <a:off x="6510528" y="1427544"/>
                <a:ext cx="76230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EAB749-62EA-E853-512E-3F7CE32A3CFC}"/>
                  </a:ext>
                </a:extLst>
              </p:cNvPr>
              <p:cNvSpPr txBox="1"/>
              <p:nvPr/>
            </p:nvSpPr>
            <p:spPr>
              <a:xfrm>
                <a:off x="6610996" y="1406495"/>
                <a:ext cx="5613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JSON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40CEB3-DCF9-ED4C-4464-95CE996D8931}"/>
                  </a:ext>
                </a:extLst>
              </p:cNvPr>
              <p:cNvSpPr txBox="1"/>
              <p:nvPr/>
            </p:nvSpPr>
            <p:spPr>
              <a:xfrm>
                <a:off x="6469911" y="909189"/>
                <a:ext cx="8531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WCMP2</a:t>
                </a:r>
                <a:endPara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AF47F92-8935-A526-C9CF-C9E22F3F5740}"/>
                </a:ext>
              </a:extLst>
            </p:cNvPr>
            <p:cNvSpPr/>
            <p:nvPr/>
          </p:nvSpPr>
          <p:spPr>
            <a:xfrm rot="10800000">
              <a:off x="6297962" y="5642167"/>
              <a:ext cx="320436" cy="3159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E609C6B-C24A-3162-D014-A3F953AA9DEE}"/>
              </a:ext>
            </a:extLst>
          </p:cNvPr>
          <p:cNvGrpSpPr/>
          <p:nvPr/>
        </p:nvGrpSpPr>
        <p:grpSpPr>
          <a:xfrm>
            <a:off x="8046719" y="5254216"/>
            <a:ext cx="1191086" cy="1513209"/>
            <a:chOff x="8046719" y="5254216"/>
            <a:chExt cx="1191086" cy="151320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FA44A3D-88AD-F6B4-DC0E-AA639E77B090}"/>
                </a:ext>
              </a:extLst>
            </p:cNvPr>
            <p:cNvSpPr/>
            <p:nvPr/>
          </p:nvSpPr>
          <p:spPr>
            <a:xfrm>
              <a:off x="8046719" y="5588467"/>
              <a:ext cx="1175851" cy="1175333"/>
            </a:xfrm>
            <a:prstGeom prst="roundRect">
              <a:avLst>
                <a:gd name="adj" fmla="val 2604"/>
              </a:avLst>
            </a:prstGeom>
            <a:solidFill>
              <a:schemeClr val="bg1"/>
            </a:solidFill>
            <a:ln w="28575">
              <a:solidFill>
                <a:srgbClr val="1849D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B52638-53F3-AEC8-7CAE-B12CA4D2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18061" y="5254216"/>
              <a:ext cx="664522" cy="676715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5E09AB-2C78-69FB-D230-A7DFAB5D148B}"/>
                </a:ext>
              </a:extLst>
            </p:cNvPr>
            <p:cNvSpPr/>
            <p:nvPr/>
          </p:nvSpPr>
          <p:spPr>
            <a:xfrm>
              <a:off x="8408547" y="5343038"/>
              <a:ext cx="483550" cy="483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000A8E-BB12-D3C7-AD08-131799630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75743" y="5324989"/>
              <a:ext cx="538998" cy="51964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986351-5CD7-BA61-4AA9-1AE04A97ADF1}"/>
                </a:ext>
              </a:extLst>
            </p:cNvPr>
            <p:cNvSpPr txBox="1"/>
            <p:nvPr/>
          </p:nvSpPr>
          <p:spPr>
            <a:xfrm>
              <a:off x="8058612" y="5905651"/>
              <a:ext cx="11791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rgbClr val="1849D4"/>
                  </a:solidFill>
                </a:rPr>
                <a:t>Global</a:t>
              </a:r>
            </a:p>
            <a:p>
              <a:pPr algn="ctr"/>
              <a:r>
                <a:rPr lang="en-GB" sz="1600">
                  <a:solidFill>
                    <a:srgbClr val="1849D4"/>
                  </a:solidFill>
                </a:rPr>
                <a:t>Discovery</a:t>
              </a:r>
            </a:p>
            <a:p>
              <a:pPr algn="ctr"/>
              <a:r>
                <a:rPr lang="en-GB" sz="1600">
                  <a:solidFill>
                    <a:srgbClr val="1849D4"/>
                  </a:solidFill>
                </a:rPr>
                <a:t>Catalogue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FADD5-FCEF-D8CC-4109-35C2283A6FE6}"/>
              </a:ext>
            </a:extLst>
          </p:cNvPr>
          <p:cNvGrpSpPr/>
          <p:nvPr/>
        </p:nvGrpSpPr>
        <p:grpSpPr>
          <a:xfrm>
            <a:off x="10064391" y="5735196"/>
            <a:ext cx="1244600" cy="835199"/>
            <a:chOff x="10144760" y="5009438"/>
            <a:chExt cx="1244600" cy="83519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35F5459-79F6-3C5B-EAA5-227D26E9DA65}"/>
                </a:ext>
              </a:extLst>
            </p:cNvPr>
            <p:cNvSpPr/>
            <p:nvPr/>
          </p:nvSpPr>
          <p:spPr>
            <a:xfrm>
              <a:off x="10144760" y="5009438"/>
              <a:ext cx="1244600" cy="835199"/>
            </a:xfrm>
            <a:prstGeom prst="roundRect">
              <a:avLst>
                <a:gd name="adj" fmla="val 8760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76F528-3E65-03D1-302C-8FBC0FDA03DF}"/>
                </a:ext>
              </a:extLst>
            </p:cNvPr>
            <p:cNvSpPr txBox="1"/>
            <p:nvPr/>
          </p:nvSpPr>
          <p:spPr>
            <a:xfrm>
              <a:off x="10177463" y="5030687"/>
              <a:ext cx="1179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search engines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AD5B90-3AE2-5B46-FEB0-1DA654BB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09233" y="5247044"/>
              <a:ext cx="577379" cy="57737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05676E-0105-441A-D932-E4EA823A6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4208" t="9771" r="24075" b="11546"/>
            <a:stretch/>
          </p:blipFill>
          <p:spPr>
            <a:xfrm>
              <a:off x="10818382" y="5253082"/>
              <a:ext cx="477520" cy="54488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6228C-12A2-877B-C978-B54913476CA3}"/>
              </a:ext>
            </a:extLst>
          </p:cNvPr>
          <p:cNvGrpSpPr/>
          <p:nvPr/>
        </p:nvGrpSpPr>
        <p:grpSpPr>
          <a:xfrm>
            <a:off x="9074934" y="5911821"/>
            <a:ext cx="1179193" cy="276999"/>
            <a:chOff x="9074934" y="5911821"/>
            <a:chExt cx="1179193" cy="27699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259B4D1-0811-1FEA-BBC8-AA5E031B3D30}"/>
                </a:ext>
              </a:extLst>
            </p:cNvPr>
            <p:cNvCxnSpPr>
              <a:stCxn id="26" idx="1"/>
            </p:cNvCxnSpPr>
            <p:nvPr/>
          </p:nvCxnSpPr>
          <p:spPr>
            <a:xfrm flipH="1" flipV="1">
              <a:off x="9222570" y="6152795"/>
              <a:ext cx="841821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8316BB-A15C-14A5-E207-8C8C83A36C3F}"/>
                </a:ext>
              </a:extLst>
            </p:cNvPr>
            <p:cNvSpPr txBox="1"/>
            <p:nvPr/>
          </p:nvSpPr>
          <p:spPr>
            <a:xfrm>
              <a:off x="9074934" y="5911821"/>
              <a:ext cx="1179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«index»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988A8B-F018-B58D-C66D-F3D3CF1FC2C0}"/>
              </a:ext>
            </a:extLst>
          </p:cNvPr>
          <p:cNvGrpSpPr/>
          <p:nvPr/>
        </p:nvGrpSpPr>
        <p:grpSpPr>
          <a:xfrm>
            <a:off x="6567652" y="5911821"/>
            <a:ext cx="1479067" cy="287370"/>
            <a:chOff x="6567652" y="5911821"/>
            <a:chExt cx="1479067" cy="28737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A02451C-0CEE-2D15-82B4-284F338174CC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6567652" y="6176134"/>
              <a:ext cx="1479067" cy="230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7B9BF2-DAFE-DC87-31EC-8CEB57357948}"/>
                </a:ext>
              </a:extLst>
            </p:cNvPr>
            <p:cNvSpPr txBox="1"/>
            <p:nvPr/>
          </p:nvSpPr>
          <p:spPr>
            <a:xfrm>
              <a:off x="6718129" y="5911821"/>
              <a:ext cx="1179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«publish»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0F3252-9339-2992-C6E0-29A2C3FA3E55}"/>
              </a:ext>
            </a:extLst>
          </p:cNvPr>
          <p:cNvGrpSpPr/>
          <p:nvPr/>
        </p:nvGrpSpPr>
        <p:grpSpPr>
          <a:xfrm>
            <a:off x="1679924" y="3177386"/>
            <a:ext cx="3153167" cy="521732"/>
            <a:chOff x="1388353" y="1260340"/>
            <a:chExt cx="3153167" cy="52173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7DEA361-7CFA-D7C6-E98E-7A4B8E92320D}"/>
                </a:ext>
              </a:extLst>
            </p:cNvPr>
            <p:cNvSpPr txBox="1"/>
            <p:nvPr/>
          </p:nvSpPr>
          <p:spPr>
            <a:xfrm>
              <a:off x="1388353" y="1412740"/>
              <a:ext cx="3153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Publisher contact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2BDCE9-247A-2765-967C-A7A3D9BB16A9}"/>
                </a:ext>
              </a:extLst>
            </p:cNvPr>
            <p:cNvSpPr/>
            <p:nvPr/>
          </p:nvSpPr>
          <p:spPr>
            <a:xfrm>
              <a:off x="1413753" y="1285240"/>
              <a:ext cx="2609856" cy="4706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4A26BD8-2394-357E-5D4D-34F7D663D66A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39" y="1448115"/>
              <a:ext cx="260346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6AABDA8-5CA1-A6F9-ACCF-D72DBA5D0EE5}"/>
                </a:ext>
              </a:extLst>
            </p:cNvPr>
            <p:cNvSpPr txBox="1"/>
            <p:nvPr/>
          </p:nvSpPr>
          <p:spPr>
            <a:xfrm>
              <a:off x="1395019" y="1260340"/>
              <a:ext cx="13149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>
                  <a:solidFill>
                    <a:schemeClr val="bg1">
                      <a:lumMod val="75000"/>
                    </a:schemeClr>
                  </a:solidFill>
                </a:rPr>
                <a:t>Who to contact</a:t>
              </a:r>
              <a:endParaRPr lang="en-GB" sz="11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5ABC403-0E5F-2EB0-F734-F4080959E4FC}"/>
              </a:ext>
            </a:extLst>
          </p:cNvPr>
          <p:cNvGrpSpPr/>
          <p:nvPr/>
        </p:nvGrpSpPr>
        <p:grpSpPr>
          <a:xfrm>
            <a:off x="1676219" y="3715933"/>
            <a:ext cx="3153167" cy="1075730"/>
            <a:chOff x="1388353" y="1260340"/>
            <a:chExt cx="3153167" cy="107573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90592BC-E328-90B8-F94E-1E2F9380FBA6}"/>
                </a:ext>
              </a:extLst>
            </p:cNvPr>
            <p:cNvSpPr txBox="1"/>
            <p:nvPr/>
          </p:nvSpPr>
          <p:spPr>
            <a:xfrm>
              <a:off x="1388353" y="1412740"/>
              <a:ext cx="31531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Data access (files)</a:t>
              </a:r>
            </a:p>
            <a:p>
              <a:r>
                <a:rPr lang="en-GB"/>
                <a:t>Data access (API)</a:t>
              </a:r>
            </a:p>
            <a:p>
              <a:r>
                <a:rPr lang="en-GB"/>
                <a:t>Data access (notifications)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98912BB-52CB-DC97-E25E-5A8449C5964C}"/>
                </a:ext>
              </a:extLst>
            </p:cNvPr>
            <p:cNvSpPr/>
            <p:nvPr/>
          </p:nvSpPr>
          <p:spPr>
            <a:xfrm>
              <a:off x="1413752" y="1285239"/>
              <a:ext cx="2613561" cy="9946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74F794-5B9E-0153-CC2E-9F6F32057278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39" y="1448115"/>
              <a:ext cx="26071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0B86F8E-E1C6-E816-EB1C-31490B7B1B69}"/>
                </a:ext>
              </a:extLst>
            </p:cNvPr>
            <p:cNvSpPr txBox="1"/>
            <p:nvPr/>
          </p:nvSpPr>
          <p:spPr>
            <a:xfrm>
              <a:off x="1395019" y="1260340"/>
              <a:ext cx="13149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>
                  <a:solidFill>
                    <a:schemeClr val="bg1">
                      <a:lumMod val="75000"/>
                    </a:schemeClr>
                  </a:solidFill>
                </a:rPr>
                <a:t>How to access</a:t>
              </a:r>
              <a:endParaRPr lang="en-GB" sz="11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A40D91C-CAB3-8CA2-D7A7-4A3653EDEDE8}"/>
              </a:ext>
            </a:extLst>
          </p:cNvPr>
          <p:cNvGrpSpPr/>
          <p:nvPr/>
        </p:nvGrpSpPr>
        <p:grpSpPr>
          <a:xfrm>
            <a:off x="1670431" y="4779177"/>
            <a:ext cx="3153167" cy="1075730"/>
            <a:chOff x="1388353" y="1260340"/>
            <a:chExt cx="3153167" cy="107573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7E05A10-790F-A9A4-7D96-E4D9EC553209}"/>
                </a:ext>
              </a:extLst>
            </p:cNvPr>
            <p:cNvSpPr txBox="1"/>
            <p:nvPr/>
          </p:nvSpPr>
          <p:spPr>
            <a:xfrm>
              <a:off x="1388353" y="1412740"/>
              <a:ext cx="31531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Data policy</a:t>
              </a:r>
            </a:p>
            <a:p>
              <a:r>
                <a:rPr lang="en-GB"/>
                <a:t>Rights</a:t>
              </a:r>
            </a:p>
            <a:p>
              <a:r>
                <a:rPr lang="en-GB"/>
                <a:t>License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9069E78-BE02-DED9-9919-D479FBAEA848}"/>
                </a:ext>
              </a:extLst>
            </p:cNvPr>
            <p:cNvSpPr/>
            <p:nvPr/>
          </p:nvSpPr>
          <p:spPr>
            <a:xfrm>
              <a:off x="1413753" y="1285239"/>
              <a:ext cx="2619348" cy="9946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5797CD6-819C-F9C1-246C-4E7F18B07F19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39" y="1448115"/>
              <a:ext cx="26129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7ECDAA-3E17-C252-F962-848DB9603B50}"/>
                </a:ext>
              </a:extLst>
            </p:cNvPr>
            <p:cNvSpPr txBox="1"/>
            <p:nvPr/>
          </p:nvSpPr>
          <p:spPr>
            <a:xfrm>
              <a:off x="1395019" y="1260340"/>
              <a:ext cx="13149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>
                  <a:solidFill>
                    <a:schemeClr val="bg1">
                      <a:lumMod val="75000"/>
                    </a:schemeClr>
                  </a:solidFill>
                </a:rPr>
                <a:t>Conditions of use</a:t>
              </a:r>
              <a:endParaRPr lang="en-GB" sz="11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0A50648-0D9B-1DDF-1BB1-C0F9B10FB2FF}"/>
              </a:ext>
            </a:extLst>
          </p:cNvPr>
          <p:cNvGrpSpPr/>
          <p:nvPr/>
        </p:nvGrpSpPr>
        <p:grpSpPr>
          <a:xfrm>
            <a:off x="1673109" y="5831353"/>
            <a:ext cx="3153167" cy="521732"/>
            <a:chOff x="1388353" y="1260340"/>
            <a:chExt cx="3153167" cy="521732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BB2152B-28BE-E146-7EAE-308B0A805E82}"/>
                </a:ext>
              </a:extLst>
            </p:cNvPr>
            <p:cNvSpPr txBox="1"/>
            <p:nvPr/>
          </p:nvSpPr>
          <p:spPr>
            <a:xfrm>
              <a:off x="1388353" y="1412740"/>
              <a:ext cx="3153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Citation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9FF143C-AFDA-319E-1BEA-10081584A0AE}"/>
                </a:ext>
              </a:extLst>
            </p:cNvPr>
            <p:cNvSpPr/>
            <p:nvPr/>
          </p:nvSpPr>
          <p:spPr>
            <a:xfrm>
              <a:off x="1413753" y="1285240"/>
              <a:ext cx="2616670" cy="4706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2428F64-4EA3-14AB-D29B-60BA7AE6494C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39" y="1448115"/>
              <a:ext cx="26102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13BD316-AA9B-6B38-0226-783A1CF97D13}"/>
                </a:ext>
              </a:extLst>
            </p:cNvPr>
            <p:cNvSpPr txBox="1"/>
            <p:nvPr/>
          </p:nvSpPr>
          <p:spPr>
            <a:xfrm>
              <a:off x="1395019" y="1260340"/>
              <a:ext cx="13149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>
                  <a:solidFill>
                    <a:schemeClr val="bg1">
                      <a:lumMod val="75000"/>
                    </a:schemeClr>
                  </a:solidFill>
                </a:rPr>
                <a:t>How to attribute</a:t>
              </a:r>
              <a:endParaRPr lang="en-GB" sz="11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id="{71261F37-61D9-623F-A36C-9901BD11A804}"/>
              </a:ext>
            </a:extLst>
          </p:cNvPr>
          <p:cNvSpPr/>
          <p:nvPr/>
        </p:nvSpPr>
        <p:spPr>
          <a:xfrm>
            <a:off x="6927215" y="1821603"/>
            <a:ext cx="127000" cy="1270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C0C49C-D0C7-5C9A-CCB5-71F07ED9579A}"/>
              </a:ext>
            </a:extLst>
          </p:cNvPr>
          <p:cNvSpPr txBox="1">
            <a:spLocks/>
          </p:cNvSpPr>
          <p:nvPr/>
        </p:nvSpPr>
        <p:spPr>
          <a:xfrm>
            <a:off x="1027007" y="87578"/>
            <a:ext cx="10985500" cy="716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Publishing metadata</a:t>
            </a:r>
          </a:p>
        </p:txBody>
      </p:sp>
    </p:spTree>
    <p:extLst>
      <p:ext uri="{BB962C8B-B14F-4D97-AF65-F5344CB8AC3E}">
        <p14:creationId xmlns:p14="http://schemas.microsoft.com/office/powerpoint/2010/main" val="318067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1817</Words>
  <Application>Microsoft Macintosh PowerPoint</Application>
  <PresentationFormat>Widescreen</PresentationFormat>
  <Paragraphs>416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Consolas</vt:lpstr>
      <vt:lpstr>Courier New</vt:lpstr>
      <vt:lpstr>Google Sans</vt:lpstr>
      <vt:lpstr>Verdana</vt:lpstr>
      <vt:lpstr>Wingdings</vt:lpstr>
      <vt:lpstr>Office Theme</vt:lpstr>
      <vt:lpstr>1_WMO_WHITE_Powerpoint_en_fr</vt:lpstr>
      <vt:lpstr>1_WMO_WHITE_Powerpoint_en_fr</vt:lpstr>
      <vt:lpstr>2_Office Theme</vt:lpstr>
      <vt:lpstr>Office Theme</vt:lpstr>
      <vt:lpstr>PowerPoint Presentation</vt:lpstr>
      <vt:lpstr>PowerPoint Presentation</vt:lpstr>
      <vt:lpstr>WIS2  Nodes</vt:lpstr>
      <vt:lpstr>Global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WIS2 FOSS Implementations</vt:lpstr>
      <vt:lpstr>PowerPoint Presentation</vt:lpstr>
      <vt:lpstr>WIS 2.0 Interoperability with ODIS</vt:lpstr>
      <vt:lpstr>ERDDAP / ODIS / WIS2 Considerations</vt:lpstr>
      <vt:lpstr>Ocean updates</vt:lpstr>
      <vt:lpstr>Architecture of participation considerations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WIS2 and Ocean updates</dc:title>
  <dc:subject/>
  <dc:creator>Tom Kralidis</dc:creator>
  <cp:keywords/>
  <dc:description/>
  <cp:lastModifiedBy>Tom Kralidis</cp:lastModifiedBy>
  <cp:revision>74</cp:revision>
  <dcterms:created xsi:type="dcterms:W3CDTF">2024-03-13T14:25:33Z</dcterms:created>
  <dcterms:modified xsi:type="dcterms:W3CDTF">2025-04-08T04:04:37Z</dcterms:modified>
  <cp:category/>
</cp:coreProperties>
</file>