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  <p:sldMasterId id="2147483660" r:id="rId2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theme" Target="theme/theme3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4" name="Google Shape;4;n"/>
          <p:cNvSpPr txBox="1"/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5;n"/>
          <p:cNvSpPr/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/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n"/>
          <p:cNvSpPr txBox="1"/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n"/>
          <p:cNvSpPr txBox="1"/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endParaRPr/>
          </a:p>
        </p:txBody>
      </p:sp>
      <p:sp>
        <p:nvSpPr>
          <p:cNvPr id="115" name="Google Shape;115;p1:notes"/>
          <p:cNvSpPr/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/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45" name="Google Shape;145;p5:notes"/>
          <p:cNvSpPr/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11033700" name="Google Shape;144;p5:notes"/>
          <p:cNvSpPr txBox="1"/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2" tIns="45698" rIns="91422" bIns="45698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473494298" name="Google Shape;145;p5:notes"/>
          <p:cNvSpPr/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8439587" name="Google Shape;150;p6:notes"/>
          <p:cNvSpPr txBox="1"/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569361410" name="Google Shape;151;p6:notes"/>
          <p:cNvSpPr/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8896667" name="Google Shape;156;p7:notes"/>
          <p:cNvSpPr txBox="1"/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4" tIns="45699" rIns="91424" bIns="45699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72041760" name="Google Shape;157;p7:notes"/>
          <p:cNvSpPr/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3" name="Google Shape;173;p8:notes"/>
          <p:cNvSpPr/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" name="Google Shape;178;g34831e672c7_0_17:notes"/>
          <p:cNvSpPr txBox="1"/>
          <p:nvPr>
            <p:ph type="body" idx="1"/>
          </p:nvPr>
        </p:nvSpPr>
        <p:spPr bwMode="auto"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/>
          </a:p>
        </p:txBody>
      </p:sp>
      <p:sp>
        <p:nvSpPr>
          <p:cNvPr id="179" name="Google Shape;179;g34831e672c7_0_17:notes"/>
          <p:cNvSpPr/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Diapositive de titre" preserve="0" showMasterPhAnim="0" showMasterSp="1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7" name="Google Shape;17;p10"/>
          <p:cNvSpPr txBox="1"/>
          <p:nvPr>
            <p:ph type="subTitle" idx="1"/>
          </p:nvPr>
        </p:nvSpPr>
        <p:spPr bwMode="auto"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8" name="Google Shape;18;p10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" name="Google Shape;19;p10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10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re et texte vertical" preserve="0" showMasterPhAnim="0" showMasterSp="1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5" name="Google Shape;75;p19"/>
          <p:cNvSpPr txBox="1"/>
          <p:nvPr>
            <p:ph type="body" idx="1"/>
          </p:nvPr>
        </p:nvSpPr>
        <p:spPr bwMode="auto"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19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19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19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re vertical et texte" preserve="0" showMasterPhAnim="0" showMasterSp="1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 bwMode="auto"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1" name="Google Shape;81;p20"/>
          <p:cNvSpPr txBox="1"/>
          <p:nvPr>
            <p:ph type="body" idx="1"/>
          </p:nvPr>
        </p:nvSpPr>
        <p:spPr bwMode="auto"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20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20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20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Bullet" preserve="0" showMasterPhAnim="0" showMasterSp="1" userDrawn="1">
  <p:cSld name="Bulle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" name="Google Shape;92;g291e3a4b04f_0_46"/>
          <p:cNvSpPr txBox="1"/>
          <p:nvPr>
            <p:ph type="title"/>
          </p:nvPr>
        </p:nvSpPr>
        <p:spPr bwMode="auto">
          <a:xfrm>
            <a:off x="847655" y="2"/>
            <a:ext cx="107703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g291e3a4b04f_0_46"/>
          <p:cNvSpPr txBox="1"/>
          <p:nvPr>
            <p:ph type="body" idx="1"/>
          </p:nvPr>
        </p:nvSpPr>
        <p:spPr bwMode="auto">
          <a:xfrm>
            <a:off x="847654" y="1220134"/>
            <a:ext cx="11344345" cy="563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le Slide_Option 1" preserve="0" showMasterPhAnim="0" showMasterSp="1" userDrawn="1">
  <p:cSld name="Title Slide_Optio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Google Shape;95;g291e3a4b04f_0_40"/>
          <p:cNvSpPr/>
          <p:nvPr/>
        </p:nvSpPr>
        <p:spPr bwMode="auto">
          <a:xfrm>
            <a:off x="0" y="-58994"/>
            <a:ext cx="12192000" cy="691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6" name="Google Shape;96;g291e3a4b04f_0_40"/>
          <p:cNvSpPr/>
          <p:nvPr>
            <p:ph type="pic" idx="2"/>
          </p:nvPr>
        </p:nvSpPr>
        <p:spPr bwMode="auto">
          <a:xfrm>
            <a:off x="0" y="-68263"/>
            <a:ext cx="12192000" cy="5165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7" name="Google Shape;97;g291e3a4b04f_0_40"/>
          <p:cNvSpPr txBox="1"/>
          <p:nvPr>
            <p:ph type="body" idx="1"/>
          </p:nvPr>
        </p:nvSpPr>
        <p:spPr bwMode="auto">
          <a:xfrm>
            <a:off x="433255" y="5548282"/>
            <a:ext cx="68655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8" name="Google Shape;98;g291e3a4b04f_0_40"/>
          <p:cNvSpPr txBox="1"/>
          <p:nvPr>
            <p:ph type="body" idx="3"/>
          </p:nvPr>
        </p:nvSpPr>
        <p:spPr bwMode="auto">
          <a:xfrm>
            <a:off x="433255" y="6051400"/>
            <a:ext cx="6865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99" name="Google Shape;99;g291e3a4b04f_0_40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9220638" y="3896952"/>
            <a:ext cx="2901693" cy="297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1_Title and Content" preserve="0" showMasterPhAnim="0" showMasterSp="1" userDrawn="1">
  <p:cSld name="1_Title and Content">
    <p:bg>
      <p:bgPr shadeToTitle="0">
        <a:solidFill>
          <a:schemeClr val="dk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Google Shape;101;g291e3a4b04f_0_49"/>
          <p:cNvSpPr/>
          <p:nvPr/>
        </p:nvSpPr>
        <p:spPr bwMode="auto">
          <a:xfrm>
            <a:off x="147782" y="-8719"/>
            <a:ext cx="11896500" cy="647700"/>
          </a:xfrm>
          <a:prstGeom prst="rect">
            <a:avLst/>
          </a:prstGeom>
          <a:solidFill>
            <a:srgbClr val="00205B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/>
            </a:pPr>
            <a:endParaRPr sz="9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2" name="Google Shape;102;g291e3a4b04f_0_49"/>
          <p:cNvSpPr/>
          <p:nvPr/>
        </p:nvSpPr>
        <p:spPr bwMode="auto">
          <a:xfrm>
            <a:off x="145054" y="-8719"/>
            <a:ext cx="647700" cy="647700"/>
          </a:xfrm>
          <a:prstGeom prst="rect">
            <a:avLst/>
          </a:prstGeom>
          <a:solidFill>
            <a:srgbClr val="00829A"/>
          </a:solidFill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Tahoma"/>
              <a:buNone/>
              <a:defRPr/>
            </a:pPr>
            <a:endParaRPr sz="900" b="1" i="0" u="none" strike="noStrike" cap="none">
              <a:solidFill>
                <a:schemeClr val="lt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Google Shape;103;g291e3a4b04f_0_49"/>
          <p:cNvSpPr txBox="1"/>
          <p:nvPr>
            <p:ph type="title"/>
          </p:nvPr>
        </p:nvSpPr>
        <p:spPr bwMode="auto">
          <a:xfrm>
            <a:off x="792480" y="1"/>
            <a:ext cx="11399700" cy="6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36000" bIns="360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4" name="Google Shape;104;g291e3a4b04f_0_49"/>
          <p:cNvSpPr txBox="1"/>
          <p:nvPr>
            <p:ph type="body" idx="1"/>
          </p:nvPr>
        </p:nvSpPr>
        <p:spPr bwMode="auto">
          <a:xfrm>
            <a:off x="145053" y="1139429"/>
            <a:ext cx="11627700" cy="52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Char char="•"/>
              <a:defRPr sz="2000"/>
            </a:lvl4pPr>
            <a:lvl5pPr marL="2286000" lvl="4" indent="-3492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05" name="Google Shape;105;g291e3a4b04f_0_49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207400" y="83805"/>
            <a:ext cx="485747" cy="4826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6-Content_slide" preserve="0" showMasterPhAnim="0" showMasterSp="1" userDrawn="1">
  <p:cSld name="6-Content_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7" name="Google Shape;107;p21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-40018" y="53823"/>
            <a:ext cx="12186353" cy="685303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1"/>
          <p:cNvSpPr txBox="1"/>
          <p:nvPr>
            <p:ph type="title"/>
          </p:nvPr>
        </p:nvSpPr>
        <p:spPr bwMode="auto">
          <a:xfrm>
            <a:off x="3747359" y="485700"/>
            <a:ext cx="8379859" cy="731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350" b="1">
                <a:solidFill>
                  <a:srgbClr val="F8C84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9" name="Google Shape;109;p21"/>
          <p:cNvSpPr txBox="1"/>
          <p:nvPr>
            <p:ph type="body" idx="1"/>
          </p:nvPr>
        </p:nvSpPr>
        <p:spPr bwMode="auto">
          <a:xfrm>
            <a:off x="305892" y="1389089"/>
            <a:ext cx="12135944" cy="583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F8C844"/>
              </a:buClr>
              <a:buSzPts val="2800"/>
              <a:buFont typeface="Arial"/>
              <a:buChar char="•"/>
              <a:defRPr sz="3200">
                <a:solidFill>
                  <a:srgbClr val="A5A5A5"/>
                </a:solidFill>
              </a:defRPr>
            </a:lvl1pPr>
            <a:lvl2pPr marL="914400" lvl="1" indent="-41484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6092"/>
              </a:buClr>
              <a:buSzPts val="2933"/>
              <a:buFont typeface="Arial"/>
              <a:buChar char="•"/>
              <a:defRPr sz="2950">
                <a:solidFill>
                  <a:srgbClr val="A5A5A5"/>
                </a:solidFill>
              </a:defRPr>
            </a:lvl2pPr>
            <a:lvl3pPr marL="1371600" lvl="2" indent="-36408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8C844"/>
              </a:buClr>
              <a:buSzPts val="2134"/>
              <a:buFont typeface="Arial"/>
              <a:buChar char="•"/>
              <a:defRPr sz="2650">
                <a:solidFill>
                  <a:srgbClr val="A5A5A5"/>
                </a:solidFill>
              </a:defRPr>
            </a:lvl3pPr>
            <a:lvl4pPr marL="1828800" lvl="3" indent="-3505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96092"/>
              </a:buClr>
              <a:buSzPts val="1920"/>
              <a:buFont typeface="Arial"/>
              <a:buChar char="•"/>
              <a:defRPr sz="2400">
                <a:solidFill>
                  <a:srgbClr val="A5A5A5"/>
                </a:solidFill>
              </a:defRPr>
            </a:lvl4pPr>
            <a:lvl5pPr marL="2286000" lvl="4" indent="-30986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8C844"/>
              </a:buClr>
              <a:buSzPts val="1280"/>
              <a:buFont typeface="Arial"/>
              <a:buChar char="•"/>
              <a:defRPr sz="2150">
                <a:solidFill>
                  <a:srgbClr val="A5A5A5"/>
                </a:solidFill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110" name="Google Shape;110;p21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45665" y="53823"/>
            <a:ext cx="1345480" cy="11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1"/>
          <p:cNvSpPr/>
          <p:nvPr/>
        </p:nvSpPr>
        <p:spPr bwMode="auto">
          <a:xfrm>
            <a:off x="11795127" y="6596989"/>
            <a:ext cx="396875" cy="261012"/>
          </a:xfrm>
          <a:prstGeom prst="rect">
            <a:avLst/>
          </a:prstGeom>
          <a:solidFill>
            <a:srgbClr val="19609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2" name="Google Shape;112;p21"/>
          <p:cNvSpPr txBox="1"/>
          <p:nvPr/>
        </p:nvSpPr>
        <p:spPr bwMode="auto">
          <a:xfrm>
            <a:off x="11684100" y="6560108"/>
            <a:ext cx="61822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 sz="1350" b="0" i="0" u="none" strike="noStrike" cap="none">
                <a:solidFill>
                  <a:srgbClr val="F8C844"/>
                </a:solidFill>
                <a:latin typeface="Arial"/>
                <a:ea typeface="Arial"/>
                <a:cs typeface="Arial"/>
              </a:rPr>
              <a:t>‹#›</a:t>
            </a:fld>
            <a:endParaRPr sz="1350" b="0" i="0" u="none" strike="noStrike" cap="none">
              <a:solidFill>
                <a:srgbClr val="F8C844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re et contenu" preserve="0" showMasterPhAnim="0" showMasterSp="1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11"/>
          <p:cNvSpPr txBox="1"/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11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11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6" name="Google Shape;26;p11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11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10727916" y="207962"/>
            <a:ext cx="1174524" cy="117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re de section" preserve="0" showMasterPhAnim="0" showMasterSp="1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12"/>
          <p:cNvSpPr txBox="1"/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1" name="Google Shape;31;p12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12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12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Deux contenus" preserve="0" showMasterPhAnim="0" showMasterSp="1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13"/>
          <p:cNvSpPr txBox="1"/>
          <p:nvPr>
            <p:ph type="body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7" name="Google Shape;37;p13"/>
          <p:cNvSpPr txBox="1"/>
          <p:nvPr>
            <p:ph type="body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8" name="Google Shape;38;p13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9" name="Google Shape;39;p13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0" name="Google Shape;40;p13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mparaison" preserve="0" showMasterPhAnim="0" showMasterSp="1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14"/>
          <p:cNvSpPr txBox="1"/>
          <p:nvPr>
            <p:ph type="body" idx="1"/>
          </p:nvPr>
        </p:nvSpPr>
        <p:spPr bwMode="auto"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14"/>
          <p:cNvSpPr txBox="1"/>
          <p:nvPr>
            <p:ph type="body" idx="2"/>
          </p:nvPr>
        </p:nvSpPr>
        <p:spPr bwMode="auto">
          <a:xfrm>
            <a:off x="839788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14"/>
          <p:cNvSpPr txBox="1"/>
          <p:nvPr>
            <p:ph type="body" idx="3"/>
          </p:nvPr>
        </p:nvSpPr>
        <p:spPr bwMode="auto"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14"/>
          <p:cNvSpPr txBox="1"/>
          <p:nvPr>
            <p:ph type="body" idx="4"/>
          </p:nvPr>
        </p:nvSpPr>
        <p:spPr bwMode="auto">
          <a:xfrm>
            <a:off x="6172200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7" name="Google Shape;47;p14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8" name="Google Shape;48;p14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14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Titre seul" preserve="0" showMasterPhAnim="0" showMasterSp="1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15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15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15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Vide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16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16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Contenu avec légende" preserve="0" showMasterPhAnim="0" showMasterSp="1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Google Shape;60;p17"/>
          <p:cNvSpPr txBox="1"/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17"/>
          <p:cNvSpPr txBox="1"/>
          <p:nvPr>
            <p:ph type="body" idx="1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17"/>
          <p:cNvSpPr txBox="1"/>
          <p:nvPr>
            <p:ph type="body" idx="2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17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17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7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Image avec légende" preserve="0" showMasterPhAnim="0" showMasterSp="1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/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18"/>
          <p:cNvSpPr/>
          <p:nvPr>
            <p:ph type="pic" idx="2"/>
          </p:nvPr>
        </p:nvSpPr>
        <p:spPr bwMode="auto"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8"/>
          <p:cNvSpPr txBox="1"/>
          <p:nvPr>
            <p:ph type="body" idx="1"/>
          </p:nvPr>
        </p:nvSpPr>
        <p:spPr bwMode="auto"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18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8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18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6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1;p9"/>
          <p:cNvSpPr txBox="1"/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;p9"/>
          <p:cNvSpPr txBox="1"/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3" name="Google Shape;13;p9"/>
          <p:cNvSpPr txBox="1"/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4" name="Google Shape;14;p9"/>
          <p:cNvSpPr txBox="1"/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" name="Google Shape;86;g291e3a4b04f_0_34"/>
          <p:cNvSpPr/>
          <p:nvPr/>
        </p:nvSpPr>
        <p:spPr bwMode="auto">
          <a:xfrm>
            <a:off x="0" y="0"/>
            <a:ext cx="12192000" cy="889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7" name="Google Shape;87;g291e3a4b04f_0_34"/>
          <p:cNvSpPr txBox="1"/>
          <p:nvPr>
            <p:ph type="title"/>
          </p:nvPr>
        </p:nvSpPr>
        <p:spPr bwMode="auto">
          <a:xfrm>
            <a:off x="847655" y="2"/>
            <a:ext cx="107703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ed Hat Display"/>
              <a:buNone/>
              <a:defRPr sz="3600" b="1" i="0" u="none" strike="noStrike" cap="none">
                <a:solidFill>
                  <a:schemeClr val="lt1"/>
                </a:solidFill>
                <a:latin typeface="Red Hat Display"/>
                <a:ea typeface="Red Hat Display"/>
                <a:cs typeface="Red Hat Displa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8" name="Google Shape;88;g291e3a4b04f_0_34"/>
          <p:cNvSpPr txBox="1"/>
          <p:nvPr>
            <p:ph type="body" idx="1"/>
          </p:nvPr>
        </p:nvSpPr>
        <p:spPr bwMode="auto">
          <a:xfrm>
            <a:off x="847655" y="1220134"/>
            <a:ext cx="10770300" cy="47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</a:defRPr>
            </a:lvl3pPr>
            <a:lvl4pPr marL="1828800" marR="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</a:defRPr>
            </a:lvl4pPr>
            <a:lvl5pPr marL="2286000" marR="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Red Hat Display"/>
                <a:ea typeface="Red Hat Display"/>
                <a:cs typeface="Red Hat Display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g291e3a4b04f_0_34"/>
          <p:cNvSpPr/>
          <p:nvPr/>
        </p:nvSpPr>
        <p:spPr bwMode="auto">
          <a:xfrm>
            <a:off x="0" y="841900"/>
            <a:ext cx="927900" cy="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90" name="Google Shape;90;g291e3a4b04f_0_34"/>
          <p:cNvPicPr/>
          <p:nvPr/>
        </p:nvPicPr>
        <p:blipFill>
          <a:blip r:embed="rId6">
            <a:alphaModFix/>
          </a:blip>
          <a:srcRect l="0" t="0" r="0" b="0"/>
          <a:stretch/>
        </p:blipFill>
        <p:spPr bwMode="auto">
          <a:xfrm>
            <a:off x="0" y="5958844"/>
            <a:ext cx="878381" cy="8991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4" Type="http://schemas.openxmlformats.org/officeDocument/2006/relationships/image" Target="../media/image27.png"/><Relationship Id="rId15" Type="http://schemas.openxmlformats.org/officeDocument/2006/relationships/hyperlink" Target="https://github.com/ifremer/wis2-data-processing-chain" TargetMode="Externa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5596144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0"/>
            <a:ext cx="13325474" cy="7534274"/>
          </a:xfrm>
          <a:prstGeom prst="rect">
            <a:avLst/>
          </a:prstGeom>
        </p:spPr>
      </p:pic>
      <p:sp>
        <p:nvSpPr>
          <p:cNvPr id="117" name="Google Shape;117;p1"/>
          <p:cNvSpPr txBox="1"/>
          <p:nvPr>
            <p:ph type="ctrTitle"/>
          </p:nvPr>
        </p:nvSpPr>
        <p:spPr bwMode="auto">
          <a:xfrm>
            <a:off x="614217" y="2403783"/>
            <a:ext cx="11069781" cy="360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>
                <a:solidFill>
                  <a:schemeClr val="bg1"/>
                </a:solidFill>
              </a:rPr>
              <a:t>Argo WIS2 node</a:t>
            </a:r>
            <a:br>
              <a:rPr lang="en-GB" b="1">
                <a:solidFill>
                  <a:srgbClr val="0070C0"/>
                </a:solidFill>
              </a:rPr>
            </a:br>
            <a:endParaRPr/>
          </a:p>
        </p:txBody>
      </p:sp>
      <p:sp>
        <p:nvSpPr>
          <p:cNvPr id="118" name="Google Shape;118;p1"/>
          <p:cNvSpPr txBox="1"/>
          <p:nvPr>
            <p:ph type="subTitle" idx="1"/>
          </p:nvPr>
        </p:nvSpPr>
        <p:spPr bwMode="auto">
          <a:xfrm flipH="0" flipV="0">
            <a:off x="2829772" y="5785667"/>
            <a:ext cx="9144000" cy="94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/>
          <a:p>
            <a:pPr marL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pPr>
            <a:r>
              <a:rPr lang="en-GB">
                <a:solidFill>
                  <a:schemeClr val="bg1"/>
                </a:solidFill>
              </a:rPr>
              <a:t>Léo Bruvry-Lagadec</a:t>
            </a:r>
            <a:endParaRPr>
              <a:solidFill>
                <a:schemeClr val="bg1"/>
              </a:solidFill>
            </a:endParaRPr>
          </a:p>
          <a:p>
            <a:pPr marL="0" lvl="0" indent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pPr>
            <a:r>
              <a:rPr lang="en-GB">
                <a:solidFill>
                  <a:schemeClr val="bg1"/>
                </a:solidFill>
              </a:rPr>
              <a:t>OCG-13 - Brest, April 2025</a:t>
            </a:r>
            <a:endParaRPr>
              <a:solidFill>
                <a:schemeClr val="bg1"/>
              </a:solidFill>
            </a:endParaRPr>
          </a:p>
        </p:txBody>
      </p:sp>
      <p:pic>
        <p:nvPicPr>
          <p:cNvPr id="119" name="Google Shape;119;p1"/>
          <p:cNvPicPr/>
          <p:nvPr/>
        </p:nvPicPr>
        <p:blipFill>
          <a:blip r:embed="rId4">
            <a:alphaModFix/>
          </a:blip>
          <a:srcRect l="0" t="0" r="0" b="0"/>
          <a:stretch/>
        </p:blipFill>
        <p:spPr bwMode="auto">
          <a:xfrm>
            <a:off x="11598480" y="156752"/>
            <a:ext cx="1174524" cy="1174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/>
          <p:nvPr>
            <p:ph type="title"/>
          </p:nvPr>
        </p:nvSpPr>
        <p:spPr bwMode="auto">
          <a:xfrm>
            <a:off x="847655" y="2"/>
            <a:ext cx="107703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pPr>
            <a:r>
              <a:rPr lang="en-GB"/>
              <a:t>Data networks</a:t>
            </a:r>
            <a:endParaRPr/>
          </a:p>
        </p:txBody>
      </p:sp>
      <p:pic>
        <p:nvPicPr>
          <p:cNvPr id="22405506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96074" y="1218790"/>
            <a:ext cx="4600575" cy="361949"/>
          </a:xfrm>
          <a:prstGeom prst="rect">
            <a:avLst/>
          </a:prstGeom>
        </p:spPr>
      </p:pic>
      <p:pic>
        <p:nvPicPr>
          <p:cNvPr id="35713755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33144" y="1741128"/>
            <a:ext cx="5810249" cy="3667124"/>
          </a:xfrm>
          <a:prstGeom prst="rect">
            <a:avLst/>
          </a:prstGeom>
        </p:spPr>
      </p:pic>
      <p:pic>
        <p:nvPicPr>
          <p:cNvPr id="994617830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095999" y="1741128"/>
            <a:ext cx="5800725" cy="1143000"/>
          </a:xfrm>
          <a:prstGeom prst="rect">
            <a:avLst/>
          </a:prstGeom>
        </p:spPr>
      </p:pic>
      <p:pic>
        <p:nvPicPr>
          <p:cNvPr id="769226786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06379" y="5633064"/>
            <a:ext cx="7524749" cy="1009649"/>
          </a:xfrm>
          <a:prstGeom prst="rect">
            <a:avLst/>
          </a:prstGeom>
        </p:spPr>
      </p:pic>
      <p:pic>
        <p:nvPicPr>
          <p:cNvPr id="182435978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7982" y="1218790"/>
            <a:ext cx="4600575" cy="3619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0640076" name="Google Shape;147;p5"/>
          <p:cNvSpPr txBox="1"/>
          <p:nvPr>
            <p:ph type="title"/>
          </p:nvPr>
        </p:nvSpPr>
        <p:spPr bwMode="auto">
          <a:xfrm>
            <a:off x="847653" y="0"/>
            <a:ext cx="10770300" cy="100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pPr>
            <a:r>
              <a:rPr lang="en-GB"/>
              <a:t>Argo &amp; EuroGOOS WIS2 node - Status</a:t>
            </a:r>
            <a:endParaRPr/>
          </a:p>
        </p:txBody>
      </p:sp>
      <p:sp>
        <p:nvSpPr>
          <p:cNvPr id="1441851481" name="Google Shape;148;p5"/>
          <p:cNvSpPr txBox="1"/>
          <p:nvPr>
            <p:ph type="body" idx="1"/>
          </p:nvPr>
        </p:nvSpPr>
        <p:spPr bwMode="auto">
          <a:xfrm flipH="0" flipV="0">
            <a:off x="847653" y="1074704"/>
            <a:ext cx="10378554" cy="5637862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overflow" vert="horz" wrap="square" lIns="91422" tIns="45698" rIns="91422" bIns="45698" numCol="1" spcCol="0" rtlCol="0" fromWordArt="0" anchor="t" anchorCtr="0" forceAA="0" upright="0" compatLnSpc="0">
            <a:normAutofit/>
          </a:bodyPr>
          <a:lstStyle/>
          <a:p>
            <a:pPr marL="0" lvl="0" indent="0" algn="l">
              <a:spcBef>
                <a:spcPts val="1097"/>
              </a:spcBef>
              <a:spcAft>
                <a:spcPts val="0"/>
              </a:spcAft>
              <a:buNone/>
              <a:defRPr/>
            </a:pPr>
            <a:r>
              <a:rPr lang="en-GB" sz="2800" b="0" i="0" u="none" strike="noStrike" cap="none" spc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</a:rPr>
              <a:t>Argo has requested Ifremer to establish a WIS2 node.</a:t>
            </a:r>
            <a:endParaRPr sz="2800"/>
          </a:p>
          <a:p>
            <a:pPr marL="0" lvl="0" indent="0" algn="l">
              <a:spcBef>
                <a:spcPts val="1097"/>
              </a:spcBef>
              <a:spcAft>
                <a:spcPts val="0"/>
              </a:spcAft>
              <a:buNone/>
              <a:defRPr/>
            </a:pPr>
            <a:endParaRPr sz="2800"/>
          </a:p>
        </p:txBody>
      </p:sp>
      <p:sp>
        <p:nvSpPr>
          <p:cNvPr id="2028778188" name="Shape 0"/>
          <p:cNvSpPr/>
          <p:nvPr/>
        </p:nvSpPr>
        <p:spPr bwMode="auto">
          <a:xfrm>
            <a:off x="1764419" y="1875129"/>
            <a:ext cx="25399" cy="4250232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1638280663" name="Shape 1"/>
          <p:cNvSpPr/>
          <p:nvPr/>
        </p:nvSpPr>
        <p:spPr bwMode="auto">
          <a:xfrm>
            <a:off x="1951645" y="2287681"/>
            <a:ext cx="567033" cy="25399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1335726031" name="Shape 2"/>
          <p:cNvSpPr/>
          <p:nvPr/>
        </p:nvSpPr>
        <p:spPr bwMode="auto">
          <a:xfrm>
            <a:off x="1551793" y="2087755"/>
            <a:ext cx="425250" cy="425250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pic>
        <p:nvPicPr>
          <p:cNvPr id="1336808226" name="Image 1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622685" y="2123176"/>
            <a:ext cx="283467" cy="354408"/>
          </a:xfrm>
          <a:prstGeom prst="rect">
            <a:avLst/>
          </a:prstGeom>
        </p:spPr>
      </p:pic>
      <p:sp>
        <p:nvSpPr>
          <p:cNvPr id="60978598" name="Text 3"/>
          <p:cNvSpPr/>
          <p:nvPr/>
        </p:nvSpPr>
        <p:spPr bwMode="auto">
          <a:xfrm>
            <a:off x="2709477" y="2064141"/>
            <a:ext cx="1072475" cy="29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49"/>
              </a:lnSpc>
              <a:buNone/>
              <a:defRPr/>
            </a:pPr>
            <a:r>
              <a:rPr lang="en-US" sz="22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Applying</a:t>
            </a:r>
            <a:endParaRPr lang="en-US" sz="2200"/>
          </a:p>
        </p:txBody>
      </p:sp>
      <p:sp>
        <p:nvSpPr>
          <p:cNvPr id="722615167" name="Text 4"/>
          <p:cNvSpPr/>
          <p:nvPr/>
        </p:nvSpPr>
        <p:spPr bwMode="auto">
          <a:xfrm flipH="0" flipV="0">
            <a:off x="2709477" y="2472823"/>
            <a:ext cx="7932941" cy="604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49"/>
              </a:lnSpc>
              <a:buNone/>
              <a:defRPr/>
            </a:pPr>
            <a:r>
              <a:rPr lang="en-GB" sz="1750" b="0" i="0" u="none" strike="noStrike" cap="none" spc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</a:rPr>
              <a:t>We (Ifremer) formally preparing a </a:t>
            </a:r>
            <a:r>
              <a:rPr lang="en-GB" sz="1750" b="1" i="0" u="none" strike="noStrike" cap="none" spc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</a:rPr>
              <a:t>DCPC </a:t>
            </a:r>
            <a:r>
              <a:rPr lang="en-GB" sz="1750" b="0" i="0" u="none" strike="noStrike" cap="none" spc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</a:rPr>
              <a:t>(Data Collection or Production Centre) application to the WMO.</a:t>
            </a:r>
            <a:endParaRPr lang="en-US" sz="1750"/>
          </a:p>
        </p:txBody>
      </p:sp>
      <p:sp>
        <p:nvSpPr>
          <p:cNvPr id="1822721630" name="Shape 5"/>
          <p:cNvSpPr/>
          <p:nvPr/>
        </p:nvSpPr>
        <p:spPr bwMode="auto">
          <a:xfrm>
            <a:off x="1951645" y="3868236"/>
            <a:ext cx="567033" cy="25399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503493126" name="Shape 6"/>
          <p:cNvSpPr/>
          <p:nvPr/>
        </p:nvSpPr>
        <p:spPr bwMode="auto">
          <a:xfrm>
            <a:off x="1551793" y="3668309"/>
            <a:ext cx="425250" cy="425250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pic>
        <p:nvPicPr>
          <p:cNvPr id="1735052162" name="Image 2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622685" y="3703731"/>
            <a:ext cx="283467" cy="354408"/>
          </a:xfrm>
          <a:prstGeom prst="rect">
            <a:avLst/>
          </a:prstGeom>
        </p:spPr>
      </p:pic>
      <p:sp>
        <p:nvSpPr>
          <p:cNvPr id="1353346242" name="Text 7"/>
          <p:cNvSpPr/>
          <p:nvPr/>
        </p:nvSpPr>
        <p:spPr bwMode="auto">
          <a:xfrm>
            <a:off x="2709477" y="3644696"/>
            <a:ext cx="1305078" cy="29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49"/>
              </a:lnSpc>
              <a:buNone/>
              <a:defRPr/>
            </a:pPr>
            <a:r>
              <a:rPr lang="en-US" sz="22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Implement</a:t>
            </a:r>
            <a:endParaRPr lang="en-US" sz="2200"/>
          </a:p>
        </p:txBody>
      </p:sp>
      <p:sp>
        <p:nvSpPr>
          <p:cNvPr id="1919964611" name="Text 8"/>
          <p:cNvSpPr/>
          <p:nvPr/>
        </p:nvSpPr>
        <p:spPr bwMode="auto">
          <a:xfrm flipH="0" flipV="0">
            <a:off x="2709477" y="4053377"/>
            <a:ext cx="7932941" cy="6048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49"/>
              </a:lnSpc>
              <a:buNone/>
              <a:defRPr/>
            </a:pPr>
            <a:r>
              <a:rPr lang="en-GB" sz="1750" b="0" i="0" u="none" strike="noStrike" cap="none" spc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</a:rPr>
              <a:t>The Ifremer WIS2 node for Argo has been successfully prototyped and is now ready to be integrated.</a:t>
            </a:r>
            <a:endParaRPr lang="en-US" sz="1750"/>
          </a:p>
        </p:txBody>
      </p:sp>
      <p:sp>
        <p:nvSpPr>
          <p:cNvPr id="2110755547" name="Shape 9"/>
          <p:cNvSpPr/>
          <p:nvPr/>
        </p:nvSpPr>
        <p:spPr bwMode="auto">
          <a:xfrm>
            <a:off x="1951645" y="5448790"/>
            <a:ext cx="567033" cy="25399"/>
          </a:xfrm>
          <a:prstGeom prst="roundRect">
            <a:avLst>
              <a:gd name="adj" fmla="val 111628"/>
            </a:avLst>
          </a:prstGeom>
          <a:solidFill>
            <a:srgbClr val="D9D4C9"/>
          </a:solidFill>
          <a:ln/>
        </p:spPr>
      </p:sp>
      <p:sp>
        <p:nvSpPr>
          <p:cNvPr id="1121736493" name="Shape 10"/>
          <p:cNvSpPr/>
          <p:nvPr/>
        </p:nvSpPr>
        <p:spPr bwMode="auto">
          <a:xfrm>
            <a:off x="1551793" y="5248864"/>
            <a:ext cx="425250" cy="425250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pic>
        <p:nvPicPr>
          <p:cNvPr id="933795278" name="Image 3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622685" y="5284286"/>
            <a:ext cx="283467" cy="354408"/>
          </a:xfrm>
          <a:prstGeom prst="rect">
            <a:avLst/>
          </a:prstGeom>
        </p:spPr>
      </p:pic>
      <p:sp>
        <p:nvSpPr>
          <p:cNvPr id="188600914" name="Text 11"/>
          <p:cNvSpPr/>
          <p:nvPr/>
        </p:nvSpPr>
        <p:spPr bwMode="auto">
          <a:xfrm>
            <a:off x="2709477" y="5225251"/>
            <a:ext cx="2050779" cy="295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49"/>
              </a:lnSpc>
              <a:buNone/>
              <a:defRPr/>
            </a:pPr>
            <a:r>
              <a:rPr lang="en-US" sz="22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Launch Timeline</a:t>
            </a:r>
            <a:endParaRPr lang="en-US" sz="2200"/>
          </a:p>
        </p:txBody>
      </p:sp>
      <p:sp>
        <p:nvSpPr>
          <p:cNvPr id="1606371062" name="Text 12"/>
          <p:cNvSpPr/>
          <p:nvPr/>
        </p:nvSpPr>
        <p:spPr bwMode="auto">
          <a:xfrm>
            <a:off x="2709477" y="5633932"/>
            <a:ext cx="4707087" cy="3027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49"/>
              </a:lnSpc>
              <a:buNone/>
              <a:defRPr/>
            </a:pPr>
            <a:r>
              <a:rPr lang="en-US" sz="175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Expected transmission approval before summer</a:t>
            </a:r>
            <a:endParaRPr lang="en-US" sz="175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33919532" name="Google Shape;153;p6"/>
          <p:cNvSpPr txBox="1"/>
          <p:nvPr>
            <p:ph type="title"/>
          </p:nvPr>
        </p:nvSpPr>
        <p:spPr bwMode="auto">
          <a:xfrm>
            <a:off x="847654" y="1"/>
            <a:ext cx="10770300" cy="100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pPr>
            <a:r>
              <a:rPr lang="en-GB"/>
              <a:t>Argo WIS2 node – Implementation approach</a:t>
            </a:r>
            <a:endParaRPr/>
          </a:p>
        </p:txBody>
      </p:sp>
      <p:sp>
        <p:nvSpPr>
          <p:cNvPr id="1769350849" name="Google Shape;93;g291e3a4b04f_0_46"/>
          <p:cNvSpPr txBox="1"/>
          <p:nvPr>
            <p:ph type="body" idx="1"/>
          </p:nvPr>
        </p:nvSpPr>
        <p:spPr bwMode="auto">
          <a:xfrm>
            <a:off x="847653" y="1220133"/>
            <a:ext cx="11344344" cy="563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rmAutofit/>
          </a:bodyPr>
          <a:lstStyle>
            <a:lvl1pPr marL="457200" lvl="0" indent="-349249" algn="l">
              <a:lnSpc>
                <a:spcPct val="90000"/>
              </a:lnSpc>
              <a:spcBef>
                <a:spcPts val="1099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4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4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4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4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4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4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4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4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pPr marL="107949" indent="0">
              <a:buClr>
                <a:schemeClr val="dk1"/>
              </a:buClr>
              <a:buSzPts val="1900"/>
              <a:buFont typeface="Arial"/>
              <a:buNone/>
              <a:defRPr/>
            </a:pPr>
            <a:r>
              <a:rPr/>
              <a:t>  </a:t>
            </a:r>
            <a:endParaRPr/>
          </a:p>
        </p:txBody>
      </p:sp>
      <p:sp>
        <p:nvSpPr>
          <p:cNvPr id="1236103223" name="Shape 1"/>
          <p:cNvSpPr/>
          <p:nvPr/>
        </p:nvSpPr>
        <p:spPr bwMode="auto">
          <a:xfrm>
            <a:off x="4248920" y="1537953"/>
            <a:ext cx="3664863" cy="2466379"/>
          </a:xfrm>
          <a:prstGeom prst="roundRect">
            <a:avLst>
              <a:gd name="adj" fmla="val 1380"/>
            </a:avLst>
          </a:prstGeom>
          <a:solidFill>
            <a:srgbClr val="F3EEE3"/>
          </a:solidFill>
          <a:ln/>
        </p:spPr>
      </p:sp>
      <p:sp>
        <p:nvSpPr>
          <p:cNvPr id="1261259730" name="Text 2"/>
          <p:cNvSpPr/>
          <p:nvPr/>
        </p:nvSpPr>
        <p:spPr bwMode="auto">
          <a:xfrm>
            <a:off x="4475734" y="1764767"/>
            <a:ext cx="2857050" cy="359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indent="0" algn="l">
              <a:lnSpc>
                <a:spcPts val="2749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200" b="0" i="0" u="none" strike="noStrike" cap="none" spc="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GDAC’s HTTPS server</a:t>
            </a:r>
            <a:endParaRPr lang="en-US" sz="2200"/>
          </a:p>
        </p:txBody>
      </p:sp>
      <p:sp>
        <p:nvSpPr>
          <p:cNvPr id="998371998" name="Text 3"/>
          <p:cNvSpPr/>
          <p:nvPr/>
        </p:nvSpPr>
        <p:spPr bwMode="auto">
          <a:xfrm>
            <a:off x="4475734" y="2255185"/>
            <a:ext cx="1924420" cy="3643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indent="-342900" algn="l">
              <a:lnSpc>
                <a:spcPts val="2849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defRPr/>
            </a:pPr>
            <a:r>
              <a:rPr lang="en-US" sz="175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NetCDF </a:t>
            </a:r>
            <a:r>
              <a:rPr lang="en-US" sz="1750" b="0" i="0" u="none" strike="noStrike" cap="none" spc="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profiles </a:t>
            </a:r>
            <a:endParaRPr lang="en-US" sz="1750"/>
          </a:p>
        </p:txBody>
      </p:sp>
      <p:sp>
        <p:nvSpPr>
          <p:cNvPr id="1250349748" name="Text 4"/>
          <p:cNvSpPr/>
          <p:nvPr/>
        </p:nvSpPr>
        <p:spPr bwMode="auto">
          <a:xfrm>
            <a:off x="4475734" y="2697384"/>
            <a:ext cx="321123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49"/>
              </a:lnSpc>
              <a:buSzPct val="100000"/>
              <a:buChar char="•"/>
              <a:defRPr/>
            </a:pPr>
            <a:r>
              <a:rPr lang="en-US" sz="175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BUFR messages accessible online</a:t>
            </a:r>
            <a:endParaRPr lang="en-US" sz="1750"/>
          </a:p>
        </p:txBody>
      </p:sp>
      <p:sp>
        <p:nvSpPr>
          <p:cNvPr id="2067664673" name="Shape 5"/>
          <p:cNvSpPr/>
          <p:nvPr/>
        </p:nvSpPr>
        <p:spPr bwMode="auto">
          <a:xfrm>
            <a:off x="8140597" y="1537953"/>
            <a:ext cx="3664863" cy="2466379"/>
          </a:xfrm>
          <a:prstGeom prst="roundRect">
            <a:avLst>
              <a:gd name="adj" fmla="val 1380"/>
            </a:avLst>
          </a:prstGeom>
          <a:solidFill>
            <a:srgbClr val="F3EEE3"/>
          </a:solidFill>
          <a:ln/>
        </p:spPr>
      </p:sp>
      <p:sp>
        <p:nvSpPr>
          <p:cNvPr id="1993868448" name="Text 6"/>
          <p:cNvSpPr/>
          <p:nvPr/>
        </p:nvSpPr>
        <p:spPr bwMode="auto">
          <a:xfrm>
            <a:off x="8367411" y="1764767"/>
            <a:ext cx="3211234" cy="708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49"/>
              </a:lnSpc>
              <a:buNone/>
              <a:defRPr/>
            </a:pPr>
            <a:r>
              <a:rPr lang="en-US" sz="22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2 Dataset on WIS2 Catalog Registration</a:t>
            </a:r>
            <a:endParaRPr lang="en-US" sz="2200"/>
          </a:p>
        </p:txBody>
      </p:sp>
      <p:sp>
        <p:nvSpPr>
          <p:cNvPr id="335940742" name="Text 7"/>
          <p:cNvSpPr/>
          <p:nvPr/>
        </p:nvSpPr>
        <p:spPr bwMode="auto">
          <a:xfrm>
            <a:off x="8367411" y="2609516"/>
            <a:ext cx="321123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49"/>
              </a:lnSpc>
              <a:buSzPct val="100000"/>
              <a:buChar char="•"/>
              <a:defRPr/>
            </a:pPr>
            <a:r>
              <a:rPr lang="en-US" sz="175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BUFR for modeling community</a:t>
            </a:r>
            <a:endParaRPr lang="en-US" sz="1750"/>
          </a:p>
        </p:txBody>
      </p:sp>
      <p:sp>
        <p:nvSpPr>
          <p:cNvPr id="1119903103" name="Text 8"/>
          <p:cNvSpPr/>
          <p:nvPr/>
        </p:nvSpPr>
        <p:spPr bwMode="auto">
          <a:xfrm>
            <a:off x="8367411" y="3414617"/>
            <a:ext cx="3307715" cy="363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49"/>
              </a:lnSpc>
              <a:buSzPct val="100000"/>
              <a:buChar char="•"/>
              <a:defRPr/>
            </a:pPr>
            <a:r>
              <a:rPr lang="en-US" sz="175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NetCDF for scientific research</a:t>
            </a:r>
            <a:endParaRPr lang="en-US" sz="1750"/>
          </a:p>
        </p:txBody>
      </p:sp>
      <p:sp>
        <p:nvSpPr>
          <p:cNvPr id="953329799" name="Shape 9"/>
          <p:cNvSpPr/>
          <p:nvPr/>
        </p:nvSpPr>
        <p:spPr bwMode="auto">
          <a:xfrm>
            <a:off x="4248920" y="4231147"/>
            <a:ext cx="7556420" cy="1749146"/>
          </a:xfrm>
          <a:prstGeom prst="roundRect">
            <a:avLst>
              <a:gd name="adj" fmla="val 1945"/>
            </a:avLst>
          </a:prstGeom>
          <a:solidFill>
            <a:srgbClr val="F3EEE3"/>
          </a:solidFill>
          <a:ln/>
        </p:spPr>
        <p:txBody>
          <a:bodyPr/>
          <a:p>
            <a:pPr>
              <a:defRPr/>
            </a:pPr>
            <a:endParaRPr/>
          </a:p>
        </p:txBody>
      </p:sp>
      <p:sp>
        <p:nvSpPr>
          <p:cNvPr id="1149611395" name="Text 10"/>
          <p:cNvSpPr/>
          <p:nvPr/>
        </p:nvSpPr>
        <p:spPr bwMode="auto">
          <a:xfrm>
            <a:off x="4475734" y="4457961"/>
            <a:ext cx="2391975" cy="354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49"/>
              </a:lnSpc>
              <a:buNone/>
              <a:defRPr/>
            </a:pPr>
            <a:r>
              <a:rPr lang="en-US" sz="22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Notification System</a:t>
            </a:r>
            <a:endParaRPr lang="en-US" sz="2200"/>
          </a:p>
        </p:txBody>
      </p:sp>
      <p:sp>
        <p:nvSpPr>
          <p:cNvPr id="1594852371" name="Text 11"/>
          <p:cNvSpPr/>
          <p:nvPr/>
        </p:nvSpPr>
        <p:spPr bwMode="auto">
          <a:xfrm>
            <a:off x="4475734" y="4948380"/>
            <a:ext cx="3116828" cy="3632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49"/>
              </a:lnSpc>
              <a:buSzPct val="100000"/>
              <a:buChar char="•"/>
              <a:defRPr/>
            </a:pPr>
            <a:r>
              <a:rPr lang="en-US" sz="175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BUFR: profiles &lt;10 days old</a:t>
            </a:r>
            <a:endParaRPr lang="en-US" sz="1750"/>
          </a:p>
        </p:txBody>
      </p:sp>
      <p:sp>
        <p:nvSpPr>
          <p:cNvPr id="1479349852" name="Text 12"/>
          <p:cNvSpPr/>
          <p:nvPr/>
        </p:nvSpPr>
        <p:spPr bwMode="auto">
          <a:xfrm>
            <a:off x="4475734" y="5390578"/>
            <a:ext cx="5605275" cy="3647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marR="0" indent="-342900" algn="l">
              <a:lnSpc>
                <a:spcPts val="2849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  <a:defRPr/>
            </a:pPr>
            <a:r>
              <a:rPr lang="en-US" sz="175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NetCDF: all new profiles</a:t>
            </a:r>
            <a:r>
              <a:rPr lang="en-US" sz="1750" b="0" i="0" u="none" strike="noStrike" cap="none" spc="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1750" b="0" i="0" u="none" strike="noStrike" cap="none" spc="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(real-time or delayed-mode).</a:t>
            </a:r>
            <a:endParaRPr lang="en-US" sz="1750"/>
          </a:p>
        </p:txBody>
      </p:sp>
      <p:pic>
        <p:nvPicPr>
          <p:cNvPr id="1216409333" name="Image 0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-6950" y="880622"/>
            <a:ext cx="3984916" cy="5977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9794039" name="Google Shape;159;p7"/>
          <p:cNvSpPr txBox="1"/>
          <p:nvPr>
            <p:ph type="title"/>
          </p:nvPr>
        </p:nvSpPr>
        <p:spPr bwMode="auto">
          <a:xfrm>
            <a:off x="847654" y="1"/>
            <a:ext cx="10770300" cy="1006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pPr>
            <a:r>
              <a:rPr lang="en-GB"/>
              <a:t>Node i</a:t>
            </a:r>
            <a:r>
              <a:rPr lang="en-GB"/>
              <a:t>mplementation - Solution Design</a:t>
            </a:r>
            <a:endParaRPr/>
          </a:p>
        </p:txBody>
      </p:sp>
      <p:pic>
        <p:nvPicPr>
          <p:cNvPr id="1816751827" name="Image 0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0832" y="936384"/>
            <a:ext cx="1363361" cy="973774"/>
          </a:xfrm>
          <a:prstGeom prst="rect">
            <a:avLst/>
          </a:prstGeom>
        </p:spPr>
      </p:pic>
      <p:pic>
        <p:nvPicPr>
          <p:cNvPr id="1254884481" name="Image 1" descr="preencoded.png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32437" y="1058305"/>
            <a:ext cx="4104679" cy="785574"/>
          </a:xfrm>
          <a:prstGeom prst="rect">
            <a:avLst/>
          </a:prstGeom>
        </p:spPr>
      </p:pic>
      <p:pic>
        <p:nvPicPr>
          <p:cNvPr id="842677453" name="Image 2" descr="preencoded.png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7870244" y="1043234"/>
            <a:ext cx="932180" cy="918134"/>
          </a:xfrm>
          <a:prstGeom prst="rect">
            <a:avLst/>
          </a:prstGeom>
        </p:spPr>
      </p:pic>
      <p:pic>
        <p:nvPicPr>
          <p:cNvPr id="1792760429" name="Image 3" descr="preencoded.png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200372" y="934808"/>
            <a:ext cx="2598538" cy="1003815"/>
          </a:xfrm>
          <a:prstGeom prst="rect">
            <a:avLst/>
          </a:prstGeom>
        </p:spPr>
      </p:pic>
      <p:sp>
        <p:nvSpPr>
          <p:cNvPr id="271556063" name="Text 1"/>
          <p:cNvSpPr/>
          <p:nvPr/>
        </p:nvSpPr>
        <p:spPr bwMode="auto">
          <a:xfrm>
            <a:off x="2270107" y="2273639"/>
            <a:ext cx="1963383" cy="31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99"/>
              </a:lnSpc>
              <a:buNone/>
              <a:defRPr/>
            </a:pPr>
            <a:r>
              <a:rPr lang="en-US" sz="20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Standards-Based</a:t>
            </a:r>
            <a:endParaRPr lang="en-US" sz="2000"/>
          </a:p>
        </p:txBody>
      </p:sp>
      <p:sp>
        <p:nvSpPr>
          <p:cNvPr id="2008808020" name="Text 2"/>
          <p:cNvSpPr/>
          <p:nvPr/>
        </p:nvSpPr>
        <p:spPr bwMode="auto">
          <a:xfrm>
            <a:off x="348090" y="2714885"/>
            <a:ext cx="3885399" cy="32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49"/>
              </a:lnSpc>
              <a:buNone/>
              <a:defRPr/>
            </a:pPr>
            <a:r>
              <a:rPr lang="en-US" sz="160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OGC, W3C, OpenAPI, CloudEvents, STAC</a:t>
            </a:r>
            <a:endParaRPr lang="en-US" sz="1600"/>
          </a:p>
        </p:txBody>
      </p:sp>
      <p:pic>
        <p:nvPicPr>
          <p:cNvPr id="2029324316" name="Image 4" descr="preencoded.png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539240" y="1707140"/>
            <a:ext cx="4108370" cy="4108370"/>
          </a:xfrm>
          <a:prstGeom prst="rect">
            <a:avLst/>
          </a:prstGeom>
        </p:spPr>
      </p:pic>
      <p:pic>
        <p:nvPicPr>
          <p:cNvPr id="1686750043" name="Image 5" descr="preencoded.png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613779" y="2394011"/>
            <a:ext cx="305394" cy="381713"/>
          </a:xfrm>
          <a:prstGeom prst="rect">
            <a:avLst/>
          </a:prstGeom>
        </p:spPr>
      </p:pic>
      <p:sp>
        <p:nvSpPr>
          <p:cNvPr id="535831919" name="Text 3"/>
          <p:cNvSpPr/>
          <p:nvPr/>
        </p:nvSpPr>
        <p:spPr bwMode="auto">
          <a:xfrm>
            <a:off x="8953720" y="2273639"/>
            <a:ext cx="2005300" cy="31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99"/>
              </a:lnSpc>
              <a:buNone/>
              <a:defRPr/>
            </a:pPr>
            <a:r>
              <a:rPr lang="en-US" sz="20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Widely-used tools</a:t>
            </a:r>
            <a:endParaRPr lang="en-US" sz="2000"/>
          </a:p>
        </p:txBody>
      </p:sp>
      <p:sp>
        <p:nvSpPr>
          <p:cNvPr id="2071901329" name="Text 4"/>
          <p:cNvSpPr/>
          <p:nvPr/>
        </p:nvSpPr>
        <p:spPr bwMode="auto">
          <a:xfrm flipH="0" flipV="0">
            <a:off x="8953720" y="2714885"/>
            <a:ext cx="3091843" cy="327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49"/>
              </a:lnSpc>
              <a:buNone/>
              <a:defRPr/>
            </a:pPr>
            <a:r>
              <a:rPr lang="en-US" sz="160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Mosquitto MQTT broker, Airflow scheduler</a:t>
            </a:r>
            <a:endParaRPr lang="en-US" sz="1600"/>
          </a:p>
        </p:txBody>
      </p:sp>
      <p:pic>
        <p:nvPicPr>
          <p:cNvPr id="93909076" name="Image 6" descr="preencoded.png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4539240" y="1707140"/>
            <a:ext cx="4108370" cy="4108370"/>
          </a:xfrm>
          <a:prstGeom prst="rect">
            <a:avLst/>
          </a:prstGeom>
        </p:spPr>
      </p:pic>
      <p:pic>
        <p:nvPicPr>
          <p:cNvPr id="1284308536" name="Image 7" descr="preencoded.png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7617005" y="2743579"/>
            <a:ext cx="305394" cy="381713"/>
          </a:xfrm>
          <a:prstGeom prst="rect">
            <a:avLst/>
          </a:prstGeom>
        </p:spPr>
      </p:pic>
      <p:sp>
        <p:nvSpPr>
          <p:cNvPr id="208695562" name="Text 5"/>
          <p:cNvSpPr/>
          <p:nvPr/>
        </p:nvSpPr>
        <p:spPr bwMode="auto">
          <a:xfrm>
            <a:off x="8953720" y="4480939"/>
            <a:ext cx="1596022" cy="31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99"/>
              </a:lnSpc>
              <a:buNone/>
              <a:defRPr/>
            </a:pPr>
            <a:r>
              <a:rPr lang="en-US" sz="20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Keep it simple</a:t>
            </a:r>
            <a:endParaRPr lang="en-US" sz="2000"/>
          </a:p>
        </p:txBody>
      </p:sp>
      <p:sp>
        <p:nvSpPr>
          <p:cNvPr id="1573798457" name="Text 6"/>
          <p:cNvSpPr/>
          <p:nvPr/>
        </p:nvSpPr>
        <p:spPr bwMode="auto">
          <a:xfrm flipH="0" flipV="0">
            <a:off x="8953720" y="4922185"/>
            <a:ext cx="2988119" cy="3270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49"/>
              </a:lnSpc>
              <a:buNone/>
              <a:defRPr/>
            </a:pPr>
            <a:r>
              <a:rPr lang="en-US" sz="160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Implementation as simple as possible</a:t>
            </a:r>
            <a:endParaRPr lang="en-US" sz="1600"/>
          </a:p>
        </p:txBody>
      </p:sp>
      <p:pic>
        <p:nvPicPr>
          <p:cNvPr id="674801727" name="Image 8" descr="preencoded.png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4539240" y="1707140"/>
            <a:ext cx="4108370" cy="4108370"/>
          </a:xfrm>
          <a:prstGeom prst="rect">
            <a:avLst/>
          </a:prstGeom>
        </p:spPr>
      </p:pic>
      <p:pic>
        <p:nvPicPr>
          <p:cNvPr id="201686611" name="Image 9" descr="preencoded.png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7267438" y="4746805"/>
            <a:ext cx="305394" cy="381713"/>
          </a:xfrm>
          <a:prstGeom prst="rect">
            <a:avLst/>
          </a:prstGeom>
        </p:spPr>
      </p:pic>
      <p:sp>
        <p:nvSpPr>
          <p:cNvPr id="526266798" name="Text 7"/>
          <p:cNvSpPr/>
          <p:nvPr/>
        </p:nvSpPr>
        <p:spPr bwMode="auto">
          <a:xfrm>
            <a:off x="2736064" y="4480939"/>
            <a:ext cx="1497426" cy="319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99"/>
              </a:lnSpc>
              <a:buNone/>
              <a:defRPr/>
            </a:pPr>
            <a:r>
              <a:rPr lang="en-US" sz="20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Open Source</a:t>
            </a:r>
            <a:endParaRPr lang="en-US" sz="2000"/>
          </a:p>
        </p:txBody>
      </p:sp>
      <p:sp>
        <p:nvSpPr>
          <p:cNvPr id="1690369814" name="Text 8"/>
          <p:cNvSpPr/>
          <p:nvPr/>
        </p:nvSpPr>
        <p:spPr bwMode="auto">
          <a:xfrm>
            <a:off x="87540" y="4922185"/>
            <a:ext cx="4145949" cy="3270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49"/>
              </a:lnSpc>
              <a:buNone/>
              <a:defRPr/>
            </a:pPr>
            <a:r>
              <a:rPr lang="en-US" sz="160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GitHub managed, cloud-ready implementation</a:t>
            </a:r>
            <a:endParaRPr lang="en-US" sz="1600"/>
          </a:p>
        </p:txBody>
      </p:sp>
      <p:pic>
        <p:nvPicPr>
          <p:cNvPr id="1922705997" name="Image 10" descr="preencoded.png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4539240" y="1707140"/>
            <a:ext cx="4108370" cy="4108370"/>
          </a:xfrm>
          <a:prstGeom prst="rect">
            <a:avLst/>
          </a:prstGeom>
        </p:spPr>
      </p:pic>
      <p:pic>
        <p:nvPicPr>
          <p:cNvPr id="1353702121" name="Image 11" descr="preencoded.png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5264211" y="4397238"/>
            <a:ext cx="305394" cy="381713"/>
          </a:xfrm>
          <a:prstGeom prst="rect">
            <a:avLst/>
          </a:prstGeom>
        </p:spPr>
      </p:pic>
      <p:sp>
        <p:nvSpPr>
          <p:cNvPr id="215110754" name=""/>
          <p:cNvSpPr txBox="1"/>
          <p:nvPr/>
        </p:nvSpPr>
        <p:spPr bwMode="auto">
          <a:xfrm flipH="0" flipV="0">
            <a:off x="564354" y="6250372"/>
            <a:ext cx="12139447" cy="41001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565148" marR="0" lvl="1" indent="0" algn="l">
              <a:lnSpc>
                <a:spcPct val="87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/>
            </a:pPr>
            <a:r>
              <a:rPr lang="en-GB" sz="2400" b="0" i="0" u="none" strike="noStrike" cap="none" spc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</a:rPr>
              <a:t>Demo project on Github : </a:t>
            </a:r>
            <a:r>
              <a:rPr lang="en-GB" sz="2400" b="0" i="0" u="none" strike="noStrike" cap="none" spc="0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hlinkClick r:id="rId15" tooltip="https://github.com/ifremer/wis2-data-processing-chain"/>
              </a:rPr>
              <a:t>https://github.com/ifremer/wis2-data-processing-chain</a:t>
            </a:r>
            <a:endParaRPr lang="en-GB" sz="2400" b="0" i="0" u="none" strike="noStrike" cap="none" spc="0">
              <a:solidFill>
                <a:schemeClr val="dk1"/>
              </a:solidFill>
              <a:latin typeface="Red Hat Display"/>
              <a:cs typeface="Red Hat Display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>
            <p:ph type="title"/>
          </p:nvPr>
        </p:nvSpPr>
        <p:spPr bwMode="auto">
          <a:xfrm>
            <a:off x="847655" y="2"/>
            <a:ext cx="107703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pPr>
            <a:r>
              <a:rPr lang="en-GB"/>
              <a:t>Node implementation - Architecture</a:t>
            </a:r>
            <a:endParaRPr/>
          </a:p>
        </p:txBody>
      </p:sp>
      <p:pic>
        <p:nvPicPr>
          <p:cNvPr id="176" name="Google Shape;176;p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559626" y="905650"/>
            <a:ext cx="9471949" cy="595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" name="Google Shape;181;g34831e672c7_0_17"/>
          <p:cNvSpPr txBox="1"/>
          <p:nvPr>
            <p:ph type="title"/>
          </p:nvPr>
        </p:nvSpPr>
        <p:spPr bwMode="auto">
          <a:xfrm>
            <a:off x="847655" y="2"/>
            <a:ext cx="107703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/>
            </a:pPr>
            <a:r>
              <a:rPr lang="en-GB"/>
              <a:t>What’s Next?</a:t>
            </a:r>
            <a:endParaRPr/>
          </a:p>
        </p:txBody>
      </p:sp>
      <p:pic>
        <p:nvPicPr>
          <p:cNvPr id="2006036673" name="Image 0" descr="preencoded.png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0" y="884559"/>
            <a:ext cx="3998680" cy="5998020"/>
          </a:xfrm>
          <a:prstGeom prst="rect">
            <a:avLst/>
          </a:prstGeom>
        </p:spPr>
      </p:pic>
      <p:sp>
        <p:nvSpPr>
          <p:cNvPr id="1664627462" name="Text 1"/>
          <p:cNvSpPr/>
          <p:nvPr/>
        </p:nvSpPr>
        <p:spPr bwMode="auto">
          <a:xfrm>
            <a:off x="8092402" y="1019543"/>
            <a:ext cx="536465" cy="4741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99"/>
              </a:lnSpc>
              <a:buNone/>
              <a:defRPr/>
            </a:pPr>
            <a:r>
              <a:rPr lang="en-US" sz="37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4+</a:t>
            </a:r>
            <a:endParaRPr lang="en-US" sz="3700"/>
          </a:p>
        </p:txBody>
      </p:sp>
      <p:sp>
        <p:nvSpPr>
          <p:cNvPr id="1103844285" name="Text 2"/>
          <p:cNvSpPr/>
          <p:nvPr/>
        </p:nvSpPr>
        <p:spPr bwMode="auto">
          <a:xfrm>
            <a:off x="7510205" y="1672601"/>
            <a:ext cx="1700739" cy="224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49"/>
              </a:lnSpc>
              <a:buNone/>
              <a:defRPr/>
            </a:pPr>
            <a:r>
              <a:rPr lang="en-US" sz="14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Potential Applications</a:t>
            </a:r>
            <a:endParaRPr lang="en-US" sz="1400"/>
          </a:p>
        </p:txBody>
      </p:sp>
      <p:sp>
        <p:nvSpPr>
          <p:cNvPr id="908871534" name="Text 3"/>
          <p:cNvSpPr/>
          <p:nvPr/>
        </p:nvSpPr>
        <p:spPr bwMode="auto">
          <a:xfrm>
            <a:off x="7082839" y="1982877"/>
            <a:ext cx="2555590" cy="230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99"/>
              </a:lnSpc>
              <a:buNone/>
              <a:defRPr/>
            </a:pPr>
            <a:r>
              <a:rPr lang="en-US" sz="110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Expanding beyond Argo to other systems</a:t>
            </a:r>
            <a:endParaRPr lang="en-US" sz="1100"/>
          </a:p>
        </p:txBody>
      </p:sp>
      <p:sp>
        <p:nvSpPr>
          <p:cNvPr id="1523789098" name="Text 4"/>
          <p:cNvSpPr/>
          <p:nvPr/>
        </p:nvSpPr>
        <p:spPr bwMode="auto">
          <a:xfrm>
            <a:off x="8229608" y="2407615"/>
            <a:ext cx="262053" cy="4741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99"/>
              </a:lnSpc>
              <a:buNone/>
              <a:defRPr/>
            </a:pPr>
            <a:r>
              <a:rPr lang="en-US" sz="37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3</a:t>
            </a:r>
            <a:endParaRPr lang="en-US" sz="3700"/>
          </a:p>
        </p:txBody>
      </p:sp>
      <p:sp>
        <p:nvSpPr>
          <p:cNvPr id="435302818" name="Text 5"/>
          <p:cNvSpPr/>
          <p:nvPr/>
        </p:nvSpPr>
        <p:spPr bwMode="auto">
          <a:xfrm>
            <a:off x="7312848" y="3060673"/>
            <a:ext cx="2095572" cy="224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49"/>
              </a:lnSpc>
              <a:buNone/>
              <a:defRPr/>
            </a:pPr>
            <a:r>
              <a:rPr lang="en-US" sz="14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Key Infrastructure Projects</a:t>
            </a:r>
            <a:endParaRPr lang="en-US" sz="1400"/>
          </a:p>
        </p:txBody>
      </p:sp>
      <p:sp>
        <p:nvSpPr>
          <p:cNvPr id="981099113" name="Text 6"/>
          <p:cNvSpPr/>
          <p:nvPr/>
        </p:nvSpPr>
        <p:spPr bwMode="auto">
          <a:xfrm>
            <a:off x="6799862" y="3370951"/>
            <a:ext cx="3121544" cy="230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99"/>
              </a:lnSpc>
              <a:buNone/>
              <a:defRPr/>
            </a:pPr>
            <a:r>
              <a:rPr lang="en-US" sz="110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AMRIT alerts, cloud DAC-GDAC, ODIS integration</a:t>
            </a:r>
            <a:endParaRPr lang="en-US" sz="1100"/>
          </a:p>
        </p:txBody>
      </p:sp>
      <p:sp>
        <p:nvSpPr>
          <p:cNvPr id="28968483" name="Text 7"/>
          <p:cNvSpPr/>
          <p:nvPr/>
        </p:nvSpPr>
        <p:spPr bwMode="auto">
          <a:xfrm>
            <a:off x="8098941" y="3846898"/>
            <a:ext cx="523387" cy="4741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99"/>
              </a:lnSpc>
              <a:buNone/>
              <a:defRPr/>
            </a:pPr>
            <a:r>
              <a:rPr lang="en-US" sz="37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25</a:t>
            </a:r>
            <a:endParaRPr lang="en-US" sz="3700"/>
          </a:p>
        </p:txBody>
      </p:sp>
      <p:sp>
        <p:nvSpPr>
          <p:cNvPr id="1541468084" name="Text 8"/>
          <p:cNvSpPr/>
          <p:nvPr/>
        </p:nvSpPr>
        <p:spPr bwMode="auto">
          <a:xfrm>
            <a:off x="7717839" y="4499956"/>
            <a:ext cx="1285590" cy="224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49"/>
              </a:lnSpc>
              <a:buNone/>
              <a:defRPr/>
            </a:pPr>
            <a:r>
              <a:rPr lang="en-US" sz="14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Years of Legacy</a:t>
            </a:r>
            <a:endParaRPr lang="en-US" sz="1400"/>
          </a:p>
        </p:txBody>
      </p:sp>
      <p:sp>
        <p:nvSpPr>
          <p:cNvPr id="1998419744" name="Text 9"/>
          <p:cNvSpPr/>
          <p:nvPr/>
        </p:nvSpPr>
        <p:spPr bwMode="auto">
          <a:xfrm>
            <a:off x="6698671" y="4810233"/>
            <a:ext cx="3323928" cy="230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99"/>
              </a:lnSpc>
              <a:buNone/>
              <a:defRPr/>
            </a:pPr>
            <a:r>
              <a:rPr lang="en-US" sz="110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Replacing FTP-based transfers with modern solutions</a:t>
            </a:r>
            <a:endParaRPr lang="en-US" sz="1100"/>
          </a:p>
        </p:txBody>
      </p:sp>
      <p:sp>
        <p:nvSpPr>
          <p:cNvPr id="1626063641" name="Text 10"/>
          <p:cNvSpPr/>
          <p:nvPr/>
        </p:nvSpPr>
        <p:spPr bwMode="auto">
          <a:xfrm>
            <a:off x="7759366" y="5388600"/>
            <a:ext cx="1202536" cy="4741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99"/>
              </a:lnSpc>
              <a:buNone/>
              <a:defRPr/>
            </a:pPr>
            <a:r>
              <a:rPr lang="en-US" sz="37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100%</a:t>
            </a:r>
            <a:endParaRPr lang="en-US" sz="3700"/>
          </a:p>
        </p:txBody>
      </p:sp>
      <p:sp>
        <p:nvSpPr>
          <p:cNvPr id="789979411" name="Text 11"/>
          <p:cNvSpPr/>
          <p:nvPr/>
        </p:nvSpPr>
        <p:spPr bwMode="auto">
          <a:xfrm>
            <a:off x="7712846" y="6041658"/>
            <a:ext cx="1295577" cy="2245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49"/>
              </a:lnSpc>
              <a:buNone/>
              <a:defRPr/>
            </a:pPr>
            <a:r>
              <a:rPr lang="en-US" sz="1400">
                <a:solidFill>
                  <a:srgbClr val="2B4150"/>
                </a:solidFill>
                <a:latin typeface="MuseoModerno Medium"/>
                <a:ea typeface="MuseoModerno Medium"/>
                <a:cs typeface="MuseoModerno Medium"/>
              </a:rPr>
              <a:t>Open Standards</a:t>
            </a:r>
            <a:endParaRPr lang="en-US" sz="1400"/>
          </a:p>
        </p:txBody>
      </p:sp>
      <p:sp>
        <p:nvSpPr>
          <p:cNvPr id="1413129832" name="Text 12"/>
          <p:cNvSpPr/>
          <p:nvPr/>
        </p:nvSpPr>
        <p:spPr bwMode="auto">
          <a:xfrm>
            <a:off x="7288839" y="6351935"/>
            <a:ext cx="2143592" cy="2300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799"/>
              </a:lnSpc>
              <a:buNone/>
              <a:defRPr/>
            </a:pPr>
            <a:r>
              <a:rPr lang="en-US" sz="1100">
                <a:solidFill>
                  <a:srgbClr val="2B4150"/>
                </a:solidFill>
                <a:latin typeface="Source Sans Pro"/>
                <a:ea typeface="Source Sans Pro"/>
                <a:cs typeface="Source Sans Pro"/>
              </a:rPr>
              <a:t>Ensuring maximum interoperability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_rels/theme3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WHOI COLORS">
      <a:dk1>
        <a:srgbClr val="041E41"/>
      </a:dk1>
      <a:lt1>
        <a:srgbClr val="FFFFFF"/>
      </a:lt1>
      <a:dk2>
        <a:srgbClr val="0069B1"/>
      </a:dk2>
      <a:lt2>
        <a:srgbClr val="00A9E0"/>
      </a:lt2>
      <a:accent1>
        <a:srgbClr val="00B7BD"/>
      </a:accent1>
      <a:accent2>
        <a:srgbClr val="B7BF10"/>
      </a:accent2>
      <a:accent3>
        <a:srgbClr val="EE5340"/>
      </a:accent3>
      <a:accent4>
        <a:srgbClr val="FFD100"/>
      </a:accent4>
      <a:accent5>
        <a:srgbClr val="031D41"/>
      </a:accent5>
      <a:accent6>
        <a:srgbClr val="BBBCBC"/>
      </a:accent6>
      <a:hlink>
        <a:srgbClr val="CDD74C"/>
      </a:hlink>
      <a:folHlink>
        <a:srgbClr val="B7BF10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3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onlyoffice/8.1.0.169</Application>
  <DocSecurity>0</DocSecurity>
  <PresentationFormat>On-screen Show (4:3)</PresentationFormat>
  <Paragraphs>0</Paragraphs>
  <Slides>7</Slides>
  <Notes>7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Claire GOURCUFF, Brest EUROARGO ERIC, 02 29 00 8</dc:creator>
  <cp:keywords/>
  <dc:description/>
  <dc:identifier/>
  <dc:language/>
  <cp:lastModifiedBy>Leo.Bruvry.Lagadec@ifremer.fr</cp:lastModifiedBy>
  <cp:revision>2</cp:revision>
  <dcterms:created xsi:type="dcterms:W3CDTF">2022-12-01T11:07:19Z</dcterms:created>
  <dcterms:modified xsi:type="dcterms:W3CDTF">2025-04-04T15:00:39Z</dcterms:modified>
  <cp:category/>
  <cp:contentStatus/>
  <cp:version/>
</cp:coreProperties>
</file>