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Play"/>
      <p:regular r:id="rId18"/>
      <p:bold r:id="rId19"/>
    </p:embeddedFont>
    <p:embeddedFont>
      <p:font typeface="Libre Franklin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Quattrocento Sans"/>
      <p:regular r:id="rId28"/>
      <p:bold r:id="rId29"/>
      <p:italic r:id="rId30"/>
      <p:boldItalic r:id="rId31"/>
    </p:embeddedFont>
    <p:embeddedFont>
      <p:font typeface="Barlow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6" roundtripDataSignature="AMtx7mgYz/hfoq6635TLI4q8+aRvD0xd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regular.fntdata"/><Relationship Id="rId22" Type="http://schemas.openxmlformats.org/officeDocument/2006/relationships/font" Target="fonts/LibreFranklin-italic.fntdata"/><Relationship Id="rId21" Type="http://schemas.openxmlformats.org/officeDocument/2006/relationships/font" Target="fonts/LibreFranklin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LibreFranklin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QuattrocentoSans-regular.fntdata"/><Relationship Id="rId27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QuattrocentoSan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QuattrocentoSans-boldItalic.fntdata"/><Relationship Id="rId30" Type="http://schemas.openxmlformats.org/officeDocument/2006/relationships/font" Target="fonts/QuattrocentoSans-italic.fntdata"/><Relationship Id="rId11" Type="http://schemas.openxmlformats.org/officeDocument/2006/relationships/slide" Target="slides/slide7.xml"/><Relationship Id="rId33" Type="http://schemas.openxmlformats.org/officeDocument/2006/relationships/font" Target="fonts/Barlow-bold.fntdata"/><Relationship Id="rId10" Type="http://schemas.openxmlformats.org/officeDocument/2006/relationships/slide" Target="slides/slide6.xml"/><Relationship Id="rId32" Type="http://schemas.openxmlformats.org/officeDocument/2006/relationships/font" Target="fonts/Barlow-regular.fntdata"/><Relationship Id="rId13" Type="http://schemas.openxmlformats.org/officeDocument/2006/relationships/slide" Target="slides/slide9.xml"/><Relationship Id="rId35" Type="http://schemas.openxmlformats.org/officeDocument/2006/relationships/font" Target="fonts/Barlow-boldItalic.fntdata"/><Relationship Id="rId12" Type="http://schemas.openxmlformats.org/officeDocument/2006/relationships/slide" Target="slides/slide8.xml"/><Relationship Id="rId34" Type="http://schemas.openxmlformats.org/officeDocument/2006/relationships/font" Target="fonts/Barlow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customschemas.google.com/relationships/presentationmetadata" Target="meta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Play-bold.fntdata"/><Relationship Id="rId18" Type="http://schemas.openxmlformats.org/officeDocument/2006/relationships/font" Target="fonts/Pl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499b0d23a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499b0d23a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3499b0d23a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2" name="Google Shape;12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93e79512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3493e7951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9" name="Google Shape;159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1_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/>
          <p:nvPr/>
        </p:nvSpPr>
        <p:spPr>
          <a:xfrm>
            <a:off x="0" y="1857600"/>
            <a:ext cx="12192000" cy="50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3"/>
          <p:cNvSpPr txBox="1"/>
          <p:nvPr>
            <p:ph type="ctrTitle"/>
          </p:nvPr>
        </p:nvSpPr>
        <p:spPr>
          <a:xfrm>
            <a:off x="1367999" y="2790000"/>
            <a:ext cx="6877200" cy="14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5067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" type="subTitle"/>
          </p:nvPr>
        </p:nvSpPr>
        <p:spPr>
          <a:xfrm>
            <a:off x="1367999" y="4597200"/>
            <a:ext cx="6877200" cy="9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867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sz="1867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/>
        </p:txBody>
      </p:sp>
      <p:pic>
        <p:nvPicPr>
          <p:cNvPr descr="Logo&#10;&#10;Description automatically generated" id="19" name="Google Shape;1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68000" y="576001"/>
            <a:ext cx="2970000" cy="83875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buClr>
                <a:schemeClr val="dk2"/>
              </a:buClr>
              <a:buSzPts val="1733"/>
              <a:buFont typeface="Arial"/>
              <a:buNone/>
              <a:defRPr b="0" i="0" sz="17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buClr>
                <a:schemeClr val="dk2"/>
              </a:buClr>
              <a:buSzPts val="1733"/>
              <a:buFont typeface="Arial"/>
              <a:buNone/>
              <a:defRPr b="0" i="0" sz="17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buClr>
                <a:schemeClr val="dk2"/>
              </a:buClr>
              <a:buSzPts val="1733"/>
              <a:buFont typeface="Arial"/>
              <a:buNone/>
              <a:defRPr b="0" i="0" sz="17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buClr>
                <a:schemeClr val="dk2"/>
              </a:buClr>
              <a:buSzPts val="1733"/>
              <a:buFont typeface="Arial"/>
              <a:buNone/>
              <a:defRPr b="0" i="0" sz="17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buClr>
                <a:schemeClr val="dk2"/>
              </a:buClr>
              <a:buSzPts val="1733"/>
              <a:buFont typeface="Arial"/>
              <a:buNone/>
              <a:defRPr b="0" i="0" sz="17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buClr>
                <a:schemeClr val="dk2"/>
              </a:buClr>
              <a:buSzPts val="1733"/>
              <a:buFont typeface="Arial"/>
              <a:buNone/>
              <a:defRPr b="0" i="0" sz="17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buClr>
                <a:schemeClr val="dk2"/>
              </a:buClr>
              <a:buSzPts val="1733"/>
              <a:buFont typeface="Arial"/>
              <a:buNone/>
              <a:defRPr b="0" i="0" sz="17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buClr>
                <a:schemeClr val="dk2"/>
              </a:buClr>
              <a:buSzPts val="1733"/>
              <a:buFont typeface="Arial"/>
              <a:buNone/>
              <a:defRPr b="0" i="0" sz="17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buClr>
                <a:schemeClr val="dk2"/>
              </a:buClr>
              <a:buSzPts val="1733"/>
              <a:buFont typeface="Arial"/>
              <a:buNone/>
              <a:defRPr b="0" i="0" sz="17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13"/>
          <p:cNvPicPr preferRelativeResize="0"/>
          <p:nvPr/>
        </p:nvPicPr>
        <p:blipFill rotWithShape="1">
          <a:blip r:embed="rId3">
            <a:alphaModFix/>
          </a:blip>
          <a:srcRect b="22160" l="0" r="0" t="0"/>
          <a:stretch/>
        </p:blipFill>
        <p:spPr>
          <a:xfrm>
            <a:off x="6376167" y="361067"/>
            <a:ext cx="5204700" cy="1053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4" name="Google Shape;84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5" name="Google Shape;8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2" name="Google Shape;9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1_Title Slide_1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493e79512a_0_125"/>
          <p:cNvSpPr txBox="1"/>
          <p:nvPr>
            <p:ph idx="1" type="subTitle"/>
          </p:nvPr>
        </p:nvSpPr>
        <p:spPr>
          <a:xfrm>
            <a:off x="9459687" y="1156155"/>
            <a:ext cx="26355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lnSpc>
                <a:spcPct val="70000"/>
              </a:lnSpc>
              <a:spcBef>
                <a:spcPts val="1067"/>
              </a:spcBef>
              <a:spcAft>
                <a:spcPts val="0"/>
              </a:spcAft>
              <a:buClr>
                <a:srgbClr val="74AFDB"/>
              </a:buClr>
              <a:buSzPts val="1400"/>
              <a:buNone/>
              <a:defRPr sz="1867">
                <a:solidFill>
                  <a:srgbClr val="74AFD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153A"/>
              </a:buClr>
              <a:buSzPts val="1100"/>
              <a:buNone/>
              <a:defRPr sz="1467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153A"/>
              </a:buClr>
              <a:buSzPts val="1000"/>
              <a:buNone/>
              <a:defRPr sz="1333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153A"/>
              </a:buClr>
              <a:buSzPts val="9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153A"/>
              </a:buClr>
              <a:buSzPts val="9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/>
        </p:txBody>
      </p:sp>
      <p:sp>
        <p:nvSpPr>
          <p:cNvPr id="109" name="Google Shape;109;g3493e79512a_0_125"/>
          <p:cNvSpPr txBox="1"/>
          <p:nvPr>
            <p:ph idx="2" type="body"/>
          </p:nvPr>
        </p:nvSpPr>
        <p:spPr>
          <a:xfrm>
            <a:off x="8733453" y="2662420"/>
            <a:ext cx="33612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1F3864"/>
              </a:buClr>
              <a:buSzPts val="1100"/>
              <a:buNone/>
              <a:defRPr i="0" sz="1467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17500" lvl="1" marL="914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153A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" name="Google Shape;110;g3493e79512a_0_125"/>
          <p:cNvSpPr txBox="1"/>
          <p:nvPr>
            <p:ph idx="10" type="dt"/>
          </p:nvPr>
        </p:nvSpPr>
        <p:spPr>
          <a:xfrm>
            <a:off x="9448800" y="646568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g3493e79512a_0_125"/>
          <p:cNvSpPr txBox="1"/>
          <p:nvPr>
            <p:ph idx="11" type="ftr"/>
          </p:nvPr>
        </p:nvSpPr>
        <p:spPr>
          <a:xfrm>
            <a:off x="0" y="6472993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A picture containing food, device&#10;&#10;Description automatically generated" id="112" name="Google Shape;112;g3493e79512a_0_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24525" y="211075"/>
            <a:ext cx="1270755" cy="77097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3493e79512a_0_125"/>
          <p:cNvSpPr txBox="1"/>
          <p:nvPr>
            <p:ph type="ctrTitle"/>
          </p:nvPr>
        </p:nvSpPr>
        <p:spPr>
          <a:xfrm>
            <a:off x="96004" y="1156155"/>
            <a:ext cx="93636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000"/>
              <a:buFont typeface="Libre Franklin"/>
              <a:buNone/>
              <a:defRPr sz="4000" u="none" cap="small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">
  <p:cSld name="Content and Imag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/>
          <p:nvPr>
            <p:ph idx="10" type="dt"/>
          </p:nvPr>
        </p:nvSpPr>
        <p:spPr>
          <a:xfrm>
            <a:off x="8081963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1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1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2" type="sldNum"/>
          </p:nvPr>
        </p:nvSpPr>
        <p:spPr>
          <a:xfrm>
            <a:off x="11250151" y="6492875"/>
            <a:ext cx="2576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Clr>
                <a:srgbClr val="75757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14"/>
          <p:cNvSpPr txBox="1"/>
          <p:nvPr>
            <p:ph idx="1" type="body"/>
          </p:nvPr>
        </p:nvSpPr>
        <p:spPr>
          <a:xfrm>
            <a:off x="720727" y="1296988"/>
            <a:ext cx="55188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33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type="title"/>
          </p:nvPr>
        </p:nvSpPr>
        <p:spPr>
          <a:xfrm>
            <a:off x="720727" y="722313"/>
            <a:ext cx="55188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14"/>
          <p:cNvSpPr/>
          <p:nvPr>
            <p:ph idx="2" type="pic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 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/>
          <p:nvPr>
            <p:ph idx="1" type="subTitle"/>
          </p:nvPr>
        </p:nvSpPr>
        <p:spPr>
          <a:xfrm>
            <a:off x="9459689" y="1156155"/>
            <a:ext cx="26355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lnSpc>
                <a:spcPct val="70000"/>
              </a:lnSpc>
              <a:spcBef>
                <a:spcPts val="825"/>
              </a:spcBef>
              <a:spcAft>
                <a:spcPts val="0"/>
              </a:spcAft>
              <a:buClr>
                <a:srgbClr val="74AFDB"/>
              </a:buClr>
              <a:buSzPts val="1500"/>
              <a:buNone/>
              <a:defRPr sz="1425">
                <a:solidFill>
                  <a:srgbClr val="74AFD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153A"/>
              </a:buClr>
              <a:buSzPts val="1100"/>
              <a:buNone/>
              <a:defRPr sz="1125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153A"/>
              </a:buClr>
              <a:buSzPts val="1100"/>
              <a:buNone/>
              <a:defRPr sz="975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153A"/>
              </a:buClr>
              <a:buSzPts val="9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153A"/>
              </a:buClr>
              <a:buSzPts val="9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3" name="Google Shape;33;p16"/>
          <p:cNvSpPr txBox="1"/>
          <p:nvPr>
            <p:ph idx="2" type="body"/>
          </p:nvPr>
        </p:nvSpPr>
        <p:spPr>
          <a:xfrm>
            <a:off x="8733453" y="2662420"/>
            <a:ext cx="33612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rgbClr val="1F3864"/>
              </a:buClr>
              <a:buSzPts val="1100"/>
              <a:buNone/>
              <a:defRPr i="0" sz="1125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238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153A"/>
              </a:buClr>
              <a:buSzPts val="15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153A"/>
              </a:buClr>
              <a:buSzPts val="1500"/>
              <a:buChar char="•"/>
              <a:defRPr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153A"/>
              </a:buClr>
              <a:buSzPts val="1500"/>
              <a:buChar char="•"/>
              <a:defRPr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153A"/>
              </a:buClr>
              <a:buSzPts val="1500"/>
              <a:buChar char="•"/>
              <a:defRPr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0" type="dt"/>
          </p:nvPr>
        </p:nvSpPr>
        <p:spPr>
          <a:xfrm>
            <a:off x="9448800" y="6465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16"/>
          <p:cNvSpPr txBox="1"/>
          <p:nvPr>
            <p:ph idx="11" type="ftr"/>
          </p:nvPr>
        </p:nvSpPr>
        <p:spPr>
          <a:xfrm>
            <a:off x="0" y="647299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food, device&#10;&#10;Description automatically generated" id="36" name="Google Shape;3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24527" y="211076"/>
            <a:ext cx="1270759" cy="77097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6"/>
          <p:cNvSpPr txBox="1"/>
          <p:nvPr>
            <p:ph type="ctrTitle"/>
          </p:nvPr>
        </p:nvSpPr>
        <p:spPr>
          <a:xfrm>
            <a:off x="96004" y="1156155"/>
            <a:ext cx="93636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100"/>
              <a:buFont typeface="Libre Franklin"/>
              <a:buNone/>
              <a:defRPr sz="3000" u="none" cap="small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1" name="Google Shape;4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53" name="Google Shape;5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8" name="Google Shape;68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"/>
          <p:cNvSpPr txBox="1"/>
          <p:nvPr>
            <p:ph type="ctrTitle"/>
          </p:nvPr>
        </p:nvSpPr>
        <p:spPr>
          <a:xfrm>
            <a:off x="1367999" y="2691000"/>
            <a:ext cx="9106520" cy="14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US"/>
              <a:t>Session 7: Data strategy and its implementation </a:t>
            </a:r>
            <a:endParaRPr/>
          </a:p>
        </p:txBody>
      </p:sp>
      <p:sp>
        <p:nvSpPr>
          <p:cNvPr id="119" name="Google Shape;119;p1"/>
          <p:cNvSpPr txBox="1"/>
          <p:nvPr>
            <p:ph idx="1" type="subTitle"/>
          </p:nvPr>
        </p:nvSpPr>
        <p:spPr>
          <a:xfrm>
            <a:off x="1368000" y="4597200"/>
            <a:ext cx="8744800" cy="20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Kevin O’Brien, OCG Vice-chair for Data, University of Washington/CICOES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Sixteenth Observations Coordination Group Meeting (OCG-16)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7-10 April 2025, IFREMER, Brest, France.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9"/>
          <p:cNvPicPr preferRelativeResize="0"/>
          <p:nvPr/>
        </p:nvPicPr>
        <p:blipFill rotWithShape="1">
          <a:blip r:embed="rId3">
            <a:alphaModFix/>
          </a:blip>
          <a:srcRect b="11733" l="66716" r="4138" t="14140"/>
          <a:stretch/>
        </p:blipFill>
        <p:spPr>
          <a:xfrm>
            <a:off x="8038687" y="3568486"/>
            <a:ext cx="2312556" cy="214554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9"/>
          <p:cNvSpPr txBox="1"/>
          <p:nvPr/>
        </p:nvSpPr>
        <p:spPr>
          <a:xfrm>
            <a:off x="441434" y="457990"/>
            <a:ext cx="89022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F4861"/>
                </a:solidFill>
                <a:latin typeface="Barlow"/>
                <a:ea typeface="Barlow"/>
                <a:cs typeface="Barlow"/>
                <a:sym typeface="Barlow"/>
              </a:rPr>
              <a:t>GDACS for NRT and Delayed mode data</a:t>
            </a:r>
            <a:endParaRPr/>
          </a:p>
        </p:txBody>
      </p:sp>
      <p:sp>
        <p:nvSpPr>
          <p:cNvPr id="232" name="Google Shape;232;p9"/>
          <p:cNvSpPr txBox="1"/>
          <p:nvPr/>
        </p:nvSpPr>
        <p:spPr>
          <a:xfrm>
            <a:off x="437701" y="1104983"/>
            <a:ext cx="11060149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Will need to follow up on this with networks during data TT meetings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Most RT data is on GTS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Some networks also have NRT endpoints, but most networks pointed to data centers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Similar for delayed mode – will follow up with individual networks to determine URLs (some were provided)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3 networks have no GDAC at his point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9"/>
          <p:cNvSpPr txBox="1"/>
          <p:nvPr/>
        </p:nvSpPr>
        <p:spPr>
          <a:xfrm>
            <a:off x="441434" y="3167390"/>
            <a:ext cx="89022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ERDDAP and Dissemination</a:t>
            </a:r>
            <a:endParaRPr/>
          </a:p>
        </p:txBody>
      </p:sp>
      <p:pic>
        <p:nvPicPr>
          <p:cNvPr id="234" name="Google Shape;234;p9"/>
          <p:cNvPicPr preferRelativeResize="0"/>
          <p:nvPr/>
        </p:nvPicPr>
        <p:blipFill rotWithShape="1">
          <a:blip r:embed="rId4">
            <a:alphaModFix/>
          </a:blip>
          <a:srcRect b="5586" l="68927" r="4952" t="19490"/>
          <a:stretch/>
        </p:blipFill>
        <p:spPr>
          <a:xfrm>
            <a:off x="933123" y="3670453"/>
            <a:ext cx="2099702" cy="2066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9"/>
          <p:cNvPicPr preferRelativeResize="0"/>
          <p:nvPr/>
        </p:nvPicPr>
        <p:blipFill rotWithShape="1">
          <a:blip r:embed="rId5">
            <a:alphaModFix/>
          </a:blip>
          <a:srcRect b="8918" l="67706" r="1843" t="17715"/>
          <a:stretch/>
        </p:blipFill>
        <p:spPr>
          <a:xfrm>
            <a:off x="4065720" y="3715793"/>
            <a:ext cx="2350008" cy="214846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9"/>
          <p:cNvSpPr txBox="1"/>
          <p:nvPr/>
        </p:nvSpPr>
        <p:spPr>
          <a:xfrm>
            <a:off x="437701" y="5864259"/>
            <a:ext cx="3009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11 of 14 respondents use ERDDAP in some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context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7" name="Google Shape;237;p9"/>
          <p:cNvSpPr txBox="1"/>
          <p:nvPr/>
        </p:nvSpPr>
        <p:spPr>
          <a:xfrm>
            <a:off x="3715273" y="5872354"/>
            <a:ext cx="347527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9 of 14 respondents need help with ERDDAP, or don’t know</a:t>
            </a:r>
            <a:endParaRPr/>
          </a:p>
        </p:txBody>
      </p:sp>
      <p:sp>
        <p:nvSpPr>
          <p:cNvPr id="238" name="Google Shape;238;p9"/>
          <p:cNvSpPr txBox="1"/>
          <p:nvPr/>
        </p:nvSpPr>
        <p:spPr>
          <a:xfrm>
            <a:off x="7458284" y="5864258"/>
            <a:ext cx="47820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Only 2 of 14 respondents have some other API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Wis 2; Schema.org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239" name="Google Shape;239;p9"/>
          <p:cNvGrpSpPr/>
          <p:nvPr/>
        </p:nvGrpSpPr>
        <p:grpSpPr>
          <a:xfrm>
            <a:off x="10197043" y="2740561"/>
            <a:ext cx="1994957" cy="1097906"/>
            <a:chOff x="6889551" y="5388457"/>
            <a:chExt cx="1994957" cy="1097906"/>
          </a:xfrm>
        </p:grpSpPr>
        <p:sp>
          <p:nvSpPr>
            <p:cNvPr id="240" name="Google Shape;240;p9"/>
            <p:cNvSpPr/>
            <p:nvPr/>
          </p:nvSpPr>
          <p:spPr>
            <a:xfrm>
              <a:off x="6944497" y="5388457"/>
              <a:ext cx="320040" cy="320486"/>
            </a:xfrm>
            <a:prstGeom prst="ellipse">
              <a:avLst/>
            </a:prstGeom>
            <a:solidFill>
              <a:srgbClr val="637CEF"/>
            </a:solidFill>
            <a:ln cap="flat" cmpd="sng" w="19050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 rot="1527136">
              <a:off x="6942886" y="5744072"/>
              <a:ext cx="320040" cy="320486"/>
            </a:xfrm>
            <a:prstGeom prst="ellipse">
              <a:avLst/>
            </a:prstGeom>
            <a:solidFill>
              <a:srgbClr val="E3008C"/>
            </a:solidFill>
            <a:ln cap="flat" cmpd="sng" w="19050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942026" y="6099414"/>
              <a:ext cx="320040" cy="320486"/>
            </a:xfrm>
            <a:prstGeom prst="ellipse">
              <a:avLst/>
            </a:prstGeom>
            <a:solidFill>
              <a:srgbClr val="2AA0A4"/>
            </a:solidFill>
            <a:ln cap="flat" cmpd="sng" w="19050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AA0A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 txBox="1"/>
            <p:nvPr/>
          </p:nvSpPr>
          <p:spPr>
            <a:xfrm>
              <a:off x="7357918" y="5392201"/>
              <a:ext cx="65490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Yes</a:t>
              </a:r>
              <a:endParaRPr/>
            </a:p>
          </p:txBody>
        </p:sp>
        <p:sp>
          <p:nvSpPr>
            <p:cNvPr id="244" name="Google Shape;244;p9"/>
            <p:cNvSpPr txBox="1"/>
            <p:nvPr/>
          </p:nvSpPr>
          <p:spPr>
            <a:xfrm>
              <a:off x="7375396" y="5761533"/>
              <a:ext cx="65490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</a:t>
              </a:r>
              <a:endParaRPr/>
            </a:p>
          </p:txBody>
        </p:sp>
        <p:sp>
          <p:nvSpPr>
            <p:cNvPr id="245" name="Google Shape;245;p9"/>
            <p:cNvSpPr txBox="1"/>
            <p:nvPr/>
          </p:nvSpPr>
          <p:spPr>
            <a:xfrm>
              <a:off x="7375396" y="6117031"/>
              <a:ext cx="15091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Don’t Know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g3499b0d23ad_0_0" title="aoml gdp.png"/>
          <p:cNvPicPr preferRelativeResize="0"/>
          <p:nvPr/>
        </p:nvPicPr>
        <p:blipFill rotWithShape="1">
          <a:blip r:embed="rId3">
            <a:alphaModFix/>
          </a:blip>
          <a:srcRect b="0" l="4892" r="5000" t="5168"/>
          <a:stretch/>
        </p:blipFill>
        <p:spPr>
          <a:xfrm>
            <a:off x="4112400" y="1212325"/>
            <a:ext cx="6786701" cy="50600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52" name="Google Shape;252;g3499b0d23ad_0_0"/>
          <p:cNvSpPr txBox="1"/>
          <p:nvPr/>
        </p:nvSpPr>
        <p:spPr>
          <a:xfrm>
            <a:off x="368475" y="2091850"/>
            <a:ext cx="3114000" cy="20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ERDDAP as an </a:t>
            </a:r>
            <a:r>
              <a:rPr lang="en-US" sz="2800">
                <a:solidFill>
                  <a:schemeClr val="dk1"/>
                </a:solidFill>
              </a:rPr>
              <a:t>interoperability</a:t>
            </a:r>
            <a:r>
              <a:rPr lang="en-US" sz="2800">
                <a:solidFill>
                  <a:schemeClr val="dk1"/>
                </a:solidFill>
              </a:rPr>
              <a:t> layer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 txBox="1"/>
          <p:nvPr/>
        </p:nvSpPr>
        <p:spPr>
          <a:xfrm>
            <a:off x="164817" y="282884"/>
            <a:ext cx="995768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Data Implementation Plan Status</a:t>
            </a:r>
            <a:endParaRPr b="1" sz="3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0"/>
          <p:cNvSpPr txBox="1"/>
          <p:nvPr/>
        </p:nvSpPr>
        <p:spPr>
          <a:xfrm>
            <a:off x="785819" y="1112046"/>
            <a:ext cx="11163165" cy="5047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44" lvl="0" marL="28574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Data Task Team meetings, survey, etc. have taken quite a bit of time</a:t>
            </a:r>
            <a:endParaRPr/>
          </a:p>
          <a:p>
            <a:pPr indent="-120643" lvl="0" marL="28574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85744" lvl="0" marL="28574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Progress on m2m metadata exchange</a:t>
            </a:r>
            <a:endParaRPr/>
          </a:p>
          <a:p>
            <a:pPr indent="-285744" lvl="1" marL="74294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Anibos deployments since Dec 2019 in ERDDAP and harvested at OceanOPS</a:t>
            </a:r>
            <a:endParaRPr b="0" i="0" sz="2600" u="none" cap="none" strike="noStrike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85744" lvl="1" marL="74294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Developed python program to crawl and harvest US IOOS Glider DAC ERDDAP for ingestion into OceanOPS</a:t>
            </a:r>
            <a:endParaRPr b="0" i="0" sz="2600" u="none" cap="none" strike="noStrike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85744" lvl="2" marL="120014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Striving to make this as generic as possible for ERDDAP installations</a:t>
            </a:r>
            <a:endParaRPr/>
          </a:p>
          <a:p>
            <a:pPr indent="-285744" lvl="2" marL="120014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Need to work with Magali, Thomas and Victor to ingest into OceanOPS</a:t>
            </a:r>
            <a:endParaRPr b="0" i="0" sz="2600" u="none" cap="none" strike="noStrike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133344" lvl="0" marL="28574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1"/>
          <p:cNvSpPr txBox="1"/>
          <p:nvPr/>
        </p:nvSpPr>
        <p:spPr>
          <a:xfrm>
            <a:off x="164817" y="282884"/>
            <a:ext cx="995768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Data Implementation Plan: Challenges</a:t>
            </a:r>
            <a:endParaRPr b="1" sz="3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1"/>
          <p:cNvSpPr txBox="1"/>
          <p:nvPr/>
        </p:nvSpPr>
        <p:spPr>
          <a:xfrm>
            <a:off x="668101" y="867650"/>
            <a:ext cx="11105400" cy="69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85744" lvl="0" marL="28574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Time, people, resources</a:t>
            </a:r>
            <a:endParaRPr/>
          </a:p>
          <a:p>
            <a:pPr indent="-133344" lvl="0" marL="28574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85744" lvl="0" marL="28574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Full understanding of network delayed mode data flows, end points, services, formats, etc</a:t>
            </a:r>
            <a:endParaRPr sz="2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133344" lvl="0" marL="28574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85744" lvl="0" marL="28574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Some networks are complex</a:t>
            </a:r>
            <a:endParaRPr/>
          </a:p>
          <a:p>
            <a:pPr indent="-285744" lvl="1" marL="74294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OceanSITES platforms are not all at a GDAC, so harvesting is difficult</a:t>
            </a:r>
            <a:endParaRPr/>
          </a:p>
          <a:p>
            <a:pPr indent="-285744" lvl="1" marL="74294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VOS delayed-mode GDAC going through format changes</a:t>
            </a:r>
            <a:endParaRPr/>
          </a:p>
          <a:p>
            <a:pPr indent="-133344" lvl="1" marL="74294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85744" lvl="0" marL="28574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Identifying appropriate data licenses</a:t>
            </a:r>
            <a:endParaRPr/>
          </a:p>
          <a:p>
            <a:pPr indent="-133344" lvl="0" marL="28574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85743" lvl="0" marL="285743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Ensuring Provenance of data collected by networks</a:t>
            </a:r>
            <a:endParaRPr sz="2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85743" lvl="0" marL="285743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"/>
              <a:buChar char="•"/>
            </a:pPr>
            <a:r>
              <a:rPr lang="en-US" sz="2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Should we be focusing on data rescue/preservation issues?</a:t>
            </a:r>
            <a:endParaRPr sz="2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133344" lvl="0" marL="28574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/>
          <p:nvPr>
            <p:ph type="title"/>
          </p:nvPr>
        </p:nvSpPr>
        <p:spPr>
          <a:xfrm>
            <a:off x="540544" y="541735"/>
            <a:ext cx="4139200" cy="4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None/>
            </a:pPr>
            <a:r>
              <a:rPr b="1" lang="en-US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Agenda</a:t>
            </a:r>
            <a:endParaRPr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25" name="Google Shape;125;p2"/>
          <p:cNvSpPr txBox="1"/>
          <p:nvPr>
            <p:ph idx="1" type="body"/>
          </p:nvPr>
        </p:nvSpPr>
        <p:spPr>
          <a:xfrm>
            <a:off x="540544" y="1407519"/>
            <a:ext cx="11396083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047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7.1	OCG Data Implementation Plan and Data Task Team update - Kevin</a:t>
            </a:r>
            <a:endParaRPr sz="2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3047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7.2	IOC Data Architecture concept and Initial Work – Emma</a:t>
            </a:r>
            <a:endParaRPr/>
          </a:p>
          <a:p>
            <a:pPr indent="0" lvl="0" marL="3047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Discussion</a:t>
            </a:r>
            <a:endParaRPr/>
          </a:p>
          <a:p>
            <a:pPr indent="0" lvl="0" marL="3047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3047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en-US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Coffee Break</a:t>
            </a:r>
            <a:endParaRPr/>
          </a:p>
          <a:p>
            <a:pPr indent="0" lvl="0" marL="3047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3047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7.3	WMO and WIS 2 updates</a:t>
            </a:r>
            <a:endParaRPr/>
          </a:p>
          <a:p>
            <a:pPr indent="-457200" lvl="0" marL="7619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Argo </a:t>
            </a:r>
            <a:r>
              <a:rPr lang="en-US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WIS 2 pilot project - Léo Bruvry-Lagadec</a:t>
            </a:r>
            <a:endParaRPr/>
          </a:p>
          <a:p>
            <a:pPr indent="-457200" lvl="0" marL="7619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ERDDAP as a WIS 2 node - Kevin</a:t>
            </a:r>
            <a:endParaRPr/>
          </a:p>
          <a:p>
            <a:pPr indent="-457200" lvl="0" marL="7619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Marine Climage Data System (MCDS) Update - David Berry</a:t>
            </a:r>
            <a:endParaRPr/>
          </a:p>
          <a:p>
            <a:pPr indent="-457200" lvl="0" marL="7619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Discussion</a:t>
            </a:r>
            <a:endParaRPr/>
          </a:p>
          <a:p>
            <a:pPr indent="-457200" lvl="0" marL="7619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WIS2 progress in ocean domain – Tom Kralidis</a:t>
            </a:r>
            <a:endParaRPr sz="3600"/>
          </a:p>
          <a:p>
            <a:pPr indent="0" lvl="0" marL="3047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/>
          <p:nvPr>
            <p:ph idx="12" type="sldNum"/>
          </p:nvPr>
        </p:nvSpPr>
        <p:spPr>
          <a:xfrm>
            <a:off x="8437612" y="4869656"/>
            <a:ext cx="193200" cy="1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3"/>
          <p:cNvSpPr txBox="1"/>
          <p:nvPr>
            <p:ph type="title"/>
          </p:nvPr>
        </p:nvSpPr>
        <p:spPr>
          <a:xfrm>
            <a:off x="540544" y="541735"/>
            <a:ext cx="4139200" cy="4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None/>
            </a:pPr>
            <a:r>
              <a:rPr b="1" lang="en-US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Background</a:t>
            </a:r>
            <a:endParaRPr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32" name="Google Shape;132;p3"/>
          <p:cNvSpPr txBox="1"/>
          <p:nvPr>
            <p:ph idx="1" type="body"/>
          </p:nvPr>
        </p:nvSpPr>
        <p:spPr>
          <a:xfrm>
            <a:off x="683655" y="1420556"/>
            <a:ext cx="9944624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047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From OCG 15 (May 2024)</a:t>
            </a:r>
            <a:endParaRPr/>
          </a:p>
          <a:p>
            <a:pPr indent="-457189" lvl="0" marL="76198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Create new OCG Data Task Team that will report on progress at OCG 16</a:t>
            </a:r>
            <a:endParaRPr/>
          </a:p>
          <a:p>
            <a:pPr indent="-457188" lvl="1" marL="1371566" rtl="0" algn="l">
              <a:lnSpc>
                <a:spcPct val="90000"/>
              </a:lnSpc>
              <a:spcBef>
                <a:spcPts val="1733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Goal: Enable the OCG Data Implementation Strategy</a:t>
            </a:r>
            <a:endParaRPr/>
          </a:p>
          <a:p>
            <a:pPr indent="-457189" lvl="2" marL="198115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en-US" sz="2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Minimum metadata for WIGOS ID</a:t>
            </a:r>
            <a:endParaRPr/>
          </a:p>
          <a:p>
            <a:pPr indent="-457189" lvl="2" marL="198115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en-US" sz="2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Improving metadata flows into OceanOPS</a:t>
            </a:r>
            <a:endParaRPr sz="2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57189" lvl="2" marL="198115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en-US" sz="2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Federated data/metadata end points </a:t>
            </a:r>
            <a:endParaRPr/>
          </a:p>
          <a:p>
            <a:pPr indent="-368288" lvl="1" marL="1371566" rtl="0" algn="l">
              <a:lnSpc>
                <a:spcPct val="90000"/>
              </a:lnSpc>
              <a:spcBef>
                <a:spcPts val="1733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2667"/>
          </a:p>
          <a:p>
            <a:pPr indent="-368288" lvl="1" marL="1371566" rtl="0" algn="l">
              <a:lnSpc>
                <a:spcPct val="90000"/>
              </a:lnSpc>
              <a:spcBef>
                <a:spcPts val="1733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3600"/>
          </a:p>
          <a:p>
            <a:pPr indent="0" lvl="0" marL="3047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493e79512a_0_0"/>
          <p:cNvSpPr txBox="1"/>
          <p:nvPr/>
        </p:nvSpPr>
        <p:spPr>
          <a:xfrm>
            <a:off x="240767" y="3798449"/>
            <a:ext cx="11360100" cy="15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3493e79512a_0_0"/>
          <p:cNvSpPr txBox="1"/>
          <p:nvPr/>
        </p:nvSpPr>
        <p:spPr>
          <a:xfrm>
            <a:off x="0" y="332325"/>
            <a:ext cx="11296200" cy="7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OCG Cross-Network Data Implementation Strategy </a:t>
            </a:r>
            <a:endParaRPr b="0" i="0" sz="3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39" name="Google Shape;139;g3493e79512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3196" y="3410668"/>
            <a:ext cx="4365379" cy="252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3493e79512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764" y="3410668"/>
            <a:ext cx="2287998" cy="230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3493e79512a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74734" y="1120233"/>
            <a:ext cx="3726139" cy="522033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3493e79512a_0_0"/>
          <p:cNvSpPr txBox="1"/>
          <p:nvPr/>
        </p:nvSpPr>
        <p:spPr>
          <a:xfrm>
            <a:off x="511983" y="918868"/>
            <a:ext cx="6621900" cy="26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This Implementation Plan is an effort to define specific and actionable ways OCG network/programs can move towards FAIR compliance</a:t>
            </a:r>
            <a:endParaRPr b="0" i="0" sz="20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431787" lvl="0" marL="60958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attrocento San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Improve (meta)data discovery, exchange, accessibility and usability for all stakeholders</a:t>
            </a:r>
            <a:endParaRPr b="0" i="0" sz="20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431787" lvl="0" marL="60958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attrocento San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Improve access to distributed (meta)data endpoints through federated, uniform data services</a:t>
            </a:r>
            <a:endParaRPr b="0" i="0" sz="2000" u="none" cap="none" strike="noStrik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/>
          <p:nvPr/>
        </p:nvSpPr>
        <p:spPr>
          <a:xfrm>
            <a:off x="3810000" y="3252218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8" name="Google Shape;148;p4"/>
          <p:cNvSpPr txBox="1"/>
          <p:nvPr/>
        </p:nvSpPr>
        <p:spPr>
          <a:xfrm>
            <a:off x="3810000" y="3252218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9" name="Google Shape;149;p4"/>
          <p:cNvSpPr txBox="1"/>
          <p:nvPr/>
        </p:nvSpPr>
        <p:spPr>
          <a:xfrm>
            <a:off x="3104395" y="1419632"/>
            <a:ext cx="908760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44" lvl="0" marL="28574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Develop metadata flow between observing network data systems, OceanOPS, and external stakeholders (WMO, IODE, etc)</a:t>
            </a:r>
            <a:endParaRPr/>
          </a:p>
          <a:p>
            <a:pPr indent="-285744" lvl="0" marL="28574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Improve m2m metadata exchange with OceanOPS and other stakeholders (WMO, IODE ODIS)</a:t>
            </a:r>
            <a:endParaRPr/>
          </a:p>
          <a:p>
            <a:pPr indent="-285744" lvl="0" marL="28574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Expand integration of ERDDAP data services across OCG networks</a:t>
            </a:r>
            <a:endParaRPr/>
          </a:p>
        </p:txBody>
      </p:sp>
      <p:sp>
        <p:nvSpPr>
          <p:cNvPr id="150" name="Google Shape;150;p4"/>
          <p:cNvSpPr txBox="1"/>
          <p:nvPr/>
        </p:nvSpPr>
        <p:spPr>
          <a:xfrm>
            <a:off x="3104395" y="4259707"/>
            <a:ext cx="71669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44" lvl="0" marL="28574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Four meetings (Nov, Dec 2025; Jan, Mar 2026)</a:t>
            </a:r>
            <a:endParaRPr/>
          </a:p>
        </p:txBody>
      </p:sp>
      <p:sp>
        <p:nvSpPr>
          <p:cNvPr id="151" name="Google Shape;151;p4"/>
          <p:cNvSpPr txBox="1"/>
          <p:nvPr/>
        </p:nvSpPr>
        <p:spPr>
          <a:xfrm>
            <a:off x="164817" y="282884"/>
            <a:ext cx="995768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Data Implementation Plan &amp; Data Task Team updates </a:t>
            </a:r>
            <a:endParaRPr b="1" sz="3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164826" y="4138275"/>
            <a:ext cx="27072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Activities</a:t>
            </a:r>
            <a:endParaRPr b="1" sz="4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147375" y="5299125"/>
            <a:ext cx="28029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Members</a:t>
            </a:r>
            <a:endParaRPr b="1" sz="4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3104394" y="5303080"/>
            <a:ext cx="864688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44" lvl="0" marL="28574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~43 people consisting of network data TT members and other relevant community members – open to all!</a:t>
            </a:r>
            <a:endParaRPr/>
          </a:p>
        </p:txBody>
      </p:sp>
      <p:sp>
        <p:nvSpPr>
          <p:cNvPr id="155" name="Google Shape;155;p4"/>
          <p:cNvSpPr/>
          <p:nvPr/>
        </p:nvSpPr>
        <p:spPr>
          <a:xfrm>
            <a:off x="220850" y="1953875"/>
            <a:ext cx="29805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Objectives</a:t>
            </a:r>
            <a:endParaRPr b="1" sz="4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/>
          <p:nvPr/>
        </p:nvSpPr>
        <p:spPr>
          <a:xfrm>
            <a:off x="6473993" y="1923709"/>
            <a:ext cx="5272088" cy="1864995"/>
          </a:xfrm>
          <a:custGeom>
            <a:rect b="b" l="l" r="r" t="t"/>
            <a:pathLst>
              <a:path extrusionOk="0" h="2486659" w="7029450">
                <a:moveTo>
                  <a:pt x="0" y="252730"/>
                </a:moveTo>
                <a:lnTo>
                  <a:pt x="4071" y="207303"/>
                </a:lnTo>
                <a:lnTo>
                  <a:pt x="15808" y="164546"/>
                </a:lnTo>
                <a:lnTo>
                  <a:pt x="34498" y="125174"/>
                </a:lnTo>
                <a:lnTo>
                  <a:pt x="59428" y="89901"/>
                </a:lnTo>
                <a:lnTo>
                  <a:pt x="89882" y="59440"/>
                </a:lnTo>
                <a:lnTo>
                  <a:pt x="125148" y="34506"/>
                </a:lnTo>
                <a:lnTo>
                  <a:pt x="164512" y="15812"/>
                </a:lnTo>
                <a:lnTo>
                  <a:pt x="207260" y="4072"/>
                </a:lnTo>
                <a:lnTo>
                  <a:pt x="252679" y="0"/>
                </a:lnTo>
                <a:lnTo>
                  <a:pt x="6776720" y="0"/>
                </a:lnTo>
                <a:lnTo>
                  <a:pt x="6822146" y="4072"/>
                </a:lnTo>
                <a:lnTo>
                  <a:pt x="6864903" y="15812"/>
                </a:lnTo>
                <a:lnTo>
                  <a:pt x="6904275" y="34506"/>
                </a:lnTo>
                <a:lnTo>
                  <a:pt x="6939548" y="59440"/>
                </a:lnTo>
                <a:lnTo>
                  <a:pt x="6970009" y="89901"/>
                </a:lnTo>
                <a:lnTo>
                  <a:pt x="6994943" y="125174"/>
                </a:lnTo>
                <a:lnTo>
                  <a:pt x="7013637" y="164546"/>
                </a:lnTo>
                <a:lnTo>
                  <a:pt x="7025377" y="207303"/>
                </a:lnTo>
                <a:lnTo>
                  <a:pt x="7029450" y="252730"/>
                </a:lnTo>
                <a:lnTo>
                  <a:pt x="7029450" y="2233422"/>
                </a:lnTo>
                <a:lnTo>
                  <a:pt x="7025377" y="2278848"/>
                </a:lnTo>
                <a:lnTo>
                  <a:pt x="7013637" y="2321605"/>
                </a:lnTo>
                <a:lnTo>
                  <a:pt x="6994943" y="2360977"/>
                </a:lnTo>
                <a:lnTo>
                  <a:pt x="6970009" y="2396250"/>
                </a:lnTo>
                <a:lnTo>
                  <a:pt x="6939548" y="2426711"/>
                </a:lnTo>
                <a:lnTo>
                  <a:pt x="6904275" y="2451645"/>
                </a:lnTo>
                <a:lnTo>
                  <a:pt x="6864903" y="2470339"/>
                </a:lnTo>
                <a:lnTo>
                  <a:pt x="6822146" y="2482079"/>
                </a:lnTo>
                <a:lnTo>
                  <a:pt x="6776720" y="2486152"/>
                </a:lnTo>
                <a:lnTo>
                  <a:pt x="252679" y="2486152"/>
                </a:lnTo>
                <a:lnTo>
                  <a:pt x="207260" y="2482079"/>
                </a:lnTo>
                <a:lnTo>
                  <a:pt x="164512" y="2470339"/>
                </a:lnTo>
                <a:lnTo>
                  <a:pt x="125148" y="2451645"/>
                </a:lnTo>
                <a:lnTo>
                  <a:pt x="89882" y="2426711"/>
                </a:lnTo>
                <a:lnTo>
                  <a:pt x="59428" y="2396250"/>
                </a:lnTo>
                <a:lnTo>
                  <a:pt x="34498" y="2360977"/>
                </a:lnTo>
                <a:lnTo>
                  <a:pt x="15808" y="2321605"/>
                </a:lnTo>
                <a:lnTo>
                  <a:pt x="4071" y="2278848"/>
                </a:lnTo>
                <a:lnTo>
                  <a:pt x="0" y="2233422"/>
                </a:lnTo>
                <a:lnTo>
                  <a:pt x="0" y="252730"/>
                </a:lnTo>
                <a:close/>
              </a:path>
            </a:pathLst>
          </a:custGeom>
          <a:noFill/>
          <a:ln cap="flat" cmpd="sng" w="19050">
            <a:solidFill>
              <a:srgbClr val="042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6809500" y="1989554"/>
            <a:ext cx="1244925" cy="10216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275">
            <a:spAutoFit/>
          </a:bodyPr>
          <a:lstStyle/>
          <a:p>
            <a:pPr indent="0" lvl="0" marL="9525" marR="169065" rtl="0" algn="l">
              <a:lnSpc>
                <a:spcPct val="112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Hardware </a:t>
            </a:r>
            <a:r>
              <a:rPr lang="en-US" sz="105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Platform model </a:t>
            </a:r>
            <a:r>
              <a:rPr b="1" lang="en-US" sz="105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(*) </a:t>
            </a:r>
            <a:r>
              <a:rPr lang="en-US" sz="105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Manufacturer </a:t>
            </a:r>
            <a:r>
              <a:rPr b="1" lang="en-US" sz="105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(*)</a:t>
            </a:r>
            <a:endParaRPr sz="10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525" marR="3811" rtl="0" algn="l">
              <a:lnSpc>
                <a:spcPct val="139285"/>
              </a:lnSpc>
              <a:spcBef>
                <a:spcPts val="23"/>
              </a:spcBef>
              <a:spcAft>
                <a:spcPts val="0"/>
              </a:spcAft>
              <a:buNone/>
            </a:pPr>
            <a:r>
              <a:rPr lang="en-US" sz="1051">
                <a:solidFill>
                  <a:srgbClr val="4E94D9"/>
                </a:solidFill>
                <a:latin typeface="Calibri"/>
                <a:ea typeface="Calibri"/>
                <a:cs typeface="Calibri"/>
                <a:sym typeface="Calibri"/>
              </a:rPr>
              <a:t>Serial number </a:t>
            </a:r>
            <a:r>
              <a:rPr lang="en-US" sz="105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[Telecommunication]</a:t>
            </a:r>
            <a:endParaRPr sz="10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6473995" y="3938342"/>
            <a:ext cx="2964656" cy="1075983"/>
          </a:xfrm>
          <a:custGeom>
            <a:rect b="b" l="l" r="r" t="t"/>
            <a:pathLst>
              <a:path extrusionOk="0" h="1343659" w="3952875">
                <a:moveTo>
                  <a:pt x="0" y="223774"/>
                </a:moveTo>
                <a:lnTo>
                  <a:pt x="4547" y="178680"/>
                </a:lnTo>
                <a:lnTo>
                  <a:pt x="17590" y="136677"/>
                </a:lnTo>
                <a:lnTo>
                  <a:pt x="38227" y="98666"/>
                </a:lnTo>
                <a:lnTo>
                  <a:pt x="65560" y="65547"/>
                </a:lnTo>
                <a:lnTo>
                  <a:pt x="98687" y="38221"/>
                </a:lnTo>
                <a:lnTo>
                  <a:pt x="136709" y="17587"/>
                </a:lnTo>
                <a:lnTo>
                  <a:pt x="178726" y="4546"/>
                </a:lnTo>
                <a:lnTo>
                  <a:pt x="223837" y="0"/>
                </a:lnTo>
                <a:lnTo>
                  <a:pt x="3728974" y="0"/>
                </a:lnTo>
                <a:lnTo>
                  <a:pt x="3774109" y="4546"/>
                </a:lnTo>
                <a:lnTo>
                  <a:pt x="3816143" y="17587"/>
                </a:lnTo>
                <a:lnTo>
                  <a:pt x="3854177" y="38221"/>
                </a:lnTo>
                <a:lnTo>
                  <a:pt x="3887311" y="65547"/>
                </a:lnTo>
                <a:lnTo>
                  <a:pt x="3914647" y="98666"/>
                </a:lnTo>
                <a:lnTo>
                  <a:pt x="3935285" y="136677"/>
                </a:lnTo>
                <a:lnTo>
                  <a:pt x="3948327" y="178680"/>
                </a:lnTo>
                <a:lnTo>
                  <a:pt x="3952875" y="223774"/>
                </a:lnTo>
                <a:lnTo>
                  <a:pt x="3952875" y="1119187"/>
                </a:lnTo>
                <a:lnTo>
                  <a:pt x="3948327" y="1164302"/>
                </a:lnTo>
                <a:lnTo>
                  <a:pt x="3935285" y="1206322"/>
                </a:lnTo>
                <a:lnTo>
                  <a:pt x="3914647" y="1244346"/>
                </a:lnTo>
                <a:lnTo>
                  <a:pt x="3887311" y="1277475"/>
                </a:lnTo>
                <a:lnTo>
                  <a:pt x="3854177" y="1304809"/>
                </a:lnTo>
                <a:lnTo>
                  <a:pt x="3816143" y="1325447"/>
                </a:lnTo>
                <a:lnTo>
                  <a:pt x="3774109" y="1338490"/>
                </a:lnTo>
                <a:lnTo>
                  <a:pt x="3728974" y="1343037"/>
                </a:lnTo>
                <a:lnTo>
                  <a:pt x="223837" y="1343037"/>
                </a:lnTo>
                <a:lnTo>
                  <a:pt x="178726" y="1338490"/>
                </a:lnTo>
                <a:lnTo>
                  <a:pt x="136709" y="1325447"/>
                </a:lnTo>
                <a:lnTo>
                  <a:pt x="98687" y="1304809"/>
                </a:lnTo>
                <a:lnTo>
                  <a:pt x="65560" y="1277475"/>
                </a:lnTo>
                <a:lnTo>
                  <a:pt x="38227" y="1244346"/>
                </a:lnTo>
                <a:lnTo>
                  <a:pt x="17590" y="1206322"/>
                </a:lnTo>
                <a:lnTo>
                  <a:pt x="4547" y="1164302"/>
                </a:lnTo>
                <a:lnTo>
                  <a:pt x="0" y="1119187"/>
                </a:lnTo>
                <a:lnTo>
                  <a:pt x="0" y="223774"/>
                </a:lnTo>
                <a:close/>
              </a:path>
            </a:pathLst>
          </a:custGeom>
          <a:noFill/>
          <a:ln cap="flat" cmpd="sng" w="19050">
            <a:solidFill>
              <a:srgbClr val="042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6803310" y="3998051"/>
            <a:ext cx="1659825" cy="1016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175">
            <a:spAutoFit/>
          </a:bodyPr>
          <a:lstStyle/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Status</a:t>
            </a:r>
            <a:endParaRPr sz="11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525" marR="0" rtl="0" algn="l">
              <a:spcBef>
                <a:spcPts val="124"/>
              </a:spcBef>
              <a:spcAft>
                <a:spcPts val="0"/>
              </a:spcAft>
              <a:buNone/>
            </a:pPr>
            <a:r>
              <a:rPr lang="en-US" sz="105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Status </a:t>
            </a:r>
            <a:r>
              <a:rPr b="1" lang="en-US" sz="105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(*)</a:t>
            </a:r>
            <a:endParaRPr sz="10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4764" marR="0" rtl="0" algn="l">
              <a:spcBef>
                <a:spcPts val="139"/>
              </a:spcBef>
              <a:spcAft>
                <a:spcPts val="0"/>
              </a:spcAft>
              <a:buNone/>
            </a:pPr>
            <a:r>
              <a:rPr lang="en-US" sz="105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Latest observation date</a:t>
            </a:r>
            <a:endParaRPr sz="10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4764" marR="3811" rtl="0" algn="l">
              <a:lnSpc>
                <a:spcPct val="139285"/>
              </a:lnSpc>
              <a:spcBef>
                <a:spcPts val="83"/>
              </a:spcBef>
              <a:spcAft>
                <a:spcPts val="0"/>
              </a:spcAft>
              <a:buNone/>
            </a:pPr>
            <a:r>
              <a:rPr lang="en-US" sz="105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Latest observation latitude Latest observation longitude</a:t>
            </a:r>
            <a:endParaRPr sz="10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5" name="Google Shape;165;p5"/>
          <p:cNvGrpSpPr/>
          <p:nvPr/>
        </p:nvGrpSpPr>
        <p:grpSpPr>
          <a:xfrm>
            <a:off x="9581526" y="-2219772"/>
            <a:ext cx="2143125" cy="7165856"/>
            <a:chOff x="4400550" y="962012"/>
            <a:chExt cx="2857500" cy="9554475"/>
          </a:xfrm>
        </p:grpSpPr>
        <p:pic>
          <p:nvPicPr>
            <p:cNvPr id="166" name="Google Shape;166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10125" y="962012"/>
              <a:ext cx="657225" cy="7143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5"/>
            <p:cNvSpPr/>
            <p:nvPr/>
          </p:nvSpPr>
          <p:spPr>
            <a:xfrm>
              <a:off x="4400550" y="9172828"/>
              <a:ext cx="2857500" cy="1343659"/>
            </a:xfrm>
            <a:custGeom>
              <a:rect b="b" l="l" r="r" t="t"/>
              <a:pathLst>
                <a:path extrusionOk="0" h="1343659" w="2857500">
                  <a:moveTo>
                    <a:pt x="0" y="223774"/>
                  </a:moveTo>
                  <a:lnTo>
                    <a:pt x="4547" y="178680"/>
                  </a:lnTo>
                  <a:lnTo>
                    <a:pt x="17589" y="136677"/>
                  </a:lnTo>
                  <a:lnTo>
                    <a:pt x="38227" y="98666"/>
                  </a:lnTo>
                  <a:lnTo>
                    <a:pt x="65563" y="65547"/>
                  </a:lnTo>
                  <a:lnTo>
                    <a:pt x="98697" y="38221"/>
                  </a:lnTo>
                  <a:lnTo>
                    <a:pt x="136731" y="17587"/>
                  </a:lnTo>
                  <a:lnTo>
                    <a:pt x="178765" y="4546"/>
                  </a:lnTo>
                  <a:lnTo>
                    <a:pt x="223900" y="0"/>
                  </a:lnTo>
                  <a:lnTo>
                    <a:pt x="2633599" y="0"/>
                  </a:lnTo>
                  <a:lnTo>
                    <a:pt x="2678734" y="4546"/>
                  </a:lnTo>
                  <a:lnTo>
                    <a:pt x="2720768" y="17587"/>
                  </a:lnTo>
                  <a:lnTo>
                    <a:pt x="2758802" y="38221"/>
                  </a:lnTo>
                  <a:lnTo>
                    <a:pt x="2791936" y="65547"/>
                  </a:lnTo>
                  <a:lnTo>
                    <a:pt x="2819272" y="98666"/>
                  </a:lnTo>
                  <a:lnTo>
                    <a:pt x="2839910" y="136677"/>
                  </a:lnTo>
                  <a:lnTo>
                    <a:pt x="2852952" y="178680"/>
                  </a:lnTo>
                  <a:lnTo>
                    <a:pt x="2857500" y="223774"/>
                  </a:lnTo>
                  <a:lnTo>
                    <a:pt x="2857500" y="1119187"/>
                  </a:lnTo>
                  <a:lnTo>
                    <a:pt x="2852952" y="1164302"/>
                  </a:lnTo>
                  <a:lnTo>
                    <a:pt x="2839910" y="1206322"/>
                  </a:lnTo>
                  <a:lnTo>
                    <a:pt x="2819272" y="1244346"/>
                  </a:lnTo>
                  <a:lnTo>
                    <a:pt x="2791936" y="1277475"/>
                  </a:lnTo>
                  <a:lnTo>
                    <a:pt x="2758802" y="1304809"/>
                  </a:lnTo>
                  <a:lnTo>
                    <a:pt x="2720768" y="1325447"/>
                  </a:lnTo>
                  <a:lnTo>
                    <a:pt x="2678734" y="1338490"/>
                  </a:lnTo>
                  <a:lnTo>
                    <a:pt x="2633599" y="1343037"/>
                  </a:lnTo>
                  <a:lnTo>
                    <a:pt x="223900" y="1343037"/>
                  </a:lnTo>
                  <a:lnTo>
                    <a:pt x="178765" y="1338490"/>
                  </a:lnTo>
                  <a:lnTo>
                    <a:pt x="136731" y="1325447"/>
                  </a:lnTo>
                  <a:lnTo>
                    <a:pt x="98697" y="1304809"/>
                  </a:lnTo>
                  <a:lnTo>
                    <a:pt x="65563" y="1277475"/>
                  </a:lnTo>
                  <a:lnTo>
                    <a:pt x="38227" y="1244346"/>
                  </a:lnTo>
                  <a:lnTo>
                    <a:pt x="17589" y="1206322"/>
                  </a:lnTo>
                  <a:lnTo>
                    <a:pt x="4547" y="1164302"/>
                  </a:lnTo>
                  <a:lnTo>
                    <a:pt x="0" y="1119187"/>
                  </a:lnTo>
                  <a:lnTo>
                    <a:pt x="0" y="223774"/>
                  </a:lnTo>
                  <a:close/>
                </a:path>
              </a:pathLst>
            </a:custGeom>
            <a:noFill/>
            <a:ln cap="flat" cmpd="sng" w="19050">
              <a:solidFill>
                <a:srgbClr val="042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" name="Google Shape;168;p5"/>
          <p:cNvSpPr txBox="1"/>
          <p:nvPr/>
        </p:nvSpPr>
        <p:spPr>
          <a:xfrm>
            <a:off x="8936625" y="2172169"/>
            <a:ext cx="1733175" cy="14571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00">
            <a:spAutoFit/>
          </a:bodyPr>
          <a:lstStyle/>
          <a:p>
            <a:pPr indent="-110012" lvl="0" marL="119060" marR="659590" rtl="0" algn="l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[Sensors] </a:t>
            </a:r>
            <a:r>
              <a:rPr b="1" lang="en-US" sz="105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(*) </a:t>
            </a:r>
            <a:r>
              <a:rPr lang="en-US" sz="105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 </a:t>
            </a:r>
            <a:r>
              <a:rPr lang="en-US" sz="105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Manufacturer </a:t>
            </a:r>
            <a:r>
              <a:rPr b="1" lang="en-US" sz="105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(*)</a:t>
            </a:r>
            <a:endParaRPr sz="10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9060" marR="0" rtl="0" algn="l">
              <a:lnSpc>
                <a:spcPct val="118857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05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[Sub Variables] </a:t>
            </a:r>
            <a:r>
              <a:rPr b="1" lang="en-US" sz="105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(*)</a:t>
            </a:r>
            <a:endParaRPr sz="10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9060" marR="0" rtl="0" algn="l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1">
                <a:solidFill>
                  <a:srgbClr val="4E94D9"/>
                </a:solidFill>
                <a:latin typeface="Calibri"/>
                <a:ea typeface="Calibri"/>
                <a:cs typeface="Calibri"/>
                <a:sym typeface="Calibri"/>
              </a:rPr>
              <a:t>Serial number</a:t>
            </a:r>
            <a:endParaRPr sz="10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9060" marR="0" rtl="0" algn="l">
              <a:lnSpc>
                <a:spcPct val="118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Sensor height (</a:t>
            </a:r>
            <a:r>
              <a:rPr lang="en-US" sz="105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applicable</a:t>
            </a:r>
            <a:r>
              <a:rPr lang="en-US" sz="105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0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9060" marR="0" rtl="0" algn="l">
              <a:lnSpc>
                <a:spcPct val="118857"/>
              </a:lnSpc>
              <a:spcBef>
                <a:spcPts val="37"/>
              </a:spcBef>
              <a:spcAft>
                <a:spcPts val="0"/>
              </a:spcAft>
              <a:buNone/>
            </a:pPr>
            <a:r>
              <a:rPr lang="en-US" sz="1051">
                <a:solidFill>
                  <a:srgbClr val="4E94D9"/>
                </a:solidFill>
                <a:latin typeface="Calibri"/>
                <a:ea typeface="Calibri"/>
                <a:cs typeface="Calibri"/>
                <a:sym typeface="Calibri"/>
              </a:rPr>
              <a:t>Start date</a:t>
            </a:r>
            <a:endParaRPr sz="10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9060" marR="0" rtl="0" algn="l">
              <a:lnSpc>
                <a:spcPct val="118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1">
                <a:solidFill>
                  <a:srgbClr val="4E94D9"/>
                </a:solidFill>
                <a:latin typeface="Calibri"/>
                <a:ea typeface="Calibri"/>
                <a:cs typeface="Calibri"/>
                <a:sym typeface="Calibri"/>
              </a:rPr>
              <a:t>End date</a:t>
            </a:r>
            <a:endParaRPr sz="10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9060" marR="0" rtl="0" algn="l"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05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Providers </a:t>
            </a:r>
            <a:r>
              <a:rPr b="1" lang="en-US" sz="105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(*) </a:t>
            </a:r>
            <a:r>
              <a:rPr lang="en-US" sz="105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05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applicable</a:t>
            </a:r>
            <a:r>
              <a:rPr lang="en-US" sz="105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0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9914937" y="3998052"/>
            <a:ext cx="1326825" cy="567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175">
            <a:spAutoFit/>
          </a:bodyPr>
          <a:lstStyle/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</a:t>
            </a:r>
            <a:endParaRPr sz="11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525" marR="0" rtl="0" algn="l">
              <a:spcBef>
                <a:spcPts val="124"/>
              </a:spcBef>
              <a:spcAft>
                <a:spcPts val="0"/>
              </a:spcAft>
              <a:buNone/>
            </a:pPr>
            <a:r>
              <a:rPr lang="en-US" sz="105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Passport Delivery Date</a:t>
            </a:r>
            <a:endParaRPr sz="10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525" marR="0" rtl="0" algn="l">
              <a:spcBef>
                <a:spcPts val="207"/>
              </a:spcBef>
              <a:spcAft>
                <a:spcPts val="0"/>
              </a:spcAft>
              <a:buNone/>
            </a:pPr>
            <a:r>
              <a:rPr lang="en-US" sz="105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Latest Update Date</a:t>
            </a:r>
            <a:endParaRPr sz="10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530400" y="1192727"/>
            <a:ext cx="1773000" cy="2428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900">
            <a:spAutoFit/>
          </a:bodyPr>
          <a:lstStyle/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Passport metadata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6320198" y="1213205"/>
            <a:ext cx="733500" cy="496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00">
            <a:spAutoFit/>
          </a:bodyPr>
          <a:lstStyle/>
          <a:p>
            <a:pPr indent="0" lvl="0" marL="9525" marR="3811" rtl="0" algn="l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Mandatory </a:t>
            </a:r>
            <a:r>
              <a:rPr lang="en-US" sz="105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Computed </a:t>
            </a:r>
            <a:r>
              <a:rPr lang="en-US" sz="1051">
                <a:solidFill>
                  <a:srgbClr val="4E94D9"/>
                </a:solidFill>
                <a:latin typeface="Calibri"/>
                <a:ea typeface="Calibri"/>
                <a:cs typeface="Calibri"/>
                <a:sym typeface="Calibri"/>
              </a:rPr>
              <a:t>Nice to have</a:t>
            </a:r>
            <a:endParaRPr sz="10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 txBox="1"/>
          <p:nvPr/>
        </p:nvSpPr>
        <p:spPr>
          <a:xfrm>
            <a:off x="7722003" y="1218063"/>
            <a:ext cx="1095751" cy="335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900">
            <a:spAutoFit/>
          </a:bodyPr>
          <a:lstStyle/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(*) </a:t>
            </a:r>
            <a:r>
              <a:rPr lang="en-US" sz="105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 table</a:t>
            </a:r>
            <a:endParaRPr sz="10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525" marR="0" rtl="0" algn="l"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05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 … ]array</a:t>
            </a:r>
            <a:endParaRPr sz="10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-282642" y="5677647"/>
            <a:ext cx="1130664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Defining the minimum metadata required for a WIGOS ID </a:t>
            </a:r>
            <a:endParaRPr/>
          </a:p>
        </p:txBody>
      </p:sp>
      <p:sp>
        <p:nvSpPr>
          <p:cNvPr id="174" name="Google Shape;174;p5"/>
          <p:cNvSpPr/>
          <p:nvPr/>
        </p:nvSpPr>
        <p:spPr>
          <a:xfrm>
            <a:off x="125150" y="159925"/>
            <a:ext cx="9313500" cy="7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7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OceanOPS Metadata “Passport”</a:t>
            </a:r>
            <a:endParaRPr/>
          </a:p>
        </p:txBody>
      </p:sp>
      <p:sp>
        <p:nvSpPr>
          <p:cNvPr id="175" name="Google Shape;175;p5"/>
          <p:cNvSpPr/>
          <p:nvPr/>
        </p:nvSpPr>
        <p:spPr>
          <a:xfrm>
            <a:off x="635907" y="1636823"/>
            <a:ext cx="3346901" cy="757239"/>
          </a:xfrm>
          <a:custGeom>
            <a:rect b="b" l="l" r="r" t="t"/>
            <a:pathLst>
              <a:path extrusionOk="0" h="1009650" w="5324475">
                <a:moveTo>
                  <a:pt x="0" y="168275"/>
                </a:moveTo>
                <a:lnTo>
                  <a:pt x="6010" y="123531"/>
                </a:lnTo>
                <a:lnTo>
                  <a:pt x="22973" y="83330"/>
                </a:lnTo>
                <a:lnTo>
                  <a:pt x="49285" y="49275"/>
                </a:lnTo>
                <a:lnTo>
                  <a:pt x="83342" y="22968"/>
                </a:lnTo>
                <a:lnTo>
                  <a:pt x="123539" y="6008"/>
                </a:lnTo>
                <a:lnTo>
                  <a:pt x="168275" y="0"/>
                </a:lnTo>
                <a:lnTo>
                  <a:pt x="5156200" y="0"/>
                </a:lnTo>
                <a:lnTo>
                  <a:pt x="5200943" y="6008"/>
                </a:lnTo>
                <a:lnTo>
                  <a:pt x="5241144" y="22968"/>
                </a:lnTo>
                <a:lnTo>
                  <a:pt x="5275199" y="49275"/>
                </a:lnTo>
                <a:lnTo>
                  <a:pt x="5301506" y="83330"/>
                </a:lnTo>
                <a:lnTo>
                  <a:pt x="5318466" y="123531"/>
                </a:lnTo>
                <a:lnTo>
                  <a:pt x="5324475" y="168275"/>
                </a:lnTo>
                <a:lnTo>
                  <a:pt x="5324475" y="841375"/>
                </a:lnTo>
                <a:lnTo>
                  <a:pt x="5318466" y="886118"/>
                </a:lnTo>
                <a:lnTo>
                  <a:pt x="5301506" y="926319"/>
                </a:lnTo>
                <a:lnTo>
                  <a:pt x="5275199" y="960374"/>
                </a:lnTo>
                <a:lnTo>
                  <a:pt x="5241144" y="986681"/>
                </a:lnTo>
                <a:lnTo>
                  <a:pt x="5200943" y="1003641"/>
                </a:lnTo>
                <a:lnTo>
                  <a:pt x="5156200" y="1009650"/>
                </a:lnTo>
                <a:lnTo>
                  <a:pt x="168275" y="1009650"/>
                </a:lnTo>
                <a:lnTo>
                  <a:pt x="123539" y="1003641"/>
                </a:lnTo>
                <a:lnTo>
                  <a:pt x="83342" y="986681"/>
                </a:lnTo>
                <a:lnTo>
                  <a:pt x="49285" y="960374"/>
                </a:lnTo>
                <a:lnTo>
                  <a:pt x="22973" y="926319"/>
                </a:lnTo>
                <a:lnTo>
                  <a:pt x="6010" y="886118"/>
                </a:lnTo>
                <a:lnTo>
                  <a:pt x="0" y="841375"/>
                </a:lnTo>
                <a:lnTo>
                  <a:pt x="0" y="168275"/>
                </a:lnTo>
                <a:close/>
              </a:path>
            </a:pathLst>
          </a:custGeom>
          <a:noFill/>
          <a:ln cap="flat" cmpd="sng" w="19050">
            <a:solidFill>
              <a:srgbClr val="042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5"/>
          <p:cNvSpPr txBox="1"/>
          <p:nvPr/>
        </p:nvSpPr>
        <p:spPr>
          <a:xfrm>
            <a:off x="734251" y="1667018"/>
            <a:ext cx="1365300" cy="7375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900">
            <a:spAutoFit/>
          </a:bodyPr>
          <a:lstStyle/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Identification</a:t>
            </a:r>
            <a:endParaRPr sz="11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525" marR="0" rtl="0" algn="l">
              <a:lnSpc>
                <a:spcPct val="118857"/>
              </a:lnSpc>
              <a:spcBef>
                <a:spcPts val="11"/>
              </a:spcBef>
              <a:spcAft>
                <a:spcPts val="0"/>
              </a:spcAft>
              <a:buNone/>
            </a:pPr>
            <a:r>
              <a:rPr lang="en-US" sz="105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WIGOS ID</a:t>
            </a:r>
            <a:endParaRPr sz="10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525" marR="0" rtl="0" algn="l">
              <a:lnSpc>
                <a:spcPct val="118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Platform description </a:t>
            </a:r>
            <a:r>
              <a:rPr b="1" lang="en-US" sz="105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(*)</a:t>
            </a:r>
            <a:endParaRPr sz="10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525" marR="0" rtl="0" algn="l"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05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[EOV/ECV] (*)</a:t>
            </a:r>
            <a:endParaRPr sz="10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" name="Google Shape;177;p5"/>
          <p:cNvGrpSpPr/>
          <p:nvPr/>
        </p:nvGrpSpPr>
        <p:grpSpPr>
          <a:xfrm>
            <a:off x="4334838" y="1506473"/>
            <a:ext cx="1035844" cy="1071563"/>
            <a:chOff x="5895975" y="838199"/>
            <a:chExt cx="1381125" cy="1428750"/>
          </a:xfrm>
        </p:grpSpPr>
        <p:sp>
          <p:nvSpPr>
            <p:cNvPr id="178" name="Google Shape;178;p5"/>
            <p:cNvSpPr/>
            <p:nvPr/>
          </p:nvSpPr>
          <p:spPr>
            <a:xfrm>
              <a:off x="5895975" y="838199"/>
              <a:ext cx="1381125" cy="1428750"/>
            </a:xfrm>
            <a:custGeom>
              <a:rect b="b" l="l" r="r" t="t"/>
              <a:pathLst>
                <a:path extrusionOk="0" h="1428750" w="1381125">
                  <a:moveTo>
                    <a:pt x="1051432" y="0"/>
                  </a:moveTo>
                  <a:lnTo>
                    <a:pt x="329691" y="0"/>
                  </a:lnTo>
                  <a:lnTo>
                    <a:pt x="280964" y="3576"/>
                  </a:lnTo>
                  <a:lnTo>
                    <a:pt x="234460" y="13967"/>
                  </a:lnTo>
                  <a:lnTo>
                    <a:pt x="190687" y="30660"/>
                  </a:lnTo>
                  <a:lnTo>
                    <a:pt x="150156" y="53144"/>
                  </a:lnTo>
                  <a:lnTo>
                    <a:pt x="113375" y="80911"/>
                  </a:lnTo>
                  <a:lnTo>
                    <a:pt x="80856" y="113448"/>
                  </a:lnTo>
                  <a:lnTo>
                    <a:pt x="53106" y="150245"/>
                  </a:lnTo>
                  <a:lnTo>
                    <a:pt x="30636" y="190791"/>
                  </a:lnTo>
                  <a:lnTo>
                    <a:pt x="13956" y="234576"/>
                  </a:lnTo>
                  <a:lnTo>
                    <a:pt x="3573" y="281088"/>
                  </a:lnTo>
                  <a:lnTo>
                    <a:pt x="0" y="329819"/>
                  </a:lnTo>
                  <a:lnTo>
                    <a:pt x="0" y="1099057"/>
                  </a:lnTo>
                  <a:lnTo>
                    <a:pt x="3573" y="1147785"/>
                  </a:lnTo>
                  <a:lnTo>
                    <a:pt x="13956" y="1194289"/>
                  </a:lnTo>
                  <a:lnTo>
                    <a:pt x="30636" y="1238062"/>
                  </a:lnTo>
                  <a:lnTo>
                    <a:pt x="53106" y="1278593"/>
                  </a:lnTo>
                  <a:lnTo>
                    <a:pt x="80856" y="1315374"/>
                  </a:lnTo>
                  <a:lnTo>
                    <a:pt x="113375" y="1347893"/>
                  </a:lnTo>
                  <a:lnTo>
                    <a:pt x="150156" y="1375643"/>
                  </a:lnTo>
                  <a:lnTo>
                    <a:pt x="190687" y="1398113"/>
                  </a:lnTo>
                  <a:lnTo>
                    <a:pt x="234460" y="1414793"/>
                  </a:lnTo>
                  <a:lnTo>
                    <a:pt x="280964" y="1425176"/>
                  </a:lnTo>
                  <a:lnTo>
                    <a:pt x="329691" y="1428750"/>
                  </a:lnTo>
                  <a:lnTo>
                    <a:pt x="1051432" y="1428750"/>
                  </a:lnTo>
                  <a:lnTo>
                    <a:pt x="1100160" y="1425176"/>
                  </a:lnTo>
                  <a:lnTo>
                    <a:pt x="1146664" y="1414793"/>
                  </a:lnTo>
                  <a:lnTo>
                    <a:pt x="1190437" y="1398113"/>
                  </a:lnTo>
                  <a:lnTo>
                    <a:pt x="1230968" y="1375643"/>
                  </a:lnTo>
                  <a:lnTo>
                    <a:pt x="1267749" y="1347893"/>
                  </a:lnTo>
                  <a:lnTo>
                    <a:pt x="1300268" y="1315374"/>
                  </a:lnTo>
                  <a:lnTo>
                    <a:pt x="1328018" y="1278593"/>
                  </a:lnTo>
                  <a:lnTo>
                    <a:pt x="1350488" y="1238062"/>
                  </a:lnTo>
                  <a:lnTo>
                    <a:pt x="1367168" y="1194289"/>
                  </a:lnTo>
                  <a:lnTo>
                    <a:pt x="1377551" y="1147785"/>
                  </a:lnTo>
                  <a:lnTo>
                    <a:pt x="1381125" y="1099057"/>
                  </a:lnTo>
                  <a:lnTo>
                    <a:pt x="1381125" y="329819"/>
                  </a:lnTo>
                  <a:lnTo>
                    <a:pt x="1377551" y="281088"/>
                  </a:lnTo>
                  <a:lnTo>
                    <a:pt x="1367168" y="234576"/>
                  </a:lnTo>
                  <a:lnTo>
                    <a:pt x="1350488" y="190791"/>
                  </a:lnTo>
                  <a:lnTo>
                    <a:pt x="1328018" y="150245"/>
                  </a:lnTo>
                  <a:lnTo>
                    <a:pt x="1300268" y="113448"/>
                  </a:lnTo>
                  <a:lnTo>
                    <a:pt x="1267749" y="80911"/>
                  </a:lnTo>
                  <a:lnTo>
                    <a:pt x="1230968" y="53144"/>
                  </a:lnTo>
                  <a:lnTo>
                    <a:pt x="1190437" y="30660"/>
                  </a:lnTo>
                  <a:lnTo>
                    <a:pt x="1146664" y="13967"/>
                  </a:lnTo>
                  <a:lnTo>
                    <a:pt x="1100160" y="3576"/>
                  </a:lnTo>
                  <a:lnTo>
                    <a:pt x="10514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5895975" y="838199"/>
              <a:ext cx="1381125" cy="1428750"/>
            </a:xfrm>
            <a:custGeom>
              <a:rect b="b" l="l" r="r" t="t"/>
              <a:pathLst>
                <a:path extrusionOk="0" h="1428750" w="1381125">
                  <a:moveTo>
                    <a:pt x="0" y="329819"/>
                  </a:moveTo>
                  <a:lnTo>
                    <a:pt x="3573" y="281088"/>
                  </a:lnTo>
                  <a:lnTo>
                    <a:pt x="13956" y="234576"/>
                  </a:lnTo>
                  <a:lnTo>
                    <a:pt x="30636" y="190791"/>
                  </a:lnTo>
                  <a:lnTo>
                    <a:pt x="53106" y="150245"/>
                  </a:lnTo>
                  <a:lnTo>
                    <a:pt x="80856" y="113448"/>
                  </a:lnTo>
                  <a:lnTo>
                    <a:pt x="113375" y="80911"/>
                  </a:lnTo>
                  <a:lnTo>
                    <a:pt x="150156" y="53144"/>
                  </a:lnTo>
                  <a:lnTo>
                    <a:pt x="190687" y="30660"/>
                  </a:lnTo>
                  <a:lnTo>
                    <a:pt x="234460" y="13967"/>
                  </a:lnTo>
                  <a:lnTo>
                    <a:pt x="280964" y="3576"/>
                  </a:lnTo>
                  <a:lnTo>
                    <a:pt x="329691" y="0"/>
                  </a:lnTo>
                  <a:lnTo>
                    <a:pt x="1051432" y="0"/>
                  </a:lnTo>
                  <a:lnTo>
                    <a:pt x="1100160" y="3576"/>
                  </a:lnTo>
                  <a:lnTo>
                    <a:pt x="1146664" y="13967"/>
                  </a:lnTo>
                  <a:lnTo>
                    <a:pt x="1190437" y="30660"/>
                  </a:lnTo>
                  <a:lnTo>
                    <a:pt x="1230968" y="53144"/>
                  </a:lnTo>
                  <a:lnTo>
                    <a:pt x="1267749" y="80911"/>
                  </a:lnTo>
                  <a:lnTo>
                    <a:pt x="1300268" y="113448"/>
                  </a:lnTo>
                  <a:lnTo>
                    <a:pt x="1328018" y="150245"/>
                  </a:lnTo>
                  <a:lnTo>
                    <a:pt x="1350488" y="190791"/>
                  </a:lnTo>
                  <a:lnTo>
                    <a:pt x="1367168" y="234576"/>
                  </a:lnTo>
                  <a:lnTo>
                    <a:pt x="1377551" y="281088"/>
                  </a:lnTo>
                  <a:lnTo>
                    <a:pt x="1381125" y="329819"/>
                  </a:lnTo>
                  <a:lnTo>
                    <a:pt x="1381125" y="1099057"/>
                  </a:lnTo>
                  <a:lnTo>
                    <a:pt x="1377551" y="1147785"/>
                  </a:lnTo>
                  <a:lnTo>
                    <a:pt x="1367168" y="1194289"/>
                  </a:lnTo>
                  <a:lnTo>
                    <a:pt x="1350488" y="1238062"/>
                  </a:lnTo>
                  <a:lnTo>
                    <a:pt x="1328018" y="1278593"/>
                  </a:lnTo>
                  <a:lnTo>
                    <a:pt x="1300268" y="1315374"/>
                  </a:lnTo>
                  <a:lnTo>
                    <a:pt x="1267749" y="1347893"/>
                  </a:lnTo>
                  <a:lnTo>
                    <a:pt x="1230968" y="1375643"/>
                  </a:lnTo>
                  <a:lnTo>
                    <a:pt x="1190437" y="1398113"/>
                  </a:lnTo>
                  <a:lnTo>
                    <a:pt x="1146664" y="1414793"/>
                  </a:lnTo>
                  <a:lnTo>
                    <a:pt x="1100160" y="1425176"/>
                  </a:lnTo>
                  <a:lnTo>
                    <a:pt x="1051432" y="1428750"/>
                  </a:lnTo>
                  <a:lnTo>
                    <a:pt x="329691" y="1428750"/>
                  </a:lnTo>
                  <a:lnTo>
                    <a:pt x="280964" y="1425176"/>
                  </a:lnTo>
                  <a:lnTo>
                    <a:pt x="234460" y="1414793"/>
                  </a:lnTo>
                  <a:lnTo>
                    <a:pt x="190687" y="1398113"/>
                  </a:lnTo>
                  <a:lnTo>
                    <a:pt x="150156" y="1375643"/>
                  </a:lnTo>
                  <a:lnTo>
                    <a:pt x="113375" y="1347893"/>
                  </a:lnTo>
                  <a:lnTo>
                    <a:pt x="80856" y="1315374"/>
                  </a:lnTo>
                  <a:lnTo>
                    <a:pt x="53106" y="1278593"/>
                  </a:lnTo>
                  <a:lnTo>
                    <a:pt x="30636" y="1238062"/>
                  </a:lnTo>
                  <a:lnTo>
                    <a:pt x="13956" y="1194289"/>
                  </a:lnTo>
                  <a:lnTo>
                    <a:pt x="3573" y="1147785"/>
                  </a:lnTo>
                  <a:lnTo>
                    <a:pt x="0" y="1099057"/>
                  </a:lnTo>
                  <a:lnTo>
                    <a:pt x="0" y="329819"/>
                  </a:lnTo>
                  <a:close/>
                </a:path>
              </a:pathLst>
            </a:custGeom>
            <a:noFill/>
            <a:ln cap="flat" cmpd="sng" w="19050">
              <a:solidFill>
                <a:srgbClr val="BEBE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5"/>
          <p:cNvSpPr txBox="1"/>
          <p:nvPr/>
        </p:nvSpPr>
        <p:spPr>
          <a:xfrm>
            <a:off x="4667921" y="1945666"/>
            <a:ext cx="369675" cy="1737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900">
            <a:spAutoFit/>
          </a:bodyPr>
          <a:lstStyle/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image</a:t>
            </a:r>
            <a:endParaRPr sz="10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650193" y="2458356"/>
            <a:ext cx="2850356" cy="1479985"/>
          </a:xfrm>
          <a:custGeom>
            <a:rect b="b" l="l" r="r" t="t"/>
            <a:pathLst>
              <a:path extrusionOk="0" h="2315210" w="3800475">
                <a:moveTo>
                  <a:pt x="0" y="214756"/>
                </a:moveTo>
                <a:lnTo>
                  <a:pt x="5669" y="165511"/>
                </a:lnTo>
                <a:lnTo>
                  <a:pt x="21820" y="120307"/>
                </a:lnTo>
                <a:lnTo>
                  <a:pt x="47162" y="80432"/>
                </a:lnTo>
                <a:lnTo>
                  <a:pt x="80407" y="47176"/>
                </a:lnTo>
                <a:lnTo>
                  <a:pt x="120268" y="21826"/>
                </a:lnTo>
                <a:lnTo>
                  <a:pt x="165455" y="5671"/>
                </a:lnTo>
                <a:lnTo>
                  <a:pt x="214680" y="0"/>
                </a:lnTo>
                <a:lnTo>
                  <a:pt x="3585845" y="0"/>
                </a:lnTo>
                <a:lnTo>
                  <a:pt x="3635043" y="5671"/>
                </a:lnTo>
                <a:lnTo>
                  <a:pt x="3680213" y="21826"/>
                </a:lnTo>
                <a:lnTo>
                  <a:pt x="3720065" y="47176"/>
                </a:lnTo>
                <a:lnTo>
                  <a:pt x="3753308" y="80432"/>
                </a:lnTo>
                <a:lnTo>
                  <a:pt x="3778651" y="120307"/>
                </a:lnTo>
                <a:lnTo>
                  <a:pt x="3794804" y="165511"/>
                </a:lnTo>
                <a:lnTo>
                  <a:pt x="3800475" y="214756"/>
                </a:lnTo>
                <a:lnTo>
                  <a:pt x="3800475" y="2099945"/>
                </a:lnTo>
                <a:lnTo>
                  <a:pt x="3794804" y="2149190"/>
                </a:lnTo>
                <a:lnTo>
                  <a:pt x="3778651" y="2194394"/>
                </a:lnTo>
                <a:lnTo>
                  <a:pt x="3753308" y="2234269"/>
                </a:lnTo>
                <a:lnTo>
                  <a:pt x="3720065" y="2267525"/>
                </a:lnTo>
                <a:lnTo>
                  <a:pt x="3680213" y="2292875"/>
                </a:lnTo>
                <a:lnTo>
                  <a:pt x="3635043" y="2309030"/>
                </a:lnTo>
                <a:lnTo>
                  <a:pt x="3585845" y="2314702"/>
                </a:lnTo>
                <a:lnTo>
                  <a:pt x="214680" y="2314702"/>
                </a:lnTo>
                <a:lnTo>
                  <a:pt x="165455" y="2309030"/>
                </a:lnTo>
                <a:lnTo>
                  <a:pt x="120268" y="2292875"/>
                </a:lnTo>
                <a:lnTo>
                  <a:pt x="80407" y="2267525"/>
                </a:lnTo>
                <a:lnTo>
                  <a:pt x="47162" y="2234269"/>
                </a:lnTo>
                <a:lnTo>
                  <a:pt x="21820" y="2194394"/>
                </a:lnTo>
                <a:lnTo>
                  <a:pt x="5669" y="2149190"/>
                </a:lnTo>
                <a:lnTo>
                  <a:pt x="0" y="2099945"/>
                </a:lnTo>
                <a:lnTo>
                  <a:pt x="0" y="214756"/>
                </a:lnTo>
                <a:close/>
              </a:path>
            </a:pathLst>
          </a:custGeom>
          <a:noFill/>
          <a:ln cap="flat" cmpd="sng" w="19050">
            <a:solidFill>
              <a:srgbClr val="042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5"/>
          <p:cNvSpPr txBox="1"/>
          <p:nvPr/>
        </p:nvSpPr>
        <p:spPr>
          <a:xfrm>
            <a:off x="754252" y="2508303"/>
            <a:ext cx="1893600" cy="13094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275">
            <a:spAutoFit/>
          </a:bodyPr>
          <a:lstStyle/>
          <a:p>
            <a:pPr indent="0" lvl="0" marL="9525" marR="1203454" rtl="0" algn="just">
              <a:lnSpc>
                <a:spcPct val="112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Affiliation </a:t>
            </a:r>
            <a:r>
              <a:rPr lang="en-US" sz="105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</a:t>
            </a:r>
            <a:r>
              <a:rPr b="1" lang="en-US" sz="105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(*) </a:t>
            </a:r>
            <a:r>
              <a:rPr lang="en-US" sz="105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Country </a:t>
            </a:r>
            <a:r>
              <a:rPr b="1" lang="en-US" sz="105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(*)</a:t>
            </a:r>
            <a:endParaRPr sz="10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525" marR="0" rtl="0" algn="l">
              <a:spcBef>
                <a:spcPts val="147"/>
              </a:spcBef>
              <a:spcAft>
                <a:spcPts val="0"/>
              </a:spcAft>
              <a:buNone/>
            </a:pPr>
            <a:r>
              <a:rPr lang="en-US" sz="105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Organization (lead) </a:t>
            </a:r>
            <a:r>
              <a:rPr b="1" lang="en-US" sz="105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(*)</a:t>
            </a:r>
            <a:endParaRPr sz="10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525" marR="3811" rtl="0" algn="l">
              <a:lnSpc>
                <a:spcPct val="1161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[GOOS Observing Network] </a:t>
            </a:r>
            <a:r>
              <a:rPr b="1" lang="en-US" sz="105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(*) </a:t>
            </a:r>
            <a:r>
              <a:rPr lang="en-US" sz="105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[Observatories] </a:t>
            </a:r>
            <a:r>
              <a:rPr b="1" lang="en-US" sz="105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(*) </a:t>
            </a:r>
            <a:r>
              <a:rPr lang="en-US" sz="105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05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applicable</a:t>
            </a:r>
            <a:r>
              <a:rPr lang="en-US" sz="105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[Tags] </a:t>
            </a:r>
            <a:r>
              <a:rPr b="1" lang="en-US" sz="105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(*)</a:t>
            </a:r>
            <a:endParaRPr sz="10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643051" y="4072216"/>
            <a:ext cx="4754661" cy="1371600"/>
          </a:xfrm>
          <a:custGeom>
            <a:rect b="b" l="l" r="r" t="t"/>
            <a:pathLst>
              <a:path extrusionOk="0" h="1828800" w="7048500">
                <a:moveTo>
                  <a:pt x="0" y="304800"/>
                </a:moveTo>
                <a:lnTo>
                  <a:pt x="3989" y="255343"/>
                </a:lnTo>
                <a:lnTo>
                  <a:pt x="15538" y="208434"/>
                </a:lnTo>
                <a:lnTo>
                  <a:pt x="34020" y="164697"/>
                </a:lnTo>
                <a:lnTo>
                  <a:pt x="58808" y="124760"/>
                </a:lnTo>
                <a:lnTo>
                  <a:pt x="89273" y="89249"/>
                </a:lnTo>
                <a:lnTo>
                  <a:pt x="124788" y="58789"/>
                </a:lnTo>
                <a:lnTo>
                  <a:pt x="164725" y="34008"/>
                </a:lnTo>
                <a:lnTo>
                  <a:pt x="208458" y="15532"/>
                </a:lnTo>
                <a:lnTo>
                  <a:pt x="255359" y="3987"/>
                </a:lnTo>
                <a:lnTo>
                  <a:pt x="304800" y="0"/>
                </a:lnTo>
                <a:lnTo>
                  <a:pt x="6743700" y="0"/>
                </a:lnTo>
                <a:lnTo>
                  <a:pt x="6793125" y="3987"/>
                </a:lnTo>
                <a:lnTo>
                  <a:pt x="6840016" y="15532"/>
                </a:lnTo>
                <a:lnTo>
                  <a:pt x="6883746" y="34008"/>
                </a:lnTo>
                <a:lnTo>
                  <a:pt x="6923684" y="58789"/>
                </a:lnTo>
                <a:lnTo>
                  <a:pt x="6959203" y="89249"/>
                </a:lnTo>
                <a:lnTo>
                  <a:pt x="6989673" y="124760"/>
                </a:lnTo>
                <a:lnTo>
                  <a:pt x="7014467" y="164697"/>
                </a:lnTo>
                <a:lnTo>
                  <a:pt x="7032955" y="208434"/>
                </a:lnTo>
                <a:lnTo>
                  <a:pt x="7044509" y="255343"/>
                </a:lnTo>
                <a:lnTo>
                  <a:pt x="7048500" y="304800"/>
                </a:lnTo>
                <a:lnTo>
                  <a:pt x="7048500" y="1524000"/>
                </a:lnTo>
                <a:lnTo>
                  <a:pt x="7044509" y="1573456"/>
                </a:lnTo>
                <a:lnTo>
                  <a:pt x="7032955" y="1620365"/>
                </a:lnTo>
                <a:lnTo>
                  <a:pt x="7014467" y="1664102"/>
                </a:lnTo>
                <a:lnTo>
                  <a:pt x="6989673" y="1704039"/>
                </a:lnTo>
                <a:lnTo>
                  <a:pt x="6959203" y="1739550"/>
                </a:lnTo>
                <a:lnTo>
                  <a:pt x="6923684" y="1770010"/>
                </a:lnTo>
                <a:lnTo>
                  <a:pt x="6883746" y="1794791"/>
                </a:lnTo>
                <a:lnTo>
                  <a:pt x="6840016" y="1813267"/>
                </a:lnTo>
                <a:lnTo>
                  <a:pt x="6793125" y="1824812"/>
                </a:lnTo>
                <a:lnTo>
                  <a:pt x="6743700" y="1828800"/>
                </a:lnTo>
                <a:lnTo>
                  <a:pt x="304800" y="1828800"/>
                </a:lnTo>
                <a:lnTo>
                  <a:pt x="255359" y="1824812"/>
                </a:lnTo>
                <a:lnTo>
                  <a:pt x="208458" y="1813267"/>
                </a:lnTo>
                <a:lnTo>
                  <a:pt x="164725" y="1794791"/>
                </a:lnTo>
                <a:lnTo>
                  <a:pt x="124788" y="1770010"/>
                </a:lnTo>
                <a:lnTo>
                  <a:pt x="89273" y="1739550"/>
                </a:lnTo>
                <a:lnTo>
                  <a:pt x="58808" y="1704039"/>
                </a:lnTo>
                <a:lnTo>
                  <a:pt x="34020" y="1664102"/>
                </a:lnTo>
                <a:lnTo>
                  <a:pt x="15538" y="1620365"/>
                </a:lnTo>
                <a:lnTo>
                  <a:pt x="3989" y="1573456"/>
                </a:lnTo>
                <a:lnTo>
                  <a:pt x="0" y="1524000"/>
                </a:lnTo>
                <a:lnTo>
                  <a:pt x="0" y="304800"/>
                </a:lnTo>
                <a:close/>
              </a:path>
            </a:pathLst>
          </a:custGeom>
          <a:noFill/>
          <a:ln cap="flat" cmpd="sng" w="19050">
            <a:solidFill>
              <a:srgbClr val="042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"/>
          <p:cNvSpPr txBox="1"/>
          <p:nvPr/>
        </p:nvSpPr>
        <p:spPr>
          <a:xfrm>
            <a:off x="788095" y="4215483"/>
            <a:ext cx="1983151" cy="1122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275">
            <a:spAutoFit/>
          </a:bodyPr>
          <a:lstStyle/>
          <a:p>
            <a:pPr indent="0" lvl="0" marL="9525" marR="685306" rtl="0" algn="l">
              <a:lnSpc>
                <a:spcPct val="112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Operations </a:t>
            </a:r>
            <a:r>
              <a:rPr lang="en-US" sz="105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Deployment date Deployment latitude Deployment longitude</a:t>
            </a:r>
            <a:endParaRPr sz="10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525" marR="0" rtl="0" algn="l">
              <a:spcBef>
                <a:spcPts val="207"/>
              </a:spcBef>
              <a:spcAft>
                <a:spcPts val="0"/>
              </a:spcAft>
              <a:buNone/>
            </a:pPr>
            <a:r>
              <a:rPr lang="en-US" sz="105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Deployment ship </a:t>
            </a:r>
            <a:r>
              <a:rPr b="1" lang="en-US" sz="105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(*) </a:t>
            </a:r>
            <a:r>
              <a:rPr lang="en-US" sz="105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05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applicable</a:t>
            </a:r>
            <a:r>
              <a:rPr lang="en-US" sz="105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0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525" marR="0" rtl="0" algn="l">
              <a:spcBef>
                <a:spcPts val="203"/>
              </a:spcBef>
              <a:spcAft>
                <a:spcPts val="0"/>
              </a:spcAft>
              <a:buNone/>
            </a:pPr>
            <a:r>
              <a:rPr lang="en-US" sz="105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Deployment cruise </a:t>
            </a:r>
            <a:r>
              <a:rPr b="1" lang="en-US" sz="105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(*)</a:t>
            </a:r>
            <a:endParaRPr sz="10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3643425" y="2879838"/>
            <a:ext cx="1754287" cy="1058503"/>
          </a:xfrm>
          <a:custGeom>
            <a:rect b="b" l="l" r="r" t="t"/>
            <a:pathLst>
              <a:path extrusionOk="0" h="1743710" w="3019425">
                <a:moveTo>
                  <a:pt x="0" y="154304"/>
                </a:moveTo>
                <a:lnTo>
                  <a:pt x="7865" y="105533"/>
                </a:lnTo>
                <a:lnTo>
                  <a:pt x="29764" y="63175"/>
                </a:lnTo>
                <a:lnTo>
                  <a:pt x="63148" y="29772"/>
                </a:lnTo>
                <a:lnTo>
                  <a:pt x="105468" y="7866"/>
                </a:lnTo>
                <a:lnTo>
                  <a:pt x="154177" y="0"/>
                </a:lnTo>
                <a:lnTo>
                  <a:pt x="2865247" y="0"/>
                </a:lnTo>
                <a:lnTo>
                  <a:pt x="2913956" y="7866"/>
                </a:lnTo>
                <a:lnTo>
                  <a:pt x="2956276" y="29772"/>
                </a:lnTo>
                <a:lnTo>
                  <a:pt x="2989660" y="63175"/>
                </a:lnTo>
                <a:lnTo>
                  <a:pt x="3011559" y="105533"/>
                </a:lnTo>
                <a:lnTo>
                  <a:pt x="3019425" y="154304"/>
                </a:lnTo>
                <a:lnTo>
                  <a:pt x="3019425" y="1589024"/>
                </a:lnTo>
                <a:lnTo>
                  <a:pt x="3011559" y="1637733"/>
                </a:lnTo>
                <a:lnTo>
                  <a:pt x="2989660" y="1680053"/>
                </a:lnTo>
                <a:lnTo>
                  <a:pt x="2956276" y="1713437"/>
                </a:lnTo>
                <a:lnTo>
                  <a:pt x="2913956" y="1735336"/>
                </a:lnTo>
                <a:lnTo>
                  <a:pt x="2865247" y="1743202"/>
                </a:lnTo>
                <a:lnTo>
                  <a:pt x="154177" y="1743202"/>
                </a:lnTo>
                <a:lnTo>
                  <a:pt x="105468" y="1735336"/>
                </a:lnTo>
                <a:lnTo>
                  <a:pt x="63148" y="1713437"/>
                </a:lnTo>
                <a:lnTo>
                  <a:pt x="29764" y="1680053"/>
                </a:lnTo>
                <a:lnTo>
                  <a:pt x="7865" y="1637733"/>
                </a:lnTo>
                <a:lnTo>
                  <a:pt x="0" y="1589024"/>
                </a:lnTo>
                <a:lnTo>
                  <a:pt x="0" y="154304"/>
                </a:lnTo>
                <a:close/>
              </a:path>
            </a:pathLst>
          </a:custGeom>
          <a:noFill/>
          <a:ln cap="flat" cmpd="sng" w="19050">
            <a:solidFill>
              <a:srgbClr val="042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5"/>
          <p:cNvSpPr txBox="1"/>
          <p:nvPr/>
        </p:nvSpPr>
        <p:spPr>
          <a:xfrm>
            <a:off x="3737532" y="2931701"/>
            <a:ext cx="1553625" cy="676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900">
            <a:spAutoFit/>
          </a:bodyPr>
          <a:lstStyle/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6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116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525" marR="3811" rtl="0" algn="l">
              <a:lnSpc>
                <a:spcPct val="100499"/>
              </a:lnSpc>
              <a:spcBef>
                <a:spcPts val="8"/>
              </a:spcBef>
              <a:spcAft>
                <a:spcPts val="0"/>
              </a:spcAft>
              <a:buNone/>
            </a:pPr>
            <a:r>
              <a:rPr lang="en-US" sz="105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[Data Assembly Centre] </a:t>
            </a:r>
            <a:r>
              <a:rPr b="1" lang="en-US" sz="105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(*) </a:t>
            </a:r>
            <a:r>
              <a:rPr lang="en-US" sz="105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[Global Data Node] </a:t>
            </a:r>
            <a:r>
              <a:rPr b="1" lang="en-US" sz="105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(*) </a:t>
            </a:r>
            <a:r>
              <a:rPr lang="en-US" sz="105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[data identifier]</a:t>
            </a:r>
            <a:endParaRPr sz="10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 txBox="1"/>
          <p:nvPr/>
        </p:nvSpPr>
        <p:spPr>
          <a:xfrm>
            <a:off x="3864493" y="4231243"/>
            <a:ext cx="1102051" cy="11262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450">
            <a:spAutoFit/>
          </a:bodyPr>
          <a:lstStyle/>
          <a:p>
            <a:pPr indent="0" lvl="0" marL="9525" marR="3811" rtl="0" algn="l">
              <a:lnSpc>
                <a:spcPct val="115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Ending date Ending latitude Ending longitude </a:t>
            </a:r>
            <a:r>
              <a:rPr lang="en-US" sz="1051">
                <a:solidFill>
                  <a:srgbClr val="4E94D9"/>
                </a:solidFill>
                <a:latin typeface="Calibri"/>
                <a:ea typeface="Calibri"/>
                <a:cs typeface="Calibri"/>
                <a:sym typeface="Calibri"/>
              </a:rPr>
              <a:t>Ending cause </a:t>
            </a:r>
            <a:r>
              <a:rPr b="1" lang="en-US" sz="1051">
                <a:solidFill>
                  <a:srgbClr val="4E94D9"/>
                </a:solidFill>
                <a:latin typeface="Calibri"/>
                <a:ea typeface="Calibri"/>
                <a:cs typeface="Calibri"/>
                <a:sym typeface="Calibri"/>
              </a:rPr>
              <a:t>(*) </a:t>
            </a:r>
            <a:r>
              <a:rPr lang="en-US" sz="1051">
                <a:solidFill>
                  <a:srgbClr val="4E94D9"/>
                </a:solidFill>
                <a:latin typeface="Calibri"/>
                <a:ea typeface="Calibri"/>
                <a:cs typeface="Calibri"/>
                <a:sym typeface="Calibri"/>
              </a:rPr>
              <a:t>Recovery ship </a:t>
            </a:r>
            <a:r>
              <a:rPr b="1" lang="en-US" sz="1051">
                <a:solidFill>
                  <a:srgbClr val="4E94D9"/>
                </a:solidFill>
                <a:latin typeface="Calibri"/>
                <a:ea typeface="Calibri"/>
                <a:cs typeface="Calibri"/>
                <a:sym typeface="Calibri"/>
              </a:rPr>
              <a:t>(*) </a:t>
            </a:r>
            <a:r>
              <a:rPr lang="en-US" sz="105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Recovery cruise </a:t>
            </a:r>
            <a:r>
              <a:rPr b="1" lang="en-US" sz="105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(*)</a:t>
            </a:r>
            <a:endParaRPr sz="10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8" name="Google Shape;188;p5"/>
          <p:cNvGrpSpPr/>
          <p:nvPr/>
        </p:nvGrpSpPr>
        <p:grpSpPr>
          <a:xfrm>
            <a:off x="2956182" y="1709741"/>
            <a:ext cx="2143125" cy="7165856"/>
            <a:chOff x="4400550" y="962012"/>
            <a:chExt cx="2857500" cy="9554475"/>
          </a:xfrm>
        </p:grpSpPr>
        <p:pic>
          <p:nvPicPr>
            <p:cNvPr id="189" name="Google Shape;189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10125" y="962012"/>
              <a:ext cx="657225" cy="7143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p5"/>
            <p:cNvSpPr/>
            <p:nvPr/>
          </p:nvSpPr>
          <p:spPr>
            <a:xfrm>
              <a:off x="4400550" y="9172828"/>
              <a:ext cx="2857500" cy="1343659"/>
            </a:xfrm>
            <a:custGeom>
              <a:rect b="b" l="l" r="r" t="t"/>
              <a:pathLst>
                <a:path extrusionOk="0" h="1343659" w="2857500">
                  <a:moveTo>
                    <a:pt x="0" y="223774"/>
                  </a:moveTo>
                  <a:lnTo>
                    <a:pt x="4547" y="178680"/>
                  </a:lnTo>
                  <a:lnTo>
                    <a:pt x="17589" y="136677"/>
                  </a:lnTo>
                  <a:lnTo>
                    <a:pt x="38227" y="98666"/>
                  </a:lnTo>
                  <a:lnTo>
                    <a:pt x="65563" y="65547"/>
                  </a:lnTo>
                  <a:lnTo>
                    <a:pt x="98697" y="38221"/>
                  </a:lnTo>
                  <a:lnTo>
                    <a:pt x="136731" y="17587"/>
                  </a:lnTo>
                  <a:lnTo>
                    <a:pt x="178765" y="4546"/>
                  </a:lnTo>
                  <a:lnTo>
                    <a:pt x="223900" y="0"/>
                  </a:lnTo>
                  <a:lnTo>
                    <a:pt x="2633599" y="0"/>
                  </a:lnTo>
                  <a:lnTo>
                    <a:pt x="2678734" y="4546"/>
                  </a:lnTo>
                  <a:lnTo>
                    <a:pt x="2720768" y="17587"/>
                  </a:lnTo>
                  <a:lnTo>
                    <a:pt x="2758802" y="38221"/>
                  </a:lnTo>
                  <a:lnTo>
                    <a:pt x="2791936" y="65547"/>
                  </a:lnTo>
                  <a:lnTo>
                    <a:pt x="2819272" y="98666"/>
                  </a:lnTo>
                  <a:lnTo>
                    <a:pt x="2839910" y="136677"/>
                  </a:lnTo>
                  <a:lnTo>
                    <a:pt x="2852952" y="178680"/>
                  </a:lnTo>
                  <a:lnTo>
                    <a:pt x="2857500" y="223774"/>
                  </a:lnTo>
                  <a:lnTo>
                    <a:pt x="2857500" y="1119187"/>
                  </a:lnTo>
                  <a:lnTo>
                    <a:pt x="2852952" y="1164302"/>
                  </a:lnTo>
                  <a:lnTo>
                    <a:pt x="2839910" y="1206322"/>
                  </a:lnTo>
                  <a:lnTo>
                    <a:pt x="2819272" y="1244346"/>
                  </a:lnTo>
                  <a:lnTo>
                    <a:pt x="2791936" y="1277475"/>
                  </a:lnTo>
                  <a:lnTo>
                    <a:pt x="2758802" y="1304809"/>
                  </a:lnTo>
                  <a:lnTo>
                    <a:pt x="2720768" y="1325447"/>
                  </a:lnTo>
                  <a:lnTo>
                    <a:pt x="2678734" y="1338490"/>
                  </a:lnTo>
                  <a:lnTo>
                    <a:pt x="2633599" y="1343037"/>
                  </a:lnTo>
                  <a:lnTo>
                    <a:pt x="223900" y="1343037"/>
                  </a:lnTo>
                  <a:lnTo>
                    <a:pt x="178765" y="1338490"/>
                  </a:lnTo>
                  <a:lnTo>
                    <a:pt x="136731" y="1325447"/>
                  </a:lnTo>
                  <a:lnTo>
                    <a:pt x="98697" y="1304809"/>
                  </a:lnTo>
                  <a:lnTo>
                    <a:pt x="65563" y="1277475"/>
                  </a:lnTo>
                  <a:lnTo>
                    <a:pt x="38227" y="1244346"/>
                  </a:lnTo>
                  <a:lnTo>
                    <a:pt x="17589" y="1206322"/>
                  </a:lnTo>
                  <a:lnTo>
                    <a:pt x="4547" y="1164302"/>
                  </a:lnTo>
                  <a:lnTo>
                    <a:pt x="0" y="1119187"/>
                  </a:lnTo>
                  <a:lnTo>
                    <a:pt x="0" y="223774"/>
                  </a:lnTo>
                  <a:close/>
                </a:path>
              </a:pathLst>
            </a:custGeom>
            <a:noFill/>
            <a:ln cap="flat" cmpd="sng" w="19050">
              <a:solidFill>
                <a:srgbClr val="042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nimal borne ocean sensors - AniBOS - Ocean Observers" id="191" name="Google Shape;19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1536" y="1488949"/>
            <a:ext cx="1101900" cy="10218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192" name="Google Shape;192;p5"/>
          <p:cNvCxnSpPr/>
          <p:nvPr/>
        </p:nvCxnSpPr>
        <p:spPr>
          <a:xfrm>
            <a:off x="5894567" y="2394061"/>
            <a:ext cx="0" cy="2363955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"/>
          <p:cNvSpPr txBox="1"/>
          <p:nvPr/>
        </p:nvSpPr>
        <p:spPr>
          <a:xfrm>
            <a:off x="3810000" y="3252218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98" name="Google Shape;198;p6"/>
          <p:cNvSpPr txBox="1"/>
          <p:nvPr/>
        </p:nvSpPr>
        <p:spPr>
          <a:xfrm>
            <a:off x="324910" y="1230164"/>
            <a:ext cx="8472375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OCG Cross-Network Data Survey</a:t>
            </a:r>
            <a:endParaRPr sz="2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9" name="Google Shape;199;p6"/>
          <p:cNvSpPr txBox="1"/>
          <p:nvPr/>
        </p:nvSpPr>
        <p:spPr>
          <a:xfrm>
            <a:off x="1045311" y="2051159"/>
            <a:ext cx="10128923" cy="4001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 series of ~12 questions to: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85744" lvl="0" marL="28574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Finalize the required minimum metadata needed at OceanOPS to register a WIGOS ID</a:t>
            </a:r>
            <a:endParaRPr/>
          </a:p>
          <a:p>
            <a:pPr indent="-133344" lvl="0" marL="28574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85744" lvl="0" marL="28574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Understand how networks are exchanging metadata with OceanOPS</a:t>
            </a:r>
            <a:endParaRPr sz="2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85744" lvl="0" marL="285744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Identify Network data end points (urls) where data is made available</a:t>
            </a:r>
            <a:endParaRPr/>
          </a:p>
          <a:p>
            <a:pPr indent="-133344" lvl="0" marL="28574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44" lvl="0" marL="28574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6"/>
          <p:cNvSpPr txBox="1"/>
          <p:nvPr/>
        </p:nvSpPr>
        <p:spPr>
          <a:xfrm>
            <a:off x="164817" y="282884"/>
            <a:ext cx="995768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Data Implementation Plan &amp; Data Task Team updates </a:t>
            </a:r>
            <a:endParaRPr b="1" sz="3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"/>
          <p:cNvSpPr txBox="1"/>
          <p:nvPr/>
        </p:nvSpPr>
        <p:spPr>
          <a:xfrm>
            <a:off x="441434" y="457990"/>
            <a:ext cx="1075378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Finalize the required minimum metadata needed at OceanOPS to register a WIGOS ID</a:t>
            </a:r>
            <a:br>
              <a:rPr b="1" lang="en-US" sz="2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</a:br>
            <a:endParaRPr b="1" sz="2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06" name="Google Shape;206;p7"/>
          <p:cNvSpPr txBox="1"/>
          <p:nvPr/>
        </p:nvSpPr>
        <p:spPr>
          <a:xfrm>
            <a:off x="525517" y="1681655"/>
            <a:ext cx="112251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Minimum metadata elements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Mostly broad agreement on the elements presented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There are network specific needs that need to be considered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HF Radar – Type of data being produced (Ideal or measured)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GLOSS – Add Tide Gauge Benchmark (TGB)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OCG Data TT will work with individual networks to address network specific concerns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"/>
          <p:cNvSpPr txBox="1"/>
          <p:nvPr/>
        </p:nvSpPr>
        <p:spPr>
          <a:xfrm>
            <a:off x="525517" y="4123509"/>
            <a:ext cx="117267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What receives the WIGOS-ID?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Most networks have a target for the ID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Some will need discussion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GO-SHIP: would like further clarification.  Rosette?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GLOSS – A single Tide Gauge site may have several stations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/>
          <p:nvPr/>
        </p:nvSpPr>
        <p:spPr>
          <a:xfrm>
            <a:off x="441434" y="420919"/>
            <a:ext cx="807264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Does Network have existing metadata pathways to OceanOPS?</a:t>
            </a:r>
            <a:br>
              <a:rPr b="1" lang="en-US" sz="280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800">
              <a:solidFill>
                <a:srgbClr val="0F48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8"/>
          <p:cNvSpPr txBox="1"/>
          <p:nvPr/>
        </p:nvSpPr>
        <p:spPr>
          <a:xfrm>
            <a:off x="441434" y="1449170"/>
            <a:ext cx="4266490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Question was perhaps not clear enough.  Responses ranged from: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Email CSV files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ERDDAP server (4)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Metadata in file name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NERC Vocabulary Server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NetCDF files (2)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Some left answer blank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8"/>
          <p:cNvPicPr preferRelativeResize="0"/>
          <p:nvPr/>
        </p:nvPicPr>
        <p:blipFill rotWithShape="1">
          <a:blip r:embed="rId3">
            <a:alphaModFix/>
          </a:blip>
          <a:srcRect b="0" l="67621" r="0" t="12340"/>
          <a:stretch/>
        </p:blipFill>
        <p:spPr>
          <a:xfrm>
            <a:off x="9199998" y="1176733"/>
            <a:ext cx="2880360" cy="288036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8"/>
          <p:cNvSpPr txBox="1"/>
          <p:nvPr/>
        </p:nvSpPr>
        <p:spPr>
          <a:xfrm>
            <a:off x="4674973" y="1507075"/>
            <a:ext cx="4543562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Suggestions for Improvement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Several suggestion for API – could either mean push or harvest (ERDDAP is preferred)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Pull directly from GDAC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Create separate metadata file for harvest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Controlled vocabularies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437701" y="4366325"/>
            <a:ext cx="890226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Does Network utilize controlled vocabularies?</a:t>
            </a:r>
            <a:br>
              <a:rPr b="1" lang="en-US" sz="2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</a:br>
            <a:endParaRPr b="1" sz="2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17" name="Google Shape;217;p8"/>
          <p:cNvPicPr preferRelativeResize="0"/>
          <p:nvPr/>
        </p:nvPicPr>
        <p:blipFill rotWithShape="1">
          <a:blip r:embed="rId4">
            <a:alphaModFix/>
          </a:blip>
          <a:srcRect b="6440" l="62132" r="6045" t="19459"/>
          <a:stretch/>
        </p:blipFill>
        <p:spPr>
          <a:xfrm>
            <a:off x="9109442" y="3630028"/>
            <a:ext cx="3028621" cy="288036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8"/>
          <p:cNvSpPr txBox="1"/>
          <p:nvPr/>
        </p:nvSpPr>
        <p:spPr>
          <a:xfrm>
            <a:off x="437701" y="5023812"/>
            <a:ext cx="698871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Broad adoption of Climate and Forecast (CF), Attribute Conventions for Dataset Discovery (ACDD)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Several references to NERC Vocabulary Server (NVS)</a:t>
            </a:r>
            <a:endParaRPr/>
          </a:p>
        </p:txBody>
      </p:sp>
      <p:grpSp>
        <p:nvGrpSpPr>
          <p:cNvPr id="219" name="Google Shape;219;p8"/>
          <p:cNvGrpSpPr/>
          <p:nvPr/>
        </p:nvGrpSpPr>
        <p:grpSpPr>
          <a:xfrm>
            <a:off x="10197043" y="409169"/>
            <a:ext cx="1994957" cy="1097906"/>
            <a:chOff x="6889551" y="5388457"/>
            <a:chExt cx="1994957" cy="1097906"/>
          </a:xfrm>
        </p:grpSpPr>
        <p:sp>
          <p:nvSpPr>
            <p:cNvPr id="220" name="Google Shape;220;p8"/>
            <p:cNvSpPr/>
            <p:nvPr/>
          </p:nvSpPr>
          <p:spPr>
            <a:xfrm>
              <a:off x="6944497" y="5388457"/>
              <a:ext cx="320040" cy="320486"/>
            </a:xfrm>
            <a:prstGeom prst="ellipse">
              <a:avLst/>
            </a:prstGeom>
            <a:solidFill>
              <a:srgbClr val="637CEF"/>
            </a:solidFill>
            <a:ln cap="flat" cmpd="sng" w="19050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 rot="1527136">
              <a:off x="6942886" y="5744072"/>
              <a:ext cx="320040" cy="320486"/>
            </a:xfrm>
            <a:prstGeom prst="ellipse">
              <a:avLst/>
            </a:prstGeom>
            <a:solidFill>
              <a:srgbClr val="E3008C"/>
            </a:solidFill>
            <a:ln cap="flat" cmpd="sng" w="19050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6942026" y="6099414"/>
              <a:ext cx="320040" cy="320486"/>
            </a:xfrm>
            <a:prstGeom prst="ellipse">
              <a:avLst/>
            </a:prstGeom>
            <a:solidFill>
              <a:srgbClr val="2AA0A4"/>
            </a:solidFill>
            <a:ln cap="flat" cmpd="sng" w="19050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AA0A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 txBox="1"/>
            <p:nvPr/>
          </p:nvSpPr>
          <p:spPr>
            <a:xfrm>
              <a:off x="7357918" y="5392201"/>
              <a:ext cx="65490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Yes</a:t>
              </a:r>
              <a:endParaRPr/>
            </a:p>
          </p:txBody>
        </p:sp>
        <p:sp>
          <p:nvSpPr>
            <p:cNvPr id="224" name="Google Shape;224;p8"/>
            <p:cNvSpPr txBox="1"/>
            <p:nvPr/>
          </p:nvSpPr>
          <p:spPr>
            <a:xfrm>
              <a:off x="7375396" y="5761533"/>
              <a:ext cx="65490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</a:t>
              </a:r>
              <a:endParaRPr/>
            </a:p>
          </p:txBody>
        </p:sp>
        <p:sp>
          <p:nvSpPr>
            <p:cNvPr id="225" name="Google Shape;225;p8"/>
            <p:cNvSpPr txBox="1"/>
            <p:nvPr/>
          </p:nvSpPr>
          <p:spPr>
            <a:xfrm>
              <a:off x="7375396" y="6117031"/>
              <a:ext cx="15091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Don’t Know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2025-04-05T13:53:27Z</dcterms:created>
  <dc:creator>Kevin O'Brien</dc:creator>
</cp:coreProperties>
</file>