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Lst>
  <p:notesMasterIdLst>
    <p:notesMasterId r:id="rId27"/>
  </p:notesMasterIdLst>
  <p:handoutMasterIdLst>
    <p:handoutMasterId r:id="rId28"/>
  </p:handoutMasterIdLst>
  <p:sldIdLst>
    <p:sldId id="256" r:id="rId12"/>
    <p:sldId id="1072" r:id="rId13"/>
    <p:sldId id="1059" r:id="rId14"/>
    <p:sldId id="1063" r:id="rId15"/>
    <p:sldId id="1065" r:id="rId16"/>
    <p:sldId id="278" r:id="rId17"/>
    <p:sldId id="1075" r:id="rId18"/>
    <p:sldId id="1074" r:id="rId19"/>
    <p:sldId id="1073" r:id="rId20"/>
    <p:sldId id="1064" r:id="rId21"/>
    <p:sldId id="1076" r:id="rId22"/>
    <p:sldId id="1067" r:id="rId23"/>
    <p:sldId id="1079" r:id="rId24"/>
    <p:sldId id="1080" r:id="rId25"/>
    <p:sldId id="276"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A84F2-E6AD-DFA9-10EB-BFBBA24F4719}" v="2923" dt="2025-04-07T20:38:55.788"/>
    <p1510:client id="{C1FDC2EA-1D1D-B177-5176-B44D15170C3E}" v="46" dt="2025-04-07T18:08:19.32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25" autoAdjust="0"/>
    <p:restoredTop sz="86490" autoAdjust="0"/>
  </p:normalViewPr>
  <p:slideViewPr>
    <p:cSldViewPr snapToGrid="0" showGuides="1">
      <p:cViewPr varScale="1">
        <p:scale>
          <a:sx n="107" d="100"/>
          <a:sy n="107" d="100"/>
        </p:scale>
        <p:origin x="528" y="168"/>
      </p:cViewPr>
      <p:guideLst>
        <p:guide orient="horz" pos="2160"/>
        <p:guide pos="3840"/>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2025/4/7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00A0C6-C354-4AEA-AE4D-C43C6449392C}"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2025/4/7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2025/4/7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2025/4/7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3.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image" Target="../media/image1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1.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7.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8.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2025/4/7</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07/04/2025</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2025/4/7</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5" r:id="rId8"/>
    <p:sldLayoutId id="2147483716"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335516" y="3066020"/>
            <a:ext cx="5745299" cy="2922588"/>
          </a:xfrm>
        </p:spPr>
        <p:txBody>
          <a:bodyPr lIns="91440" tIns="45720" rIns="91440" bIns="45720" anchor="t">
            <a:normAutofit/>
          </a:bodyPr>
          <a:lstStyle/>
          <a:p>
            <a:pPr algn="ctr"/>
            <a:r>
              <a:rPr lang="en-US" altLang="ja-JP" sz="3600" dirty="0">
                <a:solidFill>
                  <a:schemeClr val="bg1"/>
                </a:solidFill>
                <a:latin typeface="+mn-lt"/>
                <a:ea typeface="游ゴシック Light"/>
              </a:rPr>
              <a:t>ICG PTWS XXXI</a:t>
            </a:r>
            <a:br>
              <a:rPr lang="en-US" altLang="ja-JP" sz="3600" dirty="0">
                <a:solidFill>
                  <a:schemeClr val="bg1"/>
                </a:solidFill>
                <a:latin typeface="+mn-lt"/>
                <a:ea typeface="游ゴシック Light"/>
              </a:rPr>
            </a:br>
            <a:r>
              <a:rPr lang="en-US" altLang="ja-JP" sz="3600" dirty="0">
                <a:solidFill>
                  <a:schemeClr val="bg1"/>
                </a:solidFill>
                <a:latin typeface="+mn-lt"/>
                <a:ea typeface="游ゴシック Light"/>
              </a:rPr>
              <a:t>Agenda item 3.8.2:</a:t>
            </a:r>
            <a:br>
              <a:rPr lang="en-US" altLang="ja-JP" sz="3600" dirty="0">
                <a:solidFill>
                  <a:schemeClr val="bg1"/>
                </a:solidFill>
                <a:latin typeface="+mn-lt"/>
              </a:rPr>
            </a:br>
            <a:r>
              <a:rPr lang="en-US" altLang="ja-JP" sz="3600" dirty="0">
                <a:solidFill>
                  <a:schemeClr val="bg1"/>
                </a:solidFill>
                <a:latin typeface="+mn-lt"/>
                <a:ea typeface="游ゴシック Light"/>
              </a:rPr>
              <a:t>WG2 Report</a:t>
            </a:r>
            <a:br>
              <a:rPr lang="en-US" altLang="ja-JP" sz="3600" dirty="0">
                <a:solidFill>
                  <a:schemeClr val="bg1"/>
                </a:solidFill>
                <a:latin typeface="+mn-lt"/>
                <a:ea typeface="游ゴシック Light"/>
              </a:rPr>
            </a:br>
            <a:r>
              <a:rPr lang="en-US" altLang="ja-JP" sz="3600" dirty="0">
                <a:solidFill>
                  <a:schemeClr val="bg1"/>
                </a:solidFill>
                <a:latin typeface="+mn-lt"/>
                <a:ea typeface="游ゴシック Light"/>
              </a:rPr>
              <a:t>Bill Fry, WG2 Chair</a:t>
            </a:r>
            <a:br>
              <a:rPr lang="en-US" altLang="ja-JP" sz="3600" dirty="0">
                <a:solidFill>
                  <a:schemeClr val="bg1"/>
                </a:solidFill>
                <a:latin typeface="+mn-lt"/>
              </a:rPr>
            </a:br>
            <a:endParaRPr lang="en-US" altLang="ja-JP" sz="3600" dirty="0">
              <a:solidFill>
                <a:schemeClr val="bg1"/>
              </a:solidFill>
              <a:latin typeface="+mn-lt"/>
              <a:ea typeface="游ゴシック Light"/>
              <a:cs typeface="Calibri"/>
            </a:endParaRP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9703471" y="79512"/>
            <a:ext cx="1770036" cy="707886"/>
          </a:xfrm>
          <a:prstGeom prst="rect">
            <a:avLst/>
          </a:prstGeom>
          <a:noFill/>
        </p:spPr>
        <p:txBody>
          <a:bodyPr wrap="none" lIns="91440" tIns="45720" rIns="91440" bIns="45720" rtlCol="0" anchor="t">
            <a:spAutoFit/>
          </a:bodyPr>
          <a:lstStyle/>
          <a:p>
            <a:pPr algn="ctr"/>
            <a:r>
              <a:rPr kumimoji="1" lang="en-US" altLang="ja-JP" sz="2000" dirty="0">
                <a:solidFill>
                  <a:schemeClr val="bg1"/>
                </a:solidFill>
                <a:latin typeface="Arial"/>
                <a:ea typeface="游ゴシック"/>
                <a:cs typeface="Arial"/>
              </a:rPr>
              <a:t>8 April, 2025</a:t>
            </a:r>
          </a:p>
          <a:p>
            <a:pPr algn="ctr"/>
            <a:r>
              <a:rPr kumimoji="1" lang="en-US" altLang="ja-JP" sz="2000" dirty="0">
                <a:solidFill>
                  <a:schemeClr val="bg1"/>
                </a:solidFill>
                <a:latin typeface="Arial"/>
                <a:ea typeface="游ゴシック"/>
                <a:cs typeface="Arial"/>
              </a:rPr>
              <a:t>Beijing, China</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A01A6-2AEB-CB9F-24A6-A8E762430A2C}"/>
              </a:ext>
            </a:extLst>
          </p:cNvPr>
          <p:cNvSpPr txBox="1"/>
          <p:nvPr/>
        </p:nvSpPr>
        <p:spPr>
          <a:xfrm>
            <a:off x="335666" y="208344"/>
            <a:ext cx="870994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sym typeface="Roboto"/>
              </a:rPr>
              <a:t>TTFOO </a:t>
            </a:r>
            <a:r>
              <a:rPr lang="en-US" sz="3600" dirty="0" err="1">
                <a:solidFill>
                  <a:srgbClr val="000000"/>
                </a:solidFill>
                <a:sym typeface="Roboto"/>
              </a:rPr>
              <a:t>ToR</a:t>
            </a:r>
            <a:r>
              <a:rPr lang="en-US" sz="3600" dirty="0">
                <a:solidFill>
                  <a:srgbClr val="000000"/>
                </a:solidFill>
                <a:sym typeface="Roboto"/>
              </a:rPr>
              <a:t> update</a:t>
            </a:r>
            <a:endParaRPr kumimoji="0" lang="en-US" sz="3600" b="0" i="0" u="none" strike="noStrike" cap="none" spc="0" normalizeH="0" baseline="0" dirty="0" err="1">
              <a:ln>
                <a:noFill/>
              </a:ln>
              <a:solidFill>
                <a:srgbClr val="000000"/>
              </a:solidFill>
              <a:effectLst/>
              <a:uFillTx/>
              <a:latin typeface="+mn-lt"/>
              <a:ea typeface="+mn-ea"/>
              <a:cs typeface="+mn-cs"/>
              <a:sym typeface="Roboto"/>
            </a:endParaRPr>
          </a:p>
        </p:txBody>
      </p:sp>
      <p:sp>
        <p:nvSpPr>
          <p:cNvPr id="5" name="TextBox 4">
            <a:extLst>
              <a:ext uri="{FF2B5EF4-FFF2-40B4-BE49-F238E27FC236}">
                <a16:creationId xmlns:a16="http://schemas.microsoft.com/office/drawing/2014/main" id="{F2CBD03E-C2D0-6237-66A7-54CA5EFE994E}"/>
              </a:ext>
            </a:extLst>
          </p:cNvPr>
          <p:cNvSpPr txBox="1"/>
          <p:nvPr/>
        </p:nvSpPr>
        <p:spPr>
          <a:xfrm>
            <a:off x="150471" y="1116280"/>
            <a:ext cx="11725154"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a:buFont typeface="Arial" panose="020B0604020202020204" pitchFamily="34" charset="0"/>
              <a:buChar char="•"/>
            </a:pPr>
            <a:r>
              <a:rPr lang="en-NZ" sz="1600" dirty="0">
                <a:ea typeface="+mn-lt"/>
                <a:cs typeface="+mn-lt"/>
              </a:rPr>
              <a:t>This expert Task Team will establish and document a methodology to test the sensitivity of the PTWS sensing networks, integrating new and emerging techniques and technologies by: </a:t>
            </a:r>
            <a:endParaRPr lang="en-NZ" sz="1600" dirty="0">
              <a:latin typeface="ArialMT"/>
              <a:ea typeface="+mn-lt"/>
              <a:cs typeface="+mn-lt"/>
            </a:endParaRPr>
          </a:p>
          <a:p>
            <a:pPr marL="285750" indent="-285750">
              <a:buFont typeface="Arial" panose="020B0604020202020204" pitchFamily="34" charset="0"/>
              <a:buChar char="•"/>
            </a:pPr>
            <a:r>
              <a:rPr lang="en-NZ" sz="1600" dirty="0">
                <a:ea typeface="+mn-lt"/>
                <a:cs typeface="+mn-lt"/>
              </a:rPr>
              <a:t>1) Comparing and documenting existing strategies for source-independent tsunami early warning, and quantifying and documenting their operational usefulness. Efforts will include consideration of both existing and emerging ocean observation technologies and techniques. </a:t>
            </a:r>
            <a:endParaRPr lang="en-NZ" sz="1600">
              <a:latin typeface="ArialMT"/>
              <a:ea typeface="+mn-lt"/>
              <a:cs typeface="+mn-lt"/>
            </a:endParaRPr>
          </a:p>
          <a:p>
            <a:pPr marL="285750" indent="-285750">
              <a:buFont typeface="Arial" panose="020B0604020202020204" pitchFamily="34" charset="0"/>
              <a:buChar char="•"/>
            </a:pPr>
            <a:r>
              <a:rPr lang="en-NZ" sz="1600" dirty="0">
                <a:ea typeface="+mn-lt"/>
                <a:cs typeface="+mn-lt"/>
              </a:rPr>
              <a:t>2) Connecting with appropriate entities in the WMO and IOC Oceanographic communities to allow best-practice direct-observation-driven forecasting techniques to be assessed for their usefulness in tsunami forecasting from ocean observations. </a:t>
            </a:r>
            <a:endParaRPr lang="en-NZ" sz="1600">
              <a:latin typeface="ArialMT"/>
              <a:ea typeface="+mn-lt"/>
              <a:cs typeface="+mn-lt"/>
            </a:endParaRPr>
          </a:p>
          <a:p>
            <a:pPr marL="285750" indent="-285750">
              <a:buFont typeface="Arial" panose="020B0604020202020204" pitchFamily="34" charset="0"/>
              <a:buChar char="•"/>
            </a:pPr>
            <a:r>
              <a:rPr lang="en-NZ" sz="1600" dirty="0">
                <a:ea typeface="+mn-lt"/>
                <a:cs typeface="+mn-lt"/>
              </a:rPr>
              <a:t>3) </a:t>
            </a:r>
            <a:r>
              <a:rPr lang="en-NZ" sz="1600" dirty="0">
                <a:solidFill>
                  <a:srgbClr val="FF0000"/>
                </a:solidFill>
                <a:ea typeface="+mn-lt"/>
                <a:cs typeface="+mn-lt"/>
              </a:rPr>
              <a:t>Integrating emerging techniques and sensor technologies with the existing sensing network</a:t>
            </a:r>
            <a:r>
              <a:rPr lang="en-NZ" sz="1600" dirty="0">
                <a:ea typeface="+mn-lt"/>
                <a:cs typeface="+mn-lt"/>
              </a:rPr>
              <a:t> for the purpose of advancing tsunami warning service capability towards achieving UN ODTP goals. </a:t>
            </a:r>
            <a:endParaRPr lang="en-NZ" sz="1600">
              <a:latin typeface="ArialMT"/>
              <a:ea typeface="+mn-lt"/>
              <a:cs typeface="+mn-lt"/>
            </a:endParaRPr>
          </a:p>
          <a:p>
            <a:pPr marL="285750" indent="-285750">
              <a:buFont typeface="Arial" panose="020B0604020202020204" pitchFamily="34" charset="0"/>
              <a:buChar char="•"/>
            </a:pPr>
            <a:r>
              <a:rPr lang="en-NZ" sz="1600" dirty="0">
                <a:ea typeface="+mn-lt"/>
                <a:cs typeface="+mn-lt"/>
              </a:rPr>
              <a:t>4) Undertaking to establish direct collaboration between ICG/PTWS Member States and other expert groups (such as International GNSS Service (IGS)) for the purpose of </a:t>
            </a:r>
            <a:r>
              <a:rPr lang="en-NZ" sz="1600" dirty="0">
                <a:solidFill>
                  <a:srgbClr val="FF0000"/>
                </a:solidFill>
                <a:ea typeface="+mn-lt"/>
                <a:cs typeface="+mn-lt"/>
              </a:rPr>
              <a:t>collaborating on data sharing and research efforts</a:t>
            </a:r>
            <a:r>
              <a:rPr lang="en-NZ" sz="1600" dirty="0">
                <a:ea typeface="+mn-lt"/>
                <a:cs typeface="+mn-lt"/>
              </a:rPr>
              <a:t> that are adaptable to the tsunami warning systems and operations of the IOC- Tsunami Programme, and aligned to the 10-year Research, Development and Implementation Plan of the UN ODTP. </a:t>
            </a:r>
            <a:endParaRPr lang="en-NZ" sz="1600">
              <a:latin typeface="ArialMT"/>
              <a:ea typeface="+mn-lt"/>
              <a:cs typeface="+mn-lt"/>
            </a:endParaRPr>
          </a:p>
          <a:p>
            <a:pPr marL="285750" indent="-285750">
              <a:buFont typeface="Arial" panose="020B0604020202020204" pitchFamily="34" charset="0"/>
              <a:buChar char="•"/>
            </a:pPr>
            <a:r>
              <a:rPr lang="en-NZ" sz="1600" dirty="0">
                <a:ea typeface="+mn-lt"/>
                <a:cs typeface="+mn-lt"/>
              </a:rPr>
              <a:t>5) Aligning efforts with the Task Team for TSPs and NTWC operational needs, to ensure that the Task Team recommendations consider the current and potential operational feasibility of emergent technologies augmentation for TSPs and NTWCs.</a:t>
            </a:r>
            <a:endParaRPr lang="en-NZ" sz="1600">
              <a:latin typeface="ArialMT"/>
            </a:endParaRPr>
          </a:p>
          <a:p>
            <a:pPr marL="285750" indent="-285750">
              <a:buFont typeface="Arial" panose="020B0604020202020204" pitchFamily="34" charset="0"/>
              <a:buChar char="•"/>
            </a:pPr>
            <a:endParaRPr lang="en-NZ" sz="2400" dirty="0">
              <a:latin typeface="ArialMT"/>
            </a:endParaRPr>
          </a:p>
          <a:p>
            <a:pPr marL="285750" indent="-285750">
              <a:buFont typeface="Arial" panose="020B0604020202020204" pitchFamily="34" charset="0"/>
              <a:buChar char="•"/>
            </a:pPr>
            <a:endParaRPr lang="en-NZ" sz="2400" dirty="0">
              <a:latin typeface="ArialMT"/>
            </a:endParaRPr>
          </a:p>
        </p:txBody>
      </p:sp>
    </p:spTree>
    <p:extLst>
      <p:ext uri="{BB962C8B-B14F-4D97-AF65-F5344CB8AC3E}">
        <p14:creationId xmlns:p14="http://schemas.microsoft.com/office/powerpoint/2010/main" val="2152722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024A6-9538-347C-4C71-CBC6620C15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27E165-53C1-F7C3-45B1-BB12E16B7559}"/>
              </a:ext>
            </a:extLst>
          </p:cNvPr>
          <p:cNvSpPr txBox="1"/>
          <p:nvPr/>
        </p:nvSpPr>
        <p:spPr>
          <a:xfrm>
            <a:off x="335666" y="208344"/>
            <a:ext cx="870994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sym typeface="Roboto"/>
              </a:rPr>
              <a:t>TT TGV (Co-chairs </a:t>
            </a:r>
            <a:r>
              <a:rPr lang="en-US" sz="3600" dirty="0" err="1">
                <a:solidFill>
                  <a:srgbClr val="000000"/>
                </a:solidFill>
                <a:sym typeface="Roboto"/>
              </a:rPr>
              <a:t>Sifon</a:t>
            </a:r>
            <a:r>
              <a:rPr lang="en-US" sz="3600" dirty="0">
                <a:solidFill>
                  <a:srgbClr val="000000"/>
                </a:solidFill>
                <a:sym typeface="Roboto"/>
              </a:rPr>
              <a:t> and Kilgour)</a:t>
            </a:r>
            <a:endParaRPr kumimoji="0" lang="en-US" sz="3600" b="0" i="0" u="none" strike="noStrike" cap="none" spc="0" normalizeH="0" baseline="0" dirty="0" err="1">
              <a:ln>
                <a:noFill/>
              </a:ln>
              <a:solidFill>
                <a:srgbClr val="000000"/>
              </a:solidFill>
              <a:effectLst/>
              <a:uFillTx/>
              <a:latin typeface="+mn-lt"/>
              <a:ea typeface="+mn-ea"/>
              <a:cs typeface="+mn-cs"/>
              <a:sym typeface="Roboto"/>
            </a:endParaRPr>
          </a:p>
        </p:txBody>
      </p:sp>
      <p:sp>
        <p:nvSpPr>
          <p:cNvPr id="5" name="TextBox 4">
            <a:extLst>
              <a:ext uri="{FF2B5EF4-FFF2-40B4-BE49-F238E27FC236}">
                <a16:creationId xmlns:a16="http://schemas.microsoft.com/office/drawing/2014/main" id="{AD7474FC-DCEC-A9DA-72AA-1D25AC33636E}"/>
              </a:ext>
            </a:extLst>
          </p:cNvPr>
          <p:cNvSpPr txBox="1"/>
          <p:nvPr/>
        </p:nvSpPr>
        <p:spPr>
          <a:xfrm>
            <a:off x="150471" y="1116280"/>
            <a:ext cx="7181131"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a:buFont typeface="Arial" panose="020B0604020202020204" pitchFamily="34" charset="0"/>
              <a:buChar char="•"/>
            </a:pPr>
            <a:r>
              <a:rPr lang="en-NZ" sz="2400" dirty="0">
                <a:ea typeface="+mn-lt"/>
                <a:cs typeface="+mn-lt"/>
              </a:rPr>
              <a:t>Considerations of Hazard and Forecasting</a:t>
            </a:r>
            <a:endParaRPr lang="en-NZ" sz="2400" dirty="0">
              <a:latin typeface="ArialMT"/>
              <a:ea typeface="+mn-lt"/>
              <a:cs typeface="+mn-lt"/>
            </a:endParaRPr>
          </a:p>
          <a:p>
            <a:pPr marL="742950" lvl="1" indent="-285750">
              <a:buFont typeface="Courier New" panose="020B0604020202020204" pitchFamily="34" charset="0"/>
              <a:buChar char="o"/>
            </a:pPr>
            <a:r>
              <a:rPr lang="en-NZ" sz="2400" dirty="0">
                <a:latin typeface="ArialMT"/>
              </a:rPr>
              <a:t>Agenda item 4.11 JATWC introduction to Australian </a:t>
            </a:r>
            <a:r>
              <a:rPr lang="en-NZ" sz="2400" err="1">
                <a:latin typeface="ArialMT"/>
              </a:rPr>
              <a:t>SoP</a:t>
            </a:r>
            <a:r>
              <a:rPr lang="en-NZ" sz="2400" dirty="0">
                <a:latin typeface="ArialMT"/>
              </a:rPr>
              <a:t> for volcano tsunami response</a:t>
            </a:r>
          </a:p>
          <a:p>
            <a:pPr marL="742950" lvl="1" indent="-285750">
              <a:buFont typeface="Courier New" panose="020B0604020202020204" pitchFamily="34" charset="0"/>
              <a:buChar char="o"/>
            </a:pPr>
            <a:r>
              <a:rPr lang="en-NZ" sz="2400" dirty="0">
                <a:latin typeface="ArialMT"/>
              </a:rPr>
              <a:t>New Zealand creation of Threat Level Database for MCE TGV </a:t>
            </a:r>
          </a:p>
          <a:p>
            <a:pPr marL="285750" indent="-285750">
              <a:buFont typeface="Arial" panose="020B0604020202020204" pitchFamily="34" charset="0"/>
              <a:buChar char="•"/>
            </a:pPr>
            <a:endParaRPr lang="en-NZ" sz="2400" dirty="0">
              <a:latin typeface="ArialMT"/>
            </a:endParaRPr>
          </a:p>
          <a:p>
            <a:pPr marL="285750" indent="-285750">
              <a:buFont typeface="Arial" panose="020B0604020202020204" pitchFamily="34" charset="0"/>
              <a:buChar char="•"/>
            </a:pPr>
            <a:endParaRPr lang="en-NZ" sz="2400" dirty="0">
              <a:latin typeface="ArialMT"/>
            </a:endParaRPr>
          </a:p>
        </p:txBody>
      </p:sp>
      <p:pic>
        <p:nvPicPr>
          <p:cNvPr id="2" name="Picture 1">
            <a:extLst>
              <a:ext uri="{FF2B5EF4-FFF2-40B4-BE49-F238E27FC236}">
                <a16:creationId xmlns:a16="http://schemas.microsoft.com/office/drawing/2014/main" id="{43BCE77A-C5DD-62D0-F1E4-B7D2DDAD53C5}"/>
              </a:ext>
            </a:extLst>
          </p:cNvPr>
          <p:cNvPicPr>
            <a:picLocks noChangeAspect="1"/>
          </p:cNvPicPr>
          <p:nvPr/>
        </p:nvPicPr>
        <p:blipFill>
          <a:blip r:embed="rId2"/>
          <a:stretch>
            <a:fillRect/>
          </a:stretch>
        </p:blipFill>
        <p:spPr>
          <a:xfrm>
            <a:off x="564988" y="3113778"/>
            <a:ext cx="5796607" cy="2979781"/>
          </a:xfrm>
          <a:prstGeom prst="rect">
            <a:avLst/>
          </a:prstGeom>
        </p:spPr>
      </p:pic>
      <p:pic>
        <p:nvPicPr>
          <p:cNvPr id="3" name="Picture 2" descr="A map of new zealand with numbers and text&#10;&#10;AI-generated content may be incorrect.">
            <a:extLst>
              <a:ext uri="{FF2B5EF4-FFF2-40B4-BE49-F238E27FC236}">
                <a16:creationId xmlns:a16="http://schemas.microsoft.com/office/drawing/2014/main" id="{FC010431-6E71-6C36-A1F5-5752C54CD3B9}"/>
              </a:ext>
            </a:extLst>
          </p:cNvPr>
          <p:cNvPicPr>
            <a:picLocks noChangeAspect="1"/>
          </p:cNvPicPr>
          <p:nvPr/>
        </p:nvPicPr>
        <p:blipFill>
          <a:blip r:embed="rId3"/>
          <a:stretch>
            <a:fillRect/>
          </a:stretch>
        </p:blipFill>
        <p:spPr>
          <a:xfrm>
            <a:off x="7339727" y="1710905"/>
            <a:ext cx="4269905" cy="4615133"/>
          </a:xfrm>
          <a:prstGeom prst="rect">
            <a:avLst/>
          </a:prstGeom>
        </p:spPr>
      </p:pic>
      <p:sp>
        <p:nvSpPr>
          <p:cNvPr id="6" name="TextBox 5">
            <a:extLst>
              <a:ext uri="{FF2B5EF4-FFF2-40B4-BE49-F238E27FC236}">
                <a16:creationId xmlns:a16="http://schemas.microsoft.com/office/drawing/2014/main" id="{251A3191-78B4-37DA-75B4-8C3D3A5DCECF}"/>
              </a:ext>
            </a:extLst>
          </p:cNvPr>
          <p:cNvSpPr txBox="1"/>
          <p:nvPr/>
        </p:nvSpPr>
        <p:spPr>
          <a:xfrm>
            <a:off x="8070684" y="3428872"/>
            <a:ext cx="4411119" cy="1239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a:r>
              <a:rPr lang="en-US" sz="3600" dirty="0">
                <a:solidFill>
                  <a:srgbClr val="000000"/>
                </a:solidFill>
                <a:sym typeface="Roboto"/>
              </a:rPr>
              <a:t>Example only for explanation</a:t>
            </a:r>
            <a:endParaRPr lang="en-US" dirty="0"/>
          </a:p>
        </p:txBody>
      </p:sp>
      <p:sp>
        <p:nvSpPr>
          <p:cNvPr id="8" name="TextBox 7">
            <a:extLst>
              <a:ext uri="{FF2B5EF4-FFF2-40B4-BE49-F238E27FC236}">
                <a16:creationId xmlns:a16="http://schemas.microsoft.com/office/drawing/2014/main" id="{D17319F5-9211-8FEA-1C0A-BF26A8321D74}"/>
              </a:ext>
            </a:extLst>
          </p:cNvPr>
          <p:cNvSpPr txBox="1"/>
          <p:nvPr/>
        </p:nvSpPr>
        <p:spPr>
          <a:xfrm>
            <a:off x="9463540" y="5499813"/>
            <a:ext cx="2603529"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NZ" sz="2400" dirty="0">
                <a:latin typeface="ArialMT"/>
              </a:rPr>
              <a:t>Gusman and Wang, 2024</a:t>
            </a:r>
          </a:p>
          <a:p>
            <a:pPr marL="1200150" lvl="2" indent="-285750">
              <a:buFont typeface="Wingdings" panose="020B0604020202020204" pitchFamily="34" charset="0"/>
              <a:buChar char="§"/>
            </a:pPr>
            <a:endParaRPr lang="en-NZ" sz="2400" dirty="0">
              <a:latin typeface="ArialMT"/>
            </a:endParaRPr>
          </a:p>
        </p:txBody>
      </p:sp>
    </p:spTree>
    <p:extLst>
      <p:ext uri="{BB962C8B-B14F-4D97-AF65-F5344CB8AC3E}">
        <p14:creationId xmlns:p14="http://schemas.microsoft.com/office/powerpoint/2010/main" val="33473821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A01A6-2AEB-CB9F-24A6-A8E762430A2C}"/>
              </a:ext>
            </a:extLst>
          </p:cNvPr>
          <p:cNvSpPr txBox="1"/>
          <p:nvPr/>
        </p:nvSpPr>
        <p:spPr>
          <a:xfrm>
            <a:off x="335666" y="208344"/>
            <a:ext cx="870994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err="1">
                <a:solidFill>
                  <a:srgbClr val="000000"/>
                </a:solidFill>
              </a:rPr>
              <a:t>Standardisation</a:t>
            </a:r>
            <a:r>
              <a:rPr lang="en-US" sz="3600" dirty="0">
                <a:solidFill>
                  <a:srgbClr val="000000"/>
                </a:solidFill>
              </a:rPr>
              <a:t> of Event Reporting</a:t>
            </a:r>
            <a:endParaRPr kumimoji="0" lang="en-US" sz="3600" b="0" i="0" u="none" strike="noStrike" cap="none" spc="0" normalizeH="0" baseline="0" dirty="0">
              <a:ln>
                <a:noFill/>
              </a:ln>
              <a:solidFill>
                <a:srgbClr val="000000"/>
              </a:solidFill>
              <a:effectLst/>
              <a:uFillTx/>
              <a:latin typeface="+mn-lt"/>
              <a:ea typeface="+mn-ea"/>
              <a:cs typeface="+mn-cs"/>
              <a:sym typeface="Roboto"/>
            </a:endParaRPr>
          </a:p>
        </p:txBody>
      </p:sp>
      <p:sp>
        <p:nvSpPr>
          <p:cNvPr id="5" name="TextBox 4">
            <a:extLst>
              <a:ext uri="{FF2B5EF4-FFF2-40B4-BE49-F238E27FC236}">
                <a16:creationId xmlns:a16="http://schemas.microsoft.com/office/drawing/2014/main" id="{F2CBD03E-C2D0-6237-66A7-54CA5EFE994E}"/>
              </a:ext>
            </a:extLst>
          </p:cNvPr>
          <p:cNvSpPr txBox="1"/>
          <p:nvPr/>
        </p:nvSpPr>
        <p:spPr>
          <a:xfrm>
            <a:off x="343252" y="1189168"/>
            <a:ext cx="10763464" cy="2954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a:buFont typeface="Arial" panose="020B0604020202020204" pitchFamily="34" charset="0"/>
              <a:buChar char="•"/>
            </a:pPr>
            <a:r>
              <a:rPr lang="en-NZ" sz="2400" b="1" dirty="0">
                <a:ea typeface="+mn-lt"/>
                <a:cs typeface="+mn-lt"/>
              </a:rPr>
              <a:t>Recognising</a:t>
            </a:r>
            <a:r>
              <a:rPr lang="en-NZ" sz="2400" dirty="0">
                <a:ea typeface="+mn-lt"/>
                <a:cs typeface="+mn-lt"/>
              </a:rPr>
              <a:t> the opportunities to improve tsunami DRR through the standardisation of member state reporting of tsunamigenic events </a:t>
            </a:r>
            <a:endParaRPr lang="en-US" dirty="0">
              <a:ea typeface="+mn-lt"/>
              <a:cs typeface="+mn-lt"/>
            </a:endParaRPr>
          </a:p>
          <a:p>
            <a:pPr marL="285750" indent="-285750">
              <a:buFont typeface="Arial" panose="020B0604020202020204" pitchFamily="34" charset="0"/>
              <a:buChar char="•"/>
            </a:pPr>
            <a:r>
              <a:rPr lang="en-NZ" sz="2400" dirty="0">
                <a:ea typeface="+mn-lt"/>
                <a:cs typeface="+mn-lt"/>
              </a:rPr>
              <a:t>WG2 </a:t>
            </a:r>
            <a:r>
              <a:rPr lang="en-NZ" sz="2400" b="1" dirty="0">
                <a:ea typeface="+mn-lt"/>
                <a:cs typeface="+mn-lt"/>
              </a:rPr>
              <a:t>recommends</a:t>
            </a:r>
            <a:r>
              <a:rPr lang="en-NZ" sz="2400" dirty="0">
                <a:ea typeface="+mn-lt"/>
                <a:cs typeface="+mn-lt"/>
              </a:rPr>
              <a:t> the ICG-PTWS to request member states to adopt standard event reporting within their National Reports to the ICG. </a:t>
            </a:r>
            <a:endParaRPr lang="en-US">
              <a:ea typeface="+mn-lt"/>
              <a:cs typeface="+mn-lt"/>
            </a:endParaRPr>
          </a:p>
          <a:p>
            <a:pPr marL="285750" indent="-285750">
              <a:buFont typeface="Arial" panose="020B0604020202020204" pitchFamily="34" charset="0"/>
              <a:buChar char="•"/>
            </a:pPr>
            <a:r>
              <a:rPr lang="en-NZ" sz="2400" dirty="0">
                <a:ea typeface="+mn-lt"/>
                <a:cs typeface="+mn-lt"/>
              </a:rPr>
              <a:t>WG2 </a:t>
            </a:r>
            <a:r>
              <a:rPr lang="en-NZ" sz="2400" b="1" dirty="0">
                <a:ea typeface="+mn-lt"/>
                <a:cs typeface="+mn-lt"/>
              </a:rPr>
              <a:t>commends</a:t>
            </a:r>
            <a:r>
              <a:rPr lang="en-NZ" sz="2400" dirty="0">
                <a:ea typeface="+mn-lt"/>
                <a:cs typeface="+mn-lt"/>
              </a:rPr>
              <a:t> the IUGG JTC for leading the effort to standardise event reporting.</a:t>
            </a:r>
            <a:endParaRPr lang="en-US" dirty="0">
              <a:ea typeface="+mn-lt"/>
              <a:cs typeface="+mn-lt"/>
            </a:endParaRPr>
          </a:p>
          <a:p>
            <a:pPr marL="285750" indent="-285750">
              <a:buFont typeface="Arial" panose="020B0604020202020204" pitchFamily="34" charset="0"/>
              <a:buChar char="•"/>
            </a:pPr>
            <a:endParaRPr lang="en-NZ" sz="2400" dirty="0">
              <a:latin typeface="Roboto"/>
            </a:endParaRPr>
          </a:p>
          <a:p>
            <a:pPr marL="285750" indent="-285750">
              <a:buFont typeface="Arial" panose="020B0604020202020204" pitchFamily="34" charset="0"/>
              <a:buChar char="•"/>
            </a:pPr>
            <a:endParaRPr lang="en-NZ" dirty="0">
              <a:latin typeface="ArialMT"/>
            </a:endParaRPr>
          </a:p>
        </p:txBody>
      </p:sp>
      <p:pic>
        <p:nvPicPr>
          <p:cNvPr id="3" name="Picture 2">
            <a:extLst>
              <a:ext uri="{FF2B5EF4-FFF2-40B4-BE49-F238E27FC236}">
                <a16:creationId xmlns:a16="http://schemas.microsoft.com/office/drawing/2014/main" id="{6AD123C4-9D59-B970-F63A-98124DD4B12F}"/>
              </a:ext>
            </a:extLst>
          </p:cNvPr>
          <p:cNvPicPr>
            <a:picLocks noChangeAspect="1"/>
          </p:cNvPicPr>
          <p:nvPr/>
        </p:nvPicPr>
        <p:blipFill>
          <a:blip r:embed="rId2"/>
          <a:stretch>
            <a:fillRect/>
          </a:stretch>
        </p:blipFill>
        <p:spPr>
          <a:xfrm>
            <a:off x="809238" y="3429257"/>
            <a:ext cx="10182225" cy="2800350"/>
          </a:xfrm>
          <a:prstGeom prst="rect">
            <a:avLst/>
          </a:prstGeom>
        </p:spPr>
      </p:pic>
    </p:spTree>
    <p:extLst>
      <p:ext uri="{BB962C8B-B14F-4D97-AF65-F5344CB8AC3E}">
        <p14:creationId xmlns:p14="http://schemas.microsoft.com/office/powerpoint/2010/main" val="37179781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DABD-982C-9605-902A-C9DE8FF8CE4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411098-7802-EEA9-4190-D42D526CA0E6}"/>
              </a:ext>
            </a:extLst>
          </p:cNvPr>
          <p:cNvSpPr txBox="1"/>
          <p:nvPr/>
        </p:nvSpPr>
        <p:spPr>
          <a:xfrm>
            <a:off x="335666" y="208344"/>
            <a:ext cx="870994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rPr>
              <a:t>WG2 Other Matters</a:t>
            </a:r>
            <a:endParaRPr lang="en-US" sz="3600" b="0" i="0" u="none" strike="noStrike" cap="none" spc="0" normalizeH="0" baseline="0" dirty="0">
              <a:ln>
                <a:noFill/>
              </a:ln>
              <a:solidFill>
                <a:srgbClr val="000000"/>
              </a:solidFill>
              <a:effectLst/>
              <a:uFillTx/>
              <a:latin typeface="+mn-lt"/>
              <a:ea typeface="+mn-ea"/>
              <a:cs typeface="+mn-cs"/>
            </a:endParaRPr>
          </a:p>
        </p:txBody>
      </p:sp>
      <p:sp>
        <p:nvSpPr>
          <p:cNvPr id="6" name="TextBox 5">
            <a:extLst>
              <a:ext uri="{FF2B5EF4-FFF2-40B4-BE49-F238E27FC236}">
                <a16:creationId xmlns:a16="http://schemas.microsoft.com/office/drawing/2014/main" id="{D1C6A3D8-FD27-BD54-B55B-ED7D8AD69605}"/>
              </a:ext>
            </a:extLst>
          </p:cNvPr>
          <p:cNvSpPr txBox="1"/>
          <p:nvPr/>
        </p:nvSpPr>
        <p:spPr>
          <a:xfrm>
            <a:off x="549197" y="1271547"/>
            <a:ext cx="9342437"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NZ" sz="2400" dirty="0">
                <a:ea typeface="+mn-lt"/>
                <a:cs typeface="+mn-lt"/>
              </a:rPr>
              <a:t>WG2 </a:t>
            </a:r>
            <a:r>
              <a:rPr lang="en-NZ" sz="2400" b="1" dirty="0">
                <a:ea typeface="+mn-lt"/>
                <a:cs typeface="+mn-lt"/>
              </a:rPr>
              <a:t>commends</a:t>
            </a:r>
            <a:r>
              <a:rPr lang="en-NZ" sz="2400" dirty="0">
                <a:ea typeface="+mn-lt"/>
                <a:cs typeface="+mn-lt"/>
              </a:rPr>
              <a:t> advances in SMART Cable initiatives in the Pacific and will continue to work closely with the JTF for SMART Cables to utilize monitoring data from these efforts when they are available. </a:t>
            </a:r>
            <a:endParaRPr lang="en-US" sz="2400">
              <a:ea typeface="+mn-lt"/>
              <a:cs typeface="+mn-lt"/>
            </a:endParaRPr>
          </a:p>
          <a:p>
            <a:r>
              <a:rPr lang="en-NZ" sz="2400" dirty="0">
                <a:ea typeface="+mn-lt"/>
                <a:cs typeface="+mn-lt"/>
              </a:rPr>
              <a:t>WG2 </a:t>
            </a:r>
            <a:r>
              <a:rPr lang="en-NZ" sz="2400" b="1" dirty="0">
                <a:ea typeface="+mn-lt"/>
                <a:cs typeface="+mn-lt"/>
              </a:rPr>
              <a:t>commends</a:t>
            </a:r>
            <a:r>
              <a:rPr lang="en-NZ" sz="2400" dirty="0">
                <a:ea typeface="+mn-lt"/>
                <a:cs typeface="+mn-lt"/>
              </a:rPr>
              <a:t> testing of laser interferometry on the Southern Cross NEXT fibre-optic cable in the southwest Pacific. </a:t>
            </a:r>
            <a:endParaRPr lang="en-US" sz="2400">
              <a:ea typeface="+mn-lt"/>
              <a:cs typeface="+mn-lt"/>
            </a:endParaRPr>
          </a:p>
          <a:p>
            <a:r>
              <a:rPr lang="en-NZ" sz="2400" dirty="0">
                <a:ea typeface="+mn-lt"/>
                <a:cs typeface="+mn-lt"/>
              </a:rPr>
              <a:t>WG2</a:t>
            </a:r>
            <a:r>
              <a:rPr lang="en-NZ" sz="2400" b="1" dirty="0">
                <a:ea typeface="+mn-lt"/>
                <a:cs typeface="+mn-lt"/>
              </a:rPr>
              <a:t> commends</a:t>
            </a:r>
            <a:r>
              <a:rPr lang="en-NZ" sz="2400" dirty="0">
                <a:ea typeface="+mn-lt"/>
                <a:cs typeface="+mn-lt"/>
              </a:rPr>
              <a:t> the Geodetic Tsunami Early Warning Systems Oceania (</a:t>
            </a:r>
            <a:r>
              <a:rPr lang="en-NZ" sz="2400" err="1">
                <a:ea typeface="+mn-lt"/>
                <a:cs typeface="+mn-lt"/>
              </a:rPr>
              <a:t>GaTEWS</a:t>
            </a:r>
            <a:r>
              <a:rPr lang="en-NZ" sz="2400" dirty="0">
                <a:ea typeface="+mn-lt"/>
                <a:cs typeface="+mn-lt"/>
              </a:rPr>
              <a:t>) initiative in the southwest and continues to follow their efforts. </a:t>
            </a:r>
            <a:endParaRPr lang="en-US" sz="2400">
              <a:ea typeface="+mn-lt"/>
              <a:cs typeface="+mn-lt"/>
            </a:endParaRPr>
          </a:p>
          <a:p>
            <a:r>
              <a:rPr lang="en-NZ" sz="2400" dirty="0">
                <a:ea typeface="+mn-lt"/>
                <a:cs typeface="+mn-lt"/>
              </a:rPr>
              <a:t>WG2 </a:t>
            </a:r>
            <a:r>
              <a:rPr lang="en-NZ" sz="2400" b="1" dirty="0">
                <a:ea typeface="+mn-lt"/>
                <a:cs typeface="+mn-lt"/>
              </a:rPr>
              <a:t>commends</a:t>
            </a:r>
            <a:r>
              <a:rPr lang="en-NZ" sz="2400" dirty="0">
                <a:ea typeface="+mn-lt"/>
                <a:cs typeface="+mn-lt"/>
              </a:rPr>
              <a:t> Australia for continued support of instrumentation and data retrieval in the southwest Pacific, including installation and maintenance of seismic and geodetic infrastructure.</a:t>
            </a:r>
            <a:endParaRPr lang="en-US" sz="2400">
              <a:ea typeface="+mn-lt"/>
              <a:cs typeface="+mn-lt"/>
            </a:endParaRPr>
          </a:p>
          <a:p>
            <a:pPr marL="285750" indent="-285750">
              <a:buFont typeface="Arial" panose="020B0604020202020204" pitchFamily="34" charset="0"/>
              <a:buChar char="•"/>
            </a:pPr>
            <a:endParaRPr lang="en-NZ" sz="2400" dirty="0">
              <a:latin typeface="Roboto"/>
            </a:endParaRPr>
          </a:p>
          <a:p>
            <a:pPr marL="285750" indent="-285750">
              <a:buFont typeface="Arial" panose="020B0604020202020204" pitchFamily="34" charset="0"/>
              <a:buChar char="•"/>
            </a:pPr>
            <a:endParaRPr lang="en-NZ" dirty="0">
              <a:latin typeface="ArialMT"/>
            </a:endParaRPr>
          </a:p>
        </p:txBody>
      </p:sp>
    </p:spTree>
    <p:extLst>
      <p:ext uri="{BB962C8B-B14F-4D97-AF65-F5344CB8AC3E}">
        <p14:creationId xmlns:p14="http://schemas.microsoft.com/office/powerpoint/2010/main" val="6624949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612E0-C9D8-2A80-E48A-1BE674A820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66A248-E62A-0CDD-F179-9DE9C35D9428}"/>
              </a:ext>
            </a:extLst>
          </p:cNvPr>
          <p:cNvSpPr txBox="1"/>
          <p:nvPr/>
        </p:nvSpPr>
        <p:spPr>
          <a:xfrm>
            <a:off x="335666" y="208344"/>
            <a:ext cx="870994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rPr>
              <a:t>WG2 Other Matters</a:t>
            </a:r>
            <a:endParaRPr lang="en-US" sz="3600" b="0" i="0" u="none" strike="noStrike" cap="none" spc="0" normalizeH="0" baseline="0" dirty="0">
              <a:ln>
                <a:noFill/>
              </a:ln>
              <a:solidFill>
                <a:srgbClr val="000000"/>
              </a:solidFill>
              <a:effectLst/>
              <a:uFillTx/>
              <a:latin typeface="+mn-lt"/>
              <a:ea typeface="+mn-ea"/>
              <a:cs typeface="+mn-cs"/>
            </a:endParaRPr>
          </a:p>
        </p:txBody>
      </p:sp>
      <p:sp>
        <p:nvSpPr>
          <p:cNvPr id="6" name="TextBox 5">
            <a:extLst>
              <a:ext uri="{FF2B5EF4-FFF2-40B4-BE49-F238E27FC236}">
                <a16:creationId xmlns:a16="http://schemas.microsoft.com/office/drawing/2014/main" id="{33992ACD-9345-408B-2D79-1388BC08DF01}"/>
              </a:ext>
            </a:extLst>
          </p:cNvPr>
          <p:cNvSpPr txBox="1"/>
          <p:nvPr/>
        </p:nvSpPr>
        <p:spPr>
          <a:xfrm>
            <a:off x="837522" y="2455736"/>
            <a:ext cx="10763464" cy="3200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NZ" sz="3200" dirty="0">
                <a:ea typeface="+mn-lt"/>
                <a:cs typeface="+mn-lt"/>
              </a:rPr>
              <a:t>WG2 would like to recognise the strong and insightful leadership of the ICG PTWS Chair, Yuji </a:t>
            </a:r>
            <a:r>
              <a:rPr lang="en-NZ" sz="3200" dirty="0" err="1">
                <a:ea typeface="+mn-lt"/>
                <a:cs typeface="+mn-lt"/>
              </a:rPr>
              <a:t>Nishimae</a:t>
            </a:r>
            <a:r>
              <a:rPr lang="en-NZ" sz="3200" dirty="0">
                <a:ea typeface="+mn-lt"/>
                <a:cs typeface="+mn-lt"/>
              </a:rPr>
              <a:t>. Over the last 4 years, his technical guidance has provided significant benefits to WG2. His kindness and generosity are greatly appreciated. Thank you, </a:t>
            </a:r>
            <a:r>
              <a:rPr lang="en-NZ" sz="3200" dirty="0" err="1">
                <a:ea typeface="+mn-lt"/>
                <a:cs typeface="+mn-lt"/>
              </a:rPr>
              <a:t>Nishimae-san</a:t>
            </a:r>
            <a:r>
              <a:rPr lang="en-NZ" sz="3200" dirty="0">
                <a:ea typeface="+mn-lt"/>
                <a:cs typeface="+mn-lt"/>
              </a:rPr>
              <a:t>.</a:t>
            </a:r>
          </a:p>
          <a:p>
            <a:pPr marL="285750" indent="-285750">
              <a:buFont typeface="Arial" panose="020B0604020202020204" pitchFamily="34" charset="0"/>
              <a:buChar char="•"/>
            </a:pPr>
            <a:endParaRPr lang="en-NZ" sz="2400" dirty="0">
              <a:latin typeface="Roboto"/>
            </a:endParaRPr>
          </a:p>
          <a:p>
            <a:pPr marL="285750" indent="-285750">
              <a:buFont typeface="Arial" panose="020B0604020202020204" pitchFamily="34" charset="0"/>
              <a:buChar char="•"/>
            </a:pPr>
            <a:endParaRPr lang="en-NZ" dirty="0">
              <a:latin typeface="ArialMT"/>
            </a:endParaRPr>
          </a:p>
        </p:txBody>
      </p:sp>
    </p:spTree>
    <p:extLst>
      <p:ext uri="{BB962C8B-B14F-4D97-AF65-F5344CB8AC3E}">
        <p14:creationId xmlns:p14="http://schemas.microsoft.com/office/powerpoint/2010/main" val="6382304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98975" y="2347614"/>
            <a:ext cx="5570614" cy="2308324"/>
          </a:xfrm>
          <a:prstGeom prst="rect">
            <a:avLst/>
          </a:prstGeom>
        </p:spPr>
        <p:txBody>
          <a:bodyPr wrap="square" lIns="91440" tIns="45720" rIns="91440" bIns="45720" anchor="t">
            <a:spAutoFit/>
          </a:bodyPr>
          <a:lstStyle/>
          <a:p>
            <a:pPr algn="ctr"/>
            <a:r>
              <a:rPr kumimoji="1" lang="en-US" altLang="ja-JP" sz="4800" b="1" dirty="0">
                <a:solidFill>
                  <a:schemeClr val="bg1"/>
                </a:solidFill>
                <a:effectLst>
                  <a:outerShdw blurRad="38100" dist="38100" dir="2700000" algn="tl">
                    <a:srgbClr val="000000">
                      <a:alpha val="43137"/>
                    </a:srgbClr>
                  </a:outerShdw>
                </a:effectLst>
                <a:latin typeface="Arial"/>
                <a:ea typeface="游ゴシック"/>
                <a:cs typeface="Arial"/>
              </a:rPr>
              <a:t>Thank you for your gracious attention</a:t>
            </a:r>
            <a:endParaRPr kumimoji="1" lang="ja-JP" alt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1407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tws orgstructure names 19sep23 rev">
            <a:extLst>
              <a:ext uri="{FF2B5EF4-FFF2-40B4-BE49-F238E27FC236}">
                <a16:creationId xmlns:a16="http://schemas.microsoft.com/office/drawing/2014/main" id="{38A4024B-56F6-6295-C389-DC28B521B0E7}"/>
              </a:ext>
            </a:extLst>
          </p:cNvPr>
          <p:cNvPicPr>
            <a:picLocks noChangeAspect="1"/>
          </p:cNvPicPr>
          <p:nvPr/>
        </p:nvPicPr>
        <p:blipFill>
          <a:blip r:embed="rId2"/>
          <a:stretch>
            <a:fillRect/>
          </a:stretch>
        </p:blipFill>
        <p:spPr>
          <a:xfrm>
            <a:off x="2179840" y="302692"/>
            <a:ext cx="8149085" cy="5749872"/>
          </a:xfrm>
          <a:prstGeom prst="rect">
            <a:avLst/>
          </a:prstGeom>
        </p:spPr>
      </p:pic>
      <p:sp>
        <p:nvSpPr>
          <p:cNvPr id="4" name="Rectangle 3">
            <a:extLst>
              <a:ext uri="{FF2B5EF4-FFF2-40B4-BE49-F238E27FC236}">
                <a16:creationId xmlns:a16="http://schemas.microsoft.com/office/drawing/2014/main" id="{48F1C07C-50B4-A493-A2BF-D2F02C633634}"/>
              </a:ext>
            </a:extLst>
          </p:cNvPr>
          <p:cNvSpPr/>
          <p:nvPr/>
        </p:nvSpPr>
        <p:spPr>
          <a:xfrm>
            <a:off x="5031965" y="3557126"/>
            <a:ext cx="2512141" cy="914400"/>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n-lt"/>
              <a:ea typeface="+mn-ea"/>
              <a:cs typeface="+mn-cs"/>
              <a:sym typeface="Roboto"/>
            </a:endParaRPr>
          </a:p>
        </p:txBody>
      </p:sp>
      <p:sp>
        <p:nvSpPr>
          <p:cNvPr id="5" name="Rectangle 4">
            <a:extLst>
              <a:ext uri="{FF2B5EF4-FFF2-40B4-BE49-F238E27FC236}">
                <a16:creationId xmlns:a16="http://schemas.microsoft.com/office/drawing/2014/main" id="{53C30DD0-BB46-00C9-9237-FCDF992CF846}"/>
              </a:ext>
            </a:extLst>
          </p:cNvPr>
          <p:cNvSpPr/>
          <p:nvPr/>
        </p:nvSpPr>
        <p:spPr>
          <a:xfrm>
            <a:off x="3047907" y="4476906"/>
            <a:ext cx="3366816" cy="1563129"/>
          </a:xfrm>
          <a:prstGeom prst="rect">
            <a:avLst/>
          </a:prstGeom>
          <a:noFill/>
          <a:ln w="571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935874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A01A6-2AEB-CB9F-24A6-A8E762430A2C}"/>
              </a:ext>
            </a:extLst>
          </p:cNvPr>
          <p:cNvSpPr txBox="1"/>
          <p:nvPr/>
        </p:nvSpPr>
        <p:spPr>
          <a:xfrm>
            <a:off x="335666" y="208344"/>
            <a:ext cx="9213448"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sym typeface="Roboto"/>
              </a:rPr>
              <a:t>TT TSP (Chair Charles McCreery) </a:t>
            </a:r>
            <a:endParaRPr lang="en-US" sz="3600" b="0" i="0" u="none" strike="noStrike" cap="none" spc="0" normalizeH="0" baseline="0" dirty="0">
              <a:ln>
                <a:noFill/>
              </a:ln>
              <a:solidFill>
                <a:srgbClr val="000000"/>
              </a:solidFill>
              <a:effectLst/>
              <a:uFillTx/>
              <a:latin typeface="+mn-lt"/>
              <a:ea typeface="+mn-ea"/>
              <a:cs typeface="+mn-cs"/>
            </a:endParaRPr>
          </a:p>
        </p:txBody>
      </p:sp>
      <p:sp>
        <p:nvSpPr>
          <p:cNvPr id="5" name="TextBox 4">
            <a:extLst>
              <a:ext uri="{FF2B5EF4-FFF2-40B4-BE49-F238E27FC236}">
                <a16:creationId xmlns:a16="http://schemas.microsoft.com/office/drawing/2014/main" id="{F2CBD03E-C2D0-6237-66A7-54CA5EFE994E}"/>
              </a:ext>
            </a:extLst>
          </p:cNvPr>
          <p:cNvSpPr txBox="1"/>
          <p:nvPr/>
        </p:nvSpPr>
        <p:spPr>
          <a:xfrm>
            <a:off x="763929" y="1428794"/>
            <a:ext cx="11387559" cy="2600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eaLnBrk="0" fontAlgn="base" hangingPunct="0">
              <a:spcBef>
                <a:spcPts val="600"/>
              </a:spcBef>
              <a:spcAft>
                <a:spcPct val="0"/>
              </a:spcAft>
              <a:buFont typeface="Arial" panose="020B0604020202020204" pitchFamily="34" charset="0"/>
              <a:buChar char="•"/>
              <a:defRPr/>
            </a:pPr>
            <a:r>
              <a:rPr lang="en-US" sz="2000" dirty="0">
                <a:solidFill>
                  <a:srgbClr val="000000"/>
                </a:solidFill>
                <a:latin typeface="Arial"/>
                <a:ea typeface="MS PGothic"/>
                <a:cs typeface="Courier New"/>
              </a:rPr>
              <a:t>Treatment of events outside PTWS source zone: Agenda item 4.6</a:t>
            </a:r>
          </a:p>
          <a:p>
            <a:pPr marL="285750" indent="-285750">
              <a:spcBef>
                <a:spcPts val="600"/>
              </a:spcBef>
              <a:spcAft>
                <a:spcPct val="0"/>
              </a:spcAft>
              <a:buFont typeface="Arial" panose="020B0604020202020204" pitchFamily="34" charset="0"/>
              <a:buChar char="•"/>
              <a:defRPr/>
            </a:pPr>
            <a:r>
              <a:rPr lang="en-US" sz="2000" dirty="0">
                <a:solidFill>
                  <a:srgbClr val="000000"/>
                </a:solidFill>
                <a:latin typeface="Arial"/>
                <a:ea typeface="MS PGothic"/>
                <a:cs typeface="Arial"/>
              </a:rPr>
              <a:t>Maritime Products: Agenda item 4.7</a:t>
            </a:r>
            <a:endParaRPr lang="en-US" sz="2000" dirty="0">
              <a:solidFill>
                <a:srgbClr val="000000"/>
              </a:solidFill>
              <a:latin typeface="Arial"/>
              <a:ea typeface="MS PGothic"/>
              <a:cs typeface="Courier New"/>
            </a:endParaRPr>
          </a:p>
          <a:p>
            <a:pPr marL="285750" indent="-285750">
              <a:spcBef>
                <a:spcPts val="600"/>
              </a:spcBef>
              <a:spcAft>
                <a:spcPct val="0"/>
              </a:spcAft>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rial"/>
                <a:ea typeface="MS PGothic"/>
                <a:cs typeface="Courier New"/>
              </a:rPr>
              <a:t>Revision of TSP User’s Guides</a:t>
            </a:r>
            <a:r>
              <a:rPr lang="en-US" sz="2000" dirty="0">
                <a:solidFill>
                  <a:srgbClr val="000000"/>
                </a:solidFill>
                <a:latin typeface="Arial"/>
                <a:ea typeface="MS PGothic"/>
                <a:cs typeface="Courier New"/>
              </a:rPr>
              <a:t>: Agenda item 4.8 </a:t>
            </a:r>
            <a:endParaRPr lang="en-US" sz="2000" b="0" i="0" u="none" strike="noStrike" kern="1200" cap="none" spc="0" normalizeH="0" baseline="0" noProof="0" dirty="0">
              <a:ln>
                <a:noFill/>
              </a:ln>
              <a:solidFill>
                <a:srgbClr val="000000"/>
              </a:solidFill>
              <a:effectLst/>
              <a:uLnTx/>
              <a:uFillTx/>
              <a:latin typeface="Arial"/>
              <a:ea typeface="MS PGothic" panose="020B0600070205080204" pitchFamily="34" charset="-128"/>
              <a:cs typeface="Courier New" panose="02070309020205020404" pitchFamily="49" charset="0"/>
            </a:endParaRPr>
          </a:p>
          <a:p>
            <a:pPr marL="285750" indent="-285750" eaLnBrk="0" fontAlgn="base" hangingPunct="0">
              <a:spcBef>
                <a:spcPts val="600"/>
              </a:spcBef>
              <a:spcAft>
                <a:spcPct val="0"/>
              </a:spcAft>
              <a:buFont typeface="Arial" panose="020B0604020202020204" pitchFamily="34" charset="0"/>
              <a:buChar char="•"/>
              <a:defRPr/>
            </a:pPr>
            <a:r>
              <a:rPr lang="en-US" sz="2000" dirty="0">
                <a:solidFill>
                  <a:srgbClr val="000000"/>
                </a:solidFill>
                <a:latin typeface="Arial"/>
                <a:ea typeface="MS PGothic"/>
                <a:cs typeface="Courier New"/>
              </a:rPr>
              <a:t>Termination of Telefaxes</a:t>
            </a:r>
            <a:endParaRPr lang="en-US" sz="2000" b="0" i="0" u="none" strike="noStrike" kern="1200" cap="none" spc="0" normalizeH="0" baseline="0" noProof="0" dirty="0">
              <a:ln>
                <a:noFill/>
              </a:ln>
              <a:solidFill>
                <a:srgbClr val="000000"/>
              </a:solidFill>
              <a:effectLst/>
              <a:uLnTx/>
              <a:uFillTx/>
              <a:latin typeface="Arial"/>
              <a:ea typeface="MS PGothic"/>
              <a:cs typeface="Courier New"/>
            </a:endParaRPr>
          </a:p>
          <a:p>
            <a:pPr marL="742950" lvl="1" indent="-285750">
              <a:spcBef>
                <a:spcPts val="600"/>
              </a:spcBef>
              <a:spcAft>
                <a:spcPct val="0"/>
              </a:spcAft>
              <a:buFont typeface="Courier New" panose="020B0604020202020204" pitchFamily="34" charset="0"/>
              <a:buChar char="o"/>
              <a:defRPr/>
            </a:pPr>
            <a:r>
              <a:rPr lang="en-US" sz="2000" dirty="0">
                <a:solidFill>
                  <a:srgbClr val="000000"/>
                </a:solidFill>
                <a:latin typeface="Arial"/>
                <a:ea typeface="MS PGothic"/>
                <a:cs typeface="Courier New"/>
              </a:rPr>
              <a:t>IOC circular letter 3006</a:t>
            </a:r>
          </a:p>
          <a:p>
            <a:pPr marL="742950" lvl="1" indent="-285750">
              <a:spcBef>
                <a:spcPts val="600"/>
              </a:spcBef>
              <a:spcAft>
                <a:spcPct val="0"/>
              </a:spcAft>
              <a:buFont typeface="Courier New" panose="020B0604020202020204" pitchFamily="34" charset="0"/>
              <a:buChar char="o"/>
              <a:defRPr/>
            </a:pPr>
            <a:r>
              <a:rPr lang="en-US" sz="2000" dirty="0">
                <a:solidFill>
                  <a:srgbClr val="000000"/>
                </a:solidFill>
                <a:latin typeface="Arial"/>
                <a:ea typeface="MS PGothic"/>
                <a:cs typeface="Courier New"/>
              </a:rPr>
              <a:t>Cessation of telefax transmission from TSP as of March 1, 2025</a:t>
            </a:r>
          </a:p>
          <a:p>
            <a:pPr marR="0" lvl="0" algn="l" defTabSz="914400" rtl="0" latinLnBrk="0">
              <a:lnSpc>
                <a:spcPct val="100000"/>
              </a:lnSpc>
              <a:buClrTx/>
              <a:buSzTx/>
              <a:tabLst/>
              <a:defRPr/>
            </a:pPr>
            <a:endParaRPr lang="en-NZ" b="0" i="0" u="none" strike="noStrike" kern="1200" cap="none" spc="0" normalizeH="0" baseline="0" noProof="0" dirty="0">
              <a:ln>
                <a:noFill/>
              </a:ln>
              <a:solidFill>
                <a:srgbClr val="000000"/>
              </a:solidFill>
              <a:effectLst/>
              <a:uLnTx/>
              <a:uFillTx/>
              <a:latin typeface="ArialMT"/>
              <a:ea typeface="Roboto"/>
              <a:cs typeface="Roboto"/>
            </a:endParaRPr>
          </a:p>
        </p:txBody>
      </p:sp>
    </p:spTree>
    <p:extLst>
      <p:ext uri="{BB962C8B-B14F-4D97-AF65-F5344CB8AC3E}">
        <p14:creationId xmlns:p14="http://schemas.microsoft.com/office/powerpoint/2010/main" val="34615866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A01A6-2AEB-CB9F-24A6-A8E762430A2C}"/>
              </a:ext>
            </a:extLst>
          </p:cNvPr>
          <p:cNvSpPr txBox="1"/>
          <p:nvPr/>
        </p:nvSpPr>
        <p:spPr>
          <a:xfrm>
            <a:off x="335666" y="198047"/>
            <a:ext cx="931748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sym typeface="Roboto"/>
              </a:rPr>
              <a:t>TT ISN (Co-Chairs Moseley and Melbourne</a:t>
            </a:r>
            <a:endParaRPr kumimoji="0" lang="en-US" sz="3600" b="0" i="0" u="none" strike="noStrike" cap="none" spc="0" normalizeH="0" baseline="0" dirty="0">
              <a:ln>
                <a:noFill/>
              </a:ln>
              <a:solidFill>
                <a:srgbClr val="000000"/>
              </a:solidFill>
              <a:effectLst/>
              <a:uFillTx/>
              <a:latin typeface="+mn-lt"/>
              <a:ea typeface="+mn-ea"/>
              <a:cs typeface="+mn-cs"/>
              <a:sym typeface="Roboto"/>
            </a:endParaRPr>
          </a:p>
        </p:txBody>
      </p:sp>
      <p:sp>
        <p:nvSpPr>
          <p:cNvPr id="5" name="TextBox 4">
            <a:extLst>
              <a:ext uri="{FF2B5EF4-FFF2-40B4-BE49-F238E27FC236}">
                <a16:creationId xmlns:a16="http://schemas.microsoft.com/office/drawing/2014/main" id="{F2CBD03E-C2D0-6237-66A7-54CA5EFE994E}"/>
              </a:ext>
            </a:extLst>
          </p:cNvPr>
          <p:cNvSpPr txBox="1"/>
          <p:nvPr/>
        </p:nvSpPr>
        <p:spPr>
          <a:xfrm>
            <a:off x="335667" y="1464953"/>
            <a:ext cx="11016418" cy="4431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a:buFont typeface="Arial" panose="020B0604020202020204" pitchFamily="34" charset="0"/>
              <a:buChar char="•"/>
            </a:pPr>
            <a:r>
              <a:rPr lang="en-NZ" sz="2400" dirty="0">
                <a:latin typeface="ArialMT"/>
              </a:rPr>
              <a:t>Agenda item: 4.5</a:t>
            </a:r>
            <a:endParaRPr lang="en-US" dirty="0"/>
          </a:p>
          <a:p>
            <a:pPr marL="285750" indent="-285750">
              <a:buFont typeface="Arial" panose="020B0604020202020204" pitchFamily="34" charset="0"/>
              <a:buChar char="•"/>
            </a:pPr>
            <a:r>
              <a:rPr lang="en-NZ" sz="2400" dirty="0" err="1">
                <a:solidFill>
                  <a:srgbClr val="FF0000"/>
                </a:solidFill>
                <a:latin typeface="ArialMT"/>
              </a:rPr>
              <a:t>ToR</a:t>
            </a:r>
            <a:r>
              <a:rPr lang="en-NZ" sz="2400" dirty="0">
                <a:solidFill>
                  <a:srgbClr val="FF0000"/>
                </a:solidFill>
                <a:latin typeface="ArialMT"/>
              </a:rPr>
              <a:t> of TTFOO to represent merger with TTISN proposed </a:t>
            </a:r>
            <a:endParaRPr lang="en-NZ" sz="2400" dirty="0">
              <a:solidFill>
                <a:srgbClr val="000000"/>
              </a:solidFill>
              <a:latin typeface="ArialMT"/>
            </a:endParaRPr>
          </a:p>
          <a:p>
            <a:pPr marL="742950" lvl="1" indent="-285750">
              <a:buFont typeface="Arial" panose="020B0604020202020204" pitchFamily="34" charset="0"/>
              <a:buChar char="•"/>
            </a:pPr>
            <a:r>
              <a:rPr lang="en-NZ" sz="2400" b="1" dirty="0">
                <a:ea typeface="+mn-lt"/>
                <a:cs typeface="+mn-lt"/>
              </a:rPr>
              <a:t>Noting </a:t>
            </a:r>
            <a:r>
              <a:rPr lang="en-NZ" sz="2400" dirty="0">
                <a:ea typeface="+mn-lt"/>
                <a:cs typeface="+mn-lt"/>
              </a:rPr>
              <a:t>that the TT Integrated Sensor Network has completed the task contained within its terms of reference </a:t>
            </a:r>
            <a:endParaRPr lang="en-NZ" sz="2400" dirty="0">
              <a:latin typeface="ArialMT"/>
              <a:ea typeface="+mn-lt"/>
              <a:cs typeface="+mn-lt"/>
            </a:endParaRPr>
          </a:p>
          <a:p>
            <a:pPr marL="742950" lvl="1" indent="-285750">
              <a:buFont typeface="Arial" panose="020B0604020202020204" pitchFamily="34" charset="0"/>
              <a:buChar char="•"/>
            </a:pPr>
            <a:r>
              <a:rPr lang="en-NZ" sz="2400" dirty="0">
                <a:ea typeface="+mn-lt"/>
                <a:cs typeface="+mn-lt"/>
              </a:rPr>
              <a:t>and </a:t>
            </a:r>
            <a:r>
              <a:rPr lang="en-NZ" sz="2400" b="1" dirty="0">
                <a:ea typeface="+mn-lt"/>
                <a:cs typeface="+mn-lt"/>
              </a:rPr>
              <a:t>Noting</a:t>
            </a:r>
            <a:r>
              <a:rPr lang="en-NZ" sz="2400" dirty="0">
                <a:ea typeface="+mn-lt"/>
                <a:cs typeface="+mn-lt"/>
              </a:rPr>
              <a:t> that further work on integrated sensor networks, beyond the original terms of reference is required </a:t>
            </a:r>
            <a:endParaRPr lang="en-NZ" sz="2400" dirty="0">
              <a:latin typeface="ArialMT"/>
              <a:ea typeface="+mn-lt"/>
              <a:cs typeface="+mn-lt"/>
            </a:endParaRPr>
          </a:p>
          <a:p>
            <a:pPr marL="742950" lvl="1" indent="-285750">
              <a:buFont typeface="Arial" panose="020B0604020202020204" pitchFamily="34" charset="0"/>
              <a:buChar char="•"/>
            </a:pPr>
            <a:r>
              <a:rPr lang="en-NZ" sz="2400" dirty="0">
                <a:ea typeface="+mn-lt"/>
                <a:cs typeface="+mn-lt"/>
              </a:rPr>
              <a:t>and further N</a:t>
            </a:r>
            <a:r>
              <a:rPr lang="en-NZ" sz="2400" b="1" dirty="0">
                <a:ea typeface="+mn-lt"/>
                <a:cs typeface="+mn-lt"/>
              </a:rPr>
              <a:t>oting</a:t>
            </a:r>
            <a:r>
              <a:rPr lang="en-NZ" sz="2400" dirty="0">
                <a:ea typeface="+mn-lt"/>
                <a:cs typeface="+mn-lt"/>
              </a:rPr>
              <a:t> the alignment of TTISN with TTFOO, </a:t>
            </a:r>
            <a:endParaRPr lang="en-NZ" sz="2400">
              <a:latin typeface="ArialMT"/>
              <a:ea typeface="+mn-lt"/>
              <a:cs typeface="+mn-lt"/>
            </a:endParaRPr>
          </a:p>
          <a:p>
            <a:pPr marL="742950" lvl="1" indent="-285750">
              <a:buFont typeface="Arial" panose="020B0604020202020204" pitchFamily="34" charset="0"/>
              <a:buChar char="•"/>
            </a:pPr>
            <a:r>
              <a:rPr lang="en-NZ" sz="2400" dirty="0">
                <a:ea typeface="+mn-lt"/>
                <a:cs typeface="+mn-lt"/>
              </a:rPr>
              <a:t>WG2 </a:t>
            </a:r>
            <a:r>
              <a:rPr lang="en-NZ" sz="2400" b="1" dirty="0">
                <a:ea typeface="+mn-lt"/>
                <a:cs typeface="+mn-lt"/>
              </a:rPr>
              <a:t>Recommend </a:t>
            </a:r>
            <a:r>
              <a:rPr lang="en-NZ" sz="2400" dirty="0">
                <a:ea typeface="+mn-lt"/>
                <a:cs typeface="+mn-lt"/>
              </a:rPr>
              <a:t>the closure of TTISN and an expansion of the terms of reference of TTFOO to incorporate continued focus on integrated sensor networks within the context of forecasting strategies highlighted by TTFOO </a:t>
            </a:r>
            <a:endParaRPr lang="en-NZ" sz="2400" dirty="0">
              <a:latin typeface="ArialMT"/>
              <a:ea typeface="+mn-lt"/>
              <a:cs typeface="+mn-lt"/>
            </a:endParaRPr>
          </a:p>
          <a:p>
            <a:pPr marL="285750" indent="-285750">
              <a:buFont typeface="Arial" panose="020B0604020202020204" pitchFamily="34" charset="0"/>
              <a:buChar char="•"/>
            </a:pPr>
            <a:endParaRPr lang="en-NZ" dirty="0">
              <a:latin typeface="ArialMT"/>
            </a:endParaRPr>
          </a:p>
        </p:txBody>
      </p:sp>
    </p:spTree>
    <p:extLst>
      <p:ext uri="{BB962C8B-B14F-4D97-AF65-F5344CB8AC3E}">
        <p14:creationId xmlns:p14="http://schemas.microsoft.com/office/powerpoint/2010/main" val="315455117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A01A6-2AEB-CB9F-24A6-A8E762430A2C}"/>
              </a:ext>
            </a:extLst>
          </p:cNvPr>
          <p:cNvSpPr txBox="1"/>
          <p:nvPr/>
        </p:nvSpPr>
        <p:spPr>
          <a:xfrm>
            <a:off x="335666" y="208344"/>
            <a:ext cx="870994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sym typeface="Roboto"/>
              </a:rPr>
              <a:t>TT FOO (Co-Chairs Fry and Titov)</a:t>
            </a:r>
            <a:endParaRPr kumimoji="0" lang="en-US" sz="3600" b="0" i="0" u="none" strike="noStrike" cap="none" spc="0" normalizeH="0" baseline="0" dirty="0">
              <a:ln>
                <a:noFill/>
              </a:ln>
              <a:solidFill>
                <a:srgbClr val="000000"/>
              </a:solidFill>
              <a:effectLst/>
              <a:uFillTx/>
              <a:latin typeface="+mn-lt"/>
              <a:ea typeface="+mn-ea"/>
              <a:cs typeface="+mn-cs"/>
              <a:sym typeface="Roboto"/>
            </a:endParaRPr>
          </a:p>
        </p:txBody>
      </p:sp>
      <p:sp>
        <p:nvSpPr>
          <p:cNvPr id="5" name="TextBox 4">
            <a:extLst>
              <a:ext uri="{FF2B5EF4-FFF2-40B4-BE49-F238E27FC236}">
                <a16:creationId xmlns:a16="http://schemas.microsoft.com/office/drawing/2014/main" id="{F2CBD03E-C2D0-6237-66A7-54CA5EFE994E}"/>
              </a:ext>
            </a:extLst>
          </p:cNvPr>
          <p:cNvSpPr txBox="1"/>
          <p:nvPr/>
        </p:nvSpPr>
        <p:spPr>
          <a:xfrm>
            <a:off x="129720" y="1714486"/>
            <a:ext cx="4714472" cy="5170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a:buFont typeface="Arial" panose="020B0604020202020204" pitchFamily="34" charset="0"/>
              <a:buChar char="•"/>
            </a:pPr>
            <a:endParaRPr lang="en-NZ" sz="2400" dirty="0">
              <a:latin typeface="ArialMT"/>
            </a:endParaRPr>
          </a:p>
          <a:p>
            <a:pPr marL="742950" lvl="1" indent="-285750">
              <a:buFont typeface="Arial" panose="020B0604020202020204" pitchFamily="34" charset="0"/>
              <a:buChar char="•"/>
            </a:pPr>
            <a:r>
              <a:rPr lang="en-NZ" sz="2400" dirty="0">
                <a:latin typeface="ArialMT"/>
              </a:rPr>
              <a:t>French and New Zealand studies suggest that using regional Green’s Functions can improve time-dependent accuracy of </a:t>
            </a:r>
            <a:r>
              <a:rPr lang="en-NZ" sz="2400" dirty="0" err="1">
                <a:latin typeface="ArialMT"/>
              </a:rPr>
              <a:t>Wphase</a:t>
            </a:r>
            <a:r>
              <a:rPr lang="en-NZ" sz="2400" dirty="0">
                <a:latin typeface="ArialMT"/>
              </a:rPr>
              <a:t> results for tsunami forecasting in the SW Pacific and Japan.</a:t>
            </a:r>
          </a:p>
          <a:p>
            <a:pPr marL="742950" lvl="1" indent="-285750">
              <a:buFont typeface="Arial" panose="020B0604020202020204" pitchFamily="34" charset="0"/>
              <a:buChar char="•"/>
            </a:pPr>
            <a:r>
              <a:rPr lang="en-NZ" sz="2400" dirty="0">
                <a:solidFill>
                  <a:srgbClr val="FF0000"/>
                </a:solidFill>
                <a:latin typeface="ArialMT"/>
              </a:rPr>
              <a:t>We find stable </a:t>
            </a:r>
            <a:r>
              <a:rPr lang="en-NZ" sz="2400" err="1">
                <a:solidFill>
                  <a:srgbClr val="FF0000"/>
                </a:solidFill>
                <a:latin typeface="ArialMT"/>
              </a:rPr>
              <a:t>Mww</a:t>
            </a:r>
            <a:r>
              <a:rPr lang="en-NZ" sz="2400" dirty="0">
                <a:solidFill>
                  <a:srgbClr val="FF0000"/>
                </a:solidFill>
                <a:latin typeface="ArialMT"/>
              </a:rPr>
              <a:t> within ~7 minutes</a:t>
            </a:r>
          </a:p>
          <a:p>
            <a:pPr marL="285750" indent="-285750">
              <a:buFont typeface="Arial" panose="020B0604020202020204" pitchFamily="34" charset="0"/>
              <a:buChar char="•"/>
            </a:pPr>
            <a:endParaRPr lang="en-NZ" sz="2400" dirty="0">
              <a:latin typeface="ArialMT"/>
            </a:endParaRPr>
          </a:p>
          <a:p>
            <a:pPr marL="285750" indent="-285750">
              <a:buFont typeface="Arial" panose="020B0604020202020204" pitchFamily="34" charset="0"/>
              <a:buChar char="•"/>
            </a:pPr>
            <a:endParaRPr lang="en-NZ" sz="2400" dirty="0">
              <a:effectLst/>
              <a:latin typeface="ArialMT"/>
            </a:endParaRPr>
          </a:p>
          <a:p>
            <a:pPr marL="285750" indent="-285750">
              <a:buFont typeface="Arial" panose="020B0604020202020204" pitchFamily="34" charset="0"/>
              <a:buChar char="•"/>
            </a:pPr>
            <a:endParaRPr lang="en-NZ" dirty="0">
              <a:latin typeface="ArialMT"/>
            </a:endParaRPr>
          </a:p>
        </p:txBody>
      </p:sp>
      <p:pic>
        <p:nvPicPr>
          <p:cNvPr id="2" name="Picture 1" descr="A graph with lines and dots&#10;&#10;AI-generated content may be incorrect.">
            <a:extLst>
              <a:ext uri="{FF2B5EF4-FFF2-40B4-BE49-F238E27FC236}">
                <a16:creationId xmlns:a16="http://schemas.microsoft.com/office/drawing/2014/main" id="{11018DFC-97E5-9238-B699-D1C5E267D05D}"/>
              </a:ext>
            </a:extLst>
          </p:cNvPr>
          <p:cNvPicPr>
            <a:picLocks noChangeAspect="1"/>
          </p:cNvPicPr>
          <p:nvPr/>
        </p:nvPicPr>
        <p:blipFill>
          <a:blip r:embed="rId2"/>
          <a:stretch>
            <a:fillRect/>
          </a:stretch>
        </p:blipFill>
        <p:spPr>
          <a:xfrm>
            <a:off x="4831106" y="1709479"/>
            <a:ext cx="7040005" cy="4551148"/>
          </a:xfrm>
          <a:prstGeom prst="rect">
            <a:avLst/>
          </a:prstGeom>
        </p:spPr>
      </p:pic>
      <p:sp>
        <p:nvSpPr>
          <p:cNvPr id="3" name="TextBox 2">
            <a:extLst>
              <a:ext uri="{FF2B5EF4-FFF2-40B4-BE49-F238E27FC236}">
                <a16:creationId xmlns:a16="http://schemas.microsoft.com/office/drawing/2014/main" id="{98C72212-C537-AE3E-3B34-5E95FD80F6B8}"/>
              </a:ext>
            </a:extLst>
          </p:cNvPr>
          <p:cNvSpPr txBox="1"/>
          <p:nvPr/>
        </p:nvSpPr>
        <p:spPr>
          <a:xfrm>
            <a:off x="6999486" y="1713775"/>
            <a:ext cx="4076007"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fromWordArt="0" anchor="t" anchorCtr="0" forceAA="0" compatLnSpc="1">
            <a:prstTxWarp prst="textNoShape">
              <a:avLst/>
            </a:prstTxWarp>
            <a:spAutoFit/>
          </a:bodyPr>
          <a:lstStyle/>
          <a:p>
            <a:pPr defTabSz="1300480" hangingPunct="0"/>
            <a:r>
              <a:rPr lang="en-US" sz="2400" dirty="0">
                <a:solidFill>
                  <a:srgbClr val="000000"/>
                </a:solidFill>
              </a:rPr>
              <a:t>Figure from Luce </a:t>
            </a:r>
            <a:r>
              <a:rPr lang="en-US" sz="2400" dirty="0" err="1">
                <a:solidFill>
                  <a:srgbClr val="000000"/>
                </a:solidFill>
              </a:rPr>
              <a:t>Lacoua</a:t>
            </a:r>
            <a:endParaRPr kumimoji="0" lang="en-US" sz="2400" b="0" i="0" u="none" strike="noStrike" cap="none" spc="0" normalizeH="0" baseline="0" dirty="0" err="1">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319616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18542" y="504622"/>
            <a:ext cx="9710738" cy="387350"/>
          </a:xfrm>
          <a:solidFill>
            <a:schemeClr val="accent6">
              <a:lumMod val="40000"/>
              <a:lumOff val="60000"/>
            </a:schemeClr>
          </a:solidFill>
        </p:spPr>
        <p:txBody>
          <a:bodyPr lIns="91440" tIns="45720" rIns="91440" bIns="4572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en-US" altLang="ja-JP" sz="2800" dirty="0">
                <a:latin typeface="Roboto"/>
              </a:rPr>
              <a:t>Justification for multi-data/multi-sensor</a:t>
            </a:r>
          </a:p>
        </p:txBody>
      </p:sp>
      <p:pic>
        <p:nvPicPr>
          <p:cNvPr id="3" name="Picture 2" descr="A diagram of a tsunami life cycle&#10;&#10;AI-generated content may be incorrect.">
            <a:extLst>
              <a:ext uri="{FF2B5EF4-FFF2-40B4-BE49-F238E27FC236}">
                <a16:creationId xmlns:a16="http://schemas.microsoft.com/office/drawing/2014/main" id="{C52877A1-3EC7-04AD-120F-B1BC70284CF3}"/>
              </a:ext>
            </a:extLst>
          </p:cNvPr>
          <p:cNvPicPr>
            <a:picLocks noChangeAspect="1"/>
          </p:cNvPicPr>
          <p:nvPr/>
        </p:nvPicPr>
        <p:blipFill>
          <a:blip r:embed="rId2"/>
          <a:stretch>
            <a:fillRect/>
          </a:stretch>
        </p:blipFill>
        <p:spPr>
          <a:xfrm>
            <a:off x="1871530" y="1190260"/>
            <a:ext cx="10144010" cy="5087679"/>
          </a:xfrm>
          <a:prstGeom prst="rect">
            <a:avLst/>
          </a:prstGeom>
        </p:spPr>
      </p:pic>
    </p:spTree>
    <p:extLst>
      <p:ext uri="{BB962C8B-B14F-4D97-AF65-F5344CB8AC3E}">
        <p14:creationId xmlns:p14="http://schemas.microsoft.com/office/powerpoint/2010/main" val="29359893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4D3A3-0C0B-0567-D713-7E79E1F064D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FE258A-C4FC-9AFA-3F76-028AABD1D41C}"/>
              </a:ext>
            </a:extLst>
          </p:cNvPr>
          <p:cNvSpPr txBox="1">
            <a:spLocks/>
          </p:cNvSpPr>
          <p:nvPr/>
        </p:nvSpPr>
        <p:spPr>
          <a:xfrm>
            <a:off x="418542" y="504622"/>
            <a:ext cx="9710738" cy="387350"/>
          </a:xfrm>
          <a:solidFill>
            <a:schemeClr val="accent6">
              <a:lumMod val="40000"/>
              <a:lumOff val="60000"/>
            </a:schemeClr>
          </a:solidFill>
        </p:spPr>
        <p:txBody>
          <a:bodyPr lIns="91440" tIns="45720" rIns="91440" bIns="4572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en-US" altLang="ja-JP" sz="2800" dirty="0">
                <a:latin typeface="Roboto"/>
              </a:rPr>
              <a:t>Justification for multi-data/multi-sensor</a:t>
            </a:r>
          </a:p>
        </p:txBody>
      </p:sp>
      <p:pic>
        <p:nvPicPr>
          <p:cNvPr id="5" name="Picture 4">
            <a:extLst>
              <a:ext uri="{FF2B5EF4-FFF2-40B4-BE49-F238E27FC236}">
                <a16:creationId xmlns:a16="http://schemas.microsoft.com/office/drawing/2014/main" id="{3E56A78E-DA40-F4ED-CF88-330699E98783}"/>
              </a:ext>
            </a:extLst>
          </p:cNvPr>
          <p:cNvPicPr>
            <a:picLocks noChangeAspect="1"/>
          </p:cNvPicPr>
          <p:nvPr/>
        </p:nvPicPr>
        <p:blipFill>
          <a:blip r:embed="rId2"/>
          <a:stretch>
            <a:fillRect/>
          </a:stretch>
        </p:blipFill>
        <p:spPr>
          <a:xfrm>
            <a:off x="1290945" y="1266518"/>
            <a:ext cx="9020175" cy="4914900"/>
          </a:xfrm>
          <a:prstGeom prst="rect">
            <a:avLst/>
          </a:prstGeom>
        </p:spPr>
      </p:pic>
    </p:spTree>
    <p:extLst>
      <p:ext uri="{BB962C8B-B14F-4D97-AF65-F5344CB8AC3E}">
        <p14:creationId xmlns:p14="http://schemas.microsoft.com/office/powerpoint/2010/main" val="21382096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87DD9-74CD-2216-6215-F29201B8E5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4296D4-16FA-F1F0-B914-8A98323561A0}"/>
              </a:ext>
            </a:extLst>
          </p:cNvPr>
          <p:cNvSpPr txBox="1"/>
          <p:nvPr/>
        </p:nvSpPr>
        <p:spPr>
          <a:xfrm>
            <a:off x="335666" y="208344"/>
            <a:ext cx="9389570"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hangingPunct="0"/>
            <a:r>
              <a:rPr lang="en-US" sz="3600" dirty="0">
                <a:solidFill>
                  <a:srgbClr val="000000"/>
                </a:solidFill>
                <a:sym typeface="Roboto"/>
              </a:rPr>
              <a:t>TT FOO: Assessment against ODIP targets</a:t>
            </a:r>
            <a:endParaRPr kumimoji="0" lang="en-US" sz="3600" b="0" i="0" u="none" strike="noStrike" cap="none" spc="0" normalizeH="0" baseline="0" dirty="0">
              <a:ln>
                <a:noFill/>
              </a:ln>
              <a:solidFill>
                <a:srgbClr val="000000"/>
              </a:solidFill>
              <a:effectLst/>
              <a:uFillTx/>
              <a:latin typeface="+mn-lt"/>
              <a:ea typeface="+mn-ea"/>
              <a:cs typeface="+mn-cs"/>
              <a:sym typeface="Roboto"/>
            </a:endParaRPr>
          </a:p>
        </p:txBody>
      </p:sp>
      <p:sp>
        <p:nvSpPr>
          <p:cNvPr id="5" name="TextBox 4">
            <a:extLst>
              <a:ext uri="{FF2B5EF4-FFF2-40B4-BE49-F238E27FC236}">
                <a16:creationId xmlns:a16="http://schemas.microsoft.com/office/drawing/2014/main" id="{038EF46F-9E60-9EEA-6666-0D994A541214}"/>
              </a:ext>
            </a:extLst>
          </p:cNvPr>
          <p:cNvSpPr txBox="1"/>
          <p:nvPr/>
        </p:nvSpPr>
        <p:spPr>
          <a:xfrm>
            <a:off x="-467523" y="4432973"/>
            <a:ext cx="12159419"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a:buFont typeface="Arial" panose="020B0604020202020204" pitchFamily="34" charset="0"/>
              <a:buChar char="•"/>
            </a:pPr>
            <a:endParaRPr lang="en-NZ" sz="2400" dirty="0">
              <a:latin typeface="ArialMT"/>
            </a:endParaRPr>
          </a:p>
          <a:p>
            <a:pPr marL="742950" lvl="1" indent="-285750">
              <a:buFont typeface="Arial" panose="020B0604020202020204" pitchFamily="34" charset="0"/>
              <a:buChar char="•"/>
            </a:pPr>
            <a:r>
              <a:rPr lang="en-NZ" sz="2400" dirty="0">
                <a:latin typeface="ArialMT"/>
              </a:rPr>
              <a:t>3 classes of forecasting algorithms</a:t>
            </a:r>
          </a:p>
          <a:p>
            <a:pPr marL="1200150" lvl="2" indent="-285750">
              <a:buFont typeface="Wingdings" panose="020B0604020202020204" pitchFamily="34" charset="0"/>
              <a:buChar char="§"/>
            </a:pPr>
            <a:r>
              <a:rPr lang="en-NZ" sz="2400" dirty="0">
                <a:latin typeface="ArialMT"/>
              </a:rPr>
              <a:t>Indirect observations</a:t>
            </a:r>
          </a:p>
          <a:p>
            <a:pPr marL="1200150" lvl="2" indent="-285750">
              <a:buFont typeface="Wingdings" panose="020B0604020202020204" pitchFamily="34" charset="0"/>
              <a:buChar char="§"/>
            </a:pPr>
            <a:r>
              <a:rPr lang="en-NZ" sz="2400">
                <a:latin typeface="ArialMT"/>
              </a:rPr>
              <a:t>Hybrid</a:t>
            </a:r>
            <a:endParaRPr lang="en-NZ" sz="2400" dirty="0">
              <a:latin typeface="ArialMT"/>
            </a:endParaRPr>
          </a:p>
          <a:p>
            <a:pPr marL="1200150" lvl="2" indent="-285750">
              <a:buFont typeface="Wingdings" panose="020B0604020202020204" pitchFamily="34" charset="0"/>
              <a:buChar char="§"/>
            </a:pPr>
            <a:r>
              <a:rPr lang="en-NZ" sz="2400" dirty="0">
                <a:latin typeface="ArialMT"/>
              </a:rPr>
              <a:t>Direct observations</a:t>
            </a:r>
          </a:p>
        </p:txBody>
      </p:sp>
      <p:pic>
        <p:nvPicPr>
          <p:cNvPr id="6" name="Picture 5">
            <a:extLst>
              <a:ext uri="{FF2B5EF4-FFF2-40B4-BE49-F238E27FC236}">
                <a16:creationId xmlns:a16="http://schemas.microsoft.com/office/drawing/2014/main" id="{1ACDBE36-CB66-2AE8-CF46-21C5B6C44DBD}"/>
              </a:ext>
            </a:extLst>
          </p:cNvPr>
          <p:cNvPicPr>
            <a:picLocks noChangeAspect="1"/>
          </p:cNvPicPr>
          <p:nvPr/>
        </p:nvPicPr>
        <p:blipFill>
          <a:blip r:embed="rId2"/>
          <a:stretch>
            <a:fillRect/>
          </a:stretch>
        </p:blipFill>
        <p:spPr>
          <a:xfrm>
            <a:off x="331444" y="1276736"/>
            <a:ext cx="10025706" cy="3604311"/>
          </a:xfrm>
          <a:prstGeom prst="rect">
            <a:avLst/>
          </a:prstGeom>
        </p:spPr>
      </p:pic>
    </p:spTree>
    <p:extLst>
      <p:ext uri="{BB962C8B-B14F-4D97-AF65-F5344CB8AC3E}">
        <p14:creationId xmlns:p14="http://schemas.microsoft.com/office/powerpoint/2010/main" val="13056309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3DFAA-63AA-37CB-314B-DD72EFE40D43}"/>
              </a:ext>
            </a:extLst>
          </p:cNvPr>
          <p:cNvSpPr txBox="1"/>
          <p:nvPr/>
        </p:nvSpPr>
        <p:spPr>
          <a:xfrm>
            <a:off x="335666" y="208344"/>
            <a:ext cx="8709949"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defTabSz="1300480"/>
            <a:r>
              <a:rPr lang="en-US" sz="3600" dirty="0">
                <a:solidFill>
                  <a:srgbClr val="000000"/>
                </a:solidFill>
                <a:sym typeface="Roboto"/>
              </a:rPr>
              <a:t>Cable observations</a:t>
            </a:r>
            <a:endParaRPr lang="en-US" dirty="0"/>
          </a:p>
        </p:txBody>
      </p:sp>
      <p:sp>
        <p:nvSpPr>
          <p:cNvPr id="5" name="TextBox 4">
            <a:extLst>
              <a:ext uri="{FF2B5EF4-FFF2-40B4-BE49-F238E27FC236}">
                <a16:creationId xmlns:a16="http://schemas.microsoft.com/office/drawing/2014/main" id="{994A61E1-EE00-0499-A425-E9FF8A065D49}"/>
              </a:ext>
            </a:extLst>
          </p:cNvPr>
          <p:cNvSpPr txBox="1"/>
          <p:nvPr/>
        </p:nvSpPr>
        <p:spPr>
          <a:xfrm>
            <a:off x="-230685" y="1096649"/>
            <a:ext cx="4920419"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285750" indent="-285750">
              <a:buFont typeface="Arial" panose="020B0604020202020204" pitchFamily="34" charset="0"/>
              <a:buChar char="•"/>
            </a:pPr>
            <a:endParaRPr lang="en-NZ" sz="2400" dirty="0">
              <a:latin typeface="ArialMT"/>
            </a:endParaRPr>
          </a:p>
          <a:p>
            <a:pPr marL="742950" lvl="1" indent="-285750">
              <a:buFont typeface="Arial" panose="020B0604020202020204" pitchFamily="34" charset="0"/>
              <a:buChar char="•"/>
            </a:pPr>
            <a:r>
              <a:rPr lang="en-NZ" sz="2400">
                <a:latin typeface="ArialMT"/>
              </a:rPr>
              <a:t>SMART Cables (3.10.3)</a:t>
            </a:r>
          </a:p>
          <a:p>
            <a:pPr marL="742950" lvl="1" indent="-285750">
              <a:buFont typeface="Arial" panose="020B0604020202020204" pitchFamily="34" charset="0"/>
              <a:buChar char="•"/>
            </a:pPr>
            <a:r>
              <a:rPr lang="en-NZ" sz="2400">
                <a:latin typeface="ArialMT"/>
              </a:rPr>
              <a:t>Laser interferometry </a:t>
            </a:r>
            <a:endParaRPr lang="en-NZ" sz="2400" dirty="0">
              <a:latin typeface="ArialMT"/>
            </a:endParaRPr>
          </a:p>
        </p:txBody>
      </p:sp>
      <p:pic>
        <p:nvPicPr>
          <p:cNvPr id="6" name="Picture 5" descr="A map of australia with a route&#10;&#10;AI-generated content may be incorrect.">
            <a:extLst>
              <a:ext uri="{FF2B5EF4-FFF2-40B4-BE49-F238E27FC236}">
                <a16:creationId xmlns:a16="http://schemas.microsoft.com/office/drawing/2014/main" id="{051768DD-DBB0-9DC6-DC11-3E6A66260E59}"/>
              </a:ext>
            </a:extLst>
          </p:cNvPr>
          <p:cNvPicPr>
            <a:picLocks noChangeAspect="1"/>
          </p:cNvPicPr>
          <p:nvPr/>
        </p:nvPicPr>
        <p:blipFill>
          <a:blip r:embed="rId2"/>
          <a:stretch>
            <a:fillRect/>
          </a:stretch>
        </p:blipFill>
        <p:spPr>
          <a:xfrm>
            <a:off x="223967" y="3771514"/>
            <a:ext cx="4494771" cy="2465946"/>
          </a:xfrm>
          <a:prstGeom prst="rect">
            <a:avLst/>
          </a:prstGeom>
        </p:spPr>
      </p:pic>
      <p:pic>
        <p:nvPicPr>
          <p:cNvPr id="7" name="Picture 6" descr="A screen shot of a computer screen&#10;&#10;AI-generated content may be incorrect.">
            <a:extLst>
              <a:ext uri="{FF2B5EF4-FFF2-40B4-BE49-F238E27FC236}">
                <a16:creationId xmlns:a16="http://schemas.microsoft.com/office/drawing/2014/main" id="{E583F01C-CDE3-BC41-FD6E-CAFE708DBBF3}"/>
              </a:ext>
            </a:extLst>
          </p:cNvPr>
          <p:cNvPicPr>
            <a:picLocks noChangeAspect="1"/>
          </p:cNvPicPr>
          <p:nvPr/>
        </p:nvPicPr>
        <p:blipFill>
          <a:blip r:embed="rId3"/>
          <a:stretch>
            <a:fillRect/>
          </a:stretch>
        </p:blipFill>
        <p:spPr>
          <a:xfrm>
            <a:off x="4438007" y="211222"/>
            <a:ext cx="3315988" cy="4499661"/>
          </a:xfrm>
          <a:prstGeom prst="rect">
            <a:avLst/>
          </a:prstGeom>
        </p:spPr>
      </p:pic>
      <p:pic>
        <p:nvPicPr>
          <p:cNvPr id="9" name="Picture 8">
            <a:extLst>
              <a:ext uri="{FF2B5EF4-FFF2-40B4-BE49-F238E27FC236}">
                <a16:creationId xmlns:a16="http://schemas.microsoft.com/office/drawing/2014/main" id="{781AB79F-2E71-81C1-218A-18F20F77BCC8}"/>
              </a:ext>
            </a:extLst>
          </p:cNvPr>
          <p:cNvPicPr>
            <a:picLocks noChangeAspect="1"/>
          </p:cNvPicPr>
          <p:nvPr/>
        </p:nvPicPr>
        <p:blipFill>
          <a:blip r:embed="rId4"/>
          <a:stretch>
            <a:fillRect/>
          </a:stretch>
        </p:blipFill>
        <p:spPr>
          <a:xfrm>
            <a:off x="6535307" y="1298746"/>
            <a:ext cx="3054952" cy="4260507"/>
          </a:xfrm>
          <a:prstGeom prst="rect">
            <a:avLst/>
          </a:prstGeom>
        </p:spPr>
      </p:pic>
      <p:pic>
        <p:nvPicPr>
          <p:cNvPr id="8" name="Picture 7">
            <a:extLst>
              <a:ext uri="{FF2B5EF4-FFF2-40B4-BE49-F238E27FC236}">
                <a16:creationId xmlns:a16="http://schemas.microsoft.com/office/drawing/2014/main" id="{FD409CBF-45FE-88DD-24A1-40F163DA15ED}"/>
              </a:ext>
            </a:extLst>
          </p:cNvPr>
          <p:cNvPicPr>
            <a:picLocks noChangeAspect="1"/>
          </p:cNvPicPr>
          <p:nvPr/>
        </p:nvPicPr>
        <p:blipFill>
          <a:blip r:embed="rId5"/>
          <a:stretch>
            <a:fillRect/>
          </a:stretch>
        </p:blipFill>
        <p:spPr>
          <a:xfrm>
            <a:off x="8827100" y="4181474"/>
            <a:ext cx="3352287" cy="2027024"/>
          </a:xfrm>
          <a:prstGeom prst="rect">
            <a:avLst/>
          </a:prstGeom>
        </p:spPr>
      </p:pic>
      <p:sp>
        <p:nvSpPr>
          <p:cNvPr id="11" name="TextBox 10">
            <a:extLst>
              <a:ext uri="{FF2B5EF4-FFF2-40B4-BE49-F238E27FC236}">
                <a16:creationId xmlns:a16="http://schemas.microsoft.com/office/drawing/2014/main" id="{339CD8ED-7457-B21E-C026-C05827EE3BFC}"/>
              </a:ext>
            </a:extLst>
          </p:cNvPr>
          <p:cNvSpPr txBox="1"/>
          <p:nvPr/>
        </p:nvSpPr>
        <p:spPr>
          <a:xfrm>
            <a:off x="335666" y="3351757"/>
            <a:ext cx="409663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NZ" sz="2400">
                <a:latin typeface="ArialMT"/>
              </a:rPr>
              <a:t>Collaboration with UK NPL</a:t>
            </a:r>
            <a:endParaRPr lang="en-NZ" sz="2400" dirty="0">
              <a:latin typeface="ArialMT"/>
            </a:endParaRPr>
          </a:p>
          <a:p>
            <a:pPr marL="1200150" lvl="2" indent="-285750">
              <a:buFont typeface="Wingdings" panose="020B0604020202020204" pitchFamily="34" charset="0"/>
              <a:buChar char="§"/>
            </a:pPr>
            <a:endParaRPr lang="en-NZ" sz="2400" dirty="0">
              <a:latin typeface="ArialMT"/>
            </a:endParaRPr>
          </a:p>
        </p:txBody>
      </p:sp>
      <p:sp>
        <p:nvSpPr>
          <p:cNvPr id="12" name="TextBox 11">
            <a:extLst>
              <a:ext uri="{FF2B5EF4-FFF2-40B4-BE49-F238E27FC236}">
                <a16:creationId xmlns:a16="http://schemas.microsoft.com/office/drawing/2014/main" id="{AB4397DA-B4F1-249B-30BE-DCF2B52C4CFF}"/>
              </a:ext>
            </a:extLst>
          </p:cNvPr>
          <p:cNvSpPr txBox="1"/>
          <p:nvPr/>
        </p:nvSpPr>
        <p:spPr>
          <a:xfrm>
            <a:off x="9592936" y="3228190"/>
            <a:ext cx="2603529"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NZ" sz="2400" dirty="0">
                <a:latin typeface="ArialMT"/>
              </a:rPr>
              <a:t>Figure from Amin </a:t>
            </a:r>
            <a:r>
              <a:rPr lang="en-NZ" sz="2400" dirty="0" err="1">
                <a:latin typeface="ArialMT"/>
              </a:rPr>
              <a:t>Aghee</a:t>
            </a:r>
            <a:r>
              <a:rPr lang="en-NZ" sz="2400" dirty="0">
                <a:latin typeface="ArialMT"/>
              </a:rPr>
              <a:t>-Naeni</a:t>
            </a:r>
            <a:endParaRPr lang="en-US" dirty="0"/>
          </a:p>
          <a:p>
            <a:pPr marL="1200150" lvl="2" indent="-285750">
              <a:buFont typeface="Wingdings" panose="020B0604020202020204" pitchFamily="34" charset="0"/>
              <a:buChar char="§"/>
            </a:pPr>
            <a:endParaRPr lang="en-NZ" sz="2400" dirty="0">
              <a:latin typeface="ArialMT"/>
            </a:endParaRPr>
          </a:p>
        </p:txBody>
      </p:sp>
    </p:spTree>
    <p:extLst>
      <p:ext uri="{BB962C8B-B14F-4D97-AF65-F5344CB8AC3E}">
        <p14:creationId xmlns:p14="http://schemas.microsoft.com/office/powerpoint/2010/main" val="2052879304"/>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Props/app.xml><?xml version="1.0" encoding="utf-8"?>
<Properties xmlns="http://schemas.openxmlformats.org/officeDocument/2006/extended-properties" xmlns:vt="http://schemas.openxmlformats.org/officeDocument/2006/docPropsVTypes">
  <Template>IOC_PPT_Template_NewLogo_June2021</Template>
  <TotalTime>11706</TotalTime>
  <Words>653</Words>
  <Application>Microsoft Office PowerPoint</Application>
  <PresentationFormat>Widescreen</PresentationFormat>
  <Paragraphs>65</Paragraphs>
  <Slides>15</Slides>
  <Notes>0</Notes>
  <HiddenSlides>0</HiddenSlides>
  <MMClips>0</MMClips>
  <ScaleCrop>false</ScaleCrop>
  <HeadingPairs>
    <vt:vector size="4" baseType="variant">
      <vt:variant>
        <vt:lpstr>Theme</vt:lpstr>
      </vt:variant>
      <vt:variant>
        <vt:i4>11</vt:i4>
      </vt:variant>
      <vt:variant>
        <vt:lpstr>Slide Titles</vt:lpstr>
      </vt:variant>
      <vt:variant>
        <vt:i4>15</vt:i4>
      </vt:variant>
    </vt:vector>
  </HeadingPairs>
  <TitlesOfParts>
    <vt:vector size="26" baseType="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ICG PTWS XXXI Agenda item 3.8.2: WG2 Report Bill Fry, WG2 Chair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ICG/PTWS activities from Feb 2021 to Feb 2022</dc:title>
  <dc:creator>Nihismae</dc:creator>
  <cp:lastModifiedBy>Bill Fry</cp:lastModifiedBy>
  <cp:revision>522</cp:revision>
  <dcterms:created xsi:type="dcterms:W3CDTF">2022-12-06T02:55:00Z</dcterms:created>
  <dcterms:modified xsi:type="dcterms:W3CDTF">2025-04-07T20:39:31Z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