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6858000" cx="12192000"/>
  <p:notesSz cx="6858000" cy="9144000"/>
  <p:embeddedFontLst>
    <p:embeddedFont>
      <p:font typeface="Roboto"/>
      <p:regular r:id="rId29"/>
      <p:bold r:id="rId30"/>
      <p:italic r:id="rId31"/>
      <p:boldItalic r:id="rId32"/>
    </p:embeddedFont>
    <p:embeddedFont>
      <p:font typeface="Rubik"/>
      <p:regular r:id="rId33"/>
      <p:bold r:id="rId34"/>
      <p:italic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1" roundtripDataSignature="AMtx7mgURULMkEZdwY1gKyT5ZWMUHyTV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obo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4.xml"/><Relationship Id="rId33" Type="http://schemas.openxmlformats.org/officeDocument/2006/relationships/font" Target="fonts/Rubik-regular.fntdata"/><Relationship Id="rId10" Type="http://schemas.openxmlformats.org/officeDocument/2006/relationships/slide" Target="slides/slide3.xml"/><Relationship Id="rId32" Type="http://schemas.openxmlformats.org/officeDocument/2006/relationships/font" Target="fonts/Roboto-boldItalic.fntdata"/><Relationship Id="rId13" Type="http://schemas.openxmlformats.org/officeDocument/2006/relationships/slide" Target="slides/slide6.xml"/><Relationship Id="rId35" Type="http://schemas.openxmlformats.org/officeDocument/2006/relationships/font" Target="fonts/Rubik-italic.fntdata"/><Relationship Id="rId12" Type="http://schemas.openxmlformats.org/officeDocument/2006/relationships/slide" Target="slides/slide5.xml"/><Relationship Id="rId34" Type="http://schemas.openxmlformats.org/officeDocument/2006/relationships/font" Target="fonts/Rubik-bold.fntdata"/><Relationship Id="rId15" Type="http://schemas.openxmlformats.org/officeDocument/2006/relationships/slide" Target="slides/slide8.xml"/><Relationship Id="rId37" Type="http://schemas.openxmlformats.org/officeDocument/2006/relationships/font" Target="fonts/OpenSans-regular.fntdata"/><Relationship Id="rId14" Type="http://schemas.openxmlformats.org/officeDocument/2006/relationships/slide" Target="slides/slide7.xml"/><Relationship Id="rId36" Type="http://schemas.openxmlformats.org/officeDocument/2006/relationships/font" Target="fonts/Rubik-boldItalic.fntdata"/><Relationship Id="rId17" Type="http://schemas.openxmlformats.org/officeDocument/2006/relationships/slide" Target="slides/slide10.xml"/><Relationship Id="rId39" Type="http://schemas.openxmlformats.org/officeDocument/2006/relationships/font" Target="fonts/OpenSans-italic.fntdata"/><Relationship Id="rId16" Type="http://schemas.openxmlformats.org/officeDocument/2006/relationships/slide" Target="slides/slide9.xml"/><Relationship Id="rId38" Type="http://schemas.openxmlformats.org/officeDocument/2006/relationships/font" Target="fonts/OpenSans-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daptation-fund.org/projects-programm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a88d5c57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2da88d5c57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15900" lvl="0" marL="215900" rtl="0" algn="l">
              <a:lnSpc>
                <a:spcPct val="100000"/>
              </a:lnSpc>
              <a:spcBef>
                <a:spcPts val="0"/>
              </a:spcBef>
              <a:spcAft>
                <a:spcPts val="0"/>
              </a:spcAft>
              <a:buClr>
                <a:schemeClr val="dk1"/>
              </a:buClr>
              <a:buSzPts val="1200"/>
              <a:buChar char="•"/>
            </a:pPr>
            <a:r>
              <a:rPr lang="en-GB" sz="1200">
                <a:solidFill>
                  <a:schemeClr val="dk1"/>
                </a:solidFill>
              </a:rPr>
              <a:t>Suggested pilot areas for Ocean Obs Co-design</a:t>
            </a:r>
            <a:endParaRPr/>
          </a:p>
          <a:p>
            <a:pPr indent="-139700" lvl="0" marL="215900" rtl="0" algn="l">
              <a:lnSpc>
                <a:spcPct val="100000"/>
              </a:lnSpc>
              <a:spcBef>
                <a:spcPts val="0"/>
              </a:spcBef>
              <a:spcAft>
                <a:spcPts val="0"/>
              </a:spcAft>
              <a:buClr>
                <a:schemeClr val="dk1"/>
              </a:buClr>
              <a:buSzPts val="1200"/>
              <a:buNone/>
            </a:pPr>
            <a:r>
              <a:t/>
            </a:r>
            <a:endParaRPr sz="1200">
              <a:solidFill>
                <a:schemeClr val="dk1"/>
              </a:solidFill>
            </a:endParaRPr>
          </a:p>
          <a:p>
            <a:pPr indent="-215900" lvl="0" marL="215900" rtl="0" algn="l">
              <a:lnSpc>
                <a:spcPct val="100000"/>
              </a:lnSpc>
              <a:spcBef>
                <a:spcPts val="0"/>
              </a:spcBef>
              <a:spcAft>
                <a:spcPts val="0"/>
              </a:spcAft>
              <a:buClr>
                <a:schemeClr val="dk1"/>
              </a:buClr>
              <a:buSzPts val="1200"/>
              <a:buChar char="•"/>
            </a:pPr>
            <a:r>
              <a:rPr lang="en-GB" sz="1200">
                <a:solidFill>
                  <a:schemeClr val="dk1"/>
                </a:solidFill>
              </a:rPr>
              <a:t>Looking forward to working with regions</a:t>
            </a:r>
            <a:endParaRPr/>
          </a:p>
          <a:p>
            <a:pPr indent="-139700" lvl="0" marL="215900" rtl="0" algn="l">
              <a:lnSpc>
                <a:spcPct val="100000"/>
              </a:lnSpc>
              <a:spcBef>
                <a:spcPts val="0"/>
              </a:spcBef>
              <a:spcAft>
                <a:spcPts val="0"/>
              </a:spcAft>
              <a:buClr>
                <a:schemeClr val="dk1"/>
              </a:buClr>
              <a:buSzPts val="1200"/>
              <a:buNone/>
            </a:pPr>
            <a:r>
              <a:t/>
            </a:r>
            <a:endParaRPr sz="1200">
              <a:solidFill>
                <a:schemeClr val="dk1"/>
              </a:solidFill>
            </a:endParaRPr>
          </a:p>
          <a:p>
            <a:pPr indent="-139700" lvl="0" marL="215900" rtl="0" algn="l">
              <a:lnSpc>
                <a:spcPct val="100000"/>
              </a:lnSpc>
              <a:spcBef>
                <a:spcPts val="0"/>
              </a:spcBef>
              <a:spcAft>
                <a:spcPts val="0"/>
              </a:spcAft>
              <a:buClr>
                <a:schemeClr val="dk1"/>
              </a:buClr>
              <a:buSzPts val="1200"/>
              <a:buNone/>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75000"/>
              </a:lnSpc>
              <a:spcBef>
                <a:spcPts val="0"/>
              </a:spcBef>
              <a:spcAft>
                <a:spcPts val="0"/>
              </a:spcAft>
              <a:buSzPts val="1400"/>
              <a:buFont typeface="Rubik"/>
              <a:buChar char="●"/>
            </a:pPr>
            <a:r>
              <a:rPr b="0" i="0" lang="en-GB">
                <a:solidFill>
                  <a:srgbClr val="000000"/>
                </a:solidFill>
                <a:latin typeface="Rubik"/>
                <a:ea typeface="Rubik"/>
                <a:cs typeface="Rubik"/>
                <a:sym typeface="Rubik"/>
              </a:rPr>
              <a:t>The Adaptation Fund has been identified as a suitable funding platform to </a:t>
            </a:r>
            <a:r>
              <a:rPr lang="en-GB">
                <a:solidFill>
                  <a:srgbClr val="000000"/>
                </a:solidFill>
                <a:latin typeface="Rubik"/>
                <a:ea typeface="Rubik"/>
                <a:cs typeface="Rubik"/>
                <a:sym typeface="Rubik"/>
              </a:rPr>
              <a:t>fund implementation in certain regions. </a:t>
            </a:r>
            <a:endParaRPr>
              <a:solidFill>
                <a:srgbClr val="000000"/>
              </a:solidFill>
              <a:latin typeface="Rubik"/>
              <a:ea typeface="Rubik"/>
              <a:cs typeface="Rubik"/>
              <a:sym typeface="Rubik"/>
            </a:endParaRPr>
          </a:p>
          <a:p>
            <a:pPr indent="-317500" lvl="0" marL="457200" rtl="0" algn="l">
              <a:lnSpc>
                <a:spcPct val="175000"/>
              </a:lnSpc>
              <a:spcBef>
                <a:spcPts val="0"/>
              </a:spcBef>
              <a:spcAft>
                <a:spcPts val="0"/>
              </a:spcAft>
              <a:buSzPts val="1400"/>
              <a:buFont typeface="Rubik"/>
              <a:buChar char="●"/>
            </a:pPr>
            <a:r>
              <a:rPr lang="en-GB">
                <a:solidFill>
                  <a:srgbClr val="000000"/>
                </a:solidFill>
                <a:latin typeface="Rubik"/>
                <a:ea typeface="Rubik"/>
                <a:cs typeface="Rubik"/>
                <a:sym typeface="Rubik"/>
              </a:rPr>
              <a:t>The Adaptation Fund </a:t>
            </a:r>
            <a:r>
              <a:rPr b="0" i="0" lang="en-GB">
                <a:solidFill>
                  <a:srgbClr val="000000"/>
                </a:solidFill>
                <a:latin typeface="Rubik"/>
                <a:ea typeface="Rubik"/>
                <a:cs typeface="Rubik"/>
                <a:sym typeface="Rubik"/>
              </a:rPr>
              <a:t>finances </a:t>
            </a:r>
            <a:r>
              <a:rPr b="0" i="0" lang="en-GB" u="sng" strike="noStrike">
                <a:solidFill>
                  <a:srgbClr val="549BE4"/>
                </a:solidFill>
                <a:latin typeface="Rubik"/>
                <a:ea typeface="Rubik"/>
                <a:cs typeface="Rubik"/>
                <a:sym typeface="Rubik"/>
                <a:hlinkClick r:id="rId2">
                  <a:extLst>
                    <a:ext uri="{A12FA001-AC4F-418D-AE19-62706E023703}">
                      <ahyp:hlinkClr val="tx"/>
                    </a:ext>
                  </a:extLst>
                </a:hlinkClick>
              </a:rPr>
              <a:t>projects and programmes</a:t>
            </a:r>
            <a:r>
              <a:rPr b="0" i="0" lang="en-GB">
                <a:solidFill>
                  <a:srgbClr val="000000"/>
                </a:solidFill>
                <a:latin typeface="Rubik"/>
                <a:ea typeface="Rubik"/>
                <a:cs typeface="Rubik"/>
                <a:sym typeface="Rubik"/>
              </a:rPr>
              <a:t> that help vulnerable communities in developing countries adapt to climate change. Initiatives are based on country needs, views and priorities.</a:t>
            </a:r>
            <a:endParaRPr/>
          </a:p>
          <a:p>
            <a:pPr indent="-317500" lvl="0" marL="457200" rtl="0" algn="l">
              <a:lnSpc>
                <a:spcPct val="175000"/>
              </a:lnSpc>
              <a:spcBef>
                <a:spcPts val="0"/>
              </a:spcBef>
              <a:spcAft>
                <a:spcPts val="0"/>
              </a:spcAft>
              <a:buSzPts val="1400"/>
              <a:buFont typeface="Rubik"/>
              <a:buChar char="●"/>
            </a:pPr>
            <a:r>
              <a:rPr b="0" i="0" lang="en-GB">
                <a:solidFill>
                  <a:srgbClr val="000000"/>
                </a:solidFill>
                <a:latin typeface="Open Sans"/>
                <a:ea typeface="Open Sans"/>
                <a:cs typeface="Open Sans"/>
                <a:sym typeface="Open Sans"/>
              </a:rPr>
              <a:t>Since 2010, the Adaptation Fund has committed about 1.25 billion for climate change adaptation and resilience projects and programmes, including 183 concrete, localized projects in the most vulnerable communities of developing countries around the world with about 45.8 million total beneficiaries. </a:t>
            </a:r>
            <a:endParaRPr>
              <a:solidFill>
                <a:srgbClr val="000000"/>
              </a:solidFill>
              <a:latin typeface="Open Sans"/>
              <a:ea typeface="Open Sans"/>
              <a:cs typeface="Open Sans"/>
              <a:sym typeface="Open Sans"/>
            </a:endParaRPr>
          </a:p>
          <a:p>
            <a:pPr indent="-317500" lvl="0" marL="457200" rtl="0" algn="l">
              <a:lnSpc>
                <a:spcPct val="175000"/>
              </a:lnSpc>
              <a:spcBef>
                <a:spcPts val="0"/>
              </a:spcBef>
              <a:spcAft>
                <a:spcPts val="0"/>
              </a:spcAft>
              <a:buClr>
                <a:srgbClr val="000000"/>
              </a:buClr>
              <a:buSzPts val="1400"/>
              <a:buFont typeface="Open Sans"/>
              <a:buChar char="●"/>
            </a:pPr>
            <a:r>
              <a:rPr lang="en-GB">
                <a:solidFill>
                  <a:srgbClr val="000000"/>
                </a:solidFill>
                <a:latin typeface="Open Sans"/>
                <a:ea typeface="Open Sans"/>
                <a:cs typeface="Open Sans"/>
                <a:sym typeface="Open Sans"/>
              </a:rPr>
              <a:t>The initial candidate regions are South East Asia Seas, Caribbean and Pacific Islands</a:t>
            </a:r>
            <a:endParaRPr>
              <a:solidFill>
                <a:srgbClr val="000000"/>
              </a:solidFill>
              <a:latin typeface="Open Sans"/>
              <a:ea typeface="Open Sans"/>
              <a:cs typeface="Open Sans"/>
              <a:sym typeface="Open Sans"/>
            </a:endParaRPr>
          </a:p>
          <a:p>
            <a:pPr indent="-317500" lvl="0" marL="457200" rtl="0" algn="l">
              <a:lnSpc>
                <a:spcPct val="175000"/>
              </a:lnSpc>
              <a:spcBef>
                <a:spcPts val="0"/>
              </a:spcBef>
              <a:spcAft>
                <a:spcPts val="0"/>
              </a:spcAft>
              <a:buClr>
                <a:srgbClr val="000000"/>
              </a:buClr>
              <a:buSzPts val="1400"/>
              <a:buFont typeface="Open Sans"/>
              <a:buChar char="●"/>
            </a:pPr>
            <a:r>
              <a:rPr lang="en-GB">
                <a:solidFill>
                  <a:srgbClr val="000000"/>
                </a:solidFill>
                <a:latin typeface="Open Sans"/>
                <a:ea typeface="Open Sans"/>
                <a:cs typeface="Open Sans"/>
                <a:sym typeface="Open Sans"/>
              </a:rPr>
              <a:t>The regional approach is taken because this is most pragmatic for oceanographic reasons and from a funding perspective regional projects will not reduce the national allocation allowable for each country under the Adaptation Fund</a:t>
            </a:r>
            <a:endParaRPr>
              <a:solidFill>
                <a:srgbClr val="000000"/>
              </a:solidFill>
              <a:latin typeface="Open Sans"/>
              <a:ea typeface="Open Sans"/>
              <a:cs typeface="Open Sans"/>
              <a:sym typeface="Open Sans"/>
            </a:endParaRPr>
          </a:p>
          <a:p>
            <a:pPr indent="0" lvl="0" marL="0" rtl="0" algn="l">
              <a:lnSpc>
                <a:spcPct val="100000"/>
              </a:lnSpc>
              <a:spcBef>
                <a:spcPts val="1500"/>
              </a:spcBef>
              <a:spcAft>
                <a:spcPts val="0"/>
              </a:spcAft>
              <a:buClr>
                <a:schemeClr val="dk1"/>
              </a:buClr>
              <a:buSzPts val="1400"/>
              <a:buFont typeface="Arial"/>
              <a:buNone/>
            </a:pPr>
            <a:r>
              <a:t/>
            </a:r>
            <a:endParaRPr/>
          </a:p>
        </p:txBody>
      </p:sp>
      <p:sp>
        <p:nvSpPr>
          <p:cNvPr id="606" name="Google Shape;6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4917212d13_1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g34917212d13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4bcfdec53c_0_1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5" name="Google Shape;695;g14bcfdec53c_0_1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4854c02750_1_1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34854c02750_1_1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454"/>
              </a:lnSpc>
              <a:spcBef>
                <a:spcPts val="0"/>
              </a:spcBef>
              <a:spcAft>
                <a:spcPts val="0"/>
              </a:spcAft>
              <a:buClr>
                <a:schemeClr val="dk1"/>
              </a:buClr>
              <a:buSzPts val="1100"/>
              <a:buFont typeface="Arial"/>
              <a:buNone/>
            </a:pPr>
            <a:r>
              <a:rPr lang="en-GB">
                <a:latin typeface="Arial"/>
                <a:ea typeface="Arial"/>
                <a:cs typeface="Arial"/>
                <a:sym typeface="Arial"/>
              </a:rPr>
              <a:t>Finally, GOOS is very active in the Ocean Decade, using this to help transform GOOS, implement the 2030 Strategy and Ocean Decade - :</a:t>
            </a:r>
            <a:endParaRPr>
              <a:latin typeface="Arial"/>
              <a:ea typeface="Arial"/>
              <a:cs typeface="Arial"/>
              <a:sym typeface="Arial"/>
            </a:endParaRPr>
          </a:p>
          <a:p>
            <a:pPr indent="0" lvl="0" marL="0" rtl="0" algn="l">
              <a:lnSpc>
                <a:spcPct val="125454"/>
              </a:lnSpc>
              <a:spcBef>
                <a:spcPts val="800"/>
              </a:spcBef>
              <a:spcAft>
                <a:spcPts val="0"/>
              </a:spcAft>
              <a:buClr>
                <a:schemeClr val="dk1"/>
              </a:buClr>
              <a:buSzPts val="1100"/>
              <a:buFont typeface="Arial"/>
              <a:buNone/>
            </a:pPr>
            <a:r>
              <a:rPr lang="en-GB">
                <a:latin typeface="Arial"/>
                <a:ea typeface="Arial"/>
                <a:cs typeface="Arial"/>
                <a:sym typeface="Arial"/>
              </a:rPr>
              <a:t>The Co-Design programme is tackling key areas in which we need more observations using co-design process with modelling and with users to ensure the observations are optimised, we can express their value, and reach their targets as services. There are 6 ‘first off the block’ Co-Design Exemplar Projects with several now maturing towards pilots including tropical cyclones, boundary currents, marine heatwaves and ocean carbon. </a:t>
            </a:r>
            <a:endParaRPr>
              <a:latin typeface="Arial"/>
              <a:ea typeface="Arial"/>
              <a:cs typeface="Arial"/>
              <a:sym typeface="Arial"/>
            </a:endParaRPr>
          </a:p>
          <a:p>
            <a:pPr indent="0" lvl="0" marL="0" rtl="0" algn="l">
              <a:lnSpc>
                <a:spcPct val="125454"/>
              </a:lnSpc>
              <a:spcBef>
                <a:spcPts val="800"/>
              </a:spcBef>
              <a:spcAft>
                <a:spcPts val="0"/>
              </a:spcAft>
              <a:buClr>
                <a:schemeClr val="dk1"/>
              </a:buClr>
              <a:buSzPts val="1100"/>
              <a:buFont typeface="Arial"/>
              <a:buNone/>
            </a:pPr>
            <a:r>
              <a:rPr lang="en-GB">
                <a:latin typeface="Arial"/>
                <a:ea typeface="Arial"/>
                <a:cs typeface="Arial"/>
                <a:sym typeface="Arial"/>
              </a:rPr>
              <a:t>CoastPredict aims to revolutionize coastal observing, forecasting and service delivery, and GlobalCoast is the overarching implementation project, and has identified more than 120 pilot sites across the globe, covering 30 oceanographic regions and 65 countries.</a:t>
            </a:r>
            <a:endParaRPr>
              <a:latin typeface="Arial"/>
              <a:ea typeface="Arial"/>
              <a:cs typeface="Arial"/>
              <a:sym typeface="Arial"/>
            </a:endParaRPr>
          </a:p>
          <a:p>
            <a:pPr indent="0" lvl="0" marL="0" rtl="0" algn="l">
              <a:lnSpc>
                <a:spcPct val="125454"/>
              </a:lnSpc>
              <a:spcBef>
                <a:spcPts val="800"/>
              </a:spcBef>
              <a:spcAft>
                <a:spcPts val="0"/>
              </a:spcAft>
              <a:buClr>
                <a:schemeClr val="dk1"/>
              </a:buClr>
              <a:buSzPts val="1100"/>
              <a:buFont typeface="Arial"/>
              <a:buNone/>
            </a:pPr>
            <a:r>
              <a:rPr lang="en-GB">
                <a:latin typeface="Arial"/>
                <a:ea typeface="Arial"/>
                <a:cs typeface="Arial"/>
                <a:sym typeface="Arial"/>
              </a:rPr>
              <a:t>Ocean observing is important to the Ocean Decade, it will underpin work towards a sustainable future and work of the other 9 challenges, expanding ocean observations is vital to the work of the Ocean Decade. GOOS supports the Ocean Decade Coordination Office for Ocean Observing (also supported directly by the Ocean Decade). This Decade Coordination Office for Ocean Observing connects and supports the ocean observing programmes - and this is quite a big job - there are 11 Programmes, 91 projects, which represents fully 31% of all Ocean Decade Actions. The DCO for Ocean Observing also connects to similar bodies for modelling and data to connect flow of data and information</a:t>
            </a:r>
            <a:endParaRPr>
              <a:latin typeface="Arial"/>
              <a:ea typeface="Arial"/>
              <a:cs typeface="Arial"/>
              <a:sym typeface="Arial"/>
            </a:endParaRPr>
          </a:p>
          <a:p>
            <a:pPr indent="0" lvl="0" marL="0" rtl="0" algn="l">
              <a:lnSpc>
                <a:spcPct val="125454"/>
              </a:lnSpc>
              <a:spcBef>
                <a:spcPts val="800"/>
              </a:spcBef>
              <a:spcAft>
                <a:spcPts val="800"/>
              </a:spcAft>
              <a:buClr>
                <a:schemeClr val="dk1"/>
              </a:buClr>
              <a:buSzPts val="1100"/>
              <a:buFont typeface="Arial"/>
              <a:buNone/>
            </a:pPr>
            <a:r>
              <a:rPr lang="en-GB">
                <a:latin typeface="Arial"/>
                <a:ea typeface="Arial"/>
                <a:cs typeface="Arial"/>
                <a:sym typeface="Arial"/>
              </a:rPr>
              <a:t>GOOS will continue this transformative work with the Ocean Decade, but also looking to transforming GOOS and be an integral part of GOOS work in building for the future.</a:t>
            </a:r>
            <a:endParaRPr/>
          </a:p>
        </p:txBody>
      </p:sp>
      <p:sp>
        <p:nvSpPr>
          <p:cNvPr id="712" name="Google Shape;712;g34854c02750_1_1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4854c02750_1_172: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34854c02750_1_172: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lnSpc>
                <a:spcPct val="125454"/>
              </a:lnSpc>
              <a:spcBef>
                <a:spcPts val="0"/>
              </a:spcBef>
              <a:spcAft>
                <a:spcPts val="0"/>
              </a:spcAft>
              <a:buClr>
                <a:schemeClr val="dk1"/>
              </a:buClr>
              <a:buSzPts val="1100"/>
              <a:buFont typeface="Arial"/>
              <a:buNone/>
            </a:pPr>
            <a:r>
              <a:rPr lang="en-GB"/>
              <a:t>GOOS:</a:t>
            </a:r>
            <a:endParaRPr/>
          </a:p>
          <a:p>
            <a:pPr indent="-317500" lvl="0" marL="457200" rtl="0" algn="l">
              <a:lnSpc>
                <a:spcPct val="125454"/>
              </a:lnSpc>
              <a:spcBef>
                <a:spcPts val="0"/>
              </a:spcBef>
              <a:spcAft>
                <a:spcPts val="0"/>
              </a:spcAft>
              <a:buSzPts val="1400"/>
              <a:buChar char="●"/>
            </a:pPr>
            <a:r>
              <a:rPr lang="en-GB"/>
              <a:t>Framework to ensure that observations meet global policy needs</a:t>
            </a:r>
            <a:endParaRPr/>
          </a:p>
          <a:p>
            <a:pPr indent="-317500" lvl="0" marL="457200" rtl="0" algn="l">
              <a:lnSpc>
                <a:spcPct val="125454"/>
              </a:lnSpc>
              <a:spcBef>
                <a:spcPts val="0"/>
              </a:spcBef>
              <a:spcAft>
                <a:spcPts val="0"/>
              </a:spcAft>
              <a:buSzPts val="1400"/>
              <a:buChar char="●"/>
            </a:pPr>
            <a:r>
              <a:rPr lang="en-GB"/>
              <a:t>Sets the specifications for essential ocean variables </a:t>
            </a:r>
            <a:endParaRPr/>
          </a:p>
          <a:p>
            <a:pPr indent="-317500" lvl="0" marL="457200" rtl="0" algn="l">
              <a:lnSpc>
                <a:spcPct val="125454"/>
              </a:lnSpc>
              <a:spcBef>
                <a:spcPts val="0"/>
              </a:spcBef>
              <a:spcAft>
                <a:spcPts val="0"/>
              </a:spcAft>
              <a:buSzPts val="1400"/>
              <a:buChar char="●"/>
            </a:pPr>
            <a:r>
              <a:rPr lang="en-GB"/>
              <a:t>Works on strengthening delivery through best practices, data and metadata standards, </a:t>
            </a:r>
            <a:endParaRPr/>
          </a:p>
          <a:p>
            <a:pPr indent="-317500" lvl="0" marL="457200" rtl="0" algn="l">
              <a:lnSpc>
                <a:spcPct val="125454"/>
              </a:lnSpc>
              <a:spcBef>
                <a:spcPts val="0"/>
              </a:spcBef>
              <a:spcAft>
                <a:spcPts val="0"/>
              </a:spcAft>
              <a:buSzPts val="1400"/>
              <a:buChar char="●"/>
            </a:pPr>
            <a:r>
              <a:rPr lang="en-GB"/>
              <a:t>Advocates for OO, ensuring governments and UN know what underpins their weather, ocean health, risk management, blue economy, reporting and decisions</a:t>
            </a:r>
            <a:endParaRPr/>
          </a:p>
          <a:p>
            <a:pPr indent="-317500" lvl="0" marL="457200" rtl="0" algn="l">
              <a:lnSpc>
                <a:spcPct val="125454"/>
              </a:lnSpc>
              <a:spcBef>
                <a:spcPts val="0"/>
              </a:spcBef>
              <a:spcAft>
                <a:spcPts val="0"/>
              </a:spcAft>
              <a:buSzPts val="1400"/>
              <a:buChar char="●"/>
            </a:pPr>
            <a:r>
              <a:rPr lang="en-GB"/>
              <a:t>Makes the partnerships to ensure ocean data is turned into actionable information</a:t>
            </a:r>
            <a:endParaRPr>
              <a:solidFill>
                <a:srgbClr val="212529"/>
              </a:solidFill>
              <a:latin typeface="Arial"/>
              <a:ea typeface="Arial"/>
              <a:cs typeface="Arial"/>
              <a:sym typeface="Arial"/>
            </a:endParaRPr>
          </a:p>
        </p:txBody>
      </p:sp>
      <p:sp>
        <p:nvSpPr>
          <p:cNvPr id="361" name="Google Shape;361;g34854c02750_1_172:notes"/>
          <p:cNvSpPr txBox="1"/>
          <p:nvPr>
            <p:ph idx="12" type="sldNum"/>
          </p:nvPr>
        </p:nvSpPr>
        <p:spPr>
          <a:xfrm>
            <a:off x="3850443" y="9428583"/>
            <a:ext cx="2945700" cy="498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da88d5c573_0_30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g2da88d5c573_0_30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da88d5c573_0_16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lang="en-GB"/>
              <a:t>GOOS has exciting and transformative programme in the ocean decade, aiming to transform GOOS and deviler the ocean we need for the future we want.</a:t>
            </a:r>
            <a:endParaRPr/>
          </a:p>
          <a:p>
            <a:pPr indent="0" lvl="0" marL="0" rtl="0" algn="l">
              <a:lnSpc>
                <a:spcPct val="100000"/>
              </a:lnSpc>
              <a:spcBef>
                <a:spcPts val="0"/>
              </a:spcBef>
              <a:spcAft>
                <a:spcPts val="0"/>
              </a:spcAft>
              <a:buSzPts val="1400"/>
              <a:buNone/>
            </a:pPr>
            <a:r>
              <a:rPr lang="en-GB"/>
              <a:t>Co-design and CoastPredict</a:t>
            </a:r>
            <a:endParaRPr/>
          </a:p>
          <a:p>
            <a:pPr indent="0" lvl="0" marL="0" rtl="0" algn="l">
              <a:lnSpc>
                <a:spcPct val="100000"/>
              </a:lnSpc>
              <a:spcBef>
                <a:spcPts val="0"/>
              </a:spcBef>
              <a:spcAft>
                <a:spcPts val="0"/>
              </a:spcAft>
              <a:buSzPts val="1400"/>
              <a:buNone/>
            </a:pPr>
            <a:r>
              <a:rPr lang="en-GB"/>
              <a:t>w</a:t>
            </a:r>
            <a:endParaRPr/>
          </a:p>
        </p:txBody>
      </p:sp>
      <p:sp>
        <p:nvSpPr>
          <p:cNvPr id="768" name="Google Shape;768;g2da88d5c573_0_16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4854c02750_1_6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GOOS has established a framework of Essential Ocean Variables - critical ocean measures that allow the efficient monitoring of the state and health of the ocean. </a:t>
            </a:r>
            <a:endParaRPr/>
          </a:p>
          <a:p>
            <a:pPr indent="0" lvl="0" marL="0" rtl="0" algn="l">
              <a:lnSpc>
                <a:spcPct val="100000"/>
              </a:lnSpc>
              <a:spcBef>
                <a:spcPts val="0"/>
              </a:spcBef>
              <a:spcAft>
                <a:spcPts val="0"/>
              </a:spcAft>
              <a:buSzPts val="1400"/>
              <a:buNone/>
            </a:pPr>
            <a:r>
              <a:rPr lang="en-GB"/>
              <a:t>These physical, biogeochemica, biological and cross-disciplinary variables contribute to various international frameworks and conventions, such as the Sendai Framework for Disaster Risk Reduction, United Nations Framework Convention on Climate Change, Convention on Biological Diversity, etc.</a:t>
            </a:r>
            <a:endParaRPr/>
          </a:p>
          <a:p>
            <a:pPr indent="0" lvl="0" marL="0" rtl="0" algn="l">
              <a:lnSpc>
                <a:spcPct val="100000"/>
              </a:lnSpc>
              <a:spcBef>
                <a:spcPts val="0"/>
              </a:spcBef>
              <a:spcAft>
                <a:spcPts val="0"/>
              </a:spcAft>
              <a:buSzPts val="1400"/>
              <a:buNone/>
            </a:pPr>
            <a:r>
              <a:rPr i="1" lang="en-GB" sz="1200">
                <a:solidFill>
                  <a:schemeClr val="dk2"/>
                </a:solidFill>
              </a:rPr>
              <a:t>Move beyond a focus on single platforms, programs or regions a connected &amp; coordinated system.</a:t>
            </a:r>
            <a:endParaRPr/>
          </a:p>
          <a:p>
            <a:pPr indent="0" lvl="0" marL="0" rtl="0" algn="l">
              <a:lnSpc>
                <a:spcPct val="100000"/>
              </a:lnSpc>
              <a:spcBef>
                <a:spcPts val="0"/>
              </a:spcBef>
              <a:spcAft>
                <a:spcPts val="0"/>
              </a:spcAft>
              <a:buSzPts val="1400"/>
              <a:buNone/>
            </a:pPr>
            <a:r>
              <a:t/>
            </a:r>
            <a:endParaRPr i="1" sz="1100">
              <a:solidFill>
                <a:schemeClr val="dk2"/>
              </a:solidFill>
            </a:endParaRPr>
          </a:p>
          <a:p>
            <a:pPr indent="0" lvl="0" marL="0" rtl="0" algn="l">
              <a:lnSpc>
                <a:spcPct val="100000"/>
              </a:lnSpc>
              <a:spcBef>
                <a:spcPts val="0"/>
              </a:spcBef>
              <a:spcAft>
                <a:spcPts val="0"/>
              </a:spcAft>
              <a:buSzPts val="1400"/>
              <a:buNone/>
            </a:pPr>
            <a:r>
              <a:rPr i="1" lang="en-GB" sz="1200">
                <a:solidFill>
                  <a:schemeClr val="dk2"/>
                </a:solidFill>
              </a:rPr>
              <a:t>Established critical ocean measures that allow efficient monitoring of the state and health of the ocean</a:t>
            </a:r>
            <a:endParaRPr/>
          </a:p>
          <a:p>
            <a:pPr indent="0" lvl="0" marL="0" rtl="0" algn="l">
              <a:lnSpc>
                <a:spcPct val="100000"/>
              </a:lnSpc>
              <a:spcBef>
                <a:spcPts val="0"/>
              </a:spcBef>
              <a:spcAft>
                <a:spcPts val="0"/>
              </a:spcAft>
              <a:buSzPts val="1400"/>
              <a:buNone/>
            </a:pPr>
            <a:r>
              <a:rPr i="1" lang="en-GB" sz="1200">
                <a:solidFill>
                  <a:schemeClr val="dk2"/>
                </a:solidFill>
              </a:rPr>
              <a:t> </a:t>
            </a:r>
            <a:endParaRPr/>
          </a:p>
        </p:txBody>
      </p:sp>
      <p:sp>
        <p:nvSpPr>
          <p:cNvPr id="389" name="Google Shape;389;g34854c02750_1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4854c02750_1_8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sz="1200"/>
              <a:t>In the last 30 years, GOOS developed - </a:t>
            </a:r>
            <a:endParaRPr/>
          </a:p>
          <a:p>
            <a:pPr indent="0" lvl="0" marL="0" rtl="0" algn="l">
              <a:lnSpc>
                <a:spcPct val="100000"/>
              </a:lnSpc>
              <a:spcBef>
                <a:spcPts val="0"/>
              </a:spcBef>
              <a:spcAft>
                <a:spcPts val="0"/>
              </a:spcAft>
              <a:buClr>
                <a:schemeClr val="dk1"/>
              </a:buClr>
              <a:buSzPts val="1200"/>
              <a:buFont typeface="Calibri"/>
              <a:buNone/>
            </a:pPr>
            <a:r>
              <a:rPr lang="en-GB" sz="1200"/>
              <a:t>Mature networks drifting buoys, voluntary observing ships, tide gauges, Argo floats, and emerging networks; HF Radar, ocean gliders</a:t>
            </a:r>
            <a:endParaRPr/>
          </a:p>
          <a:p>
            <a:pPr indent="0" lvl="0" marL="0" rtl="0" algn="l">
              <a:lnSpc>
                <a:spcPct val="100000"/>
              </a:lnSpc>
              <a:spcBef>
                <a:spcPts val="0"/>
              </a:spcBef>
              <a:spcAft>
                <a:spcPts val="0"/>
              </a:spcAft>
              <a:buClr>
                <a:schemeClr val="dk1"/>
              </a:buClr>
              <a:buSzPts val="1200"/>
              <a:buFont typeface="Calibri"/>
              <a:buNone/>
            </a:pPr>
            <a:r>
              <a:rPr lang="en-GB" sz="1200"/>
              <a:t>Ocean Observing is big science</a:t>
            </a:r>
            <a:endParaRPr/>
          </a:p>
        </p:txBody>
      </p:sp>
      <p:sp>
        <p:nvSpPr>
          <p:cNvPr id="401" name="Google Shape;401;g34854c02750_1_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4854c02750_1_7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454"/>
              </a:lnSpc>
              <a:spcBef>
                <a:spcPts val="0"/>
              </a:spcBef>
              <a:spcAft>
                <a:spcPts val="0"/>
              </a:spcAft>
              <a:buClr>
                <a:schemeClr val="dk1"/>
              </a:buClr>
              <a:buSzPts val="1100"/>
              <a:buFont typeface="Arial"/>
              <a:buNone/>
            </a:pPr>
            <a:r>
              <a:rPr lang="en-GB"/>
              <a:t>Underpinning the strategy is the ocean observing value chain, and the need for the ocean observing system – satellite and in situ - to support a wide range of applications and for partnership along the value chain to ensure that the observations are fit for purpose. </a:t>
            </a:r>
            <a:endParaRPr/>
          </a:p>
          <a:p>
            <a:pPr indent="0" lvl="0" marL="0" rtl="0" algn="l">
              <a:lnSpc>
                <a:spcPct val="100000"/>
              </a:lnSpc>
              <a:spcBef>
                <a:spcPts val="800"/>
              </a:spcBef>
              <a:spcAft>
                <a:spcPts val="0"/>
              </a:spcAft>
              <a:buClr>
                <a:schemeClr val="dk1"/>
              </a:buClr>
              <a:buSzPts val="1200"/>
              <a:buFont typeface="Calibri"/>
              <a:buNone/>
            </a:pPr>
            <a:r>
              <a:t/>
            </a:r>
            <a:endParaRPr/>
          </a:p>
        </p:txBody>
      </p:sp>
      <p:sp>
        <p:nvSpPr>
          <p:cNvPr id="412" name="Google Shape;412;g34854c02750_1_7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4854c02750_1_1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GB" sz="1200">
                <a:solidFill>
                  <a:srgbClr val="333333"/>
                </a:solidFill>
              </a:rPr>
              <a:t>Implementing GOOS Communication Plan</a:t>
            </a:r>
            <a:r>
              <a:rPr lang="en-GB" sz="1200">
                <a:solidFill>
                  <a:srgbClr val="333333"/>
                </a:solidFill>
              </a:rPr>
              <a:t>: Since August 2022, with a focus on both community and supporters/users, clear messaging and channels. Ocean Observing System Report Card is now fully cross GOOS. </a:t>
            </a:r>
            <a:endParaRPr sz="1200">
              <a:solidFill>
                <a:srgbClr val="333333"/>
              </a:solidFill>
            </a:endParaRPr>
          </a:p>
          <a:p>
            <a:pPr indent="0" lvl="0" marL="0" rtl="0" algn="l">
              <a:lnSpc>
                <a:spcPct val="100000"/>
              </a:lnSpc>
              <a:spcBef>
                <a:spcPts val="0"/>
              </a:spcBef>
              <a:spcAft>
                <a:spcPts val="0"/>
              </a:spcAft>
              <a:buSzPts val="1100"/>
              <a:buNone/>
            </a:pPr>
            <a:r>
              <a:t/>
            </a:r>
            <a:endParaRPr sz="1200">
              <a:solidFill>
                <a:srgbClr val="333333"/>
              </a:solidFill>
            </a:endParaRPr>
          </a:p>
          <a:p>
            <a:pPr indent="0" lvl="0" marL="0" rtl="0" algn="l">
              <a:lnSpc>
                <a:spcPct val="100000"/>
              </a:lnSpc>
              <a:spcBef>
                <a:spcPts val="0"/>
              </a:spcBef>
              <a:spcAft>
                <a:spcPts val="0"/>
              </a:spcAft>
              <a:buSzPts val="1100"/>
              <a:buNone/>
            </a:pPr>
            <a:r>
              <a:rPr b="1" lang="en-GB" sz="1200">
                <a:solidFill>
                  <a:srgbClr val="333333"/>
                </a:solidFill>
              </a:rPr>
              <a:t>Advocacy within UN</a:t>
            </a:r>
            <a:r>
              <a:rPr lang="en-GB" sz="1200">
                <a:solidFill>
                  <a:srgbClr val="333333"/>
                </a:solidFill>
              </a:rPr>
              <a:t>: Increasing recognition of observing system and GOOS (e.g., Ocean Conference, COP27, COP28 and COP1</a:t>
            </a:r>
            <a:r>
              <a:rPr lang="en-GB">
                <a:solidFill>
                  <a:srgbClr val="333333"/>
                </a:solidFill>
              </a:rPr>
              <a:t>5, COP16</a:t>
            </a:r>
            <a:r>
              <a:rPr lang="en-GB" sz="1200">
                <a:solidFill>
                  <a:srgbClr val="333333"/>
                </a:solidFill>
              </a:rPr>
              <a:t>). </a:t>
            </a:r>
            <a:endParaRPr sz="1200">
              <a:solidFill>
                <a:srgbClr val="333333"/>
              </a:solidFill>
            </a:endParaRPr>
          </a:p>
          <a:p>
            <a:pPr indent="0" lvl="0" marL="0" rtl="0" algn="l">
              <a:lnSpc>
                <a:spcPct val="100000"/>
              </a:lnSpc>
              <a:spcBef>
                <a:spcPts val="0"/>
              </a:spcBef>
              <a:spcAft>
                <a:spcPts val="0"/>
              </a:spcAft>
              <a:buSzPts val="1100"/>
              <a:buNone/>
            </a:pPr>
            <a:r>
              <a:rPr b="1" lang="en-GB">
                <a:solidFill>
                  <a:srgbClr val="333333"/>
                </a:solidFill>
              </a:rPr>
              <a:t>Socio-economic valuation of ocean observations: A new approach in modelling their value in decision-making -</a:t>
            </a:r>
            <a:r>
              <a:rPr lang="en-GB">
                <a:solidFill>
                  <a:srgbClr val="333333"/>
                </a:solidFill>
              </a:rPr>
              <a:t> It proposes an economic model, the Applied Policy Valuation of Ocean Observation (APVOO), to quantify the societal benefits of using EOVs for sustainable management.</a:t>
            </a:r>
            <a:endParaRPr>
              <a:solidFill>
                <a:srgbClr val="333333"/>
              </a:solidFill>
            </a:endParaRPr>
          </a:p>
          <a:p>
            <a:pPr indent="0" lvl="0" marL="0" rtl="0" algn="l">
              <a:lnSpc>
                <a:spcPct val="100000"/>
              </a:lnSpc>
              <a:spcBef>
                <a:spcPts val="0"/>
              </a:spcBef>
              <a:spcAft>
                <a:spcPts val="0"/>
              </a:spcAft>
              <a:buClr>
                <a:schemeClr val="dk1"/>
              </a:buClr>
              <a:buSzPts val="1100"/>
              <a:buFont typeface="Arial"/>
              <a:buNone/>
            </a:pPr>
            <a:r>
              <a:rPr b="1" lang="en-GB">
                <a:solidFill>
                  <a:srgbClr val="333333"/>
                </a:solidFill>
              </a:rPr>
              <a:t>Value chains in public marine data: A UK case study - 2021</a:t>
            </a:r>
            <a:endParaRPr b="1">
              <a:solidFill>
                <a:srgbClr val="333333"/>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00000"/>
              </a:lnSpc>
              <a:spcBef>
                <a:spcPts val="0"/>
              </a:spcBef>
              <a:spcAft>
                <a:spcPts val="0"/>
              </a:spcAft>
              <a:buSzPts val="1100"/>
              <a:buNone/>
            </a:pPr>
            <a:r>
              <a:t/>
            </a:r>
            <a:endParaRPr sz="1200">
              <a:solidFill>
                <a:srgbClr val="333333"/>
              </a:solidFill>
            </a:endParaRPr>
          </a:p>
          <a:p>
            <a:pPr indent="0" lvl="0" marL="0" rtl="0" algn="l">
              <a:lnSpc>
                <a:spcPct val="100000"/>
              </a:lnSpc>
              <a:spcBef>
                <a:spcPts val="0"/>
              </a:spcBef>
              <a:spcAft>
                <a:spcPts val="0"/>
              </a:spcAft>
              <a:buSzPts val="1100"/>
              <a:buNone/>
            </a:pPr>
            <a:r>
              <a:rPr b="1" lang="en-GB" sz="1200">
                <a:solidFill>
                  <a:srgbClr val="333333"/>
                </a:solidFill>
              </a:rPr>
              <a:t>Strengthened partnerships</a:t>
            </a:r>
            <a:r>
              <a:rPr lang="en-GB" sz="1200">
                <a:solidFill>
                  <a:srgbClr val="333333"/>
                </a:solidFill>
              </a:rPr>
              <a:t>: WMO connection developed to the Rolling Review of Requirements, IODE and data, GCOS - ocean component of the GCOS Implementation Plan -  work to strengthen with UNEP, GEO BON, MSP, and others.</a:t>
            </a:r>
            <a:endParaRPr sz="1200">
              <a:solidFill>
                <a:srgbClr val="333333"/>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GB" sz="1200"/>
              <a:t>Change</a:t>
            </a:r>
            <a:r>
              <a:rPr lang="en-GB" sz="1200"/>
              <a:t>: </a:t>
            </a:r>
            <a:r>
              <a:rPr lang="en-GB" sz="1200">
                <a:solidFill>
                  <a:srgbClr val="333333"/>
                </a:solidFill>
              </a:rPr>
              <a:t>Building understanding need for ocean observing and GOOS </a:t>
            </a:r>
            <a:r>
              <a:rPr lang="en-GB" sz="1200"/>
              <a:t>- through consistent and clear messaging across communications and advocacy. We have adopted a professionally developed Communications Plan last August that channels and focuses our communications on both our observing community and on the supporters, users and funders (broader audience) on the observing system.</a:t>
            </a:r>
            <a:endParaRPr sz="1200"/>
          </a:p>
          <a:p>
            <a:pPr indent="0" lvl="0" marL="0" rtl="0" algn="l">
              <a:lnSpc>
                <a:spcPct val="100000"/>
              </a:lnSpc>
              <a:spcBef>
                <a:spcPts val="0"/>
              </a:spcBef>
              <a:spcAft>
                <a:spcPts val="0"/>
              </a:spcAft>
              <a:buSzPts val="1400"/>
              <a:buNone/>
            </a:pPr>
            <a:r>
              <a:t/>
            </a:r>
            <a:endParaRPr/>
          </a:p>
        </p:txBody>
      </p:sp>
      <p:sp>
        <p:nvSpPr>
          <p:cNvPr id="422" name="Google Shape;422;g34854c02750_1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4854c02750_1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34854c02750_1_1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34854c02750_1_1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dae538fd79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dae538fd79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2dae538fd79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4854c02750_1_1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34854c02750_1_1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34854c02750_1_1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g14bcfdec53c_0_175"/>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g14bcfdec53c_0_175"/>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4bcfdec53c_0_175"/>
          <p:cNvSpPr txBox="1"/>
          <p:nvPr>
            <p:ph idx="1" type="subTitle"/>
          </p:nvPr>
        </p:nvSpPr>
        <p:spPr>
          <a:xfrm>
            <a:off x="1367999" y="4597200"/>
            <a:ext cx="6876900" cy="9282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1" name="Google Shape;21;g14bcfdec53c_0_175"/>
          <p:cNvPicPr preferRelativeResize="0"/>
          <p:nvPr/>
        </p:nvPicPr>
        <p:blipFill rotWithShape="1">
          <a:blip r:embed="rId2">
            <a:alphaModFix/>
          </a:blip>
          <a:srcRect b="0" l="0" r="0" t="0"/>
          <a:stretch/>
        </p:blipFill>
        <p:spPr>
          <a:xfrm>
            <a:off x="1368000" y="576000"/>
            <a:ext cx="2970001"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78" name="Shape 78"/>
        <p:cNvGrpSpPr/>
        <p:nvPr/>
      </p:nvGrpSpPr>
      <p:grpSpPr>
        <a:xfrm>
          <a:off x="0" y="0"/>
          <a:ext cx="0" cy="0"/>
          <a:chOff x="0" y="0"/>
          <a:chExt cx="0" cy="0"/>
        </a:xfrm>
      </p:grpSpPr>
      <p:sp>
        <p:nvSpPr>
          <p:cNvPr id="79" name="Google Shape;79;p21"/>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21"/>
          <p:cNvSpPr/>
          <p:nvPr>
            <p:ph idx="2" type="pic"/>
          </p:nvPr>
        </p:nvSpPr>
        <p:spPr>
          <a:xfrm>
            <a:off x="720725" y="1857600"/>
            <a:ext cx="3463200" cy="1656000"/>
          </a:xfrm>
          <a:prstGeom prst="rect">
            <a:avLst/>
          </a:prstGeom>
          <a:solidFill>
            <a:srgbClr val="D8D8D8"/>
          </a:solidFill>
          <a:ln>
            <a:noFill/>
          </a:ln>
        </p:spPr>
      </p:sp>
      <p:sp>
        <p:nvSpPr>
          <p:cNvPr id="84" name="Google Shape;84;p21"/>
          <p:cNvSpPr txBox="1"/>
          <p:nvPr>
            <p:ph idx="1" type="body"/>
          </p:nvPr>
        </p:nvSpPr>
        <p:spPr>
          <a:xfrm>
            <a:off x="72072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1"/>
          <p:cNvSpPr/>
          <p:nvPr>
            <p:ph idx="3" type="pic"/>
          </p:nvPr>
        </p:nvSpPr>
        <p:spPr>
          <a:xfrm>
            <a:off x="4364400" y="1857600"/>
            <a:ext cx="3463200" cy="1656000"/>
          </a:xfrm>
          <a:prstGeom prst="rect">
            <a:avLst/>
          </a:prstGeom>
          <a:solidFill>
            <a:srgbClr val="D8D8D8"/>
          </a:solidFill>
          <a:ln>
            <a:noFill/>
          </a:ln>
        </p:spPr>
      </p:sp>
      <p:sp>
        <p:nvSpPr>
          <p:cNvPr id="86" name="Google Shape;86;p21"/>
          <p:cNvSpPr txBox="1"/>
          <p:nvPr>
            <p:ph idx="4" type="body"/>
          </p:nvPr>
        </p:nvSpPr>
        <p:spPr>
          <a:xfrm>
            <a:off x="4364400"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1"/>
          <p:cNvSpPr/>
          <p:nvPr>
            <p:ph idx="5" type="pic"/>
          </p:nvPr>
        </p:nvSpPr>
        <p:spPr>
          <a:xfrm>
            <a:off x="8008075" y="1857600"/>
            <a:ext cx="3463200" cy="1656000"/>
          </a:xfrm>
          <a:prstGeom prst="rect">
            <a:avLst/>
          </a:prstGeom>
          <a:solidFill>
            <a:srgbClr val="D8D8D8"/>
          </a:solidFill>
          <a:ln>
            <a:noFill/>
          </a:ln>
        </p:spPr>
      </p:sp>
      <p:sp>
        <p:nvSpPr>
          <p:cNvPr id="88" name="Google Shape;88;p21"/>
          <p:cNvSpPr txBox="1"/>
          <p:nvPr>
            <p:ph idx="6" type="body"/>
          </p:nvPr>
        </p:nvSpPr>
        <p:spPr>
          <a:xfrm>
            <a:off x="800807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89" name="Shape 89"/>
        <p:cNvGrpSpPr/>
        <p:nvPr/>
      </p:nvGrpSpPr>
      <p:grpSpPr>
        <a:xfrm>
          <a:off x="0" y="0"/>
          <a:ext cx="0" cy="0"/>
          <a:chOff x="0" y="0"/>
          <a:chExt cx="0" cy="0"/>
        </a:xfrm>
      </p:grpSpPr>
      <p:sp>
        <p:nvSpPr>
          <p:cNvPr id="90" name="Google Shape;90;p24"/>
          <p:cNvSpPr txBox="1"/>
          <p:nvPr>
            <p:ph type="title"/>
          </p:nvPr>
        </p:nvSpPr>
        <p:spPr>
          <a:xfrm>
            <a:off x="1188000" y="793751"/>
            <a:ext cx="4728613" cy="109625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4"/>
          <p:cNvSpPr txBox="1"/>
          <p:nvPr>
            <p:ph idx="10" type="dt"/>
          </p:nvPr>
        </p:nvSpPr>
        <p:spPr>
          <a:xfrm>
            <a:off x="5557493" y="6264000"/>
            <a:ext cx="2743200" cy="365125"/>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4"/>
          <p:cNvSpPr txBox="1"/>
          <p:nvPr>
            <p:ph idx="11" type="ftr"/>
          </p:nvPr>
        </p:nvSpPr>
        <p:spPr>
          <a:xfrm>
            <a:off x="684213" y="6264000"/>
            <a:ext cx="4114800" cy="365125"/>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4"/>
          <p:cNvSpPr/>
          <p:nvPr>
            <p:ph idx="2" type="pic"/>
          </p:nvPr>
        </p:nvSpPr>
        <p:spPr>
          <a:xfrm>
            <a:off x="6558001" y="0"/>
            <a:ext cx="5634001" cy="6858000"/>
          </a:xfrm>
          <a:prstGeom prst="rect">
            <a:avLst/>
          </a:prstGeom>
          <a:solidFill>
            <a:srgbClr val="D8D8D8"/>
          </a:solidFill>
          <a:ln>
            <a:noFill/>
          </a:ln>
        </p:spPr>
      </p:sp>
      <p:sp>
        <p:nvSpPr>
          <p:cNvPr id="94" name="Google Shape;94;p24"/>
          <p:cNvSpPr txBox="1"/>
          <p:nvPr>
            <p:ph idx="1" type="body"/>
          </p:nvPr>
        </p:nvSpPr>
        <p:spPr>
          <a:xfrm>
            <a:off x="684213" y="1890002"/>
            <a:ext cx="5232400" cy="4059951"/>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2000"/>
              <a:buNone/>
              <a:defRPr>
                <a:solidFill>
                  <a:schemeClr val="lt1"/>
                </a:solidFill>
              </a:defRPr>
            </a:lvl1pPr>
            <a:lvl2pPr indent="-228600" lvl="1" marL="914400" algn="l">
              <a:lnSpc>
                <a:spcPct val="100000"/>
              </a:lnSpc>
              <a:spcBef>
                <a:spcPts val="1417"/>
              </a:spcBef>
              <a:spcAft>
                <a:spcPts val="0"/>
              </a:spcAft>
              <a:buClr>
                <a:schemeClr val="lt1"/>
              </a:buClr>
              <a:buSzPts val="2400"/>
              <a:buNone/>
              <a:defRPr>
                <a:solidFill>
                  <a:schemeClr val="lt1"/>
                </a:solidFill>
              </a:defRPr>
            </a:lvl2pPr>
            <a:lvl3pPr indent="-228600" lvl="2" marL="1371600" algn="l">
              <a:lnSpc>
                <a:spcPct val="100000"/>
              </a:lnSpc>
              <a:spcBef>
                <a:spcPts val="1417"/>
              </a:spcBef>
              <a:spcAft>
                <a:spcPts val="0"/>
              </a:spcAft>
              <a:buSzPts val="2800"/>
              <a:buNone/>
              <a:defRPr>
                <a:solidFill>
                  <a:schemeClr val="lt1"/>
                </a:solidFill>
              </a:defRPr>
            </a:lvl3pPr>
            <a:lvl4pPr indent="-355600" lvl="3" marL="1828800" algn="l">
              <a:lnSpc>
                <a:spcPct val="120000"/>
              </a:lnSpc>
              <a:spcBef>
                <a:spcPts val="1417"/>
              </a:spcBef>
              <a:spcAft>
                <a:spcPts val="0"/>
              </a:spcAft>
              <a:buSzPts val="2000"/>
              <a:buChar char="―"/>
              <a:defRPr>
                <a:solidFill>
                  <a:schemeClr val="lt1"/>
                </a:solidFill>
              </a:defRPr>
            </a:lvl4pPr>
            <a:lvl5pPr indent="-355600" lvl="4" marL="2286000" algn="l">
              <a:lnSpc>
                <a:spcPct val="120000"/>
              </a:lnSpc>
              <a:spcBef>
                <a:spcPts val="1417"/>
              </a:spcBef>
              <a:spcAft>
                <a:spcPts val="0"/>
              </a:spcAft>
              <a:buSzPts val="2000"/>
              <a:buChar char="―"/>
              <a:defRPr>
                <a:solidFill>
                  <a:schemeClr val="lt1"/>
                </a:solidFill>
              </a:defRPr>
            </a:lvl5pPr>
            <a:lvl6pPr indent="-342900" lvl="5" marL="2743200" algn="l">
              <a:lnSpc>
                <a:spcPct val="90000"/>
              </a:lnSpc>
              <a:spcBef>
                <a:spcPts val="1417"/>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5" name="Shape 95"/>
        <p:cNvGrpSpPr/>
        <p:nvPr/>
      </p:nvGrpSpPr>
      <p:grpSpPr>
        <a:xfrm>
          <a:off x="0" y="0"/>
          <a:ext cx="0" cy="0"/>
          <a:chOff x="0" y="0"/>
          <a:chExt cx="0" cy="0"/>
        </a:xfrm>
      </p:grpSpPr>
      <p:sp>
        <p:nvSpPr>
          <p:cNvPr id="96" name="Google Shape;96;p3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3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09" name="Shape 10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10" name="Shape 110"/>
        <p:cNvGrpSpPr/>
        <p:nvPr/>
      </p:nvGrpSpPr>
      <p:grpSpPr>
        <a:xfrm>
          <a:off x="0" y="0"/>
          <a:ext cx="0" cy="0"/>
          <a:chOff x="0" y="0"/>
          <a:chExt cx="0" cy="0"/>
        </a:xfrm>
      </p:grpSpPr>
      <p:sp>
        <p:nvSpPr>
          <p:cNvPr id="111" name="Google Shape;111;g34854c02750_1_132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2" name="Google Shape;112;g34854c02750_1_132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3" name="Google Shape;113;g34854c02750_1_132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4" name="Google Shape;114;g34854c02750_1_1326"/>
          <p:cNvSpPr txBox="1"/>
          <p:nvPr>
            <p:ph idx="1" type="body"/>
          </p:nvPr>
        </p:nvSpPr>
        <p:spPr>
          <a:xfrm>
            <a:off x="720726" y="1296988"/>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15" name="Google Shape;115;g34854c02750_1_1326"/>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6" name="Google Shape;116;g34854c02750_1_1326"/>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117" name="Shape 117"/>
        <p:cNvGrpSpPr/>
        <p:nvPr/>
      </p:nvGrpSpPr>
      <p:grpSpPr>
        <a:xfrm>
          <a:off x="0" y="0"/>
          <a:ext cx="0" cy="0"/>
          <a:chOff x="0" y="0"/>
          <a:chExt cx="0" cy="0"/>
        </a:xfrm>
      </p:grpSpPr>
      <p:sp>
        <p:nvSpPr>
          <p:cNvPr id="118" name="Google Shape;118;p10"/>
          <p:cNvSpPr txBox="1"/>
          <p:nvPr>
            <p:ph type="title"/>
          </p:nvPr>
        </p:nvSpPr>
        <p:spPr>
          <a:xfrm>
            <a:off x="914400" y="304800"/>
            <a:ext cx="10363200" cy="11432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10"/>
          <p:cNvSpPr txBox="1"/>
          <p:nvPr>
            <p:ph idx="10" type="dt"/>
          </p:nvPr>
        </p:nvSpPr>
        <p:spPr>
          <a:xfrm>
            <a:off x="914400" y="6248400"/>
            <a:ext cx="2540000" cy="457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10"/>
          <p:cNvSpPr txBox="1"/>
          <p:nvPr>
            <p:ph idx="11" type="ftr"/>
          </p:nvPr>
        </p:nvSpPr>
        <p:spPr>
          <a:xfrm>
            <a:off x="4165600" y="6248400"/>
            <a:ext cx="3860800" cy="4572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10"/>
          <p:cNvSpPr txBox="1"/>
          <p:nvPr>
            <p:ph idx="12" type="sldNum"/>
          </p:nvPr>
        </p:nvSpPr>
        <p:spPr>
          <a:xfrm>
            <a:off x="8737600" y="6248400"/>
            <a:ext cx="2540000" cy="457200"/>
          </a:xfrm>
          <a:prstGeom prst="rect">
            <a:avLst/>
          </a:prstGeom>
          <a:noFill/>
          <a:ln>
            <a:noFill/>
          </a:ln>
        </p:spPr>
        <p:txBody>
          <a:bodyPr anchorCtr="0" anchor="t" bIns="34275" lIns="68575" spcFirstLastPara="1" rIns="68575" wrap="square" tIns="34275">
            <a:noAutofit/>
          </a:bodyPr>
          <a:lstStyle>
            <a:lvl1pPr indent="0" lvl="0"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2" name="Shape 122"/>
        <p:cNvGrpSpPr/>
        <p:nvPr/>
      </p:nvGrpSpPr>
      <p:grpSpPr>
        <a:xfrm>
          <a:off x="0" y="0"/>
          <a:ext cx="0" cy="0"/>
          <a:chOff x="0" y="0"/>
          <a:chExt cx="0" cy="0"/>
        </a:xfrm>
      </p:grpSpPr>
      <p:sp>
        <p:nvSpPr>
          <p:cNvPr id="123" name="Google Shape;123;g34854c02750_1_1375"/>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24" name="Google Shape;124;g34854c02750_1_137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5" name="Google Shape;125;g34854c02750_1_137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6" name="Google Shape;126;g34854c02750_1_137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g34854c02750_1_1375"/>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28" name="Shape 128"/>
        <p:cNvGrpSpPr/>
        <p:nvPr/>
      </p:nvGrpSpPr>
      <p:grpSpPr>
        <a:xfrm>
          <a:off x="0" y="0"/>
          <a:ext cx="0" cy="0"/>
          <a:chOff x="0" y="0"/>
          <a:chExt cx="0" cy="0"/>
        </a:xfrm>
      </p:grpSpPr>
      <p:sp>
        <p:nvSpPr>
          <p:cNvPr id="129" name="Google Shape;129;g34854c02750_1_1348"/>
          <p:cNvSpPr txBox="1"/>
          <p:nvPr>
            <p:ph type="title"/>
          </p:nvPr>
        </p:nvSpPr>
        <p:spPr>
          <a:xfrm>
            <a:off x="720725" y="1296988"/>
            <a:ext cx="6155700" cy="3853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0" name="Google Shape;130;g34854c02750_1_1348"/>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31" name="Google Shape;131;g34854c02750_1_1348"/>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2" name="Shape 132"/>
        <p:cNvGrpSpPr/>
        <p:nvPr/>
      </p:nvGrpSpPr>
      <p:grpSpPr>
        <a:xfrm>
          <a:off x="0" y="0"/>
          <a:ext cx="0" cy="0"/>
          <a:chOff x="0" y="0"/>
          <a:chExt cx="0" cy="0"/>
        </a:xfrm>
      </p:grpSpPr>
      <p:sp>
        <p:nvSpPr>
          <p:cNvPr id="133" name="Google Shape;133;g34854c02750_1_134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4" name="Google Shape;134;g34854c02750_1_134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5" name="Google Shape;135;g34854c02750_1_134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6" name="Shape 136"/>
        <p:cNvGrpSpPr/>
        <p:nvPr/>
      </p:nvGrpSpPr>
      <p:grpSpPr>
        <a:xfrm>
          <a:off x="0" y="0"/>
          <a:ext cx="0" cy="0"/>
          <a:chOff x="0" y="0"/>
          <a:chExt cx="0" cy="0"/>
        </a:xfrm>
      </p:grpSpPr>
      <p:sp>
        <p:nvSpPr>
          <p:cNvPr id="137" name="Google Shape;137;g34854c02750_1_1313"/>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8" name="Google Shape;138;g34854c02750_1_1313"/>
          <p:cNvSpPr txBox="1"/>
          <p:nvPr>
            <p:ph type="ctrTitle"/>
          </p:nvPr>
        </p:nvSpPr>
        <p:spPr>
          <a:xfrm>
            <a:off x="1367999" y="2790000"/>
            <a:ext cx="6877200"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100"/>
              <a:buFont typeface="Arial"/>
              <a:buNone/>
              <a:defRPr sz="51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9" name="Google Shape;139;g34854c02750_1_1313"/>
          <p:cNvSpPr txBox="1"/>
          <p:nvPr>
            <p:ph idx="1" type="subTitle"/>
          </p:nvPr>
        </p:nvSpPr>
        <p:spPr>
          <a:xfrm>
            <a:off x="1367999" y="4597200"/>
            <a:ext cx="6877200" cy="9285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900"/>
              <a:buNone/>
              <a:defRPr b="1" sz="1900">
                <a:solidFill>
                  <a:schemeClr val="lt1"/>
                </a:solidFill>
              </a:defRPr>
            </a:lvl1pPr>
            <a:lvl2pPr lvl="1" algn="l">
              <a:lnSpc>
                <a:spcPct val="105000"/>
              </a:lnSpc>
              <a:spcBef>
                <a:spcPts val="0"/>
              </a:spcBef>
              <a:spcAft>
                <a:spcPts val="0"/>
              </a:spcAft>
              <a:buClr>
                <a:schemeClr val="lt1"/>
              </a:buClr>
              <a:buSzPts val="1900"/>
              <a:buNone/>
              <a:defRPr b="0" sz="1900">
                <a:solidFill>
                  <a:schemeClr val="lt1"/>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40" name="Google Shape;140;g34854c02750_1_1313"/>
          <p:cNvPicPr preferRelativeResize="0"/>
          <p:nvPr/>
        </p:nvPicPr>
        <p:blipFill rotWithShape="1">
          <a:blip r:embed="rId2">
            <a:alphaModFix/>
          </a:blip>
          <a:srcRect b="0" l="0" r="0" t="0"/>
          <a:stretch/>
        </p:blipFill>
        <p:spPr>
          <a:xfrm>
            <a:off x="1368000" y="576000"/>
            <a:ext cx="2970001" cy="838750"/>
          </a:xfrm>
          <a:prstGeom prst="rect">
            <a:avLst/>
          </a:prstGeom>
          <a:noFill/>
          <a:ln>
            <a:noFill/>
          </a:ln>
        </p:spPr>
      </p:pic>
      <p:sp>
        <p:nvSpPr>
          <p:cNvPr id="141" name="Google Shape;141;g34854c02750_1_1313"/>
          <p:cNvSpPr txBox="1"/>
          <p:nvPr>
            <p:ph idx="12" type="sldNum"/>
          </p:nvPr>
        </p:nvSpPr>
        <p:spPr>
          <a:xfrm>
            <a:off x="11409045" y="6333134"/>
            <a:ext cx="731700" cy="5247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2" name="Shape 22"/>
        <p:cNvGrpSpPr/>
        <p:nvPr/>
      </p:nvGrpSpPr>
      <p:grpSpPr>
        <a:xfrm>
          <a:off x="0" y="0"/>
          <a:ext cx="0" cy="0"/>
          <a:chOff x="0" y="0"/>
          <a:chExt cx="0" cy="0"/>
        </a:xfrm>
      </p:grpSpPr>
      <p:sp>
        <p:nvSpPr>
          <p:cNvPr id="23" name="Google Shape;23;p3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31"/>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1"/>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1"/>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42" name="Shape 142"/>
        <p:cNvGrpSpPr/>
        <p:nvPr/>
      </p:nvGrpSpPr>
      <p:grpSpPr>
        <a:xfrm>
          <a:off x="0" y="0"/>
          <a:ext cx="0" cy="0"/>
          <a:chOff x="0" y="0"/>
          <a:chExt cx="0" cy="0"/>
        </a:xfrm>
      </p:grpSpPr>
      <p:sp>
        <p:nvSpPr>
          <p:cNvPr id="143" name="Google Shape;143;g34854c02750_1_1320"/>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4" name="Google Shape;144;g34854c02750_1_1320"/>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45" name="Google Shape;145;g34854c02750_1_132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6" name="Google Shape;146;g34854c02750_1_132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7" name="Google Shape;147;g34854c02750_1_132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148" name="Shape 148"/>
        <p:cNvGrpSpPr/>
        <p:nvPr/>
      </p:nvGrpSpPr>
      <p:grpSpPr>
        <a:xfrm>
          <a:off x="0" y="0"/>
          <a:ext cx="0" cy="0"/>
          <a:chOff x="0" y="0"/>
          <a:chExt cx="0" cy="0"/>
        </a:xfrm>
      </p:grpSpPr>
      <p:sp>
        <p:nvSpPr>
          <p:cNvPr id="149" name="Google Shape;149;g34854c02750_1_1333"/>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0" name="Google Shape;150;g34854c02750_1_133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1" name="Google Shape;151;g34854c02750_1_133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g34854c02750_1_1333"/>
          <p:cNvSpPr txBox="1"/>
          <p:nvPr>
            <p:ph idx="1" type="body"/>
          </p:nvPr>
        </p:nvSpPr>
        <p:spPr>
          <a:xfrm>
            <a:off x="720726" y="1296988"/>
            <a:ext cx="39132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53" name="Google Shape;153;g34854c02750_1_1333"/>
          <p:cNvSpPr txBox="1"/>
          <p:nvPr>
            <p:ph type="title"/>
          </p:nvPr>
        </p:nvSpPr>
        <p:spPr>
          <a:xfrm>
            <a:off x="720726" y="722313"/>
            <a:ext cx="39132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4" name="Google Shape;154;g34854c02750_1_1333"/>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155" name="Shape 155"/>
        <p:cNvGrpSpPr/>
        <p:nvPr/>
      </p:nvGrpSpPr>
      <p:grpSpPr>
        <a:xfrm>
          <a:off x="0" y="0"/>
          <a:ext cx="0" cy="0"/>
          <a:chOff x="0" y="0"/>
          <a:chExt cx="0" cy="0"/>
        </a:xfrm>
      </p:grpSpPr>
      <p:sp>
        <p:nvSpPr>
          <p:cNvPr id="156" name="Google Shape;156;g34854c02750_1_134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7" name="Google Shape;157;g34854c02750_1_1344"/>
          <p:cNvSpPr/>
          <p:nvPr>
            <p:ph idx="2" type="pic"/>
          </p:nvPr>
        </p:nvSpPr>
        <p:spPr>
          <a:xfrm>
            <a:off x="5334000" y="0"/>
            <a:ext cx="6858000" cy="6858000"/>
          </a:xfrm>
          <a:prstGeom prst="rect">
            <a:avLst/>
          </a:prstGeom>
          <a:solidFill>
            <a:srgbClr val="D8D8D8"/>
          </a:solidFill>
          <a:ln>
            <a:noFill/>
          </a:ln>
        </p:spPr>
      </p:sp>
      <p:sp>
        <p:nvSpPr>
          <p:cNvPr id="158" name="Google Shape;158;g34854c02750_1_1344"/>
          <p:cNvSpPr txBox="1"/>
          <p:nvPr>
            <p:ph type="title"/>
          </p:nvPr>
        </p:nvSpPr>
        <p:spPr>
          <a:xfrm>
            <a:off x="720725" y="1296988"/>
            <a:ext cx="4169100" cy="3853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159" name="Shape 159"/>
        <p:cNvGrpSpPr/>
        <p:nvPr/>
      </p:nvGrpSpPr>
      <p:grpSpPr>
        <a:xfrm>
          <a:off x="0" y="0"/>
          <a:ext cx="0" cy="0"/>
          <a:chOff x="0" y="0"/>
          <a:chExt cx="0" cy="0"/>
        </a:xfrm>
      </p:grpSpPr>
      <p:sp>
        <p:nvSpPr>
          <p:cNvPr id="160" name="Google Shape;160;g34854c02750_1_1352"/>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1" name="Google Shape;161;g34854c02750_1_1352"/>
          <p:cNvSpPr txBox="1"/>
          <p:nvPr>
            <p:ph idx="1" type="subTitle"/>
          </p:nvPr>
        </p:nvSpPr>
        <p:spPr>
          <a:xfrm>
            <a:off x="720725" y="3873600"/>
            <a:ext cx="4074000" cy="4449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2" name="Google Shape;162;g34854c02750_1_1352"/>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163" name="Google Shape;163;g34854c02750_1_1352"/>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164" name="Google Shape;164;g34854c02750_1_1352"/>
          <p:cNvGrpSpPr/>
          <p:nvPr/>
        </p:nvGrpSpPr>
        <p:grpSpPr>
          <a:xfrm>
            <a:off x="720725" y="5472000"/>
            <a:ext cx="4009268" cy="694945"/>
            <a:chOff x="720725" y="5218493"/>
            <a:chExt cx="4009268" cy="694945"/>
          </a:xfrm>
        </p:grpSpPr>
        <p:pic>
          <p:nvPicPr>
            <p:cNvPr id="165" name="Google Shape;165;g34854c02750_1_1352"/>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166" name="Google Shape;166;g34854c02750_1_1352"/>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167" name="Google Shape;167;g34854c02750_1_1352"/>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168" name="Google Shape;168;g34854c02750_1_1352"/>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
        <p:nvSpPr>
          <p:cNvPr id="169" name="Google Shape;169;g34854c02750_1_1352"/>
          <p:cNvSpPr txBox="1"/>
          <p:nvPr>
            <p:ph idx="12" type="sldNum"/>
          </p:nvPr>
        </p:nvSpPr>
        <p:spPr>
          <a:xfrm>
            <a:off x="11409045" y="6333134"/>
            <a:ext cx="731700" cy="5247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170" name="Shape 170"/>
        <p:cNvGrpSpPr/>
        <p:nvPr/>
      </p:nvGrpSpPr>
      <p:grpSpPr>
        <a:xfrm>
          <a:off x="0" y="0"/>
          <a:ext cx="0" cy="0"/>
          <a:chOff x="0" y="0"/>
          <a:chExt cx="0" cy="0"/>
        </a:xfrm>
      </p:grpSpPr>
      <p:sp>
        <p:nvSpPr>
          <p:cNvPr id="171" name="Google Shape;171;g34854c02750_1_1363"/>
          <p:cNvSpPr txBox="1"/>
          <p:nvPr>
            <p:ph type="ctrTitle"/>
          </p:nvPr>
        </p:nvSpPr>
        <p:spPr>
          <a:xfrm>
            <a:off x="1368000" y="2988000"/>
            <a:ext cx="3726900"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300"/>
              <a:buFont typeface="Arial"/>
              <a:buNone/>
              <a:defRPr sz="43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2" name="Google Shape;172;g34854c02750_1_1363"/>
          <p:cNvSpPr txBox="1"/>
          <p:nvPr>
            <p:ph idx="1" type="subTitle"/>
          </p:nvPr>
        </p:nvSpPr>
        <p:spPr>
          <a:xfrm>
            <a:off x="1368000" y="4982400"/>
            <a:ext cx="3726900" cy="7575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73" name="Google Shape;173;g34854c02750_1_1363"/>
          <p:cNvPicPr preferRelativeResize="0"/>
          <p:nvPr/>
        </p:nvPicPr>
        <p:blipFill rotWithShape="1">
          <a:blip r:embed="rId2">
            <a:alphaModFix/>
          </a:blip>
          <a:srcRect b="0" l="0" r="0" t="0"/>
          <a:stretch/>
        </p:blipFill>
        <p:spPr>
          <a:xfrm>
            <a:off x="1368000" y="1202400"/>
            <a:ext cx="2970001" cy="838750"/>
          </a:xfrm>
          <a:prstGeom prst="rect">
            <a:avLst/>
          </a:prstGeom>
          <a:noFill/>
          <a:ln>
            <a:noFill/>
          </a:ln>
        </p:spPr>
      </p:pic>
      <p:sp>
        <p:nvSpPr>
          <p:cNvPr id="174" name="Google Shape;174;g34854c02750_1_1363"/>
          <p:cNvSpPr/>
          <p:nvPr>
            <p:ph idx="2" type="pic"/>
          </p:nvPr>
        </p:nvSpPr>
        <p:spPr>
          <a:xfrm>
            <a:off x="0" y="-1"/>
            <a:ext cx="12192000" cy="6858000"/>
          </a:xfrm>
          <a:prstGeom prst="rect">
            <a:avLst/>
          </a:prstGeom>
          <a:solidFill>
            <a:srgbClr val="D8D8D8"/>
          </a:solidFill>
          <a:ln>
            <a:noFill/>
          </a:ln>
        </p:spPr>
      </p:sp>
      <p:sp>
        <p:nvSpPr>
          <p:cNvPr id="175" name="Google Shape;175;g34854c02750_1_1363"/>
          <p:cNvSpPr txBox="1"/>
          <p:nvPr>
            <p:ph idx="12" type="sldNum"/>
          </p:nvPr>
        </p:nvSpPr>
        <p:spPr>
          <a:xfrm>
            <a:off x="11409045" y="6333134"/>
            <a:ext cx="731700" cy="5247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176" name="Shape 176"/>
        <p:cNvGrpSpPr/>
        <p:nvPr/>
      </p:nvGrpSpPr>
      <p:grpSpPr>
        <a:xfrm>
          <a:off x="0" y="0"/>
          <a:ext cx="0" cy="0"/>
          <a:chOff x="0" y="0"/>
          <a:chExt cx="0" cy="0"/>
        </a:xfrm>
      </p:grpSpPr>
      <p:sp>
        <p:nvSpPr>
          <p:cNvPr id="177" name="Google Shape;177;g34854c02750_1_1369"/>
          <p:cNvSpPr/>
          <p:nvPr>
            <p:ph idx="2" type="pic"/>
          </p:nvPr>
        </p:nvSpPr>
        <p:spPr>
          <a:xfrm>
            <a:off x="0" y="0"/>
            <a:ext cx="6912000" cy="6858000"/>
          </a:xfrm>
          <a:prstGeom prst="rect">
            <a:avLst/>
          </a:prstGeom>
          <a:solidFill>
            <a:srgbClr val="D8D8D8"/>
          </a:solidFill>
          <a:ln>
            <a:noFill/>
          </a:ln>
        </p:spPr>
      </p:sp>
      <p:sp>
        <p:nvSpPr>
          <p:cNvPr id="178" name="Google Shape;178;g34854c02750_1_1369"/>
          <p:cNvSpPr txBox="1"/>
          <p:nvPr>
            <p:ph type="ctrTitle"/>
          </p:nvPr>
        </p:nvSpPr>
        <p:spPr>
          <a:xfrm>
            <a:off x="7560000" y="3160800"/>
            <a:ext cx="3944700" cy="186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300"/>
              <a:buFont typeface="Arial"/>
              <a:buNone/>
              <a:defRPr sz="43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9" name="Google Shape;179;g34854c02750_1_1369"/>
          <p:cNvSpPr txBox="1"/>
          <p:nvPr>
            <p:ph idx="1" type="subTitle"/>
          </p:nvPr>
        </p:nvSpPr>
        <p:spPr>
          <a:xfrm>
            <a:off x="7560000" y="5162400"/>
            <a:ext cx="3944700" cy="7575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900"/>
              <a:buNone/>
              <a:defRPr sz="1900"/>
            </a:lvl3pPr>
            <a:lvl4pPr lvl="3" algn="ctr">
              <a:lnSpc>
                <a:spcPct val="100000"/>
              </a:lnSpc>
              <a:spcBef>
                <a:spcPts val="2800"/>
              </a:spcBef>
              <a:spcAft>
                <a:spcPts val="0"/>
              </a:spcAft>
              <a:buSzPts val="1600"/>
              <a:buNone/>
              <a:defRPr sz="1600"/>
            </a:lvl4pPr>
            <a:lvl5pPr lvl="4" algn="ctr">
              <a:lnSpc>
                <a:spcPct val="100000"/>
              </a:lnSpc>
              <a:spcBef>
                <a:spcPts val="800"/>
              </a:spcBef>
              <a:spcAft>
                <a:spcPts val="0"/>
              </a:spcAft>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80" name="Google Shape;180;g34854c02750_1_1369"/>
          <p:cNvPicPr preferRelativeResize="0"/>
          <p:nvPr/>
        </p:nvPicPr>
        <p:blipFill rotWithShape="1">
          <a:blip r:embed="rId2">
            <a:alphaModFix/>
          </a:blip>
          <a:srcRect b="0" l="0" r="0" t="0"/>
          <a:stretch/>
        </p:blipFill>
        <p:spPr>
          <a:xfrm>
            <a:off x="7560000" y="720000"/>
            <a:ext cx="2970001" cy="838750"/>
          </a:xfrm>
          <a:prstGeom prst="rect">
            <a:avLst/>
          </a:prstGeom>
          <a:noFill/>
          <a:ln>
            <a:noFill/>
          </a:ln>
        </p:spPr>
      </p:pic>
      <p:sp>
        <p:nvSpPr>
          <p:cNvPr id="181" name="Google Shape;181;g34854c02750_1_1369"/>
          <p:cNvSpPr txBox="1"/>
          <p:nvPr>
            <p:ph idx="12" type="sldNum"/>
          </p:nvPr>
        </p:nvSpPr>
        <p:spPr>
          <a:xfrm>
            <a:off x="11409045" y="6333134"/>
            <a:ext cx="731700" cy="5247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2" name="Shape 182"/>
        <p:cNvGrpSpPr/>
        <p:nvPr/>
      </p:nvGrpSpPr>
      <p:grpSpPr>
        <a:xfrm>
          <a:off x="0" y="0"/>
          <a:ext cx="0" cy="0"/>
          <a:chOff x="0" y="0"/>
          <a:chExt cx="0" cy="0"/>
        </a:xfrm>
      </p:grpSpPr>
      <p:sp>
        <p:nvSpPr>
          <p:cNvPr id="183" name="Google Shape;183;g34854c02750_1_138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4" name="Google Shape;184;g34854c02750_1_1381"/>
          <p:cNvSpPr txBox="1"/>
          <p:nvPr>
            <p:ph idx="1" type="body"/>
          </p:nvPr>
        </p:nvSpPr>
        <p:spPr>
          <a:xfrm>
            <a:off x="720723" y="1296988"/>
            <a:ext cx="47292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5" name="Google Shape;185;g34854c02750_1_1381"/>
          <p:cNvSpPr txBox="1"/>
          <p:nvPr>
            <p:ph idx="2" type="body"/>
          </p:nvPr>
        </p:nvSpPr>
        <p:spPr>
          <a:xfrm>
            <a:off x="6096000" y="1296988"/>
            <a:ext cx="47292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6" name="Google Shape;186;g34854c02750_1_138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7" name="Google Shape;187;g34854c02750_1_138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8" name="Google Shape;188;g34854c02750_1_138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89" name="Shape 189"/>
        <p:cNvGrpSpPr/>
        <p:nvPr/>
      </p:nvGrpSpPr>
      <p:grpSpPr>
        <a:xfrm>
          <a:off x="0" y="0"/>
          <a:ext cx="0" cy="0"/>
          <a:chOff x="0" y="0"/>
          <a:chExt cx="0" cy="0"/>
        </a:xfrm>
      </p:grpSpPr>
      <p:sp>
        <p:nvSpPr>
          <p:cNvPr id="190" name="Google Shape;190;g34854c02750_1_1388"/>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1" name="Google Shape;191;g34854c02750_1_1388"/>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2" name="Google Shape;192;g34854c02750_1_1388"/>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3" name="Google Shape;193;g34854c02750_1_1388"/>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4" name="Google Shape;194;g34854c02750_1_1388"/>
          <p:cNvSpPr/>
          <p:nvPr>
            <p:ph idx="2" type="pic"/>
          </p:nvPr>
        </p:nvSpPr>
        <p:spPr>
          <a:xfrm>
            <a:off x="720725" y="1857600"/>
            <a:ext cx="3463200" cy="1656000"/>
          </a:xfrm>
          <a:prstGeom prst="rect">
            <a:avLst/>
          </a:prstGeom>
          <a:solidFill>
            <a:srgbClr val="D8D8D8"/>
          </a:solidFill>
          <a:ln>
            <a:noFill/>
          </a:ln>
        </p:spPr>
      </p:sp>
      <p:sp>
        <p:nvSpPr>
          <p:cNvPr id="195" name="Google Shape;195;g34854c02750_1_1388"/>
          <p:cNvSpPr txBox="1"/>
          <p:nvPr>
            <p:ph idx="1" type="body"/>
          </p:nvPr>
        </p:nvSpPr>
        <p:spPr>
          <a:xfrm>
            <a:off x="720725" y="3513600"/>
            <a:ext cx="3463200" cy="24000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6" name="Google Shape;196;g34854c02750_1_1388"/>
          <p:cNvSpPr/>
          <p:nvPr>
            <p:ph idx="3" type="pic"/>
          </p:nvPr>
        </p:nvSpPr>
        <p:spPr>
          <a:xfrm>
            <a:off x="4364400" y="1857600"/>
            <a:ext cx="3463200" cy="1656000"/>
          </a:xfrm>
          <a:prstGeom prst="rect">
            <a:avLst/>
          </a:prstGeom>
          <a:solidFill>
            <a:srgbClr val="D8D8D8"/>
          </a:solidFill>
          <a:ln>
            <a:noFill/>
          </a:ln>
        </p:spPr>
      </p:sp>
      <p:sp>
        <p:nvSpPr>
          <p:cNvPr id="197" name="Google Shape;197;g34854c02750_1_1388"/>
          <p:cNvSpPr txBox="1"/>
          <p:nvPr>
            <p:ph idx="4" type="body"/>
          </p:nvPr>
        </p:nvSpPr>
        <p:spPr>
          <a:xfrm>
            <a:off x="4364400" y="3513600"/>
            <a:ext cx="3463200" cy="24000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8" name="Google Shape;198;g34854c02750_1_1388"/>
          <p:cNvSpPr/>
          <p:nvPr>
            <p:ph idx="5" type="pic"/>
          </p:nvPr>
        </p:nvSpPr>
        <p:spPr>
          <a:xfrm>
            <a:off x="8008075" y="1857600"/>
            <a:ext cx="3463200" cy="1656000"/>
          </a:xfrm>
          <a:prstGeom prst="rect">
            <a:avLst/>
          </a:prstGeom>
          <a:solidFill>
            <a:srgbClr val="D8D8D8"/>
          </a:solidFill>
          <a:ln>
            <a:noFill/>
          </a:ln>
        </p:spPr>
      </p:sp>
      <p:sp>
        <p:nvSpPr>
          <p:cNvPr id="199" name="Google Shape;199;g34854c02750_1_1388"/>
          <p:cNvSpPr txBox="1"/>
          <p:nvPr>
            <p:ph idx="6" type="body"/>
          </p:nvPr>
        </p:nvSpPr>
        <p:spPr>
          <a:xfrm>
            <a:off x="8008075" y="3513600"/>
            <a:ext cx="3463200" cy="24000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00" name="Shape 200"/>
        <p:cNvGrpSpPr/>
        <p:nvPr/>
      </p:nvGrpSpPr>
      <p:grpSpPr>
        <a:xfrm>
          <a:off x="0" y="0"/>
          <a:ext cx="0" cy="0"/>
          <a:chOff x="0" y="0"/>
          <a:chExt cx="0" cy="0"/>
        </a:xfrm>
      </p:grpSpPr>
      <p:sp>
        <p:nvSpPr>
          <p:cNvPr id="201" name="Google Shape;201;g34854c02750_1_1399"/>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2" name="Google Shape;202;g34854c02750_1_139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3" name="Google Shape;203;g34854c02750_1_139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4" name="Google Shape;204;g34854c02750_1_139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05" name="Google Shape;205;g34854c02750_1_1399"/>
          <p:cNvSpPr/>
          <p:nvPr>
            <p:ph idx="2" type="pic"/>
          </p:nvPr>
        </p:nvSpPr>
        <p:spPr>
          <a:xfrm>
            <a:off x="720725" y="1857600"/>
            <a:ext cx="5302800" cy="2016000"/>
          </a:xfrm>
          <a:prstGeom prst="rect">
            <a:avLst/>
          </a:prstGeom>
          <a:solidFill>
            <a:srgbClr val="D8D8D8"/>
          </a:solidFill>
          <a:ln>
            <a:noFill/>
          </a:ln>
        </p:spPr>
      </p:sp>
      <p:sp>
        <p:nvSpPr>
          <p:cNvPr id="206" name="Google Shape;206;g34854c02750_1_1399"/>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7" name="Google Shape;207;g34854c02750_1_1399"/>
          <p:cNvSpPr/>
          <p:nvPr>
            <p:ph idx="3" type="pic"/>
          </p:nvPr>
        </p:nvSpPr>
        <p:spPr>
          <a:xfrm>
            <a:off x="6166888" y="1857600"/>
            <a:ext cx="5302800" cy="2016000"/>
          </a:xfrm>
          <a:prstGeom prst="rect">
            <a:avLst/>
          </a:prstGeom>
          <a:solidFill>
            <a:srgbClr val="D8D8D8"/>
          </a:solidFill>
          <a:ln>
            <a:noFill/>
          </a:ln>
        </p:spPr>
      </p:sp>
      <p:sp>
        <p:nvSpPr>
          <p:cNvPr id="208" name="Google Shape;208;g34854c02750_1_1399"/>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09" name="Shape 209"/>
        <p:cNvGrpSpPr/>
        <p:nvPr/>
      </p:nvGrpSpPr>
      <p:grpSpPr>
        <a:xfrm>
          <a:off x="0" y="0"/>
          <a:ext cx="0" cy="0"/>
          <a:chOff x="0" y="0"/>
          <a:chExt cx="0" cy="0"/>
        </a:xfrm>
      </p:grpSpPr>
      <p:sp>
        <p:nvSpPr>
          <p:cNvPr id="210" name="Google Shape;210;g34854c02750_1_1408"/>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1" name="Google Shape;211;g34854c02750_1_1408"/>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2" name="Google Shape;212;g34854c02750_1_1408"/>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3" name="Google Shape;213;g34854c02750_1_1408"/>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4" name="Google Shape;214;g34854c02750_1_1408"/>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15" name="Google Shape;215;g34854c02750_1_1408"/>
          <p:cNvSpPr txBox="1"/>
          <p:nvPr>
            <p:ph idx="1" type="body"/>
          </p:nvPr>
        </p:nvSpPr>
        <p:spPr>
          <a:xfrm>
            <a:off x="720725" y="1296988"/>
            <a:ext cx="6681600" cy="5844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900"/>
              <a:buNone/>
              <a:defRPr sz="1900">
                <a:solidFill>
                  <a:schemeClr val="dk2"/>
                </a:solidFill>
              </a:defRPr>
            </a:lvl1pPr>
            <a:lvl2pPr indent="-228600" lvl="1" marL="914400" algn="l">
              <a:lnSpc>
                <a:spcPct val="90000"/>
              </a:lnSpc>
              <a:spcBef>
                <a:spcPts val="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6" name="Google Shape;216;g34854c02750_1_1408"/>
          <p:cNvSpPr txBox="1"/>
          <p:nvPr>
            <p:ph idx="2" type="body"/>
          </p:nvPr>
        </p:nvSpPr>
        <p:spPr>
          <a:xfrm>
            <a:off x="720724" y="2728800"/>
            <a:ext cx="3464100" cy="3184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7" name="Google Shape;217;g34854c02750_1_1408"/>
          <p:cNvSpPr txBox="1"/>
          <p:nvPr>
            <p:ph idx="3" type="body"/>
          </p:nvPr>
        </p:nvSpPr>
        <p:spPr>
          <a:xfrm>
            <a:off x="4363199" y="2728800"/>
            <a:ext cx="3464100" cy="3184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8" name="Google Shape;218;g34854c02750_1_1408"/>
          <p:cNvSpPr txBox="1"/>
          <p:nvPr>
            <p:ph idx="4" type="body"/>
          </p:nvPr>
        </p:nvSpPr>
        <p:spPr>
          <a:xfrm>
            <a:off x="8005674" y="2728800"/>
            <a:ext cx="3464100" cy="3184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00"/>
              </a:spcBef>
              <a:spcAft>
                <a:spcPts val="0"/>
              </a:spcAft>
              <a:buSzPts val="1900"/>
              <a:buNone/>
              <a:defRPr>
                <a:solidFill>
                  <a:schemeClr val="lt1"/>
                </a:solidFill>
              </a:defRPr>
            </a:lvl3pPr>
            <a:lvl4pPr indent="-323850" lvl="3" marL="1828800" algn="l">
              <a:lnSpc>
                <a:spcPct val="100000"/>
              </a:lnSpc>
              <a:spcBef>
                <a:spcPts val="0"/>
              </a:spcBef>
              <a:spcAft>
                <a:spcPts val="0"/>
              </a:spcAft>
              <a:buSzPts val="1500"/>
              <a:buChar char="•"/>
              <a:defRPr sz="1500">
                <a:solidFill>
                  <a:schemeClr val="lt1"/>
                </a:solidFill>
              </a:defRPr>
            </a:lvl4pPr>
            <a:lvl5pPr indent="-323850" lvl="4" marL="2286000" algn="l">
              <a:lnSpc>
                <a:spcPct val="100000"/>
              </a:lnSpc>
              <a:spcBef>
                <a:spcPts val="0"/>
              </a:spcBef>
              <a:spcAft>
                <a:spcPts val="0"/>
              </a:spcAft>
              <a:buSzPts val="1500"/>
              <a:buChar char="•"/>
              <a:defRPr sz="1500">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cxnSp>
        <p:nvCxnSpPr>
          <p:cNvPr id="219" name="Google Shape;219;g34854c02750_1_1408"/>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29" name="Shape 29"/>
        <p:cNvGrpSpPr/>
        <p:nvPr/>
      </p:nvGrpSpPr>
      <p:grpSpPr>
        <a:xfrm>
          <a:off x="0" y="0"/>
          <a:ext cx="0" cy="0"/>
          <a:chOff x="0" y="0"/>
          <a:chExt cx="0" cy="0"/>
        </a:xfrm>
      </p:grpSpPr>
      <p:sp>
        <p:nvSpPr>
          <p:cNvPr id="30" name="Google Shape;30;g14bcfdec53c_0_54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14bcfdec53c_0_54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2" name="Google Shape;32;g14bcfdec53c_0_54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3" name="Google Shape;33;g14bcfdec53c_0_54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g14bcfdec53c_0_541"/>
          <p:cNvSpPr/>
          <p:nvPr>
            <p:ph idx="2" type="pic"/>
          </p:nvPr>
        </p:nvSpPr>
        <p:spPr>
          <a:xfrm>
            <a:off x="720725" y="1857600"/>
            <a:ext cx="3463200" cy="1656000"/>
          </a:xfrm>
          <a:prstGeom prst="rect">
            <a:avLst/>
          </a:prstGeom>
          <a:solidFill>
            <a:srgbClr val="D8D8D8"/>
          </a:solidFill>
          <a:ln>
            <a:noFill/>
          </a:ln>
        </p:spPr>
      </p:sp>
      <p:sp>
        <p:nvSpPr>
          <p:cNvPr id="35" name="Google Shape;35;g14bcfdec53c_0_541"/>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g14bcfdec53c_0_541"/>
          <p:cNvSpPr/>
          <p:nvPr>
            <p:ph idx="3" type="pic"/>
          </p:nvPr>
        </p:nvSpPr>
        <p:spPr>
          <a:xfrm>
            <a:off x="4364400" y="1857600"/>
            <a:ext cx="3463200" cy="1656000"/>
          </a:xfrm>
          <a:prstGeom prst="rect">
            <a:avLst/>
          </a:prstGeom>
          <a:solidFill>
            <a:srgbClr val="D8D8D8"/>
          </a:solidFill>
          <a:ln>
            <a:noFill/>
          </a:ln>
        </p:spPr>
      </p:sp>
      <p:sp>
        <p:nvSpPr>
          <p:cNvPr id="37" name="Google Shape;37;g14bcfdec53c_0_541"/>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g14bcfdec53c_0_541"/>
          <p:cNvSpPr/>
          <p:nvPr>
            <p:ph idx="5" type="pic"/>
          </p:nvPr>
        </p:nvSpPr>
        <p:spPr>
          <a:xfrm>
            <a:off x="8008075" y="1857600"/>
            <a:ext cx="3463200" cy="1656000"/>
          </a:xfrm>
          <a:prstGeom prst="rect">
            <a:avLst/>
          </a:prstGeom>
          <a:solidFill>
            <a:srgbClr val="D8D8D8"/>
          </a:solidFill>
          <a:ln>
            <a:noFill/>
          </a:ln>
        </p:spPr>
      </p:sp>
      <p:sp>
        <p:nvSpPr>
          <p:cNvPr id="39" name="Google Shape;39;g14bcfdec53c_0_541"/>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20" name="Shape 220"/>
        <p:cNvGrpSpPr/>
        <p:nvPr/>
      </p:nvGrpSpPr>
      <p:grpSpPr>
        <a:xfrm>
          <a:off x="0" y="0"/>
          <a:ext cx="0" cy="0"/>
          <a:chOff x="0" y="0"/>
          <a:chExt cx="0" cy="0"/>
        </a:xfrm>
      </p:grpSpPr>
      <p:sp>
        <p:nvSpPr>
          <p:cNvPr id="221" name="Google Shape;221;g34854c02750_1_1419"/>
          <p:cNvSpPr txBox="1"/>
          <p:nvPr>
            <p:ph type="title"/>
          </p:nvPr>
        </p:nvSpPr>
        <p:spPr>
          <a:xfrm>
            <a:off x="720725" y="1882800"/>
            <a:ext cx="7740000" cy="28272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2" name="Google Shape;222;g34854c02750_1_141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3" name="Google Shape;223;g34854c02750_1_141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4" name="Google Shape;224;g34854c02750_1_141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5" name="Google Shape;225;g34854c02750_1_1419"/>
          <p:cNvSpPr txBox="1"/>
          <p:nvPr>
            <p:ph idx="1" type="body"/>
          </p:nvPr>
        </p:nvSpPr>
        <p:spPr>
          <a:xfrm>
            <a:off x="720725" y="5065200"/>
            <a:ext cx="7740000" cy="447600"/>
          </a:xfrm>
          <a:prstGeom prst="rect">
            <a:avLst/>
          </a:prstGeom>
          <a:noFill/>
          <a:ln>
            <a:noFill/>
          </a:ln>
        </p:spPr>
        <p:txBody>
          <a:bodyPr anchorCtr="0" anchor="t" bIns="0" lIns="0" spcFirstLastPara="1" rIns="0" wrap="square" tIns="0">
            <a:noAutofit/>
          </a:bodyPr>
          <a:lstStyle>
            <a:lvl1pPr indent="-349250" lvl="0" marL="457200" algn="l">
              <a:lnSpc>
                <a:spcPct val="100000"/>
              </a:lnSpc>
              <a:spcBef>
                <a:spcPts val="0"/>
              </a:spcBef>
              <a:spcAft>
                <a:spcPts val="0"/>
              </a:spcAft>
              <a:buClr>
                <a:schemeClr val="lt1"/>
              </a:buClr>
              <a:buSzPts val="1900"/>
              <a:buFont typeface="Arial"/>
              <a:buChar char="–"/>
              <a:defRPr sz="1900">
                <a:solidFill>
                  <a:schemeClr val="lt1"/>
                </a:solidFill>
              </a:defRPr>
            </a:lvl1pPr>
            <a:lvl2pPr indent="-228600" lvl="1" marL="914400" algn="l">
              <a:lnSpc>
                <a:spcPct val="90000"/>
              </a:lnSpc>
              <a:spcBef>
                <a:spcPts val="0"/>
              </a:spcBef>
              <a:spcAft>
                <a:spcPts val="0"/>
              </a:spcAft>
              <a:buClr>
                <a:schemeClr val="accent3"/>
              </a:buClr>
              <a:buSzPts val="1900"/>
              <a:buNone/>
              <a:defRPr sz="1900"/>
            </a:lvl2pPr>
            <a:lvl3pPr indent="-228600" lvl="2" marL="1371600" algn="l">
              <a:lnSpc>
                <a:spcPct val="100000"/>
              </a:lnSpc>
              <a:spcBef>
                <a:spcPts val="500"/>
              </a:spcBef>
              <a:spcAft>
                <a:spcPts val="0"/>
              </a:spcAft>
              <a:buSzPts val="1900"/>
              <a:buNone/>
              <a:defRPr sz="1900"/>
            </a:lvl3pPr>
            <a:lvl4pPr indent="-349250" lvl="3" marL="1828800" algn="l">
              <a:lnSpc>
                <a:spcPct val="100000"/>
              </a:lnSpc>
              <a:spcBef>
                <a:spcPts val="2800"/>
              </a:spcBef>
              <a:spcAft>
                <a:spcPts val="0"/>
              </a:spcAft>
              <a:buSzPts val="1900"/>
              <a:buChar char="•"/>
              <a:defRPr sz="1900"/>
            </a:lvl4pPr>
            <a:lvl5pPr indent="-349250" lvl="4" marL="2286000" algn="l">
              <a:lnSpc>
                <a:spcPct val="100000"/>
              </a:lnSpc>
              <a:spcBef>
                <a:spcPts val="800"/>
              </a:spcBef>
              <a:spcAft>
                <a:spcPts val="0"/>
              </a:spcAft>
              <a:buSzPts val="1900"/>
              <a:buChar char="•"/>
              <a:defRPr sz="1900"/>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cxnSp>
        <p:nvCxnSpPr>
          <p:cNvPr id="226" name="Google Shape;226;g34854c02750_1_1419"/>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7" name="Shape 227"/>
        <p:cNvGrpSpPr/>
        <p:nvPr/>
      </p:nvGrpSpPr>
      <p:grpSpPr>
        <a:xfrm>
          <a:off x="0" y="0"/>
          <a:ext cx="0" cy="0"/>
          <a:chOff x="0" y="0"/>
          <a:chExt cx="0" cy="0"/>
        </a:xfrm>
      </p:grpSpPr>
      <p:sp>
        <p:nvSpPr>
          <p:cNvPr id="228" name="Google Shape;228;g34854c02750_1_142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9" name="Google Shape;229;g34854c02750_1_142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0" name="Google Shape;230;g34854c02750_1_142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1" name="Google Shape;231;g34854c02750_1_142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2" name="Google Shape;232;g34854c02750_1_1426"/>
          <p:cNvSpPr txBox="1"/>
          <p:nvPr>
            <p:ph idx="1" type="body"/>
          </p:nvPr>
        </p:nvSpPr>
        <p:spPr>
          <a:xfrm>
            <a:off x="720725" y="1296988"/>
            <a:ext cx="6681600" cy="5844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900"/>
              <a:buNone/>
              <a:defRPr sz="1900">
                <a:solidFill>
                  <a:schemeClr val="dk2"/>
                </a:solidFill>
              </a:defRPr>
            </a:lvl1pPr>
            <a:lvl2pPr indent="-228600" lvl="1" marL="914400" algn="l">
              <a:lnSpc>
                <a:spcPct val="90000"/>
              </a:lnSpc>
              <a:spcBef>
                <a:spcPts val="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33" name="Shape 233"/>
        <p:cNvGrpSpPr/>
        <p:nvPr/>
      </p:nvGrpSpPr>
      <p:grpSpPr>
        <a:xfrm>
          <a:off x="0" y="0"/>
          <a:ext cx="0" cy="0"/>
          <a:chOff x="0" y="0"/>
          <a:chExt cx="0" cy="0"/>
        </a:xfrm>
      </p:grpSpPr>
      <p:sp>
        <p:nvSpPr>
          <p:cNvPr id="234" name="Google Shape;234;g34854c02750_1_1432"/>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5" name="Google Shape;235;g34854c02750_1_1432"/>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6" name="Google Shape;236;g34854c02750_1_143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7" name="Google Shape;237;g34854c02750_1_1432"/>
          <p:cNvSpPr txBox="1"/>
          <p:nvPr>
            <p:ph idx="1" type="body"/>
          </p:nvPr>
        </p:nvSpPr>
        <p:spPr>
          <a:xfrm>
            <a:off x="720727" y="1296989"/>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600"/>
              <a:buNone/>
              <a:defRPr/>
            </a:lvl1pPr>
            <a:lvl2pPr indent="-228600" lvl="1" marL="914400" algn="l">
              <a:lnSpc>
                <a:spcPct val="90000"/>
              </a:lnSpc>
              <a:spcBef>
                <a:spcPts val="1700"/>
              </a:spcBef>
              <a:spcAft>
                <a:spcPts val="0"/>
              </a:spcAft>
              <a:buSzPts val="2000"/>
              <a:buNone/>
              <a:defRPr/>
            </a:lvl2pPr>
            <a:lvl3pPr indent="-228600" lvl="2" marL="1371600" algn="l">
              <a:lnSpc>
                <a:spcPct val="100000"/>
              </a:lnSpc>
              <a:spcBef>
                <a:spcPts val="500"/>
              </a:spcBef>
              <a:spcAft>
                <a:spcPts val="0"/>
              </a:spcAft>
              <a:buSzPts val="1900"/>
              <a:buNone/>
              <a:defRPr/>
            </a:lvl3pPr>
            <a:lvl4pPr indent="-330200" lvl="3" marL="1828800" algn="l">
              <a:lnSpc>
                <a:spcPct val="100000"/>
              </a:lnSpc>
              <a:spcBef>
                <a:spcPts val="2800"/>
              </a:spcBef>
              <a:spcAft>
                <a:spcPts val="0"/>
              </a:spcAft>
              <a:buSzPts val="1600"/>
              <a:buChar char="•"/>
              <a:defRPr/>
            </a:lvl4pPr>
            <a:lvl5pPr indent="-330200" lvl="4" marL="2286000" algn="l">
              <a:lnSpc>
                <a:spcPct val="100000"/>
              </a:lnSpc>
              <a:spcBef>
                <a:spcPts val="800"/>
              </a:spcBef>
              <a:spcAft>
                <a:spcPts val="0"/>
              </a:spcAft>
              <a:buSzPts val="1600"/>
              <a:buChar char="•"/>
              <a:defRPr/>
            </a:lvl5pPr>
            <a:lvl6pPr indent="-349250" lvl="5" marL="2743200" algn="l">
              <a:lnSpc>
                <a:spcPct val="90000"/>
              </a:lnSpc>
              <a:spcBef>
                <a:spcPts val="800"/>
              </a:spcBef>
              <a:spcAft>
                <a:spcPts val="0"/>
              </a:spcAft>
              <a:buSzPts val="1900"/>
              <a:buChar char="•"/>
              <a:defRPr/>
            </a:lvl6pPr>
            <a:lvl7pPr indent="-349250" lvl="6" marL="3200400" algn="l">
              <a:lnSpc>
                <a:spcPct val="90000"/>
              </a:lnSpc>
              <a:spcBef>
                <a:spcPts val="500"/>
              </a:spcBef>
              <a:spcAft>
                <a:spcPts val="0"/>
              </a:spcAft>
              <a:buSzPts val="1900"/>
              <a:buChar char="•"/>
              <a:defRPr/>
            </a:lvl7pPr>
            <a:lvl8pPr indent="-349250" lvl="7" marL="3657600" algn="l">
              <a:lnSpc>
                <a:spcPct val="90000"/>
              </a:lnSpc>
              <a:spcBef>
                <a:spcPts val="500"/>
              </a:spcBef>
              <a:spcAft>
                <a:spcPts val="0"/>
              </a:spcAft>
              <a:buSzPts val="1900"/>
              <a:buChar char="•"/>
              <a:defRPr/>
            </a:lvl8pPr>
            <a:lvl9pPr indent="-349250" lvl="8" marL="4114800" algn="l">
              <a:lnSpc>
                <a:spcPct val="90000"/>
              </a:lnSpc>
              <a:spcBef>
                <a:spcPts val="500"/>
              </a:spcBef>
              <a:spcAft>
                <a:spcPts val="0"/>
              </a:spcAft>
              <a:buSzPts val="1900"/>
              <a:buChar char="•"/>
              <a:defRPr/>
            </a:lvl9pPr>
          </a:lstStyle>
          <a:p/>
        </p:txBody>
      </p:sp>
      <p:sp>
        <p:nvSpPr>
          <p:cNvPr id="238" name="Google Shape;238;g34854c02750_1_1432"/>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9" name="Google Shape;239;g34854c02750_1_1432"/>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40" name="Shape 240"/>
        <p:cNvGrpSpPr/>
        <p:nvPr/>
      </p:nvGrpSpPr>
      <p:grpSpPr>
        <a:xfrm>
          <a:off x="0" y="0"/>
          <a:ext cx="0" cy="0"/>
          <a:chOff x="0" y="0"/>
          <a:chExt cx="0" cy="0"/>
        </a:xfrm>
      </p:grpSpPr>
      <p:sp>
        <p:nvSpPr>
          <p:cNvPr id="241" name="Google Shape;241;g34854c02750_1_14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2" name="Google Shape;242;g34854c02750_1_14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3" name="Google Shape;243;g34854c02750_1_1439"/>
          <p:cNvSpPr/>
          <p:nvPr/>
        </p:nvSpPr>
        <p:spPr>
          <a:xfrm>
            <a:off x="2445868" y="0"/>
            <a:ext cx="97461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34854c02750_1_1439"/>
          <p:cNvSpPr/>
          <p:nvPr/>
        </p:nvSpPr>
        <p:spPr>
          <a:xfrm rot="5400000">
            <a:off x="1412876" y="3379939"/>
            <a:ext cx="2423400" cy="98100"/>
          </a:xfrm>
          <a:prstGeom prst="rect">
            <a:avLst/>
          </a:prstGeom>
          <a:solidFill>
            <a:srgbClr val="183254"/>
          </a:solidFill>
          <a:ln>
            <a:noFill/>
          </a:ln>
        </p:spPr>
        <p:txBody>
          <a:bodyPr anchorCtr="0" anchor="ctr" bIns="65000" lIns="65000" spcFirstLastPara="1" rIns="65000" wrap="square" tIns="6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 name="Google Shape;245;g34854c02750_1_1439"/>
          <p:cNvSpPr/>
          <p:nvPr/>
        </p:nvSpPr>
        <p:spPr>
          <a:xfrm>
            <a:off x="0" y="0"/>
            <a:ext cx="2445900" cy="6858000"/>
          </a:xfrm>
          <a:prstGeom prst="rect">
            <a:avLst/>
          </a:prstGeom>
          <a:solidFill>
            <a:srgbClr val="0069B4"/>
          </a:solidFill>
          <a:ln cap="flat" cmpd="sng" w="12700">
            <a:solidFill>
              <a:srgbClr val="41B7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6" name="Google Shape;246;g34854c02750_1_1439"/>
          <p:cNvPicPr preferRelativeResize="0"/>
          <p:nvPr/>
        </p:nvPicPr>
        <p:blipFill rotWithShape="1">
          <a:blip r:embed="rId2">
            <a:alphaModFix/>
          </a:blip>
          <a:srcRect b="0" l="0" r="0" t="0"/>
          <a:stretch/>
        </p:blipFill>
        <p:spPr>
          <a:xfrm>
            <a:off x="10575486" y="152363"/>
            <a:ext cx="1495758" cy="140571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247" name="Shape 247"/>
        <p:cNvGrpSpPr/>
        <p:nvPr/>
      </p:nvGrpSpPr>
      <p:grpSpPr>
        <a:xfrm>
          <a:off x="0" y="0"/>
          <a:ext cx="0" cy="0"/>
          <a:chOff x="0" y="0"/>
          <a:chExt cx="0" cy="0"/>
        </a:xfrm>
      </p:grpSpPr>
      <p:pic>
        <p:nvPicPr>
          <p:cNvPr id="248" name="Google Shape;248;g34854c02750_1_1446"/>
          <p:cNvPicPr preferRelativeResize="0"/>
          <p:nvPr/>
        </p:nvPicPr>
        <p:blipFill rotWithShape="1">
          <a:blip r:embed="rId2">
            <a:alphaModFix/>
          </a:blip>
          <a:srcRect b="1775" l="1243" r="38083" t="77473"/>
          <a:stretch/>
        </p:blipFill>
        <p:spPr>
          <a:xfrm>
            <a:off x="0" y="6148552"/>
            <a:ext cx="12192001" cy="70944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57" name="Shape 257"/>
        <p:cNvGrpSpPr/>
        <p:nvPr/>
      </p:nvGrpSpPr>
      <p:grpSpPr>
        <a:xfrm>
          <a:off x="0" y="0"/>
          <a:ext cx="0" cy="0"/>
          <a:chOff x="0" y="0"/>
          <a:chExt cx="0" cy="0"/>
        </a:xfrm>
      </p:grpSpPr>
      <p:sp>
        <p:nvSpPr>
          <p:cNvPr id="258" name="Google Shape;258;g34854c02750_1_629"/>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g34854c02750_1_629"/>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g34854c02750_1_62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g34854c02750_1_62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g34854c02750_1_62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263" name="Shape 263"/>
        <p:cNvGrpSpPr/>
        <p:nvPr/>
      </p:nvGrpSpPr>
      <p:grpSpPr>
        <a:xfrm>
          <a:off x="0" y="0"/>
          <a:ext cx="0" cy="0"/>
          <a:chOff x="0" y="0"/>
          <a:chExt cx="0" cy="0"/>
        </a:xfrm>
      </p:grpSpPr>
      <p:sp>
        <p:nvSpPr>
          <p:cNvPr id="264" name="Google Shape;264;g34854c02750_1_64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g34854c02750_1_64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g34854c02750_1_64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7" name="Google Shape;267;g34854c02750_1_646"/>
          <p:cNvSpPr txBox="1"/>
          <p:nvPr>
            <p:ph idx="1" type="body"/>
          </p:nvPr>
        </p:nvSpPr>
        <p:spPr>
          <a:xfrm>
            <a:off x="720726" y="1296988"/>
            <a:ext cx="39132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g34854c02750_1_646"/>
          <p:cNvSpPr txBox="1"/>
          <p:nvPr>
            <p:ph type="title"/>
          </p:nvPr>
        </p:nvSpPr>
        <p:spPr>
          <a:xfrm>
            <a:off x="720726" y="722313"/>
            <a:ext cx="39132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g34854c02750_1_646"/>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70" name="Shape 270"/>
        <p:cNvGrpSpPr/>
        <p:nvPr/>
      </p:nvGrpSpPr>
      <p:grpSpPr>
        <a:xfrm>
          <a:off x="0" y="0"/>
          <a:ext cx="0" cy="0"/>
          <a:chOff x="0" y="0"/>
          <a:chExt cx="0" cy="0"/>
        </a:xfrm>
      </p:grpSpPr>
      <p:sp>
        <p:nvSpPr>
          <p:cNvPr id="271" name="Google Shape;271;g34854c02750_1_624"/>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2" name="Google Shape;272;g34854c02750_1_624"/>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g34854c02750_1_624"/>
          <p:cNvSpPr txBox="1"/>
          <p:nvPr>
            <p:ph idx="1" type="subTitle"/>
          </p:nvPr>
        </p:nvSpPr>
        <p:spPr>
          <a:xfrm>
            <a:off x="1367999" y="4597200"/>
            <a:ext cx="6876900" cy="9282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74" name="Google Shape;274;g34854c02750_1_624"/>
          <p:cNvPicPr preferRelativeResize="0"/>
          <p:nvPr/>
        </p:nvPicPr>
        <p:blipFill rotWithShape="1">
          <a:blip r:embed="rId2">
            <a:alphaModFix/>
          </a:blip>
          <a:srcRect b="0" l="0" r="0" t="0"/>
          <a:stretch/>
        </p:blipFill>
        <p:spPr>
          <a:xfrm>
            <a:off x="1368000" y="576000"/>
            <a:ext cx="2970001" cy="838750"/>
          </a:xfrm>
          <a:prstGeom prst="rect">
            <a:avLst/>
          </a:prstGeom>
          <a:noFill/>
          <a:ln>
            <a:noFill/>
          </a:ln>
        </p:spPr>
      </p:pic>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275" name="Shape 275"/>
        <p:cNvGrpSpPr/>
        <p:nvPr/>
      </p:nvGrpSpPr>
      <p:grpSpPr>
        <a:xfrm>
          <a:off x="0" y="0"/>
          <a:ext cx="0" cy="0"/>
          <a:chOff x="0" y="0"/>
          <a:chExt cx="0" cy="0"/>
        </a:xfrm>
      </p:grpSpPr>
      <p:sp>
        <p:nvSpPr>
          <p:cNvPr id="276" name="Google Shape;276;g34854c02750_1_63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g34854c02750_1_63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78" name="Google Shape;278;g34854c02750_1_63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79" name="Google Shape;279;g34854c02750_1_63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0" name="Google Shape;280;g34854c02750_1_635"/>
          <p:cNvSpPr/>
          <p:nvPr>
            <p:ph idx="2" type="pic"/>
          </p:nvPr>
        </p:nvSpPr>
        <p:spPr>
          <a:xfrm>
            <a:off x="720725" y="1857600"/>
            <a:ext cx="3463200" cy="1656000"/>
          </a:xfrm>
          <a:prstGeom prst="rect">
            <a:avLst/>
          </a:prstGeom>
          <a:solidFill>
            <a:srgbClr val="D8D8D8"/>
          </a:solidFill>
          <a:ln>
            <a:noFill/>
          </a:ln>
        </p:spPr>
      </p:sp>
      <p:sp>
        <p:nvSpPr>
          <p:cNvPr id="281" name="Google Shape;281;g34854c02750_1_635"/>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g34854c02750_1_635"/>
          <p:cNvSpPr/>
          <p:nvPr>
            <p:ph idx="3" type="pic"/>
          </p:nvPr>
        </p:nvSpPr>
        <p:spPr>
          <a:xfrm>
            <a:off x="4364400" y="1857600"/>
            <a:ext cx="3463200" cy="1656000"/>
          </a:xfrm>
          <a:prstGeom prst="rect">
            <a:avLst/>
          </a:prstGeom>
          <a:solidFill>
            <a:srgbClr val="D8D8D8"/>
          </a:solidFill>
          <a:ln>
            <a:noFill/>
          </a:ln>
        </p:spPr>
      </p:sp>
      <p:sp>
        <p:nvSpPr>
          <p:cNvPr id="283" name="Google Shape;283;g34854c02750_1_635"/>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g34854c02750_1_635"/>
          <p:cNvSpPr/>
          <p:nvPr>
            <p:ph idx="5" type="pic"/>
          </p:nvPr>
        </p:nvSpPr>
        <p:spPr>
          <a:xfrm>
            <a:off x="8008075" y="1857600"/>
            <a:ext cx="3463200" cy="1656000"/>
          </a:xfrm>
          <a:prstGeom prst="rect">
            <a:avLst/>
          </a:prstGeom>
          <a:solidFill>
            <a:srgbClr val="D8D8D8"/>
          </a:solidFill>
          <a:ln>
            <a:noFill/>
          </a:ln>
        </p:spPr>
      </p:sp>
      <p:sp>
        <p:nvSpPr>
          <p:cNvPr id="285" name="Google Shape;285;g34854c02750_1_635"/>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86" name="Shape 286"/>
        <p:cNvGrpSpPr/>
        <p:nvPr/>
      </p:nvGrpSpPr>
      <p:grpSpPr>
        <a:xfrm>
          <a:off x="0" y="0"/>
          <a:ext cx="0" cy="0"/>
          <a:chOff x="0" y="0"/>
          <a:chExt cx="0" cy="0"/>
        </a:xfrm>
      </p:grpSpPr>
      <p:sp>
        <p:nvSpPr>
          <p:cNvPr id="287" name="Google Shape;287;g34854c02750_1_653"/>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g34854c02750_1_65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g34854c02750_1_65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90" name="Google Shape;290;g34854c02750_1_653"/>
          <p:cNvSpPr txBox="1"/>
          <p:nvPr>
            <p:ph idx="1" type="body"/>
          </p:nvPr>
        </p:nvSpPr>
        <p:spPr>
          <a:xfrm>
            <a:off x="720726" y="1296988"/>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g34854c02750_1_653"/>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g34854c02750_1_653"/>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40" name="Shape 40"/>
        <p:cNvGrpSpPr/>
        <p:nvPr/>
      </p:nvGrpSpPr>
      <p:grpSpPr>
        <a:xfrm>
          <a:off x="0" y="0"/>
          <a:ext cx="0" cy="0"/>
          <a:chOff x="0" y="0"/>
          <a:chExt cx="0" cy="0"/>
        </a:xfrm>
      </p:grpSpPr>
      <p:sp>
        <p:nvSpPr>
          <p:cNvPr id="41" name="Google Shape;41;g14bcfdec53c_0_1397"/>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g14bcfdec53c_0_1397"/>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g14bcfdec53c_0_1397"/>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44" name="Google Shape;44;g14bcfdec53c_0_1397"/>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45" name="Google Shape;45;g14bcfdec53c_0_1397"/>
          <p:cNvGrpSpPr/>
          <p:nvPr/>
        </p:nvGrpSpPr>
        <p:grpSpPr>
          <a:xfrm>
            <a:off x="720725" y="5472000"/>
            <a:ext cx="4009268" cy="694945"/>
            <a:chOff x="720725" y="5218493"/>
            <a:chExt cx="4009268" cy="694945"/>
          </a:xfrm>
        </p:grpSpPr>
        <p:pic>
          <p:nvPicPr>
            <p:cNvPr id="46" name="Google Shape;46;g14bcfdec53c_0_1397"/>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47" name="Google Shape;47;g14bcfdec53c_0_1397"/>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48" name="Google Shape;48;g14bcfdec53c_0_1397"/>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49" name="Google Shape;49;g14bcfdec53c_0_1397"/>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93" name="Shape 293"/>
        <p:cNvGrpSpPr/>
        <p:nvPr/>
      </p:nvGrpSpPr>
      <p:grpSpPr>
        <a:xfrm>
          <a:off x="0" y="0"/>
          <a:ext cx="0" cy="0"/>
          <a:chOff x="0" y="0"/>
          <a:chExt cx="0" cy="0"/>
        </a:xfrm>
      </p:grpSpPr>
      <p:sp>
        <p:nvSpPr>
          <p:cNvPr id="294" name="Google Shape;294;g34854c02750_1_66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g34854c02750_1_66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g34854c02750_1_66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97" name="Google Shape;297;g34854c02750_1_660"/>
          <p:cNvSpPr txBox="1"/>
          <p:nvPr>
            <p:ph idx="1" type="body"/>
          </p:nvPr>
        </p:nvSpPr>
        <p:spPr>
          <a:xfrm>
            <a:off x="720727" y="1296989"/>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600"/>
              <a:buNone/>
              <a:defRPr/>
            </a:lvl1pPr>
            <a:lvl2pPr indent="-228600" lvl="1" marL="914400" algn="l">
              <a:lnSpc>
                <a:spcPct val="90000"/>
              </a:lnSpc>
              <a:spcBef>
                <a:spcPts val="1701"/>
              </a:spcBef>
              <a:spcAft>
                <a:spcPts val="0"/>
              </a:spcAft>
              <a:buSzPts val="2000"/>
              <a:buNone/>
              <a:defRPr/>
            </a:lvl2pPr>
            <a:lvl3pPr indent="-228600" lvl="2" marL="1371600" algn="l">
              <a:lnSpc>
                <a:spcPct val="100000"/>
              </a:lnSpc>
              <a:spcBef>
                <a:spcPts val="567"/>
              </a:spcBef>
              <a:spcAft>
                <a:spcPts val="0"/>
              </a:spcAft>
              <a:buSzPts val="1800"/>
              <a:buNone/>
              <a:defRPr/>
            </a:lvl3pPr>
            <a:lvl4pPr indent="-330200" lvl="3" marL="1828800" algn="l">
              <a:lnSpc>
                <a:spcPct val="100000"/>
              </a:lnSpc>
              <a:spcBef>
                <a:spcPts val="2835"/>
              </a:spcBef>
              <a:spcAft>
                <a:spcPts val="0"/>
              </a:spcAft>
              <a:buSzPts val="1600"/>
              <a:buChar char="•"/>
              <a:defRPr/>
            </a:lvl4pPr>
            <a:lvl5pPr indent="-330200" lvl="4" marL="2286000" algn="l">
              <a:lnSpc>
                <a:spcPct val="100000"/>
              </a:lnSpc>
              <a:spcBef>
                <a:spcPts val="850"/>
              </a:spcBef>
              <a:spcAft>
                <a:spcPts val="0"/>
              </a:spcAft>
              <a:buSzPts val="1600"/>
              <a:buChar char="•"/>
              <a:defRPr/>
            </a:lvl5pPr>
            <a:lvl6pPr indent="-342900" lvl="5" marL="2743200" algn="l">
              <a:lnSpc>
                <a:spcPct val="90000"/>
              </a:lnSpc>
              <a:spcBef>
                <a:spcPts val="85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98" name="Google Shape;298;g34854c02750_1_660"/>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g34854c02750_1_660"/>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0" name="Shape 300"/>
        <p:cNvGrpSpPr/>
        <p:nvPr/>
      </p:nvGrpSpPr>
      <p:grpSpPr>
        <a:xfrm>
          <a:off x="0" y="0"/>
          <a:ext cx="0" cy="0"/>
          <a:chOff x="0" y="0"/>
          <a:chExt cx="0" cy="0"/>
        </a:xfrm>
      </p:grpSpPr>
      <p:sp>
        <p:nvSpPr>
          <p:cNvPr id="301" name="Google Shape;301;g34854c02750_1_66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g34854c02750_1_66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g34854c02750_1_66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304" name="Shape 304"/>
        <p:cNvGrpSpPr/>
        <p:nvPr/>
      </p:nvGrpSpPr>
      <p:grpSpPr>
        <a:xfrm>
          <a:off x="0" y="0"/>
          <a:ext cx="0" cy="0"/>
          <a:chOff x="0" y="0"/>
          <a:chExt cx="0" cy="0"/>
        </a:xfrm>
      </p:grpSpPr>
      <p:sp>
        <p:nvSpPr>
          <p:cNvPr id="305" name="Google Shape;305;g34854c02750_1_671"/>
          <p:cNvSpPr txBox="1"/>
          <p:nvPr>
            <p:ph type="title"/>
          </p:nvPr>
        </p:nvSpPr>
        <p:spPr>
          <a:xfrm>
            <a:off x="914400" y="304800"/>
            <a:ext cx="10363200" cy="11433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6" name="Google Shape;306;g34854c02750_1_671"/>
          <p:cNvSpPr txBox="1"/>
          <p:nvPr>
            <p:ph idx="10" type="dt"/>
          </p:nvPr>
        </p:nvSpPr>
        <p:spPr>
          <a:xfrm>
            <a:off x="914400" y="6248400"/>
            <a:ext cx="2540100" cy="457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7" name="Google Shape;307;g34854c02750_1_671"/>
          <p:cNvSpPr txBox="1"/>
          <p:nvPr>
            <p:ph idx="11" type="ftr"/>
          </p:nvPr>
        </p:nvSpPr>
        <p:spPr>
          <a:xfrm>
            <a:off x="4165600" y="6248400"/>
            <a:ext cx="3860700" cy="4572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8" name="Google Shape;308;g34854c02750_1_671"/>
          <p:cNvSpPr txBox="1"/>
          <p:nvPr>
            <p:ph idx="12" type="sldNum"/>
          </p:nvPr>
        </p:nvSpPr>
        <p:spPr>
          <a:xfrm>
            <a:off x="8737600" y="6248400"/>
            <a:ext cx="2540100" cy="457200"/>
          </a:xfrm>
          <a:prstGeom prst="rect">
            <a:avLst/>
          </a:prstGeom>
          <a:noFill/>
          <a:ln>
            <a:noFill/>
          </a:ln>
        </p:spPr>
        <p:txBody>
          <a:bodyPr anchorCtr="0" anchor="t" bIns="34275" lIns="68575" spcFirstLastPara="1" rIns="68575" wrap="square" tIns="34275">
            <a:noAutofit/>
          </a:bodyPr>
          <a:lstStyle>
            <a:lvl1pPr indent="0" lvl="0"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09" name="Shape 30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10" name="Shape 310"/>
        <p:cNvGrpSpPr/>
        <p:nvPr/>
      </p:nvGrpSpPr>
      <p:grpSpPr>
        <a:xfrm>
          <a:off x="0" y="0"/>
          <a:ext cx="0" cy="0"/>
          <a:chOff x="0" y="0"/>
          <a:chExt cx="0" cy="0"/>
        </a:xfrm>
      </p:grpSpPr>
      <p:sp>
        <p:nvSpPr>
          <p:cNvPr id="311" name="Google Shape;311;g34854c02750_1_677"/>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g34854c02750_1_677"/>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3" name="Google Shape;313;g34854c02750_1_677"/>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314" name="Google Shape;314;g34854c02750_1_677"/>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315" name="Google Shape;315;g34854c02750_1_677"/>
          <p:cNvGrpSpPr/>
          <p:nvPr/>
        </p:nvGrpSpPr>
        <p:grpSpPr>
          <a:xfrm>
            <a:off x="720725" y="5472000"/>
            <a:ext cx="4009268" cy="694945"/>
            <a:chOff x="720725" y="5218493"/>
            <a:chExt cx="4009268" cy="694945"/>
          </a:xfrm>
        </p:grpSpPr>
        <p:pic>
          <p:nvPicPr>
            <p:cNvPr id="316" name="Google Shape;316;g34854c02750_1_677"/>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317" name="Google Shape;317;g34854c02750_1_677"/>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318" name="Google Shape;318;g34854c02750_1_677"/>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319" name="Google Shape;319;g34854c02750_1_677"/>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320" name="Shape 320"/>
        <p:cNvGrpSpPr/>
        <p:nvPr/>
      </p:nvGrpSpPr>
      <p:grpSpPr>
        <a:xfrm>
          <a:off x="0" y="0"/>
          <a:ext cx="0" cy="0"/>
          <a:chOff x="0" y="0"/>
          <a:chExt cx="0" cy="0"/>
        </a:xfrm>
      </p:grpSpPr>
      <p:sp>
        <p:nvSpPr>
          <p:cNvPr id="321" name="Google Shape;321;g34854c02750_1_687"/>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g34854c02750_1_68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g34854c02750_1_68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g34854c02750_1_68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5" name="Google Shape;325;g34854c02750_1_687"/>
          <p:cNvSpPr/>
          <p:nvPr>
            <p:ph idx="2" type="pic"/>
          </p:nvPr>
        </p:nvSpPr>
        <p:spPr>
          <a:xfrm>
            <a:off x="720725" y="1857600"/>
            <a:ext cx="3463200" cy="1656000"/>
          </a:xfrm>
          <a:prstGeom prst="rect">
            <a:avLst/>
          </a:prstGeom>
          <a:solidFill>
            <a:srgbClr val="D8D8D8"/>
          </a:solidFill>
          <a:ln>
            <a:noFill/>
          </a:ln>
        </p:spPr>
      </p:sp>
      <p:sp>
        <p:nvSpPr>
          <p:cNvPr id="326" name="Google Shape;326;g34854c02750_1_687"/>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g34854c02750_1_687"/>
          <p:cNvSpPr/>
          <p:nvPr>
            <p:ph idx="3" type="pic"/>
          </p:nvPr>
        </p:nvSpPr>
        <p:spPr>
          <a:xfrm>
            <a:off x="4364400" y="1857600"/>
            <a:ext cx="3463200" cy="1656000"/>
          </a:xfrm>
          <a:prstGeom prst="rect">
            <a:avLst/>
          </a:prstGeom>
          <a:solidFill>
            <a:srgbClr val="D8D8D8"/>
          </a:solidFill>
          <a:ln>
            <a:noFill/>
          </a:ln>
        </p:spPr>
      </p:sp>
      <p:sp>
        <p:nvSpPr>
          <p:cNvPr id="328" name="Google Shape;328;g34854c02750_1_687"/>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g34854c02750_1_687"/>
          <p:cNvSpPr/>
          <p:nvPr>
            <p:ph idx="5" type="pic"/>
          </p:nvPr>
        </p:nvSpPr>
        <p:spPr>
          <a:xfrm>
            <a:off x="8008075" y="1857600"/>
            <a:ext cx="3463200" cy="1656000"/>
          </a:xfrm>
          <a:prstGeom prst="rect">
            <a:avLst/>
          </a:prstGeom>
          <a:solidFill>
            <a:srgbClr val="D8D8D8"/>
          </a:solidFill>
          <a:ln>
            <a:noFill/>
          </a:ln>
        </p:spPr>
      </p:sp>
      <p:sp>
        <p:nvSpPr>
          <p:cNvPr id="330" name="Google Shape;330;g34854c02750_1_687"/>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331" name="Shape 331"/>
        <p:cNvGrpSpPr/>
        <p:nvPr/>
      </p:nvGrpSpPr>
      <p:grpSpPr>
        <a:xfrm>
          <a:off x="0" y="0"/>
          <a:ext cx="0" cy="0"/>
          <a:chOff x="0" y="0"/>
          <a:chExt cx="0" cy="0"/>
        </a:xfrm>
      </p:grpSpPr>
      <p:sp>
        <p:nvSpPr>
          <p:cNvPr id="332" name="Google Shape;332;g34854c02750_1_698"/>
          <p:cNvSpPr txBox="1"/>
          <p:nvPr>
            <p:ph type="title"/>
          </p:nvPr>
        </p:nvSpPr>
        <p:spPr>
          <a:xfrm>
            <a:off x="1188000" y="793751"/>
            <a:ext cx="4728600" cy="1096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g34854c02750_1_698"/>
          <p:cNvSpPr txBox="1"/>
          <p:nvPr>
            <p:ph idx="10" type="dt"/>
          </p:nvPr>
        </p:nvSpPr>
        <p:spPr>
          <a:xfrm>
            <a:off x="5557493" y="6264000"/>
            <a:ext cx="2743200" cy="3651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g34854c02750_1_698"/>
          <p:cNvSpPr txBox="1"/>
          <p:nvPr>
            <p:ph idx="11" type="ftr"/>
          </p:nvPr>
        </p:nvSpPr>
        <p:spPr>
          <a:xfrm>
            <a:off x="684213" y="6264000"/>
            <a:ext cx="4114800" cy="365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g34854c02750_1_698"/>
          <p:cNvSpPr/>
          <p:nvPr>
            <p:ph idx="2" type="pic"/>
          </p:nvPr>
        </p:nvSpPr>
        <p:spPr>
          <a:xfrm>
            <a:off x="6558001" y="0"/>
            <a:ext cx="5634000" cy="6858000"/>
          </a:xfrm>
          <a:prstGeom prst="rect">
            <a:avLst/>
          </a:prstGeom>
          <a:solidFill>
            <a:srgbClr val="D8D8D8"/>
          </a:solidFill>
          <a:ln>
            <a:noFill/>
          </a:ln>
        </p:spPr>
      </p:sp>
      <p:sp>
        <p:nvSpPr>
          <p:cNvPr id="336" name="Google Shape;336;g34854c02750_1_698"/>
          <p:cNvSpPr txBox="1"/>
          <p:nvPr>
            <p:ph idx="1" type="body"/>
          </p:nvPr>
        </p:nvSpPr>
        <p:spPr>
          <a:xfrm>
            <a:off x="684213" y="1890002"/>
            <a:ext cx="5232300" cy="40599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2000"/>
              <a:buNone/>
              <a:defRPr>
                <a:solidFill>
                  <a:schemeClr val="lt1"/>
                </a:solidFill>
              </a:defRPr>
            </a:lvl1pPr>
            <a:lvl2pPr indent="-228600" lvl="1" marL="914400" algn="l">
              <a:lnSpc>
                <a:spcPct val="100000"/>
              </a:lnSpc>
              <a:spcBef>
                <a:spcPts val="1417"/>
              </a:spcBef>
              <a:spcAft>
                <a:spcPts val="0"/>
              </a:spcAft>
              <a:buClr>
                <a:schemeClr val="lt1"/>
              </a:buClr>
              <a:buSzPts val="2400"/>
              <a:buNone/>
              <a:defRPr>
                <a:solidFill>
                  <a:schemeClr val="lt1"/>
                </a:solidFill>
              </a:defRPr>
            </a:lvl2pPr>
            <a:lvl3pPr indent="-228600" lvl="2" marL="1371600" algn="l">
              <a:lnSpc>
                <a:spcPct val="100000"/>
              </a:lnSpc>
              <a:spcBef>
                <a:spcPts val="1417"/>
              </a:spcBef>
              <a:spcAft>
                <a:spcPts val="0"/>
              </a:spcAft>
              <a:buSzPts val="2800"/>
              <a:buNone/>
              <a:defRPr>
                <a:solidFill>
                  <a:schemeClr val="lt1"/>
                </a:solidFill>
              </a:defRPr>
            </a:lvl3pPr>
            <a:lvl4pPr indent="-355600" lvl="3" marL="1828800" algn="l">
              <a:lnSpc>
                <a:spcPct val="120000"/>
              </a:lnSpc>
              <a:spcBef>
                <a:spcPts val="1417"/>
              </a:spcBef>
              <a:spcAft>
                <a:spcPts val="0"/>
              </a:spcAft>
              <a:buSzPts val="2000"/>
              <a:buChar char="―"/>
              <a:defRPr>
                <a:solidFill>
                  <a:schemeClr val="lt1"/>
                </a:solidFill>
              </a:defRPr>
            </a:lvl4pPr>
            <a:lvl5pPr indent="-355600" lvl="4" marL="2286000" algn="l">
              <a:lnSpc>
                <a:spcPct val="120000"/>
              </a:lnSpc>
              <a:spcBef>
                <a:spcPts val="1417"/>
              </a:spcBef>
              <a:spcAft>
                <a:spcPts val="0"/>
              </a:spcAft>
              <a:buSzPts val="2000"/>
              <a:buChar char="―"/>
              <a:defRPr>
                <a:solidFill>
                  <a:schemeClr val="lt1"/>
                </a:solidFill>
              </a:defRPr>
            </a:lvl5pPr>
            <a:lvl6pPr indent="-342900" lvl="5" marL="2743200" algn="l">
              <a:lnSpc>
                <a:spcPct val="90000"/>
              </a:lnSpc>
              <a:spcBef>
                <a:spcPts val="1417"/>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7" name="Shape 337"/>
        <p:cNvGrpSpPr/>
        <p:nvPr/>
      </p:nvGrpSpPr>
      <p:grpSpPr>
        <a:xfrm>
          <a:off x="0" y="0"/>
          <a:ext cx="0" cy="0"/>
          <a:chOff x="0" y="0"/>
          <a:chExt cx="0" cy="0"/>
        </a:xfrm>
      </p:grpSpPr>
      <p:sp>
        <p:nvSpPr>
          <p:cNvPr id="338" name="Google Shape;338;g34854c02750_1_704"/>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g34854c02750_1_704"/>
          <p:cNvSpPr txBox="1"/>
          <p:nvPr>
            <p:ph idx="1" type="body"/>
          </p:nvPr>
        </p:nvSpPr>
        <p:spPr>
          <a:xfrm>
            <a:off x="720723" y="1296988"/>
            <a:ext cx="47292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g34854c02750_1_704"/>
          <p:cNvSpPr txBox="1"/>
          <p:nvPr>
            <p:ph idx="2" type="body"/>
          </p:nvPr>
        </p:nvSpPr>
        <p:spPr>
          <a:xfrm>
            <a:off x="6096000" y="1296988"/>
            <a:ext cx="47292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g34854c02750_1_70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g34854c02750_1_70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g34854c02750_1_70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4" name="Shape 344"/>
        <p:cNvGrpSpPr/>
        <p:nvPr/>
      </p:nvGrpSpPr>
      <p:grpSpPr>
        <a:xfrm>
          <a:off x="0" y="0"/>
          <a:ext cx="0" cy="0"/>
          <a:chOff x="0" y="0"/>
          <a:chExt cx="0" cy="0"/>
        </a:xfrm>
      </p:grpSpPr>
      <p:sp>
        <p:nvSpPr>
          <p:cNvPr id="345" name="Google Shape;345;g34854c02750_1_71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g34854c02750_1_71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g34854c02750_1_71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g34854c02750_1_71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49" name="Google Shape;349;g34854c02750_1_711"/>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50" name="Shape 50"/>
        <p:cNvGrpSpPr/>
        <p:nvPr/>
      </p:nvGrpSpPr>
      <p:grpSpPr>
        <a:xfrm>
          <a:off x="0" y="0"/>
          <a:ext cx="0" cy="0"/>
          <a:chOff x="0" y="0"/>
          <a:chExt cx="0" cy="0"/>
        </a:xfrm>
      </p:grpSpPr>
      <p:sp>
        <p:nvSpPr>
          <p:cNvPr id="51" name="Google Shape;51;p3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6" name="Shape 56"/>
        <p:cNvGrpSpPr/>
        <p:nvPr/>
      </p:nvGrpSpPr>
      <p:grpSpPr>
        <a:xfrm>
          <a:off x="0" y="0"/>
          <a:ext cx="0" cy="0"/>
          <a:chOff x="0" y="0"/>
          <a:chExt cx="0" cy="0"/>
        </a:xfrm>
      </p:grpSpPr>
      <p:sp>
        <p:nvSpPr>
          <p:cNvPr id="57" name="Google Shape;57;g17d705388ed_0_971"/>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g17d705388ed_0_97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17d705388ed_0_97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17d705388ed_0_97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17d705388ed_0_971"/>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62" name="Shape 62"/>
        <p:cNvGrpSpPr/>
        <p:nvPr/>
      </p:nvGrpSpPr>
      <p:grpSpPr>
        <a:xfrm>
          <a:off x="0" y="0"/>
          <a:ext cx="0" cy="0"/>
          <a:chOff x="0" y="0"/>
          <a:chExt cx="0" cy="0"/>
        </a:xfrm>
      </p:grpSpPr>
      <p:sp>
        <p:nvSpPr>
          <p:cNvPr id="63" name="Google Shape;63;p1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6" name="Google Shape;66;p18"/>
          <p:cNvSpPr txBox="1"/>
          <p:nvPr>
            <p:ph idx="1" type="body"/>
          </p:nvPr>
        </p:nvSpPr>
        <p:spPr>
          <a:xfrm>
            <a:off x="720727" y="1296989"/>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600"/>
              <a:buNone/>
              <a:defRPr/>
            </a:lvl1pPr>
            <a:lvl2pPr indent="-228600" lvl="1" marL="914400" algn="l">
              <a:lnSpc>
                <a:spcPct val="90000"/>
              </a:lnSpc>
              <a:spcBef>
                <a:spcPts val="1701"/>
              </a:spcBef>
              <a:spcAft>
                <a:spcPts val="0"/>
              </a:spcAft>
              <a:buSzPts val="2000"/>
              <a:buNone/>
              <a:defRPr/>
            </a:lvl2pPr>
            <a:lvl3pPr indent="-228600" lvl="2" marL="1371600" algn="l">
              <a:lnSpc>
                <a:spcPct val="100000"/>
              </a:lnSpc>
              <a:spcBef>
                <a:spcPts val="567"/>
              </a:spcBef>
              <a:spcAft>
                <a:spcPts val="0"/>
              </a:spcAft>
              <a:buSzPts val="1800"/>
              <a:buNone/>
              <a:defRPr/>
            </a:lvl3pPr>
            <a:lvl4pPr indent="-330200" lvl="3" marL="1828800" algn="l">
              <a:lnSpc>
                <a:spcPct val="100000"/>
              </a:lnSpc>
              <a:spcBef>
                <a:spcPts val="2835"/>
              </a:spcBef>
              <a:spcAft>
                <a:spcPts val="0"/>
              </a:spcAft>
              <a:buSzPts val="1600"/>
              <a:buChar char="•"/>
              <a:defRPr/>
            </a:lvl4pPr>
            <a:lvl5pPr indent="-330200" lvl="4" marL="2286000" algn="l">
              <a:lnSpc>
                <a:spcPct val="100000"/>
              </a:lnSpc>
              <a:spcBef>
                <a:spcPts val="850"/>
              </a:spcBef>
              <a:spcAft>
                <a:spcPts val="0"/>
              </a:spcAft>
              <a:buSzPts val="1600"/>
              <a:buChar char="•"/>
              <a:defRPr/>
            </a:lvl5pPr>
            <a:lvl6pPr indent="-342900" lvl="5" marL="2743200" algn="l">
              <a:lnSpc>
                <a:spcPct val="90000"/>
              </a:lnSpc>
              <a:spcBef>
                <a:spcPts val="85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67" name="Google Shape;67;p18"/>
          <p:cNvSpPr txBox="1"/>
          <p:nvPr>
            <p:ph type="title"/>
          </p:nvPr>
        </p:nvSpPr>
        <p:spPr>
          <a:xfrm>
            <a:off x="720727"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8"/>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73" name="Shape 73"/>
        <p:cNvGrpSpPr/>
        <p:nvPr/>
      </p:nvGrpSpPr>
      <p:grpSpPr>
        <a:xfrm>
          <a:off x="0" y="0"/>
          <a:ext cx="0" cy="0"/>
          <a:chOff x="0" y="0"/>
          <a:chExt cx="0" cy="0"/>
        </a:xfrm>
      </p:grpSpPr>
      <p:sp>
        <p:nvSpPr>
          <p:cNvPr id="74" name="Google Shape;74;p19"/>
          <p:cNvSpPr txBox="1"/>
          <p:nvPr>
            <p:ph type="title"/>
          </p:nvPr>
        </p:nvSpPr>
        <p:spPr>
          <a:xfrm>
            <a:off x="914400" y="304800"/>
            <a:ext cx="10363200" cy="11432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9"/>
          <p:cNvSpPr txBox="1"/>
          <p:nvPr>
            <p:ph idx="10" type="dt"/>
          </p:nvPr>
        </p:nvSpPr>
        <p:spPr>
          <a:xfrm>
            <a:off x="914400" y="6248400"/>
            <a:ext cx="2540000" cy="457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9"/>
          <p:cNvSpPr txBox="1"/>
          <p:nvPr>
            <p:ph idx="11" type="ftr"/>
          </p:nvPr>
        </p:nvSpPr>
        <p:spPr>
          <a:xfrm>
            <a:off x="4165600" y="6248400"/>
            <a:ext cx="3860800" cy="4572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9"/>
          <p:cNvSpPr txBox="1"/>
          <p:nvPr>
            <p:ph idx="12" type="sldNum"/>
          </p:nvPr>
        </p:nvSpPr>
        <p:spPr>
          <a:xfrm>
            <a:off x="8737600" y="6248400"/>
            <a:ext cx="2540000" cy="457200"/>
          </a:xfrm>
          <a:prstGeom prst="rect">
            <a:avLst/>
          </a:prstGeom>
          <a:noFill/>
          <a:ln>
            <a:noFill/>
          </a:ln>
        </p:spPr>
        <p:txBody>
          <a:bodyPr anchorCtr="0" anchor="t" bIns="34275" lIns="68575" spcFirstLastPara="1" rIns="68575" wrap="square" tIns="34275">
            <a:noAutofit/>
          </a:bodyPr>
          <a:lstStyle>
            <a:lvl1pPr indent="0" lvl="0"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24" Type="http://schemas.openxmlformats.org/officeDocument/2006/relationships/theme" Target="../theme/theme1.xml"/><Relationship Id="rId12" Type="http://schemas.openxmlformats.org/officeDocument/2006/relationships/slideLayout" Target="../slideLayouts/slideLayout23.xml"/><Relationship Id="rId23" Type="http://schemas.openxmlformats.org/officeDocument/2006/relationships/slideLayout" Target="../slideLayouts/slideLayout34.xml"/><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3.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6" Type="http://schemas.openxmlformats.org/officeDocument/2006/relationships/theme" Target="../theme/theme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0"/>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0"/>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20"/>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20"/>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g34854c02750_1_130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03" name="Google Shape;103;g34854c02750_1_1305"/>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0"/>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00"/>
              </a:spcBef>
              <a:spcAft>
                <a:spcPts val="0"/>
              </a:spcAft>
              <a:buClr>
                <a:schemeClr val="accent1"/>
              </a:buClr>
              <a:buSzPts val="1900"/>
              <a:buFont typeface="Arial"/>
              <a:buNone/>
              <a:defRPr b="1" i="0" sz="1900" u="none" cap="none" strike="noStrike">
                <a:solidFill>
                  <a:schemeClr val="dk2"/>
                </a:solidFill>
                <a:latin typeface="Arial"/>
                <a:ea typeface="Arial"/>
                <a:cs typeface="Arial"/>
                <a:sym typeface="Arial"/>
              </a:defRPr>
            </a:lvl3pPr>
            <a:lvl4pPr indent="-330200" lvl="3" marL="1828800" marR="0" rtl="0" algn="l">
              <a:lnSpc>
                <a:spcPct val="100000"/>
              </a:lnSpc>
              <a:spcBef>
                <a:spcPts val="280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0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9250" lvl="5" marL="2743200" marR="0" rtl="0" algn="l">
              <a:lnSpc>
                <a:spcPct val="90000"/>
              </a:lnSpc>
              <a:spcBef>
                <a:spcPts val="8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4" name="Google Shape;104;g34854c02750_1_130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5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105" name="Google Shape;105;g34854c02750_1_130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5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106" name="Google Shape;106;g34854c02750_1_130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07" name="Google Shape;107;g34854c02750_1_1305"/>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08" name="Google Shape;108;g34854c02750_1_1305"/>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g34854c02750_1_61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1" name="Google Shape;251;g34854c02750_1_616"/>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2" name="Google Shape;252;g34854c02750_1_61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53" name="Google Shape;253;g34854c02750_1_61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54" name="Google Shape;254;g34854c02750_1_61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55" name="Google Shape;255;g34854c02750_1_616"/>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256" name="Google Shape;256;g34854c02750_1_616"/>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69.jpg"/><Relationship Id="rId4" Type="http://schemas.openxmlformats.org/officeDocument/2006/relationships/image" Target="../media/image70.png"/><Relationship Id="rId9" Type="http://schemas.openxmlformats.org/officeDocument/2006/relationships/image" Target="../media/image74.png"/><Relationship Id="rId5" Type="http://schemas.openxmlformats.org/officeDocument/2006/relationships/image" Target="../media/image71.png"/><Relationship Id="rId6" Type="http://schemas.openxmlformats.org/officeDocument/2006/relationships/image" Target="../media/image81.png"/><Relationship Id="rId7" Type="http://schemas.openxmlformats.org/officeDocument/2006/relationships/image" Target="../media/image75.png"/><Relationship Id="rId8"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85.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83.png"/><Relationship Id="rId4" Type="http://schemas.openxmlformats.org/officeDocument/2006/relationships/image" Target="../media/image78.png"/><Relationship Id="rId5" Type="http://schemas.openxmlformats.org/officeDocument/2006/relationships/image" Target="../media/image82.png"/><Relationship Id="rId6" Type="http://schemas.openxmlformats.org/officeDocument/2006/relationships/image" Target="../media/image77.png"/><Relationship Id="rId7" Type="http://schemas.openxmlformats.org/officeDocument/2006/relationships/image" Target="../media/image89.png"/><Relationship Id="rId8"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2.jpg"/><Relationship Id="rId4" Type="http://schemas.openxmlformats.org/officeDocument/2006/relationships/image" Target="../media/image94.jpg"/><Relationship Id="rId5" Type="http://schemas.openxmlformats.org/officeDocument/2006/relationships/image" Target="../media/image91.jpg"/><Relationship Id="rId6" Type="http://schemas.openxmlformats.org/officeDocument/2006/relationships/image" Target="../media/image9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90.jpg"/><Relationship Id="rId4" Type="http://schemas.openxmlformats.org/officeDocument/2006/relationships/image" Target="../media/image100.jpg"/><Relationship Id="rId5" Type="http://schemas.openxmlformats.org/officeDocument/2006/relationships/image" Target="../media/image96.jpg"/><Relationship Id="rId6" Type="http://schemas.openxmlformats.org/officeDocument/2006/relationships/image" Target="../media/image9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95.png"/><Relationship Id="rId9" Type="http://schemas.openxmlformats.org/officeDocument/2006/relationships/image" Target="../media/image103.png"/><Relationship Id="rId5" Type="http://schemas.openxmlformats.org/officeDocument/2006/relationships/image" Target="../media/image98.png"/><Relationship Id="rId6" Type="http://schemas.openxmlformats.org/officeDocument/2006/relationships/image" Target="../media/image74.png"/><Relationship Id="rId7" Type="http://schemas.openxmlformats.org/officeDocument/2006/relationships/image" Target="../media/image105.png"/><Relationship Id="rId8" Type="http://schemas.openxmlformats.org/officeDocument/2006/relationships/hyperlink" Target="https://oceanexpert.org/document/33599"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4.png"/><Relationship Id="rId13" Type="http://schemas.openxmlformats.org/officeDocument/2006/relationships/image" Target="../media/image27.jpg"/><Relationship Id="rId12"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8.png"/><Relationship Id="rId14" Type="http://schemas.openxmlformats.org/officeDocument/2006/relationships/image" Target="../media/image24.png"/><Relationship Id="rId5" Type="http://schemas.openxmlformats.org/officeDocument/2006/relationships/image" Target="../media/image38.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22.png"/></Relationships>
</file>

<file path=ppt/slides/_rels/slide20.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122.png"/><Relationship Id="rId13" Type="http://schemas.openxmlformats.org/officeDocument/2006/relationships/image" Target="../media/image110.jpg"/><Relationship Id="rId12" Type="http://schemas.openxmlformats.org/officeDocument/2006/relationships/image" Target="../media/image117.jpg"/><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7.png"/><Relationship Id="rId4" Type="http://schemas.openxmlformats.org/officeDocument/2006/relationships/image" Target="../media/image104.jpg"/><Relationship Id="rId9" Type="http://schemas.openxmlformats.org/officeDocument/2006/relationships/image" Target="../media/image113.jpg"/><Relationship Id="rId15" Type="http://schemas.openxmlformats.org/officeDocument/2006/relationships/image" Target="../media/image119.jpg"/><Relationship Id="rId14" Type="http://schemas.openxmlformats.org/officeDocument/2006/relationships/image" Target="../media/image109.jpg"/><Relationship Id="rId16" Type="http://schemas.openxmlformats.org/officeDocument/2006/relationships/image" Target="../media/image114.jpg"/><Relationship Id="rId5" Type="http://schemas.openxmlformats.org/officeDocument/2006/relationships/image" Target="../media/image102.jpg"/><Relationship Id="rId6" Type="http://schemas.openxmlformats.org/officeDocument/2006/relationships/image" Target="../media/image108.jpg"/><Relationship Id="rId7" Type="http://schemas.openxmlformats.org/officeDocument/2006/relationships/image" Target="../media/image123.png"/><Relationship Id="rId8" Type="http://schemas.openxmlformats.org/officeDocument/2006/relationships/image" Target="../media/image1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5.png"/><Relationship Id="rId4" Type="http://schemas.openxmlformats.org/officeDocument/2006/relationships/image" Target="../media/image120.png"/><Relationship Id="rId5" Type="http://schemas.openxmlformats.org/officeDocument/2006/relationships/image" Target="../media/image1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18.png"/><Relationship Id="rId6" Type="http://schemas.openxmlformats.org/officeDocument/2006/relationships/image" Target="../media/image38.png"/><Relationship Id="rId7"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image" Target="../media/image34.jp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1" Type="http://schemas.openxmlformats.org/officeDocument/2006/relationships/image" Target="../media/image41.jpg"/><Relationship Id="rId10" Type="http://schemas.openxmlformats.org/officeDocument/2006/relationships/image" Target="../media/image40.png"/><Relationship Id="rId13" Type="http://schemas.openxmlformats.org/officeDocument/2006/relationships/image" Target="../media/image48.png"/><Relationship Id="rId12" Type="http://schemas.openxmlformats.org/officeDocument/2006/relationships/image" Target="../media/image46.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6.png"/><Relationship Id="rId9" Type="http://schemas.openxmlformats.org/officeDocument/2006/relationships/image" Target="../media/image39.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4.jpg"/><Relationship Id="rId6" Type="http://schemas.openxmlformats.org/officeDocument/2006/relationships/image" Target="../media/image53.png"/><Relationship Id="rId7" Type="http://schemas.openxmlformats.org/officeDocument/2006/relationships/image" Target="../media/image65.png"/><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59.png"/></Relationships>
</file>

<file path=ppt/slides/_rels/slide9.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7.png"/><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8.png"/><Relationship Id="rId5" Type="http://schemas.openxmlformats.org/officeDocument/2006/relationships/image" Target="../media/image64.png"/><Relationship Id="rId6" Type="http://schemas.openxmlformats.org/officeDocument/2006/relationships/image" Target="../media/image62.png"/><Relationship Id="rId7" Type="http://schemas.openxmlformats.org/officeDocument/2006/relationships/image" Target="../media/image61.png"/><Relationship Id="rId8"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da88d5c573_0_0"/>
          <p:cNvSpPr txBox="1"/>
          <p:nvPr>
            <p:ph type="ctrTitle"/>
          </p:nvPr>
        </p:nvSpPr>
        <p:spPr>
          <a:xfrm>
            <a:off x="1368000" y="2790000"/>
            <a:ext cx="10460700" cy="147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sz="4600"/>
              <a:t>Session 2: GOOS Update</a:t>
            </a:r>
            <a:endParaRPr/>
          </a:p>
        </p:txBody>
      </p:sp>
      <p:sp>
        <p:nvSpPr>
          <p:cNvPr id="355" name="Google Shape;355;g2da88d5c573_0_0"/>
          <p:cNvSpPr txBox="1"/>
          <p:nvPr>
            <p:ph idx="1" type="subTitle"/>
          </p:nvPr>
        </p:nvSpPr>
        <p:spPr>
          <a:xfrm>
            <a:off x="1368000" y="3927075"/>
            <a:ext cx="9895200" cy="7713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Emma Heslop, Programme Specialist GOOS, IOC/UNESCO</a:t>
            </a:r>
            <a:endParaRPr/>
          </a:p>
          <a:p>
            <a:pPr indent="0" lvl="0" marL="0" rtl="0" algn="l">
              <a:lnSpc>
                <a:spcPct val="105000"/>
              </a:lnSpc>
              <a:spcBef>
                <a:spcPts val="0"/>
              </a:spcBef>
              <a:spcAft>
                <a:spcPts val="0"/>
              </a:spcAft>
              <a:buClr>
                <a:schemeClr val="dk1"/>
              </a:buClr>
              <a:buSzPts val="1100"/>
              <a:buFont typeface="Arial"/>
              <a:buNone/>
            </a:pPr>
            <a:r>
              <a:rPr lang="en-GB"/>
              <a:t>Joanna Post, GOOS Director, IOC/UNESCO</a:t>
            </a:r>
            <a:endParaRPr/>
          </a:p>
        </p:txBody>
      </p:sp>
      <p:pic>
        <p:nvPicPr>
          <p:cNvPr id="356" name="Google Shape;356;g2da88d5c573_0_0"/>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sp>
        <p:nvSpPr>
          <p:cNvPr id="357" name="Google Shape;357;g2da88d5c573_0_0"/>
          <p:cNvSpPr txBox="1"/>
          <p:nvPr>
            <p:ph idx="1" type="subTitle"/>
          </p:nvPr>
        </p:nvSpPr>
        <p:spPr>
          <a:xfrm>
            <a:off x="1368000" y="4698375"/>
            <a:ext cx="9895200" cy="9282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Sixteenth Observations Coordination Group Meeting (OCG-16)</a:t>
            </a:r>
            <a:endParaRPr/>
          </a:p>
          <a:p>
            <a:pPr indent="0" lvl="0" marL="0" rtl="0" algn="l">
              <a:lnSpc>
                <a:spcPct val="105000"/>
              </a:lnSpc>
              <a:spcBef>
                <a:spcPts val="0"/>
              </a:spcBef>
              <a:spcAft>
                <a:spcPts val="0"/>
              </a:spcAft>
              <a:buClr>
                <a:schemeClr val="dk1"/>
              </a:buClr>
              <a:buSzPts val="1100"/>
              <a:buFont typeface="Arial"/>
              <a:buNone/>
            </a:pPr>
            <a:r>
              <a:rPr lang="en-GB"/>
              <a:t>7  - 11 April 2025, Ifremer, Brest, France</a:t>
            </a:r>
            <a:endParaRPr/>
          </a:p>
          <a:p>
            <a:pPr indent="0" lvl="0" marL="0" rtl="0" algn="l">
              <a:lnSpc>
                <a:spcPct val="105000"/>
              </a:lnSpc>
              <a:spcBef>
                <a:spcPts val="0"/>
              </a:spcBef>
              <a:spcAft>
                <a:spcPts val="0"/>
              </a:spcAft>
              <a:buClr>
                <a:schemeClr val="dk1"/>
              </a:buClr>
              <a:buSzPts val="1100"/>
              <a:buFont typeface="Arial"/>
              <a:buNone/>
            </a:pPr>
            <a:r>
              <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2"/>
          <p:cNvPicPr preferRelativeResize="0"/>
          <p:nvPr/>
        </p:nvPicPr>
        <p:blipFill rotWithShape="1">
          <a:blip r:embed="rId3">
            <a:alphaModFix/>
          </a:blip>
          <a:srcRect b="0" l="0" r="0" t="0"/>
          <a:stretch/>
        </p:blipFill>
        <p:spPr>
          <a:xfrm>
            <a:off x="105450" y="0"/>
            <a:ext cx="11981102" cy="6744800"/>
          </a:xfrm>
          <a:prstGeom prst="rect">
            <a:avLst/>
          </a:prstGeom>
          <a:noFill/>
          <a:ln>
            <a:noFill/>
          </a:ln>
        </p:spPr>
      </p:pic>
      <p:grpSp>
        <p:nvGrpSpPr>
          <p:cNvPr id="512" name="Google Shape;512;p2"/>
          <p:cNvGrpSpPr/>
          <p:nvPr/>
        </p:nvGrpSpPr>
        <p:grpSpPr>
          <a:xfrm>
            <a:off x="9866163" y="1549252"/>
            <a:ext cx="1013779" cy="1014475"/>
            <a:chOff x="5753448" y="921465"/>
            <a:chExt cx="773700" cy="773700"/>
          </a:xfrm>
        </p:grpSpPr>
        <p:sp>
          <p:nvSpPr>
            <p:cNvPr id="513" name="Google Shape;513;p2"/>
            <p:cNvSpPr/>
            <p:nvPr/>
          </p:nvSpPr>
          <p:spPr>
            <a:xfrm>
              <a:off x="5753448" y="921465"/>
              <a:ext cx="773700" cy="773700"/>
            </a:xfrm>
            <a:prstGeom prst="ellipse">
              <a:avLst/>
            </a:prstGeom>
            <a:solidFill>
              <a:srgbClr val="C12320">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14" name="Google Shape;514;p2"/>
            <p:cNvPicPr preferRelativeResize="0"/>
            <p:nvPr/>
          </p:nvPicPr>
          <p:blipFill rotWithShape="1">
            <a:blip r:embed="rId4">
              <a:alphaModFix/>
            </a:blip>
            <a:srcRect b="0" l="0" r="0" t="0"/>
            <a:stretch/>
          </p:blipFill>
          <p:spPr>
            <a:xfrm>
              <a:off x="5824714" y="977872"/>
              <a:ext cx="624997" cy="650485"/>
            </a:xfrm>
            <a:prstGeom prst="rect">
              <a:avLst/>
            </a:prstGeom>
            <a:noFill/>
            <a:ln>
              <a:noFill/>
            </a:ln>
          </p:spPr>
        </p:pic>
      </p:grpSp>
      <p:grpSp>
        <p:nvGrpSpPr>
          <p:cNvPr id="515" name="Google Shape;515;p2"/>
          <p:cNvGrpSpPr/>
          <p:nvPr/>
        </p:nvGrpSpPr>
        <p:grpSpPr>
          <a:xfrm>
            <a:off x="6096084" y="1198878"/>
            <a:ext cx="465115" cy="472858"/>
            <a:chOff x="2722033" y="1583266"/>
            <a:chExt cx="354968" cy="360630"/>
          </a:xfrm>
        </p:grpSpPr>
        <p:sp>
          <p:nvSpPr>
            <p:cNvPr id="516" name="Google Shape;516;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17" name="Google Shape;517;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18" name="Google Shape;518;p2"/>
          <p:cNvGrpSpPr/>
          <p:nvPr/>
        </p:nvGrpSpPr>
        <p:grpSpPr>
          <a:xfrm>
            <a:off x="5682874" y="1437253"/>
            <a:ext cx="465115" cy="472858"/>
            <a:chOff x="2722033" y="1583266"/>
            <a:chExt cx="354968" cy="360630"/>
          </a:xfrm>
        </p:grpSpPr>
        <p:sp>
          <p:nvSpPr>
            <p:cNvPr id="519" name="Google Shape;519;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20" name="Google Shape;520;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21" name="Google Shape;521;p2"/>
          <p:cNvGrpSpPr/>
          <p:nvPr/>
        </p:nvGrpSpPr>
        <p:grpSpPr>
          <a:xfrm>
            <a:off x="6035593" y="1810464"/>
            <a:ext cx="465115" cy="472858"/>
            <a:chOff x="2722033" y="1583266"/>
            <a:chExt cx="354968" cy="360630"/>
          </a:xfrm>
        </p:grpSpPr>
        <p:sp>
          <p:nvSpPr>
            <p:cNvPr id="522" name="Google Shape;522;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23" name="Google Shape;523;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24" name="Google Shape;524;p2"/>
          <p:cNvGrpSpPr/>
          <p:nvPr/>
        </p:nvGrpSpPr>
        <p:grpSpPr>
          <a:xfrm>
            <a:off x="6395612" y="1977013"/>
            <a:ext cx="465115" cy="472858"/>
            <a:chOff x="2722033" y="1583266"/>
            <a:chExt cx="354968" cy="360630"/>
          </a:xfrm>
        </p:grpSpPr>
        <p:sp>
          <p:nvSpPr>
            <p:cNvPr id="525" name="Google Shape;525;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26" name="Google Shape;526;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27" name="Google Shape;527;p2"/>
          <p:cNvGrpSpPr/>
          <p:nvPr/>
        </p:nvGrpSpPr>
        <p:grpSpPr>
          <a:xfrm>
            <a:off x="5243248" y="1782670"/>
            <a:ext cx="465115" cy="472858"/>
            <a:chOff x="2722033" y="1583266"/>
            <a:chExt cx="354968" cy="360630"/>
          </a:xfrm>
        </p:grpSpPr>
        <p:sp>
          <p:nvSpPr>
            <p:cNvPr id="528" name="Google Shape;528;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29" name="Google Shape;529;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30" name="Google Shape;530;p2"/>
          <p:cNvGrpSpPr/>
          <p:nvPr/>
        </p:nvGrpSpPr>
        <p:grpSpPr>
          <a:xfrm>
            <a:off x="3934202" y="1542614"/>
            <a:ext cx="465115" cy="472858"/>
            <a:chOff x="2722033" y="1583266"/>
            <a:chExt cx="354968" cy="360630"/>
          </a:xfrm>
        </p:grpSpPr>
        <p:sp>
          <p:nvSpPr>
            <p:cNvPr id="531" name="Google Shape;531;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32" name="Google Shape;532;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33" name="Google Shape;533;p2"/>
          <p:cNvGrpSpPr/>
          <p:nvPr/>
        </p:nvGrpSpPr>
        <p:grpSpPr>
          <a:xfrm>
            <a:off x="3224210" y="2028343"/>
            <a:ext cx="465115" cy="472858"/>
            <a:chOff x="2722033" y="1583266"/>
            <a:chExt cx="354968" cy="360630"/>
          </a:xfrm>
        </p:grpSpPr>
        <p:sp>
          <p:nvSpPr>
            <p:cNvPr id="534" name="Google Shape;534;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35" name="Google Shape;535;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36" name="Google Shape;536;p2"/>
          <p:cNvGrpSpPr/>
          <p:nvPr/>
        </p:nvGrpSpPr>
        <p:grpSpPr>
          <a:xfrm>
            <a:off x="4155616" y="4143606"/>
            <a:ext cx="465115" cy="472858"/>
            <a:chOff x="2722033" y="1583266"/>
            <a:chExt cx="354968" cy="360630"/>
          </a:xfrm>
        </p:grpSpPr>
        <p:sp>
          <p:nvSpPr>
            <p:cNvPr id="537" name="Google Shape;537;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38" name="Google Shape;538;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39" name="Google Shape;539;p2"/>
          <p:cNvGrpSpPr/>
          <p:nvPr/>
        </p:nvGrpSpPr>
        <p:grpSpPr>
          <a:xfrm>
            <a:off x="3617577" y="5020707"/>
            <a:ext cx="465115" cy="472858"/>
            <a:chOff x="2722033" y="1583266"/>
            <a:chExt cx="354968" cy="360630"/>
          </a:xfrm>
        </p:grpSpPr>
        <p:sp>
          <p:nvSpPr>
            <p:cNvPr id="540" name="Google Shape;540;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41" name="Google Shape;541;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42" name="Google Shape;542;p2"/>
          <p:cNvGrpSpPr/>
          <p:nvPr/>
        </p:nvGrpSpPr>
        <p:grpSpPr>
          <a:xfrm>
            <a:off x="6252309" y="4732041"/>
            <a:ext cx="465115" cy="472858"/>
            <a:chOff x="2722033" y="1583266"/>
            <a:chExt cx="354968" cy="360630"/>
          </a:xfrm>
        </p:grpSpPr>
        <p:sp>
          <p:nvSpPr>
            <p:cNvPr id="543" name="Google Shape;543;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44" name="Google Shape;544;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45" name="Google Shape;545;p2"/>
          <p:cNvGrpSpPr/>
          <p:nvPr/>
        </p:nvGrpSpPr>
        <p:grpSpPr>
          <a:xfrm>
            <a:off x="7250734" y="3925727"/>
            <a:ext cx="465115" cy="472858"/>
            <a:chOff x="2722033" y="1583266"/>
            <a:chExt cx="354968" cy="360630"/>
          </a:xfrm>
        </p:grpSpPr>
        <p:sp>
          <p:nvSpPr>
            <p:cNvPr id="546" name="Google Shape;546;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47" name="Google Shape;547;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48" name="Google Shape;548;p2"/>
          <p:cNvGrpSpPr/>
          <p:nvPr/>
        </p:nvGrpSpPr>
        <p:grpSpPr>
          <a:xfrm>
            <a:off x="7417138" y="4180663"/>
            <a:ext cx="465115" cy="472858"/>
            <a:chOff x="2722033" y="1583266"/>
            <a:chExt cx="354968" cy="360630"/>
          </a:xfrm>
        </p:grpSpPr>
        <p:sp>
          <p:nvSpPr>
            <p:cNvPr id="549" name="Google Shape;549;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50" name="Google Shape;550;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51" name="Google Shape;551;p2"/>
          <p:cNvGrpSpPr/>
          <p:nvPr/>
        </p:nvGrpSpPr>
        <p:grpSpPr>
          <a:xfrm>
            <a:off x="10828176" y="5020705"/>
            <a:ext cx="465115" cy="472858"/>
            <a:chOff x="2722033" y="1583266"/>
            <a:chExt cx="354968" cy="360630"/>
          </a:xfrm>
        </p:grpSpPr>
        <p:sp>
          <p:nvSpPr>
            <p:cNvPr id="552" name="Google Shape;552;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53" name="Google Shape;553;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54" name="Google Shape;554;p2"/>
          <p:cNvGrpSpPr/>
          <p:nvPr/>
        </p:nvGrpSpPr>
        <p:grpSpPr>
          <a:xfrm>
            <a:off x="10628699" y="3452910"/>
            <a:ext cx="465115" cy="472858"/>
            <a:chOff x="2722033" y="1583266"/>
            <a:chExt cx="354968" cy="360630"/>
          </a:xfrm>
        </p:grpSpPr>
        <p:sp>
          <p:nvSpPr>
            <p:cNvPr id="555" name="Google Shape;555;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56" name="Google Shape;556;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57" name="Google Shape;557;p2"/>
          <p:cNvGrpSpPr/>
          <p:nvPr/>
        </p:nvGrpSpPr>
        <p:grpSpPr>
          <a:xfrm>
            <a:off x="9624687" y="3235031"/>
            <a:ext cx="465115" cy="472858"/>
            <a:chOff x="2722033" y="1583266"/>
            <a:chExt cx="354968" cy="360630"/>
          </a:xfrm>
        </p:grpSpPr>
        <p:sp>
          <p:nvSpPr>
            <p:cNvPr id="558" name="Google Shape;558;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59" name="Google Shape;559;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60" name="Google Shape;560;p2"/>
          <p:cNvGrpSpPr/>
          <p:nvPr/>
        </p:nvGrpSpPr>
        <p:grpSpPr>
          <a:xfrm>
            <a:off x="9334506" y="2363519"/>
            <a:ext cx="465115" cy="472858"/>
            <a:chOff x="2722033" y="1583266"/>
            <a:chExt cx="354968" cy="360630"/>
          </a:xfrm>
        </p:grpSpPr>
        <p:sp>
          <p:nvSpPr>
            <p:cNvPr id="561" name="Google Shape;561;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62" name="Google Shape;562;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63" name="Google Shape;563;p2"/>
          <p:cNvGrpSpPr/>
          <p:nvPr/>
        </p:nvGrpSpPr>
        <p:grpSpPr>
          <a:xfrm>
            <a:off x="9572562" y="1435285"/>
            <a:ext cx="465115" cy="472858"/>
            <a:chOff x="2722033" y="1583266"/>
            <a:chExt cx="354968" cy="360630"/>
          </a:xfrm>
        </p:grpSpPr>
        <p:sp>
          <p:nvSpPr>
            <p:cNvPr id="564" name="Google Shape;564;p2"/>
            <p:cNvSpPr/>
            <p:nvPr/>
          </p:nvSpPr>
          <p:spPr>
            <a:xfrm>
              <a:off x="2730501" y="1597396"/>
              <a:ext cx="346500" cy="346500"/>
            </a:xfrm>
            <a:prstGeom prst="ellipse">
              <a:avLst/>
            </a:prstGeom>
            <a:solidFill>
              <a:srgbClr val="F38417">
                <a:alpha val="6196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65" name="Google Shape;565;p2"/>
            <p:cNvPicPr preferRelativeResize="0"/>
            <p:nvPr/>
          </p:nvPicPr>
          <p:blipFill rotWithShape="1">
            <a:blip r:embed="rId5">
              <a:alphaModFix/>
            </a:blip>
            <a:srcRect b="0" l="0" r="0" t="0"/>
            <a:stretch/>
          </p:blipFill>
          <p:spPr>
            <a:xfrm>
              <a:off x="2722033" y="1583266"/>
              <a:ext cx="346435" cy="360563"/>
            </a:xfrm>
            <a:prstGeom prst="rect">
              <a:avLst/>
            </a:prstGeom>
            <a:noFill/>
            <a:ln>
              <a:noFill/>
            </a:ln>
          </p:spPr>
        </p:pic>
      </p:grpSp>
      <p:grpSp>
        <p:nvGrpSpPr>
          <p:cNvPr id="566" name="Google Shape;566;p2"/>
          <p:cNvGrpSpPr/>
          <p:nvPr/>
        </p:nvGrpSpPr>
        <p:grpSpPr>
          <a:xfrm>
            <a:off x="4255885" y="1351144"/>
            <a:ext cx="1013779" cy="1023196"/>
            <a:chOff x="3320653" y="914792"/>
            <a:chExt cx="773700" cy="780351"/>
          </a:xfrm>
        </p:grpSpPr>
        <p:sp>
          <p:nvSpPr>
            <p:cNvPr id="567" name="Google Shape;567;p2"/>
            <p:cNvSpPr/>
            <p:nvPr/>
          </p:nvSpPr>
          <p:spPr>
            <a:xfrm>
              <a:off x="3320653" y="914792"/>
              <a:ext cx="773700" cy="773700"/>
            </a:xfrm>
            <a:prstGeom prst="ellipse">
              <a:avLst/>
            </a:prstGeom>
            <a:solidFill>
              <a:srgbClr val="0085CB">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68" name="Google Shape;568;p2"/>
            <p:cNvPicPr preferRelativeResize="0"/>
            <p:nvPr/>
          </p:nvPicPr>
          <p:blipFill rotWithShape="1">
            <a:blip r:embed="rId6">
              <a:alphaModFix/>
            </a:blip>
            <a:srcRect b="0" l="0" r="0" t="0"/>
            <a:stretch/>
          </p:blipFill>
          <p:spPr>
            <a:xfrm>
              <a:off x="3343432" y="935843"/>
              <a:ext cx="729549" cy="759300"/>
            </a:xfrm>
            <a:prstGeom prst="rect">
              <a:avLst/>
            </a:prstGeom>
            <a:noFill/>
            <a:ln>
              <a:noFill/>
            </a:ln>
          </p:spPr>
        </p:pic>
      </p:grpSp>
      <p:grpSp>
        <p:nvGrpSpPr>
          <p:cNvPr id="569" name="Google Shape;569;p2"/>
          <p:cNvGrpSpPr/>
          <p:nvPr/>
        </p:nvGrpSpPr>
        <p:grpSpPr>
          <a:xfrm>
            <a:off x="6731870" y="4380214"/>
            <a:ext cx="745305" cy="746002"/>
            <a:chOff x="2980729" y="1516133"/>
            <a:chExt cx="773700" cy="773700"/>
          </a:xfrm>
        </p:grpSpPr>
        <p:sp>
          <p:nvSpPr>
            <p:cNvPr id="570" name="Google Shape;570;p2"/>
            <p:cNvSpPr/>
            <p:nvPr/>
          </p:nvSpPr>
          <p:spPr>
            <a:xfrm>
              <a:off x="2980729" y="1516133"/>
              <a:ext cx="773700" cy="773700"/>
            </a:xfrm>
            <a:prstGeom prst="ellipse">
              <a:avLst/>
            </a:prstGeom>
            <a:solidFill>
              <a:srgbClr val="769B4E">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71" name="Google Shape;571;p2"/>
            <p:cNvPicPr preferRelativeResize="0"/>
            <p:nvPr/>
          </p:nvPicPr>
          <p:blipFill rotWithShape="1">
            <a:blip r:embed="rId7">
              <a:alphaModFix/>
            </a:blip>
            <a:srcRect b="0" l="0" r="0" t="0"/>
            <a:stretch/>
          </p:blipFill>
          <p:spPr>
            <a:xfrm>
              <a:off x="3037498" y="1572587"/>
              <a:ext cx="655016" cy="681728"/>
            </a:xfrm>
            <a:prstGeom prst="rect">
              <a:avLst/>
            </a:prstGeom>
            <a:noFill/>
            <a:ln>
              <a:noFill/>
            </a:ln>
          </p:spPr>
        </p:pic>
      </p:grpSp>
      <p:grpSp>
        <p:nvGrpSpPr>
          <p:cNvPr id="572" name="Google Shape;572;p2"/>
          <p:cNvGrpSpPr/>
          <p:nvPr/>
        </p:nvGrpSpPr>
        <p:grpSpPr>
          <a:xfrm>
            <a:off x="8260053" y="2642460"/>
            <a:ext cx="810064" cy="810838"/>
            <a:chOff x="5753448" y="921465"/>
            <a:chExt cx="773700" cy="773700"/>
          </a:xfrm>
        </p:grpSpPr>
        <p:sp>
          <p:nvSpPr>
            <p:cNvPr id="573" name="Google Shape;573;p2"/>
            <p:cNvSpPr/>
            <p:nvPr/>
          </p:nvSpPr>
          <p:spPr>
            <a:xfrm>
              <a:off x="5753448" y="921465"/>
              <a:ext cx="773700" cy="773700"/>
            </a:xfrm>
            <a:prstGeom prst="ellipse">
              <a:avLst/>
            </a:prstGeom>
            <a:solidFill>
              <a:srgbClr val="C12320">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74" name="Google Shape;574;p2"/>
            <p:cNvPicPr preferRelativeResize="0"/>
            <p:nvPr/>
          </p:nvPicPr>
          <p:blipFill rotWithShape="1">
            <a:blip r:embed="rId4">
              <a:alphaModFix/>
            </a:blip>
            <a:srcRect b="0" l="0" r="0" t="0"/>
            <a:stretch/>
          </p:blipFill>
          <p:spPr>
            <a:xfrm>
              <a:off x="5824714" y="977872"/>
              <a:ext cx="624997" cy="650485"/>
            </a:xfrm>
            <a:prstGeom prst="rect">
              <a:avLst/>
            </a:prstGeom>
            <a:noFill/>
            <a:ln>
              <a:noFill/>
            </a:ln>
          </p:spPr>
        </p:pic>
      </p:grpSp>
      <p:grpSp>
        <p:nvGrpSpPr>
          <p:cNvPr id="575" name="Google Shape;575;p2"/>
          <p:cNvGrpSpPr/>
          <p:nvPr/>
        </p:nvGrpSpPr>
        <p:grpSpPr>
          <a:xfrm>
            <a:off x="2859913" y="2519976"/>
            <a:ext cx="810064" cy="810838"/>
            <a:chOff x="5753448" y="921465"/>
            <a:chExt cx="773700" cy="773700"/>
          </a:xfrm>
        </p:grpSpPr>
        <p:sp>
          <p:nvSpPr>
            <p:cNvPr id="576" name="Google Shape;576;p2"/>
            <p:cNvSpPr/>
            <p:nvPr/>
          </p:nvSpPr>
          <p:spPr>
            <a:xfrm>
              <a:off x="5753448" y="921465"/>
              <a:ext cx="773700" cy="773700"/>
            </a:xfrm>
            <a:prstGeom prst="ellipse">
              <a:avLst/>
            </a:prstGeom>
            <a:solidFill>
              <a:srgbClr val="C12320">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77" name="Google Shape;577;p2"/>
            <p:cNvPicPr preferRelativeResize="0"/>
            <p:nvPr/>
          </p:nvPicPr>
          <p:blipFill rotWithShape="1">
            <a:blip r:embed="rId4">
              <a:alphaModFix/>
            </a:blip>
            <a:srcRect b="0" l="0" r="0" t="0"/>
            <a:stretch/>
          </p:blipFill>
          <p:spPr>
            <a:xfrm>
              <a:off x="5824714" y="977872"/>
              <a:ext cx="624997" cy="650485"/>
            </a:xfrm>
            <a:prstGeom prst="rect">
              <a:avLst/>
            </a:prstGeom>
            <a:noFill/>
            <a:ln>
              <a:noFill/>
            </a:ln>
          </p:spPr>
        </p:pic>
      </p:grpSp>
      <p:grpSp>
        <p:nvGrpSpPr>
          <p:cNvPr id="578" name="Google Shape;578;p2"/>
          <p:cNvGrpSpPr/>
          <p:nvPr/>
        </p:nvGrpSpPr>
        <p:grpSpPr>
          <a:xfrm>
            <a:off x="4692019" y="2629268"/>
            <a:ext cx="810945" cy="811502"/>
            <a:chOff x="5451584" y="1750949"/>
            <a:chExt cx="618900" cy="618900"/>
          </a:xfrm>
        </p:grpSpPr>
        <p:sp>
          <p:nvSpPr>
            <p:cNvPr id="579" name="Google Shape;579;p2"/>
            <p:cNvSpPr/>
            <p:nvPr/>
          </p:nvSpPr>
          <p:spPr>
            <a:xfrm>
              <a:off x="5451584" y="1750949"/>
              <a:ext cx="618900" cy="618900"/>
            </a:xfrm>
            <a:prstGeom prst="ellipse">
              <a:avLst/>
            </a:prstGeom>
            <a:solidFill>
              <a:srgbClr val="3DB0AD">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chemeClr val="lt1"/>
                </a:solidFill>
                <a:latin typeface="Arial"/>
                <a:ea typeface="Arial"/>
                <a:cs typeface="Arial"/>
                <a:sym typeface="Arial"/>
              </a:endParaRPr>
            </a:p>
          </p:txBody>
        </p:sp>
        <p:pic>
          <p:nvPicPr>
            <p:cNvPr id="580" name="Google Shape;580;p2"/>
            <p:cNvPicPr preferRelativeResize="0"/>
            <p:nvPr/>
          </p:nvPicPr>
          <p:blipFill rotWithShape="1">
            <a:blip r:embed="rId8">
              <a:alphaModFix/>
            </a:blip>
            <a:srcRect b="0" l="0" r="0" t="0"/>
            <a:stretch/>
          </p:blipFill>
          <p:spPr>
            <a:xfrm>
              <a:off x="5522933" y="1796788"/>
              <a:ext cx="525600" cy="547033"/>
            </a:xfrm>
            <a:prstGeom prst="rect">
              <a:avLst/>
            </a:prstGeom>
            <a:noFill/>
            <a:ln>
              <a:noFill/>
            </a:ln>
          </p:spPr>
        </p:pic>
      </p:grpSp>
      <p:grpSp>
        <p:nvGrpSpPr>
          <p:cNvPr id="581" name="Google Shape;581;p2"/>
          <p:cNvGrpSpPr/>
          <p:nvPr/>
        </p:nvGrpSpPr>
        <p:grpSpPr>
          <a:xfrm>
            <a:off x="5603905" y="1846750"/>
            <a:ext cx="525941" cy="526313"/>
            <a:chOff x="5451584" y="1750949"/>
            <a:chExt cx="618900" cy="618900"/>
          </a:xfrm>
        </p:grpSpPr>
        <p:sp>
          <p:nvSpPr>
            <p:cNvPr id="582" name="Google Shape;582;p2"/>
            <p:cNvSpPr/>
            <p:nvPr/>
          </p:nvSpPr>
          <p:spPr>
            <a:xfrm>
              <a:off x="5451584" y="1750949"/>
              <a:ext cx="618900" cy="618900"/>
            </a:xfrm>
            <a:prstGeom prst="ellipse">
              <a:avLst/>
            </a:prstGeom>
            <a:solidFill>
              <a:srgbClr val="3DB0AD">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83" name="Google Shape;583;p2"/>
            <p:cNvPicPr preferRelativeResize="0"/>
            <p:nvPr/>
          </p:nvPicPr>
          <p:blipFill rotWithShape="1">
            <a:blip r:embed="rId8">
              <a:alphaModFix/>
            </a:blip>
            <a:srcRect b="0" l="0" r="0" t="0"/>
            <a:stretch/>
          </p:blipFill>
          <p:spPr>
            <a:xfrm>
              <a:off x="5522933" y="1796788"/>
              <a:ext cx="525600" cy="547033"/>
            </a:xfrm>
            <a:prstGeom prst="rect">
              <a:avLst/>
            </a:prstGeom>
            <a:noFill/>
            <a:ln>
              <a:noFill/>
            </a:ln>
          </p:spPr>
        </p:pic>
      </p:grpSp>
      <p:grpSp>
        <p:nvGrpSpPr>
          <p:cNvPr id="584" name="Google Shape;584;p2"/>
          <p:cNvGrpSpPr/>
          <p:nvPr/>
        </p:nvGrpSpPr>
        <p:grpSpPr>
          <a:xfrm>
            <a:off x="2718856" y="2684145"/>
            <a:ext cx="525941" cy="526313"/>
            <a:chOff x="5451584" y="1750949"/>
            <a:chExt cx="618900" cy="618900"/>
          </a:xfrm>
        </p:grpSpPr>
        <p:sp>
          <p:nvSpPr>
            <p:cNvPr id="585" name="Google Shape;585;p2"/>
            <p:cNvSpPr/>
            <p:nvPr/>
          </p:nvSpPr>
          <p:spPr>
            <a:xfrm>
              <a:off x="5451584" y="1750949"/>
              <a:ext cx="618900" cy="618900"/>
            </a:xfrm>
            <a:prstGeom prst="ellipse">
              <a:avLst/>
            </a:prstGeom>
            <a:solidFill>
              <a:srgbClr val="3DB0AD">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86" name="Google Shape;586;p2"/>
            <p:cNvPicPr preferRelativeResize="0"/>
            <p:nvPr/>
          </p:nvPicPr>
          <p:blipFill rotWithShape="1">
            <a:blip r:embed="rId8">
              <a:alphaModFix/>
            </a:blip>
            <a:srcRect b="0" l="0" r="0" t="0"/>
            <a:stretch/>
          </p:blipFill>
          <p:spPr>
            <a:xfrm>
              <a:off x="5522933" y="1796788"/>
              <a:ext cx="525600" cy="547033"/>
            </a:xfrm>
            <a:prstGeom prst="rect">
              <a:avLst/>
            </a:prstGeom>
            <a:noFill/>
            <a:ln>
              <a:noFill/>
            </a:ln>
          </p:spPr>
        </p:pic>
      </p:grpSp>
      <p:pic>
        <p:nvPicPr>
          <p:cNvPr id="587" name="Google Shape;587;p2"/>
          <p:cNvPicPr preferRelativeResize="0"/>
          <p:nvPr/>
        </p:nvPicPr>
        <p:blipFill rotWithShape="1">
          <a:blip r:embed="rId9">
            <a:alphaModFix/>
          </a:blip>
          <a:srcRect b="0" l="0" r="0" t="0"/>
          <a:stretch/>
        </p:blipFill>
        <p:spPr>
          <a:xfrm>
            <a:off x="214585" y="4968426"/>
            <a:ext cx="3138995" cy="1664740"/>
          </a:xfrm>
          <a:prstGeom prst="rect">
            <a:avLst/>
          </a:prstGeom>
          <a:noFill/>
          <a:ln>
            <a:noFill/>
          </a:ln>
        </p:spPr>
      </p:pic>
      <p:sp>
        <p:nvSpPr>
          <p:cNvPr id="588" name="Google Shape;588;p2"/>
          <p:cNvSpPr txBox="1"/>
          <p:nvPr>
            <p:ph type="title"/>
          </p:nvPr>
        </p:nvSpPr>
        <p:spPr>
          <a:xfrm>
            <a:off x="419714" y="291225"/>
            <a:ext cx="11254544"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900"/>
              <a:buNone/>
            </a:pPr>
            <a:r>
              <a:rPr lang="en-GB"/>
              <a:t>Co-Design Pilot Areas</a:t>
            </a:r>
            <a:br>
              <a:rPr lang="en-GB"/>
            </a:br>
            <a:endParaRPr/>
          </a:p>
        </p:txBody>
      </p:sp>
      <p:grpSp>
        <p:nvGrpSpPr>
          <p:cNvPr id="589" name="Google Shape;589;p2"/>
          <p:cNvGrpSpPr/>
          <p:nvPr/>
        </p:nvGrpSpPr>
        <p:grpSpPr>
          <a:xfrm>
            <a:off x="10507289" y="4417048"/>
            <a:ext cx="745305" cy="746002"/>
            <a:chOff x="2980729" y="1516133"/>
            <a:chExt cx="773700" cy="773700"/>
          </a:xfrm>
        </p:grpSpPr>
        <p:sp>
          <p:nvSpPr>
            <p:cNvPr id="590" name="Google Shape;590;p2"/>
            <p:cNvSpPr/>
            <p:nvPr/>
          </p:nvSpPr>
          <p:spPr>
            <a:xfrm>
              <a:off x="2980729" y="1516133"/>
              <a:ext cx="773700" cy="773700"/>
            </a:xfrm>
            <a:prstGeom prst="ellipse">
              <a:avLst/>
            </a:prstGeom>
            <a:solidFill>
              <a:srgbClr val="769B4E">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91" name="Google Shape;591;p2"/>
            <p:cNvPicPr preferRelativeResize="0"/>
            <p:nvPr/>
          </p:nvPicPr>
          <p:blipFill rotWithShape="1">
            <a:blip r:embed="rId7">
              <a:alphaModFix/>
            </a:blip>
            <a:srcRect b="0" l="0" r="0" t="0"/>
            <a:stretch/>
          </p:blipFill>
          <p:spPr>
            <a:xfrm>
              <a:off x="3037498" y="1572587"/>
              <a:ext cx="655016" cy="681728"/>
            </a:xfrm>
            <a:prstGeom prst="rect">
              <a:avLst/>
            </a:prstGeom>
            <a:noFill/>
            <a:ln>
              <a:noFill/>
            </a:ln>
          </p:spPr>
        </p:pic>
      </p:grpSp>
      <p:grpSp>
        <p:nvGrpSpPr>
          <p:cNvPr id="592" name="Google Shape;592;p2"/>
          <p:cNvGrpSpPr/>
          <p:nvPr/>
        </p:nvGrpSpPr>
        <p:grpSpPr>
          <a:xfrm>
            <a:off x="11003252" y="4166460"/>
            <a:ext cx="810064" cy="810838"/>
            <a:chOff x="5753448" y="921465"/>
            <a:chExt cx="773700" cy="773700"/>
          </a:xfrm>
        </p:grpSpPr>
        <p:sp>
          <p:nvSpPr>
            <p:cNvPr id="593" name="Google Shape;593;p2"/>
            <p:cNvSpPr/>
            <p:nvPr/>
          </p:nvSpPr>
          <p:spPr>
            <a:xfrm>
              <a:off x="5753448" y="921465"/>
              <a:ext cx="773700" cy="773700"/>
            </a:xfrm>
            <a:prstGeom prst="ellipse">
              <a:avLst/>
            </a:prstGeom>
            <a:solidFill>
              <a:srgbClr val="C12320">
                <a:alpha val="6902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94" name="Google Shape;594;p2"/>
            <p:cNvPicPr preferRelativeResize="0"/>
            <p:nvPr/>
          </p:nvPicPr>
          <p:blipFill rotWithShape="1">
            <a:blip r:embed="rId4">
              <a:alphaModFix/>
            </a:blip>
            <a:srcRect b="0" l="0" r="0" t="0"/>
            <a:stretch/>
          </p:blipFill>
          <p:spPr>
            <a:xfrm>
              <a:off x="5824714" y="977872"/>
              <a:ext cx="624997" cy="650485"/>
            </a:xfrm>
            <a:prstGeom prst="rect">
              <a:avLst/>
            </a:prstGeom>
            <a:noFill/>
            <a:ln>
              <a:noFill/>
            </a:ln>
          </p:spPr>
        </p:pic>
      </p:grpSp>
      <p:grpSp>
        <p:nvGrpSpPr>
          <p:cNvPr id="595" name="Google Shape;595;p2"/>
          <p:cNvGrpSpPr/>
          <p:nvPr/>
        </p:nvGrpSpPr>
        <p:grpSpPr>
          <a:xfrm>
            <a:off x="5001837" y="4314689"/>
            <a:ext cx="810915" cy="811534"/>
            <a:chOff x="5753448" y="921465"/>
            <a:chExt cx="773700" cy="773700"/>
          </a:xfrm>
        </p:grpSpPr>
        <p:sp>
          <p:nvSpPr>
            <p:cNvPr id="596" name="Google Shape;596;p2"/>
            <p:cNvSpPr/>
            <p:nvPr/>
          </p:nvSpPr>
          <p:spPr>
            <a:xfrm>
              <a:off x="5753448" y="921465"/>
              <a:ext cx="773700" cy="773700"/>
            </a:xfrm>
            <a:prstGeom prst="ellipse">
              <a:avLst/>
            </a:prstGeom>
            <a:solidFill>
              <a:srgbClr val="C12320">
                <a:alpha val="6902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597" name="Google Shape;597;p2"/>
            <p:cNvPicPr preferRelativeResize="0"/>
            <p:nvPr/>
          </p:nvPicPr>
          <p:blipFill rotWithShape="1">
            <a:blip r:embed="rId4">
              <a:alphaModFix/>
            </a:blip>
            <a:srcRect b="0" l="0" r="0" t="0"/>
            <a:stretch/>
          </p:blipFill>
          <p:spPr>
            <a:xfrm>
              <a:off x="5824714" y="977872"/>
              <a:ext cx="624997" cy="650485"/>
            </a:xfrm>
            <a:prstGeom prst="rect">
              <a:avLst/>
            </a:prstGeom>
            <a:noFill/>
            <a:ln>
              <a:noFill/>
            </a:ln>
          </p:spPr>
        </p:pic>
      </p:grpSp>
      <p:grpSp>
        <p:nvGrpSpPr>
          <p:cNvPr id="598" name="Google Shape;598;p2"/>
          <p:cNvGrpSpPr/>
          <p:nvPr/>
        </p:nvGrpSpPr>
        <p:grpSpPr>
          <a:xfrm>
            <a:off x="7013124" y="4162268"/>
            <a:ext cx="810945" cy="811502"/>
            <a:chOff x="5451584" y="1750949"/>
            <a:chExt cx="618900" cy="618900"/>
          </a:xfrm>
        </p:grpSpPr>
        <p:sp>
          <p:nvSpPr>
            <p:cNvPr id="599" name="Google Shape;599;p2"/>
            <p:cNvSpPr/>
            <p:nvPr/>
          </p:nvSpPr>
          <p:spPr>
            <a:xfrm>
              <a:off x="5451584" y="1750949"/>
              <a:ext cx="618900" cy="618900"/>
            </a:xfrm>
            <a:prstGeom prst="ellipse">
              <a:avLst/>
            </a:prstGeom>
            <a:solidFill>
              <a:srgbClr val="3DB0AD">
                <a:alpha val="6902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chemeClr val="lt1"/>
                </a:solidFill>
                <a:latin typeface="Arial"/>
                <a:ea typeface="Arial"/>
                <a:cs typeface="Arial"/>
                <a:sym typeface="Arial"/>
              </a:endParaRPr>
            </a:p>
          </p:txBody>
        </p:sp>
        <p:pic>
          <p:nvPicPr>
            <p:cNvPr id="600" name="Google Shape;600;p2"/>
            <p:cNvPicPr preferRelativeResize="0"/>
            <p:nvPr/>
          </p:nvPicPr>
          <p:blipFill rotWithShape="1">
            <a:blip r:embed="rId8">
              <a:alphaModFix/>
            </a:blip>
            <a:srcRect b="0" l="0" r="0" t="0"/>
            <a:stretch/>
          </p:blipFill>
          <p:spPr>
            <a:xfrm>
              <a:off x="5522933" y="1796788"/>
              <a:ext cx="525600" cy="547033"/>
            </a:xfrm>
            <a:prstGeom prst="rect">
              <a:avLst/>
            </a:prstGeom>
            <a:noFill/>
            <a:ln>
              <a:noFill/>
            </a:ln>
          </p:spPr>
        </p:pic>
      </p:grpSp>
      <p:grpSp>
        <p:nvGrpSpPr>
          <p:cNvPr id="601" name="Google Shape;601;p2"/>
          <p:cNvGrpSpPr/>
          <p:nvPr/>
        </p:nvGrpSpPr>
        <p:grpSpPr>
          <a:xfrm>
            <a:off x="10678649" y="4067481"/>
            <a:ext cx="810945" cy="811502"/>
            <a:chOff x="5451584" y="1750949"/>
            <a:chExt cx="618900" cy="618900"/>
          </a:xfrm>
        </p:grpSpPr>
        <p:sp>
          <p:nvSpPr>
            <p:cNvPr id="602" name="Google Shape;602;p2"/>
            <p:cNvSpPr/>
            <p:nvPr/>
          </p:nvSpPr>
          <p:spPr>
            <a:xfrm>
              <a:off x="5451584" y="1750949"/>
              <a:ext cx="618900" cy="618900"/>
            </a:xfrm>
            <a:prstGeom prst="ellipse">
              <a:avLst/>
            </a:prstGeom>
            <a:solidFill>
              <a:srgbClr val="3DB0AD">
                <a:alpha val="6901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chemeClr val="lt1"/>
                </a:solidFill>
                <a:latin typeface="Arial"/>
                <a:ea typeface="Arial"/>
                <a:cs typeface="Arial"/>
                <a:sym typeface="Arial"/>
              </a:endParaRPr>
            </a:p>
          </p:txBody>
        </p:sp>
        <p:pic>
          <p:nvPicPr>
            <p:cNvPr id="603" name="Google Shape;603;p2"/>
            <p:cNvPicPr preferRelativeResize="0"/>
            <p:nvPr/>
          </p:nvPicPr>
          <p:blipFill rotWithShape="1">
            <a:blip r:embed="rId8">
              <a:alphaModFix/>
            </a:blip>
            <a:srcRect b="0" l="0" r="0" t="0"/>
            <a:stretch/>
          </p:blipFill>
          <p:spPr>
            <a:xfrm>
              <a:off x="5522933" y="1796788"/>
              <a:ext cx="525600" cy="54703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500"/>
                                        <p:tgtEl>
                                          <p:spTgt spid="515"/>
                                        </p:tgtEl>
                                        <p:attrNameLst>
                                          <p:attrName>ppt_w</p:attrName>
                                        </p:attrNameLst>
                                      </p:cBhvr>
                                      <p:tavLst>
                                        <p:tav fmla="" tm="0">
                                          <p:val>
                                            <p:strVal val="0"/>
                                          </p:val>
                                        </p:tav>
                                        <p:tav fmla="" tm="100000">
                                          <p:val>
                                            <p:strVal val="#ppt_w"/>
                                          </p:val>
                                        </p:tav>
                                      </p:tavLst>
                                    </p:anim>
                                    <p:anim calcmode="lin" valueType="num">
                                      <p:cBhvr additive="base">
                                        <p:cTn dur="500"/>
                                        <p:tgtEl>
                                          <p:spTgt spid="51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
                                  </p:stCondLst>
                                  <p:childTnLst>
                                    <p:set>
                                      <p:cBhvr>
                                        <p:cTn dur="1" fill="hold">
                                          <p:stCondLst>
                                            <p:cond delay="0"/>
                                          </p:stCondLst>
                                        </p:cTn>
                                        <p:tgtEl>
                                          <p:spTgt spid="518"/>
                                        </p:tgtEl>
                                        <p:attrNameLst>
                                          <p:attrName>style.visibility</p:attrName>
                                        </p:attrNameLst>
                                      </p:cBhvr>
                                      <p:to>
                                        <p:strVal val="visible"/>
                                      </p:to>
                                    </p:set>
                                    <p:anim calcmode="lin" valueType="num">
                                      <p:cBhvr additive="base">
                                        <p:cTn dur="500"/>
                                        <p:tgtEl>
                                          <p:spTgt spid="518"/>
                                        </p:tgtEl>
                                        <p:attrNameLst>
                                          <p:attrName>ppt_w</p:attrName>
                                        </p:attrNameLst>
                                      </p:cBhvr>
                                      <p:tavLst>
                                        <p:tav fmla="" tm="0">
                                          <p:val>
                                            <p:strVal val="0"/>
                                          </p:val>
                                        </p:tav>
                                        <p:tav fmla="" tm="100000">
                                          <p:val>
                                            <p:strVal val="#ppt_w"/>
                                          </p:val>
                                        </p:tav>
                                      </p:tavLst>
                                    </p:anim>
                                    <p:anim calcmode="lin" valueType="num">
                                      <p:cBhvr additive="base">
                                        <p:cTn dur="500"/>
                                        <p:tgtEl>
                                          <p:spTgt spid="51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521"/>
                                        </p:tgtEl>
                                        <p:attrNameLst>
                                          <p:attrName>style.visibility</p:attrName>
                                        </p:attrNameLst>
                                      </p:cBhvr>
                                      <p:to>
                                        <p:strVal val="visible"/>
                                      </p:to>
                                    </p:set>
                                    <p:anim calcmode="lin" valueType="num">
                                      <p:cBhvr additive="base">
                                        <p:cTn dur="500"/>
                                        <p:tgtEl>
                                          <p:spTgt spid="521"/>
                                        </p:tgtEl>
                                        <p:attrNameLst>
                                          <p:attrName>ppt_w</p:attrName>
                                        </p:attrNameLst>
                                      </p:cBhvr>
                                      <p:tavLst>
                                        <p:tav fmla="" tm="0">
                                          <p:val>
                                            <p:strVal val="0"/>
                                          </p:val>
                                        </p:tav>
                                        <p:tav fmla="" tm="100000">
                                          <p:val>
                                            <p:strVal val="#ppt_w"/>
                                          </p:val>
                                        </p:tav>
                                      </p:tavLst>
                                    </p:anim>
                                    <p:anim calcmode="lin" valueType="num">
                                      <p:cBhvr additive="base">
                                        <p:cTn dur="500"/>
                                        <p:tgtEl>
                                          <p:spTgt spid="5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30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500"/>
                                        <p:tgtEl>
                                          <p:spTgt spid="524"/>
                                        </p:tgtEl>
                                        <p:attrNameLst>
                                          <p:attrName>ppt_w</p:attrName>
                                        </p:attrNameLst>
                                      </p:cBhvr>
                                      <p:tavLst>
                                        <p:tav fmla="" tm="0">
                                          <p:val>
                                            <p:strVal val="0"/>
                                          </p:val>
                                        </p:tav>
                                        <p:tav fmla="" tm="100000">
                                          <p:val>
                                            <p:strVal val="#ppt_w"/>
                                          </p:val>
                                        </p:tav>
                                      </p:tavLst>
                                    </p:anim>
                                    <p:anim calcmode="lin" valueType="num">
                                      <p:cBhvr additive="base">
                                        <p:cTn dur="500"/>
                                        <p:tgtEl>
                                          <p:spTgt spid="5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40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500"/>
                                        <p:tgtEl>
                                          <p:spTgt spid="527"/>
                                        </p:tgtEl>
                                        <p:attrNameLst>
                                          <p:attrName>ppt_w</p:attrName>
                                        </p:attrNameLst>
                                      </p:cBhvr>
                                      <p:tavLst>
                                        <p:tav fmla="" tm="0">
                                          <p:val>
                                            <p:strVal val="0"/>
                                          </p:val>
                                        </p:tav>
                                        <p:tav fmla="" tm="100000">
                                          <p:val>
                                            <p:strVal val="#ppt_w"/>
                                          </p:val>
                                        </p:tav>
                                      </p:tavLst>
                                    </p:anim>
                                    <p:anim calcmode="lin" valueType="num">
                                      <p:cBhvr additive="base">
                                        <p:cTn dur="500"/>
                                        <p:tgtEl>
                                          <p:spTgt spid="52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50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500"/>
                                        <p:tgtEl>
                                          <p:spTgt spid="530"/>
                                        </p:tgtEl>
                                        <p:attrNameLst>
                                          <p:attrName>ppt_w</p:attrName>
                                        </p:attrNameLst>
                                      </p:cBhvr>
                                      <p:tavLst>
                                        <p:tav fmla="" tm="0">
                                          <p:val>
                                            <p:strVal val="0"/>
                                          </p:val>
                                        </p:tav>
                                        <p:tav fmla="" tm="100000">
                                          <p:val>
                                            <p:strVal val="#ppt_w"/>
                                          </p:val>
                                        </p:tav>
                                      </p:tavLst>
                                    </p:anim>
                                    <p:anim calcmode="lin" valueType="num">
                                      <p:cBhvr additive="base">
                                        <p:cTn dur="500"/>
                                        <p:tgtEl>
                                          <p:spTgt spid="53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60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500"/>
                                        <p:tgtEl>
                                          <p:spTgt spid="533"/>
                                        </p:tgtEl>
                                        <p:attrNameLst>
                                          <p:attrName>ppt_w</p:attrName>
                                        </p:attrNameLst>
                                      </p:cBhvr>
                                      <p:tavLst>
                                        <p:tav fmla="" tm="0">
                                          <p:val>
                                            <p:strVal val="0"/>
                                          </p:val>
                                        </p:tav>
                                        <p:tav fmla="" tm="100000">
                                          <p:val>
                                            <p:strVal val="#ppt_w"/>
                                          </p:val>
                                        </p:tav>
                                      </p:tavLst>
                                    </p:anim>
                                    <p:anim calcmode="lin" valueType="num">
                                      <p:cBhvr additive="base">
                                        <p:cTn dur="500"/>
                                        <p:tgtEl>
                                          <p:spTgt spid="5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70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500"/>
                                        <p:tgtEl>
                                          <p:spTgt spid="536"/>
                                        </p:tgtEl>
                                        <p:attrNameLst>
                                          <p:attrName>ppt_w</p:attrName>
                                        </p:attrNameLst>
                                      </p:cBhvr>
                                      <p:tavLst>
                                        <p:tav fmla="" tm="0">
                                          <p:val>
                                            <p:strVal val="0"/>
                                          </p:val>
                                        </p:tav>
                                        <p:tav fmla="" tm="100000">
                                          <p:val>
                                            <p:strVal val="#ppt_w"/>
                                          </p:val>
                                        </p:tav>
                                      </p:tavLst>
                                    </p:anim>
                                    <p:anim calcmode="lin" valueType="num">
                                      <p:cBhvr additive="base">
                                        <p:cTn dur="500"/>
                                        <p:tgtEl>
                                          <p:spTgt spid="53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80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500"/>
                                        <p:tgtEl>
                                          <p:spTgt spid="539"/>
                                        </p:tgtEl>
                                        <p:attrNameLst>
                                          <p:attrName>ppt_w</p:attrName>
                                        </p:attrNameLst>
                                      </p:cBhvr>
                                      <p:tavLst>
                                        <p:tav fmla="" tm="0">
                                          <p:val>
                                            <p:strVal val="0"/>
                                          </p:val>
                                        </p:tav>
                                        <p:tav fmla="" tm="100000">
                                          <p:val>
                                            <p:strVal val="#ppt_w"/>
                                          </p:val>
                                        </p:tav>
                                      </p:tavLst>
                                    </p:anim>
                                    <p:anim calcmode="lin" valueType="num">
                                      <p:cBhvr additive="base">
                                        <p:cTn dur="500"/>
                                        <p:tgtEl>
                                          <p:spTgt spid="53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90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500"/>
                                        <p:tgtEl>
                                          <p:spTgt spid="542"/>
                                        </p:tgtEl>
                                        <p:attrNameLst>
                                          <p:attrName>ppt_w</p:attrName>
                                        </p:attrNameLst>
                                      </p:cBhvr>
                                      <p:tavLst>
                                        <p:tav fmla="" tm="0">
                                          <p:val>
                                            <p:strVal val="0"/>
                                          </p:val>
                                        </p:tav>
                                        <p:tav fmla="" tm="100000">
                                          <p:val>
                                            <p:strVal val="#ppt_w"/>
                                          </p:val>
                                        </p:tav>
                                      </p:tavLst>
                                    </p:anim>
                                    <p:anim calcmode="lin" valueType="num">
                                      <p:cBhvr additive="base">
                                        <p:cTn dur="500"/>
                                        <p:tgtEl>
                                          <p:spTgt spid="54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500"/>
                                        <p:tgtEl>
                                          <p:spTgt spid="545"/>
                                        </p:tgtEl>
                                        <p:attrNameLst>
                                          <p:attrName>ppt_w</p:attrName>
                                        </p:attrNameLst>
                                      </p:cBhvr>
                                      <p:tavLst>
                                        <p:tav fmla="" tm="0">
                                          <p:val>
                                            <p:strVal val="0"/>
                                          </p:val>
                                        </p:tav>
                                        <p:tav fmla="" tm="100000">
                                          <p:val>
                                            <p:strVal val="#ppt_w"/>
                                          </p:val>
                                        </p:tav>
                                      </p:tavLst>
                                    </p:anim>
                                    <p:anim calcmode="lin" valueType="num">
                                      <p:cBhvr additive="base">
                                        <p:cTn dur="500"/>
                                        <p:tgtEl>
                                          <p:spTgt spid="5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10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500"/>
                                        <p:tgtEl>
                                          <p:spTgt spid="548"/>
                                        </p:tgtEl>
                                        <p:attrNameLst>
                                          <p:attrName>ppt_w</p:attrName>
                                        </p:attrNameLst>
                                      </p:cBhvr>
                                      <p:tavLst>
                                        <p:tav fmla="" tm="0">
                                          <p:val>
                                            <p:strVal val="0"/>
                                          </p:val>
                                        </p:tav>
                                        <p:tav fmla="" tm="100000">
                                          <p:val>
                                            <p:strVal val="#ppt_w"/>
                                          </p:val>
                                        </p:tav>
                                      </p:tavLst>
                                    </p:anim>
                                    <p:anim calcmode="lin" valueType="num">
                                      <p:cBhvr additive="base">
                                        <p:cTn dur="500"/>
                                        <p:tgtEl>
                                          <p:spTgt spid="54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20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500"/>
                                        <p:tgtEl>
                                          <p:spTgt spid="551"/>
                                        </p:tgtEl>
                                        <p:attrNameLst>
                                          <p:attrName>ppt_w</p:attrName>
                                        </p:attrNameLst>
                                      </p:cBhvr>
                                      <p:tavLst>
                                        <p:tav fmla="" tm="0">
                                          <p:val>
                                            <p:strVal val="0"/>
                                          </p:val>
                                        </p:tav>
                                        <p:tav fmla="" tm="100000">
                                          <p:val>
                                            <p:strVal val="#ppt_w"/>
                                          </p:val>
                                        </p:tav>
                                      </p:tavLst>
                                    </p:anim>
                                    <p:anim calcmode="lin" valueType="num">
                                      <p:cBhvr additive="base">
                                        <p:cTn dur="500"/>
                                        <p:tgtEl>
                                          <p:spTgt spid="5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30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500"/>
                                        <p:tgtEl>
                                          <p:spTgt spid="554"/>
                                        </p:tgtEl>
                                        <p:attrNameLst>
                                          <p:attrName>ppt_w</p:attrName>
                                        </p:attrNameLst>
                                      </p:cBhvr>
                                      <p:tavLst>
                                        <p:tav fmla="" tm="0">
                                          <p:val>
                                            <p:strVal val="0"/>
                                          </p:val>
                                        </p:tav>
                                        <p:tav fmla="" tm="100000">
                                          <p:val>
                                            <p:strVal val="#ppt_w"/>
                                          </p:val>
                                        </p:tav>
                                      </p:tavLst>
                                    </p:anim>
                                    <p:anim calcmode="lin" valueType="num">
                                      <p:cBhvr additive="base">
                                        <p:cTn dur="500"/>
                                        <p:tgtEl>
                                          <p:spTgt spid="55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40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500"/>
                                        <p:tgtEl>
                                          <p:spTgt spid="557"/>
                                        </p:tgtEl>
                                        <p:attrNameLst>
                                          <p:attrName>ppt_w</p:attrName>
                                        </p:attrNameLst>
                                      </p:cBhvr>
                                      <p:tavLst>
                                        <p:tav fmla="" tm="0">
                                          <p:val>
                                            <p:strVal val="0"/>
                                          </p:val>
                                        </p:tav>
                                        <p:tav fmla="" tm="100000">
                                          <p:val>
                                            <p:strVal val="#ppt_w"/>
                                          </p:val>
                                        </p:tav>
                                      </p:tavLst>
                                    </p:anim>
                                    <p:anim calcmode="lin" valueType="num">
                                      <p:cBhvr additive="base">
                                        <p:cTn dur="500"/>
                                        <p:tgtEl>
                                          <p:spTgt spid="55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50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500"/>
                                        <p:tgtEl>
                                          <p:spTgt spid="560"/>
                                        </p:tgtEl>
                                        <p:attrNameLst>
                                          <p:attrName>ppt_w</p:attrName>
                                        </p:attrNameLst>
                                      </p:cBhvr>
                                      <p:tavLst>
                                        <p:tav fmla="" tm="0">
                                          <p:val>
                                            <p:strVal val="0"/>
                                          </p:val>
                                        </p:tav>
                                        <p:tav fmla="" tm="100000">
                                          <p:val>
                                            <p:strVal val="#ppt_w"/>
                                          </p:val>
                                        </p:tav>
                                      </p:tavLst>
                                    </p:anim>
                                    <p:anim calcmode="lin" valueType="num">
                                      <p:cBhvr additive="base">
                                        <p:cTn dur="500"/>
                                        <p:tgtEl>
                                          <p:spTgt spid="5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60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500"/>
                                        <p:tgtEl>
                                          <p:spTgt spid="563"/>
                                        </p:tgtEl>
                                        <p:attrNameLst>
                                          <p:attrName>ppt_w</p:attrName>
                                        </p:attrNameLst>
                                      </p:cBhvr>
                                      <p:tavLst>
                                        <p:tav fmla="" tm="0">
                                          <p:val>
                                            <p:strVal val="0"/>
                                          </p:val>
                                        </p:tav>
                                        <p:tav fmla="" tm="100000">
                                          <p:val>
                                            <p:strVal val="#ppt_w"/>
                                          </p:val>
                                        </p:tav>
                                      </p:tavLst>
                                    </p:anim>
                                    <p:anim calcmode="lin" valueType="num">
                                      <p:cBhvr additive="base">
                                        <p:cTn dur="500"/>
                                        <p:tgtEl>
                                          <p:spTgt spid="56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500"/>
                                        <p:tgtEl>
                                          <p:spTgt spid="566"/>
                                        </p:tgtEl>
                                        <p:attrNameLst>
                                          <p:attrName>ppt_w</p:attrName>
                                        </p:attrNameLst>
                                      </p:cBhvr>
                                      <p:tavLst>
                                        <p:tav fmla="" tm="0">
                                          <p:val>
                                            <p:strVal val="0"/>
                                          </p:val>
                                        </p:tav>
                                        <p:tav fmla="" tm="100000">
                                          <p:val>
                                            <p:strVal val="#ppt_w"/>
                                          </p:val>
                                        </p:tav>
                                      </p:tavLst>
                                    </p:anim>
                                    <p:anim calcmode="lin" valueType="num">
                                      <p:cBhvr additive="base">
                                        <p:cTn dur="500"/>
                                        <p:tgtEl>
                                          <p:spTgt spid="56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15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500"/>
                                        <p:tgtEl>
                                          <p:spTgt spid="512"/>
                                        </p:tgtEl>
                                        <p:attrNameLst>
                                          <p:attrName>ppt_w</p:attrName>
                                        </p:attrNameLst>
                                      </p:cBhvr>
                                      <p:tavLst>
                                        <p:tav fmla="" tm="0">
                                          <p:val>
                                            <p:strVal val="0"/>
                                          </p:val>
                                        </p:tav>
                                        <p:tav fmla="" tm="100000">
                                          <p:val>
                                            <p:strVal val="#ppt_w"/>
                                          </p:val>
                                        </p:tav>
                                      </p:tavLst>
                                    </p:anim>
                                    <p:anim calcmode="lin" valueType="num">
                                      <p:cBhvr additive="base">
                                        <p:cTn dur="500"/>
                                        <p:tgtEl>
                                          <p:spTgt spid="5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25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500"/>
                                        <p:tgtEl>
                                          <p:spTgt spid="572"/>
                                        </p:tgtEl>
                                        <p:attrNameLst>
                                          <p:attrName>ppt_w</p:attrName>
                                        </p:attrNameLst>
                                      </p:cBhvr>
                                      <p:tavLst>
                                        <p:tav fmla="" tm="0">
                                          <p:val>
                                            <p:strVal val="0"/>
                                          </p:val>
                                        </p:tav>
                                        <p:tav fmla="" tm="100000">
                                          <p:val>
                                            <p:strVal val="#ppt_w"/>
                                          </p:val>
                                        </p:tav>
                                      </p:tavLst>
                                    </p:anim>
                                    <p:anim calcmode="lin" valueType="num">
                                      <p:cBhvr additive="base">
                                        <p:cTn dur="500"/>
                                        <p:tgtEl>
                                          <p:spTgt spid="57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35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500"/>
                                        <p:tgtEl>
                                          <p:spTgt spid="575"/>
                                        </p:tgtEl>
                                        <p:attrNameLst>
                                          <p:attrName>ppt_w</p:attrName>
                                        </p:attrNameLst>
                                      </p:cBhvr>
                                      <p:tavLst>
                                        <p:tav fmla="" tm="0">
                                          <p:val>
                                            <p:strVal val="0"/>
                                          </p:val>
                                        </p:tav>
                                        <p:tav fmla="" tm="100000">
                                          <p:val>
                                            <p:strVal val="#ppt_w"/>
                                          </p:val>
                                        </p:tav>
                                      </p:tavLst>
                                    </p:anim>
                                    <p:anim calcmode="lin" valueType="num">
                                      <p:cBhvr additive="base">
                                        <p:cTn dur="500"/>
                                        <p:tgtEl>
                                          <p:spTgt spid="57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30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500"/>
                                        <p:tgtEl>
                                          <p:spTgt spid="569"/>
                                        </p:tgtEl>
                                        <p:attrNameLst>
                                          <p:attrName>ppt_w</p:attrName>
                                        </p:attrNameLst>
                                      </p:cBhvr>
                                      <p:tavLst>
                                        <p:tav fmla="" tm="0">
                                          <p:val>
                                            <p:strVal val="0"/>
                                          </p:val>
                                        </p:tav>
                                        <p:tav fmla="" tm="100000">
                                          <p:val>
                                            <p:strVal val="#ppt_w"/>
                                          </p:val>
                                        </p:tav>
                                      </p:tavLst>
                                    </p:anim>
                                    <p:anim calcmode="lin" valueType="num">
                                      <p:cBhvr additive="base">
                                        <p:cTn dur="500"/>
                                        <p:tgtEl>
                                          <p:spTgt spid="56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55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500"/>
                                        <p:tgtEl>
                                          <p:spTgt spid="578"/>
                                        </p:tgtEl>
                                        <p:attrNameLst>
                                          <p:attrName>ppt_w</p:attrName>
                                        </p:attrNameLst>
                                      </p:cBhvr>
                                      <p:tavLst>
                                        <p:tav fmla="" tm="0">
                                          <p:val>
                                            <p:strVal val="0"/>
                                          </p:val>
                                        </p:tav>
                                        <p:tav fmla="" tm="100000">
                                          <p:val>
                                            <p:strVal val="#ppt_w"/>
                                          </p:val>
                                        </p:tav>
                                      </p:tavLst>
                                    </p:anim>
                                    <p:anim calcmode="lin" valueType="num">
                                      <p:cBhvr additive="base">
                                        <p:cTn dur="500"/>
                                        <p:tgtEl>
                                          <p:spTgt spid="57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5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500"/>
                                        <p:tgtEl>
                                          <p:spTgt spid="581"/>
                                        </p:tgtEl>
                                        <p:attrNameLst>
                                          <p:attrName>ppt_w</p:attrName>
                                        </p:attrNameLst>
                                      </p:cBhvr>
                                      <p:tavLst>
                                        <p:tav fmla="" tm="0">
                                          <p:val>
                                            <p:strVal val="0"/>
                                          </p:val>
                                        </p:tav>
                                        <p:tav fmla="" tm="100000">
                                          <p:val>
                                            <p:strVal val="#ppt_w"/>
                                          </p:val>
                                        </p:tav>
                                      </p:tavLst>
                                    </p:anim>
                                    <p:anim calcmode="lin" valueType="num">
                                      <p:cBhvr additive="base">
                                        <p:cTn dur="500"/>
                                        <p:tgtEl>
                                          <p:spTgt spid="58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65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500"/>
                                        <p:tgtEl>
                                          <p:spTgt spid="584"/>
                                        </p:tgtEl>
                                        <p:attrNameLst>
                                          <p:attrName>ppt_w</p:attrName>
                                        </p:attrNameLst>
                                      </p:cBhvr>
                                      <p:tavLst>
                                        <p:tav fmla="" tm="0">
                                          <p:val>
                                            <p:strVal val="0"/>
                                          </p:val>
                                        </p:tav>
                                        <p:tav fmla="" tm="100000">
                                          <p:val>
                                            <p:strVal val="#ppt_w"/>
                                          </p:val>
                                        </p:tav>
                                      </p:tavLst>
                                    </p:anim>
                                    <p:anim calcmode="lin" valueType="num">
                                      <p:cBhvr additive="base">
                                        <p:cTn dur="500"/>
                                        <p:tgtEl>
                                          <p:spTgt spid="58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30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500"/>
                                        <p:tgtEl>
                                          <p:spTgt spid="589"/>
                                        </p:tgtEl>
                                        <p:attrNameLst>
                                          <p:attrName>ppt_w</p:attrName>
                                        </p:attrNameLst>
                                      </p:cBhvr>
                                      <p:tavLst>
                                        <p:tav fmla="" tm="0">
                                          <p:val>
                                            <p:strVal val="0"/>
                                          </p:val>
                                        </p:tav>
                                        <p:tav fmla="" tm="100000">
                                          <p:val>
                                            <p:strVal val="#ppt_w"/>
                                          </p:val>
                                        </p:tav>
                                      </p:tavLst>
                                    </p:anim>
                                    <p:anim calcmode="lin" valueType="num">
                                      <p:cBhvr additive="base">
                                        <p:cTn dur="500"/>
                                        <p:tgtEl>
                                          <p:spTgt spid="58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55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500"/>
                                        <p:tgtEl>
                                          <p:spTgt spid="601"/>
                                        </p:tgtEl>
                                        <p:attrNameLst>
                                          <p:attrName>ppt_w</p:attrName>
                                        </p:attrNameLst>
                                      </p:cBhvr>
                                      <p:tavLst>
                                        <p:tav fmla="" tm="0">
                                          <p:val>
                                            <p:strVal val="0"/>
                                          </p:val>
                                        </p:tav>
                                        <p:tav fmla="" tm="100000">
                                          <p:val>
                                            <p:strVal val="#ppt_w"/>
                                          </p:val>
                                        </p:tav>
                                      </p:tavLst>
                                    </p:anim>
                                    <p:anim calcmode="lin" valueType="num">
                                      <p:cBhvr additive="base">
                                        <p:cTn dur="500"/>
                                        <p:tgtEl>
                                          <p:spTgt spid="60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3"/>
          <p:cNvPicPr preferRelativeResize="0"/>
          <p:nvPr/>
        </p:nvPicPr>
        <p:blipFill rotWithShape="1">
          <a:blip r:embed="rId3">
            <a:alphaModFix/>
          </a:blip>
          <a:srcRect b="0" l="0" r="0" t="0"/>
          <a:stretch/>
        </p:blipFill>
        <p:spPr>
          <a:xfrm>
            <a:off x="1" y="1"/>
            <a:ext cx="12253673" cy="7185076"/>
          </a:xfrm>
          <a:prstGeom prst="rect">
            <a:avLst/>
          </a:prstGeom>
          <a:noFill/>
          <a:ln>
            <a:noFill/>
          </a:ln>
        </p:spPr>
      </p:pic>
      <p:sp>
        <p:nvSpPr>
          <p:cNvPr id="609" name="Google Shape;609;p3"/>
          <p:cNvSpPr/>
          <p:nvPr/>
        </p:nvSpPr>
        <p:spPr>
          <a:xfrm>
            <a:off x="-5165408" y="-254969"/>
            <a:ext cx="9444800" cy="1946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p:txBody>
      </p:sp>
      <p:sp>
        <p:nvSpPr>
          <p:cNvPr id="610" name="Google Shape;610;p3"/>
          <p:cNvSpPr txBox="1"/>
          <p:nvPr/>
        </p:nvSpPr>
        <p:spPr>
          <a:xfrm>
            <a:off x="80960" y="82791"/>
            <a:ext cx="4198432" cy="1575776"/>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None/>
            </a:pPr>
            <a:r>
              <a:rPr b="1" i="0" lang="en-GB" sz="3200" u="none" cap="none" strike="noStrike">
                <a:solidFill>
                  <a:srgbClr val="2F5496"/>
                </a:solidFill>
                <a:latin typeface="Roboto"/>
                <a:ea typeface="Roboto"/>
                <a:cs typeface="Roboto"/>
                <a:sym typeface="Roboto"/>
              </a:rPr>
              <a:t>GlobalCoast Network and Adaptation Fund regional projects</a:t>
            </a:r>
            <a:endParaRPr b="1" i="0" sz="3200" u="none" cap="none" strike="noStrike">
              <a:solidFill>
                <a:srgbClr val="2F5496"/>
              </a:solidFill>
              <a:latin typeface="Roboto"/>
              <a:ea typeface="Roboto"/>
              <a:cs typeface="Roboto"/>
              <a:sym typeface="Roboto"/>
            </a:endParaRPr>
          </a:p>
        </p:txBody>
      </p:sp>
      <p:pic>
        <p:nvPicPr>
          <p:cNvPr descr="Text&#10;&#10;Description automatically generated with medium confidence" id="611" name="Google Shape;611;p3"/>
          <p:cNvPicPr preferRelativeResize="0"/>
          <p:nvPr/>
        </p:nvPicPr>
        <p:blipFill rotWithShape="1">
          <a:blip r:embed="rId4">
            <a:alphaModFix/>
          </a:blip>
          <a:srcRect b="0" l="0" r="0" t="0"/>
          <a:stretch/>
        </p:blipFill>
        <p:spPr>
          <a:xfrm>
            <a:off x="9388636" y="-42013"/>
            <a:ext cx="2865037" cy="543900"/>
          </a:xfrm>
          <a:prstGeom prst="rect">
            <a:avLst/>
          </a:prstGeom>
          <a:noFill/>
          <a:ln>
            <a:noFill/>
          </a:ln>
        </p:spPr>
      </p:pic>
      <p:sp>
        <p:nvSpPr>
          <p:cNvPr id="612" name="Google Shape;612;p3"/>
          <p:cNvSpPr/>
          <p:nvPr/>
        </p:nvSpPr>
        <p:spPr>
          <a:xfrm>
            <a:off x="1491772" y="2810133"/>
            <a:ext cx="1794400" cy="1116800"/>
          </a:xfrm>
          <a:prstGeom prst="ellipse">
            <a:avLst/>
          </a:prstGeom>
          <a:solidFill>
            <a:srgbClr val="FF9900">
              <a:alpha val="67058"/>
            </a:srgbClr>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0" i="0" sz="1467" u="none" cap="none" strike="noStrike">
              <a:solidFill>
                <a:srgbClr val="000000"/>
              </a:solidFill>
              <a:latin typeface="Calibri"/>
              <a:ea typeface="Calibri"/>
              <a:cs typeface="Calibri"/>
              <a:sym typeface="Calibri"/>
            </a:endParaRPr>
          </a:p>
        </p:txBody>
      </p:sp>
      <p:sp>
        <p:nvSpPr>
          <p:cNvPr id="613" name="Google Shape;613;p3"/>
          <p:cNvSpPr/>
          <p:nvPr/>
        </p:nvSpPr>
        <p:spPr>
          <a:xfrm>
            <a:off x="8023233" y="3260099"/>
            <a:ext cx="1365403" cy="1116799"/>
          </a:xfrm>
          <a:prstGeom prst="ellipse">
            <a:avLst/>
          </a:prstGeom>
          <a:solidFill>
            <a:srgbClr val="FF9900">
              <a:alpha val="67058"/>
            </a:srgbClr>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0" i="0" sz="1467" u="none" cap="none" strike="noStrike">
              <a:solidFill>
                <a:srgbClr val="000000"/>
              </a:solidFill>
              <a:latin typeface="Calibri"/>
              <a:ea typeface="Calibri"/>
              <a:cs typeface="Calibri"/>
              <a:sym typeface="Calibri"/>
            </a:endParaRPr>
          </a:p>
        </p:txBody>
      </p:sp>
      <p:sp>
        <p:nvSpPr>
          <p:cNvPr id="614" name="Google Shape;614;p3"/>
          <p:cNvSpPr txBox="1"/>
          <p:nvPr/>
        </p:nvSpPr>
        <p:spPr>
          <a:xfrm>
            <a:off x="439493" y="3669494"/>
            <a:ext cx="2283200" cy="504778"/>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None/>
            </a:pPr>
            <a:r>
              <a:rPr b="1" i="0" lang="en-GB" sz="1867" u="none" cap="none" strike="noStrike">
                <a:solidFill>
                  <a:schemeClr val="lt1"/>
                </a:solidFill>
                <a:latin typeface="Roboto"/>
                <a:ea typeface="Roboto"/>
                <a:cs typeface="Roboto"/>
                <a:sym typeface="Roboto"/>
              </a:rPr>
              <a:t>‘Caribbean’</a:t>
            </a:r>
            <a:endParaRPr b="1" i="0" sz="1867" u="none" cap="none" strike="noStrike">
              <a:solidFill>
                <a:schemeClr val="lt1"/>
              </a:solidFill>
              <a:latin typeface="Roboto"/>
              <a:ea typeface="Roboto"/>
              <a:cs typeface="Roboto"/>
              <a:sym typeface="Roboto"/>
            </a:endParaRPr>
          </a:p>
        </p:txBody>
      </p:sp>
      <p:sp>
        <p:nvSpPr>
          <p:cNvPr id="615" name="Google Shape;615;p3"/>
          <p:cNvSpPr txBox="1"/>
          <p:nvPr/>
        </p:nvSpPr>
        <p:spPr>
          <a:xfrm>
            <a:off x="7318929" y="3895334"/>
            <a:ext cx="1591600" cy="763374"/>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None/>
            </a:pPr>
            <a:r>
              <a:rPr b="1" i="0" lang="en-GB" sz="1867" u="none" cap="none" strike="noStrike">
                <a:solidFill>
                  <a:schemeClr val="lt1"/>
                </a:solidFill>
                <a:latin typeface="Roboto"/>
                <a:ea typeface="Roboto"/>
                <a:cs typeface="Roboto"/>
                <a:sym typeface="Roboto"/>
              </a:rPr>
              <a:t>‘South East Asia Seas’</a:t>
            </a:r>
            <a:endParaRPr b="1" i="0" sz="1867" u="none" cap="none" strike="noStrike">
              <a:solidFill>
                <a:schemeClr val="lt1"/>
              </a:solidFill>
              <a:latin typeface="Roboto"/>
              <a:ea typeface="Roboto"/>
              <a:cs typeface="Roboto"/>
              <a:sym typeface="Roboto"/>
            </a:endParaRPr>
          </a:p>
        </p:txBody>
      </p:sp>
      <p:sp>
        <p:nvSpPr>
          <p:cNvPr id="616" name="Google Shape;616;p3"/>
          <p:cNvSpPr/>
          <p:nvPr/>
        </p:nvSpPr>
        <p:spPr>
          <a:xfrm rot="1728735">
            <a:off x="9580092" y="3133979"/>
            <a:ext cx="2764653" cy="1835164"/>
          </a:xfrm>
          <a:prstGeom prst="ellipse">
            <a:avLst/>
          </a:prstGeom>
          <a:solidFill>
            <a:srgbClr val="FF9900">
              <a:alpha val="67058"/>
            </a:srgbClr>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0" i="0" sz="1467" u="none" cap="none" strike="noStrike">
              <a:solidFill>
                <a:srgbClr val="000000"/>
              </a:solidFill>
              <a:latin typeface="Calibri"/>
              <a:ea typeface="Calibri"/>
              <a:cs typeface="Calibri"/>
              <a:sym typeface="Calibri"/>
            </a:endParaRPr>
          </a:p>
        </p:txBody>
      </p:sp>
      <p:sp>
        <p:nvSpPr>
          <p:cNvPr id="617" name="Google Shape;617;p3"/>
          <p:cNvSpPr txBox="1"/>
          <p:nvPr/>
        </p:nvSpPr>
        <p:spPr>
          <a:xfrm>
            <a:off x="10166629" y="2331634"/>
            <a:ext cx="1591600" cy="800179"/>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None/>
            </a:pPr>
            <a:r>
              <a:rPr b="1" i="0" lang="en-GB" sz="1467" u="none" cap="none" strike="noStrike">
                <a:solidFill>
                  <a:schemeClr val="lt1"/>
                </a:solidFill>
                <a:latin typeface="Roboto"/>
                <a:ea typeface="Roboto"/>
                <a:cs typeface="Roboto"/>
                <a:sym typeface="Roboto"/>
              </a:rPr>
              <a:t>‘</a:t>
            </a:r>
            <a:r>
              <a:rPr b="1" i="0" lang="en-GB" sz="2000" u="none" cap="none" strike="noStrike">
                <a:solidFill>
                  <a:schemeClr val="lt1"/>
                </a:solidFill>
                <a:latin typeface="Roboto"/>
                <a:ea typeface="Roboto"/>
                <a:cs typeface="Roboto"/>
                <a:sym typeface="Roboto"/>
              </a:rPr>
              <a:t>Pacific Islands</a:t>
            </a:r>
            <a:r>
              <a:rPr b="1" i="0" lang="en-GB" sz="1467" u="none" cap="none" strike="noStrike">
                <a:solidFill>
                  <a:schemeClr val="lt1"/>
                </a:solidFill>
                <a:latin typeface="Roboto"/>
                <a:ea typeface="Roboto"/>
                <a:cs typeface="Roboto"/>
                <a:sym typeface="Roboto"/>
              </a:rPr>
              <a:t>’</a:t>
            </a:r>
            <a:endParaRPr b="1" i="0" sz="1467" u="none" cap="none" strike="noStrike">
              <a:solidFill>
                <a:schemeClr val="lt1"/>
              </a:solidFill>
              <a:latin typeface="Roboto"/>
              <a:ea typeface="Roboto"/>
              <a:cs typeface="Roboto"/>
              <a:sym typeface="Roboto"/>
            </a:endParaRPr>
          </a:p>
        </p:txBody>
      </p:sp>
      <p:sp>
        <p:nvSpPr>
          <p:cNvPr id="618" name="Google Shape;618;p3"/>
          <p:cNvSpPr txBox="1"/>
          <p:nvPr/>
        </p:nvSpPr>
        <p:spPr>
          <a:xfrm>
            <a:off x="757400" y="6077237"/>
            <a:ext cx="106772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B5394"/>
                </a:solidFill>
                <a:latin typeface="Roboto"/>
                <a:ea typeface="Roboto"/>
                <a:cs typeface="Roboto"/>
                <a:sym typeface="Roboto"/>
              </a:rPr>
              <a:t>Pilot Sites are areas of ~200 x 200 km</a:t>
            </a:r>
            <a:r>
              <a:rPr b="1" baseline="30000" i="0" lang="en-GB" sz="2400" u="none" cap="none" strike="noStrike">
                <a:solidFill>
                  <a:srgbClr val="0B5394"/>
                </a:solidFill>
                <a:latin typeface="Roboto"/>
                <a:ea typeface="Roboto"/>
                <a:cs typeface="Roboto"/>
                <a:sym typeface="Roboto"/>
              </a:rPr>
              <a:t>2</a:t>
            </a:r>
            <a:r>
              <a:rPr b="1" i="0" lang="en-GB" sz="2400" u="none" cap="none" strike="noStrike">
                <a:solidFill>
                  <a:srgbClr val="0B5394"/>
                </a:solidFill>
                <a:latin typeface="Roboto"/>
                <a:ea typeface="Roboto"/>
                <a:cs typeface="Roboto"/>
                <a:sym typeface="Roboto"/>
              </a:rPr>
              <a:t> within Global Coastal Ocean Regions</a:t>
            </a:r>
            <a:endParaRPr b="0" i="0" sz="1067" u="none" cap="none" strike="noStrike">
              <a:solidFill>
                <a:srgbClr val="0B5394"/>
              </a:solidFill>
              <a:latin typeface="Roboto"/>
              <a:ea typeface="Roboto"/>
              <a:cs typeface="Roboto"/>
              <a:sym typeface="Roboto"/>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
          <p:cNvSpPr txBox="1"/>
          <p:nvPr>
            <p:ph type="title"/>
          </p:nvPr>
        </p:nvSpPr>
        <p:spPr>
          <a:xfrm>
            <a:off x="670621" y="395114"/>
            <a:ext cx="7170672" cy="38535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900"/>
              <a:buFont typeface="Arial"/>
              <a:buNone/>
            </a:pPr>
            <a:r>
              <a:rPr lang="en-GB"/>
              <a:t>Ocean Observing as</a:t>
            </a:r>
            <a:br>
              <a:rPr lang="en-GB"/>
            </a:br>
            <a:r>
              <a:rPr lang="en-GB"/>
              <a:t>Critical Infrastructure</a:t>
            </a:r>
            <a:endParaRPr/>
          </a:p>
        </p:txBody>
      </p:sp>
      <p:sp>
        <p:nvSpPr>
          <p:cNvPr id="624" name="Google Shape;624;p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100"/>
              <a:buNone/>
            </a:pPr>
            <a:fld id="{00000000-1234-1234-1234-123412341234}" type="slidenum">
              <a:rPr lang="en-GB"/>
              <a:t>‹#›</a:t>
            </a:fld>
            <a:endParaRPr/>
          </a:p>
        </p:txBody>
      </p:sp>
      <p:sp>
        <p:nvSpPr>
          <p:cNvPr id="625" name="Google Shape;625;p6"/>
          <p:cNvSpPr txBox="1"/>
          <p:nvPr/>
        </p:nvSpPr>
        <p:spPr>
          <a:xfrm>
            <a:off x="567369" y="3297127"/>
            <a:ext cx="6109004"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chemeClr val="lt1"/>
                </a:solidFill>
                <a:latin typeface="Arial"/>
                <a:ea typeface="Arial"/>
                <a:cs typeface="Arial"/>
                <a:sym typeface="Arial"/>
              </a:rPr>
              <a:t>The current structure and funding of the Global Ocean Observing System (GOOS) are insufficient to provide the data needed to meet the requirements of Member States, which are, and will increasingly rely on this system for operational forecasting, preserving ocean health, sustainable ocean planning, climate change mitigation and resilience and the oce</a:t>
            </a:r>
            <a:r>
              <a:rPr b="0" i="0" lang="en-GB" sz="1800" u="none" cap="none" strike="noStrike">
                <a:solidFill>
                  <a:srgbClr val="000000"/>
                </a:solidFill>
                <a:latin typeface="Arial"/>
                <a:ea typeface="Arial"/>
                <a:cs typeface="Arial"/>
                <a:sym typeface="Arial"/>
              </a:rPr>
              <a:t> </a:t>
            </a:r>
            <a:r>
              <a:rPr b="0" i="0" lang="en-GB" sz="1800" u="none" cap="none" strike="noStrike">
                <a:solidFill>
                  <a:schemeClr val="lt1"/>
                </a:solidFill>
                <a:latin typeface="Arial"/>
                <a:ea typeface="Arial"/>
                <a:cs typeface="Arial"/>
                <a:sym typeface="Arial"/>
              </a:rPr>
              <a:t>an economy. </a:t>
            </a:r>
            <a:endParaRPr b="0" i="0" sz="1400" u="none" cap="none" strike="noStrike">
              <a:solidFill>
                <a:srgbClr val="000000"/>
              </a:solidFill>
              <a:latin typeface="Arial"/>
              <a:ea typeface="Arial"/>
              <a:cs typeface="Arial"/>
              <a:sym typeface="Arial"/>
            </a:endParaRPr>
          </a:p>
        </p:txBody>
      </p:sp>
      <p:sp>
        <p:nvSpPr>
          <p:cNvPr id="626" name="Google Shape;626;p6"/>
          <p:cNvSpPr txBox="1"/>
          <p:nvPr/>
        </p:nvSpPr>
        <p:spPr>
          <a:xfrm>
            <a:off x="7759126" y="4527763"/>
            <a:ext cx="4151700" cy="1569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GB" sz="1600" u="none" cap="none" strike="noStrike">
                <a:solidFill>
                  <a:schemeClr val="lt1"/>
                </a:solidFill>
                <a:latin typeface="Arial"/>
                <a:ea typeface="Arial"/>
                <a:cs typeface="Arial"/>
                <a:sym typeface="Arial"/>
              </a:rPr>
              <a:t>Effective decision-making in the ocean economy depends on robust, real-time data. Strengthening ocean observation systems is crucial to addressing data gaps that limit the capacity to monitor ocean health and inform policy. </a:t>
            </a:r>
            <a:endParaRPr b="0" i="1" sz="2000" u="none" cap="none" strike="noStrike">
              <a:solidFill>
                <a:schemeClr val="lt1"/>
              </a:solidFill>
              <a:latin typeface="Arial"/>
              <a:ea typeface="Arial"/>
              <a:cs typeface="Arial"/>
              <a:sym typeface="Arial"/>
            </a:endParaRPr>
          </a:p>
        </p:txBody>
      </p:sp>
      <p:pic>
        <p:nvPicPr>
          <p:cNvPr descr="A cover of a book&#10;&#10;AI-generated content may be incorrect." id="627" name="Google Shape;627;p6"/>
          <p:cNvPicPr preferRelativeResize="0"/>
          <p:nvPr/>
        </p:nvPicPr>
        <p:blipFill rotWithShape="1">
          <a:blip r:embed="rId3">
            <a:alphaModFix/>
          </a:blip>
          <a:srcRect b="0" l="0" r="0" t="0"/>
          <a:stretch/>
        </p:blipFill>
        <p:spPr>
          <a:xfrm>
            <a:off x="8929818" y="431452"/>
            <a:ext cx="2904819" cy="3853500"/>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
          <p:cNvSpPr txBox="1"/>
          <p:nvPr>
            <p:ph type="title"/>
          </p:nvPr>
        </p:nvSpPr>
        <p:spPr>
          <a:xfrm>
            <a:off x="720726" y="512763"/>
            <a:ext cx="10750500" cy="574800"/>
          </a:xfrm>
          <a:prstGeom prst="rect">
            <a:avLst/>
          </a:prstGeom>
          <a:no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Clr>
                <a:schemeClr val="lt1"/>
              </a:buClr>
              <a:buSzPct val="143274"/>
              <a:buFont typeface="Arial"/>
              <a:buNone/>
            </a:pPr>
            <a:r>
              <a:rPr lang="en-GB" sz="3800"/>
              <a:t>Fourteenth GOOS Steering Committee – Feb 2025 </a:t>
            </a:r>
            <a:endParaRPr sz="3800"/>
          </a:p>
        </p:txBody>
      </p:sp>
      <p:sp>
        <p:nvSpPr>
          <p:cNvPr id="633" name="Google Shape;633;p7"/>
          <p:cNvSpPr txBox="1"/>
          <p:nvPr/>
        </p:nvSpPr>
        <p:spPr>
          <a:xfrm>
            <a:off x="582941" y="1473172"/>
            <a:ext cx="5366922"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chemeClr val="lt1"/>
                </a:solidFill>
                <a:latin typeface="Arial"/>
                <a:ea typeface="Arial"/>
                <a:cs typeface="Arial"/>
                <a:sym typeface="Arial"/>
              </a:rPr>
              <a:t>Key areas</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RRR &gt; Global Basic Observing System (Future JCB work)</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Biodiversity Plan, Carbon Plan</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Digital Ecosystem – IOC Data Architecture</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Private Sector collaboration development – shipping companies/SOT, MEI, Ocean Decade</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Partners - Science, Satellite, Government, UN</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Communication – critical infrastructure, speaking with one voice</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Integrating Ocean Decade work/pilots – co-design, new collaborations</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GOOS REFORM</a:t>
            </a:r>
            <a:endParaRPr/>
          </a:p>
          <a:p>
            <a:pPr indent="-285750" lvl="0" marL="285750" marR="0" rtl="0" algn="l">
              <a:lnSpc>
                <a:spcPct val="100000"/>
              </a:lnSpc>
              <a:spcBef>
                <a:spcPts val="0"/>
              </a:spcBef>
              <a:spcAft>
                <a:spcPts val="0"/>
              </a:spcAft>
              <a:buClr>
                <a:schemeClr val="accent2"/>
              </a:buClr>
              <a:buSzPts val="1800"/>
              <a:buFont typeface="Arial"/>
              <a:buChar char="•"/>
            </a:pPr>
            <a:r>
              <a:rPr b="0" i="0" lang="en-GB" sz="1800" u="none" cap="none" strike="noStrike">
                <a:solidFill>
                  <a:schemeClr val="lt1"/>
                </a:solidFill>
                <a:latin typeface="Arial"/>
                <a:ea typeface="Arial"/>
                <a:cs typeface="Arial"/>
                <a:sym typeface="Arial"/>
              </a:rPr>
              <a:t>Strengthening alignment with IOC and WMO</a:t>
            </a:r>
            <a:endParaRPr b="0" i="0" sz="1400" u="none" cap="none" strike="noStrike">
              <a:solidFill>
                <a:srgbClr val="000000"/>
              </a:solidFill>
              <a:latin typeface="Arial"/>
              <a:ea typeface="Arial"/>
              <a:cs typeface="Arial"/>
              <a:sym typeface="Arial"/>
            </a:endParaRPr>
          </a:p>
        </p:txBody>
      </p:sp>
      <p:pic>
        <p:nvPicPr>
          <p:cNvPr descr="A group of people posing for a photo&#10;&#10;AI-generated content may be incorrect." id="634" name="Google Shape;634;p7"/>
          <p:cNvPicPr preferRelativeResize="0"/>
          <p:nvPr/>
        </p:nvPicPr>
        <p:blipFill rotWithShape="1">
          <a:blip r:embed="rId3">
            <a:alphaModFix/>
          </a:blip>
          <a:srcRect b="0" l="0" r="0" t="0"/>
          <a:stretch/>
        </p:blipFill>
        <p:spPr>
          <a:xfrm>
            <a:off x="6663492" y="1991062"/>
            <a:ext cx="4945567" cy="3452428"/>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8" name="Shape 638"/>
        <p:cNvGrpSpPr/>
        <p:nvPr/>
      </p:nvGrpSpPr>
      <p:grpSpPr>
        <a:xfrm>
          <a:off x="0" y="0"/>
          <a:ext cx="0" cy="0"/>
          <a:chOff x="0" y="0"/>
          <a:chExt cx="0" cy="0"/>
        </a:xfrm>
      </p:grpSpPr>
      <p:sp>
        <p:nvSpPr>
          <p:cNvPr id="639" name="Google Shape;639;p8"/>
          <p:cNvSpPr txBox="1"/>
          <p:nvPr>
            <p:ph type="title"/>
          </p:nvPr>
        </p:nvSpPr>
        <p:spPr>
          <a:xfrm>
            <a:off x="720726" y="512763"/>
            <a:ext cx="10750500" cy="574800"/>
          </a:xfrm>
          <a:prstGeom prst="rect">
            <a:avLst/>
          </a:prstGeom>
          <a:no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Clr>
                <a:schemeClr val="lt1"/>
              </a:buClr>
              <a:buSzPct val="143274"/>
              <a:buFont typeface="Arial"/>
              <a:buNone/>
            </a:pPr>
            <a:r>
              <a:rPr lang="en-GB" sz="3800"/>
              <a:t>GOOS Steering Committee Focus Areas 2025-2027</a:t>
            </a:r>
            <a:endParaRPr/>
          </a:p>
        </p:txBody>
      </p:sp>
      <p:sp>
        <p:nvSpPr>
          <p:cNvPr id="640" name="Google Shape;640;p8"/>
          <p:cNvSpPr/>
          <p:nvPr/>
        </p:nvSpPr>
        <p:spPr>
          <a:xfrm>
            <a:off x="3032362" y="5096331"/>
            <a:ext cx="5835600" cy="1039500"/>
          </a:xfrm>
          <a:prstGeom prst="leftRightArrow">
            <a:avLst>
              <a:gd fmla="val 50000" name="adj1"/>
              <a:gd fmla="val 50000" name="adj2"/>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Ocean Decade Programmes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rgbClr val="000000"/>
              </a:solidFill>
              <a:highlight>
                <a:schemeClr val="lt1"/>
              </a:highlight>
              <a:latin typeface="Arial"/>
              <a:ea typeface="Arial"/>
              <a:cs typeface="Arial"/>
              <a:sym typeface="Arial"/>
            </a:endParaRPr>
          </a:p>
        </p:txBody>
      </p:sp>
      <p:grpSp>
        <p:nvGrpSpPr>
          <p:cNvPr id="641" name="Google Shape;641;p8"/>
          <p:cNvGrpSpPr/>
          <p:nvPr/>
        </p:nvGrpSpPr>
        <p:grpSpPr>
          <a:xfrm>
            <a:off x="306688" y="2255252"/>
            <a:ext cx="11587070" cy="2922313"/>
            <a:chOff x="5976" y="958139"/>
            <a:chExt cx="11587070" cy="2922313"/>
          </a:xfrm>
        </p:grpSpPr>
        <p:sp>
          <p:nvSpPr>
            <p:cNvPr id="642" name="Google Shape;642;p8"/>
            <p:cNvSpPr/>
            <p:nvPr/>
          </p:nvSpPr>
          <p:spPr>
            <a:xfrm>
              <a:off x="553728" y="958139"/>
              <a:ext cx="589800" cy="589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
            <p:cNvSpPr/>
            <p:nvPr/>
          </p:nvSpPr>
          <p:spPr>
            <a:xfrm>
              <a:off x="5976" y="1673685"/>
              <a:ext cx="1685400" cy="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
            <p:cNvSpPr txBox="1"/>
            <p:nvPr/>
          </p:nvSpPr>
          <p:spPr>
            <a:xfrm>
              <a:off x="5976" y="1673685"/>
              <a:ext cx="1685400" cy="616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 Core coordination</a:t>
              </a:r>
              <a:endParaRPr b="0" i="0" sz="1400" u="none" cap="none" strike="noStrike">
                <a:solidFill>
                  <a:srgbClr val="000000"/>
                </a:solidFill>
                <a:latin typeface="Arial"/>
                <a:ea typeface="Arial"/>
                <a:cs typeface="Arial"/>
                <a:sym typeface="Arial"/>
              </a:endParaRPr>
            </a:p>
          </p:txBody>
        </p:sp>
        <p:sp>
          <p:nvSpPr>
            <p:cNvPr id="645" name="Google Shape;645;p8"/>
            <p:cNvSpPr/>
            <p:nvPr/>
          </p:nvSpPr>
          <p:spPr>
            <a:xfrm>
              <a:off x="5976" y="2348352"/>
              <a:ext cx="1685400" cy="15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
            <p:cNvSpPr txBox="1"/>
            <p:nvPr/>
          </p:nvSpPr>
          <p:spPr>
            <a:xfrm>
              <a:off x="5976" y="2348352"/>
              <a:ext cx="1685400" cy="153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FF0000"/>
                  </a:solidFill>
                  <a:latin typeface="Arial"/>
                  <a:ea typeface="Arial"/>
                  <a:cs typeface="Arial"/>
                  <a:sym typeface="Arial"/>
                </a:rPr>
                <a:t>WMO / IOC </a:t>
              </a:r>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OceanOPS</a:t>
              </a:r>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GOOS Steering Committee</a:t>
              </a:r>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Expert panels (OOPC, BGC, BioEco) </a:t>
              </a:r>
              <a:endParaRPr/>
            </a:p>
          </p:txBody>
        </p:sp>
        <p:sp>
          <p:nvSpPr>
            <p:cNvPr id="647" name="Google Shape;647;p8"/>
            <p:cNvSpPr/>
            <p:nvPr/>
          </p:nvSpPr>
          <p:spPr>
            <a:xfrm>
              <a:off x="2534062" y="958139"/>
              <a:ext cx="589800" cy="5898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
            <p:cNvSpPr/>
            <p:nvPr/>
          </p:nvSpPr>
          <p:spPr>
            <a:xfrm>
              <a:off x="1986310" y="1673685"/>
              <a:ext cx="1685400" cy="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
            <p:cNvSpPr txBox="1"/>
            <p:nvPr/>
          </p:nvSpPr>
          <p:spPr>
            <a:xfrm>
              <a:off x="1986310" y="1673685"/>
              <a:ext cx="1685400" cy="616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 Observation system design and development </a:t>
              </a:r>
              <a:endParaRPr b="0" i="0" sz="1400" u="none" cap="none" strike="noStrike">
                <a:solidFill>
                  <a:srgbClr val="000000"/>
                </a:solidFill>
                <a:latin typeface="Arial"/>
                <a:ea typeface="Arial"/>
                <a:cs typeface="Arial"/>
                <a:sym typeface="Arial"/>
              </a:endParaRPr>
            </a:p>
          </p:txBody>
        </p:sp>
        <p:sp>
          <p:nvSpPr>
            <p:cNvPr id="650" name="Google Shape;650;p8"/>
            <p:cNvSpPr/>
            <p:nvPr/>
          </p:nvSpPr>
          <p:spPr>
            <a:xfrm>
              <a:off x="1986310" y="2348352"/>
              <a:ext cx="1685400" cy="15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
            <p:cNvSpPr txBox="1"/>
            <p:nvPr/>
          </p:nvSpPr>
          <p:spPr>
            <a:xfrm>
              <a:off x="1986310" y="2348352"/>
              <a:ext cx="1685400" cy="153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Carbon Plan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Biodiversity Plan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WMO Rolling Review of Requirements (RRR) and Evolving GBON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Refining EOV-led indicators </a:t>
              </a:r>
              <a:endParaRPr b="0" i="0" sz="1100" u="none" cap="none" strike="noStrike">
                <a:solidFill>
                  <a:srgbClr val="000000"/>
                </a:solidFill>
                <a:latin typeface="Arial"/>
                <a:ea typeface="Arial"/>
                <a:cs typeface="Arial"/>
                <a:sym typeface="Arial"/>
              </a:endParaRPr>
            </a:p>
          </p:txBody>
        </p:sp>
        <p:sp>
          <p:nvSpPr>
            <p:cNvPr id="652" name="Google Shape;652;p8"/>
            <p:cNvSpPr/>
            <p:nvPr/>
          </p:nvSpPr>
          <p:spPr>
            <a:xfrm>
              <a:off x="3966644" y="1673685"/>
              <a:ext cx="1685400" cy="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
            <p:cNvSpPr txBox="1"/>
            <p:nvPr/>
          </p:nvSpPr>
          <p:spPr>
            <a:xfrm>
              <a:off x="3966644" y="1673685"/>
              <a:ext cx="1685400" cy="616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3. Strengthening data integration and delivery </a:t>
              </a:r>
              <a:endParaRPr b="0" i="0" sz="1400" u="none" cap="none" strike="noStrike">
                <a:solidFill>
                  <a:srgbClr val="000000"/>
                </a:solidFill>
                <a:latin typeface="Arial"/>
                <a:ea typeface="Arial"/>
                <a:cs typeface="Arial"/>
                <a:sym typeface="Arial"/>
              </a:endParaRPr>
            </a:p>
          </p:txBody>
        </p:sp>
        <p:sp>
          <p:nvSpPr>
            <p:cNvPr id="654" name="Google Shape;654;p8"/>
            <p:cNvSpPr/>
            <p:nvPr/>
          </p:nvSpPr>
          <p:spPr>
            <a:xfrm>
              <a:off x="3966644" y="2348352"/>
              <a:ext cx="1685400" cy="15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
            <p:cNvSpPr txBox="1"/>
            <p:nvPr/>
          </p:nvSpPr>
          <p:spPr>
            <a:xfrm>
              <a:off x="3966644" y="2348352"/>
              <a:ext cx="1685400" cy="153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FF0000"/>
                  </a:solidFill>
                  <a:latin typeface="Arial"/>
                  <a:ea typeface="Arial"/>
                  <a:cs typeface="Arial"/>
                  <a:sym typeface="Arial"/>
                </a:rPr>
                <a:t>IOC data architecture </a:t>
              </a:r>
              <a:r>
                <a:rPr b="0" i="0" lang="en-GB" sz="1100" u="none" cap="none" strike="noStrike">
                  <a:solidFill>
                    <a:srgbClr val="000000"/>
                  </a:solidFill>
                  <a:latin typeface="Arial"/>
                  <a:ea typeface="Arial"/>
                  <a:cs typeface="Arial"/>
                  <a:sym typeface="Arial"/>
                </a:rPr>
                <a:t>(cross-IOC sections)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FF0000"/>
                  </a:solidFill>
                  <a:latin typeface="Arial"/>
                  <a:ea typeface="Arial"/>
                  <a:cs typeface="Arial"/>
                  <a:sym typeface="Arial"/>
                </a:rPr>
                <a:t>Observations Coordination Group and GOOS Networks</a:t>
              </a:r>
              <a:endParaRPr b="0" i="0" sz="1100" u="none" cap="none" strike="noStrike">
                <a:solidFill>
                  <a:srgbClr val="FF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OceanOPS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Bioeco Portal</a:t>
              </a:r>
              <a:endParaRPr b="0" i="0" sz="1100" u="none" cap="none" strike="noStrike">
                <a:solidFill>
                  <a:srgbClr val="000000"/>
                </a:solidFill>
                <a:latin typeface="Arial"/>
                <a:ea typeface="Arial"/>
                <a:cs typeface="Arial"/>
                <a:sym typeface="Arial"/>
              </a:endParaRPr>
            </a:p>
          </p:txBody>
        </p:sp>
        <p:sp>
          <p:nvSpPr>
            <p:cNvPr id="656" name="Google Shape;656;p8"/>
            <p:cNvSpPr/>
            <p:nvPr/>
          </p:nvSpPr>
          <p:spPr>
            <a:xfrm>
              <a:off x="6494730" y="958139"/>
              <a:ext cx="589800" cy="5898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
            <p:cNvSpPr/>
            <p:nvPr/>
          </p:nvSpPr>
          <p:spPr>
            <a:xfrm>
              <a:off x="5946978" y="1673685"/>
              <a:ext cx="1685400" cy="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
            <p:cNvSpPr txBox="1"/>
            <p:nvPr/>
          </p:nvSpPr>
          <p:spPr>
            <a:xfrm>
              <a:off x="5946978" y="1673685"/>
              <a:ext cx="1685400" cy="616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4. Supporting implementation </a:t>
              </a:r>
              <a:endParaRPr b="0" i="0" sz="1400" u="none" cap="none" strike="noStrike">
                <a:solidFill>
                  <a:srgbClr val="000000"/>
                </a:solidFill>
                <a:latin typeface="Arial"/>
                <a:ea typeface="Arial"/>
                <a:cs typeface="Arial"/>
                <a:sym typeface="Arial"/>
              </a:endParaRPr>
            </a:p>
          </p:txBody>
        </p:sp>
        <p:sp>
          <p:nvSpPr>
            <p:cNvPr id="659" name="Google Shape;659;p8"/>
            <p:cNvSpPr/>
            <p:nvPr/>
          </p:nvSpPr>
          <p:spPr>
            <a:xfrm>
              <a:off x="5946978" y="2348352"/>
              <a:ext cx="1685400" cy="15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
            <p:cNvSpPr txBox="1"/>
            <p:nvPr/>
          </p:nvSpPr>
          <p:spPr>
            <a:xfrm>
              <a:off x="5946978" y="2348352"/>
              <a:ext cx="1685400" cy="153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Applications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National Focal Points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Global Regional Alliances</a:t>
              </a:r>
              <a:endParaRPr b="0" i="0" sz="1100" u="none" cap="none" strike="noStrike">
                <a:solidFill>
                  <a:srgbClr val="000000"/>
                </a:solidFill>
                <a:latin typeface="Arial"/>
                <a:ea typeface="Arial"/>
                <a:cs typeface="Arial"/>
                <a:sym typeface="Arial"/>
              </a:endParaRPr>
            </a:p>
          </p:txBody>
        </p:sp>
        <p:sp>
          <p:nvSpPr>
            <p:cNvPr id="661" name="Google Shape;661;p8"/>
            <p:cNvSpPr/>
            <p:nvPr/>
          </p:nvSpPr>
          <p:spPr>
            <a:xfrm>
              <a:off x="8475064" y="958139"/>
              <a:ext cx="589800" cy="5898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8"/>
            <p:cNvSpPr/>
            <p:nvPr/>
          </p:nvSpPr>
          <p:spPr>
            <a:xfrm>
              <a:off x="7927312" y="1673685"/>
              <a:ext cx="1685400" cy="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8"/>
            <p:cNvSpPr txBox="1"/>
            <p:nvPr/>
          </p:nvSpPr>
          <p:spPr>
            <a:xfrm>
              <a:off x="7927312" y="1673685"/>
              <a:ext cx="1685400" cy="616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5. Partners and communication </a:t>
              </a:r>
              <a:endParaRPr b="0" i="0" sz="1400" u="none" cap="none" strike="noStrike">
                <a:solidFill>
                  <a:srgbClr val="000000"/>
                </a:solidFill>
                <a:latin typeface="Arial"/>
                <a:ea typeface="Arial"/>
                <a:cs typeface="Arial"/>
                <a:sym typeface="Arial"/>
              </a:endParaRPr>
            </a:p>
          </p:txBody>
        </p:sp>
        <p:sp>
          <p:nvSpPr>
            <p:cNvPr id="664" name="Google Shape;664;p8"/>
            <p:cNvSpPr/>
            <p:nvPr/>
          </p:nvSpPr>
          <p:spPr>
            <a:xfrm>
              <a:off x="7927312" y="2348352"/>
              <a:ext cx="1685400" cy="15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
            <p:cNvSpPr txBox="1"/>
            <p:nvPr/>
          </p:nvSpPr>
          <p:spPr>
            <a:xfrm>
              <a:off x="7927312" y="2348352"/>
              <a:ext cx="1685400" cy="153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Projects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Partners (Science, Government, UN, Satellite, </a:t>
              </a:r>
              <a:r>
                <a:rPr b="0" i="0" lang="en-GB" sz="1100" u="none" cap="none" strike="noStrike">
                  <a:solidFill>
                    <a:srgbClr val="FF0000"/>
                  </a:solidFill>
                  <a:latin typeface="Arial"/>
                  <a:ea typeface="Arial"/>
                  <a:cs typeface="Arial"/>
                  <a:sym typeface="Arial"/>
                </a:rPr>
                <a:t>Private Sector</a:t>
              </a:r>
              <a:r>
                <a:rPr b="0" i="0" lang="en-GB"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FF0000"/>
                  </a:solidFill>
                  <a:latin typeface="Arial"/>
                  <a:ea typeface="Arial"/>
                  <a:cs typeface="Arial"/>
                  <a:sym typeface="Arial"/>
                </a:rPr>
                <a:t>Communication including toolkit</a:t>
              </a:r>
              <a:endParaRPr b="0" i="0" sz="1100" u="none" cap="none" strike="noStrike">
                <a:solidFill>
                  <a:srgbClr val="FF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GOOS status report card</a:t>
              </a:r>
              <a:endParaRPr b="0" i="0" sz="1100" u="none" cap="none" strike="noStrike">
                <a:solidFill>
                  <a:srgbClr val="000000"/>
                </a:solidFill>
                <a:latin typeface="Arial"/>
                <a:ea typeface="Arial"/>
                <a:cs typeface="Arial"/>
                <a:sym typeface="Arial"/>
              </a:endParaRPr>
            </a:p>
          </p:txBody>
        </p:sp>
        <p:sp>
          <p:nvSpPr>
            <p:cNvPr id="666" name="Google Shape;666;p8"/>
            <p:cNvSpPr/>
            <p:nvPr/>
          </p:nvSpPr>
          <p:spPr>
            <a:xfrm>
              <a:off x="10455398" y="958139"/>
              <a:ext cx="589800" cy="5898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
            <p:cNvSpPr/>
            <p:nvPr/>
          </p:nvSpPr>
          <p:spPr>
            <a:xfrm>
              <a:off x="9907646" y="1673685"/>
              <a:ext cx="1685400" cy="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
            <p:cNvSpPr txBox="1"/>
            <p:nvPr/>
          </p:nvSpPr>
          <p:spPr>
            <a:xfrm>
              <a:off x="9907646" y="1673685"/>
              <a:ext cx="1685400" cy="616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6. GOOS Reform</a:t>
              </a:r>
              <a:endParaRPr b="0" i="0" sz="1400" u="none" cap="none" strike="noStrike">
                <a:solidFill>
                  <a:srgbClr val="000000"/>
                </a:solidFill>
                <a:latin typeface="Arial"/>
                <a:ea typeface="Arial"/>
                <a:cs typeface="Arial"/>
                <a:sym typeface="Arial"/>
              </a:endParaRPr>
            </a:p>
          </p:txBody>
        </p:sp>
        <p:sp>
          <p:nvSpPr>
            <p:cNvPr id="669" name="Google Shape;669;p8"/>
            <p:cNvSpPr/>
            <p:nvPr/>
          </p:nvSpPr>
          <p:spPr>
            <a:xfrm>
              <a:off x="9907646" y="2348352"/>
              <a:ext cx="1685400" cy="15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8"/>
            <p:cNvSpPr txBox="1"/>
            <p:nvPr/>
          </p:nvSpPr>
          <p:spPr>
            <a:xfrm>
              <a:off x="9907646" y="2348352"/>
              <a:ext cx="1685400" cy="153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Double diamond approach</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1. Mission &amp; Scope –  the Why and What</a:t>
              </a:r>
              <a:endParaRPr/>
            </a:p>
            <a:p>
              <a:pPr indent="0" lvl="0" marL="0" marR="0" rtl="0" algn="ctr">
                <a:lnSpc>
                  <a:spcPct val="100000"/>
                </a:lnSpc>
                <a:spcBef>
                  <a:spcPts val="385"/>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2. Users, Implementation and Communication – the How?</a:t>
              </a:r>
              <a:endParaRPr/>
            </a:p>
            <a:p>
              <a:pPr indent="0" lvl="0" marL="0" marR="0" rtl="0" algn="ctr">
                <a:lnSpc>
                  <a:spcPct val="100000"/>
                </a:lnSpc>
                <a:spcBef>
                  <a:spcPts val="385"/>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385"/>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1" name="Google Shape;671;p8"/>
            <p:cNvSpPr/>
            <p:nvPr/>
          </p:nvSpPr>
          <p:spPr>
            <a:xfrm>
              <a:off x="4514396" y="958139"/>
              <a:ext cx="589800" cy="589800"/>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34917212d13_1_11"/>
          <p:cNvSpPr txBox="1"/>
          <p:nvPr>
            <p:ph type="title"/>
          </p:nvPr>
        </p:nvSpPr>
        <p:spPr>
          <a:xfrm>
            <a:off x="720726" y="512763"/>
            <a:ext cx="10750500" cy="574800"/>
          </a:xfrm>
          <a:prstGeom prst="rect">
            <a:avLst/>
          </a:prstGeom>
          <a:no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Clr>
                <a:schemeClr val="lt1"/>
              </a:buClr>
              <a:buSzPct val="143274"/>
              <a:buFont typeface="Arial"/>
              <a:buNone/>
            </a:pPr>
            <a:r>
              <a:rPr lang="en-GB" sz="3800"/>
              <a:t>GOOS Steering Committee Focus Areas 2025-2027</a:t>
            </a:r>
            <a:endParaRPr/>
          </a:p>
        </p:txBody>
      </p:sp>
      <p:pic>
        <p:nvPicPr>
          <p:cNvPr id="677" name="Google Shape;677;g34917212d13_1_11"/>
          <p:cNvPicPr preferRelativeResize="0"/>
          <p:nvPr/>
        </p:nvPicPr>
        <p:blipFill>
          <a:blip r:embed="rId3">
            <a:alphaModFix/>
          </a:blip>
          <a:stretch>
            <a:fillRect/>
          </a:stretch>
        </p:blipFill>
        <p:spPr>
          <a:xfrm>
            <a:off x="435625" y="1297004"/>
            <a:ext cx="11519992" cy="4770751"/>
          </a:xfrm>
          <a:prstGeom prst="rect">
            <a:avLst/>
          </a:prstGeom>
          <a:noFill/>
          <a:ln>
            <a:noFill/>
          </a:ln>
        </p:spPr>
      </p:pic>
      <p:sp>
        <p:nvSpPr>
          <p:cNvPr id="678" name="Google Shape;678;g34917212d13_1_11"/>
          <p:cNvSpPr/>
          <p:nvPr/>
        </p:nvSpPr>
        <p:spPr>
          <a:xfrm>
            <a:off x="3052587" y="5028256"/>
            <a:ext cx="5835600" cy="1039500"/>
          </a:xfrm>
          <a:prstGeom prst="leftRightArrow">
            <a:avLst>
              <a:gd fmla="val 50000" name="adj1"/>
              <a:gd fmla="val 50000" name="adj2"/>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Ocean Decade Programmes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rgbClr val="000000"/>
              </a:solidFill>
              <a:highlight>
                <a:schemeClr val="lt1"/>
              </a:highlight>
              <a:latin typeface="Arial"/>
              <a:ea typeface="Arial"/>
              <a:cs typeface="Arial"/>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Font typeface="Arial"/>
              <a:buNone/>
            </a:pPr>
            <a:r>
              <a:rPr lang="en-GB"/>
              <a:t>IOC Assembly (A33) June 2025</a:t>
            </a:r>
            <a:endParaRPr/>
          </a:p>
        </p:txBody>
      </p:sp>
      <p:sp>
        <p:nvSpPr>
          <p:cNvPr id="684" name="Google Shape;684;p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685" name="Google Shape;685;p5"/>
          <p:cNvSpPr txBox="1"/>
          <p:nvPr>
            <p:ph idx="1" type="body"/>
          </p:nvPr>
        </p:nvSpPr>
        <p:spPr>
          <a:xfrm>
            <a:off x="720725" y="3513600"/>
            <a:ext cx="2661302" cy="2399700"/>
          </a:xfrm>
          <a:prstGeom prst="rect">
            <a:avLst/>
          </a:prstGeom>
          <a:solidFill>
            <a:schemeClr val="accent1"/>
          </a:solidFill>
          <a:ln>
            <a:noFill/>
          </a:ln>
        </p:spPr>
        <p:txBody>
          <a:bodyPr anchorCtr="0" anchor="t" bIns="216000" lIns="216000" spcFirstLastPara="1" rIns="216000" wrap="square" tIns="216000">
            <a:noAutofit/>
          </a:bodyPr>
          <a:lstStyle/>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rPr b="1" lang="en-GB"/>
              <a:t>OONJ</a:t>
            </a:r>
            <a:endParaRPr b="1"/>
          </a:p>
          <a:p>
            <a:pPr indent="0" lvl="0" marL="0" rtl="0" algn="l">
              <a:lnSpc>
                <a:spcPct val="100000"/>
              </a:lnSpc>
              <a:spcBef>
                <a:spcPts val="0"/>
              </a:spcBef>
              <a:spcAft>
                <a:spcPts val="0"/>
              </a:spcAft>
              <a:buClr>
                <a:schemeClr val="lt1"/>
              </a:buClr>
              <a:buSzPts val="1400"/>
              <a:buNone/>
            </a:pPr>
            <a:r>
              <a:rPr lang="en-GB">
                <a:solidFill>
                  <a:schemeClr val="lt1"/>
                </a:solidFill>
              </a:rPr>
              <a:t>WG reporting out - consider best practices - SOOP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GB"/>
              <a:t>JCB</a:t>
            </a:r>
            <a:endParaRPr b="1"/>
          </a:p>
          <a:p>
            <a:pPr indent="0" lvl="0" marL="0" rtl="0" algn="l">
              <a:lnSpc>
                <a:spcPct val="100000"/>
              </a:lnSpc>
              <a:spcBef>
                <a:spcPts val="0"/>
              </a:spcBef>
              <a:spcAft>
                <a:spcPts val="0"/>
              </a:spcAft>
              <a:buClr>
                <a:schemeClr val="lt1"/>
              </a:buClr>
              <a:buSzPts val="1400"/>
              <a:buNone/>
            </a:pPr>
            <a:r>
              <a:rPr lang="en-GB">
                <a:solidFill>
                  <a:schemeClr val="lt1"/>
                </a:solidFill>
              </a:rPr>
              <a:t>WG Data, WG on GBON</a:t>
            </a:r>
            <a:endParaRPr>
              <a:solidFill>
                <a:schemeClr val="lt1"/>
              </a:solidFill>
            </a:endParaRPr>
          </a:p>
          <a:p>
            <a:pPr indent="-228600" lvl="0" marL="457200" rtl="0" algn="l">
              <a:lnSpc>
                <a:spcPct val="100000"/>
              </a:lnSpc>
              <a:spcBef>
                <a:spcPts val="0"/>
              </a:spcBef>
              <a:spcAft>
                <a:spcPts val="0"/>
              </a:spcAft>
              <a:buClr>
                <a:schemeClr val="lt1"/>
              </a:buClr>
              <a:buSzPts val="1400"/>
              <a:buNone/>
            </a:pPr>
            <a:r>
              <a:t/>
            </a:r>
            <a:endParaRPr/>
          </a:p>
          <a:p>
            <a:pPr indent="-228600" lvl="0" marL="457200" rtl="0" algn="l">
              <a:lnSpc>
                <a:spcPct val="100000"/>
              </a:lnSpc>
              <a:spcBef>
                <a:spcPts val="0"/>
              </a:spcBef>
              <a:spcAft>
                <a:spcPts val="0"/>
              </a:spcAft>
              <a:buClr>
                <a:schemeClr val="lt1"/>
              </a:buClr>
              <a:buSzPts val="1400"/>
              <a:buNone/>
            </a:pPr>
            <a:r>
              <a:t/>
            </a:r>
            <a:endParaRPr/>
          </a:p>
          <a:p>
            <a:pPr indent="-228600" lvl="0" marL="457200" rtl="0" algn="l">
              <a:lnSpc>
                <a:spcPct val="100000"/>
              </a:lnSpc>
              <a:spcBef>
                <a:spcPts val="0"/>
              </a:spcBef>
              <a:spcAft>
                <a:spcPts val="0"/>
              </a:spcAft>
              <a:buClr>
                <a:schemeClr val="lt1"/>
              </a:buClr>
              <a:buSzPts val="1400"/>
              <a:buNone/>
            </a:pPr>
            <a:r>
              <a:t/>
            </a:r>
            <a:endParaRPr/>
          </a:p>
        </p:txBody>
      </p:sp>
      <p:sp>
        <p:nvSpPr>
          <p:cNvPr id="686" name="Google Shape;686;p5"/>
          <p:cNvSpPr txBox="1"/>
          <p:nvPr>
            <p:ph idx="4" type="body"/>
          </p:nvPr>
        </p:nvSpPr>
        <p:spPr>
          <a:xfrm>
            <a:off x="3562502" y="3519912"/>
            <a:ext cx="2533498" cy="2399700"/>
          </a:xfrm>
          <a:prstGeom prst="rect">
            <a:avLst/>
          </a:prstGeom>
          <a:solidFill>
            <a:schemeClr val="accent1"/>
          </a:solidFill>
          <a:ln>
            <a:noFill/>
          </a:ln>
        </p:spPr>
        <p:txBody>
          <a:bodyPr anchorCtr="0" anchor="t" bIns="216000" lIns="216000" spcFirstLastPara="1" rIns="216000" wrap="square" tIns="216000">
            <a:noAutofit/>
          </a:bodyPr>
          <a:lstStyle/>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rPr b="1" lang="en-GB"/>
              <a:t>OBPS</a:t>
            </a:r>
            <a:endParaRPr b="1"/>
          </a:p>
          <a:p>
            <a:pPr indent="0" lvl="0" marL="0" rtl="0" algn="l">
              <a:lnSpc>
                <a:spcPct val="100000"/>
              </a:lnSpc>
              <a:spcBef>
                <a:spcPts val="0"/>
              </a:spcBef>
              <a:spcAft>
                <a:spcPts val="0"/>
              </a:spcAft>
              <a:buClr>
                <a:schemeClr val="lt1"/>
              </a:buClr>
              <a:buSzPts val="1400"/>
              <a:buNone/>
            </a:pPr>
            <a:r>
              <a:rPr lang="en-GB"/>
              <a:t>IODE-GOOS &gt; IOC</a:t>
            </a:r>
            <a:endParaRPr/>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rPr b="1" lang="en-GB"/>
              <a:t>IOC Data Architecture</a:t>
            </a:r>
            <a:endParaRPr b="1"/>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t/>
            </a:r>
            <a:endParaRPr/>
          </a:p>
          <a:p>
            <a:pPr indent="-228600" lvl="0" marL="457200" rtl="0" algn="l">
              <a:lnSpc>
                <a:spcPct val="100000"/>
              </a:lnSpc>
              <a:spcBef>
                <a:spcPts val="0"/>
              </a:spcBef>
              <a:spcAft>
                <a:spcPts val="0"/>
              </a:spcAft>
              <a:buClr>
                <a:schemeClr val="lt1"/>
              </a:buClr>
              <a:buSzPts val="1400"/>
              <a:buNone/>
            </a:pPr>
            <a:r>
              <a:t/>
            </a:r>
            <a:endParaRPr/>
          </a:p>
        </p:txBody>
      </p:sp>
      <p:sp>
        <p:nvSpPr>
          <p:cNvPr id="687" name="Google Shape;687;p5"/>
          <p:cNvSpPr txBox="1"/>
          <p:nvPr>
            <p:ph idx="6" type="body"/>
          </p:nvPr>
        </p:nvSpPr>
        <p:spPr>
          <a:xfrm>
            <a:off x="6276475" y="3513600"/>
            <a:ext cx="2661302" cy="2399700"/>
          </a:xfrm>
          <a:prstGeom prst="rect">
            <a:avLst/>
          </a:prstGeom>
          <a:solidFill>
            <a:schemeClr val="accent1"/>
          </a:solidFill>
          <a:ln>
            <a:noFill/>
          </a:ln>
        </p:spPr>
        <p:txBody>
          <a:bodyPr anchorCtr="0" anchor="t" bIns="216000" lIns="216000" spcFirstLastPara="1" rIns="216000" wrap="square" tIns="216000">
            <a:noAutofit/>
          </a:bodyPr>
          <a:lstStyle/>
          <a:p>
            <a:pPr indent="0" lvl="0" marL="0" rtl="0" algn="l">
              <a:lnSpc>
                <a:spcPct val="100000"/>
              </a:lnSpc>
              <a:spcBef>
                <a:spcPts val="0"/>
              </a:spcBef>
              <a:spcAft>
                <a:spcPts val="0"/>
              </a:spcAft>
              <a:buClr>
                <a:schemeClr val="lt1"/>
              </a:buClr>
              <a:buSzPts val="1400"/>
              <a:buNone/>
            </a:pPr>
            <a:r>
              <a:t/>
            </a:r>
            <a:endParaRPr b="1"/>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rPr b="1" lang="en-GB"/>
              <a:t>GOOS Governance Reform</a:t>
            </a:r>
            <a:endParaRPr b="1"/>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rPr b="1" lang="en-GB"/>
              <a:t>GOOS Workplan</a:t>
            </a:r>
            <a:endParaRPr b="1"/>
          </a:p>
          <a:p>
            <a:pPr indent="0" lvl="0"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t/>
            </a:r>
            <a:endParaRPr/>
          </a:p>
        </p:txBody>
      </p:sp>
      <p:pic>
        <p:nvPicPr>
          <p:cNvPr id="688" name="Google Shape;688;p5"/>
          <p:cNvPicPr preferRelativeResize="0"/>
          <p:nvPr>
            <p:ph idx="2" type="pic"/>
          </p:nvPr>
        </p:nvPicPr>
        <p:blipFill rotWithShape="1">
          <a:blip r:embed="rId3">
            <a:alphaModFix/>
          </a:blip>
          <a:srcRect b="14165" l="0" r="0" t="14167"/>
          <a:stretch/>
        </p:blipFill>
        <p:spPr>
          <a:xfrm>
            <a:off x="720725" y="1857600"/>
            <a:ext cx="2661302" cy="1656000"/>
          </a:xfrm>
          <a:prstGeom prst="rect">
            <a:avLst/>
          </a:prstGeom>
          <a:solidFill>
            <a:srgbClr val="D8D8D8"/>
          </a:solidFill>
          <a:ln>
            <a:noFill/>
          </a:ln>
        </p:spPr>
      </p:pic>
      <p:pic>
        <p:nvPicPr>
          <p:cNvPr id="689" name="Google Shape;689;p5"/>
          <p:cNvPicPr preferRelativeResize="0"/>
          <p:nvPr>
            <p:ph idx="3" type="pic"/>
          </p:nvPr>
        </p:nvPicPr>
        <p:blipFill rotWithShape="1">
          <a:blip r:embed="rId4">
            <a:alphaModFix/>
          </a:blip>
          <a:srcRect b="14165" l="0" r="0" t="14167"/>
          <a:stretch/>
        </p:blipFill>
        <p:spPr>
          <a:xfrm>
            <a:off x="3562502" y="1857600"/>
            <a:ext cx="2533498" cy="1656000"/>
          </a:xfrm>
          <a:prstGeom prst="rect">
            <a:avLst/>
          </a:prstGeom>
          <a:noFill/>
          <a:ln>
            <a:noFill/>
          </a:ln>
        </p:spPr>
      </p:pic>
      <p:pic>
        <p:nvPicPr>
          <p:cNvPr id="690" name="Google Shape;690;p5"/>
          <p:cNvPicPr preferRelativeResize="0"/>
          <p:nvPr>
            <p:ph idx="5" type="pic"/>
          </p:nvPr>
        </p:nvPicPr>
        <p:blipFill rotWithShape="1">
          <a:blip r:embed="rId5">
            <a:alphaModFix/>
          </a:blip>
          <a:srcRect b="7437" l="0" r="0" t="7437"/>
          <a:stretch/>
        </p:blipFill>
        <p:spPr>
          <a:xfrm>
            <a:off x="6276475" y="1857600"/>
            <a:ext cx="2661302" cy="1656000"/>
          </a:xfrm>
          <a:prstGeom prst="rect">
            <a:avLst/>
          </a:prstGeom>
          <a:noFill/>
          <a:ln>
            <a:noFill/>
          </a:ln>
        </p:spPr>
      </p:pic>
      <p:sp>
        <p:nvSpPr>
          <p:cNvPr id="691" name="Google Shape;691;p5"/>
          <p:cNvSpPr txBox="1"/>
          <p:nvPr/>
        </p:nvSpPr>
        <p:spPr>
          <a:xfrm>
            <a:off x="9046809" y="3540740"/>
            <a:ext cx="2661302" cy="2399700"/>
          </a:xfrm>
          <a:prstGeom prst="rect">
            <a:avLst/>
          </a:prstGeom>
          <a:solidFill>
            <a:schemeClr val="accent1"/>
          </a:solidFill>
          <a:ln>
            <a:noFill/>
          </a:ln>
        </p:spPr>
        <p:txBody>
          <a:bodyPr anchorCtr="0" anchor="t" bIns="216000" lIns="216000" spcFirstLastPara="1" rIns="216000" wrap="square" tIns="216000">
            <a:noAutofit/>
          </a:bodyPr>
          <a:lstStyle/>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rPr b="1" i="0" lang="en-GB" sz="1400" u="none" cap="none" strike="noStrike">
                <a:solidFill>
                  <a:schemeClr val="lt1"/>
                </a:solidFill>
              </a:rPr>
              <a:t>IOC Medium Term Strategy</a:t>
            </a:r>
            <a:endParaRPr b="1"/>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rPr b="1" i="0" lang="en-GB" sz="1400" u="none" cap="none" strike="noStrike">
                <a:solidFill>
                  <a:schemeClr val="lt1"/>
                </a:solidFill>
              </a:rPr>
              <a:t>Sustainable Ocean Management and Planning</a:t>
            </a:r>
            <a:r>
              <a:rPr b="0" i="0" lang="en-GB" sz="1400" u="none" cap="none" strike="noStrike">
                <a:solidFill>
                  <a:schemeClr val="lt1"/>
                </a:solidFill>
                <a:latin typeface="Arial"/>
                <a:ea typeface="Arial"/>
                <a:cs typeface="Arial"/>
                <a:sym typeface="Arial"/>
              </a:rPr>
              <a:t> (SOPM)</a:t>
            </a:r>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92" name="Google Shape;692;p5"/>
          <p:cNvPicPr preferRelativeResize="0"/>
          <p:nvPr/>
        </p:nvPicPr>
        <p:blipFill rotWithShape="1">
          <a:blip r:embed="rId6">
            <a:alphaModFix/>
          </a:blip>
          <a:srcRect b="0" l="0" r="0" t="0"/>
          <a:stretch/>
        </p:blipFill>
        <p:spPr>
          <a:xfrm>
            <a:off x="9046809" y="1849548"/>
            <a:ext cx="2661302" cy="1701852"/>
          </a:xfrm>
          <a:prstGeom prst="rect">
            <a:avLst/>
          </a:prstGeom>
          <a:solidFill>
            <a:srgbClr val="D8D8D8"/>
          </a:solid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14bcfdec53c_0_1266"/>
          <p:cNvSpPr txBox="1"/>
          <p:nvPr>
            <p:ph type="ctrTitle"/>
          </p:nvPr>
        </p:nvSpPr>
        <p:spPr>
          <a:xfrm>
            <a:off x="601456" y="2854801"/>
            <a:ext cx="4074000"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GB"/>
              <a:t>Thank you</a:t>
            </a:r>
            <a:endParaRPr/>
          </a:p>
        </p:txBody>
      </p:sp>
      <p:sp>
        <p:nvSpPr>
          <p:cNvPr id="698" name="Google Shape;698;g14bcfdec53c_0_1266"/>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GB"/>
              <a:t>goosocean.org</a:t>
            </a:r>
            <a:endParaRPr/>
          </a:p>
        </p:txBody>
      </p:sp>
      <p:pic>
        <p:nvPicPr>
          <p:cNvPr descr="A picture containing swimming, ocean floor&#10;&#10;Description automatically generated" id="699" name="Google Shape;699;g14bcfdec53c_0_1266"/>
          <p:cNvPicPr preferRelativeResize="0"/>
          <p:nvPr/>
        </p:nvPicPr>
        <p:blipFill rotWithShape="1">
          <a:blip r:embed="rId3">
            <a:alphaModFix/>
          </a:blip>
          <a:srcRect b="-735" l="0" r="9140" t="-80"/>
          <a:stretch/>
        </p:blipFill>
        <p:spPr>
          <a:xfrm>
            <a:off x="5003292" y="222416"/>
            <a:ext cx="3885337" cy="6458466"/>
          </a:xfrm>
          <a:prstGeom prst="rect">
            <a:avLst/>
          </a:prstGeom>
          <a:noFill/>
          <a:ln>
            <a:noFill/>
          </a:ln>
        </p:spPr>
      </p:pic>
      <p:pic>
        <p:nvPicPr>
          <p:cNvPr id="700" name="Google Shape;700;g14bcfdec53c_0_1266"/>
          <p:cNvPicPr preferRelativeResize="0"/>
          <p:nvPr/>
        </p:nvPicPr>
        <p:blipFill rotWithShape="1">
          <a:blip r:embed="rId4">
            <a:alphaModFix/>
          </a:blip>
          <a:srcRect b="8182" l="0" r="0" t="7426"/>
          <a:stretch/>
        </p:blipFill>
        <p:spPr>
          <a:xfrm>
            <a:off x="9014364" y="233724"/>
            <a:ext cx="3177633" cy="2178790"/>
          </a:xfrm>
          <a:prstGeom prst="rect">
            <a:avLst/>
          </a:prstGeom>
          <a:noFill/>
          <a:ln>
            <a:noFill/>
          </a:ln>
        </p:spPr>
      </p:pic>
      <p:pic>
        <p:nvPicPr>
          <p:cNvPr descr="A picture containing person&#10;&#10;Description automatically generated" id="701" name="Google Shape;701;g14bcfdec53c_0_1266"/>
          <p:cNvPicPr preferRelativeResize="0"/>
          <p:nvPr/>
        </p:nvPicPr>
        <p:blipFill rotWithShape="1">
          <a:blip r:embed="rId5">
            <a:alphaModFix/>
          </a:blip>
          <a:srcRect b="9016" l="0" r="0" t="1871"/>
          <a:stretch/>
        </p:blipFill>
        <p:spPr>
          <a:xfrm>
            <a:off x="9014365" y="2574207"/>
            <a:ext cx="3177637" cy="1755647"/>
          </a:xfrm>
          <a:prstGeom prst="rect">
            <a:avLst/>
          </a:prstGeom>
          <a:noFill/>
          <a:ln>
            <a:noFill/>
          </a:ln>
        </p:spPr>
      </p:pic>
      <p:pic>
        <p:nvPicPr>
          <p:cNvPr descr="A picture containing sky, outdoor, snow, seal&#10;&#10;Description automatically generated" id="702" name="Google Shape;702;g14bcfdec53c_0_1266"/>
          <p:cNvPicPr preferRelativeResize="0"/>
          <p:nvPr/>
        </p:nvPicPr>
        <p:blipFill rotWithShape="1">
          <a:blip r:embed="rId6">
            <a:alphaModFix/>
          </a:blip>
          <a:srcRect b="-1086" l="0" r="0" t="9663"/>
          <a:stretch/>
        </p:blipFill>
        <p:spPr>
          <a:xfrm>
            <a:off x="9014364" y="4486675"/>
            <a:ext cx="3177633" cy="2178791"/>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6" name="Shape 706"/>
        <p:cNvGrpSpPr/>
        <p:nvPr/>
      </p:nvGrpSpPr>
      <p:grpSpPr>
        <a:xfrm>
          <a:off x="0" y="0"/>
          <a:ext cx="0" cy="0"/>
          <a:chOff x="0" y="0"/>
          <a:chExt cx="0" cy="0"/>
        </a:xfrm>
      </p:grpSpPr>
      <p:sp>
        <p:nvSpPr>
          <p:cNvPr id="707" name="Google Shape;707;p9"/>
          <p:cNvSpPr txBox="1"/>
          <p:nvPr>
            <p:ph type="title"/>
          </p:nvPr>
        </p:nvSpPr>
        <p:spPr>
          <a:xfrm>
            <a:off x="720726" y="277091"/>
            <a:ext cx="10750500" cy="1020022"/>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1200"/>
              </a:spcAft>
              <a:buSzPts val="1800"/>
              <a:buNone/>
            </a:pPr>
            <a:r>
              <a:rPr lang="en-GB" sz="3200"/>
              <a:t>IOC Medium Term Strategy (2022-2029)</a:t>
            </a:r>
            <a:br>
              <a:rPr b="1" lang="en-GB" sz="3200">
                <a:solidFill>
                  <a:srgbClr val="004563"/>
                </a:solidFill>
                <a:latin typeface="Open Sans"/>
                <a:ea typeface="Open Sans"/>
                <a:cs typeface="Open Sans"/>
                <a:sym typeface="Open Sans"/>
              </a:rPr>
            </a:br>
            <a:r>
              <a:rPr lang="en-GB" sz="3200"/>
              <a:t>High-level objectives and priorities</a:t>
            </a:r>
            <a:endParaRPr/>
          </a:p>
        </p:txBody>
      </p:sp>
      <p:sp>
        <p:nvSpPr>
          <p:cNvPr id="708" name="Google Shape;708;p9"/>
          <p:cNvSpPr txBox="1"/>
          <p:nvPr>
            <p:ph idx="1" type="body"/>
          </p:nvPr>
        </p:nvSpPr>
        <p:spPr>
          <a:xfrm>
            <a:off x="720725" y="1634836"/>
            <a:ext cx="10750500" cy="4278552"/>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800"/>
              <a:buNone/>
            </a:pPr>
            <a:r>
              <a:rPr b="1" lang="en-GB" sz="2400">
                <a:solidFill>
                  <a:srgbClr val="004563"/>
                </a:solidFill>
                <a:latin typeface="Open Sans"/>
                <a:ea typeface="Open Sans"/>
                <a:cs typeface="Open Sans"/>
                <a:sym typeface="Open Sans"/>
              </a:rPr>
              <a:t>1. Healthy ocean and sustained ocean ecosystem services</a:t>
            </a:r>
            <a:endParaRPr/>
          </a:p>
          <a:p>
            <a:pPr indent="-228600" lvl="0" marL="457200" rtl="0" algn="l">
              <a:lnSpc>
                <a:spcPct val="100000"/>
              </a:lnSpc>
              <a:spcBef>
                <a:spcPts val="1200"/>
              </a:spcBef>
              <a:spcAft>
                <a:spcPts val="0"/>
              </a:spcAft>
              <a:buSzPts val="1800"/>
              <a:buNone/>
            </a:pPr>
            <a:r>
              <a:rPr b="1" lang="en-GB" sz="2400">
                <a:solidFill>
                  <a:srgbClr val="004563"/>
                </a:solidFill>
                <a:latin typeface="Open Sans"/>
                <a:ea typeface="Open Sans"/>
                <a:cs typeface="Open Sans"/>
                <a:sym typeface="Open Sans"/>
              </a:rPr>
              <a:t>2. Effective warning systems and preparedness for tsunamis and other ocean-related hazards</a:t>
            </a:r>
            <a:endParaRPr/>
          </a:p>
          <a:p>
            <a:pPr indent="-228600" lvl="0" marL="457200" rtl="0" algn="l">
              <a:lnSpc>
                <a:spcPct val="100000"/>
              </a:lnSpc>
              <a:spcBef>
                <a:spcPts val="1200"/>
              </a:spcBef>
              <a:spcAft>
                <a:spcPts val="0"/>
              </a:spcAft>
              <a:buSzPts val="1800"/>
              <a:buNone/>
            </a:pPr>
            <a:r>
              <a:rPr b="1" lang="en-GB" sz="2400">
                <a:solidFill>
                  <a:srgbClr val="004563"/>
                </a:solidFill>
                <a:latin typeface="Open Sans"/>
                <a:ea typeface="Open Sans"/>
                <a:cs typeface="Open Sans"/>
                <a:sym typeface="Open Sans"/>
              </a:rPr>
              <a:t>3. Resilience to climate change and contribution to its mitigation</a:t>
            </a:r>
            <a:endParaRPr/>
          </a:p>
          <a:p>
            <a:pPr indent="-228600" lvl="0" marL="457200" rtl="0" algn="l">
              <a:lnSpc>
                <a:spcPct val="100000"/>
              </a:lnSpc>
              <a:spcBef>
                <a:spcPts val="1200"/>
              </a:spcBef>
              <a:spcAft>
                <a:spcPts val="0"/>
              </a:spcAft>
              <a:buSzPts val="1800"/>
              <a:buNone/>
            </a:pPr>
            <a:r>
              <a:rPr b="1" lang="en-GB" sz="2400">
                <a:solidFill>
                  <a:srgbClr val="004563"/>
                </a:solidFill>
                <a:latin typeface="Open Sans"/>
                <a:ea typeface="Open Sans"/>
                <a:cs typeface="Open Sans"/>
                <a:sym typeface="Open Sans"/>
              </a:rPr>
              <a:t>4. Scientifically-founded services for the sustainable ocean economy</a:t>
            </a:r>
            <a:endParaRPr/>
          </a:p>
          <a:p>
            <a:pPr indent="-228600" lvl="0" marL="457200" rtl="0" algn="l">
              <a:lnSpc>
                <a:spcPct val="100000"/>
              </a:lnSpc>
              <a:spcBef>
                <a:spcPts val="1200"/>
              </a:spcBef>
              <a:spcAft>
                <a:spcPts val="1200"/>
              </a:spcAft>
              <a:buSzPts val="1800"/>
              <a:buNone/>
            </a:pPr>
            <a:r>
              <a:rPr b="1" lang="en-GB" sz="2400">
                <a:solidFill>
                  <a:srgbClr val="004563"/>
                </a:solidFill>
                <a:latin typeface="Open Sans"/>
                <a:ea typeface="Open Sans"/>
                <a:cs typeface="Open Sans"/>
                <a:sym typeface="Open Sans"/>
              </a:rPr>
              <a:t>5. Foresight on emerging ocean science issues.</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3" name="Shape 713"/>
        <p:cNvGrpSpPr/>
        <p:nvPr/>
      </p:nvGrpSpPr>
      <p:grpSpPr>
        <a:xfrm>
          <a:off x="0" y="0"/>
          <a:ext cx="0" cy="0"/>
          <a:chOff x="0" y="0"/>
          <a:chExt cx="0" cy="0"/>
        </a:xfrm>
      </p:grpSpPr>
      <p:pic>
        <p:nvPicPr>
          <p:cNvPr id="714" name="Google Shape;714;g34854c02750_1_1281"/>
          <p:cNvPicPr preferRelativeResize="0"/>
          <p:nvPr/>
        </p:nvPicPr>
        <p:blipFill rotWithShape="1">
          <a:blip r:embed="rId3">
            <a:alphaModFix/>
          </a:blip>
          <a:srcRect b="0" l="0" r="0" t="0"/>
          <a:stretch/>
        </p:blipFill>
        <p:spPr>
          <a:xfrm>
            <a:off x="952500" y="422350"/>
            <a:ext cx="10517198" cy="5730099"/>
          </a:xfrm>
          <a:prstGeom prst="rect">
            <a:avLst/>
          </a:prstGeom>
          <a:noFill/>
          <a:ln>
            <a:noFill/>
          </a:ln>
        </p:spPr>
      </p:pic>
      <p:sp>
        <p:nvSpPr>
          <p:cNvPr id="715" name="Google Shape;715;g34854c02750_1_128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100"/>
              <a:buNone/>
            </a:pPr>
            <a:fld id="{00000000-1234-1234-1234-123412341234}" type="slidenum">
              <a:rPr lang="en-GB"/>
              <a:t>‹#›</a:t>
            </a:fld>
            <a:endParaRPr/>
          </a:p>
        </p:txBody>
      </p:sp>
      <p:cxnSp>
        <p:nvCxnSpPr>
          <p:cNvPr id="716" name="Google Shape;716;g34854c02750_1_1281"/>
          <p:cNvCxnSpPr/>
          <p:nvPr/>
        </p:nvCxnSpPr>
        <p:spPr>
          <a:xfrm>
            <a:off x="4685275" y="582600"/>
            <a:ext cx="19200" cy="5409600"/>
          </a:xfrm>
          <a:prstGeom prst="straightConnector1">
            <a:avLst/>
          </a:prstGeom>
          <a:noFill/>
          <a:ln cap="flat" cmpd="sng" w="19050">
            <a:solidFill>
              <a:schemeClr val="accent1"/>
            </a:solidFill>
            <a:prstDash val="solid"/>
            <a:round/>
            <a:headEnd len="sm" w="sm" type="none"/>
            <a:tailEnd len="sm" w="sm" type="none"/>
          </a:ln>
        </p:spPr>
      </p:cxnSp>
      <p:sp>
        <p:nvSpPr>
          <p:cNvPr id="717" name="Google Shape;717;g34854c02750_1_1281"/>
          <p:cNvSpPr txBox="1"/>
          <p:nvPr/>
        </p:nvSpPr>
        <p:spPr>
          <a:xfrm>
            <a:off x="1840188" y="805400"/>
            <a:ext cx="26526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GB" sz="1600" u="none" cap="none" strike="noStrike">
                <a:solidFill>
                  <a:schemeClr val="accent1"/>
                </a:solidFill>
                <a:latin typeface="Arial"/>
                <a:ea typeface="Arial"/>
                <a:cs typeface="Arial"/>
                <a:sym typeface="Arial"/>
              </a:rPr>
              <a:t>Ocean Observing </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000"/>
              <a:buFont typeface="Arial"/>
              <a:buNone/>
            </a:pPr>
            <a:r>
              <a:rPr b="1" i="0" lang="en-GB" sz="1600" u="none" cap="none" strike="noStrike">
                <a:solidFill>
                  <a:schemeClr val="accent1"/>
                </a:solidFill>
                <a:latin typeface="Arial"/>
                <a:ea typeface="Arial"/>
                <a:cs typeface="Arial"/>
                <a:sym typeface="Arial"/>
              </a:rPr>
              <a:t>Co-Design</a:t>
            </a:r>
            <a:endParaRPr b="1" i="0" sz="1600" u="none" cap="none" strike="noStrike">
              <a:solidFill>
                <a:schemeClr val="accent1"/>
              </a:solidFill>
              <a:latin typeface="Arial"/>
              <a:ea typeface="Arial"/>
              <a:cs typeface="Arial"/>
              <a:sym typeface="Arial"/>
            </a:endParaRPr>
          </a:p>
        </p:txBody>
      </p:sp>
      <p:sp>
        <p:nvSpPr>
          <p:cNvPr id="718" name="Google Shape;718;g34854c02750_1_1281"/>
          <p:cNvSpPr txBox="1"/>
          <p:nvPr/>
        </p:nvSpPr>
        <p:spPr>
          <a:xfrm>
            <a:off x="5007010" y="820850"/>
            <a:ext cx="2024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GB" sz="1600" u="none" cap="none" strike="noStrike">
                <a:solidFill>
                  <a:schemeClr val="accent1"/>
                </a:solidFill>
                <a:latin typeface="Arial"/>
                <a:ea typeface="Arial"/>
                <a:cs typeface="Arial"/>
                <a:sym typeface="Arial"/>
              </a:rPr>
              <a:t>CoastPredict</a:t>
            </a:r>
            <a:endParaRPr b="1" i="0" sz="1600" u="none" cap="none" strike="noStrike">
              <a:solidFill>
                <a:schemeClr val="accent1"/>
              </a:solidFill>
              <a:latin typeface="Arial"/>
              <a:ea typeface="Arial"/>
              <a:cs typeface="Arial"/>
              <a:sym typeface="Arial"/>
            </a:endParaRPr>
          </a:p>
        </p:txBody>
      </p:sp>
      <p:sp>
        <p:nvSpPr>
          <p:cNvPr id="719" name="Google Shape;719;g34854c02750_1_1281"/>
          <p:cNvSpPr txBox="1"/>
          <p:nvPr/>
        </p:nvSpPr>
        <p:spPr>
          <a:xfrm>
            <a:off x="7859025" y="679250"/>
            <a:ext cx="29865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GB" sz="1600" u="none" cap="none" strike="noStrike">
                <a:solidFill>
                  <a:schemeClr val="accent1"/>
                </a:solidFill>
                <a:latin typeface="Arial"/>
                <a:ea typeface="Arial"/>
                <a:cs typeface="Arial"/>
                <a:sym typeface="Arial"/>
              </a:rPr>
              <a:t>GOOS Decade Coordination Office: Ocean Observing</a:t>
            </a:r>
            <a:endParaRPr b="1" i="0" sz="1600" u="none" cap="none" strike="noStrike">
              <a:solidFill>
                <a:schemeClr val="accent1"/>
              </a:solidFill>
              <a:latin typeface="Arial"/>
              <a:ea typeface="Arial"/>
              <a:cs typeface="Arial"/>
              <a:sym typeface="Arial"/>
            </a:endParaRPr>
          </a:p>
        </p:txBody>
      </p:sp>
      <p:sp>
        <p:nvSpPr>
          <p:cNvPr id="720" name="Google Shape;720;g34854c02750_1_1281"/>
          <p:cNvSpPr txBox="1"/>
          <p:nvPr/>
        </p:nvSpPr>
        <p:spPr>
          <a:xfrm>
            <a:off x="4700650" y="2122150"/>
            <a:ext cx="2846700" cy="1604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GB" sz="1500" u="none" cap="none" strike="noStrike">
                <a:solidFill>
                  <a:schemeClr val="accent1"/>
                </a:solidFill>
                <a:latin typeface="Arial"/>
                <a:ea typeface="Arial"/>
                <a:cs typeface="Arial"/>
                <a:sym typeface="Arial"/>
              </a:rPr>
              <a:t>GlobalCoast</a:t>
            </a:r>
            <a:r>
              <a:rPr b="0" i="0" lang="en-GB" sz="1500" u="none" cap="none" strike="noStrike">
                <a:solidFill>
                  <a:schemeClr val="accent4"/>
                </a:solidFill>
                <a:latin typeface="Arial"/>
                <a:ea typeface="Arial"/>
                <a:cs typeface="Arial"/>
                <a:sym typeface="Arial"/>
              </a:rPr>
              <a:t> - implementation </a:t>
            </a:r>
            <a:endParaRPr b="0" i="0" sz="1500" u="none" cap="none" strike="noStrike">
              <a:solidFill>
                <a:schemeClr val="accent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rPr b="1" i="0" lang="en-GB" sz="1500" u="none" cap="none" strike="noStrike">
                <a:solidFill>
                  <a:schemeClr val="accent1"/>
                </a:solidFill>
                <a:latin typeface="Arial"/>
                <a:ea typeface="Arial"/>
                <a:cs typeface="Arial"/>
                <a:sym typeface="Arial"/>
              </a:rPr>
              <a:t>125+</a:t>
            </a:r>
            <a:r>
              <a:rPr b="0" i="0" lang="en-GB" sz="1500" u="none" cap="none" strike="noStrike">
                <a:solidFill>
                  <a:schemeClr val="accent4"/>
                </a:solidFill>
                <a:latin typeface="Arial"/>
                <a:ea typeface="Arial"/>
                <a:cs typeface="Arial"/>
                <a:sym typeface="Arial"/>
              </a:rPr>
              <a:t> Pilot Sites </a:t>
            </a:r>
            <a:endParaRPr b="0" i="0" sz="1500" u="none" cap="none" strike="noStrike">
              <a:solidFill>
                <a:schemeClr val="accent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rPr b="1" i="0" lang="en-GB" sz="1500" u="none" cap="none" strike="noStrike">
                <a:solidFill>
                  <a:schemeClr val="accent1"/>
                </a:solidFill>
                <a:latin typeface="Arial"/>
                <a:ea typeface="Arial"/>
                <a:cs typeface="Arial"/>
                <a:sym typeface="Arial"/>
              </a:rPr>
              <a:t>65+</a:t>
            </a:r>
            <a:r>
              <a:rPr b="0" i="0" lang="en-GB" sz="1500" u="none" cap="none" strike="noStrike">
                <a:solidFill>
                  <a:schemeClr val="accent4"/>
                </a:solidFill>
                <a:latin typeface="Arial"/>
                <a:ea typeface="Arial"/>
                <a:cs typeface="Arial"/>
                <a:sym typeface="Arial"/>
              </a:rPr>
              <a:t> countries</a:t>
            </a:r>
            <a:endParaRPr b="0" i="0" sz="1500" u="none" cap="none" strike="noStrike">
              <a:solidFill>
                <a:schemeClr val="accent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rPr b="0" i="0" lang="en-GB" sz="1500" u="none" cap="none" strike="noStrike">
                <a:solidFill>
                  <a:schemeClr val="accent4"/>
                </a:solidFill>
                <a:latin typeface="Arial"/>
                <a:ea typeface="Arial"/>
                <a:cs typeface="Arial"/>
                <a:sym typeface="Arial"/>
              </a:rPr>
              <a:t>Multiple regions</a:t>
            </a:r>
            <a:endParaRPr b="0" i="0" sz="1500" u="none" cap="none" strike="noStrike">
              <a:solidFill>
                <a:schemeClr val="accent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rPr b="0" i="0" lang="en-GB" sz="1500" u="none" cap="none" strike="noStrike">
                <a:solidFill>
                  <a:schemeClr val="accent4"/>
                </a:solidFill>
                <a:latin typeface="Arial"/>
                <a:ea typeface="Arial"/>
                <a:cs typeface="Arial"/>
                <a:sym typeface="Arial"/>
              </a:rPr>
              <a:t>Revolutionise global coastal observing and forecasting</a:t>
            </a:r>
            <a:endParaRPr b="0" i="0" sz="1500" u="none" cap="none" strike="noStrike">
              <a:solidFill>
                <a:schemeClr val="accent4"/>
              </a:solidFill>
              <a:latin typeface="Arial"/>
              <a:ea typeface="Arial"/>
              <a:cs typeface="Arial"/>
              <a:sym typeface="Arial"/>
            </a:endParaRPr>
          </a:p>
        </p:txBody>
      </p:sp>
      <p:sp>
        <p:nvSpPr>
          <p:cNvPr id="721" name="Google Shape;721;g34854c02750_1_1281"/>
          <p:cNvSpPr txBox="1"/>
          <p:nvPr/>
        </p:nvSpPr>
        <p:spPr>
          <a:xfrm>
            <a:off x="1097925" y="2081788"/>
            <a:ext cx="3502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Co-Design </a:t>
            </a:r>
            <a:r>
              <a:rPr b="0" i="0" lang="en-GB" sz="1500" u="none" cap="none" strike="noStrike">
                <a:solidFill>
                  <a:schemeClr val="accent4"/>
                </a:solidFill>
                <a:latin typeface="Arial"/>
                <a:ea typeface="Arial"/>
                <a:cs typeface="Arial"/>
                <a:sym typeface="Arial"/>
              </a:rPr>
              <a:t>observing-modeling-users </a:t>
            </a:r>
            <a:endParaRPr b="0" i="0" sz="1500" u="none" cap="none" strike="noStrike">
              <a:solidFill>
                <a:schemeClr val="accen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Establish clear investment priorities</a:t>
            </a:r>
            <a:endParaRPr b="0" i="0" sz="1500" u="none" cap="none" strike="noStrike">
              <a:solidFill>
                <a:schemeClr val="accent4"/>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Accessible </a:t>
            </a:r>
            <a:r>
              <a:rPr b="0" i="0" lang="en-GB" sz="1500" u="none" cap="none" strike="noStrike">
                <a:solidFill>
                  <a:schemeClr val="accent4"/>
                </a:solidFill>
                <a:latin typeface="Arial"/>
                <a:ea typeface="Arial"/>
                <a:cs typeface="Arial"/>
                <a:sym typeface="Arial"/>
              </a:rPr>
              <a:t>ocean information</a:t>
            </a:r>
            <a:r>
              <a:rPr b="0" i="0" lang="en-GB" sz="1500" u="none" cap="none" strike="noStrike">
                <a:solidFill>
                  <a:schemeClr val="accent1"/>
                </a:solidFill>
                <a:latin typeface="Arial"/>
                <a:ea typeface="Arial"/>
                <a:cs typeface="Arial"/>
                <a:sym typeface="Arial"/>
              </a:rPr>
              <a:t> </a:t>
            </a:r>
            <a:endParaRPr b="0" i="0" sz="1500" u="none" cap="none" strike="noStrike">
              <a:solidFill>
                <a:schemeClr val="accen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Effectively </a:t>
            </a:r>
            <a:r>
              <a:rPr b="0" i="0" lang="en-GB" sz="1500" u="none" cap="none" strike="noStrike">
                <a:solidFill>
                  <a:schemeClr val="accent4"/>
                </a:solidFill>
                <a:latin typeface="Arial"/>
                <a:ea typeface="Arial"/>
                <a:cs typeface="Arial"/>
                <a:sym typeface="Arial"/>
              </a:rPr>
              <a:t>meet global challenges</a:t>
            </a:r>
            <a:endParaRPr b="0" i="0" sz="1500" u="none" cap="none" strike="noStrike">
              <a:solidFill>
                <a:schemeClr val="accent4"/>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1" i="0" lang="en-GB" sz="1500" u="none" cap="none" strike="noStrike">
                <a:solidFill>
                  <a:schemeClr val="accent1"/>
                </a:solidFill>
                <a:latin typeface="Arial"/>
                <a:ea typeface="Arial"/>
                <a:cs typeface="Arial"/>
                <a:sym typeface="Arial"/>
              </a:rPr>
              <a:t>6 </a:t>
            </a:r>
            <a:r>
              <a:rPr b="0" i="0" lang="en-GB" sz="1500" u="none" cap="none" strike="noStrike">
                <a:solidFill>
                  <a:schemeClr val="accent1"/>
                </a:solidFill>
                <a:latin typeface="Arial"/>
                <a:ea typeface="Arial"/>
                <a:cs typeface="Arial"/>
                <a:sym typeface="Arial"/>
              </a:rPr>
              <a:t>Co-Design </a:t>
            </a:r>
            <a:r>
              <a:rPr b="0" i="0" lang="en-GB" sz="1500" u="none" cap="none" strike="noStrike">
                <a:solidFill>
                  <a:schemeClr val="accent4"/>
                </a:solidFill>
                <a:latin typeface="Arial"/>
                <a:ea typeface="Arial"/>
                <a:cs typeface="Arial"/>
                <a:sym typeface="Arial"/>
              </a:rPr>
              <a:t>Exemplar Projects</a:t>
            </a:r>
            <a:endParaRPr b="0" i="0" sz="1500" u="none" cap="none" strike="noStrike">
              <a:solidFill>
                <a:schemeClr val="accent4"/>
              </a:solidFill>
              <a:latin typeface="Arial"/>
              <a:ea typeface="Arial"/>
              <a:cs typeface="Arial"/>
              <a:sym typeface="Arial"/>
            </a:endParaRPr>
          </a:p>
        </p:txBody>
      </p:sp>
      <p:sp>
        <p:nvSpPr>
          <p:cNvPr id="722" name="Google Shape;722;g34854c02750_1_1281"/>
          <p:cNvSpPr txBox="1"/>
          <p:nvPr/>
        </p:nvSpPr>
        <p:spPr>
          <a:xfrm>
            <a:off x="7710500" y="1543450"/>
            <a:ext cx="29193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11</a:t>
            </a:r>
            <a:r>
              <a:rPr b="0" i="0" lang="en-GB" sz="1500" u="none" cap="none" strike="noStrike">
                <a:solidFill>
                  <a:schemeClr val="dk1"/>
                </a:solidFill>
                <a:latin typeface="Arial"/>
                <a:ea typeface="Arial"/>
                <a:cs typeface="Arial"/>
                <a:sym typeface="Arial"/>
              </a:rPr>
              <a:t> </a:t>
            </a:r>
            <a:r>
              <a:rPr b="0" i="0" lang="en-GB" sz="1500" u="none" cap="none" strike="noStrike">
                <a:solidFill>
                  <a:schemeClr val="accent4"/>
                </a:solidFill>
                <a:latin typeface="Arial"/>
                <a:ea typeface="Arial"/>
                <a:cs typeface="Arial"/>
                <a:sym typeface="Arial"/>
              </a:rPr>
              <a:t>Ocean Decade Programmes</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91</a:t>
            </a:r>
            <a:r>
              <a:rPr b="0" i="0" lang="en-GB" sz="1500" u="none" cap="none" strike="noStrike">
                <a:solidFill>
                  <a:schemeClr val="accent1"/>
                </a:solidFill>
                <a:latin typeface="Arial"/>
                <a:ea typeface="Arial"/>
                <a:cs typeface="Arial"/>
                <a:sym typeface="Arial"/>
              </a:rPr>
              <a:t> </a:t>
            </a:r>
            <a:r>
              <a:rPr b="0" i="0" lang="en-GB" sz="1500" u="none" cap="none" strike="noStrike">
                <a:solidFill>
                  <a:schemeClr val="accent4"/>
                </a:solidFill>
                <a:latin typeface="Arial"/>
                <a:ea typeface="Arial"/>
                <a:cs typeface="Arial"/>
                <a:sym typeface="Arial"/>
              </a:rPr>
              <a:t>Projects</a:t>
            </a:r>
            <a:endParaRPr b="0" i="0" sz="1500" u="none" cap="none" strike="noStrike">
              <a:solidFill>
                <a:schemeClr val="accent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1" i="0" lang="en-GB" sz="1500" u="none" cap="none" strike="noStrike">
                <a:solidFill>
                  <a:schemeClr val="accent1"/>
                </a:solidFill>
                <a:latin typeface="Arial"/>
                <a:ea typeface="Arial"/>
                <a:cs typeface="Arial"/>
                <a:sym typeface="Arial"/>
              </a:rPr>
              <a:t>30%</a:t>
            </a:r>
            <a:r>
              <a:rPr b="0" i="0" lang="en-GB" sz="1500" u="none" cap="none" strike="noStrike">
                <a:solidFill>
                  <a:schemeClr val="accent4"/>
                </a:solidFill>
                <a:latin typeface="Arial"/>
                <a:ea typeface="Arial"/>
                <a:cs typeface="Arial"/>
                <a:sym typeface="Arial"/>
              </a:rPr>
              <a:t> Ocean Decade Actions</a:t>
            </a:r>
            <a:endParaRPr b="0" i="0" sz="1500" u="none" cap="none" strike="noStrike">
              <a:solidFill>
                <a:schemeClr val="accent4"/>
              </a:solidFill>
              <a:latin typeface="Arial"/>
              <a:ea typeface="Arial"/>
              <a:cs typeface="Arial"/>
              <a:sym typeface="Arial"/>
            </a:endParaRPr>
          </a:p>
        </p:txBody>
      </p:sp>
      <p:sp>
        <p:nvSpPr>
          <p:cNvPr id="723" name="Google Shape;723;g34854c02750_1_1281"/>
          <p:cNvSpPr/>
          <p:nvPr/>
        </p:nvSpPr>
        <p:spPr>
          <a:xfrm>
            <a:off x="78925" y="104150"/>
            <a:ext cx="1765200" cy="171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4" name="Google Shape;724;g34854c02750_1_1281"/>
          <p:cNvPicPr preferRelativeResize="0"/>
          <p:nvPr/>
        </p:nvPicPr>
        <p:blipFill rotWithShape="1">
          <a:blip r:embed="rId4">
            <a:alphaModFix/>
          </a:blip>
          <a:srcRect b="0" l="0" r="0" t="0"/>
          <a:stretch/>
        </p:blipFill>
        <p:spPr>
          <a:xfrm>
            <a:off x="171188" y="256375"/>
            <a:ext cx="1580681" cy="1243800"/>
          </a:xfrm>
          <a:prstGeom prst="rect">
            <a:avLst/>
          </a:prstGeom>
          <a:noFill/>
          <a:ln>
            <a:noFill/>
          </a:ln>
        </p:spPr>
      </p:pic>
      <p:pic>
        <p:nvPicPr>
          <p:cNvPr id="725" name="Google Shape;725;g34854c02750_1_1281"/>
          <p:cNvPicPr preferRelativeResize="0"/>
          <p:nvPr/>
        </p:nvPicPr>
        <p:blipFill rotWithShape="1">
          <a:blip r:embed="rId5">
            <a:alphaModFix/>
          </a:blip>
          <a:srcRect b="-22789" l="-1003" r="28806" t="0"/>
          <a:stretch/>
        </p:blipFill>
        <p:spPr>
          <a:xfrm>
            <a:off x="4685275" y="3951599"/>
            <a:ext cx="2846824" cy="1980652"/>
          </a:xfrm>
          <a:prstGeom prst="rect">
            <a:avLst/>
          </a:prstGeom>
          <a:noFill/>
          <a:ln>
            <a:noFill/>
          </a:ln>
        </p:spPr>
      </p:pic>
      <p:pic>
        <p:nvPicPr>
          <p:cNvPr id="726" name="Google Shape;726;g34854c02750_1_1281"/>
          <p:cNvPicPr preferRelativeResize="0"/>
          <p:nvPr/>
        </p:nvPicPr>
        <p:blipFill rotWithShape="1">
          <a:blip r:embed="rId6">
            <a:alphaModFix/>
          </a:blip>
          <a:srcRect b="0" l="0" r="0" t="0"/>
          <a:stretch/>
        </p:blipFill>
        <p:spPr>
          <a:xfrm>
            <a:off x="1060997" y="3868625"/>
            <a:ext cx="3576351" cy="1895150"/>
          </a:xfrm>
          <a:prstGeom prst="rect">
            <a:avLst/>
          </a:prstGeom>
          <a:noFill/>
          <a:ln>
            <a:noFill/>
          </a:ln>
        </p:spPr>
      </p:pic>
      <p:pic>
        <p:nvPicPr>
          <p:cNvPr descr="A logo with a globe and text&#10;&#10;Description automatically generated" id="727" name="Google Shape;727;g34854c02750_1_1281"/>
          <p:cNvPicPr preferRelativeResize="0"/>
          <p:nvPr/>
        </p:nvPicPr>
        <p:blipFill rotWithShape="1">
          <a:blip r:embed="rId7">
            <a:alphaModFix/>
          </a:blip>
          <a:srcRect b="30442" l="0" r="0" t="36273"/>
          <a:stretch/>
        </p:blipFill>
        <p:spPr>
          <a:xfrm>
            <a:off x="8180050" y="2639850"/>
            <a:ext cx="2344452" cy="780300"/>
          </a:xfrm>
          <a:prstGeom prst="rect">
            <a:avLst/>
          </a:prstGeom>
          <a:noFill/>
          <a:ln>
            <a:noFill/>
          </a:ln>
        </p:spPr>
      </p:pic>
      <p:cxnSp>
        <p:nvCxnSpPr>
          <p:cNvPr id="728" name="Google Shape;728;g34854c02750_1_1281"/>
          <p:cNvCxnSpPr/>
          <p:nvPr/>
        </p:nvCxnSpPr>
        <p:spPr>
          <a:xfrm>
            <a:off x="7545613" y="582225"/>
            <a:ext cx="19200" cy="5409600"/>
          </a:xfrm>
          <a:prstGeom prst="straightConnector1">
            <a:avLst/>
          </a:prstGeom>
          <a:noFill/>
          <a:ln cap="flat" cmpd="sng" w="19050">
            <a:solidFill>
              <a:schemeClr val="accent1"/>
            </a:solidFill>
            <a:prstDash val="solid"/>
            <a:round/>
            <a:headEnd len="sm" w="sm" type="none"/>
            <a:tailEnd len="sm" w="sm" type="none"/>
          </a:ln>
        </p:spPr>
      </p:cxnSp>
      <p:cxnSp>
        <p:nvCxnSpPr>
          <p:cNvPr id="729" name="Google Shape;729;g34854c02750_1_1281"/>
          <p:cNvCxnSpPr/>
          <p:nvPr/>
        </p:nvCxnSpPr>
        <p:spPr>
          <a:xfrm flipH="1" rot="10800000">
            <a:off x="7559750" y="3592138"/>
            <a:ext cx="3745800" cy="13200"/>
          </a:xfrm>
          <a:prstGeom prst="straightConnector1">
            <a:avLst/>
          </a:prstGeom>
          <a:noFill/>
          <a:ln cap="flat" cmpd="sng" w="19050">
            <a:solidFill>
              <a:schemeClr val="accent1"/>
            </a:solidFill>
            <a:prstDash val="solid"/>
            <a:round/>
            <a:headEnd len="sm" w="sm" type="none"/>
            <a:tailEnd len="sm" w="sm" type="none"/>
          </a:ln>
        </p:spPr>
      </p:cxnSp>
      <p:sp>
        <p:nvSpPr>
          <p:cNvPr id="730" name="Google Shape;730;g34854c02750_1_1281"/>
          <p:cNvSpPr txBox="1"/>
          <p:nvPr/>
        </p:nvSpPr>
        <p:spPr>
          <a:xfrm>
            <a:off x="7859026" y="3777350"/>
            <a:ext cx="2986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GB" sz="1600" u="none" cap="none" strike="noStrike">
                <a:solidFill>
                  <a:schemeClr val="accent1"/>
                </a:solidFill>
                <a:latin typeface="Arial"/>
                <a:ea typeface="Arial"/>
                <a:cs typeface="Arial"/>
                <a:sym typeface="Arial"/>
              </a:rPr>
              <a:t>Ocean Decade Challenge 7</a:t>
            </a:r>
            <a:endParaRPr b="1" i="0" sz="1600" u="none" cap="none" strike="noStrike">
              <a:solidFill>
                <a:schemeClr val="accent1"/>
              </a:solidFill>
              <a:latin typeface="Arial"/>
              <a:ea typeface="Arial"/>
              <a:cs typeface="Arial"/>
              <a:sym typeface="Arial"/>
            </a:endParaRPr>
          </a:p>
        </p:txBody>
      </p:sp>
      <p:sp>
        <p:nvSpPr>
          <p:cNvPr id="731" name="Google Shape;731;g34854c02750_1_1281"/>
          <p:cNvSpPr txBox="1"/>
          <p:nvPr/>
        </p:nvSpPr>
        <p:spPr>
          <a:xfrm>
            <a:off x="8180050" y="4544350"/>
            <a:ext cx="1580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rial"/>
              <a:buNone/>
            </a:pPr>
            <a:r>
              <a:rPr b="1" i="0" lang="en-GB" sz="1400" u="none" cap="none" strike="noStrike">
                <a:solidFill>
                  <a:schemeClr val="accent1"/>
                </a:solidFill>
                <a:latin typeface="Arial"/>
                <a:ea typeface="Arial"/>
                <a:cs typeface="Arial"/>
                <a:sym typeface="Arial"/>
              </a:rPr>
              <a:t>Vision 2030 White Paper</a:t>
            </a:r>
            <a:endParaRPr b="0" i="0" sz="1400" u="none" cap="none" strike="noStrike">
              <a:solidFill>
                <a:schemeClr val="accent4"/>
              </a:solidFill>
              <a:latin typeface="Arial"/>
              <a:ea typeface="Arial"/>
              <a:cs typeface="Arial"/>
              <a:sym typeface="Arial"/>
            </a:endParaRPr>
          </a:p>
        </p:txBody>
      </p:sp>
      <p:sp>
        <p:nvSpPr>
          <p:cNvPr id="732" name="Google Shape;732;g34854c02750_1_1281"/>
          <p:cNvSpPr txBox="1"/>
          <p:nvPr/>
        </p:nvSpPr>
        <p:spPr>
          <a:xfrm>
            <a:off x="7932650" y="5495850"/>
            <a:ext cx="3000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8"/>
              </a:rPr>
              <a:t>https://oceanexpert.org/document/33599</a:t>
            </a:r>
            <a:r>
              <a:rPr b="0" i="0" lang="en-GB"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733" name="Google Shape;733;g34854c02750_1_1281"/>
          <p:cNvPicPr preferRelativeResize="0"/>
          <p:nvPr/>
        </p:nvPicPr>
        <p:blipFill rotWithShape="1">
          <a:blip r:embed="rId9">
            <a:alphaModFix/>
          </a:blip>
          <a:srcRect b="5984" l="8834" r="7816" t="6387"/>
          <a:stretch/>
        </p:blipFill>
        <p:spPr>
          <a:xfrm>
            <a:off x="9642097" y="4230250"/>
            <a:ext cx="1183078" cy="1243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4854c02750_1_172"/>
          <p:cNvSpPr txBox="1"/>
          <p:nvPr>
            <p:ph idx="4294967295" type="title"/>
          </p:nvPr>
        </p:nvSpPr>
        <p:spPr>
          <a:xfrm>
            <a:off x="156952" y="336550"/>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b="1" lang="en-GB" sz="2400">
                <a:solidFill>
                  <a:srgbClr val="002060"/>
                </a:solidFill>
                <a:latin typeface="Arial"/>
                <a:ea typeface="Arial"/>
                <a:cs typeface="Arial"/>
                <a:sym typeface="Arial"/>
              </a:rPr>
              <a:t>“Ocean Observation is a Societal Service”</a:t>
            </a:r>
            <a:endParaRPr b="1" sz="2400">
              <a:solidFill>
                <a:srgbClr val="002060"/>
              </a:solidFill>
              <a:latin typeface="Arial"/>
              <a:ea typeface="Arial"/>
              <a:cs typeface="Arial"/>
              <a:sym typeface="Arial"/>
            </a:endParaRPr>
          </a:p>
        </p:txBody>
      </p:sp>
      <p:sp>
        <p:nvSpPr>
          <p:cNvPr id="364" name="Google Shape;364;g34854c02750_1_172"/>
          <p:cNvSpPr/>
          <p:nvPr/>
        </p:nvSpPr>
        <p:spPr>
          <a:xfrm>
            <a:off x="4480352" y="1629630"/>
            <a:ext cx="3055800" cy="2328000"/>
          </a:xfrm>
          <a:prstGeom prst="rect">
            <a:avLst/>
          </a:prstGeom>
          <a:solidFill>
            <a:srgbClr val="F0F0F0"/>
          </a:solidFill>
          <a:ln cap="flat" cmpd="sng" w="9525">
            <a:solidFill>
              <a:srgbClr val="F0F0F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34854c02750_1_172"/>
          <p:cNvSpPr/>
          <p:nvPr/>
        </p:nvSpPr>
        <p:spPr>
          <a:xfrm>
            <a:off x="8379102" y="1883592"/>
            <a:ext cx="3055800" cy="2880000"/>
          </a:xfrm>
          <a:prstGeom prst="rect">
            <a:avLst/>
          </a:prstGeom>
          <a:solidFill>
            <a:srgbClr val="F0F0F0"/>
          </a:solidFill>
          <a:ln cap="flat" cmpd="sng" w="9525">
            <a:solidFill>
              <a:srgbClr val="F0F0F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34854c02750_1_172"/>
          <p:cNvSpPr/>
          <p:nvPr/>
        </p:nvSpPr>
        <p:spPr>
          <a:xfrm>
            <a:off x="581602" y="1883642"/>
            <a:ext cx="3055800" cy="2880000"/>
          </a:xfrm>
          <a:prstGeom prst="rect">
            <a:avLst/>
          </a:prstGeom>
          <a:solidFill>
            <a:srgbClr val="F0F0F0"/>
          </a:solidFill>
          <a:ln cap="flat" cmpd="sng" w="9525">
            <a:solidFill>
              <a:srgbClr val="F0F0F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34854c02750_1_172"/>
          <p:cNvSpPr txBox="1"/>
          <p:nvPr/>
        </p:nvSpPr>
        <p:spPr>
          <a:xfrm>
            <a:off x="556952" y="1767692"/>
            <a:ext cx="30804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Ecosystem of providers</a:t>
            </a:r>
            <a:br>
              <a:rPr b="1" i="0" lang="en-GB" sz="1800" u="none" cap="none" strike="noStrike">
                <a:solidFill>
                  <a:srgbClr val="FFFFFF"/>
                </a:solidFill>
                <a:latin typeface="Arial"/>
                <a:ea typeface="Arial"/>
                <a:cs typeface="Arial"/>
                <a:sym typeface="Arial"/>
              </a:rPr>
            </a:br>
            <a:r>
              <a:rPr b="0" i="0" lang="en-GB" sz="1600" u="none" cap="none" strike="noStrike">
                <a:solidFill>
                  <a:srgbClr val="FFFFFF"/>
                </a:solidFill>
                <a:latin typeface="Arial"/>
                <a:ea typeface="Arial"/>
                <a:cs typeface="Arial"/>
                <a:sym typeface="Arial"/>
              </a:rPr>
              <a:t>Observation infrastructure</a:t>
            </a:r>
            <a:endParaRPr b="0" i="0" sz="1600" u="none" cap="none" strike="noStrike">
              <a:solidFill>
                <a:srgbClr val="FFFFFF"/>
              </a:solidFill>
              <a:latin typeface="Arial"/>
              <a:ea typeface="Arial"/>
              <a:cs typeface="Arial"/>
              <a:sym typeface="Arial"/>
            </a:endParaRPr>
          </a:p>
        </p:txBody>
      </p:sp>
      <p:sp>
        <p:nvSpPr>
          <p:cNvPr id="368" name="Google Shape;368;g34854c02750_1_172"/>
          <p:cNvSpPr/>
          <p:nvPr/>
        </p:nvSpPr>
        <p:spPr>
          <a:xfrm rot="5400000">
            <a:off x="3859552" y="2802692"/>
            <a:ext cx="474900" cy="682800"/>
          </a:xfrm>
          <a:prstGeom prst="down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34854c02750_1_172"/>
          <p:cNvSpPr/>
          <p:nvPr/>
        </p:nvSpPr>
        <p:spPr>
          <a:xfrm rot="-5400000">
            <a:off x="7640090" y="2802680"/>
            <a:ext cx="474900" cy="682800"/>
          </a:xfrm>
          <a:prstGeom prst="down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34854c02750_1_172"/>
          <p:cNvSpPr txBox="1"/>
          <p:nvPr/>
        </p:nvSpPr>
        <p:spPr>
          <a:xfrm>
            <a:off x="8392952" y="1767692"/>
            <a:ext cx="30804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Beneficiaries of ocean information</a:t>
            </a:r>
            <a:endParaRPr b="1" i="0" sz="1800" u="none" cap="none" strike="noStrike">
              <a:solidFill>
                <a:srgbClr val="FFFFFF"/>
              </a:solidFill>
              <a:latin typeface="Arial"/>
              <a:ea typeface="Arial"/>
              <a:cs typeface="Arial"/>
              <a:sym typeface="Arial"/>
            </a:endParaRPr>
          </a:p>
        </p:txBody>
      </p:sp>
      <p:pic>
        <p:nvPicPr>
          <p:cNvPr id="371" name="Google Shape;371;g34854c02750_1_172"/>
          <p:cNvPicPr preferRelativeResize="0"/>
          <p:nvPr/>
        </p:nvPicPr>
        <p:blipFill rotWithShape="1">
          <a:blip r:embed="rId3">
            <a:alphaModFix/>
          </a:blip>
          <a:srcRect b="0" l="0" r="0" t="0"/>
          <a:stretch/>
        </p:blipFill>
        <p:spPr>
          <a:xfrm>
            <a:off x="848927" y="2136767"/>
            <a:ext cx="2412200" cy="2412200"/>
          </a:xfrm>
          <a:prstGeom prst="rect">
            <a:avLst/>
          </a:prstGeom>
          <a:noFill/>
          <a:ln>
            <a:noFill/>
          </a:ln>
        </p:spPr>
      </p:pic>
      <p:sp>
        <p:nvSpPr>
          <p:cNvPr id="372" name="Google Shape;372;g34854c02750_1_172"/>
          <p:cNvSpPr txBox="1"/>
          <p:nvPr/>
        </p:nvSpPr>
        <p:spPr>
          <a:xfrm>
            <a:off x="556940" y="4341298"/>
            <a:ext cx="3080400" cy="900000"/>
          </a:xfrm>
          <a:prstGeom prst="rect">
            <a:avLst/>
          </a:prstGeom>
          <a:solidFill>
            <a:srgbClr val="556D99">
              <a:alpha val="45098"/>
            </a:srgbClr>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333333"/>
                </a:solidFill>
                <a:latin typeface="Arial"/>
                <a:ea typeface="Arial"/>
                <a:cs typeface="Arial"/>
                <a:sym typeface="Arial"/>
              </a:rPr>
              <a:t>Ocean observing community Member States &amp; other investors</a:t>
            </a:r>
            <a:endParaRPr b="1" i="0" sz="1300" u="none" cap="none" strike="noStrike">
              <a:solidFill>
                <a:srgbClr val="333333"/>
              </a:solidFill>
              <a:latin typeface="Arial"/>
              <a:ea typeface="Arial"/>
              <a:cs typeface="Arial"/>
              <a:sym typeface="Arial"/>
            </a:endParaRPr>
          </a:p>
        </p:txBody>
      </p:sp>
      <p:sp>
        <p:nvSpPr>
          <p:cNvPr id="373" name="Google Shape;373;g34854c02750_1_172"/>
          <p:cNvSpPr txBox="1"/>
          <p:nvPr/>
        </p:nvSpPr>
        <p:spPr>
          <a:xfrm>
            <a:off x="8392940" y="4341248"/>
            <a:ext cx="3080400" cy="900000"/>
          </a:xfrm>
          <a:prstGeom prst="rect">
            <a:avLst/>
          </a:prstGeom>
          <a:solidFill>
            <a:srgbClr val="556D99">
              <a:alpha val="45098"/>
            </a:srgbClr>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467"/>
              <a:buFont typeface="Arial"/>
              <a:buNone/>
            </a:pPr>
            <a:r>
              <a:rPr b="1" i="0" lang="en-GB" sz="1467" u="none" cap="none" strike="noStrike">
                <a:solidFill>
                  <a:srgbClr val="000000"/>
                </a:solidFill>
                <a:latin typeface="Arial"/>
                <a:ea typeface="Arial"/>
                <a:cs typeface="Arial"/>
                <a:sym typeface="Arial"/>
              </a:rPr>
              <a:t>Member States, research, decision makers, operational service  delivery, users, investors</a:t>
            </a:r>
            <a:endParaRPr b="1" i="0" sz="1500" u="none" cap="none" strike="noStrike">
              <a:solidFill>
                <a:srgbClr val="000000"/>
              </a:solidFill>
              <a:latin typeface="Arial"/>
              <a:ea typeface="Arial"/>
              <a:cs typeface="Arial"/>
              <a:sym typeface="Arial"/>
            </a:endParaRPr>
          </a:p>
        </p:txBody>
      </p:sp>
      <p:sp>
        <p:nvSpPr>
          <p:cNvPr id="374" name="Google Shape;374;g34854c02750_1_172"/>
          <p:cNvSpPr txBox="1"/>
          <p:nvPr/>
        </p:nvSpPr>
        <p:spPr>
          <a:xfrm>
            <a:off x="4468015" y="3807898"/>
            <a:ext cx="3080400" cy="900000"/>
          </a:xfrm>
          <a:prstGeom prst="rect">
            <a:avLst/>
          </a:prstGeom>
          <a:solidFill>
            <a:srgbClr val="556D99">
              <a:alpha val="45098"/>
            </a:srgbClr>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chemeClr val="lt1"/>
              </a:buClr>
              <a:buSzPts val="1500"/>
              <a:buFont typeface="Arial"/>
              <a:buNone/>
            </a:pPr>
            <a:r>
              <a:rPr b="1" i="0" lang="en-GB" sz="1467" u="none" cap="none" strike="noStrike">
                <a:solidFill>
                  <a:srgbClr val="000000"/>
                </a:solidFill>
                <a:latin typeface="Arial"/>
                <a:ea typeface="Arial"/>
                <a:cs typeface="Arial"/>
                <a:sym typeface="Arial"/>
              </a:rPr>
              <a:t>Collaboration - Coordination - Integration - Advocacy</a:t>
            </a:r>
            <a:endParaRPr b="1" i="0" sz="1300" u="none" cap="none" strike="noStrike">
              <a:solidFill>
                <a:srgbClr val="000000"/>
              </a:solidFill>
              <a:latin typeface="Arial"/>
              <a:ea typeface="Arial"/>
              <a:cs typeface="Arial"/>
              <a:sym typeface="Arial"/>
            </a:endParaRPr>
          </a:p>
        </p:txBody>
      </p:sp>
      <p:sp>
        <p:nvSpPr>
          <p:cNvPr id="375" name="Google Shape;375;g34854c02750_1_172"/>
          <p:cNvSpPr txBox="1"/>
          <p:nvPr/>
        </p:nvSpPr>
        <p:spPr>
          <a:xfrm>
            <a:off x="4468052" y="1234342"/>
            <a:ext cx="30804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Global Ocean Observing System</a:t>
            </a:r>
            <a:endParaRPr b="1" i="0" sz="1800" u="none" cap="none" strike="noStrike">
              <a:solidFill>
                <a:srgbClr val="FFFFFF"/>
              </a:solidFill>
              <a:latin typeface="Arial"/>
              <a:ea typeface="Arial"/>
              <a:cs typeface="Arial"/>
              <a:sym typeface="Arial"/>
            </a:endParaRPr>
          </a:p>
        </p:txBody>
      </p:sp>
      <p:pic>
        <p:nvPicPr>
          <p:cNvPr id="376" name="Google Shape;376;g34854c02750_1_172"/>
          <p:cNvPicPr preferRelativeResize="0"/>
          <p:nvPr/>
        </p:nvPicPr>
        <p:blipFill rotWithShape="1">
          <a:blip r:embed="rId4">
            <a:alphaModFix/>
          </a:blip>
          <a:srcRect b="21773" l="0" r="0" t="20439"/>
          <a:stretch/>
        </p:blipFill>
        <p:spPr>
          <a:xfrm>
            <a:off x="4468052" y="1909865"/>
            <a:ext cx="3080400" cy="1800000"/>
          </a:xfrm>
          <a:prstGeom prst="rect">
            <a:avLst/>
          </a:prstGeom>
          <a:noFill/>
          <a:ln>
            <a:noFill/>
          </a:ln>
        </p:spPr>
      </p:pic>
      <p:pic>
        <p:nvPicPr>
          <p:cNvPr id="377" name="Google Shape;377;g34854c02750_1_172"/>
          <p:cNvPicPr preferRelativeResize="0"/>
          <p:nvPr/>
        </p:nvPicPr>
        <p:blipFill rotWithShape="1">
          <a:blip r:embed="rId5">
            <a:alphaModFix/>
          </a:blip>
          <a:srcRect b="0" l="0" r="0" t="0"/>
          <a:stretch/>
        </p:blipFill>
        <p:spPr>
          <a:xfrm>
            <a:off x="8442461" y="3827770"/>
            <a:ext cx="1488765" cy="576000"/>
          </a:xfrm>
          <a:prstGeom prst="rect">
            <a:avLst/>
          </a:prstGeom>
          <a:noFill/>
          <a:ln>
            <a:noFill/>
          </a:ln>
        </p:spPr>
      </p:pic>
      <p:pic>
        <p:nvPicPr>
          <p:cNvPr descr="World Meteorological Organization - Wikipedia" id="378" name="Google Shape;378;g34854c02750_1_172"/>
          <p:cNvPicPr preferRelativeResize="0"/>
          <p:nvPr/>
        </p:nvPicPr>
        <p:blipFill rotWithShape="1">
          <a:blip r:embed="rId6">
            <a:alphaModFix/>
          </a:blip>
          <a:srcRect b="0" l="0" r="0" t="0"/>
          <a:stretch/>
        </p:blipFill>
        <p:spPr>
          <a:xfrm>
            <a:off x="8540712" y="2459218"/>
            <a:ext cx="1305045" cy="490891"/>
          </a:xfrm>
          <a:prstGeom prst="rect">
            <a:avLst/>
          </a:prstGeom>
          <a:noFill/>
          <a:ln>
            <a:noFill/>
          </a:ln>
        </p:spPr>
      </p:pic>
      <p:pic>
        <p:nvPicPr>
          <p:cNvPr id="379" name="Google Shape;379;g34854c02750_1_172"/>
          <p:cNvPicPr preferRelativeResize="0"/>
          <p:nvPr/>
        </p:nvPicPr>
        <p:blipFill rotWithShape="1">
          <a:blip r:embed="rId7">
            <a:alphaModFix/>
          </a:blip>
          <a:srcRect b="0" l="0" r="0" t="0"/>
          <a:stretch/>
        </p:blipFill>
        <p:spPr>
          <a:xfrm>
            <a:off x="10089435" y="2529828"/>
            <a:ext cx="494615" cy="539999"/>
          </a:xfrm>
          <a:prstGeom prst="rect">
            <a:avLst/>
          </a:prstGeom>
          <a:noFill/>
          <a:ln>
            <a:noFill/>
          </a:ln>
        </p:spPr>
      </p:pic>
      <p:pic>
        <p:nvPicPr>
          <p:cNvPr id="380" name="Google Shape;380;g34854c02750_1_172"/>
          <p:cNvPicPr preferRelativeResize="0"/>
          <p:nvPr/>
        </p:nvPicPr>
        <p:blipFill rotWithShape="1">
          <a:blip r:embed="rId8">
            <a:alphaModFix/>
          </a:blip>
          <a:srcRect b="0" l="0" r="0" t="0"/>
          <a:stretch/>
        </p:blipFill>
        <p:spPr>
          <a:xfrm>
            <a:off x="8561774" y="3390977"/>
            <a:ext cx="1162524" cy="468001"/>
          </a:xfrm>
          <a:prstGeom prst="rect">
            <a:avLst/>
          </a:prstGeom>
          <a:noFill/>
          <a:ln>
            <a:noFill/>
          </a:ln>
        </p:spPr>
      </p:pic>
      <p:pic>
        <p:nvPicPr>
          <p:cNvPr id="381" name="Google Shape;381;g34854c02750_1_172"/>
          <p:cNvPicPr preferRelativeResize="0"/>
          <p:nvPr/>
        </p:nvPicPr>
        <p:blipFill rotWithShape="1">
          <a:blip r:embed="rId9">
            <a:alphaModFix/>
          </a:blip>
          <a:srcRect b="0" l="0" r="0" t="0"/>
          <a:stretch/>
        </p:blipFill>
        <p:spPr>
          <a:xfrm>
            <a:off x="8616913" y="3098035"/>
            <a:ext cx="987474" cy="252000"/>
          </a:xfrm>
          <a:prstGeom prst="rect">
            <a:avLst/>
          </a:prstGeom>
          <a:noFill/>
          <a:ln>
            <a:noFill/>
          </a:ln>
        </p:spPr>
      </p:pic>
      <p:pic>
        <p:nvPicPr>
          <p:cNvPr id="382" name="Google Shape;382;g34854c02750_1_172"/>
          <p:cNvPicPr preferRelativeResize="0"/>
          <p:nvPr/>
        </p:nvPicPr>
        <p:blipFill rotWithShape="1">
          <a:blip r:embed="rId10">
            <a:alphaModFix/>
          </a:blip>
          <a:srcRect b="0" l="0" r="0" t="0"/>
          <a:stretch/>
        </p:blipFill>
        <p:spPr>
          <a:xfrm>
            <a:off x="9928569" y="3248706"/>
            <a:ext cx="765570" cy="252000"/>
          </a:xfrm>
          <a:prstGeom prst="rect">
            <a:avLst/>
          </a:prstGeom>
          <a:noFill/>
          <a:ln>
            <a:noFill/>
          </a:ln>
        </p:spPr>
      </p:pic>
      <p:pic>
        <p:nvPicPr>
          <p:cNvPr descr="Oceans - United Nations Sustainable Development" id="383" name="Google Shape;383;g34854c02750_1_172"/>
          <p:cNvPicPr preferRelativeResize="0"/>
          <p:nvPr/>
        </p:nvPicPr>
        <p:blipFill rotWithShape="1">
          <a:blip r:embed="rId11">
            <a:alphaModFix/>
          </a:blip>
          <a:srcRect b="0" l="0" r="66000" t="0"/>
          <a:stretch/>
        </p:blipFill>
        <p:spPr>
          <a:xfrm>
            <a:off x="9986104" y="3571277"/>
            <a:ext cx="649189" cy="720001"/>
          </a:xfrm>
          <a:prstGeom prst="rect">
            <a:avLst/>
          </a:prstGeom>
          <a:noFill/>
          <a:ln>
            <a:noFill/>
          </a:ln>
        </p:spPr>
      </p:pic>
      <p:pic>
        <p:nvPicPr>
          <p:cNvPr id="384" name="Google Shape;384;g34854c02750_1_172"/>
          <p:cNvPicPr preferRelativeResize="0"/>
          <p:nvPr/>
        </p:nvPicPr>
        <p:blipFill rotWithShape="1">
          <a:blip r:embed="rId12">
            <a:alphaModFix/>
          </a:blip>
          <a:srcRect b="0" l="0" r="0" t="0"/>
          <a:stretch/>
        </p:blipFill>
        <p:spPr>
          <a:xfrm>
            <a:off x="10909615" y="2472332"/>
            <a:ext cx="494614" cy="674700"/>
          </a:xfrm>
          <a:prstGeom prst="rect">
            <a:avLst/>
          </a:prstGeom>
          <a:noFill/>
          <a:ln>
            <a:noFill/>
          </a:ln>
        </p:spPr>
      </p:pic>
      <p:pic>
        <p:nvPicPr>
          <p:cNvPr descr="Fisheries &amp; Aquaculture (@FAOfish) / X" id="385" name="Google Shape;385;g34854c02750_1_172"/>
          <p:cNvPicPr preferRelativeResize="0"/>
          <p:nvPr/>
        </p:nvPicPr>
        <p:blipFill rotWithShape="1">
          <a:blip r:embed="rId13">
            <a:alphaModFix/>
          </a:blip>
          <a:srcRect b="0" l="0" r="0" t="0"/>
          <a:stretch/>
        </p:blipFill>
        <p:spPr>
          <a:xfrm>
            <a:off x="10855710" y="3199816"/>
            <a:ext cx="548518" cy="548518"/>
          </a:xfrm>
          <a:prstGeom prst="rect">
            <a:avLst/>
          </a:prstGeom>
          <a:noFill/>
          <a:ln>
            <a:noFill/>
          </a:ln>
        </p:spPr>
      </p:pic>
      <p:pic>
        <p:nvPicPr>
          <p:cNvPr descr="WMO and the Early Warnings for All Initiative" id="386" name="Google Shape;386;g34854c02750_1_172"/>
          <p:cNvPicPr preferRelativeResize="0"/>
          <p:nvPr/>
        </p:nvPicPr>
        <p:blipFill rotWithShape="1">
          <a:blip r:embed="rId14">
            <a:alphaModFix/>
          </a:blip>
          <a:srcRect b="0" l="0" r="0" t="0"/>
          <a:stretch/>
        </p:blipFill>
        <p:spPr>
          <a:xfrm>
            <a:off x="10806787" y="3886611"/>
            <a:ext cx="594000" cy="36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7" name="Shape 737"/>
        <p:cNvGrpSpPr/>
        <p:nvPr/>
      </p:nvGrpSpPr>
      <p:grpSpPr>
        <a:xfrm>
          <a:off x="0" y="0"/>
          <a:ext cx="0" cy="0"/>
          <a:chOff x="0" y="0"/>
          <a:chExt cx="0" cy="0"/>
        </a:xfrm>
      </p:grpSpPr>
      <p:pic>
        <p:nvPicPr>
          <p:cNvPr descr="Map&#10;&#10;Description automatically generated" id="738" name="Google Shape;738;g2da88d5c573_0_3045"/>
          <p:cNvPicPr preferRelativeResize="0"/>
          <p:nvPr/>
        </p:nvPicPr>
        <p:blipFill rotWithShape="1">
          <a:blip r:embed="rId3">
            <a:alphaModFix/>
          </a:blip>
          <a:srcRect b="0" l="0" r="0" t="0"/>
          <a:stretch/>
        </p:blipFill>
        <p:spPr>
          <a:xfrm>
            <a:off x="1144585" y="992990"/>
            <a:ext cx="9841307" cy="5277777"/>
          </a:xfrm>
          <a:prstGeom prst="rect">
            <a:avLst/>
          </a:prstGeom>
          <a:noFill/>
          <a:ln>
            <a:noFill/>
          </a:ln>
        </p:spPr>
      </p:pic>
      <p:sp>
        <p:nvSpPr>
          <p:cNvPr id="739" name="Google Shape;739;g2da88d5c573_0_304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sz="1000"/>
              <a:t>‹#›</a:t>
            </a:fld>
            <a:endParaRPr sz="1000"/>
          </a:p>
        </p:txBody>
      </p:sp>
      <p:sp>
        <p:nvSpPr>
          <p:cNvPr id="740" name="Google Shape;740;g2da88d5c573_0_3045"/>
          <p:cNvSpPr txBox="1"/>
          <p:nvPr>
            <p:ph type="title"/>
          </p:nvPr>
        </p:nvSpPr>
        <p:spPr>
          <a:xfrm>
            <a:off x="331963" y="269317"/>
            <a:ext cx="5887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GOOS Coordination Office</a:t>
            </a:r>
            <a:endParaRPr/>
          </a:p>
        </p:txBody>
      </p:sp>
      <p:grpSp>
        <p:nvGrpSpPr>
          <p:cNvPr id="741" name="Google Shape;741;g2da88d5c573_0_3045"/>
          <p:cNvGrpSpPr/>
          <p:nvPr/>
        </p:nvGrpSpPr>
        <p:grpSpPr>
          <a:xfrm>
            <a:off x="211493" y="3590239"/>
            <a:ext cx="4070107" cy="3184790"/>
            <a:chOff x="-826312" y="1330705"/>
            <a:chExt cx="3388367" cy="2887127"/>
          </a:xfrm>
        </p:grpSpPr>
        <p:pic>
          <p:nvPicPr>
            <p:cNvPr descr="A group of people posing for a photo&#10;&#10;Description automatically generated" id="742" name="Google Shape;742;g2da88d5c573_0_3045"/>
            <p:cNvPicPr preferRelativeResize="0"/>
            <p:nvPr/>
          </p:nvPicPr>
          <p:blipFill rotWithShape="1">
            <a:blip r:embed="rId4">
              <a:alphaModFix/>
            </a:blip>
            <a:srcRect b="11894" l="0" r="0" t="9642"/>
            <a:stretch/>
          </p:blipFill>
          <p:spPr>
            <a:xfrm>
              <a:off x="-746278" y="1330705"/>
              <a:ext cx="3114109" cy="1937563"/>
            </a:xfrm>
            <a:prstGeom prst="rect">
              <a:avLst/>
            </a:prstGeom>
            <a:noFill/>
            <a:ln>
              <a:noFill/>
            </a:ln>
          </p:spPr>
        </p:pic>
        <p:pic>
          <p:nvPicPr>
            <p:cNvPr descr="A picture containing application&#10;&#10;Description automatically generated" id="743" name="Google Shape;743;g2da88d5c573_0_3045"/>
            <p:cNvPicPr preferRelativeResize="0"/>
            <p:nvPr/>
          </p:nvPicPr>
          <p:blipFill rotWithShape="1">
            <a:blip r:embed="rId5">
              <a:alphaModFix/>
            </a:blip>
            <a:srcRect b="0" l="0" r="0" t="0"/>
            <a:stretch/>
          </p:blipFill>
          <p:spPr>
            <a:xfrm>
              <a:off x="1680592" y="2725977"/>
              <a:ext cx="881463" cy="1004009"/>
            </a:xfrm>
            <a:prstGeom prst="rect">
              <a:avLst/>
            </a:prstGeom>
            <a:noFill/>
            <a:ln>
              <a:noFill/>
            </a:ln>
          </p:spPr>
        </p:pic>
        <p:sp>
          <p:nvSpPr>
            <p:cNvPr id="744" name="Google Shape;744;g2da88d5c573_0_3045"/>
            <p:cNvSpPr txBox="1"/>
            <p:nvPr/>
          </p:nvSpPr>
          <p:spPr>
            <a:xfrm>
              <a:off x="-826312" y="3485232"/>
              <a:ext cx="2468700" cy="732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chemeClr val="accent1"/>
                  </a:solidFill>
                  <a:latin typeface="Arial"/>
                  <a:ea typeface="Arial"/>
                  <a:cs typeface="Arial"/>
                  <a:sym typeface="Arial"/>
                </a:rPr>
                <a:t>OceanOPS team, Brest, </a:t>
              </a:r>
              <a:r>
                <a:rPr b="1" i="0" lang="en-GB" sz="1050" u="none" cap="none" strike="noStrike">
                  <a:solidFill>
                    <a:schemeClr val="accent1"/>
                  </a:solidFill>
                  <a:latin typeface="Arial"/>
                  <a:ea typeface="Arial"/>
                  <a:cs typeface="Arial"/>
                  <a:sym typeface="Arial"/>
                </a:rPr>
                <a:t>France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accent1"/>
                  </a:solidFill>
                  <a:latin typeface="Arial"/>
                  <a:ea typeface="Arial"/>
                  <a:cs typeface="Arial"/>
                  <a:sym typeface="Arial"/>
                </a:rPr>
                <a:t>From left: Martin Kramp, Long Jiang, Magali Krieger, Mathieu Belbeoch, Anthonin Lize, Victor Turpin, Emanuela Rusciano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accent1"/>
                  </a:solidFill>
                  <a:latin typeface="Arial"/>
                  <a:ea typeface="Arial"/>
                  <a:cs typeface="Arial"/>
                  <a:sym typeface="Arial"/>
                </a:rPr>
                <a:t>Orens de Fommervault, Monaco, France</a:t>
              </a:r>
              <a:endParaRPr b="0" i="0" sz="1400" u="none" cap="none" strike="noStrike">
                <a:solidFill>
                  <a:srgbClr val="000000"/>
                </a:solidFill>
                <a:latin typeface="Arial"/>
                <a:ea typeface="Arial"/>
                <a:cs typeface="Arial"/>
                <a:sym typeface="Arial"/>
              </a:endParaRPr>
            </a:p>
          </p:txBody>
        </p:sp>
      </p:grpSp>
      <p:pic>
        <p:nvPicPr>
          <p:cNvPr descr="A person smiling for the camera&#10;&#10;Description automatically generated with low confidence" id="745" name="Google Shape;745;g2da88d5c573_0_3045"/>
          <p:cNvPicPr preferRelativeResize="0"/>
          <p:nvPr/>
        </p:nvPicPr>
        <p:blipFill rotWithShape="1">
          <a:blip r:embed="rId6">
            <a:alphaModFix/>
          </a:blip>
          <a:srcRect b="0" l="14367" r="20940" t="0"/>
          <a:stretch/>
        </p:blipFill>
        <p:spPr>
          <a:xfrm>
            <a:off x="5939070" y="2029551"/>
            <a:ext cx="977787" cy="1006658"/>
          </a:xfrm>
          <a:prstGeom prst="rect">
            <a:avLst/>
          </a:prstGeom>
          <a:noFill/>
          <a:ln>
            <a:noFill/>
          </a:ln>
          <a:effectLst>
            <a:outerShdw blurRad="292100" rotWithShape="0" algn="tl" dir="2700000" dist="139700">
              <a:srgbClr val="333333">
                <a:alpha val="64313"/>
              </a:srgbClr>
            </a:outerShdw>
          </a:effectLst>
        </p:spPr>
      </p:pic>
      <p:sp>
        <p:nvSpPr>
          <p:cNvPr id="746" name="Google Shape;746;g2da88d5c573_0_3045"/>
          <p:cNvSpPr txBox="1"/>
          <p:nvPr/>
        </p:nvSpPr>
        <p:spPr>
          <a:xfrm>
            <a:off x="5756344" y="3036208"/>
            <a:ext cx="2765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Belen Martin Miguez,  and Champika Gallage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      OOPC Panel           Networks/ Standards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WMO headquarter in Geneva, </a:t>
            </a:r>
            <a:r>
              <a:rPr b="1" i="0" lang="en-GB" sz="1000" u="none" cap="none" strike="noStrike">
                <a:solidFill>
                  <a:schemeClr val="accent1"/>
                </a:solidFill>
                <a:latin typeface="Arial"/>
                <a:ea typeface="Arial"/>
                <a:cs typeface="Arial"/>
                <a:sym typeface="Arial"/>
              </a:rPr>
              <a:t>Switzerland</a:t>
            </a:r>
            <a:r>
              <a:rPr b="0" i="0" lang="en-GB" sz="1000" u="none" cap="none" strike="noStrike">
                <a:solidFill>
                  <a:schemeClr val="accen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nvGrpSpPr>
          <p:cNvPr id="747" name="Google Shape;747;g2da88d5c573_0_3045"/>
          <p:cNvGrpSpPr/>
          <p:nvPr/>
        </p:nvGrpSpPr>
        <p:grpSpPr>
          <a:xfrm>
            <a:off x="1834124" y="1440344"/>
            <a:ext cx="1661636" cy="1531934"/>
            <a:chOff x="248137" y="1637930"/>
            <a:chExt cx="1492800" cy="1531934"/>
          </a:xfrm>
        </p:grpSpPr>
        <p:pic>
          <p:nvPicPr>
            <p:cNvPr id="748" name="Google Shape;748;g2da88d5c573_0_3045"/>
            <p:cNvPicPr preferRelativeResize="0"/>
            <p:nvPr/>
          </p:nvPicPr>
          <p:blipFill rotWithShape="1">
            <a:blip r:embed="rId7">
              <a:alphaModFix/>
            </a:blip>
            <a:srcRect b="0" l="0" r="0" t="0"/>
            <a:stretch/>
          </p:blipFill>
          <p:spPr>
            <a:xfrm>
              <a:off x="542249" y="1637930"/>
              <a:ext cx="917893" cy="990016"/>
            </a:xfrm>
            <a:prstGeom prst="rect">
              <a:avLst/>
            </a:prstGeom>
            <a:noFill/>
            <a:ln>
              <a:noFill/>
            </a:ln>
            <a:effectLst>
              <a:outerShdw blurRad="292100" rotWithShape="0" algn="tl" dir="2700000" dist="139700">
                <a:srgbClr val="333333">
                  <a:alpha val="64313"/>
                </a:srgbClr>
              </a:outerShdw>
            </a:effectLst>
          </p:spPr>
        </p:pic>
        <p:sp>
          <p:nvSpPr>
            <p:cNvPr id="749" name="Google Shape;749;g2da88d5c573_0_3045"/>
            <p:cNvSpPr txBox="1"/>
            <p:nvPr/>
          </p:nvSpPr>
          <p:spPr>
            <a:xfrm>
              <a:off x="248137" y="2615764"/>
              <a:ext cx="14928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Ann-Christine Zinkann,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OCG / Networks </a:t>
              </a:r>
              <a:br>
                <a:rPr b="0" i="0" lang="en-GB" sz="1000" u="none" cap="none" strike="noStrike">
                  <a:solidFill>
                    <a:schemeClr val="accent1"/>
                  </a:solidFill>
                  <a:latin typeface="Arial"/>
                  <a:ea typeface="Arial"/>
                  <a:cs typeface="Arial"/>
                  <a:sym typeface="Arial"/>
                </a:rPr>
              </a:br>
              <a:r>
                <a:rPr b="0" i="0" lang="en-GB" sz="1000" u="none" cap="none" strike="noStrike">
                  <a:solidFill>
                    <a:schemeClr val="accent1"/>
                  </a:solidFill>
                  <a:latin typeface="Arial"/>
                  <a:ea typeface="Arial"/>
                  <a:cs typeface="Arial"/>
                  <a:sym typeface="Arial"/>
                </a:rPr>
                <a:t>NOAA, </a:t>
              </a:r>
              <a:r>
                <a:rPr b="1" i="0" lang="en-GB" sz="1000" u="none" cap="none" strike="noStrike">
                  <a:solidFill>
                    <a:schemeClr val="accent1"/>
                  </a:solidFill>
                  <a:latin typeface="Arial"/>
                  <a:ea typeface="Arial"/>
                  <a:cs typeface="Arial"/>
                  <a:sym typeface="Arial"/>
                </a:rPr>
                <a:t>US</a:t>
              </a:r>
              <a:endParaRPr b="1" i="0" sz="1000" u="none" cap="none" strike="noStrike">
                <a:solidFill>
                  <a:schemeClr val="accent1"/>
                </a:solidFill>
                <a:latin typeface="Arial"/>
                <a:ea typeface="Arial"/>
                <a:cs typeface="Arial"/>
                <a:sym typeface="Arial"/>
              </a:endParaRPr>
            </a:p>
          </p:txBody>
        </p:sp>
      </p:grpSp>
      <p:grpSp>
        <p:nvGrpSpPr>
          <p:cNvPr id="750" name="Google Shape;750;g2da88d5c573_0_3045"/>
          <p:cNvGrpSpPr/>
          <p:nvPr/>
        </p:nvGrpSpPr>
        <p:grpSpPr>
          <a:xfrm>
            <a:off x="10033931" y="4871978"/>
            <a:ext cx="1766100" cy="1501721"/>
            <a:chOff x="9822202" y="3928058"/>
            <a:chExt cx="1766100" cy="1501721"/>
          </a:xfrm>
        </p:grpSpPr>
        <p:sp>
          <p:nvSpPr>
            <p:cNvPr id="751" name="Google Shape;751;g2da88d5c573_0_3045"/>
            <p:cNvSpPr txBox="1"/>
            <p:nvPr/>
          </p:nvSpPr>
          <p:spPr>
            <a:xfrm>
              <a:off x="9822202" y="4875679"/>
              <a:ext cx="1766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Ana Lara-Lopez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BioEco Panel</a:t>
              </a:r>
              <a:br>
                <a:rPr b="0" i="0" lang="en-GB" sz="1000" u="none" cap="none" strike="noStrike">
                  <a:solidFill>
                    <a:schemeClr val="accent1"/>
                  </a:solidFill>
                  <a:latin typeface="Arial"/>
                  <a:ea typeface="Arial"/>
                  <a:cs typeface="Arial"/>
                  <a:sym typeface="Arial"/>
                </a:rPr>
              </a:br>
              <a:r>
                <a:rPr b="0" i="0" lang="en-GB" sz="1000" u="none" cap="none" strike="noStrike">
                  <a:solidFill>
                    <a:schemeClr val="accent1"/>
                  </a:solidFill>
                  <a:latin typeface="Arial"/>
                  <a:ea typeface="Arial"/>
                  <a:cs typeface="Arial"/>
                  <a:sym typeface="Arial"/>
                </a:rPr>
                <a:t>Hobart, </a:t>
              </a:r>
              <a:r>
                <a:rPr b="1" i="0" lang="en-GB" sz="1000" u="none" cap="none" strike="noStrike">
                  <a:solidFill>
                    <a:schemeClr val="accent1"/>
                  </a:solidFill>
                  <a:latin typeface="Arial"/>
                  <a:ea typeface="Arial"/>
                  <a:cs typeface="Arial"/>
                  <a:sym typeface="Arial"/>
                </a:rPr>
                <a:t>Australia</a:t>
              </a:r>
              <a:endParaRPr b="0" i="0" sz="1400" u="none" cap="none" strike="noStrike">
                <a:solidFill>
                  <a:srgbClr val="000000"/>
                </a:solidFill>
                <a:latin typeface="Arial"/>
                <a:ea typeface="Arial"/>
                <a:cs typeface="Arial"/>
                <a:sym typeface="Arial"/>
              </a:endParaRPr>
            </a:p>
          </p:txBody>
        </p:sp>
        <p:pic>
          <p:nvPicPr>
            <p:cNvPr descr="A close-up of a person smiling&#10;&#10;Description automatically generated" id="752" name="Google Shape;752;g2da88d5c573_0_3045"/>
            <p:cNvPicPr preferRelativeResize="0"/>
            <p:nvPr/>
          </p:nvPicPr>
          <p:blipFill rotWithShape="1">
            <a:blip r:embed="rId8">
              <a:alphaModFix/>
            </a:blip>
            <a:srcRect b="0" l="0" r="0" t="0"/>
            <a:stretch/>
          </p:blipFill>
          <p:spPr>
            <a:xfrm>
              <a:off x="10108582" y="3928058"/>
              <a:ext cx="999725" cy="938465"/>
            </a:xfrm>
            <a:prstGeom prst="rect">
              <a:avLst/>
            </a:prstGeom>
            <a:noFill/>
            <a:ln>
              <a:noFill/>
            </a:ln>
            <a:effectLst>
              <a:outerShdw blurRad="292100" rotWithShape="0" algn="tl" dir="2700000" dist="139700">
                <a:srgbClr val="333333">
                  <a:alpha val="64313"/>
                </a:srgbClr>
              </a:outerShdw>
            </a:effectLst>
          </p:spPr>
        </p:pic>
      </p:grpSp>
      <p:grpSp>
        <p:nvGrpSpPr>
          <p:cNvPr id="753" name="Google Shape;753;g2da88d5c573_0_3045"/>
          <p:cNvGrpSpPr/>
          <p:nvPr/>
        </p:nvGrpSpPr>
        <p:grpSpPr>
          <a:xfrm>
            <a:off x="4222628" y="2001537"/>
            <a:ext cx="1585500" cy="1612026"/>
            <a:chOff x="3957526" y="1742481"/>
            <a:chExt cx="1585500" cy="1612026"/>
          </a:xfrm>
        </p:grpSpPr>
        <p:pic>
          <p:nvPicPr>
            <p:cNvPr descr="A person with long hair&#10;&#10;Description automatically generated with low confidence" id="754" name="Google Shape;754;g2da88d5c573_0_3045"/>
            <p:cNvPicPr preferRelativeResize="0"/>
            <p:nvPr/>
          </p:nvPicPr>
          <p:blipFill rotWithShape="1">
            <a:blip r:embed="rId9">
              <a:alphaModFix/>
            </a:blip>
            <a:srcRect b="0" l="0" r="0" t="0"/>
            <a:stretch/>
          </p:blipFill>
          <p:spPr>
            <a:xfrm>
              <a:off x="4206175" y="1742481"/>
              <a:ext cx="917892" cy="1038828"/>
            </a:xfrm>
            <a:prstGeom prst="rect">
              <a:avLst/>
            </a:prstGeom>
            <a:noFill/>
            <a:ln>
              <a:noFill/>
            </a:ln>
            <a:effectLst>
              <a:outerShdw blurRad="292100" rotWithShape="0" algn="tl" dir="2700000" dist="139700">
                <a:srgbClr val="333333">
                  <a:alpha val="64313"/>
                </a:srgbClr>
              </a:outerShdw>
            </a:effectLst>
          </p:spPr>
        </p:pic>
        <p:sp>
          <p:nvSpPr>
            <p:cNvPr id="755" name="Google Shape;755;g2da88d5c573_0_3045"/>
            <p:cNvSpPr txBox="1"/>
            <p:nvPr/>
          </p:nvSpPr>
          <p:spPr>
            <a:xfrm>
              <a:off x="3957526" y="2800407"/>
              <a:ext cx="1585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Laura Stukonyte,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GOOS communication, Barcelona, </a:t>
              </a:r>
              <a:r>
                <a:rPr b="1" i="0" lang="en-GB" sz="1000" u="none" cap="none" strike="noStrike">
                  <a:solidFill>
                    <a:schemeClr val="accent1"/>
                  </a:solidFill>
                  <a:latin typeface="Arial"/>
                  <a:ea typeface="Arial"/>
                  <a:cs typeface="Arial"/>
                  <a:sym typeface="Arial"/>
                </a:rPr>
                <a:t>Spain</a:t>
              </a:r>
              <a:endParaRPr b="1" i="0" sz="1000" u="none" cap="none" strike="noStrike">
                <a:solidFill>
                  <a:schemeClr val="accent1"/>
                </a:solidFill>
                <a:latin typeface="Arial"/>
                <a:ea typeface="Arial"/>
                <a:cs typeface="Arial"/>
                <a:sym typeface="Arial"/>
              </a:endParaRPr>
            </a:p>
          </p:txBody>
        </p:sp>
      </p:grpSp>
      <p:sp>
        <p:nvSpPr>
          <p:cNvPr id="756" name="Google Shape;756;g2da88d5c573_0_3045"/>
          <p:cNvSpPr txBox="1"/>
          <p:nvPr/>
        </p:nvSpPr>
        <p:spPr>
          <a:xfrm>
            <a:off x="8805211" y="2827622"/>
            <a:ext cx="31134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Joanna Post, Emma Heslop, Emily Smith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Yu Ting, Forest Collins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GOOS headquarter in Paris, </a:t>
            </a:r>
            <a:r>
              <a:rPr b="1" i="0" lang="en-GB" sz="1000" u="none" cap="none" strike="noStrike">
                <a:solidFill>
                  <a:schemeClr val="accent1"/>
                </a:solidFill>
                <a:latin typeface="Arial"/>
                <a:ea typeface="Arial"/>
                <a:cs typeface="Arial"/>
                <a:sym typeface="Arial"/>
              </a:rPr>
              <a:t>France</a:t>
            </a:r>
            <a:endParaRPr b="0" i="0" sz="1400" u="none" cap="none" strike="noStrike">
              <a:solidFill>
                <a:srgbClr val="000000"/>
              </a:solidFill>
              <a:latin typeface="Arial"/>
              <a:ea typeface="Arial"/>
              <a:cs typeface="Arial"/>
              <a:sym typeface="Arial"/>
            </a:endParaRPr>
          </a:p>
        </p:txBody>
      </p:sp>
      <p:pic>
        <p:nvPicPr>
          <p:cNvPr id="757" name="Google Shape;757;g2da88d5c573_0_3045"/>
          <p:cNvPicPr preferRelativeResize="0"/>
          <p:nvPr/>
        </p:nvPicPr>
        <p:blipFill rotWithShape="1">
          <a:blip r:embed="rId10">
            <a:alphaModFix/>
          </a:blip>
          <a:srcRect b="0" l="0" r="0" t="0"/>
          <a:stretch/>
        </p:blipFill>
        <p:spPr>
          <a:xfrm>
            <a:off x="9553218" y="448763"/>
            <a:ext cx="1074652" cy="1074652"/>
          </a:xfrm>
          <a:prstGeom prst="rect">
            <a:avLst/>
          </a:prstGeom>
          <a:noFill/>
          <a:ln>
            <a:noFill/>
          </a:ln>
          <a:effectLst>
            <a:outerShdw blurRad="292100" rotWithShape="0" algn="tl" dir="2700000" dist="139700">
              <a:srgbClr val="333333">
                <a:alpha val="64313"/>
              </a:srgbClr>
            </a:outerShdw>
          </a:effectLst>
        </p:spPr>
      </p:pic>
      <p:pic>
        <p:nvPicPr>
          <p:cNvPr id="758" name="Google Shape;758;g2da88d5c573_0_3045"/>
          <p:cNvPicPr preferRelativeResize="0"/>
          <p:nvPr/>
        </p:nvPicPr>
        <p:blipFill rotWithShape="1">
          <a:blip r:embed="rId11">
            <a:alphaModFix/>
          </a:blip>
          <a:srcRect b="0" l="0" r="0" t="10346"/>
          <a:stretch/>
        </p:blipFill>
        <p:spPr>
          <a:xfrm>
            <a:off x="8602132" y="1720810"/>
            <a:ext cx="840489" cy="1065735"/>
          </a:xfrm>
          <a:prstGeom prst="rect">
            <a:avLst/>
          </a:prstGeom>
          <a:noFill/>
          <a:ln>
            <a:noFill/>
          </a:ln>
          <a:effectLst>
            <a:outerShdw blurRad="292100" rotWithShape="0" algn="tl" dir="2700000" dist="139700">
              <a:srgbClr val="333333">
                <a:alpha val="64313"/>
              </a:srgbClr>
            </a:outerShdw>
          </a:effectLst>
        </p:spPr>
      </p:pic>
      <p:pic>
        <p:nvPicPr>
          <p:cNvPr descr="A person with long hair&#10;&#10;Description automatically generated with medium confidence" id="759" name="Google Shape;759;g2da88d5c573_0_3045"/>
          <p:cNvPicPr preferRelativeResize="0"/>
          <p:nvPr/>
        </p:nvPicPr>
        <p:blipFill rotWithShape="1">
          <a:blip r:embed="rId12">
            <a:alphaModFix/>
          </a:blip>
          <a:srcRect b="0" l="25525" r="7511" t="0"/>
          <a:stretch/>
        </p:blipFill>
        <p:spPr>
          <a:xfrm>
            <a:off x="10819828" y="1732848"/>
            <a:ext cx="959481" cy="1074652"/>
          </a:xfrm>
          <a:prstGeom prst="rect">
            <a:avLst/>
          </a:prstGeom>
          <a:noFill/>
          <a:ln>
            <a:noFill/>
          </a:ln>
          <a:effectLst>
            <a:outerShdw blurRad="292100" rotWithShape="0" algn="tl" dir="2700000" dist="139700">
              <a:srgbClr val="333333">
                <a:alpha val="64313"/>
              </a:srgbClr>
            </a:outerShdw>
          </a:effectLst>
        </p:spPr>
      </p:pic>
      <p:grpSp>
        <p:nvGrpSpPr>
          <p:cNvPr id="760" name="Google Shape;760;g2da88d5c573_0_3045"/>
          <p:cNvGrpSpPr/>
          <p:nvPr/>
        </p:nvGrpSpPr>
        <p:grpSpPr>
          <a:xfrm>
            <a:off x="6418253" y="516368"/>
            <a:ext cx="2341500" cy="1545271"/>
            <a:chOff x="6307878" y="2036305"/>
            <a:chExt cx="2341500" cy="1545271"/>
          </a:xfrm>
        </p:grpSpPr>
        <p:sp>
          <p:nvSpPr>
            <p:cNvPr id="761" name="Google Shape;761;g2da88d5c573_0_3045"/>
            <p:cNvSpPr txBox="1"/>
            <p:nvPr/>
          </p:nvSpPr>
          <p:spPr>
            <a:xfrm>
              <a:off x="6307878" y="3027476"/>
              <a:ext cx="2341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Maciej Telszewski</a:t>
              </a:r>
              <a:br>
                <a:rPr b="0" i="0" lang="en-GB" sz="1000" u="none" cap="none" strike="noStrike">
                  <a:solidFill>
                    <a:schemeClr val="accent1"/>
                  </a:solidFill>
                  <a:latin typeface="Arial"/>
                  <a:ea typeface="Arial"/>
                  <a:cs typeface="Arial"/>
                  <a:sym typeface="Arial"/>
                </a:rPr>
              </a:br>
              <a:r>
                <a:rPr b="0" i="0" lang="en-GB" sz="1000" u="none" cap="none" strike="noStrike">
                  <a:solidFill>
                    <a:schemeClr val="accent1"/>
                  </a:solidFill>
                  <a:latin typeface="Arial"/>
                  <a:ea typeface="Arial"/>
                  <a:cs typeface="Arial"/>
                  <a:sym typeface="Arial"/>
                </a:rPr>
                <a:t>BGC Panel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chemeClr val="accent1"/>
                  </a:solidFill>
                  <a:latin typeface="Arial"/>
                  <a:ea typeface="Arial"/>
                  <a:cs typeface="Arial"/>
                  <a:sym typeface="Arial"/>
                </a:rPr>
                <a:t>IOCCP, Sopot, </a:t>
              </a:r>
              <a:r>
                <a:rPr b="1" i="0" lang="en-GB" sz="1000" u="none" cap="none" strike="noStrike">
                  <a:solidFill>
                    <a:schemeClr val="accent1"/>
                  </a:solidFill>
                  <a:latin typeface="Arial"/>
                  <a:ea typeface="Arial"/>
                  <a:cs typeface="Arial"/>
                  <a:sym typeface="Arial"/>
                </a:rPr>
                <a:t>Poland</a:t>
              </a:r>
              <a:endParaRPr b="0" i="0" sz="1400" u="none" cap="none" strike="noStrike">
                <a:solidFill>
                  <a:srgbClr val="000000"/>
                </a:solidFill>
                <a:latin typeface="Arial"/>
                <a:ea typeface="Arial"/>
                <a:cs typeface="Arial"/>
                <a:sym typeface="Arial"/>
              </a:endParaRPr>
            </a:p>
          </p:txBody>
        </p:sp>
        <p:pic>
          <p:nvPicPr>
            <p:cNvPr descr="A person in a suit&#10;&#10;Description automatically generated with medium confidence" id="762" name="Google Shape;762;g2da88d5c573_0_3045"/>
            <p:cNvPicPr preferRelativeResize="0"/>
            <p:nvPr/>
          </p:nvPicPr>
          <p:blipFill rotWithShape="1">
            <a:blip r:embed="rId13">
              <a:alphaModFix/>
            </a:blip>
            <a:srcRect b="0" l="3301" r="3968" t="0"/>
            <a:stretch/>
          </p:blipFill>
          <p:spPr>
            <a:xfrm>
              <a:off x="6878889" y="2036305"/>
              <a:ext cx="1124867" cy="1019863"/>
            </a:xfrm>
            <a:prstGeom prst="rect">
              <a:avLst/>
            </a:prstGeom>
            <a:noFill/>
            <a:ln>
              <a:noFill/>
            </a:ln>
            <a:effectLst>
              <a:outerShdw blurRad="292100" rotWithShape="0" algn="tl" dir="2700000" dist="139700">
                <a:srgbClr val="333333">
                  <a:alpha val="64313"/>
                </a:srgbClr>
              </a:outerShdw>
            </a:effectLst>
          </p:spPr>
        </p:pic>
      </p:grpSp>
      <p:pic>
        <p:nvPicPr>
          <p:cNvPr descr="Emily Smith" id="763" name="Google Shape;763;g2da88d5c573_0_3045"/>
          <p:cNvPicPr preferRelativeResize="0"/>
          <p:nvPr/>
        </p:nvPicPr>
        <p:blipFill rotWithShape="1">
          <a:blip r:embed="rId14">
            <a:alphaModFix/>
          </a:blip>
          <a:srcRect b="0" l="0" r="0" t="0"/>
          <a:stretch/>
        </p:blipFill>
        <p:spPr>
          <a:xfrm>
            <a:off x="10780037" y="458703"/>
            <a:ext cx="1080000" cy="1080000"/>
          </a:xfrm>
          <a:prstGeom prst="rect">
            <a:avLst/>
          </a:prstGeom>
          <a:noFill/>
          <a:ln>
            <a:noFill/>
          </a:ln>
        </p:spPr>
      </p:pic>
      <p:pic>
        <p:nvPicPr>
          <p:cNvPr descr="User profile picture" id="764" name="Google Shape;764;g2da88d5c573_0_3045"/>
          <p:cNvPicPr preferRelativeResize="0"/>
          <p:nvPr/>
        </p:nvPicPr>
        <p:blipFill rotWithShape="1">
          <a:blip r:embed="rId15">
            <a:alphaModFix/>
          </a:blip>
          <a:srcRect b="0" l="0" r="12195" t="0"/>
          <a:stretch/>
        </p:blipFill>
        <p:spPr>
          <a:xfrm>
            <a:off x="7053655" y="2022450"/>
            <a:ext cx="1060476" cy="1038829"/>
          </a:xfrm>
          <a:prstGeom prst="rect">
            <a:avLst/>
          </a:prstGeom>
          <a:noFill/>
          <a:ln>
            <a:noFill/>
          </a:ln>
        </p:spPr>
      </p:pic>
      <p:pic>
        <p:nvPicPr>
          <p:cNvPr id="765" name="Google Shape;765;g2da88d5c573_0_3045"/>
          <p:cNvPicPr preferRelativeResize="0"/>
          <p:nvPr/>
        </p:nvPicPr>
        <p:blipFill rotWithShape="1">
          <a:blip r:embed="rId16">
            <a:alphaModFix/>
          </a:blip>
          <a:srcRect b="27775" l="20706" r="16030" t="7250"/>
          <a:stretch/>
        </p:blipFill>
        <p:spPr>
          <a:xfrm>
            <a:off x="8487957" y="506060"/>
            <a:ext cx="1051561" cy="1080000"/>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9" name="Shape 769"/>
        <p:cNvGrpSpPr/>
        <p:nvPr/>
      </p:nvGrpSpPr>
      <p:grpSpPr>
        <a:xfrm>
          <a:off x="0" y="0"/>
          <a:ext cx="0" cy="0"/>
          <a:chOff x="0" y="0"/>
          <a:chExt cx="0" cy="0"/>
        </a:xfrm>
      </p:grpSpPr>
      <p:pic>
        <p:nvPicPr>
          <p:cNvPr id="770" name="Google Shape;770;g2da88d5c573_0_1677"/>
          <p:cNvPicPr preferRelativeResize="0"/>
          <p:nvPr/>
        </p:nvPicPr>
        <p:blipFill rotWithShape="1">
          <a:blip r:embed="rId3">
            <a:alphaModFix/>
          </a:blip>
          <a:srcRect b="0" l="0" r="0" t="0"/>
          <a:stretch/>
        </p:blipFill>
        <p:spPr>
          <a:xfrm>
            <a:off x="842999" y="1440027"/>
            <a:ext cx="745200" cy="693700"/>
          </a:xfrm>
          <a:prstGeom prst="rect">
            <a:avLst/>
          </a:prstGeom>
          <a:noFill/>
          <a:ln>
            <a:noFill/>
          </a:ln>
        </p:spPr>
      </p:pic>
      <p:sp>
        <p:nvSpPr>
          <p:cNvPr id="771" name="Google Shape;771;g2da88d5c573_0_1677"/>
          <p:cNvSpPr txBox="1"/>
          <p:nvPr/>
        </p:nvSpPr>
        <p:spPr>
          <a:xfrm>
            <a:off x="1805533" y="1756517"/>
            <a:ext cx="41091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chemeClr val="lt1"/>
                </a:solidFill>
                <a:latin typeface="Arial"/>
                <a:ea typeface="Arial"/>
                <a:cs typeface="Arial"/>
                <a:sym typeface="Arial"/>
              </a:rPr>
              <a:t>Ocean Observing Co-Design will develop a more </a:t>
            </a:r>
            <a:r>
              <a:rPr b="1" i="0" lang="en-GB" sz="2700" u="none" cap="none" strike="noStrike">
                <a:solidFill>
                  <a:schemeClr val="accent2"/>
                </a:solidFill>
                <a:latin typeface="Arial"/>
                <a:ea typeface="Arial"/>
                <a:cs typeface="Arial"/>
                <a:sym typeface="Arial"/>
              </a:rPr>
              <a:t>user-focused co-design process </a:t>
            </a:r>
            <a:r>
              <a:rPr b="1" i="0" lang="en-GB" sz="2700" u="none" cap="none" strike="noStrike">
                <a:solidFill>
                  <a:schemeClr val="lt1"/>
                </a:solidFill>
                <a:latin typeface="Arial"/>
                <a:ea typeface="Arial"/>
                <a:cs typeface="Arial"/>
                <a:sym typeface="Arial"/>
              </a:rPr>
              <a:t>to evolve a truly </a:t>
            </a:r>
            <a:r>
              <a:rPr b="1" i="0" lang="en-GB" sz="2700" u="none" cap="none" strike="noStrike">
                <a:solidFill>
                  <a:schemeClr val="accent2"/>
                </a:solidFill>
                <a:latin typeface="Arial"/>
                <a:ea typeface="Arial"/>
                <a:cs typeface="Arial"/>
                <a:sym typeface="Arial"/>
              </a:rPr>
              <a:t>integrated, responsive ocean observing system</a:t>
            </a:r>
            <a:r>
              <a:rPr b="1" i="0" lang="en-GB" sz="2700" u="none" cap="none" strike="noStrike">
                <a:solidFill>
                  <a:schemeClr val="lt1"/>
                </a:solidFill>
                <a:latin typeface="Arial"/>
                <a:ea typeface="Arial"/>
                <a:cs typeface="Arial"/>
                <a:sym typeface="Arial"/>
              </a:rPr>
              <a:t>.</a:t>
            </a:r>
            <a:endParaRPr b="1" i="0" sz="100" u="none" cap="none" strike="noStrike">
              <a:solidFill>
                <a:srgbClr val="000000"/>
              </a:solidFill>
              <a:latin typeface="Arial"/>
              <a:ea typeface="Arial"/>
              <a:cs typeface="Arial"/>
              <a:sym typeface="Arial"/>
            </a:endParaRPr>
          </a:p>
        </p:txBody>
      </p:sp>
      <p:grpSp>
        <p:nvGrpSpPr>
          <p:cNvPr id="772" name="Google Shape;772;g2da88d5c573_0_1677"/>
          <p:cNvGrpSpPr/>
          <p:nvPr/>
        </p:nvGrpSpPr>
        <p:grpSpPr>
          <a:xfrm>
            <a:off x="6518450" y="1439994"/>
            <a:ext cx="5116932" cy="3825835"/>
            <a:chOff x="4709000" y="1131085"/>
            <a:chExt cx="4017692" cy="2996190"/>
          </a:xfrm>
        </p:grpSpPr>
        <p:pic>
          <p:nvPicPr>
            <p:cNvPr id="773" name="Google Shape;773;g2da88d5c573_0_1677"/>
            <p:cNvPicPr preferRelativeResize="0"/>
            <p:nvPr/>
          </p:nvPicPr>
          <p:blipFill rotWithShape="1">
            <a:blip r:embed="rId3">
              <a:alphaModFix/>
            </a:blip>
            <a:srcRect b="0" l="0" r="0" t="0"/>
            <a:stretch/>
          </p:blipFill>
          <p:spPr>
            <a:xfrm>
              <a:off x="4709000" y="1131085"/>
              <a:ext cx="694946" cy="646939"/>
            </a:xfrm>
            <a:prstGeom prst="rect">
              <a:avLst/>
            </a:prstGeom>
            <a:noFill/>
            <a:ln>
              <a:noFill/>
            </a:ln>
          </p:spPr>
        </p:pic>
        <p:sp>
          <p:nvSpPr>
            <p:cNvPr id="774" name="Google Shape;774;g2da88d5c573_0_1677"/>
            <p:cNvSpPr txBox="1"/>
            <p:nvPr/>
          </p:nvSpPr>
          <p:spPr>
            <a:xfrm>
              <a:off x="5644792" y="1378975"/>
              <a:ext cx="3081900" cy="274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chemeClr val="lt1"/>
                  </a:solidFill>
                  <a:latin typeface="Arial"/>
                  <a:ea typeface="Arial"/>
                  <a:cs typeface="Arial"/>
                  <a:sym typeface="Arial"/>
                </a:rPr>
                <a:t>CoastPredict will revolutionise Global Coastal Ocean observing and forecasting, offering </a:t>
              </a:r>
              <a:r>
                <a:rPr b="1" i="0" lang="en-GB" sz="2700" u="none" cap="none" strike="noStrike">
                  <a:solidFill>
                    <a:schemeClr val="accent2"/>
                  </a:solidFill>
                  <a:latin typeface="Arial"/>
                  <a:ea typeface="Arial"/>
                  <a:cs typeface="Arial"/>
                  <a:sym typeface="Arial"/>
                </a:rPr>
                <a:t>open and free access</a:t>
              </a:r>
              <a:r>
                <a:rPr b="1" i="0" lang="en-GB" sz="2700" u="none" cap="none" strike="noStrike">
                  <a:solidFill>
                    <a:schemeClr val="lt1"/>
                  </a:solidFill>
                  <a:latin typeface="Arial"/>
                  <a:ea typeface="Arial"/>
                  <a:cs typeface="Arial"/>
                  <a:sym typeface="Arial"/>
                </a:rPr>
                <a:t> to coastal information and predictions.</a:t>
              </a:r>
              <a:endParaRPr b="1" i="0" sz="2700" u="none" cap="none" strike="noStrike">
                <a:solidFill>
                  <a:schemeClr val="lt1"/>
                </a:solidFill>
                <a:latin typeface="Arial"/>
                <a:ea typeface="Arial"/>
                <a:cs typeface="Arial"/>
                <a:sym typeface="Arial"/>
              </a:endParaRPr>
            </a:p>
          </p:txBody>
        </p:sp>
      </p:grpSp>
      <p:pic>
        <p:nvPicPr>
          <p:cNvPr id="775" name="Google Shape;775;g2da88d5c573_0_1677"/>
          <p:cNvPicPr preferRelativeResize="0"/>
          <p:nvPr/>
        </p:nvPicPr>
        <p:blipFill rotWithShape="1">
          <a:blip r:embed="rId4">
            <a:alphaModFix/>
          </a:blip>
          <a:srcRect b="0" l="0" r="0" t="0"/>
          <a:stretch/>
        </p:blipFill>
        <p:spPr>
          <a:xfrm>
            <a:off x="7621975" y="5544979"/>
            <a:ext cx="3488219" cy="465600"/>
          </a:xfrm>
          <a:prstGeom prst="rect">
            <a:avLst/>
          </a:prstGeom>
          <a:noFill/>
          <a:ln>
            <a:noFill/>
          </a:ln>
        </p:spPr>
      </p:pic>
      <p:pic>
        <p:nvPicPr>
          <p:cNvPr id="776" name="Google Shape;776;g2da88d5c573_0_1677"/>
          <p:cNvPicPr preferRelativeResize="0"/>
          <p:nvPr/>
        </p:nvPicPr>
        <p:blipFill rotWithShape="1">
          <a:blip r:embed="rId5">
            <a:alphaModFix/>
          </a:blip>
          <a:srcRect b="0" l="0" r="0" t="0"/>
          <a:stretch/>
        </p:blipFill>
        <p:spPr>
          <a:xfrm>
            <a:off x="1805533" y="5544980"/>
            <a:ext cx="3783885" cy="4656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g34854c02750_1_605"/>
          <p:cNvPicPr preferRelativeResize="0"/>
          <p:nvPr/>
        </p:nvPicPr>
        <p:blipFill rotWithShape="1">
          <a:blip r:embed="rId3">
            <a:alphaModFix/>
          </a:blip>
          <a:srcRect b="4905" l="0" r="0" t="0"/>
          <a:stretch/>
        </p:blipFill>
        <p:spPr>
          <a:xfrm>
            <a:off x="4702858" y="405966"/>
            <a:ext cx="7401098" cy="5701216"/>
          </a:xfrm>
          <a:prstGeom prst="rect">
            <a:avLst/>
          </a:prstGeom>
          <a:noFill/>
          <a:ln>
            <a:noFill/>
          </a:ln>
        </p:spPr>
      </p:pic>
      <p:sp>
        <p:nvSpPr>
          <p:cNvPr id="392" name="Google Shape;392;g34854c02750_1_605"/>
          <p:cNvSpPr txBox="1"/>
          <p:nvPr>
            <p:ph type="title"/>
          </p:nvPr>
        </p:nvSpPr>
        <p:spPr>
          <a:xfrm>
            <a:off x="481925" y="594108"/>
            <a:ext cx="37560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sz="3100">
                <a:solidFill>
                  <a:schemeClr val="accent3"/>
                </a:solidFill>
              </a:rPr>
              <a:t>36</a:t>
            </a:r>
            <a:r>
              <a:rPr lang="en-GB" sz="3100"/>
              <a:t> Essential Ocean Variables (EOVs)</a:t>
            </a:r>
            <a:endParaRPr sz="3100"/>
          </a:p>
        </p:txBody>
      </p:sp>
      <p:sp>
        <p:nvSpPr>
          <p:cNvPr id="393" name="Google Shape;393;g34854c02750_1_605"/>
          <p:cNvSpPr txBox="1"/>
          <p:nvPr>
            <p:ph idx="12" type="sldNum"/>
          </p:nvPr>
        </p:nvSpPr>
        <p:spPr>
          <a:xfrm>
            <a:off x="15000200" y="8657167"/>
            <a:ext cx="343500" cy="2529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94" name="Google Shape;394;g34854c02750_1_605"/>
          <p:cNvSpPr txBox="1"/>
          <p:nvPr/>
        </p:nvSpPr>
        <p:spPr>
          <a:xfrm>
            <a:off x="459973" y="1541643"/>
            <a:ext cx="4124100" cy="2586000"/>
          </a:xfrm>
          <a:prstGeom prst="rect">
            <a:avLst/>
          </a:prstGeom>
          <a:noFill/>
          <a:ln>
            <a:noFill/>
          </a:ln>
        </p:spPr>
        <p:txBody>
          <a:bodyPr anchorCtr="0" anchor="t" bIns="60950" lIns="60950" spcFirstLastPara="1" rIns="60950" wrap="square" tIns="60950">
            <a:spAutoFit/>
          </a:bodyPr>
          <a:lstStyle/>
          <a:p>
            <a:pPr indent="0" lvl="0" marL="0" marR="0" rtl="0" algn="l">
              <a:lnSpc>
                <a:spcPct val="100000"/>
              </a:lnSpc>
              <a:spcBef>
                <a:spcPts val="0"/>
              </a:spcBef>
              <a:spcAft>
                <a:spcPts val="0"/>
              </a:spcAft>
              <a:buClr>
                <a:srgbClr val="000000"/>
              </a:buClr>
              <a:buSzPts val="1600"/>
              <a:buFont typeface="Arial"/>
              <a:buNone/>
            </a:pPr>
            <a:r>
              <a:rPr b="0" i="1" lang="en-GB" sz="1600" u="none" cap="none" strike="noStrike">
                <a:solidFill>
                  <a:schemeClr val="dk2"/>
                </a:solidFill>
                <a:latin typeface="Calibri"/>
                <a:ea typeface="Calibri"/>
                <a:cs typeface="Calibri"/>
                <a:sym typeface="Calibri"/>
              </a:rPr>
              <a:t>Minimum set of ocean variables that are needed to assess ocean state &amp; variability for important global ocean phenomena, and to provide data for applications that benefit society.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1" lang="en-GB" sz="1600" u="none" cap="none" strike="noStrike">
                <a:solidFill>
                  <a:schemeClr val="dk2"/>
                </a:solidFill>
                <a:latin typeface="Calibri"/>
                <a:ea typeface="Calibri"/>
                <a:cs typeface="Calibri"/>
                <a:sym typeface="Calibri"/>
              </a:rPr>
              <a:t>A key reference framework for ocean observing, data management, government, and industry.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1" lang="en-GB" sz="1600" u="none" cap="none" strike="noStrike">
                <a:solidFill>
                  <a:schemeClr val="dk2"/>
                </a:solidFill>
                <a:latin typeface="Calibri"/>
                <a:ea typeface="Calibri"/>
                <a:cs typeface="Calibri"/>
                <a:sym typeface="Calibri"/>
              </a:rPr>
              <a:t>Enable interoperability, harmonisation, and collaboration.</a:t>
            </a:r>
            <a:endParaRPr b="0" i="0" sz="1600" u="none" cap="none" strike="noStrike">
              <a:solidFill>
                <a:srgbClr val="000000"/>
              </a:solidFill>
              <a:latin typeface="Calibri"/>
              <a:ea typeface="Calibri"/>
              <a:cs typeface="Calibri"/>
              <a:sym typeface="Calibri"/>
            </a:endParaRPr>
          </a:p>
        </p:txBody>
      </p:sp>
      <p:pic>
        <p:nvPicPr>
          <p:cNvPr id="395" name="Google Shape;395;g34854c02750_1_605"/>
          <p:cNvPicPr preferRelativeResize="0"/>
          <p:nvPr/>
        </p:nvPicPr>
        <p:blipFill rotWithShape="1">
          <a:blip r:embed="rId4">
            <a:alphaModFix/>
          </a:blip>
          <a:srcRect b="0" l="0" r="0" t="0"/>
          <a:stretch/>
        </p:blipFill>
        <p:spPr>
          <a:xfrm>
            <a:off x="2668994" y="5316357"/>
            <a:ext cx="910355" cy="901488"/>
          </a:xfrm>
          <a:prstGeom prst="rect">
            <a:avLst/>
          </a:prstGeom>
          <a:noFill/>
          <a:ln>
            <a:noFill/>
          </a:ln>
        </p:spPr>
      </p:pic>
      <p:pic>
        <p:nvPicPr>
          <p:cNvPr id="396" name="Google Shape;396;g34854c02750_1_605"/>
          <p:cNvPicPr preferRelativeResize="0"/>
          <p:nvPr/>
        </p:nvPicPr>
        <p:blipFill rotWithShape="1">
          <a:blip r:embed="rId5">
            <a:alphaModFix/>
          </a:blip>
          <a:srcRect b="0" l="0" r="0" t="0"/>
          <a:stretch/>
        </p:blipFill>
        <p:spPr>
          <a:xfrm>
            <a:off x="481925" y="5541704"/>
            <a:ext cx="1731894" cy="407936"/>
          </a:xfrm>
          <a:prstGeom prst="rect">
            <a:avLst/>
          </a:prstGeom>
          <a:noFill/>
          <a:ln>
            <a:noFill/>
          </a:ln>
        </p:spPr>
      </p:pic>
      <p:pic>
        <p:nvPicPr>
          <p:cNvPr id="397" name="Google Shape;397;g34854c02750_1_605"/>
          <p:cNvPicPr preferRelativeResize="0"/>
          <p:nvPr/>
        </p:nvPicPr>
        <p:blipFill rotWithShape="1">
          <a:blip r:embed="rId6">
            <a:alphaModFix/>
          </a:blip>
          <a:srcRect b="0" l="0" r="0" t="0"/>
          <a:stretch/>
        </p:blipFill>
        <p:spPr>
          <a:xfrm>
            <a:off x="2359925" y="4460449"/>
            <a:ext cx="2033865" cy="855908"/>
          </a:xfrm>
          <a:prstGeom prst="rect">
            <a:avLst/>
          </a:prstGeom>
          <a:noFill/>
          <a:ln>
            <a:noFill/>
          </a:ln>
        </p:spPr>
      </p:pic>
      <p:pic>
        <p:nvPicPr>
          <p:cNvPr id="398" name="Google Shape;398;g34854c02750_1_605"/>
          <p:cNvPicPr preferRelativeResize="0"/>
          <p:nvPr/>
        </p:nvPicPr>
        <p:blipFill rotWithShape="1">
          <a:blip r:embed="rId7">
            <a:alphaModFix/>
          </a:blip>
          <a:srcRect b="0" l="0" r="0" t="0"/>
          <a:stretch/>
        </p:blipFill>
        <p:spPr>
          <a:xfrm>
            <a:off x="472167" y="4850720"/>
            <a:ext cx="1731894" cy="537131"/>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4854c02750_1_86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404" name="Google Shape;404;g34854c02750_1_869"/>
          <p:cNvPicPr preferRelativeResize="0"/>
          <p:nvPr>
            <p:ph idx="2" type="pic"/>
          </p:nvPr>
        </p:nvPicPr>
        <p:blipFill rotWithShape="1">
          <a:blip r:embed="rId3">
            <a:alphaModFix/>
          </a:blip>
          <a:srcRect b="0" l="0" r="-1276" t="0"/>
          <a:stretch/>
        </p:blipFill>
        <p:spPr>
          <a:xfrm>
            <a:off x="-816424" y="-478025"/>
            <a:ext cx="8060375" cy="7336024"/>
          </a:xfrm>
          <a:prstGeom prst="rect">
            <a:avLst/>
          </a:prstGeom>
          <a:noFill/>
          <a:ln>
            <a:noFill/>
          </a:ln>
        </p:spPr>
      </p:pic>
      <p:sp>
        <p:nvSpPr>
          <p:cNvPr id="405" name="Google Shape;405;g34854c02750_1_869"/>
          <p:cNvSpPr txBox="1"/>
          <p:nvPr/>
        </p:nvSpPr>
        <p:spPr>
          <a:xfrm>
            <a:off x="7647400" y="496588"/>
            <a:ext cx="3881700" cy="1600800"/>
          </a:xfrm>
          <a:prstGeom prst="rect">
            <a:avLst/>
          </a:prstGeom>
          <a:solidFill>
            <a:srgbClr val="D6D6D6">
              <a:alpha val="48627"/>
            </a:srgbClr>
          </a:solid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600"/>
              <a:buFont typeface="Arial"/>
              <a:buNone/>
            </a:pPr>
            <a:r>
              <a:rPr b="0" i="1" lang="en-GB" sz="1600" u="none" cap="none" strike="noStrike">
                <a:solidFill>
                  <a:schemeClr val="accent1"/>
                </a:solidFill>
                <a:latin typeface="Arial"/>
                <a:ea typeface="Arial"/>
                <a:cs typeface="Arial"/>
                <a:sym typeface="Arial"/>
              </a:rPr>
              <a:t>“The weather forecasting systems will run off the rails if they don’t have the surface pressure information over the ocean to constrain them” - </a:t>
            </a:r>
            <a:r>
              <a:rPr b="0" i="0" lang="en-GB" sz="1600" u="none" cap="none" strike="noStrike">
                <a:solidFill>
                  <a:schemeClr val="accent1"/>
                </a:solidFill>
                <a:latin typeface="Arial"/>
                <a:ea typeface="Arial"/>
                <a:cs typeface="Arial"/>
                <a:sym typeface="Arial"/>
              </a:rPr>
              <a:t>Lars Peter Riishojgaard, Director of the Earth System Branch WMO</a:t>
            </a:r>
            <a:endParaRPr b="0" i="0" sz="1400" u="none" cap="none" strike="noStrike">
              <a:solidFill>
                <a:srgbClr val="000000"/>
              </a:solidFill>
              <a:latin typeface="Arial"/>
              <a:ea typeface="Arial"/>
              <a:cs typeface="Arial"/>
              <a:sym typeface="Arial"/>
            </a:endParaRPr>
          </a:p>
        </p:txBody>
      </p:sp>
      <p:pic>
        <p:nvPicPr>
          <p:cNvPr id="406" name="Google Shape;406;g34854c02750_1_869"/>
          <p:cNvPicPr preferRelativeResize="0"/>
          <p:nvPr/>
        </p:nvPicPr>
        <p:blipFill rotWithShape="1">
          <a:blip r:embed="rId4">
            <a:alphaModFix/>
          </a:blip>
          <a:srcRect b="0" l="0" r="0" t="0"/>
          <a:stretch/>
        </p:blipFill>
        <p:spPr>
          <a:xfrm>
            <a:off x="10062847" y="5215349"/>
            <a:ext cx="784950" cy="761650"/>
          </a:xfrm>
          <a:prstGeom prst="rect">
            <a:avLst/>
          </a:prstGeom>
          <a:noFill/>
          <a:ln>
            <a:noFill/>
          </a:ln>
        </p:spPr>
      </p:pic>
      <p:pic>
        <p:nvPicPr>
          <p:cNvPr id="407" name="Google Shape;407;g34854c02750_1_869"/>
          <p:cNvPicPr preferRelativeResize="0"/>
          <p:nvPr/>
        </p:nvPicPr>
        <p:blipFill rotWithShape="1">
          <a:blip r:embed="rId5">
            <a:alphaModFix/>
          </a:blip>
          <a:srcRect b="0" l="0" r="0" t="0"/>
          <a:stretch/>
        </p:blipFill>
        <p:spPr>
          <a:xfrm>
            <a:off x="-816425" y="2677375"/>
            <a:ext cx="5124375" cy="3885375"/>
          </a:xfrm>
          <a:prstGeom prst="rect">
            <a:avLst/>
          </a:prstGeom>
          <a:noFill/>
          <a:ln>
            <a:noFill/>
          </a:ln>
        </p:spPr>
      </p:pic>
      <p:pic>
        <p:nvPicPr>
          <p:cNvPr id="408" name="Google Shape;408;g34854c02750_1_869"/>
          <p:cNvPicPr preferRelativeResize="0"/>
          <p:nvPr/>
        </p:nvPicPr>
        <p:blipFill rotWithShape="1">
          <a:blip r:embed="rId6">
            <a:alphaModFix/>
          </a:blip>
          <a:srcRect b="0" l="0" r="0" t="0"/>
          <a:stretch/>
        </p:blipFill>
        <p:spPr>
          <a:xfrm>
            <a:off x="8222499" y="5215339"/>
            <a:ext cx="1583528" cy="761650"/>
          </a:xfrm>
          <a:prstGeom prst="rect">
            <a:avLst/>
          </a:prstGeom>
          <a:noFill/>
          <a:ln>
            <a:noFill/>
          </a:ln>
        </p:spPr>
      </p:pic>
      <p:sp>
        <p:nvSpPr>
          <p:cNvPr id="409" name="Google Shape;409;g34854c02750_1_869"/>
          <p:cNvSpPr txBox="1"/>
          <p:nvPr/>
        </p:nvSpPr>
        <p:spPr>
          <a:xfrm>
            <a:off x="7626150" y="2389587"/>
            <a:ext cx="3881700" cy="2339031"/>
          </a:xfrm>
          <a:prstGeom prst="rect">
            <a:avLst/>
          </a:prstGeom>
          <a:solidFill>
            <a:srgbClr val="D6D6D6">
              <a:alpha val="48627"/>
            </a:srgbClr>
          </a:solid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1" lang="en-GB" sz="1600" u="none" cap="none" strike="noStrike">
                <a:solidFill>
                  <a:schemeClr val="accent1"/>
                </a:solidFill>
                <a:latin typeface="Arial"/>
                <a:ea typeface="Arial"/>
                <a:cs typeface="Arial"/>
                <a:sym typeface="Arial"/>
              </a:rPr>
              <a:t>8th WMO workshop on the Impact of Various Observing Systems on Numerical Weather Prediction and Ocean Prediction, May 2024</a:t>
            </a:r>
            <a:endParaRPr/>
          </a:p>
          <a:p>
            <a:pPr indent="0" lvl="0" marL="0" marR="0" rtl="0" algn="l">
              <a:lnSpc>
                <a:spcPct val="100000"/>
              </a:lnSpc>
              <a:spcBef>
                <a:spcPts val="0"/>
              </a:spcBef>
              <a:spcAft>
                <a:spcPts val="0"/>
              </a:spcAft>
              <a:buNone/>
            </a:pPr>
            <a:r>
              <a:t/>
            </a:r>
            <a:endParaRPr b="0" i="1" sz="16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None/>
            </a:pPr>
            <a:r>
              <a:rPr b="0" i="1" lang="en-GB" sz="1600" u="none" cap="none" strike="noStrike">
                <a:solidFill>
                  <a:schemeClr val="accent1"/>
                </a:solidFill>
                <a:latin typeface="Arial"/>
                <a:ea typeface="Arial"/>
                <a:cs typeface="Arial"/>
                <a:sym typeface="Arial"/>
              </a:rPr>
              <a:t>Subsurface observations increase forecast skill 3-10 days, particularly in the tropics - Zuo et al ECMWF (2024)</a:t>
            </a:r>
            <a:endParaRPr/>
          </a:p>
          <a:p>
            <a:pPr indent="0" lvl="0" marL="0" marR="0" rtl="0" algn="l">
              <a:lnSpc>
                <a:spcPct val="100000"/>
              </a:lnSpc>
              <a:spcBef>
                <a:spcPts val="0"/>
              </a:spcBef>
              <a:spcAft>
                <a:spcPts val="0"/>
              </a:spcAft>
              <a:buNone/>
            </a:pPr>
            <a:r>
              <a:t/>
            </a:r>
            <a:endParaRPr b="0" i="1" sz="1600" u="none" cap="none" strike="noStrike">
              <a:solidFill>
                <a:schemeClr val="accen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200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1000"/>
                                        <p:tgtEl>
                                          <p:spTgt spid="4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00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1000"/>
                                        <p:tgtEl>
                                          <p:spTgt spid="4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4854c02750_1_71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415" name="Google Shape;415;g34854c02750_1_717"/>
          <p:cNvPicPr preferRelativeResize="0"/>
          <p:nvPr/>
        </p:nvPicPr>
        <p:blipFill rotWithShape="1">
          <a:blip r:embed="rId3">
            <a:alphaModFix/>
          </a:blip>
          <a:srcRect b="0" l="26" r="12705" t="0"/>
          <a:stretch/>
        </p:blipFill>
        <p:spPr>
          <a:xfrm>
            <a:off x="4666275" y="1297000"/>
            <a:ext cx="6044625" cy="5056299"/>
          </a:xfrm>
          <a:prstGeom prst="rect">
            <a:avLst/>
          </a:prstGeom>
          <a:noFill/>
          <a:ln>
            <a:noFill/>
          </a:ln>
        </p:spPr>
      </p:pic>
      <p:sp>
        <p:nvSpPr>
          <p:cNvPr id="416" name="Google Shape;416;g34854c02750_1_717"/>
          <p:cNvSpPr txBox="1"/>
          <p:nvPr>
            <p:ph type="title"/>
          </p:nvPr>
        </p:nvSpPr>
        <p:spPr>
          <a:xfrm>
            <a:off x="5498125" y="243225"/>
            <a:ext cx="6421500" cy="479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200"/>
              <a:buFont typeface="Arial"/>
              <a:buNone/>
            </a:pPr>
            <a:r>
              <a:rPr lang="en-GB" sz="3200"/>
              <a:t>Sustained observations for a wide range of applications </a:t>
            </a:r>
            <a:endParaRPr/>
          </a:p>
        </p:txBody>
      </p:sp>
      <p:pic>
        <p:nvPicPr>
          <p:cNvPr id="417" name="Google Shape;417;g34854c02750_1_717"/>
          <p:cNvPicPr preferRelativeResize="0"/>
          <p:nvPr/>
        </p:nvPicPr>
        <p:blipFill rotWithShape="1">
          <a:blip r:embed="rId4">
            <a:alphaModFix/>
          </a:blip>
          <a:srcRect b="4425" l="0" r="0" t="0"/>
          <a:stretch/>
        </p:blipFill>
        <p:spPr>
          <a:xfrm>
            <a:off x="-58737" y="0"/>
            <a:ext cx="5291999" cy="6858000"/>
          </a:xfrm>
          <a:prstGeom prst="rect">
            <a:avLst/>
          </a:prstGeom>
          <a:noFill/>
          <a:ln>
            <a:noFill/>
          </a:ln>
        </p:spPr>
      </p:pic>
      <p:sp>
        <p:nvSpPr>
          <p:cNvPr id="418" name="Google Shape;418;g34854c02750_1_717"/>
          <p:cNvSpPr/>
          <p:nvPr/>
        </p:nvSpPr>
        <p:spPr>
          <a:xfrm>
            <a:off x="8669825" y="1436775"/>
            <a:ext cx="3393300" cy="1646400"/>
          </a:xfrm>
          <a:prstGeom prst="rect">
            <a:avLst/>
          </a:prstGeom>
          <a:solidFill>
            <a:srgbClr val="FFFFFF"/>
          </a:solidFill>
          <a:ln>
            <a:noFill/>
          </a:ln>
        </p:spPr>
        <p:txBody>
          <a:bodyPr anchorCtr="0" anchor="t" bIns="180000" lIns="360000" spcFirstLastPara="1" rIns="180000" wrap="square" tIns="180000">
            <a:noAutofit/>
          </a:bodyPr>
          <a:lstStyle/>
          <a:p>
            <a:pPr indent="0" lvl="0" marL="0" marR="0" rtl="0" algn="l">
              <a:lnSpc>
                <a:spcPct val="100000"/>
              </a:lnSpc>
              <a:spcBef>
                <a:spcPts val="0"/>
              </a:spcBef>
              <a:spcAft>
                <a:spcPts val="0"/>
              </a:spcAft>
              <a:buClr>
                <a:srgbClr val="000000"/>
              </a:buClr>
              <a:buSzPts val="1600"/>
              <a:buFont typeface="Arial"/>
              <a:buNone/>
            </a:pPr>
            <a:r>
              <a:rPr b="1" i="0" lang="en-GB" sz="1700" u="none" cap="none" strike="noStrike">
                <a:solidFill>
                  <a:srgbClr val="1F3864"/>
                </a:solidFill>
                <a:latin typeface="Arial"/>
                <a:ea typeface="Arial"/>
                <a:cs typeface="Arial"/>
                <a:sym typeface="Arial"/>
              </a:rPr>
              <a:t>Vision:</a:t>
            </a:r>
            <a:endParaRPr b="0" i="0" sz="1600" u="none" cap="none" strike="noStrike">
              <a:solidFill>
                <a:srgbClr val="1F386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Arial"/>
                <a:ea typeface="Arial"/>
                <a:cs typeface="Arial"/>
                <a:sym typeface="Arial"/>
              </a:rPr>
              <a:t>A truly global ocean observing system that delivers </a:t>
            </a:r>
            <a:br>
              <a:rPr b="0" i="0" lang="en-GB" sz="1500" u="none" cap="none" strike="noStrike">
                <a:solidFill>
                  <a:srgbClr val="000000"/>
                </a:solidFill>
                <a:latin typeface="Arial"/>
                <a:ea typeface="Arial"/>
                <a:cs typeface="Arial"/>
                <a:sym typeface="Arial"/>
              </a:rPr>
            </a:br>
            <a:r>
              <a:rPr b="0" i="0" lang="en-GB" sz="1500" u="none" cap="none" strike="noStrike">
                <a:solidFill>
                  <a:srgbClr val="000000"/>
                </a:solidFill>
                <a:latin typeface="Arial"/>
                <a:ea typeface="Arial"/>
                <a:cs typeface="Arial"/>
                <a:sym typeface="Arial"/>
              </a:rPr>
              <a:t>the essential information needed for our sustainable development, safety, wellbeing and prosperity </a:t>
            </a:r>
            <a:endParaRPr b="0" i="0" sz="1500" u="none" cap="none" strike="noStrike">
              <a:solidFill>
                <a:srgbClr val="000000"/>
              </a:solidFill>
              <a:latin typeface="Arial"/>
              <a:ea typeface="Arial"/>
              <a:cs typeface="Arial"/>
              <a:sym typeface="Arial"/>
            </a:endParaRPr>
          </a:p>
        </p:txBody>
      </p:sp>
      <p:sp>
        <p:nvSpPr>
          <p:cNvPr id="419" name="Google Shape;419;g34854c02750_1_717"/>
          <p:cNvSpPr txBox="1"/>
          <p:nvPr/>
        </p:nvSpPr>
        <p:spPr>
          <a:xfrm>
            <a:off x="3003062" y="3277066"/>
            <a:ext cx="6131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Partners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4854c02750_1_1214"/>
          <p:cNvSpPr txBox="1"/>
          <p:nvPr>
            <p:ph idx="12" type="sldNum"/>
          </p:nvPr>
        </p:nvSpPr>
        <p:spPr>
          <a:xfrm>
            <a:off x="11687645" y="6516123"/>
            <a:ext cx="193200" cy="1425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100"/>
              <a:buNone/>
            </a:pPr>
            <a:fld id="{00000000-1234-1234-1234-123412341234}" type="slidenum">
              <a:rPr lang="en-GB"/>
              <a:t>‹#›</a:t>
            </a:fld>
            <a:endParaRPr/>
          </a:p>
        </p:txBody>
      </p:sp>
      <p:pic>
        <p:nvPicPr>
          <p:cNvPr id="425" name="Google Shape;425;g34854c02750_1_1214"/>
          <p:cNvPicPr preferRelativeResize="0"/>
          <p:nvPr/>
        </p:nvPicPr>
        <p:blipFill rotWithShape="1">
          <a:blip r:embed="rId3">
            <a:alphaModFix/>
          </a:blip>
          <a:srcRect b="0" l="0" r="0" t="0"/>
          <a:stretch/>
        </p:blipFill>
        <p:spPr>
          <a:xfrm>
            <a:off x="952500" y="422350"/>
            <a:ext cx="10517198" cy="5730099"/>
          </a:xfrm>
          <a:prstGeom prst="rect">
            <a:avLst/>
          </a:prstGeom>
          <a:noFill/>
          <a:ln>
            <a:noFill/>
          </a:ln>
        </p:spPr>
      </p:pic>
      <p:sp>
        <p:nvSpPr>
          <p:cNvPr id="426" name="Google Shape;426;g34854c02750_1_1214"/>
          <p:cNvSpPr txBox="1"/>
          <p:nvPr/>
        </p:nvSpPr>
        <p:spPr>
          <a:xfrm>
            <a:off x="4733300" y="816625"/>
            <a:ext cx="29595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0184C9"/>
                </a:solidFill>
                <a:latin typeface="Arial"/>
                <a:ea typeface="Arial"/>
                <a:cs typeface="Arial"/>
                <a:sym typeface="Arial"/>
              </a:rPr>
              <a:t>Implementing GOOS Communication Plan</a:t>
            </a:r>
            <a:endParaRPr b="1" i="0" sz="1600" u="none" cap="none" strike="noStrike">
              <a:solidFill>
                <a:srgbClr val="0184C9"/>
              </a:solidFill>
              <a:latin typeface="Arial"/>
              <a:ea typeface="Arial"/>
              <a:cs typeface="Arial"/>
              <a:sym typeface="Arial"/>
            </a:endParaRPr>
          </a:p>
        </p:txBody>
      </p:sp>
      <p:sp>
        <p:nvSpPr>
          <p:cNvPr id="427" name="Google Shape;427;g34854c02750_1_1214"/>
          <p:cNvSpPr txBox="1"/>
          <p:nvPr/>
        </p:nvSpPr>
        <p:spPr>
          <a:xfrm>
            <a:off x="1394050" y="816625"/>
            <a:ext cx="34341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0184C9"/>
                </a:solidFill>
                <a:latin typeface="Arial"/>
                <a:ea typeface="Arial"/>
                <a:cs typeface="Arial"/>
                <a:sym typeface="Arial"/>
              </a:rPr>
              <a:t>Advocacy within </a:t>
            </a:r>
            <a:endParaRPr b="1" i="0" sz="1600" u="none" cap="none" strike="noStrike">
              <a:solidFill>
                <a:srgbClr val="0184C9"/>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0184C9"/>
                </a:solidFill>
                <a:latin typeface="Arial"/>
                <a:ea typeface="Arial"/>
                <a:cs typeface="Arial"/>
                <a:sym typeface="Arial"/>
              </a:rPr>
              <a:t>United Nations</a:t>
            </a:r>
            <a:endParaRPr b="1" i="0" sz="1600" u="none" cap="none" strike="noStrike">
              <a:solidFill>
                <a:srgbClr val="0184C9"/>
              </a:solidFill>
              <a:latin typeface="Arial"/>
              <a:ea typeface="Arial"/>
              <a:cs typeface="Arial"/>
              <a:sym typeface="Arial"/>
            </a:endParaRPr>
          </a:p>
        </p:txBody>
      </p:sp>
      <p:pic>
        <p:nvPicPr>
          <p:cNvPr id="428" name="Google Shape;428;g34854c02750_1_1214"/>
          <p:cNvPicPr preferRelativeResize="0"/>
          <p:nvPr/>
        </p:nvPicPr>
        <p:blipFill rotWithShape="1">
          <a:blip r:embed="rId4">
            <a:alphaModFix/>
          </a:blip>
          <a:srcRect b="0" l="0" r="24012" t="0"/>
          <a:stretch/>
        </p:blipFill>
        <p:spPr>
          <a:xfrm>
            <a:off x="0" y="0"/>
            <a:ext cx="2064175" cy="2137475"/>
          </a:xfrm>
          <a:prstGeom prst="rect">
            <a:avLst/>
          </a:prstGeom>
          <a:noFill/>
          <a:ln>
            <a:noFill/>
          </a:ln>
        </p:spPr>
      </p:pic>
      <p:pic>
        <p:nvPicPr>
          <p:cNvPr id="429" name="Google Shape;429;g34854c02750_1_1214"/>
          <p:cNvPicPr preferRelativeResize="0"/>
          <p:nvPr/>
        </p:nvPicPr>
        <p:blipFill rotWithShape="1">
          <a:blip r:embed="rId5">
            <a:alphaModFix/>
          </a:blip>
          <a:srcRect b="0" l="0" r="0" t="0"/>
          <a:stretch/>
        </p:blipFill>
        <p:spPr>
          <a:xfrm>
            <a:off x="1127637" y="2645524"/>
            <a:ext cx="1670899" cy="2361222"/>
          </a:xfrm>
          <a:prstGeom prst="rect">
            <a:avLst/>
          </a:prstGeom>
          <a:noFill/>
          <a:ln>
            <a:noFill/>
          </a:ln>
        </p:spPr>
      </p:pic>
      <p:cxnSp>
        <p:nvCxnSpPr>
          <p:cNvPr id="430" name="Google Shape;430;g34854c02750_1_1214"/>
          <p:cNvCxnSpPr/>
          <p:nvPr/>
        </p:nvCxnSpPr>
        <p:spPr>
          <a:xfrm flipH="1">
            <a:off x="4515000" y="561750"/>
            <a:ext cx="300" cy="5451300"/>
          </a:xfrm>
          <a:prstGeom prst="straightConnector1">
            <a:avLst/>
          </a:prstGeom>
          <a:noFill/>
          <a:ln cap="flat" cmpd="sng" w="19050">
            <a:solidFill>
              <a:srgbClr val="2BABE3"/>
            </a:solidFill>
            <a:prstDash val="solid"/>
            <a:round/>
            <a:headEnd len="sm" w="sm" type="none"/>
            <a:tailEnd len="sm" w="sm" type="none"/>
          </a:ln>
        </p:spPr>
      </p:cxnSp>
      <p:pic>
        <p:nvPicPr>
          <p:cNvPr id="431" name="Google Shape;431;g34854c02750_1_1214"/>
          <p:cNvPicPr preferRelativeResize="0"/>
          <p:nvPr/>
        </p:nvPicPr>
        <p:blipFill rotWithShape="1">
          <a:blip r:embed="rId6">
            <a:alphaModFix/>
          </a:blip>
          <a:srcRect b="0" l="0" r="0" t="0"/>
          <a:stretch/>
        </p:blipFill>
        <p:spPr>
          <a:xfrm>
            <a:off x="8746137" y="1436625"/>
            <a:ext cx="1898225" cy="2721700"/>
          </a:xfrm>
          <a:prstGeom prst="rect">
            <a:avLst/>
          </a:prstGeom>
          <a:noFill/>
          <a:ln>
            <a:noFill/>
          </a:ln>
        </p:spPr>
      </p:pic>
      <p:sp>
        <p:nvSpPr>
          <p:cNvPr id="432" name="Google Shape;432;g34854c02750_1_1214"/>
          <p:cNvSpPr txBox="1"/>
          <p:nvPr/>
        </p:nvSpPr>
        <p:spPr>
          <a:xfrm>
            <a:off x="8281500" y="867175"/>
            <a:ext cx="3022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0184C9"/>
                </a:solidFill>
                <a:latin typeface="Arial"/>
                <a:ea typeface="Arial"/>
                <a:cs typeface="Arial"/>
                <a:sym typeface="Arial"/>
              </a:rPr>
              <a:t>Strengthened partnerships</a:t>
            </a:r>
            <a:endParaRPr b="1" i="0" sz="1600" u="none" cap="none" strike="noStrike">
              <a:solidFill>
                <a:srgbClr val="0184C9"/>
              </a:solidFill>
              <a:latin typeface="Arial"/>
              <a:ea typeface="Arial"/>
              <a:cs typeface="Arial"/>
              <a:sym typeface="Arial"/>
            </a:endParaRPr>
          </a:p>
        </p:txBody>
      </p:sp>
      <p:sp>
        <p:nvSpPr>
          <p:cNvPr id="433" name="Google Shape;433;g34854c02750_1_1214"/>
          <p:cNvSpPr txBox="1"/>
          <p:nvPr/>
        </p:nvSpPr>
        <p:spPr>
          <a:xfrm>
            <a:off x="5044550" y="1547367"/>
            <a:ext cx="2844863" cy="131725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Mailing list – GOOS Updates – articles, Report Card 2025</a:t>
            </a:r>
            <a:endParaRPr/>
          </a:p>
          <a:p>
            <a:pPr indent="0" lvl="0" marL="0" marR="0" rtl="0" algn="l">
              <a:lnSpc>
                <a:spcPct val="115000"/>
              </a:lnSpc>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Communication toolkit </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&amp; GOOS brand update </a:t>
            </a:r>
            <a:endParaRPr b="0" i="0" sz="1400" u="none" cap="none" strike="noStrike">
              <a:solidFill>
                <a:schemeClr val="dk1"/>
              </a:solidFill>
              <a:latin typeface="Arial"/>
              <a:ea typeface="Arial"/>
              <a:cs typeface="Arial"/>
              <a:sym typeface="Arial"/>
            </a:endParaRPr>
          </a:p>
        </p:txBody>
      </p:sp>
      <p:cxnSp>
        <p:nvCxnSpPr>
          <p:cNvPr id="434" name="Google Shape;434;g34854c02750_1_1214"/>
          <p:cNvCxnSpPr/>
          <p:nvPr/>
        </p:nvCxnSpPr>
        <p:spPr>
          <a:xfrm flipH="1">
            <a:off x="7986988" y="574700"/>
            <a:ext cx="300" cy="5451300"/>
          </a:xfrm>
          <a:prstGeom prst="straightConnector1">
            <a:avLst/>
          </a:prstGeom>
          <a:noFill/>
          <a:ln cap="flat" cmpd="sng" w="19050">
            <a:solidFill>
              <a:srgbClr val="2BABE3"/>
            </a:solidFill>
            <a:prstDash val="solid"/>
            <a:round/>
            <a:headEnd len="sm" w="sm" type="none"/>
            <a:tailEnd len="sm" w="sm" type="none"/>
          </a:ln>
        </p:spPr>
      </p:cxnSp>
      <p:pic>
        <p:nvPicPr>
          <p:cNvPr id="435" name="Google Shape;435;g34854c02750_1_1214"/>
          <p:cNvPicPr preferRelativeResize="0"/>
          <p:nvPr/>
        </p:nvPicPr>
        <p:blipFill rotWithShape="1">
          <a:blip r:embed="rId7">
            <a:alphaModFix/>
          </a:blip>
          <a:srcRect b="9805" l="13665" r="14448" t="13816"/>
          <a:stretch/>
        </p:blipFill>
        <p:spPr>
          <a:xfrm>
            <a:off x="8215600" y="4144275"/>
            <a:ext cx="1670901" cy="1397000"/>
          </a:xfrm>
          <a:prstGeom prst="rect">
            <a:avLst/>
          </a:prstGeom>
          <a:noFill/>
          <a:ln>
            <a:noFill/>
          </a:ln>
        </p:spPr>
      </p:pic>
      <p:pic>
        <p:nvPicPr>
          <p:cNvPr id="436" name="Google Shape;436;g34854c02750_1_1214"/>
          <p:cNvPicPr preferRelativeResize="0"/>
          <p:nvPr/>
        </p:nvPicPr>
        <p:blipFill rotWithShape="1">
          <a:blip r:embed="rId8">
            <a:alphaModFix/>
          </a:blip>
          <a:srcRect b="27968" l="0" r="0" t="28270"/>
          <a:stretch/>
        </p:blipFill>
        <p:spPr>
          <a:xfrm>
            <a:off x="9703788" y="4496936"/>
            <a:ext cx="1251977" cy="431100"/>
          </a:xfrm>
          <a:prstGeom prst="rect">
            <a:avLst/>
          </a:prstGeom>
          <a:noFill/>
          <a:ln>
            <a:noFill/>
          </a:ln>
        </p:spPr>
      </p:pic>
      <p:pic>
        <p:nvPicPr>
          <p:cNvPr id="437" name="Google Shape;437;g34854c02750_1_1214"/>
          <p:cNvPicPr preferRelativeResize="0"/>
          <p:nvPr/>
        </p:nvPicPr>
        <p:blipFill rotWithShape="1">
          <a:blip r:embed="rId9">
            <a:alphaModFix/>
          </a:blip>
          <a:srcRect b="0" l="0" r="0" t="0"/>
          <a:stretch/>
        </p:blipFill>
        <p:spPr>
          <a:xfrm>
            <a:off x="9156875" y="5418778"/>
            <a:ext cx="2064176" cy="494672"/>
          </a:xfrm>
          <a:prstGeom prst="rect">
            <a:avLst/>
          </a:prstGeom>
          <a:noFill/>
          <a:ln>
            <a:noFill/>
          </a:ln>
        </p:spPr>
      </p:pic>
      <p:pic>
        <p:nvPicPr>
          <p:cNvPr id="438" name="Google Shape;438;g34854c02750_1_1214"/>
          <p:cNvPicPr preferRelativeResize="0"/>
          <p:nvPr/>
        </p:nvPicPr>
        <p:blipFill rotWithShape="1">
          <a:blip r:embed="rId10">
            <a:alphaModFix/>
          </a:blip>
          <a:srcRect b="65853" l="0" r="30391" t="6349"/>
          <a:stretch/>
        </p:blipFill>
        <p:spPr>
          <a:xfrm>
            <a:off x="8746125" y="3627800"/>
            <a:ext cx="1898224" cy="530501"/>
          </a:xfrm>
          <a:prstGeom prst="rect">
            <a:avLst/>
          </a:prstGeom>
          <a:noFill/>
          <a:ln>
            <a:noFill/>
          </a:ln>
        </p:spPr>
      </p:pic>
      <p:pic>
        <p:nvPicPr>
          <p:cNvPr id="439" name="Google Shape;439;g34854c02750_1_1214"/>
          <p:cNvPicPr preferRelativeResize="0"/>
          <p:nvPr/>
        </p:nvPicPr>
        <p:blipFill rotWithShape="1">
          <a:blip r:embed="rId11">
            <a:alphaModFix/>
          </a:blip>
          <a:srcRect b="0" l="0" r="0" t="0"/>
          <a:stretch/>
        </p:blipFill>
        <p:spPr>
          <a:xfrm>
            <a:off x="1496975" y="4314275"/>
            <a:ext cx="1600200" cy="1514475"/>
          </a:xfrm>
          <a:prstGeom prst="rect">
            <a:avLst/>
          </a:prstGeom>
          <a:noFill/>
          <a:ln>
            <a:noFill/>
          </a:ln>
        </p:spPr>
      </p:pic>
      <p:sp>
        <p:nvSpPr>
          <p:cNvPr id="440" name="Google Shape;440;g34854c02750_1_1214"/>
          <p:cNvSpPr/>
          <p:nvPr/>
        </p:nvSpPr>
        <p:spPr>
          <a:xfrm>
            <a:off x="5048801" y="2919550"/>
            <a:ext cx="2439300" cy="2941200"/>
          </a:xfrm>
          <a:prstGeom prst="rect">
            <a:avLst/>
          </a:prstGeom>
          <a:solidFill>
            <a:srgbClr val="184596"/>
          </a:solidFill>
          <a:ln cap="flat" cmpd="sng" w="9525">
            <a:solidFill>
              <a:srgbClr val="33333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41" name="Google Shape;441;g34854c02750_1_1214"/>
          <p:cNvPicPr preferRelativeResize="0"/>
          <p:nvPr/>
        </p:nvPicPr>
        <p:blipFill rotWithShape="1">
          <a:blip r:embed="rId12">
            <a:alphaModFix/>
          </a:blip>
          <a:srcRect b="0" l="0" r="0" t="0"/>
          <a:stretch/>
        </p:blipFill>
        <p:spPr>
          <a:xfrm>
            <a:off x="5219002" y="3071952"/>
            <a:ext cx="2064301" cy="1253545"/>
          </a:xfrm>
          <a:prstGeom prst="rect">
            <a:avLst/>
          </a:prstGeom>
          <a:noFill/>
          <a:ln>
            <a:noFill/>
          </a:ln>
        </p:spPr>
      </p:pic>
      <p:sp>
        <p:nvSpPr>
          <p:cNvPr id="442" name="Google Shape;442;g34854c02750_1_1214"/>
          <p:cNvSpPr/>
          <p:nvPr/>
        </p:nvSpPr>
        <p:spPr>
          <a:xfrm>
            <a:off x="6022325" y="4330825"/>
            <a:ext cx="342300" cy="368700"/>
          </a:xfrm>
          <a:prstGeom prst="downArrow">
            <a:avLst>
              <a:gd fmla="val 50000" name="adj1"/>
              <a:gd fmla="val 50000" name="adj2"/>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43" name="Google Shape;443;g34854c02750_1_1214"/>
          <p:cNvPicPr preferRelativeResize="0"/>
          <p:nvPr/>
        </p:nvPicPr>
        <p:blipFill rotWithShape="1">
          <a:blip r:embed="rId13">
            <a:alphaModFix/>
          </a:blip>
          <a:srcRect b="0" l="0" r="0" t="0"/>
          <a:stretch/>
        </p:blipFill>
        <p:spPr>
          <a:xfrm>
            <a:off x="5031547" y="4394723"/>
            <a:ext cx="2439202" cy="1726575"/>
          </a:xfrm>
          <a:prstGeom prst="rect">
            <a:avLst/>
          </a:prstGeom>
          <a:noFill/>
          <a:ln>
            <a:noFill/>
          </a:ln>
        </p:spPr>
      </p:pic>
      <p:sp>
        <p:nvSpPr>
          <p:cNvPr id="444" name="Google Shape;444;g34854c02750_1_1214"/>
          <p:cNvSpPr txBox="1"/>
          <p:nvPr/>
        </p:nvSpPr>
        <p:spPr>
          <a:xfrm>
            <a:off x="2292775" y="1571375"/>
            <a:ext cx="24393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CBD COP-16</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COP-29</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UNOC June 2025</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34854c02750_1_123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100"/>
              <a:buNone/>
            </a:pPr>
            <a:fld id="{00000000-1234-1234-1234-123412341234}" type="slidenum">
              <a:rPr lang="en-GB"/>
              <a:t>‹#›</a:t>
            </a:fld>
            <a:endParaRPr/>
          </a:p>
        </p:txBody>
      </p:sp>
      <p:pic>
        <p:nvPicPr>
          <p:cNvPr id="451" name="Google Shape;451;g34854c02750_1_1236"/>
          <p:cNvPicPr preferRelativeResize="0"/>
          <p:nvPr/>
        </p:nvPicPr>
        <p:blipFill rotWithShape="1">
          <a:blip r:embed="rId3">
            <a:alphaModFix/>
          </a:blip>
          <a:srcRect b="0" l="0" r="0" t="0"/>
          <a:stretch/>
        </p:blipFill>
        <p:spPr>
          <a:xfrm>
            <a:off x="649375" y="361625"/>
            <a:ext cx="11026027" cy="5645476"/>
          </a:xfrm>
          <a:prstGeom prst="rect">
            <a:avLst/>
          </a:prstGeom>
          <a:noFill/>
          <a:ln>
            <a:noFill/>
          </a:ln>
        </p:spPr>
      </p:pic>
      <p:sp>
        <p:nvSpPr>
          <p:cNvPr id="452" name="Google Shape;452;g34854c02750_1_1236"/>
          <p:cNvSpPr txBox="1"/>
          <p:nvPr/>
        </p:nvSpPr>
        <p:spPr>
          <a:xfrm>
            <a:off x="2106750" y="805400"/>
            <a:ext cx="2652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769B4E"/>
                </a:solidFill>
                <a:latin typeface="Arial"/>
                <a:ea typeface="Arial"/>
                <a:cs typeface="Arial"/>
                <a:sym typeface="Arial"/>
              </a:rPr>
              <a:t>Structure &amp; Standards</a:t>
            </a:r>
            <a:endParaRPr b="1" i="0" sz="1600" u="none" cap="none" strike="noStrike">
              <a:solidFill>
                <a:srgbClr val="769B4E"/>
              </a:solidFill>
              <a:latin typeface="Arial"/>
              <a:ea typeface="Arial"/>
              <a:cs typeface="Arial"/>
              <a:sym typeface="Arial"/>
            </a:endParaRPr>
          </a:p>
        </p:txBody>
      </p:sp>
      <p:pic>
        <p:nvPicPr>
          <p:cNvPr id="453" name="Google Shape;453;g34854c02750_1_1236"/>
          <p:cNvPicPr preferRelativeResize="0"/>
          <p:nvPr/>
        </p:nvPicPr>
        <p:blipFill rotWithShape="1">
          <a:blip r:embed="rId4">
            <a:alphaModFix/>
          </a:blip>
          <a:srcRect b="0" l="0" r="0" t="0"/>
          <a:stretch/>
        </p:blipFill>
        <p:spPr>
          <a:xfrm>
            <a:off x="-222374" y="-12"/>
            <a:ext cx="2557724" cy="2012650"/>
          </a:xfrm>
          <a:prstGeom prst="rect">
            <a:avLst/>
          </a:prstGeom>
          <a:noFill/>
          <a:ln>
            <a:noFill/>
          </a:ln>
        </p:spPr>
      </p:pic>
      <p:cxnSp>
        <p:nvCxnSpPr>
          <p:cNvPr id="454" name="Google Shape;454;g34854c02750_1_1236"/>
          <p:cNvCxnSpPr/>
          <p:nvPr/>
        </p:nvCxnSpPr>
        <p:spPr>
          <a:xfrm flipH="1">
            <a:off x="4820850" y="561763"/>
            <a:ext cx="6900" cy="5245200"/>
          </a:xfrm>
          <a:prstGeom prst="straightConnector1">
            <a:avLst/>
          </a:prstGeom>
          <a:noFill/>
          <a:ln cap="flat" cmpd="sng" w="19050">
            <a:solidFill>
              <a:srgbClr val="769B4E"/>
            </a:solidFill>
            <a:prstDash val="solid"/>
            <a:round/>
            <a:headEnd len="sm" w="sm" type="none"/>
            <a:tailEnd len="sm" w="sm" type="none"/>
          </a:ln>
        </p:spPr>
      </p:cxnSp>
      <p:cxnSp>
        <p:nvCxnSpPr>
          <p:cNvPr id="455" name="Google Shape;455;g34854c02750_1_1236"/>
          <p:cNvCxnSpPr/>
          <p:nvPr/>
        </p:nvCxnSpPr>
        <p:spPr>
          <a:xfrm flipH="1">
            <a:off x="8188100" y="561775"/>
            <a:ext cx="6900" cy="5245200"/>
          </a:xfrm>
          <a:prstGeom prst="straightConnector1">
            <a:avLst/>
          </a:prstGeom>
          <a:noFill/>
          <a:ln cap="flat" cmpd="sng" w="19050">
            <a:solidFill>
              <a:srgbClr val="769B4E"/>
            </a:solidFill>
            <a:prstDash val="solid"/>
            <a:round/>
            <a:headEnd len="sm" w="sm" type="none"/>
            <a:tailEnd len="sm" w="sm" type="none"/>
          </a:ln>
        </p:spPr>
      </p:cxnSp>
      <p:sp>
        <p:nvSpPr>
          <p:cNvPr id="456" name="Google Shape;456;g34854c02750_1_1236"/>
          <p:cNvSpPr txBox="1"/>
          <p:nvPr/>
        </p:nvSpPr>
        <p:spPr>
          <a:xfrm>
            <a:off x="1763104" y="1357497"/>
            <a:ext cx="3040500" cy="1338798"/>
          </a:xfrm>
          <a:prstGeom prst="rect">
            <a:avLst/>
          </a:prstGeom>
          <a:noFill/>
          <a:ln>
            <a:noFill/>
          </a:ln>
        </p:spPr>
        <p:txBody>
          <a:bodyPr anchorCtr="0" anchor="t" bIns="91425" lIns="91425" spcFirstLastPara="1" rIns="91425" wrap="square" tIns="91425">
            <a:spAutoFit/>
          </a:bodyPr>
          <a:lstStyle/>
          <a:p>
            <a:pPr indent="-273050" lvl="0" marL="457200" marR="0" rtl="0" algn="l">
              <a:lnSpc>
                <a:spcPct val="100000"/>
              </a:lnSpc>
              <a:spcBef>
                <a:spcPts val="0"/>
              </a:spcBef>
              <a:spcAft>
                <a:spcPts val="0"/>
              </a:spcAft>
              <a:buClr>
                <a:schemeClr val="accent2"/>
              </a:buClr>
              <a:buSzPts val="900"/>
              <a:buFont typeface="Arial"/>
              <a:buChar char="●"/>
            </a:pPr>
            <a:r>
              <a:rPr b="0" i="0" lang="en-GB" sz="1500" u="none" cap="none" strike="noStrike">
                <a:solidFill>
                  <a:schemeClr val="accent4"/>
                </a:solidFill>
                <a:latin typeface="Arial"/>
                <a:ea typeface="Arial"/>
                <a:cs typeface="Arial"/>
                <a:sym typeface="Arial"/>
              </a:rPr>
              <a:t>EOV Paper Submitted (Marine Policy)</a:t>
            </a:r>
            <a:endParaRPr b="0" i="0" sz="1500" u="none" cap="none" strike="noStrike">
              <a:solidFill>
                <a:schemeClr val="accent4"/>
              </a:solidFill>
              <a:latin typeface="Arial"/>
              <a:ea typeface="Arial"/>
              <a:cs typeface="Arial"/>
              <a:sym typeface="Arial"/>
            </a:endParaRPr>
          </a:p>
          <a:p>
            <a:pPr indent="-273050" lvl="0" marL="457200" marR="0" rtl="0" algn="l">
              <a:lnSpc>
                <a:spcPct val="100000"/>
              </a:lnSpc>
              <a:spcBef>
                <a:spcPts val="0"/>
              </a:spcBef>
              <a:spcAft>
                <a:spcPts val="0"/>
              </a:spcAft>
              <a:buClr>
                <a:schemeClr val="accent2"/>
              </a:buClr>
              <a:buSzPts val="900"/>
              <a:buFont typeface="Arial"/>
              <a:buChar char="●"/>
            </a:pPr>
            <a:r>
              <a:rPr b="1" i="0" lang="en-GB" sz="1500" u="none" cap="none" strike="noStrike">
                <a:solidFill>
                  <a:schemeClr val="accent4"/>
                </a:solidFill>
                <a:latin typeface="Arial"/>
                <a:ea typeface="Arial"/>
                <a:cs typeface="Arial"/>
                <a:sym typeface="Arial"/>
              </a:rPr>
              <a:t>11</a:t>
            </a:r>
            <a:r>
              <a:rPr b="0" i="0" lang="en-GB" sz="1500" u="none" cap="none" strike="noStrike">
                <a:solidFill>
                  <a:schemeClr val="accent4"/>
                </a:solidFill>
                <a:latin typeface="Arial"/>
                <a:ea typeface="Arial"/>
                <a:cs typeface="Arial"/>
                <a:sym typeface="Arial"/>
              </a:rPr>
              <a:t> GOOS endorsed best practices – SOT endorsed Best Practice</a:t>
            </a:r>
            <a:endParaRPr/>
          </a:p>
        </p:txBody>
      </p:sp>
      <p:sp>
        <p:nvSpPr>
          <p:cNvPr id="457" name="Google Shape;457;g34854c02750_1_1236"/>
          <p:cNvSpPr txBox="1"/>
          <p:nvPr/>
        </p:nvSpPr>
        <p:spPr>
          <a:xfrm>
            <a:off x="8524150" y="805400"/>
            <a:ext cx="2652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769B4E"/>
                </a:solidFill>
                <a:latin typeface="Arial"/>
                <a:ea typeface="Arial"/>
                <a:cs typeface="Arial"/>
                <a:sym typeface="Arial"/>
              </a:rPr>
              <a:t>Digital Ecosystem</a:t>
            </a:r>
            <a:endParaRPr b="1" i="0" sz="1600" u="none" cap="none" strike="noStrike">
              <a:solidFill>
                <a:srgbClr val="769B4E"/>
              </a:solidFill>
              <a:latin typeface="Arial"/>
              <a:ea typeface="Arial"/>
              <a:cs typeface="Arial"/>
              <a:sym typeface="Arial"/>
            </a:endParaRPr>
          </a:p>
        </p:txBody>
      </p:sp>
      <p:sp>
        <p:nvSpPr>
          <p:cNvPr id="458" name="Google Shape;458;g34854c02750_1_1236"/>
          <p:cNvSpPr txBox="1"/>
          <p:nvPr/>
        </p:nvSpPr>
        <p:spPr>
          <a:xfrm>
            <a:off x="8120773" y="1297000"/>
            <a:ext cx="3240333" cy="1908184"/>
          </a:xfrm>
          <a:prstGeom prst="rect">
            <a:avLst/>
          </a:prstGeom>
          <a:noFill/>
          <a:ln>
            <a:noFill/>
          </a:ln>
        </p:spPr>
        <p:txBody>
          <a:bodyPr anchorCtr="0" anchor="t" bIns="91425" lIns="91425" spcFirstLastPara="1" rIns="91425" wrap="square" tIns="91425">
            <a:spAutoFit/>
          </a:bodyPr>
          <a:lstStyle/>
          <a:p>
            <a:pPr indent="-285750" lvl="0" marL="457200" marR="0" rtl="0" algn="l">
              <a:lnSpc>
                <a:spcPct val="100000"/>
              </a:lnSpc>
              <a:spcBef>
                <a:spcPts val="0"/>
              </a:spcBef>
              <a:spcAft>
                <a:spcPts val="0"/>
              </a:spcAft>
              <a:buClr>
                <a:schemeClr val="accent2"/>
              </a:buClr>
              <a:buSzPts val="900"/>
              <a:buFont typeface="Arial"/>
              <a:buChar char="●"/>
            </a:pPr>
            <a:r>
              <a:rPr b="0" i="0" lang="en-GB" sz="1400" u="none" cap="none" strike="noStrike">
                <a:solidFill>
                  <a:schemeClr val="accent4"/>
                </a:solidFill>
                <a:latin typeface="Arial"/>
                <a:ea typeface="Arial"/>
                <a:cs typeface="Arial"/>
                <a:sym typeface="Arial"/>
              </a:rPr>
              <a:t>First GOOS-IODE Data Workshop Sept 2024 &gt;&gt;&gt; IOC Architecture (concept IOC Assembly)</a:t>
            </a:r>
            <a:endParaRPr b="0" i="0" sz="1400" u="none" cap="none" strike="noStrike">
              <a:solidFill>
                <a:schemeClr val="accent4"/>
              </a:solidFill>
              <a:latin typeface="Arial"/>
              <a:ea typeface="Arial"/>
              <a:cs typeface="Arial"/>
              <a:sym typeface="Arial"/>
            </a:endParaRPr>
          </a:p>
          <a:p>
            <a:pPr indent="-285750" lvl="0" marL="457200" marR="0" rtl="0" algn="l">
              <a:lnSpc>
                <a:spcPct val="100000"/>
              </a:lnSpc>
              <a:spcBef>
                <a:spcPts val="0"/>
              </a:spcBef>
              <a:spcAft>
                <a:spcPts val="0"/>
              </a:spcAft>
              <a:buClr>
                <a:schemeClr val="accent2"/>
              </a:buClr>
              <a:buSzPts val="900"/>
              <a:buFont typeface="Arial"/>
              <a:buChar char="●"/>
            </a:pPr>
            <a:r>
              <a:rPr b="0" i="0" lang="en-GB" sz="1400" u="none" cap="none" strike="noStrike">
                <a:solidFill>
                  <a:schemeClr val="accent4"/>
                </a:solidFill>
                <a:latin typeface="Arial"/>
                <a:ea typeface="Arial"/>
                <a:cs typeface="Arial"/>
                <a:sym typeface="Arial"/>
              </a:rPr>
              <a:t>OCG Data Strategy  Data TT work plays a key role, minimum metadata, ERDDAP nodes, EOVs, provenance</a:t>
            </a:r>
            <a:endParaRPr b="1" i="0" sz="1600" u="none" cap="none" strike="noStrike">
              <a:solidFill>
                <a:srgbClr val="769B4E"/>
              </a:solidFill>
              <a:latin typeface="Arial"/>
              <a:ea typeface="Arial"/>
              <a:cs typeface="Arial"/>
              <a:sym typeface="Arial"/>
            </a:endParaRPr>
          </a:p>
        </p:txBody>
      </p:sp>
      <p:sp>
        <p:nvSpPr>
          <p:cNvPr id="459" name="Google Shape;459;g34854c02750_1_1236"/>
          <p:cNvSpPr txBox="1"/>
          <p:nvPr/>
        </p:nvSpPr>
        <p:spPr>
          <a:xfrm>
            <a:off x="4903975" y="790775"/>
            <a:ext cx="3436500" cy="2361385"/>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769B4E"/>
                </a:solidFill>
                <a:latin typeface="Arial"/>
                <a:ea typeface="Arial"/>
                <a:cs typeface="Arial"/>
                <a:sym typeface="Arial"/>
              </a:rPr>
              <a:t>User focus – connecting down the value chain </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769B4E"/>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600"/>
              <a:buFont typeface="Arial"/>
              <a:buChar char="•"/>
            </a:pPr>
            <a:r>
              <a:rPr b="0" i="0" lang="en-GB" sz="1500" u="none" cap="none" strike="noStrike">
                <a:solidFill>
                  <a:schemeClr val="accent4"/>
                </a:solidFill>
                <a:latin typeface="Arial"/>
                <a:ea typeface="Arial"/>
                <a:cs typeface="Arial"/>
                <a:sym typeface="Arial"/>
              </a:rPr>
              <a:t>Ocean Decade Programmes and Projects</a:t>
            </a:r>
            <a:endParaRPr/>
          </a:p>
          <a:p>
            <a:pPr indent="-285750" lvl="0" marL="285750" marR="0" rtl="0" algn="l">
              <a:lnSpc>
                <a:spcPct val="115000"/>
              </a:lnSpc>
              <a:spcBef>
                <a:spcPts val="0"/>
              </a:spcBef>
              <a:spcAft>
                <a:spcPts val="0"/>
              </a:spcAft>
              <a:buClr>
                <a:srgbClr val="000000"/>
              </a:buClr>
              <a:buSzPts val="1600"/>
              <a:buFont typeface="Arial"/>
              <a:buChar char="•"/>
            </a:pPr>
            <a:r>
              <a:rPr b="0" i="0" lang="en-GB" sz="1500" u="none" cap="none" strike="noStrike">
                <a:solidFill>
                  <a:schemeClr val="accent4"/>
                </a:solidFill>
                <a:latin typeface="Arial"/>
                <a:ea typeface="Arial"/>
                <a:cs typeface="Arial"/>
                <a:sym typeface="Arial"/>
              </a:rPr>
              <a:t>WMO RRR work -  first Ocean Applications Category &gt;&gt;&gt; first Statements of Guidance</a:t>
            </a:r>
            <a:endParaRPr b="0" i="0" sz="1500" u="none" cap="none" strike="noStrike">
              <a:solidFill>
                <a:schemeClr val="accent4"/>
              </a:solidFill>
              <a:latin typeface="Arial"/>
              <a:ea typeface="Arial"/>
              <a:cs typeface="Arial"/>
              <a:sym typeface="Arial"/>
            </a:endParaRPr>
          </a:p>
        </p:txBody>
      </p:sp>
      <p:pic>
        <p:nvPicPr>
          <p:cNvPr descr="Diagram&#10;&#10;Description automatically generated" id="460" name="Google Shape;460;g34854c02750_1_1236"/>
          <p:cNvPicPr preferRelativeResize="0"/>
          <p:nvPr/>
        </p:nvPicPr>
        <p:blipFill rotWithShape="1">
          <a:blip r:embed="rId5">
            <a:alphaModFix/>
          </a:blip>
          <a:srcRect b="0" l="0" r="0" t="0"/>
          <a:stretch/>
        </p:blipFill>
        <p:spPr>
          <a:xfrm>
            <a:off x="5505168" y="3581310"/>
            <a:ext cx="1969146" cy="2012650"/>
          </a:xfrm>
          <a:prstGeom prst="rect">
            <a:avLst/>
          </a:prstGeom>
          <a:noFill/>
          <a:ln>
            <a:noFill/>
          </a:ln>
        </p:spPr>
      </p:pic>
      <p:pic>
        <p:nvPicPr>
          <p:cNvPr descr="A diagram of a company&#10;&#10;Description automatically generated" id="461" name="Google Shape;461;g34854c02750_1_1236"/>
          <p:cNvPicPr preferRelativeResize="0"/>
          <p:nvPr/>
        </p:nvPicPr>
        <p:blipFill rotWithShape="1">
          <a:blip r:embed="rId6">
            <a:alphaModFix/>
          </a:blip>
          <a:srcRect b="0" l="0" r="0" t="4370"/>
          <a:stretch/>
        </p:blipFill>
        <p:spPr>
          <a:xfrm>
            <a:off x="7986629" y="3419089"/>
            <a:ext cx="3632177" cy="2078301"/>
          </a:xfrm>
          <a:prstGeom prst="rect">
            <a:avLst/>
          </a:prstGeom>
          <a:noFill/>
          <a:ln>
            <a:noFill/>
          </a:ln>
        </p:spPr>
      </p:pic>
      <p:pic>
        <p:nvPicPr>
          <p:cNvPr descr="A poster with blue and orange circles&#10;&#10;AI-generated content may be incorrect." id="462" name="Google Shape;462;g34854c02750_1_1236"/>
          <p:cNvPicPr preferRelativeResize="0"/>
          <p:nvPr/>
        </p:nvPicPr>
        <p:blipFill rotWithShape="1">
          <a:blip r:embed="rId7">
            <a:alphaModFix/>
          </a:blip>
          <a:srcRect b="0" l="0" r="0" t="0"/>
          <a:stretch/>
        </p:blipFill>
        <p:spPr>
          <a:xfrm>
            <a:off x="1056488" y="2886117"/>
            <a:ext cx="4025300" cy="2012650"/>
          </a:xfrm>
          <a:prstGeom prst="rect">
            <a:avLst/>
          </a:prstGeom>
          <a:noFill/>
          <a:ln>
            <a:noFill/>
          </a:ln>
        </p:spPr>
      </p:pic>
      <p:pic>
        <p:nvPicPr>
          <p:cNvPr id="463" name="Google Shape;463;g34854c02750_1_1236"/>
          <p:cNvPicPr preferRelativeResize="0"/>
          <p:nvPr/>
        </p:nvPicPr>
        <p:blipFill rotWithShape="1">
          <a:blip r:embed="rId8">
            <a:alphaModFix/>
          </a:blip>
          <a:srcRect b="0" l="0" r="0" t="0"/>
          <a:stretch/>
        </p:blipFill>
        <p:spPr>
          <a:xfrm>
            <a:off x="3071305" y="4998836"/>
            <a:ext cx="1496909" cy="7125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dae538fd79_0_6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470" name="Google Shape;470;g2dae538fd79_0_60"/>
          <p:cNvPicPr preferRelativeResize="0"/>
          <p:nvPr/>
        </p:nvPicPr>
        <p:blipFill rotWithShape="1">
          <a:blip r:embed="rId3">
            <a:alphaModFix/>
          </a:blip>
          <a:srcRect b="0" l="0" r="0" t="0"/>
          <a:stretch/>
        </p:blipFill>
        <p:spPr>
          <a:xfrm>
            <a:off x="582988" y="361638"/>
            <a:ext cx="11026027" cy="5645476"/>
          </a:xfrm>
          <a:prstGeom prst="rect">
            <a:avLst/>
          </a:prstGeom>
          <a:noFill/>
          <a:ln>
            <a:noFill/>
          </a:ln>
        </p:spPr>
      </p:pic>
      <p:sp>
        <p:nvSpPr>
          <p:cNvPr id="471" name="Google Shape;471;g2dae538fd79_0_60"/>
          <p:cNvSpPr txBox="1"/>
          <p:nvPr/>
        </p:nvSpPr>
        <p:spPr>
          <a:xfrm>
            <a:off x="2335350" y="790775"/>
            <a:ext cx="26526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769B4E"/>
                </a:solidFill>
                <a:latin typeface="Arial"/>
                <a:ea typeface="Arial"/>
                <a:cs typeface="Arial"/>
                <a:sym typeface="Arial"/>
              </a:rPr>
              <a:t>Carbon and Greenhouse Gas Plan</a:t>
            </a:r>
            <a:endParaRPr b="1" i="0" sz="1600" u="none" cap="none" strike="noStrike">
              <a:solidFill>
                <a:srgbClr val="769B4E"/>
              </a:solidFill>
              <a:latin typeface="Arial"/>
              <a:ea typeface="Arial"/>
              <a:cs typeface="Arial"/>
              <a:sym typeface="Arial"/>
            </a:endParaRPr>
          </a:p>
        </p:txBody>
      </p:sp>
      <p:pic>
        <p:nvPicPr>
          <p:cNvPr id="472" name="Google Shape;472;g2dae538fd79_0_60"/>
          <p:cNvPicPr preferRelativeResize="0"/>
          <p:nvPr/>
        </p:nvPicPr>
        <p:blipFill rotWithShape="1">
          <a:blip r:embed="rId4">
            <a:alphaModFix/>
          </a:blip>
          <a:srcRect b="0" l="0" r="0" t="0"/>
          <a:stretch/>
        </p:blipFill>
        <p:spPr>
          <a:xfrm>
            <a:off x="-222374" y="-12"/>
            <a:ext cx="2557724" cy="2012650"/>
          </a:xfrm>
          <a:prstGeom prst="rect">
            <a:avLst/>
          </a:prstGeom>
          <a:noFill/>
          <a:ln>
            <a:noFill/>
          </a:ln>
        </p:spPr>
      </p:pic>
      <p:cxnSp>
        <p:nvCxnSpPr>
          <p:cNvPr id="473" name="Google Shape;473;g2dae538fd79_0_60"/>
          <p:cNvCxnSpPr/>
          <p:nvPr/>
        </p:nvCxnSpPr>
        <p:spPr>
          <a:xfrm flipH="1">
            <a:off x="6247875" y="561763"/>
            <a:ext cx="6900" cy="5245200"/>
          </a:xfrm>
          <a:prstGeom prst="straightConnector1">
            <a:avLst/>
          </a:prstGeom>
          <a:noFill/>
          <a:ln cap="flat" cmpd="sng" w="19050">
            <a:solidFill>
              <a:srgbClr val="769B4E"/>
            </a:solidFill>
            <a:prstDash val="solid"/>
            <a:round/>
            <a:headEnd len="sm" w="sm" type="none"/>
            <a:tailEnd len="sm" w="sm" type="none"/>
          </a:ln>
        </p:spPr>
      </p:cxnSp>
      <p:sp>
        <p:nvSpPr>
          <p:cNvPr id="474" name="Google Shape;474;g2dae538fd79_0_60"/>
          <p:cNvSpPr txBox="1"/>
          <p:nvPr/>
        </p:nvSpPr>
        <p:spPr>
          <a:xfrm>
            <a:off x="1413900" y="1728100"/>
            <a:ext cx="4495500" cy="2723792"/>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rgbClr val="6AA84F"/>
                </a:solidFill>
                <a:latin typeface="Arial"/>
                <a:ea typeface="Arial"/>
                <a:cs typeface="Arial"/>
                <a:sym typeface="Arial"/>
              </a:rPr>
              <a:t>Developed under the </a:t>
            </a:r>
            <a:r>
              <a:rPr b="0" i="0" lang="en-GB" sz="1500" u="none" cap="none" strike="noStrike">
                <a:solidFill>
                  <a:schemeClr val="accent2"/>
                </a:solidFill>
                <a:latin typeface="Arial"/>
                <a:ea typeface="Arial"/>
                <a:cs typeface="Arial"/>
                <a:sym typeface="Arial"/>
              </a:rPr>
              <a:t>BGC Panel</a:t>
            </a:r>
            <a:r>
              <a:rPr b="0" i="0" lang="en-GB" sz="1500" u="none" cap="none" strike="noStrike">
                <a:solidFill>
                  <a:srgbClr val="6AA84F"/>
                </a:solidFill>
                <a:latin typeface="Arial"/>
                <a:ea typeface="Arial"/>
                <a:cs typeface="Arial"/>
                <a:sym typeface="Arial"/>
              </a:rPr>
              <a:t> with the collaboration of the Ocean Observing Co-Design Programme</a:t>
            </a:r>
            <a:endParaRPr b="0" i="0" sz="1500" u="none" cap="none" strike="noStrike">
              <a:solidFill>
                <a:srgbClr val="6AA84F"/>
              </a:solidFill>
              <a:latin typeface="Arial"/>
              <a:ea typeface="Arial"/>
              <a:cs typeface="Arial"/>
              <a:sym typeface="Arial"/>
            </a:endParaRPr>
          </a:p>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rgbClr val="6AA84F"/>
                </a:solidFill>
                <a:latin typeface="Arial"/>
                <a:ea typeface="Arial"/>
                <a:cs typeface="Arial"/>
                <a:sym typeface="Arial"/>
              </a:rPr>
              <a:t>An important plan in the GOOS response to the </a:t>
            </a:r>
            <a:r>
              <a:rPr b="0" i="0" lang="en-GB" sz="1500" u="none" cap="none" strike="noStrike">
                <a:solidFill>
                  <a:schemeClr val="accent2"/>
                </a:solidFill>
                <a:latin typeface="Arial"/>
                <a:ea typeface="Arial"/>
                <a:cs typeface="Arial"/>
                <a:sym typeface="Arial"/>
              </a:rPr>
              <a:t>GCOS IP </a:t>
            </a:r>
            <a:r>
              <a:rPr b="0" i="0" lang="en-GB" sz="1500" u="none" cap="none" strike="noStrike">
                <a:solidFill>
                  <a:srgbClr val="6AA84F"/>
                </a:solidFill>
                <a:latin typeface="Arial"/>
                <a:ea typeface="Arial"/>
                <a:cs typeface="Arial"/>
                <a:sym typeface="Arial"/>
              </a:rPr>
              <a:t>and the</a:t>
            </a:r>
            <a:r>
              <a:rPr b="0" i="0" lang="en-GB" sz="1500" u="none" cap="none" strike="noStrike">
                <a:solidFill>
                  <a:schemeClr val="accent2"/>
                </a:solidFill>
                <a:latin typeface="Arial"/>
                <a:ea typeface="Arial"/>
                <a:cs typeface="Arial"/>
                <a:sym typeface="Arial"/>
              </a:rPr>
              <a:t> WMO G3W</a:t>
            </a:r>
            <a:endParaRPr b="0" i="0" sz="1500" u="none" cap="none" strike="noStrike">
              <a:solidFill>
                <a:schemeClr val="accent2"/>
              </a:solidFill>
              <a:latin typeface="Arial"/>
              <a:ea typeface="Arial"/>
              <a:cs typeface="Arial"/>
              <a:sym typeface="Arial"/>
            </a:endParaRPr>
          </a:p>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chemeClr val="accent2"/>
                </a:solidFill>
                <a:latin typeface="Arial"/>
                <a:ea typeface="Arial"/>
                <a:cs typeface="Arial"/>
                <a:sym typeface="Arial"/>
              </a:rPr>
              <a:t>Collaboration with other panels</a:t>
            </a:r>
            <a:r>
              <a:rPr b="0" i="0" lang="en-GB" sz="1500" u="none" cap="none" strike="noStrike">
                <a:solidFill>
                  <a:srgbClr val="6AA84F"/>
                </a:solidFill>
                <a:latin typeface="Arial"/>
                <a:ea typeface="Arial"/>
                <a:cs typeface="Arial"/>
                <a:sym typeface="Arial"/>
              </a:rPr>
              <a:t> to coordinate carbon observations to complement inorganic carbon efforts </a:t>
            </a:r>
            <a:endParaRPr/>
          </a:p>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rgbClr val="6AA84F"/>
                </a:solidFill>
                <a:latin typeface="Arial"/>
                <a:ea typeface="Arial"/>
                <a:cs typeface="Arial"/>
                <a:sym typeface="Arial"/>
              </a:rPr>
              <a:t>Collaboration with Ocean Observing Co-Design – pillar 3 of the plan</a:t>
            </a:r>
            <a:endParaRPr b="0" i="0" sz="1500" u="none" cap="none" strike="noStrike">
              <a:solidFill>
                <a:srgbClr val="6AA84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accent4"/>
              </a:solidFill>
              <a:latin typeface="Arial"/>
              <a:ea typeface="Arial"/>
              <a:cs typeface="Arial"/>
              <a:sym typeface="Arial"/>
            </a:endParaRPr>
          </a:p>
        </p:txBody>
      </p:sp>
      <p:sp>
        <p:nvSpPr>
          <p:cNvPr id="475" name="Google Shape;475;g2dae538fd79_0_60"/>
          <p:cNvSpPr txBox="1"/>
          <p:nvPr/>
        </p:nvSpPr>
        <p:spPr>
          <a:xfrm>
            <a:off x="8446450" y="129700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rgbClr val="769B4E"/>
              </a:solidFill>
              <a:latin typeface="Arial"/>
              <a:ea typeface="Arial"/>
              <a:cs typeface="Arial"/>
              <a:sym typeface="Arial"/>
            </a:endParaRPr>
          </a:p>
        </p:txBody>
      </p:sp>
      <p:sp>
        <p:nvSpPr>
          <p:cNvPr id="476" name="Google Shape;476;g2dae538fd79_0_60"/>
          <p:cNvSpPr txBox="1"/>
          <p:nvPr/>
        </p:nvSpPr>
        <p:spPr>
          <a:xfrm>
            <a:off x="7192775" y="932375"/>
            <a:ext cx="3436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769B4E"/>
                </a:solidFill>
                <a:latin typeface="Arial"/>
                <a:ea typeface="Arial"/>
                <a:cs typeface="Arial"/>
                <a:sym typeface="Arial"/>
              </a:rPr>
              <a:t>Biodiversity Plan</a:t>
            </a:r>
            <a:endParaRPr b="1" i="0" sz="1600" u="none" cap="none" strike="noStrike">
              <a:solidFill>
                <a:srgbClr val="769B4E"/>
              </a:solidFill>
              <a:latin typeface="Arial"/>
              <a:ea typeface="Arial"/>
              <a:cs typeface="Arial"/>
              <a:sym typeface="Arial"/>
            </a:endParaRPr>
          </a:p>
        </p:txBody>
      </p:sp>
      <p:pic>
        <p:nvPicPr>
          <p:cNvPr id="477" name="Google Shape;477;g2dae538fd79_0_60" title="Copy of OceanObserving-Logo-NoGOOS.png"/>
          <p:cNvPicPr preferRelativeResize="0"/>
          <p:nvPr/>
        </p:nvPicPr>
        <p:blipFill rotWithShape="1">
          <a:blip r:embed="rId5">
            <a:alphaModFix/>
          </a:blip>
          <a:srcRect b="0" l="0" r="0" t="0"/>
          <a:stretch/>
        </p:blipFill>
        <p:spPr>
          <a:xfrm>
            <a:off x="1147400" y="4539401"/>
            <a:ext cx="4762001" cy="714300"/>
          </a:xfrm>
          <a:prstGeom prst="rect">
            <a:avLst/>
          </a:prstGeom>
          <a:noFill/>
          <a:ln>
            <a:noFill/>
          </a:ln>
        </p:spPr>
      </p:pic>
      <p:sp>
        <p:nvSpPr>
          <p:cNvPr id="478" name="Google Shape;478;g2dae538fd79_0_60"/>
          <p:cNvSpPr txBox="1"/>
          <p:nvPr/>
        </p:nvSpPr>
        <p:spPr>
          <a:xfrm>
            <a:off x="6593250" y="1728100"/>
            <a:ext cx="4353000" cy="22626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rgbClr val="6AA84F"/>
                </a:solidFill>
                <a:latin typeface="Arial"/>
                <a:ea typeface="Arial"/>
                <a:cs typeface="Arial"/>
                <a:sym typeface="Arial"/>
              </a:rPr>
              <a:t>Goal of the plan: to serve as a </a:t>
            </a:r>
            <a:r>
              <a:rPr b="0" i="0" lang="en-GB" sz="1500" u="none" cap="none" strike="noStrike">
                <a:solidFill>
                  <a:schemeClr val="accent2"/>
                </a:solidFill>
                <a:latin typeface="Arial"/>
                <a:ea typeface="Arial"/>
                <a:cs typeface="Arial"/>
                <a:sym typeface="Arial"/>
              </a:rPr>
              <a:t>roadmap to coordinate global efforts</a:t>
            </a:r>
            <a:r>
              <a:rPr b="0" i="0" lang="en-GB" sz="1500" u="none" cap="none" strike="noStrike">
                <a:solidFill>
                  <a:srgbClr val="6AA84F"/>
                </a:solidFill>
                <a:latin typeface="Arial"/>
                <a:ea typeface="Arial"/>
                <a:cs typeface="Arial"/>
                <a:sym typeface="Arial"/>
              </a:rPr>
              <a:t> in marine biodiversity across all GOOS structures and components &gt;&gt;&gt; </a:t>
            </a:r>
            <a:r>
              <a:rPr b="0" i="0" lang="en-GB" sz="1500" u="none" cap="none" strike="noStrike">
                <a:solidFill>
                  <a:schemeClr val="accent2"/>
                </a:solidFill>
                <a:latin typeface="Arial"/>
                <a:ea typeface="Arial"/>
                <a:cs typeface="Arial"/>
                <a:sym typeface="Arial"/>
              </a:rPr>
              <a:t>IOC Biodiversity Plan</a:t>
            </a:r>
            <a:endParaRPr b="0" i="0" sz="1500" u="none" cap="none" strike="noStrike">
              <a:solidFill>
                <a:schemeClr val="accent2"/>
              </a:solidFill>
              <a:latin typeface="Arial"/>
              <a:ea typeface="Arial"/>
              <a:cs typeface="Arial"/>
              <a:sym typeface="Arial"/>
            </a:endParaRPr>
          </a:p>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rgbClr val="6AA84F"/>
                </a:solidFill>
                <a:latin typeface="Arial"/>
                <a:ea typeface="Arial"/>
                <a:cs typeface="Arial"/>
                <a:sym typeface="Arial"/>
              </a:rPr>
              <a:t>Integrated with </a:t>
            </a:r>
            <a:r>
              <a:rPr b="0" i="0" lang="en-GB" sz="1500" u="none" cap="none" strike="noStrike">
                <a:solidFill>
                  <a:schemeClr val="accent2"/>
                </a:solidFill>
                <a:latin typeface="Arial"/>
                <a:ea typeface="Arial"/>
                <a:cs typeface="Arial"/>
                <a:sym typeface="Arial"/>
              </a:rPr>
              <a:t>IODE/OBIS</a:t>
            </a:r>
            <a:endParaRPr b="0" i="0" sz="1500" u="none" cap="none" strike="noStrike">
              <a:solidFill>
                <a:schemeClr val="accent2"/>
              </a:solidFill>
              <a:latin typeface="Arial"/>
              <a:ea typeface="Arial"/>
              <a:cs typeface="Arial"/>
              <a:sym typeface="Arial"/>
            </a:endParaRPr>
          </a:p>
          <a:p>
            <a:pPr indent="-311150" lvl="0" marL="457200" marR="0" rtl="0" algn="l">
              <a:lnSpc>
                <a:spcPct val="100000"/>
              </a:lnSpc>
              <a:spcBef>
                <a:spcPts val="0"/>
              </a:spcBef>
              <a:spcAft>
                <a:spcPts val="0"/>
              </a:spcAft>
              <a:buClr>
                <a:srgbClr val="6AA84F"/>
              </a:buClr>
              <a:buSzPts val="1500"/>
              <a:buFont typeface="Arial"/>
              <a:buChar char="●"/>
            </a:pPr>
            <a:r>
              <a:rPr b="0" i="0" lang="en-GB" sz="1500" u="none" cap="none" strike="noStrike">
                <a:solidFill>
                  <a:srgbClr val="6AA84F"/>
                </a:solidFill>
                <a:latin typeface="Arial"/>
                <a:ea typeface="Arial"/>
                <a:cs typeface="Arial"/>
                <a:sym typeface="Arial"/>
              </a:rPr>
              <a:t>Collaborate </a:t>
            </a:r>
            <a:r>
              <a:rPr b="0" i="0" lang="en-GB" sz="1500" u="none" cap="none" strike="noStrike">
                <a:solidFill>
                  <a:schemeClr val="accent2"/>
                </a:solidFill>
                <a:latin typeface="Arial"/>
                <a:ea typeface="Arial"/>
                <a:cs typeface="Arial"/>
                <a:sym typeface="Arial"/>
              </a:rPr>
              <a:t>key international partners </a:t>
            </a:r>
            <a:r>
              <a:rPr b="0" i="0" lang="en-GB" sz="1500" u="none" cap="none" strike="noStrike">
                <a:solidFill>
                  <a:srgbClr val="6AA84F"/>
                </a:solidFill>
                <a:latin typeface="Arial"/>
                <a:ea typeface="Arial"/>
                <a:cs typeface="Arial"/>
                <a:sym typeface="Arial"/>
              </a:rPr>
              <a:t>active in marine biodiversity monitoring </a:t>
            </a:r>
            <a:endParaRPr b="0" i="0" sz="1500" u="none" cap="none" strike="noStrike">
              <a:solidFill>
                <a:srgbClr val="6AA84F"/>
              </a:solidFill>
              <a:latin typeface="Arial"/>
              <a:ea typeface="Arial"/>
              <a:cs typeface="Arial"/>
              <a:sym typeface="Arial"/>
            </a:endParaRPr>
          </a:p>
          <a:p>
            <a:pPr indent="-311150" lvl="0" marL="457200" marR="0" rtl="0" algn="l">
              <a:lnSpc>
                <a:spcPct val="100000"/>
              </a:lnSpc>
              <a:spcBef>
                <a:spcPts val="0"/>
              </a:spcBef>
              <a:spcAft>
                <a:spcPts val="0"/>
              </a:spcAft>
              <a:buClr>
                <a:srgbClr val="38761D"/>
              </a:buClr>
              <a:buSzPts val="1500"/>
              <a:buFont typeface="Arial"/>
              <a:buChar char="●"/>
            </a:pPr>
            <a:r>
              <a:rPr b="0" i="0" lang="en-GB" sz="1500" u="none" cap="none" strike="noStrike">
                <a:solidFill>
                  <a:schemeClr val="accent2"/>
                </a:solidFill>
                <a:latin typeface="Arial"/>
                <a:ea typeface="Arial"/>
                <a:cs typeface="Arial"/>
                <a:sym typeface="Arial"/>
              </a:rPr>
              <a:t>2026-2027</a:t>
            </a:r>
            <a:r>
              <a:rPr b="0" i="0" lang="en-GB" sz="1500" u="none" cap="none" strike="noStrike">
                <a:solidFill>
                  <a:srgbClr val="6AA84F"/>
                </a:solidFill>
                <a:latin typeface="Arial"/>
                <a:ea typeface="Arial"/>
                <a:cs typeface="Arial"/>
                <a:sym typeface="Arial"/>
              </a:rPr>
              <a:t>: Implementation of the GOOS Biodiversity plan</a:t>
            </a:r>
            <a:r>
              <a:rPr b="0" i="0" lang="en-GB" sz="1500" u="none" cap="none" strike="noStrike">
                <a:solidFill>
                  <a:srgbClr val="38761D"/>
                </a:solidFill>
                <a:latin typeface="Arial"/>
                <a:ea typeface="Arial"/>
                <a:cs typeface="Arial"/>
                <a:sym typeface="Arial"/>
              </a:rPr>
              <a:t> </a:t>
            </a:r>
            <a:endParaRPr b="0" i="0" sz="1500" u="none" cap="none" strike="noStrike">
              <a:solidFill>
                <a:srgbClr val="38761D"/>
              </a:solidFill>
              <a:latin typeface="Arial"/>
              <a:ea typeface="Arial"/>
              <a:cs typeface="Arial"/>
              <a:sym typeface="Arial"/>
            </a:endParaRPr>
          </a:p>
        </p:txBody>
      </p:sp>
      <p:pic>
        <p:nvPicPr>
          <p:cNvPr id="479" name="Google Shape;479;g2dae538fd79_0_60"/>
          <p:cNvPicPr preferRelativeResize="0"/>
          <p:nvPr/>
        </p:nvPicPr>
        <p:blipFill rotWithShape="1">
          <a:blip r:embed="rId6">
            <a:alphaModFix/>
          </a:blip>
          <a:srcRect b="0" l="0" r="0" t="0"/>
          <a:stretch/>
        </p:blipFill>
        <p:spPr>
          <a:xfrm>
            <a:off x="6816963" y="4355325"/>
            <a:ext cx="2057690" cy="606425"/>
          </a:xfrm>
          <a:prstGeom prst="rect">
            <a:avLst/>
          </a:prstGeom>
          <a:noFill/>
          <a:ln>
            <a:noFill/>
          </a:ln>
        </p:spPr>
      </p:pic>
      <p:pic>
        <p:nvPicPr>
          <p:cNvPr id="480" name="Google Shape;480;g2dae538fd79_0_60"/>
          <p:cNvPicPr preferRelativeResize="0"/>
          <p:nvPr/>
        </p:nvPicPr>
        <p:blipFill rotWithShape="1">
          <a:blip r:embed="rId7">
            <a:alphaModFix/>
          </a:blip>
          <a:srcRect b="0" l="0" r="0" t="0"/>
          <a:stretch/>
        </p:blipFill>
        <p:spPr>
          <a:xfrm>
            <a:off x="9119007" y="4193008"/>
            <a:ext cx="1695050" cy="931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4854c02750_1_125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100"/>
              <a:buNone/>
            </a:pPr>
            <a:fld id="{00000000-1234-1234-1234-123412341234}" type="slidenum">
              <a:rPr lang="en-GB"/>
              <a:t>‹#›</a:t>
            </a:fld>
            <a:endParaRPr/>
          </a:p>
        </p:txBody>
      </p:sp>
      <p:pic>
        <p:nvPicPr>
          <p:cNvPr id="487" name="Google Shape;487;g34854c02750_1_1257"/>
          <p:cNvPicPr preferRelativeResize="0"/>
          <p:nvPr/>
        </p:nvPicPr>
        <p:blipFill rotWithShape="1">
          <a:blip r:embed="rId3">
            <a:alphaModFix/>
          </a:blip>
          <a:srcRect b="0" l="0" r="0" t="0"/>
          <a:stretch/>
        </p:blipFill>
        <p:spPr>
          <a:xfrm>
            <a:off x="722325" y="426200"/>
            <a:ext cx="11363549" cy="5487251"/>
          </a:xfrm>
          <a:prstGeom prst="rect">
            <a:avLst/>
          </a:prstGeom>
          <a:noFill/>
          <a:ln>
            <a:noFill/>
          </a:ln>
        </p:spPr>
      </p:pic>
      <p:pic>
        <p:nvPicPr>
          <p:cNvPr id="488" name="Google Shape;488;g34854c02750_1_1257"/>
          <p:cNvPicPr preferRelativeResize="0"/>
          <p:nvPr/>
        </p:nvPicPr>
        <p:blipFill rotWithShape="1">
          <a:blip r:embed="rId4">
            <a:alphaModFix/>
          </a:blip>
          <a:srcRect b="0" l="21017" r="0" t="0"/>
          <a:stretch/>
        </p:blipFill>
        <p:spPr>
          <a:xfrm>
            <a:off x="309975" y="0"/>
            <a:ext cx="2074050" cy="2066329"/>
          </a:xfrm>
          <a:prstGeom prst="rect">
            <a:avLst/>
          </a:prstGeom>
          <a:noFill/>
          <a:ln>
            <a:noFill/>
          </a:ln>
        </p:spPr>
      </p:pic>
      <p:cxnSp>
        <p:nvCxnSpPr>
          <p:cNvPr id="489" name="Google Shape;489;g34854c02750_1_1257"/>
          <p:cNvCxnSpPr/>
          <p:nvPr/>
        </p:nvCxnSpPr>
        <p:spPr>
          <a:xfrm flipH="1">
            <a:off x="4903350" y="561763"/>
            <a:ext cx="600" cy="5204100"/>
          </a:xfrm>
          <a:prstGeom prst="straightConnector1">
            <a:avLst/>
          </a:prstGeom>
          <a:noFill/>
          <a:ln cap="flat" cmpd="sng" w="19050">
            <a:solidFill>
              <a:srgbClr val="EA8911"/>
            </a:solidFill>
            <a:prstDash val="solid"/>
            <a:round/>
            <a:headEnd len="sm" w="sm" type="none"/>
            <a:tailEnd len="sm" w="sm" type="none"/>
          </a:ln>
        </p:spPr>
      </p:cxnSp>
      <p:cxnSp>
        <p:nvCxnSpPr>
          <p:cNvPr id="490" name="Google Shape;490;g34854c02750_1_1257"/>
          <p:cNvCxnSpPr/>
          <p:nvPr/>
        </p:nvCxnSpPr>
        <p:spPr>
          <a:xfrm flipH="1">
            <a:off x="8248075" y="563863"/>
            <a:ext cx="8400" cy="5199900"/>
          </a:xfrm>
          <a:prstGeom prst="straightConnector1">
            <a:avLst/>
          </a:prstGeom>
          <a:noFill/>
          <a:ln cap="flat" cmpd="sng" w="19050">
            <a:solidFill>
              <a:srgbClr val="EA8911"/>
            </a:solidFill>
            <a:prstDash val="solid"/>
            <a:round/>
            <a:headEnd len="sm" w="sm" type="none"/>
            <a:tailEnd len="sm" w="sm" type="none"/>
          </a:ln>
        </p:spPr>
      </p:cxnSp>
      <p:sp>
        <p:nvSpPr>
          <p:cNvPr id="491" name="Google Shape;491;g34854c02750_1_1257"/>
          <p:cNvSpPr txBox="1"/>
          <p:nvPr/>
        </p:nvSpPr>
        <p:spPr>
          <a:xfrm>
            <a:off x="2106750" y="805400"/>
            <a:ext cx="26526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F38417"/>
                </a:solidFill>
                <a:latin typeface="Arial"/>
                <a:ea typeface="Arial"/>
                <a:cs typeface="Arial"/>
                <a:sym typeface="Arial"/>
              </a:rPr>
              <a:t>Collaboration with private sector</a:t>
            </a:r>
            <a:endParaRPr b="1" i="0" sz="1600" u="none" cap="none" strike="noStrike">
              <a:solidFill>
                <a:srgbClr val="F38417"/>
              </a:solidFill>
              <a:latin typeface="Arial"/>
              <a:ea typeface="Arial"/>
              <a:cs typeface="Arial"/>
              <a:sym typeface="Arial"/>
            </a:endParaRPr>
          </a:p>
        </p:txBody>
      </p:sp>
      <p:sp>
        <p:nvSpPr>
          <p:cNvPr id="492" name="Google Shape;492;g34854c02750_1_1257"/>
          <p:cNvSpPr txBox="1"/>
          <p:nvPr/>
        </p:nvSpPr>
        <p:spPr>
          <a:xfrm>
            <a:off x="5271325" y="817624"/>
            <a:ext cx="2652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EA8911"/>
                </a:solidFill>
                <a:latin typeface="Arial"/>
                <a:ea typeface="Arial"/>
                <a:cs typeface="Arial"/>
                <a:sym typeface="Arial"/>
              </a:rPr>
              <a:t>Tracking human impacts</a:t>
            </a:r>
            <a:endParaRPr b="1" i="0" sz="1600" u="none" cap="none" strike="noStrike">
              <a:solidFill>
                <a:srgbClr val="EA8911"/>
              </a:solidFill>
              <a:latin typeface="Arial"/>
              <a:ea typeface="Arial"/>
              <a:cs typeface="Arial"/>
              <a:sym typeface="Arial"/>
            </a:endParaRPr>
          </a:p>
        </p:txBody>
      </p:sp>
      <p:sp>
        <p:nvSpPr>
          <p:cNvPr id="493" name="Google Shape;493;g34854c02750_1_1257"/>
          <p:cNvSpPr txBox="1"/>
          <p:nvPr/>
        </p:nvSpPr>
        <p:spPr>
          <a:xfrm>
            <a:off x="8496525" y="817625"/>
            <a:ext cx="2652600" cy="714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rgbClr val="F38417"/>
                </a:solidFill>
                <a:latin typeface="Arial"/>
                <a:ea typeface="Arial"/>
                <a:cs typeface="Arial"/>
                <a:sym typeface="Arial"/>
                <a:extLst>
                  <a:ext uri="http://customooxmlschemas.google.com/">
                    <go:slidesCustomData xmlns:go="http://customooxmlschemas.google.com/" textRoundtripDataId="0"/>
                  </a:ext>
                </a:extLst>
              </a:rPr>
              <a:t>National</a:t>
            </a:r>
            <a:r>
              <a:rPr b="1" i="0" lang="en-GB" sz="1600" u="none" cap="none" strike="noStrike">
                <a:solidFill>
                  <a:srgbClr val="F38417"/>
                </a:solidFill>
                <a:latin typeface="Arial"/>
                <a:ea typeface="Arial"/>
                <a:cs typeface="Arial"/>
                <a:sym typeface="Arial"/>
              </a:rPr>
              <a:t> Focal Points &amp; Regional activation </a:t>
            </a:r>
            <a:endParaRPr b="1" i="0" sz="1600" u="none" cap="none" strike="noStrike">
              <a:solidFill>
                <a:srgbClr val="F38417"/>
              </a:solidFill>
              <a:latin typeface="Arial"/>
              <a:ea typeface="Arial"/>
              <a:cs typeface="Arial"/>
              <a:sym typeface="Arial"/>
            </a:endParaRPr>
          </a:p>
        </p:txBody>
      </p:sp>
      <p:pic>
        <p:nvPicPr>
          <p:cNvPr id="494" name="Google Shape;494;g34854c02750_1_1257"/>
          <p:cNvPicPr preferRelativeResize="0"/>
          <p:nvPr/>
        </p:nvPicPr>
        <p:blipFill rotWithShape="1">
          <a:blip r:embed="rId5">
            <a:alphaModFix/>
          </a:blip>
          <a:srcRect b="0" l="0" r="0" t="0"/>
          <a:stretch/>
        </p:blipFill>
        <p:spPr>
          <a:xfrm>
            <a:off x="5188748" y="2510348"/>
            <a:ext cx="789975" cy="789975"/>
          </a:xfrm>
          <a:prstGeom prst="rect">
            <a:avLst/>
          </a:prstGeom>
          <a:noFill/>
          <a:ln>
            <a:noFill/>
          </a:ln>
        </p:spPr>
      </p:pic>
      <p:pic>
        <p:nvPicPr>
          <p:cNvPr id="495" name="Google Shape;495;g34854c02750_1_1257"/>
          <p:cNvPicPr preferRelativeResize="0"/>
          <p:nvPr/>
        </p:nvPicPr>
        <p:blipFill rotWithShape="1">
          <a:blip r:embed="rId6">
            <a:alphaModFix/>
          </a:blip>
          <a:srcRect b="0" l="0" r="0" t="0"/>
          <a:stretch/>
        </p:blipFill>
        <p:spPr>
          <a:xfrm>
            <a:off x="5188748" y="3492750"/>
            <a:ext cx="789975" cy="789594"/>
          </a:xfrm>
          <a:prstGeom prst="rect">
            <a:avLst/>
          </a:prstGeom>
          <a:noFill/>
          <a:ln>
            <a:noFill/>
          </a:ln>
        </p:spPr>
      </p:pic>
      <p:pic>
        <p:nvPicPr>
          <p:cNvPr id="496" name="Google Shape;496;g34854c02750_1_1257"/>
          <p:cNvPicPr preferRelativeResize="0"/>
          <p:nvPr/>
        </p:nvPicPr>
        <p:blipFill rotWithShape="1">
          <a:blip r:embed="rId7">
            <a:alphaModFix/>
          </a:blip>
          <a:srcRect b="0" l="0" r="0" t="0"/>
          <a:stretch/>
        </p:blipFill>
        <p:spPr>
          <a:xfrm>
            <a:off x="5188750" y="4474773"/>
            <a:ext cx="789975" cy="789975"/>
          </a:xfrm>
          <a:prstGeom prst="rect">
            <a:avLst/>
          </a:prstGeom>
          <a:noFill/>
          <a:ln>
            <a:noFill/>
          </a:ln>
        </p:spPr>
      </p:pic>
      <p:sp>
        <p:nvSpPr>
          <p:cNvPr id="497" name="Google Shape;497;g34854c02750_1_1257"/>
          <p:cNvSpPr txBox="1"/>
          <p:nvPr/>
        </p:nvSpPr>
        <p:spPr>
          <a:xfrm>
            <a:off x="5978725" y="2689775"/>
            <a:ext cx="14895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500"/>
              <a:buFont typeface="Arial"/>
              <a:buNone/>
            </a:pPr>
            <a:r>
              <a:rPr b="0" i="0" lang="en-GB" sz="1500" u="none" cap="none" strike="noStrike">
                <a:solidFill>
                  <a:srgbClr val="5C5C5C"/>
                </a:solidFill>
                <a:latin typeface="Arial"/>
                <a:ea typeface="Arial"/>
                <a:cs typeface="Arial"/>
                <a:sym typeface="Arial"/>
              </a:rPr>
              <a:t>Marine debris</a:t>
            </a:r>
            <a:endParaRPr b="0" i="0" sz="1500" u="none" cap="none" strike="noStrike">
              <a:solidFill>
                <a:srgbClr val="5C5C5C"/>
              </a:solidFill>
              <a:latin typeface="Arial"/>
              <a:ea typeface="Arial"/>
              <a:cs typeface="Arial"/>
              <a:sym typeface="Arial"/>
            </a:endParaRPr>
          </a:p>
        </p:txBody>
      </p:sp>
      <p:sp>
        <p:nvSpPr>
          <p:cNvPr id="498" name="Google Shape;498;g34854c02750_1_1257"/>
          <p:cNvSpPr txBox="1"/>
          <p:nvPr/>
        </p:nvSpPr>
        <p:spPr>
          <a:xfrm>
            <a:off x="6096000" y="3672000"/>
            <a:ext cx="1647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GB" sz="1500" u="none" cap="none" strike="noStrike">
                <a:solidFill>
                  <a:srgbClr val="5C5C5C"/>
                </a:solidFill>
                <a:latin typeface="Arial"/>
                <a:ea typeface="Arial"/>
                <a:cs typeface="Arial"/>
                <a:sym typeface="Arial"/>
              </a:rPr>
              <a:t>Ocean colour</a:t>
            </a:r>
            <a:endParaRPr b="0" i="0" sz="1500" u="none" cap="none" strike="noStrike">
              <a:solidFill>
                <a:srgbClr val="5C5C5C"/>
              </a:solidFill>
              <a:latin typeface="Arial"/>
              <a:ea typeface="Arial"/>
              <a:cs typeface="Arial"/>
              <a:sym typeface="Arial"/>
            </a:endParaRPr>
          </a:p>
        </p:txBody>
      </p:sp>
      <p:sp>
        <p:nvSpPr>
          <p:cNvPr id="499" name="Google Shape;499;g34854c02750_1_1257"/>
          <p:cNvSpPr txBox="1"/>
          <p:nvPr/>
        </p:nvSpPr>
        <p:spPr>
          <a:xfrm>
            <a:off x="5899675" y="4669825"/>
            <a:ext cx="16476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500"/>
              <a:buFont typeface="Arial"/>
              <a:buNone/>
            </a:pPr>
            <a:r>
              <a:rPr b="0" i="0" lang="en-GB" sz="1500" u="none" cap="none" strike="noStrike">
                <a:solidFill>
                  <a:srgbClr val="5C5C5C"/>
                </a:solidFill>
                <a:latin typeface="Arial"/>
                <a:ea typeface="Arial"/>
                <a:cs typeface="Arial"/>
                <a:sym typeface="Arial"/>
              </a:rPr>
              <a:t>Ocean sound</a:t>
            </a:r>
            <a:endParaRPr b="0" i="0" sz="1500" u="none" cap="none" strike="noStrike">
              <a:solidFill>
                <a:srgbClr val="5C5C5C"/>
              </a:solidFill>
              <a:latin typeface="Arial"/>
              <a:ea typeface="Arial"/>
              <a:cs typeface="Arial"/>
              <a:sym typeface="Arial"/>
            </a:endParaRPr>
          </a:p>
        </p:txBody>
      </p:sp>
      <p:sp>
        <p:nvSpPr>
          <p:cNvPr id="500" name="Google Shape;500;g34854c02750_1_1257"/>
          <p:cNvSpPr txBox="1"/>
          <p:nvPr/>
        </p:nvSpPr>
        <p:spPr>
          <a:xfrm>
            <a:off x="5199025" y="1519700"/>
            <a:ext cx="28122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1500" u="none" cap="none" strike="noStrike">
                <a:solidFill>
                  <a:srgbClr val="F38417"/>
                </a:solidFill>
                <a:latin typeface="Arial"/>
                <a:ea typeface="Arial"/>
                <a:cs typeface="Arial"/>
                <a:sym typeface="Arial"/>
              </a:rPr>
              <a:t>3</a:t>
            </a:r>
            <a:r>
              <a:rPr b="0" i="0" lang="en-GB" sz="1500" u="none" cap="none" strike="noStrike">
                <a:solidFill>
                  <a:srgbClr val="5C5C5C"/>
                </a:solidFill>
                <a:latin typeface="Arial"/>
                <a:ea typeface="Arial"/>
                <a:cs typeface="Arial"/>
                <a:sym typeface="Arial"/>
              </a:rPr>
              <a:t> Essential Ocean Variables</a:t>
            </a:r>
            <a:endParaRPr b="0" i="0" sz="1500" u="none" cap="none" strike="noStrike">
              <a:solidFill>
                <a:srgbClr val="5C5C5C"/>
              </a:solidFill>
              <a:latin typeface="Arial"/>
              <a:ea typeface="Arial"/>
              <a:cs typeface="Arial"/>
              <a:sym typeface="Arial"/>
            </a:endParaRPr>
          </a:p>
        </p:txBody>
      </p:sp>
      <p:sp>
        <p:nvSpPr>
          <p:cNvPr id="501" name="Google Shape;501;g34854c02750_1_1257"/>
          <p:cNvSpPr txBox="1"/>
          <p:nvPr/>
        </p:nvSpPr>
        <p:spPr>
          <a:xfrm>
            <a:off x="1649850" y="1743275"/>
            <a:ext cx="3109500" cy="1246465"/>
          </a:xfrm>
          <a:prstGeom prst="rect">
            <a:avLst/>
          </a:prstGeom>
          <a:noFill/>
          <a:ln>
            <a:noFill/>
          </a:ln>
        </p:spPr>
        <p:txBody>
          <a:bodyPr anchorCtr="0" anchor="t" bIns="91425" lIns="91425" spcFirstLastPara="1" rIns="91425" wrap="square" tIns="91425">
            <a:spAutoFit/>
          </a:bodyPr>
          <a:lstStyle/>
          <a:p>
            <a:pPr indent="0" lvl="0" marL="133350" marR="0" rtl="0" algn="just">
              <a:lnSpc>
                <a:spcPct val="115000"/>
              </a:lnSpc>
              <a:spcBef>
                <a:spcPts val="0"/>
              </a:spcBef>
              <a:spcAft>
                <a:spcPts val="0"/>
              </a:spcAft>
              <a:buNone/>
            </a:pPr>
            <a:r>
              <a:rPr b="0" i="0" lang="en-GB" sz="1500" u="none" cap="none" strike="noStrike">
                <a:solidFill>
                  <a:schemeClr val="accent4"/>
                </a:solidFill>
                <a:latin typeface="Arial"/>
                <a:ea typeface="Arial"/>
                <a:cs typeface="Arial"/>
                <a:sym typeface="Arial"/>
              </a:rPr>
              <a:t>An opportunity to </a:t>
            </a:r>
            <a:r>
              <a:rPr b="0" i="0" lang="en-GB" sz="1500" u="none" cap="none" strike="noStrike">
                <a:solidFill>
                  <a:schemeClr val="accent2"/>
                </a:solidFill>
                <a:latin typeface="Arial"/>
                <a:ea typeface="Arial"/>
                <a:cs typeface="Arial"/>
                <a:sym typeface="Arial"/>
              </a:rPr>
              <a:t>expand observing capacity, increase efficiency, and support blue economy</a:t>
            </a:r>
            <a:endParaRPr/>
          </a:p>
        </p:txBody>
      </p:sp>
      <p:sp>
        <p:nvSpPr>
          <p:cNvPr id="502" name="Google Shape;502;g34854c02750_1_1257"/>
          <p:cNvSpPr txBox="1"/>
          <p:nvPr/>
        </p:nvSpPr>
        <p:spPr>
          <a:xfrm>
            <a:off x="8580625" y="1519700"/>
            <a:ext cx="2980850" cy="1246465"/>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1500" u="none" cap="none" strike="noStrike">
                <a:solidFill>
                  <a:srgbClr val="F38417"/>
                </a:solidFill>
                <a:latin typeface="Arial"/>
                <a:ea typeface="Arial"/>
                <a:cs typeface="Arial"/>
                <a:sym typeface="Arial"/>
              </a:rPr>
              <a:t>77 </a:t>
            </a:r>
            <a:r>
              <a:rPr b="0" i="0" lang="en-GB" sz="1500" u="none" cap="none" strike="noStrike">
                <a:solidFill>
                  <a:srgbClr val="5C5C5C"/>
                </a:solidFill>
                <a:latin typeface="Arial"/>
                <a:ea typeface="Arial"/>
                <a:cs typeface="Arial"/>
                <a:sym typeface="Arial"/>
              </a:rPr>
              <a:t>GOOS National Focal Points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0" i="0" lang="en-GB" sz="1500" u="none" cap="none" strike="noStrike">
                <a:solidFill>
                  <a:srgbClr val="5C5C5C"/>
                </a:solidFill>
                <a:latin typeface="Arial"/>
                <a:ea typeface="Arial"/>
                <a:cs typeface="Arial"/>
                <a:sym typeface="Arial"/>
              </a:rPr>
              <a:t>GRA regions being reinvigorated </a:t>
            </a:r>
            <a:r>
              <a:rPr b="1" i="0" lang="en-GB" sz="1500" u="none" cap="none" strike="noStrike">
                <a:solidFill>
                  <a:srgbClr val="F38417"/>
                </a:solidFill>
                <a:latin typeface="Arial"/>
                <a:ea typeface="Arial"/>
                <a:cs typeface="Arial"/>
                <a:sym typeface="Arial"/>
              </a:rPr>
              <a:t>Africa, </a:t>
            </a:r>
            <a:r>
              <a:rPr b="1" i="0" lang="en-GB" sz="1500" u="none" cap="none" strike="noStrike">
                <a:solidFill>
                  <a:schemeClr val="accent5"/>
                </a:solidFill>
                <a:latin typeface="Arial"/>
                <a:ea typeface="Arial"/>
                <a:cs typeface="Arial"/>
                <a:sym typeface="Arial"/>
              </a:rPr>
              <a:t>Caribbean (IOCARIBE)</a:t>
            </a:r>
            <a:r>
              <a:rPr b="1" i="0" lang="en-GB" sz="1500" u="none" cap="none" strike="noStrike">
                <a:solidFill>
                  <a:srgbClr val="F38417"/>
                </a:solidFill>
                <a:latin typeface="Arial"/>
                <a:ea typeface="Arial"/>
                <a:cs typeface="Arial"/>
                <a:sym typeface="Arial"/>
              </a:rPr>
              <a:t>, Pacific Islands, Indian Ocean</a:t>
            </a:r>
            <a:endParaRPr b="0" i="0" sz="1500" u="none" cap="none" strike="noStrike">
              <a:solidFill>
                <a:srgbClr val="5C5C5C"/>
              </a:solidFill>
              <a:latin typeface="Arial"/>
              <a:ea typeface="Arial"/>
              <a:cs typeface="Arial"/>
              <a:sym typeface="Arial"/>
            </a:endParaRPr>
          </a:p>
        </p:txBody>
      </p:sp>
      <p:pic>
        <p:nvPicPr>
          <p:cNvPr id="503" name="Google Shape;503;g34854c02750_1_1257"/>
          <p:cNvPicPr preferRelativeResize="0"/>
          <p:nvPr/>
        </p:nvPicPr>
        <p:blipFill rotWithShape="1">
          <a:blip r:embed="rId8">
            <a:alphaModFix/>
          </a:blip>
          <a:srcRect b="0" l="0" r="0" t="0"/>
          <a:stretch/>
        </p:blipFill>
        <p:spPr>
          <a:xfrm>
            <a:off x="8420180" y="3050813"/>
            <a:ext cx="3301740" cy="2009599"/>
          </a:xfrm>
          <a:prstGeom prst="rect">
            <a:avLst/>
          </a:prstGeom>
          <a:noFill/>
          <a:ln>
            <a:noFill/>
          </a:ln>
        </p:spPr>
      </p:pic>
      <p:pic>
        <p:nvPicPr>
          <p:cNvPr descr="A blue background with text and globe&#10;&#10;AI-generated content may be incorrect." id="504" name="Google Shape;504;g34854c02750_1_1257"/>
          <p:cNvPicPr preferRelativeResize="0"/>
          <p:nvPr/>
        </p:nvPicPr>
        <p:blipFill rotWithShape="1">
          <a:blip r:embed="rId9">
            <a:alphaModFix/>
          </a:blip>
          <a:srcRect b="0" l="0" r="0" t="0"/>
          <a:stretch/>
        </p:blipFill>
        <p:spPr>
          <a:xfrm>
            <a:off x="1089849" y="3149006"/>
            <a:ext cx="595205" cy="2564755"/>
          </a:xfrm>
          <a:prstGeom prst="rect">
            <a:avLst/>
          </a:prstGeom>
          <a:noFill/>
          <a:ln>
            <a:noFill/>
          </a:ln>
        </p:spPr>
      </p:pic>
      <p:pic>
        <p:nvPicPr>
          <p:cNvPr descr="A blue and white sign with white text&#10;&#10;AI-generated content may be incorrect." id="505" name="Google Shape;505;g34854c02750_1_1257"/>
          <p:cNvPicPr preferRelativeResize="0"/>
          <p:nvPr/>
        </p:nvPicPr>
        <p:blipFill rotWithShape="1">
          <a:blip r:embed="rId10">
            <a:alphaModFix/>
          </a:blip>
          <a:srcRect b="0" l="0" r="0" t="0"/>
          <a:stretch/>
        </p:blipFill>
        <p:spPr>
          <a:xfrm>
            <a:off x="1652445" y="3146571"/>
            <a:ext cx="2745612" cy="565116"/>
          </a:xfrm>
          <a:prstGeom prst="rect">
            <a:avLst/>
          </a:prstGeom>
          <a:noFill/>
          <a:ln>
            <a:noFill/>
          </a:ln>
        </p:spPr>
      </p:pic>
      <p:pic>
        <p:nvPicPr>
          <p:cNvPr descr="A diagram of a company's market&#10;&#10;AI-generated content may be incorrect." id="506" name="Google Shape;506;g34854c02750_1_1257"/>
          <p:cNvPicPr preferRelativeResize="0"/>
          <p:nvPr/>
        </p:nvPicPr>
        <p:blipFill rotWithShape="1">
          <a:blip r:embed="rId11">
            <a:alphaModFix/>
          </a:blip>
          <a:srcRect b="0" l="0" r="0" t="0"/>
          <a:stretch/>
        </p:blipFill>
        <p:spPr>
          <a:xfrm>
            <a:off x="1712635" y="3726493"/>
            <a:ext cx="2686023" cy="241053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2022-03-29T09:34:04Z</dcterms:created>
  <dc:creator>Laura Stukonyte</dc:creator>
</cp:coreProperties>
</file>