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5119350" cy="21383625"/>
  <p:notesSz cx="6858000" cy="914400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60" d="100"/>
          <a:sy n="60" d="100"/>
        </p:scale>
        <p:origin x="2448" y="-2816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5423" y="3095556"/>
            <a:ext cx="14089200" cy="85335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2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09" y="11782819"/>
            <a:ext cx="14089200" cy="32952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5409" y="4598693"/>
            <a:ext cx="14089200" cy="81633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900"/>
              <a:buNone/>
              <a:defRPr sz="29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15409" y="13105313"/>
            <a:ext cx="14089200" cy="5408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514350" algn="ctr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914400" lvl="1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 algn="ctr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 algn="ctr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5409" y="8942117"/>
            <a:ext cx="14089200" cy="34998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5409" y="4791392"/>
            <a:ext cx="14089200" cy="142035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15409" y="4791392"/>
            <a:ext cx="6614100" cy="142035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990583" y="4791392"/>
            <a:ext cx="6614100" cy="142035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409" y="2309896"/>
            <a:ext cx="4643100" cy="31419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409" y="5777235"/>
            <a:ext cx="4643100" cy="132183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0650" y="1871490"/>
            <a:ext cx="10529400" cy="170073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520"/>
            <a:ext cx="7560000" cy="2138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27475" tIns="227475" rIns="227475" bIns="227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39016" y="5126901"/>
            <a:ext cx="6688800" cy="6162600"/>
          </a:xfrm>
          <a:prstGeom prst="rect">
            <a:avLst/>
          </a:prstGeom>
        </p:spPr>
        <p:txBody>
          <a:bodyPr spcFirstLastPara="1" wrap="square" lIns="227475" tIns="227475" rIns="227475" bIns="227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39016" y="11653729"/>
            <a:ext cx="6688800" cy="5134800"/>
          </a:xfrm>
          <a:prstGeom prst="rect">
            <a:avLst/>
          </a:prstGeom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167677" y="3010328"/>
            <a:ext cx="6344700" cy="153624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marL="457200" lvl="0" indent="-514350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914400" lvl="1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2pPr>
            <a:lvl3pPr marL="1371600" lvl="2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1828800" lvl="3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4pPr>
            <a:lvl5pPr marL="2286000" lvl="4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5pPr>
            <a:lvl6pPr marL="2743200" lvl="5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6pPr>
            <a:lvl7pPr marL="3200400" lvl="6" indent="-45085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7pPr>
            <a:lvl8pPr marL="3657600" lvl="7" indent="-450850">
              <a:spcBef>
                <a:spcPts val="0"/>
              </a:spcBef>
              <a:spcAft>
                <a:spcPts val="0"/>
              </a:spcAft>
              <a:buSzPts val="3500"/>
              <a:buChar char="○"/>
              <a:defRPr/>
            </a:lvl8pPr>
            <a:lvl9pPr marL="4114800" lvl="8" indent="-450850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5409" y="17588532"/>
            <a:ext cx="9919200" cy="25158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1850183"/>
            <a:ext cx="14089200" cy="23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475" tIns="227475" rIns="227475" bIns="227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4791392"/>
            <a:ext cx="14089200" cy="14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475" tIns="227475" rIns="227475" bIns="227475" anchor="t" anchorCtr="0">
            <a:normAutofit/>
          </a:bodyPr>
          <a:lstStyle>
            <a:lvl1pPr marL="45720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●"/>
              <a:defRPr sz="4500">
                <a:solidFill>
                  <a:schemeClr val="dk2"/>
                </a:solidFill>
              </a:defRPr>
            </a:lvl1pPr>
            <a:lvl2pPr marL="914400" lvl="1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3pPr>
            <a:lvl4pPr marL="1828800" lvl="3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4pPr>
            <a:lvl5pPr marL="2286000" lvl="4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5pPr>
            <a:lvl6pPr marL="2743200" lvl="5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6pPr>
            <a:lvl7pPr marL="3200400" lvl="6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7pPr>
            <a:lvl8pPr marL="3657600" lvl="7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8pPr>
            <a:lvl9pPr marL="4114800" lvl="8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19387232"/>
            <a:ext cx="907200" cy="1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475" tIns="227475" rIns="227475" bIns="227475" anchor="ctr" anchorCtr="0">
            <a:normAutofit/>
          </a:bodyPr>
          <a:lstStyle>
            <a:lvl1pPr lvl="0" algn="r">
              <a:buNone/>
              <a:defRPr sz="2500">
                <a:solidFill>
                  <a:schemeClr val="dk2"/>
                </a:solidFill>
              </a:defRPr>
            </a:lvl1pPr>
            <a:lvl2pPr lvl="1" algn="r">
              <a:buNone/>
              <a:defRPr sz="2500">
                <a:solidFill>
                  <a:schemeClr val="dk2"/>
                </a:solidFill>
              </a:defRPr>
            </a:lvl2pPr>
            <a:lvl3pPr lvl="2" algn="r">
              <a:buNone/>
              <a:defRPr sz="2500">
                <a:solidFill>
                  <a:schemeClr val="dk2"/>
                </a:solidFill>
              </a:defRPr>
            </a:lvl3pPr>
            <a:lvl4pPr lvl="3" algn="r">
              <a:buNone/>
              <a:defRPr sz="2500">
                <a:solidFill>
                  <a:schemeClr val="dk2"/>
                </a:solidFill>
              </a:defRPr>
            </a:lvl4pPr>
            <a:lvl5pPr lvl="4" algn="r">
              <a:buNone/>
              <a:defRPr sz="2500">
                <a:solidFill>
                  <a:schemeClr val="dk2"/>
                </a:solidFill>
              </a:defRPr>
            </a:lvl5pPr>
            <a:lvl6pPr lvl="5" algn="r">
              <a:buNone/>
              <a:defRPr sz="2500">
                <a:solidFill>
                  <a:schemeClr val="dk2"/>
                </a:solidFill>
              </a:defRPr>
            </a:lvl6pPr>
            <a:lvl7pPr lvl="6" algn="r">
              <a:buNone/>
              <a:defRPr sz="2500">
                <a:solidFill>
                  <a:schemeClr val="dk2"/>
                </a:solidFill>
              </a:defRPr>
            </a:lvl7pPr>
            <a:lvl8pPr lvl="7" algn="r">
              <a:buNone/>
              <a:defRPr sz="2500">
                <a:solidFill>
                  <a:schemeClr val="dk2"/>
                </a:solidFill>
              </a:defRPr>
            </a:lvl8pPr>
            <a:lvl9pPr lvl="8" algn="r">
              <a:buNone/>
              <a:defRPr sz="25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1Tamaryn.Morris@weathersa.co.za" TargetMode="Externa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mailto:2ann-christine.zinkann@noaa.gov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53825" y="1448725"/>
            <a:ext cx="15261600" cy="3431678"/>
          </a:xfrm>
          <a:prstGeom prst="rect">
            <a:avLst/>
          </a:prstGeom>
          <a:solidFill>
            <a:srgbClr val="18459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rgbClr val="F3841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F38417"/>
                </a:solidFill>
                <a:latin typeface="Montserrat"/>
                <a:ea typeface="Montserrat"/>
                <a:cs typeface="Montserrat"/>
                <a:sym typeface="Montserrat"/>
              </a:rPr>
              <a:t>GO-SHIP</a:t>
            </a:r>
            <a:endParaRPr sz="4000" b="1" dirty="0">
              <a:solidFill>
                <a:srgbClr val="F3841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 algn="ctr">
              <a:spcBef>
                <a:spcPts val="1000"/>
              </a:spcBef>
              <a:buClr>
                <a:srgbClr val="F38417"/>
              </a:buClr>
              <a:buSzPts val="3600"/>
              <a:buFont typeface="Montserrat"/>
              <a:buChar char="-"/>
            </a:pPr>
            <a:r>
              <a:rPr lang="en-US" sz="3600" dirty="0">
                <a:solidFill>
                  <a:srgbClr val="F38417"/>
                </a:solidFill>
                <a:latin typeface="Montserrat"/>
              </a:rPr>
              <a:t>Global Ocean Ship-based Hydrographic </a:t>
            </a:r>
          </a:p>
          <a:p>
            <a:pPr algn="ctr">
              <a:spcBef>
                <a:spcPts val="1000"/>
              </a:spcBef>
              <a:buClr>
                <a:srgbClr val="F38417"/>
              </a:buClr>
              <a:buSzPts val="3600"/>
            </a:pPr>
            <a:r>
              <a:rPr lang="en-US" sz="3600" dirty="0">
                <a:solidFill>
                  <a:srgbClr val="F38417"/>
                </a:solidFill>
                <a:latin typeface="Montserrat"/>
              </a:rPr>
              <a:t>Investigations Program </a:t>
            </a:r>
            <a:r>
              <a:rPr lang="en-GB" sz="3600" dirty="0">
                <a:solidFill>
                  <a:srgbClr val="F38417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3600" dirty="0">
              <a:solidFill>
                <a:srgbClr val="F3841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Elaine McDonagh 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16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elmc@norceresearch.no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en-GB" sz="1600" b="1" baseline="30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r>
              <a:rPr lang="en-GB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Leticia Barbero</a:t>
            </a:r>
            <a:r>
              <a:rPr lang="en-GB" sz="1600" b="1" baseline="30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GB" sz="16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lbarbero@miami.edu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u="sng" baseline="30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Norce (Norway)    |    </a:t>
            </a:r>
            <a:r>
              <a:rPr lang="en-GB" sz="1600" u="sng" baseline="30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GB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University of Miami (USA)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37311"/>
          <a:stretch/>
        </p:blipFill>
        <p:spPr>
          <a:xfrm>
            <a:off x="243925" y="260525"/>
            <a:ext cx="2591201" cy="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711613" y="415425"/>
            <a:ext cx="7730700" cy="58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F386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Observations Coordination Group (OCG)</a:t>
            </a:r>
            <a:endParaRPr sz="3200">
              <a:solidFill>
                <a:srgbClr val="1F386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60438" y="4947643"/>
            <a:ext cx="13966911" cy="2190313"/>
          </a:xfrm>
          <a:prstGeom prst="rect">
            <a:avLst/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GO-SHIP</a:t>
            </a:r>
            <a:endParaRPr sz="2200" b="1" dirty="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1F3864"/>
                </a:solidFill>
                <a:latin typeface="Montserrat"/>
              </a:rPr>
              <a:t>The Global Ocean Ship-based Hydrographic Investigations Program (GO-SHIP) brings together scientists with interests in physical oceanography, the carbon cycle, marine biogeochemistry and ecosystems, and other users and collectors of ocean interior data, and coordinates a network of globally sustained hydrographic sections as part of the global ocean/climate observing system including physical oceanography, the carbon cycle, marine biogeochemistry and ecosystems. </a:t>
            </a:r>
            <a:endParaRPr sz="2000" dirty="0">
              <a:solidFill>
                <a:srgbClr val="1F3864"/>
              </a:solidFill>
              <a:latin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180358" y="7380864"/>
            <a:ext cx="7477621" cy="4498637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GO-SHIP </a:t>
            </a:r>
            <a:r>
              <a:rPr lang="es-ES" sz="22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network</a:t>
            </a:r>
            <a:r>
              <a:rPr lang="es-ES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status</a:t>
            </a:r>
            <a:endParaRPr sz="2200" b="1" dirty="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>
              <a:spcBef>
                <a:spcPts val="10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NO" sz="2000">
                <a:solidFill>
                  <a:srgbClr val="1F3864"/>
                </a:solidFill>
                <a:latin typeface="Montserrat"/>
              </a:rPr>
              <a:t>4th decadal survey began in 2024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, 52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reference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sections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. So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far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9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lines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completed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,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one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currently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at sea.</a:t>
            </a:r>
            <a:endParaRPr lang="en-NO" sz="2000">
              <a:solidFill>
                <a:srgbClr val="1F3864"/>
              </a:solidFill>
              <a:latin typeface="Montserrat"/>
            </a:endParaRPr>
          </a:p>
          <a:p>
            <a:pPr marL="342900" indent="-342900">
              <a:spcBef>
                <a:spcPts val="10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NO" sz="2000">
                <a:solidFill>
                  <a:srgbClr val="1F3864"/>
                </a:solidFill>
                <a:latin typeface="Montserrat"/>
              </a:rPr>
              <a:t>Coast-to-coast, full depth, level 1 parameters</a:t>
            </a:r>
          </a:p>
          <a:p>
            <a:pPr marL="342900" indent="-342900">
              <a:spcBef>
                <a:spcPts val="10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NO" sz="2000">
                <a:solidFill>
                  <a:srgbClr val="1F3864"/>
                </a:solidFill>
                <a:latin typeface="Montserrat"/>
              </a:rPr>
              <a:t>10 nations 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responsable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for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the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core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lines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.</a:t>
            </a:r>
            <a:endParaRPr lang="en-NO" sz="2000">
              <a:solidFill>
                <a:srgbClr val="1F3864"/>
              </a:solidFill>
              <a:latin typeface="Montserrat"/>
            </a:endParaRPr>
          </a:p>
          <a:p>
            <a:pPr marL="342900" indent="-342900">
              <a:spcBef>
                <a:spcPts val="10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NO" sz="2000">
                <a:solidFill>
                  <a:srgbClr val="1F3864"/>
                </a:solidFill>
                <a:latin typeface="Montserrat"/>
              </a:rPr>
              <a:t>International steering committee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and </a:t>
            </a:r>
            <a:r>
              <a:rPr lang="en-NO" sz="2000">
                <a:solidFill>
                  <a:srgbClr val="1F3864"/>
                </a:solidFill>
                <a:latin typeface="Montserrat"/>
              </a:rPr>
              <a:t>Data management Team</a:t>
            </a:r>
          </a:p>
          <a:p>
            <a:pPr marL="342900" indent="-342900">
              <a:spcBef>
                <a:spcPts val="10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NO" sz="2000">
                <a:solidFill>
                  <a:srgbClr val="1F3864"/>
                </a:solidFill>
                <a:latin typeface="Montserrat"/>
              </a:rPr>
              <a:t>Best Practices</a:t>
            </a:r>
            <a:endParaRPr lang="es-ES" sz="2000" dirty="0">
              <a:solidFill>
                <a:srgbClr val="1F3864"/>
              </a:solidFill>
              <a:latin typeface="Montserrat"/>
            </a:endParaRPr>
          </a:p>
          <a:p>
            <a:pPr marL="342900" indent="-342900">
              <a:spcBef>
                <a:spcPts val="10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F3864"/>
              </a:solidFill>
              <a:latin typeface="Montserrat"/>
            </a:endParaRPr>
          </a:p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2000" u="sng" dirty="0" err="1">
                <a:solidFill>
                  <a:srgbClr val="1F3864"/>
                </a:solidFill>
                <a:latin typeface="Montserrat"/>
              </a:rPr>
              <a:t>Left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: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Floating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status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of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GO-SHIP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reference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lines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as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of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February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2025,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including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upcoming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and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planned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cruises</a:t>
            </a:r>
            <a:endParaRPr sz="2000" dirty="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476981" y="18451714"/>
            <a:ext cx="6543556" cy="959207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r>
              <a:rPr lang="es-ES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s-ES" sz="22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concerns</a:t>
            </a:r>
            <a:endParaRPr sz="2200" b="1" dirty="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Sustained</a:t>
            </a:r>
            <a:r>
              <a:rPr lang="es-ES" sz="2000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funding</a:t>
            </a:r>
            <a:r>
              <a:rPr lang="es-ES" sz="2000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s-ES" sz="2000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shiptime</a:t>
            </a:r>
            <a:r>
              <a:rPr lang="es-ES" sz="2000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s-ES" sz="2000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operations</a:t>
            </a:r>
            <a:r>
              <a:rPr lang="es-ES" sz="2000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14088" y="11663191"/>
            <a:ext cx="6504039" cy="3908732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Future </a:t>
            </a:r>
            <a:r>
              <a:rPr lang="es-ES" sz="22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plans</a:t>
            </a:r>
            <a:r>
              <a:rPr lang="es-ES" sz="2200" b="1" dirty="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s-ES" sz="2200" b="1" dirty="0" err="1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 sz="2200" b="1" dirty="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dirty="0">
                <a:solidFill>
                  <a:srgbClr val="1F3864"/>
                </a:solidFill>
                <a:latin typeface="Montserrat"/>
              </a:rPr>
              <a:t>An updated version of the 2016 Talley et al. GO-SHIP review paper has been drafted and a proposal has been made to the Annual Review of Marine Science to include it in their next volume.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dirty="0">
                <a:solidFill>
                  <a:srgbClr val="1F3864"/>
                </a:solidFill>
                <a:latin typeface="Montserrat"/>
              </a:rPr>
              <a:t>Presenting GO-SHIP at OOSC in Nice in June 2025.  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000" dirty="0">
                <a:solidFill>
                  <a:srgbClr val="1F3864"/>
                </a:solidFill>
                <a:latin typeface="Montserrat"/>
              </a:rPr>
              <a:t>N</a:t>
            </a:r>
            <a:r>
              <a:rPr lang="en-NO" sz="2000">
                <a:solidFill>
                  <a:srgbClr val="1F3864"/>
                </a:solidFill>
                <a:latin typeface="Montserrat"/>
              </a:rPr>
              <a:t>ascent BioGO-SHIP activity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in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multiple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national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contributors</a:t>
            </a:r>
            <a:endParaRPr lang="en-NO" sz="2000">
              <a:solidFill>
                <a:srgbClr val="1F3864"/>
              </a:solidFill>
              <a:latin typeface="Montserrat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en-NO" sz="2000">
                <a:solidFill>
                  <a:srgbClr val="1F3864"/>
                </a:solidFill>
                <a:latin typeface="Montserrat"/>
              </a:rPr>
              <a:t>Ocean Decade project ´GO-SHIP Evolve´</a:t>
            </a:r>
            <a:endParaRPr lang="en-GB" sz="2000" dirty="0">
              <a:solidFill>
                <a:srgbClr val="1F3864"/>
              </a:solidFill>
              <a:latin typeface="Montserrat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en-GB" sz="2000" dirty="0">
                <a:solidFill>
                  <a:srgbClr val="1F3864"/>
                </a:solidFill>
                <a:latin typeface="Montserrat"/>
              </a:rPr>
              <a:t>Increasing real time data delivery (CTD)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7718A9-F782-5EF0-24E8-570EED4DC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8915" y="56205"/>
            <a:ext cx="1397000" cy="13589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BA799D0-06C8-F9DD-B79F-D26EC770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19767707"/>
            <a:ext cx="10765064" cy="15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of the world&#10;&#10;AI-generated content may be incorrect.">
            <a:extLst>
              <a:ext uri="{FF2B5EF4-FFF2-40B4-BE49-F238E27FC236}">
                <a16:creationId xmlns:a16="http://schemas.microsoft.com/office/drawing/2014/main" id="{41F053C2-F072-64C4-86FE-80E7CCC222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/>
          <a:stretch/>
        </p:blipFill>
        <p:spPr>
          <a:xfrm>
            <a:off x="514088" y="7301845"/>
            <a:ext cx="6111935" cy="4169251"/>
          </a:xfrm>
          <a:prstGeom prst="rect">
            <a:avLst/>
          </a:prstGeom>
        </p:spPr>
      </p:pic>
      <p:pic>
        <p:nvPicPr>
          <p:cNvPr id="8" name="Picture 7" descr="A picture containing chart&#10;&#10;AI-generated content may be incorrect.">
            <a:extLst>
              <a:ext uri="{FF2B5EF4-FFF2-40B4-BE49-F238E27FC236}">
                <a16:creationId xmlns:a16="http://schemas.microsoft.com/office/drawing/2014/main" id="{501B133B-4EB5-DD83-0241-82433FD0A7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073" y="15558561"/>
            <a:ext cx="5665494" cy="4003616"/>
          </a:xfrm>
          <a:prstGeom prst="rect">
            <a:avLst/>
          </a:prstGeom>
        </p:spPr>
      </p:pic>
      <p:sp>
        <p:nvSpPr>
          <p:cNvPr id="9" name="Google Shape;60;p13">
            <a:extLst>
              <a:ext uri="{FF2B5EF4-FFF2-40B4-BE49-F238E27FC236}">
                <a16:creationId xmlns:a16="http://schemas.microsoft.com/office/drawing/2014/main" id="{5314FCBD-A39B-9591-6CD9-43CBCF76097C}"/>
              </a:ext>
            </a:extLst>
          </p:cNvPr>
          <p:cNvSpPr txBox="1"/>
          <p:nvPr/>
        </p:nvSpPr>
        <p:spPr>
          <a:xfrm>
            <a:off x="7497750" y="16453848"/>
            <a:ext cx="6522787" cy="1979999"/>
          </a:xfrm>
          <a:prstGeom prst="rect">
            <a:avLst/>
          </a:prstGeom>
          <a:solidFill>
            <a:srgbClr val="FFFFFF">
              <a:alpha val="69050"/>
            </a:srgbClr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2000" u="sng" dirty="0" err="1">
                <a:solidFill>
                  <a:srgbClr val="1F3864"/>
                </a:solidFill>
                <a:latin typeface="Montserrat"/>
              </a:rPr>
              <a:t>Above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: </a:t>
            </a:r>
            <a:r>
              <a:rPr lang="en-US" sz="2000" dirty="0">
                <a:solidFill>
                  <a:srgbClr val="1F3864"/>
                </a:solidFill>
                <a:latin typeface="Montserrat"/>
              </a:rPr>
              <a:t>Bio-GO-SHIP Science Plan. Figure from Clayton et al., 2022, doi:10.3389/fmars.2021.767443.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2000" u="sng" dirty="0" err="1">
                <a:solidFill>
                  <a:srgbClr val="1F3864"/>
                </a:solidFill>
                <a:latin typeface="Montserrat"/>
              </a:rPr>
              <a:t>Left</a:t>
            </a:r>
            <a:r>
              <a:rPr lang="es-ES" sz="2000" u="sng" dirty="0">
                <a:solidFill>
                  <a:srgbClr val="1F3864"/>
                </a:solidFill>
                <a:latin typeface="Montserrat"/>
              </a:rPr>
              <a:t>: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Location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of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Argo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floats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deployed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during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GO-SHIP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cruises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during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the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3rd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decade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of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GO-SHIP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reference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sections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.</a:t>
            </a:r>
            <a:endParaRPr sz="2000" dirty="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60;p13">
            <a:extLst>
              <a:ext uri="{FF2B5EF4-FFF2-40B4-BE49-F238E27FC236}">
                <a16:creationId xmlns:a16="http://schemas.microsoft.com/office/drawing/2014/main" id="{41FEDDFD-6FF4-3416-FED7-06A6B4ECEDFE}"/>
              </a:ext>
            </a:extLst>
          </p:cNvPr>
          <p:cNvSpPr txBox="1"/>
          <p:nvPr/>
        </p:nvSpPr>
        <p:spPr>
          <a:xfrm>
            <a:off x="2148252" y="19705569"/>
            <a:ext cx="3235709" cy="123620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Check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the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QR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code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for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GO-SHIP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publications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 and </a:t>
            </a:r>
            <a:r>
              <a:rPr lang="es-ES" sz="2000" dirty="0" err="1">
                <a:solidFill>
                  <a:srgbClr val="1F3864"/>
                </a:solidFill>
                <a:latin typeface="Montserrat"/>
              </a:rPr>
              <a:t>references</a:t>
            </a:r>
            <a:r>
              <a:rPr lang="es-ES" sz="2000" dirty="0">
                <a:solidFill>
                  <a:srgbClr val="1F3864"/>
                </a:solidFill>
                <a:latin typeface="Montserrat"/>
              </a:rPr>
              <a:t>. </a:t>
            </a:r>
            <a:endParaRPr sz="2000" dirty="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EA8A6F-51E6-C9C3-E4DE-9CEDC42B5B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4760" y="12261300"/>
            <a:ext cx="6288769" cy="37779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285085-44EB-3C23-530F-1B51FB2A9F28}"/>
              </a:ext>
            </a:extLst>
          </p:cNvPr>
          <p:cNvSpPr/>
          <p:nvPr/>
        </p:nvSpPr>
        <p:spPr>
          <a:xfrm>
            <a:off x="7543894" y="12177126"/>
            <a:ext cx="6431242" cy="4258855"/>
          </a:xfrm>
          <a:prstGeom prst="rect">
            <a:avLst/>
          </a:prstGeom>
          <a:noFill/>
          <a:ln w="25400" cap="flat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Qr code&#10;&#10;AI-generated content may be incorrect.">
            <a:extLst>
              <a:ext uri="{FF2B5EF4-FFF2-40B4-BE49-F238E27FC236}">
                <a16:creationId xmlns:a16="http://schemas.microsoft.com/office/drawing/2014/main" id="{85669E30-22E7-DCF9-18E5-4614855714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458" y="19449197"/>
            <a:ext cx="1673903" cy="1673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319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Symbol</vt:lpstr>
      <vt:lpstr>Arial</vt:lpstr>
      <vt:lpstr>Helvetica Neue</vt:lpstr>
      <vt:lpstr>Montserrat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leticia.barbero</cp:lastModifiedBy>
  <cp:revision>4</cp:revision>
  <dcterms:modified xsi:type="dcterms:W3CDTF">2025-04-01T03:05:26Z</dcterms:modified>
</cp:coreProperties>
</file>