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  <p:sldMasterId id="2147483676" r:id="rId3"/>
    <p:sldMasterId id="2147483684" r:id="rId4"/>
    <p:sldMasterId id="2147483702" r:id="rId5"/>
  </p:sldMasterIdLst>
  <p:notesMasterIdLst>
    <p:notesMasterId r:id="rId15"/>
  </p:notesMasterIdLst>
  <p:sldIdLst>
    <p:sldId id="256" r:id="rId6"/>
    <p:sldId id="3358" r:id="rId7"/>
    <p:sldId id="292" r:id="rId8"/>
    <p:sldId id="777" r:id="rId9"/>
    <p:sldId id="772" r:id="rId10"/>
    <p:sldId id="3359" r:id="rId11"/>
    <p:sldId id="3357" r:id="rId12"/>
    <p:sldId id="778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fl7V5e24uAWjTYx6+bnQdys7x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7FF9E"/>
    <a:srgbClr val="FFFCCB"/>
    <a:srgbClr val="FAF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/>
    <p:restoredTop sz="92077"/>
  </p:normalViewPr>
  <p:slideViewPr>
    <p:cSldViewPr snapToGrid="0">
      <p:cViewPr varScale="1">
        <p:scale>
          <a:sx n="116" d="100"/>
          <a:sy n="116" d="100"/>
        </p:scale>
        <p:origin x="1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45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27ECC083-7A85-63D4-4837-29B656FDC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>
            <a:extLst>
              <a:ext uri="{FF2B5EF4-FFF2-40B4-BE49-F238E27FC236}">
                <a16:creationId xmlns:a16="http://schemas.microsoft.com/office/drawing/2014/main" id="{A83E2977-9D93-B407-02CB-295C630025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5:notes">
            <a:extLst>
              <a:ext uri="{FF2B5EF4-FFF2-40B4-BE49-F238E27FC236}">
                <a16:creationId xmlns:a16="http://schemas.microsoft.com/office/drawing/2014/main" id="{015BAE4B-51F6-9C49-1C6B-576E7F4019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029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E974F-D732-4E48-BE67-7CDA609F12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00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E974F-D732-4E48-BE67-7CDA609F12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57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5B7E-3D44-4E40-B0D2-55A8E941432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5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5A5A-A340-A34E-0574-5F587DC9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463D1-6318-1EE8-24EF-A1AB0AAB3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52C4E-5D8A-4E7D-2A06-FB4CD521B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C6136-B3FD-606A-5D4A-B5396E8F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25/11/24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D915A-6236-8D2F-3231-ABA24E6B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74067-2CD7-4A77-A60D-117659DA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923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9956-8021-2D55-DF40-1EDFB249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3D5FF-6154-4940-C0DF-ED12CE838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D1878-F973-3DF5-EB58-EAAC0E17D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5FE69-45AF-94D7-0AD8-B48DBC808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B610D-CB42-4BB8-26C4-8CDD2324D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103CD-3365-5214-CBF7-9FDA7CEF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25/11/24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3D81B-9E4B-0355-16B5-1C00848B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538E62-0293-681A-9DFB-C60528FA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689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E2CD-E204-4913-A6D2-EA2429AC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18B10-209E-8204-1AAF-994EE8C9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25/11/24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D1B8E-1804-8AEE-9799-924AF7DB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3067C-6020-B05C-D94C-0C9D2B9A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1401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DC2AA-9F51-1CB0-B19A-FD239E72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25/11/24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BBD60-94A6-9045-E2A2-1043DDD0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1F6C7-82EF-3246-16DF-9B51228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0914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759C-CEB8-C820-4914-E863465F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5F002-EF47-8787-5A0E-2550D3331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499AB-1BD2-F249-F5CD-BF2712F9E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AF179-0D10-6253-CCE3-FD0B630E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25/11/24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BFB3F-B9A1-2649-BB47-81953740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66C61-CA4B-A8B7-52B2-52A5E6FD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791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32F9-BDAC-BD01-37B2-31F657F7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722FB-34ED-F01C-0F74-BF07EA6834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B569D-6612-4D7D-38A9-86B3D17BA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6426F-9053-2F0E-BC46-39F6BE1E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25/11/24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B356D-189E-B857-7554-614DA2B3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759B3-0A91-A2B3-5370-84FFBB0B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6419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852E-C57C-481A-1449-94B8A480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D7AA2-BBF9-E52C-D0E4-55C737667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A163D-AB0F-C98E-8FC8-1FE29F65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25/11/24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796CE-DE31-F600-94E0-084A5853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42161-DECF-362E-99C0-84912A4D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450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449FEF-A1FE-FC5B-C718-F3F871B93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18774-C756-6918-6502-C115A7D02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F02F-EA61-C6AC-C4A3-60E6068B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25/11/24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41C60-1669-EDA0-8F70-85924945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2471-8C74-01A3-B2D6-8732DF6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4643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5656FE-615F-4D36-89E2-B4338C3477AB}"/>
              </a:ext>
            </a:extLst>
          </p:cNvPr>
          <p:cNvSpPr/>
          <p:nvPr userDrawn="1"/>
        </p:nvSpPr>
        <p:spPr>
          <a:xfrm>
            <a:off x="0" y="0"/>
            <a:ext cx="12192000" cy="1400783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0"/>
                </a:schemeClr>
              </a:gs>
              <a:gs pos="21000">
                <a:schemeClr val="accent1">
                  <a:lumMod val="50000"/>
                  <a:shade val="67500"/>
                  <a:satMod val="115000"/>
                </a:schemeClr>
              </a:gs>
              <a:gs pos="88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296C8-2CD7-4FBA-9E62-19CB968D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85B7E-0A2F-1D20-26ED-8C7EE34C2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00" y="2565400"/>
            <a:ext cx="2616200" cy="172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E7CFCA-725F-5501-AA95-1825D2A7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00" y="2565400"/>
            <a:ext cx="2616200" cy="172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D332EA-82D0-8311-04B2-27C8C3867B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399" y="144038"/>
            <a:ext cx="1157890" cy="1112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BBAF1C-5C79-130A-FE55-E3C1AA3A1F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093" y="197931"/>
            <a:ext cx="890433" cy="10049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40C3A0-0FAF-E283-B337-63E5D69B6F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16" y="6267689"/>
            <a:ext cx="2138913" cy="4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93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5656FE-615F-4D36-89E2-B4338C3477AB}"/>
              </a:ext>
            </a:extLst>
          </p:cNvPr>
          <p:cNvSpPr/>
          <p:nvPr userDrawn="1"/>
        </p:nvSpPr>
        <p:spPr>
          <a:xfrm>
            <a:off x="0" y="0"/>
            <a:ext cx="12192000" cy="1400783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0"/>
                </a:schemeClr>
              </a:gs>
              <a:gs pos="21000">
                <a:schemeClr val="accent1">
                  <a:lumMod val="50000"/>
                  <a:shade val="67500"/>
                  <a:satMod val="115000"/>
                </a:schemeClr>
              </a:gs>
              <a:gs pos="88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D0F9BB-C12C-4426-B159-EC91763DB8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995" y="151611"/>
            <a:ext cx="2593107" cy="1058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296C8-2CD7-4FBA-9E62-19CB968D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861219D-6C89-3D27-024F-EDD5A3978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8" y="6380252"/>
            <a:ext cx="1313777" cy="3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9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3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5656FE-615F-4D36-89E2-B4338C3477AB}"/>
              </a:ext>
            </a:extLst>
          </p:cNvPr>
          <p:cNvSpPr/>
          <p:nvPr userDrawn="1"/>
        </p:nvSpPr>
        <p:spPr>
          <a:xfrm>
            <a:off x="0" y="0"/>
            <a:ext cx="12192000" cy="1400783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0"/>
                </a:schemeClr>
              </a:gs>
              <a:gs pos="21000">
                <a:schemeClr val="accent1">
                  <a:lumMod val="50000"/>
                  <a:shade val="67500"/>
                  <a:satMod val="115000"/>
                </a:schemeClr>
              </a:gs>
              <a:gs pos="88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296C8-2CD7-4FBA-9E62-19CB968D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85B7E-0A2F-1D20-26ED-8C7EE34C2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00" y="2565400"/>
            <a:ext cx="2616200" cy="172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E7CFCA-725F-5501-AA95-1825D2A7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00" y="2565400"/>
            <a:ext cx="2616200" cy="172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D332EA-82D0-8311-04B2-27C8C3867B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399" y="144038"/>
            <a:ext cx="1157890" cy="1112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BBAF1C-5C79-130A-FE55-E3C1AA3A1F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093" y="197931"/>
            <a:ext cx="890433" cy="10049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40C3A0-0FAF-E283-B337-63E5D69B6F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16" y="6267689"/>
            <a:ext cx="2138913" cy="4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1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1409" y="1881352"/>
            <a:ext cx="3490842" cy="353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2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2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5656FE-615F-4D36-89E2-B4338C3477AB}"/>
              </a:ext>
            </a:extLst>
          </p:cNvPr>
          <p:cNvSpPr/>
          <p:nvPr userDrawn="1"/>
        </p:nvSpPr>
        <p:spPr>
          <a:xfrm>
            <a:off x="0" y="0"/>
            <a:ext cx="12192000" cy="1400783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0"/>
                </a:schemeClr>
              </a:gs>
              <a:gs pos="21000">
                <a:schemeClr val="accent1">
                  <a:lumMod val="50000"/>
                  <a:shade val="67500"/>
                  <a:satMod val="115000"/>
                </a:schemeClr>
              </a:gs>
              <a:gs pos="88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296C8-2CD7-4FBA-9E62-19CB968D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85B7E-0A2F-1D20-26ED-8C7EE34C2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00" y="2565400"/>
            <a:ext cx="2616200" cy="172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E7CFCA-725F-5501-AA95-1825D2A7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00" y="2565400"/>
            <a:ext cx="2616200" cy="172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D332EA-82D0-8311-04B2-27C8C3867B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5399" y="144038"/>
            <a:ext cx="1157890" cy="1112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BBAF1C-5C79-130A-FE55-E3C1AA3A1F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093" y="197931"/>
            <a:ext cx="890433" cy="10049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40C3A0-0FAF-E283-B337-63E5D69B6F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16" y="6267689"/>
            <a:ext cx="2138913" cy="4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2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81C-93F4-B88C-8F6E-298B178DE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82B87-08DB-22F0-3BFF-9FCB5C7A5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0B1D2-9DBA-7B75-EE87-D8906227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25/11/24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BD4EB-AECB-0206-E567-282A7A3A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546C6-969B-38DB-B33A-097FF5A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621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E7D2-B645-9B9F-A78D-6B51662F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E46D7-6C97-90DD-57E5-CB2D66EFE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F9886-967C-BF1D-CB02-F6DDE5BE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25/11/24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475A3-2418-00C5-44AA-BFC36FA6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F486F-5291-084E-EFF2-6D74A681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974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1909-4FBD-0D47-44F9-24DBAA8A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90513-D449-A7CF-87C1-98FF30DC6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A399D-62AD-729F-DA4F-B3825E23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25/11/24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476B0-0EB3-880F-F3DF-7801FEE6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71111-77A6-0D1E-AF4A-B97A94C3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15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1544" y="216362"/>
            <a:ext cx="1999700" cy="95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5"/>
          <p:cNvSpPr/>
          <p:nvPr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/>
          <p:nvPr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" name="Google Shape;5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1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70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4"/>
          <p:cNvSpPr txBox="1">
            <a:spLocks noGrp="1"/>
          </p:cNvSpPr>
          <p:nvPr>
            <p:ph type="ftr" idx="11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4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4"/>
          <p:cNvSpPr/>
          <p:nvPr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4"/>
          <p:cNvSpPr/>
          <p:nvPr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 w="12700" cap="flat" cmpd="sng">
            <a:solidFill>
              <a:srgbClr val="41B7C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4"/>
          <p:cNvSpPr/>
          <p:nvPr/>
        </p:nvSpPr>
        <p:spPr>
          <a:xfrm>
            <a:off x="2557322" y="2786402"/>
            <a:ext cx="753291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lang="en-US" sz="7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7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3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5" r="-1567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4"/>
          <p:cNvSpPr/>
          <p:nvPr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50777-CDA2-0E07-9F8F-AB1A4813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4E32D-7F55-8B2A-8999-DA1D4AFE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4E93A-D8E9-67E2-4D0A-95A14ED6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AB04D-218E-4515-90E8-69DA1A6E0DB5}" type="datetimeFigureOut">
              <a:rPr lang="en-NZ" smtClean="0"/>
              <a:t>25/11/24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FE047-F7F6-755F-CCA0-DEFA84F62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3F86A-D48B-594E-838D-270F04EEA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91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52F5E-FD45-470E-B8DB-F815A18E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CC964-472B-4E69-9963-FA695FEEA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B157-FE5F-4E8D-9BF3-9A7C2BFD4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75D1-5967-45A4-8DC0-63B883294E76}" type="datetimeFigureOut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5A75-B0CF-4E47-A838-423570A88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8EA6-A812-416F-BC77-6D59B8E47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D370C-2332-43EE-B8CF-9E8860BD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5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"/>
          <p:cNvSpPr/>
          <p:nvPr/>
        </p:nvSpPr>
        <p:spPr>
          <a:xfrm>
            <a:off x="6229597" y="2037501"/>
            <a:ext cx="5652655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Ocean Teacher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Academy (OTGA)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UNESCO-IOC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Tsunami Courses</a:t>
            </a:r>
            <a:endParaRPr lang="en-US"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0" y="5207559"/>
            <a:ext cx="1219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Laura Kong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International Tsunami Information Centre</a:t>
            </a:r>
            <a:endParaRPr sz="210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836BA9-5076-888B-5B79-BFE2F5262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18" y="1004443"/>
            <a:ext cx="4582978" cy="5407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6F527A-653A-F3C1-2D90-06B35D744B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700" y="1837096"/>
            <a:ext cx="6588932" cy="46884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F54221-30E6-D106-B5C8-BE40D9869B87}"/>
              </a:ext>
            </a:extLst>
          </p:cNvPr>
          <p:cNvCxnSpPr>
            <a:cxnSpLocks/>
          </p:cNvCxnSpPr>
          <p:nvPr/>
        </p:nvCxnSpPr>
        <p:spPr>
          <a:xfrm>
            <a:off x="5613400" y="1837096"/>
            <a:ext cx="0" cy="187130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5C0C9D6-7F8F-77B0-6726-AAAD94A462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443602"/>
            <a:ext cx="1204705" cy="122413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297CAE-7E71-DD04-3DE0-35053D1E63E8}"/>
              </a:ext>
            </a:extLst>
          </p:cNvPr>
          <p:cNvSpPr txBox="1"/>
          <p:nvPr/>
        </p:nvSpPr>
        <p:spPr>
          <a:xfrm>
            <a:off x="5130800" y="391788"/>
            <a:ext cx="4762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International Tsunami Information Centre (ITIC)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1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B80AAA3F-AFAC-E591-44DF-DA3E1B92B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>
            <a:extLst>
              <a:ext uri="{FF2B5EF4-FFF2-40B4-BE49-F238E27FC236}">
                <a16:creationId xmlns:a16="http://schemas.microsoft.com/office/drawing/2014/main" id="{C9B70E7F-57DF-0775-ADCF-962550C52C8D}"/>
              </a:ext>
            </a:extLst>
          </p:cNvPr>
          <p:cNvSpPr txBox="1"/>
          <p:nvPr/>
        </p:nvSpPr>
        <p:spPr>
          <a:xfrm>
            <a:off x="437040" y="312916"/>
            <a:ext cx="10460826" cy="62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>
              <a:buClr>
                <a:srgbClr val="002060"/>
              </a:buClr>
              <a:buSzPts val="2400"/>
            </a:pPr>
            <a:r>
              <a:rPr lang="en-GB" sz="3200" b="1" dirty="0">
                <a:solidFill>
                  <a:srgbClr val="C00000"/>
                </a:solidFill>
              </a:rPr>
              <a:t>OTGA UNESCO-IOC Tsunami Online Courses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B951C-9D60-7212-C7B1-4130F449573C}"/>
              </a:ext>
            </a:extLst>
          </p:cNvPr>
          <p:cNvSpPr txBox="1"/>
          <p:nvPr/>
        </p:nvSpPr>
        <p:spPr>
          <a:xfrm>
            <a:off x="437040" y="5677865"/>
            <a:ext cx="48380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https://</a:t>
            </a:r>
            <a:r>
              <a:rPr lang="en-US" sz="2000" b="1" dirty="0" err="1">
                <a:solidFill>
                  <a:srgbClr val="C00000"/>
                </a:solidFill>
              </a:rPr>
              <a:t>classroom.oceanteacher.org</a:t>
            </a:r>
            <a:r>
              <a:rPr lang="en-US" sz="2000" b="1" dirty="0">
                <a:solidFill>
                  <a:srgbClr val="C00000"/>
                </a:solidFill>
              </a:rPr>
              <a:t>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9E552-8CC6-959E-BD15-720BBB595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85" y="1646641"/>
            <a:ext cx="4673532" cy="1548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5EFF0E-7524-A616-2422-D6514251A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85" y="3336409"/>
            <a:ext cx="4673532" cy="2174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6790C-5C7A-3B3E-FD4B-0D07E48AD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03" y="1646641"/>
            <a:ext cx="5044833" cy="44696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EC0D03-59D7-CA29-0A63-B73CE1B5C881}"/>
              </a:ext>
            </a:extLst>
          </p:cNvPr>
          <p:cNvSpPr/>
          <p:nvPr/>
        </p:nvSpPr>
        <p:spPr>
          <a:xfrm>
            <a:off x="496985" y="3690379"/>
            <a:ext cx="6173638" cy="1979870"/>
          </a:xfrm>
          <a:prstGeom prst="rect">
            <a:avLst/>
          </a:prstGeom>
          <a:solidFill>
            <a:srgbClr val="F7F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B7E14A-D42F-DA46-8CCC-CC7C6BE1CB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961" y="3818889"/>
            <a:ext cx="1292459" cy="1714588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1D009C-D43B-690D-93D8-325F1F196B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465" y="3818889"/>
            <a:ext cx="1185552" cy="1692449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D51C88-0040-0A98-11F1-701919D65B1A}"/>
              </a:ext>
            </a:extLst>
          </p:cNvPr>
          <p:cNvSpPr/>
          <p:nvPr/>
        </p:nvSpPr>
        <p:spPr>
          <a:xfrm>
            <a:off x="5170517" y="4026560"/>
            <a:ext cx="1500105" cy="1979870"/>
          </a:xfrm>
          <a:prstGeom prst="rect">
            <a:avLst/>
          </a:prstGeom>
          <a:solidFill>
            <a:srgbClr val="F7F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5A44A8-CA49-1A90-0EF9-71844B1FBB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404" y="3818889"/>
            <a:ext cx="1224910" cy="20336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7EF915-FF9F-F7A8-23F5-03149D3B7D6B}"/>
              </a:ext>
            </a:extLst>
          </p:cNvPr>
          <p:cNvSpPr txBox="1"/>
          <p:nvPr/>
        </p:nvSpPr>
        <p:spPr>
          <a:xfrm>
            <a:off x="2722325" y="5353274"/>
            <a:ext cx="608568" cy="292388"/>
          </a:xfrm>
          <a:prstGeom prst="rect">
            <a:avLst/>
          </a:prstGeom>
          <a:solidFill>
            <a:srgbClr val="FFFCCB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rgbClr val="C00000"/>
                </a:solidFill>
              </a:rPr>
              <a:t>Live</a:t>
            </a:r>
            <a:endParaRPr lang="en-US" sz="13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4393F6-6D5B-34E4-3F0A-3107FC8E848B}"/>
              </a:ext>
            </a:extLst>
          </p:cNvPr>
          <p:cNvSpPr txBox="1"/>
          <p:nvPr/>
        </p:nvSpPr>
        <p:spPr>
          <a:xfrm>
            <a:off x="3946750" y="5360072"/>
            <a:ext cx="1175054" cy="292388"/>
          </a:xfrm>
          <a:prstGeom prst="rect">
            <a:avLst/>
          </a:prstGeom>
          <a:solidFill>
            <a:srgbClr val="FFFCCB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rgbClr val="C00000"/>
                </a:solidFill>
              </a:rPr>
              <a:t>Live 28 Nov</a:t>
            </a:r>
            <a:endParaRPr lang="en-US" sz="1300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3FF5DC-F38E-34B0-0B96-1FF15ECCB7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78" y="3827409"/>
            <a:ext cx="1249990" cy="170606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169E0A-C984-4794-0899-ADF66F3E9D7A}"/>
              </a:ext>
            </a:extLst>
          </p:cNvPr>
          <p:cNvSpPr txBox="1"/>
          <p:nvPr/>
        </p:nvSpPr>
        <p:spPr>
          <a:xfrm>
            <a:off x="1020416" y="5353274"/>
            <a:ext cx="923187" cy="292388"/>
          </a:xfrm>
          <a:prstGeom prst="rect">
            <a:avLst/>
          </a:prstGeom>
          <a:solidFill>
            <a:srgbClr val="FFFCCB"/>
          </a:solidFill>
        </p:spPr>
        <p:txBody>
          <a:bodyPr wrap="square">
            <a:spAutoFit/>
          </a:bodyPr>
          <a:lstStyle/>
          <a:p>
            <a:r>
              <a:rPr lang="en-GB" sz="1300" b="1" dirty="0">
                <a:solidFill>
                  <a:srgbClr val="C00000"/>
                </a:solidFill>
              </a:rPr>
              <a:t>Q4 - 2025</a:t>
            </a:r>
            <a:endParaRPr lang="en-US" sz="1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5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58B2F8-8EF8-0A8C-4021-DB189E5C0CF4}"/>
              </a:ext>
            </a:extLst>
          </p:cNvPr>
          <p:cNvSpPr txBox="1"/>
          <p:nvPr/>
        </p:nvSpPr>
        <p:spPr>
          <a:xfrm>
            <a:off x="795648" y="1821133"/>
            <a:ext cx="11006826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ITIC STC courses will be collaborative IOC TSR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Course names start with 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UNESCO-IOC xxx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Self-paced, independent, no trainer interaction</a:t>
            </a:r>
            <a:endParaRPr lang="en-US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Tsunami Awareness (available)   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Tsunami Ready (live this week)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Hybrid and/or In-person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Tsunami Warning Center Operations (multiple courses, 2025)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F5A70A-00E5-CE26-0FE6-80907AD63410}"/>
              </a:ext>
            </a:extLst>
          </p:cNvPr>
          <p:cNvSpPr txBox="1">
            <a:spLocks/>
          </p:cNvSpPr>
          <p:nvPr/>
        </p:nvSpPr>
        <p:spPr>
          <a:xfrm>
            <a:off x="634856" y="334951"/>
            <a:ext cx="8239168" cy="834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UNESCO-IOC Tsunami Courses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ITIC and IOC TSR Joint work </a:t>
            </a:r>
          </a:p>
        </p:txBody>
      </p:sp>
    </p:spTree>
    <p:extLst>
      <p:ext uri="{BB962C8B-B14F-4D97-AF65-F5344CB8AC3E}">
        <p14:creationId xmlns:p14="http://schemas.microsoft.com/office/powerpoint/2010/main" val="315996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61A0B76-1144-7A54-BE1D-0E887432A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57" y="246803"/>
            <a:ext cx="1628627" cy="8143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6A3A8A8-A92A-3285-75FA-D50CCAAFA6CA}"/>
              </a:ext>
            </a:extLst>
          </p:cNvPr>
          <p:cNvSpPr txBox="1">
            <a:spLocks/>
          </p:cNvSpPr>
          <p:nvPr/>
        </p:nvSpPr>
        <p:spPr>
          <a:xfrm>
            <a:off x="2311256" y="296851"/>
            <a:ext cx="8239168" cy="834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UNESCO-IOC Tsunami Awareness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ITIC and IOC TSR Joint work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BAEEA-B59D-755D-1AD9-B2566FA6AD2B}"/>
              </a:ext>
            </a:extLst>
          </p:cNvPr>
          <p:cNvSpPr txBox="1"/>
          <p:nvPr/>
        </p:nvSpPr>
        <p:spPr>
          <a:xfrm>
            <a:off x="167116" y="1617374"/>
            <a:ext cx="1185776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Self-paced, no instructor – 6 hrs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UNESCO-IOC Tsunami Awareness certificate required for later UNESCO-IOC courses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allout: Right Arrow 21">
            <a:extLst>
              <a:ext uri="{FF2B5EF4-FFF2-40B4-BE49-F238E27FC236}">
                <a16:creationId xmlns:a16="http://schemas.microsoft.com/office/drawing/2014/main" id="{D7BA585B-7E50-AA8C-9553-45772FB9C5A7}"/>
              </a:ext>
            </a:extLst>
          </p:cNvPr>
          <p:cNvSpPr/>
          <p:nvPr/>
        </p:nvSpPr>
        <p:spPr>
          <a:xfrm>
            <a:off x="1757319" y="2699699"/>
            <a:ext cx="2577175" cy="1532784"/>
          </a:xfrm>
          <a:prstGeom prst="rightArrowCallout">
            <a:avLst>
              <a:gd name="adj1" fmla="val 34135"/>
              <a:gd name="adj2" fmla="val 26429"/>
              <a:gd name="adj3" fmla="val 21587"/>
              <a:gd name="adj4" fmla="val 82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53FD4E-AA22-CFA6-3828-FC20F9ACCC9D}"/>
              </a:ext>
            </a:extLst>
          </p:cNvPr>
          <p:cNvSpPr txBox="1"/>
          <p:nvPr/>
        </p:nvSpPr>
        <p:spPr>
          <a:xfrm>
            <a:off x="1757318" y="3013934"/>
            <a:ext cx="2035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Tsunami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Awareness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AFA01-0E49-C599-69B7-3C897E0A6104}"/>
              </a:ext>
            </a:extLst>
          </p:cNvPr>
          <p:cNvSpPr txBox="1"/>
          <p:nvPr/>
        </p:nvSpPr>
        <p:spPr>
          <a:xfrm>
            <a:off x="4541825" y="2676358"/>
            <a:ext cx="70180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731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Pre-Quiz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731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1: 	Tsunami Basics (Parts 1 and 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731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2: 	Tsunami Warning Systems (Parts 1 and 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731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3: 	Tsunami Ready Preparedness (Parts 1 and 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731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Post-Test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5D54CA-76A5-5BF2-B55C-2C2E31E9A0C9}"/>
              </a:ext>
            </a:extLst>
          </p:cNvPr>
          <p:cNvSpPr txBox="1"/>
          <p:nvPr/>
        </p:nvSpPr>
        <p:spPr>
          <a:xfrm>
            <a:off x="2757745" y="5852830"/>
            <a:ext cx="2998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parts (18, 23 Slides)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27E1E-79DE-D877-EF03-92A1D56443AC}"/>
              </a:ext>
            </a:extLst>
          </p:cNvPr>
          <p:cNvSpPr txBox="1"/>
          <p:nvPr/>
        </p:nvSpPr>
        <p:spPr>
          <a:xfrm>
            <a:off x="5879942" y="5852830"/>
            <a:ext cx="299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4625" indent="-174625">
              <a:buFont typeface="Arial" panose="020B0604020202020204" pitchFamily="34" charset="0"/>
              <a:buChar char="•"/>
              <a:defRPr sz="2000" b="1"/>
            </a:lvl1pPr>
          </a:lstStyle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parts (14, 18 Slides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FA6084-C6A2-A39A-E1DA-9B6C3DE93FC8}"/>
              </a:ext>
            </a:extLst>
          </p:cNvPr>
          <p:cNvSpPr txBox="1"/>
          <p:nvPr/>
        </p:nvSpPr>
        <p:spPr>
          <a:xfrm>
            <a:off x="9051353" y="5852830"/>
            <a:ext cx="299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4625" indent="-174625">
              <a:buFont typeface="Arial" panose="020B0604020202020204" pitchFamily="34" charset="0"/>
              <a:buChar char="•"/>
              <a:defRPr sz="2000" b="1"/>
            </a:lvl1pPr>
          </a:lstStyle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parts (15, 23  Slides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69E0ED-EB2C-8EC4-4786-AAA8029E53B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527" y="4431614"/>
            <a:ext cx="2084848" cy="1303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624684-F080-7E28-8C81-AD16C9C0967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021" y="4431614"/>
            <a:ext cx="2084848" cy="1303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FE26E3-4771-CA35-0DB6-FB4EFE3F617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034" y="4431614"/>
            <a:ext cx="2066529" cy="12915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35878-4EB5-9A5C-5A61-7C91F2A2F4E8}"/>
              </a:ext>
            </a:extLst>
          </p:cNvPr>
          <p:cNvSpPr txBox="1"/>
          <p:nvPr/>
        </p:nvSpPr>
        <p:spPr>
          <a:xfrm>
            <a:off x="2757745" y="6252940"/>
            <a:ext cx="7411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Lessons have Activities, Knowledge review checks, Narration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6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61A0B76-1144-7A54-BE1D-0E887432A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57" y="246803"/>
            <a:ext cx="1628627" cy="8143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6A3A8A8-A92A-3285-75FA-D50CCAAFA6CA}"/>
              </a:ext>
            </a:extLst>
          </p:cNvPr>
          <p:cNvSpPr txBox="1">
            <a:spLocks/>
          </p:cNvSpPr>
          <p:nvPr/>
        </p:nvSpPr>
        <p:spPr>
          <a:xfrm>
            <a:off x="2311256" y="296851"/>
            <a:ext cx="8239168" cy="834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UNESCO-IOC Tsunami Awareness –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3 Lessons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FFE11C-5C43-1109-0DA4-085C54D24F91}"/>
              </a:ext>
            </a:extLst>
          </p:cNvPr>
          <p:cNvSpPr/>
          <p:nvPr/>
        </p:nvSpPr>
        <p:spPr bwMode="auto">
          <a:xfrm>
            <a:off x="241300" y="3098800"/>
            <a:ext cx="11480800" cy="3759200"/>
          </a:xfrm>
          <a:prstGeom prst="rect">
            <a:avLst/>
          </a:prstGeom>
          <a:solidFill>
            <a:srgbClr val="FFDBF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400" kern="1200">
              <a:latin typeface="Arial" charset="0"/>
              <a:ea typeface="ＭＳ Ｐゴシック" panose="020B0600070205080204" pitchFamily="34" charset="-128"/>
              <a:cs typeface="Angsana New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D58217-22F5-2DF6-94C0-B57EEB21C62F}"/>
              </a:ext>
            </a:extLst>
          </p:cNvPr>
          <p:cNvSpPr txBox="1">
            <a:spLocks/>
          </p:cNvSpPr>
          <p:nvPr/>
        </p:nvSpPr>
        <p:spPr>
          <a:xfrm>
            <a:off x="3429155" y="1567250"/>
            <a:ext cx="11247967" cy="548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9448" indent="-389448">
              <a:buClrTx/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Tsunami Basics – 1, 2</a:t>
            </a:r>
          </a:p>
          <a:p>
            <a:pPr marL="389448" indent="-389448">
              <a:buClrTx/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Tsunami Warning Systems – 1, 2</a:t>
            </a:r>
          </a:p>
          <a:p>
            <a:pPr marL="389448" indent="-389448">
              <a:buClrTx/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Tsunami Preparedness – 1,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EB6599-E832-8320-C6CE-9D9CE180BE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16" y="1314445"/>
            <a:ext cx="2864258" cy="1790161"/>
          </a:xfrm>
          <a:prstGeom prst="rect">
            <a:avLst/>
          </a:prstGeom>
          <a:ln w="28575">
            <a:solidFill>
              <a:srgbClr val="FFDBF3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A266676-102F-83B0-041A-AD6249248EEB}"/>
              </a:ext>
            </a:extLst>
          </p:cNvPr>
          <p:cNvGrpSpPr/>
          <p:nvPr/>
        </p:nvGrpSpPr>
        <p:grpSpPr>
          <a:xfrm>
            <a:off x="444500" y="3200403"/>
            <a:ext cx="11074400" cy="3479799"/>
            <a:chOff x="381000" y="2266951"/>
            <a:chExt cx="8458200" cy="26098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F6302B-35F7-6567-1522-4928707DCC3E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" y="2276193"/>
              <a:ext cx="2057851" cy="12861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C3F635E-A794-0691-8BCF-10435DBC97A4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000" y="3638550"/>
              <a:ext cx="2057400" cy="12280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A1D2F17-D201-FE7F-482C-4BFEAAB58ABB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0801" y="2266951"/>
              <a:ext cx="1981200" cy="12953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FFC696-1C02-F04E-F329-2EE7E0B81BC7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4400" y="3638550"/>
              <a:ext cx="1981200" cy="1219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00AF1AE-C7AE-9043-01F1-43BB04BD4B55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2324100"/>
              <a:ext cx="1981200" cy="1238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B88472D-4201-C531-EC3A-709CEB4683FC}"/>
                </a:ext>
              </a:extLst>
            </p:cNvPr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58000" y="3638550"/>
              <a:ext cx="1981200" cy="12280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922E61D-3246-786D-5E0D-90027126D680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4400" y="2324100"/>
              <a:ext cx="1981200" cy="1238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B012FF-CA25-5FCB-B797-BAF409B4CC18}"/>
                </a:ext>
              </a:extLst>
            </p:cNvPr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2590800" y="3638550"/>
              <a:ext cx="1981200" cy="1238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7220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B809F4A-1850-6565-D892-AA7B81D6B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67" y="321754"/>
            <a:ext cx="1628627" cy="81431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6C5E18C-E30A-2713-FB14-7E60BE06FC98}"/>
              </a:ext>
            </a:extLst>
          </p:cNvPr>
          <p:cNvGrpSpPr/>
          <p:nvPr/>
        </p:nvGrpSpPr>
        <p:grpSpPr>
          <a:xfrm>
            <a:off x="1100708" y="2020627"/>
            <a:ext cx="10564819" cy="1252653"/>
            <a:chOff x="1100708" y="2020627"/>
            <a:chExt cx="10564819" cy="1252653"/>
          </a:xfrm>
        </p:grpSpPr>
        <p:sp>
          <p:nvSpPr>
            <p:cNvPr id="22" name="Callout: Right Arrow 21">
              <a:extLst>
                <a:ext uri="{FF2B5EF4-FFF2-40B4-BE49-F238E27FC236}">
                  <a16:creationId xmlns:a16="http://schemas.microsoft.com/office/drawing/2014/main" id="{7C3E1828-4368-6089-BEA2-C79CD57905F5}"/>
                </a:ext>
              </a:extLst>
            </p:cNvPr>
            <p:cNvSpPr/>
            <p:nvPr/>
          </p:nvSpPr>
          <p:spPr>
            <a:xfrm>
              <a:off x="1100708" y="2020627"/>
              <a:ext cx="3905381" cy="1252653"/>
            </a:xfrm>
            <a:prstGeom prst="rightArrowCallout">
              <a:avLst>
                <a:gd name="adj1" fmla="val 34135"/>
                <a:gd name="adj2" fmla="val 26429"/>
                <a:gd name="adj3" fmla="val 21587"/>
                <a:gd name="adj4" fmla="val 820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CEA86D-179F-F9E7-7114-D4B848D4B829}"/>
                </a:ext>
              </a:extLst>
            </p:cNvPr>
            <p:cNvSpPr txBox="1"/>
            <p:nvPr/>
          </p:nvSpPr>
          <p:spPr>
            <a:xfrm>
              <a:off x="1141302" y="2092705"/>
              <a:ext cx="30884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Course 1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Introduction to UNESCO-IOC Tsunami Ready Recognition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Programe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F89AE6-168E-FF63-A7D5-897CE0FFE422}"/>
                </a:ext>
              </a:extLst>
            </p:cNvPr>
            <p:cNvSpPr txBox="1"/>
            <p:nvPr/>
          </p:nvSpPr>
          <p:spPr>
            <a:xfrm>
              <a:off x="5097373" y="2343127"/>
              <a:ext cx="6568154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255713" algn="l"/>
                </a:tabLst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Lessons 1: 	Tsunami Ready Background</a:t>
              </a:r>
            </a:p>
            <a:p>
              <a:pPr marL="0" marR="0" lvl="0" indent="0" algn="l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255713" algn="l"/>
                </a:tabLst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Lessons 2: 	Tsunami Ready Implementation Process</a:t>
              </a:r>
            </a:p>
            <a:p>
              <a:pPr marL="0" marR="0" lvl="0" indent="0" algn="l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255713" algn="l"/>
                </a:tabLst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Lessons 3: 	Tsunami Ready Indicators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495F442-B9A7-E45A-034E-FB6FBE2643DC}"/>
              </a:ext>
            </a:extLst>
          </p:cNvPr>
          <p:cNvGrpSpPr/>
          <p:nvPr/>
        </p:nvGrpSpPr>
        <p:grpSpPr>
          <a:xfrm>
            <a:off x="955080" y="3344048"/>
            <a:ext cx="11207520" cy="1091640"/>
            <a:chOff x="955080" y="3344048"/>
            <a:chExt cx="11207520" cy="1091640"/>
          </a:xfrm>
        </p:grpSpPr>
        <p:sp>
          <p:nvSpPr>
            <p:cNvPr id="24" name="Callout: Right Arrow 23">
              <a:extLst>
                <a:ext uri="{FF2B5EF4-FFF2-40B4-BE49-F238E27FC236}">
                  <a16:creationId xmlns:a16="http://schemas.microsoft.com/office/drawing/2014/main" id="{971F65AE-3A9F-2382-7376-E159216AD75F}"/>
                </a:ext>
              </a:extLst>
            </p:cNvPr>
            <p:cNvSpPr/>
            <p:nvPr/>
          </p:nvSpPr>
          <p:spPr>
            <a:xfrm>
              <a:off x="1100708" y="3466987"/>
              <a:ext cx="3905381" cy="909661"/>
            </a:xfrm>
            <a:prstGeom prst="rightArrowCallout">
              <a:avLst>
                <a:gd name="adj1" fmla="val 34135"/>
                <a:gd name="adj2" fmla="val 26429"/>
                <a:gd name="adj3" fmla="val 21587"/>
                <a:gd name="adj4" fmla="val 820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BAA2F0-DD6A-48F4-EBDC-96B4D2D5CEF1}"/>
                </a:ext>
              </a:extLst>
            </p:cNvPr>
            <p:cNvSpPr txBox="1"/>
            <p:nvPr/>
          </p:nvSpPr>
          <p:spPr>
            <a:xfrm>
              <a:off x="955080" y="3344048"/>
              <a:ext cx="34608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Course 2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Facilitating Tsunami Ready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A72FA8-BE52-A5FB-9B48-A56CBAB6E5E1}"/>
                </a:ext>
              </a:extLst>
            </p:cNvPr>
            <p:cNvSpPr txBox="1"/>
            <p:nvPr/>
          </p:nvSpPr>
          <p:spPr>
            <a:xfrm>
              <a:off x="5097373" y="3522618"/>
              <a:ext cx="7065227" cy="91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92075" indent="-92075">
                <a:lnSpc>
                  <a:spcPts val="1200"/>
                </a:lnSpc>
                <a:buFont typeface="Arial" panose="020B0604020202020204" pitchFamily="34" charset="0"/>
                <a:buChar char="•"/>
                <a:defRPr sz="1200" b="1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1185863" algn="l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Lessons 1: 	Approach to Tsunami Ready Community Capacity Building</a:t>
              </a:r>
            </a:p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1185863" algn="l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Lessons 2:	Assessment Indicators</a:t>
              </a:r>
            </a:p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1185863" algn="l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Lessons 3:	Preparedness Indicators</a:t>
              </a:r>
            </a:p>
            <a:p>
              <a:pPr marL="0" marR="0" lvl="0" indent="0" algn="l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1185863" algn="l"/>
                </a:tabLst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Lessons 4:	Response Indicators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F92631C-C922-36A2-38B2-426544D71D49}"/>
              </a:ext>
            </a:extLst>
          </p:cNvPr>
          <p:cNvGrpSpPr/>
          <p:nvPr/>
        </p:nvGrpSpPr>
        <p:grpSpPr>
          <a:xfrm>
            <a:off x="3062529" y="4762778"/>
            <a:ext cx="8884054" cy="1732890"/>
            <a:chOff x="3031525" y="4598600"/>
            <a:chExt cx="9299042" cy="198393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9999C51-888B-0C9C-ED00-01380B3B7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6729" y="4598600"/>
              <a:ext cx="2520021" cy="14874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F647833-278F-3D64-AC83-49158F1DF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5781" y="4598600"/>
              <a:ext cx="2520021" cy="14480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14F5A4-4023-BEA5-8759-99D9669DA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4833" y="4611988"/>
              <a:ext cx="2418524" cy="14480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B5E47F-F4E0-9673-61B7-465A6E281302}"/>
                </a:ext>
              </a:extLst>
            </p:cNvPr>
            <p:cNvSpPr txBox="1"/>
            <p:nvPr/>
          </p:nvSpPr>
          <p:spPr>
            <a:xfrm>
              <a:off x="3031525" y="6159698"/>
              <a:ext cx="3138192" cy="422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marR="0" lvl="0" indent="-17462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23 Slides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FCA024-026F-62D8-2F29-444FD6375052}"/>
                </a:ext>
              </a:extLst>
            </p:cNvPr>
            <p:cNvSpPr txBox="1"/>
            <p:nvPr/>
          </p:nvSpPr>
          <p:spPr>
            <a:xfrm>
              <a:off x="6086421" y="6159698"/>
              <a:ext cx="3105955" cy="422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74625" indent="-174625">
                <a:buFont typeface="Arial" panose="020B0604020202020204" pitchFamily="34" charset="0"/>
                <a:buChar char="•"/>
                <a:defRPr sz="2000" b="1"/>
              </a:lvl1pPr>
            </a:lstStyle>
            <a:p>
              <a:pPr marL="174625" marR="0" lvl="0" indent="-17462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19 Slides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36944A-1375-FF2D-CDE8-16B038C0F9D8}"/>
                </a:ext>
              </a:extLst>
            </p:cNvPr>
            <p:cNvSpPr txBox="1"/>
            <p:nvPr/>
          </p:nvSpPr>
          <p:spPr>
            <a:xfrm>
              <a:off x="9192376" y="6146471"/>
              <a:ext cx="3138191" cy="422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74625" indent="-174625">
                <a:buFont typeface="Arial" panose="020B0604020202020204" pitchFamily="34" charset="0"/>
                <a:buChar char="•"/>
                <a:defRPr sz="2000" b="1"/>
              </a:lvl1pPr>
            </a:lstStyle>
            <a:p>
              <a:pPr marL="174625" marR="0" lvl="0" indent="-17462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22 Slides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2A141C8-DC06-329A-380C-D58DA42E866F}"/>
              </a:ext>
            </a:extLst>
          </p:cNvPr>
          <p:cNvSpPr/>
          <p:nvPr/>
        </p:nvSpPr>
        <p:spPr>
          <a:xfrm>
            <a:off x="900259" y="3360315"/>
            <a:ext cx="10945378" cy="1153512"/>
          </a:xfrm>
          <a:prstGeom prst="roundRect">
            <a:avLst/>
          </a:prstGeom>
          <a:solidFill>
            <a:srgbClr val="DAE3F3">
              <a:alpha val="71148"/>
            </a:srgbClr>
          </a:solidFill>
          <a:ln w="31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7E498-F7FB-BC3A-A84B-03FAB6BAA86C}"/>
              </a:ext>
            </a:extLst>
          </p:cNvPr>
          <p:cNvSpPr txBox="1">
            <a:spLocks/>
          </p:cNvSpPr>
          <p:nvPr/>
        </p:nvSpPr>
        <p:spPr>
          <a:xfrm>
            <a:off x="1994651" y="326405"/>
            <a:ext cx="8239168" cy="834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UNESCO-IOC Tsunami Ready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ITIC and IOTIC Joint work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2E376-8887-EA3F-C746-61C9F162717B}"/>
              </a:ext>
            </a:extLst>
          </p:cNvPr>
          <p:cNvSpPr txBox="1"/>
          <p:nvPr/>
        </p:nvSpPr>
        <p:spPr>
          <a:xfrm>
            <a:off x="273775" y="1455605"/>
            <a:ext cx="11857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Self-paced, no instructor – about 2-3 hrs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46BB9-0810-C5D5-47AA-A343BC0B480B}"/>
              </a:ext>
            </a:extLst>
          </p:cNvPr>
          <p:cNvSpPr txBox="1"/>
          <p:nvPr/>
        </p:nvSpPr>
        <p:spPr>
          <a:xfrm>
            <a:off x="1080081" y="4153333"/>
            <a:ext cx="61058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planned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57B46E-2A8B-0594-1D1A-97BB51E9B92D}"/>
              </a:ext>
            </a:extLst>
          </p:cNvPr>
          <p:cNvSpPr txBox="1"/>
          <p:nvPr/>
        </p:nvSpPr>
        <p:spPr>
          <a:xfrm>
            <a:off x="1684522" y="5217729"/>
            <a:ext cx="1769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Course 1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1A17C-F2D9-62E8-B830-D51A57E25BAF}"/>
              </a:ext>
            </a:extLst>
          </p:cNvPr>
          <p:cNvSpPr txBox="1"/>
          <p:nvPr/>
        </p:nvSpPr>
        <p:spPr>
          <a:xfrm>
            <a:off x="3053398" y="6409731"/>
            <a:ext cx="7411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Lessons have Activities, Knowledge review checks, Narration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7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FA36-A199-891C-6C4F-8783E48E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839" y="66128"/>
            <a:ext cx="7688062" cy="132556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PTWS Tsunami Warning Center Staff Minimum Competencies Training - pilot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A2997-A445-E7F3-2E0F-273769034599}"/>
              </a:ext>
            </a:extLst>
          </p:cNvPr>
          <p:cNvSpPr txBox="1"/>
          <p:nvPr/>
        </p:nvSpPr>
        <p:spPr>
          <a:xfrm>
            <a:off x="1925839" y="1588704"/>
            <a:ext cx="10055982" cy="485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3688" marR="0" lvl="0" indent="-293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Competency Framework approved ICG/PTWS-XXX (2023)</a:t>
            </a:r>
          </a:p>
          <a:p>
            <a:pPr marL="293688" marR="0" lvl="0" indent="-293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ITIC create training, with country partners (USA NOAA-PTWC/PMEL, NZ, Australia, Japan, Chile with Pacific Island Countries (PIC))</a:t>
            </a:r>
          </a:p>
          <a:p>
            <a:pPr marL="293688" marR="0" lvl="0" indent="-293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Funding:  USAID funding, IOC Ocean Training Intern (Q3 2024)</a:t>
            </a:r>
          </a:p>
          <a:p>
            <a:pPr marL="293688" marR="0" lvl="0" indent="-293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Series of courses - from self-paced to in-person housed under OTGA</a:t>
            </a:r>
          </a:p>
          <a:p>
            <a:pPr marL="293688" marR="0" lvl="0" indent="-29368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order to take next Lesson, must pass previous Lesson and Course.                      Start with OTGA Tsunami Awareness and Tsunami Ready</a:t>
            </a:r>
          </a:p>
          <a:p>
            <a:pPr marL="293688" marR="0" lvl="0" indent="-293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Finish and pilot in late Dec 2025/early 2026 with 1 small cohort (PIC)</a:t>
            </a:r>
          </a:p>
          <a:p>
            <a:pPr marL="293688" marR="0" lvl="0" indent="-293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Modules (to be individual OTGA, or US COMET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courses)</a:t>
            </a:r>
          </a:p>
          <a:p>
            <a:pPr marL="750888" marR="0" lvl="2" indent="-293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Core and Advanced Knowledge (multiple Lessons)</a:t>
            </a:r>
          </a:p>
          <a:p>
            <a:pPr marL="750888" marR="0" lvl="2" indent="-293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Core and Advanced Operations (multiple Lessons)</a:t>
            </a:r>
          </a:p>
          <a:p>
            <a:pPr marL="750888" marR="0" lvl="2" indent="-293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Core Agency (multiple Lessons)</a:t>
            </a:r>
          </a:p>
          <a:p>
            <a:pPr marL="293688" marR="0" lvl="0" indent="-293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 training will be in-person (3-4 weeks at ITIC/PTWC)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BB7B333-C9D4-5B67-8950-25FCBD007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67" y="321754"/>
            <a:ext cx="1628627" cy="8143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9727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A6A959-A39E-B017-0630-876F92507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372"/>
            <a:ext cx="2397534" cy="6057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9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484</Words>
  <Application>Microsoft Macintosh PowerPoint</Application>
  <PresentationFormat>Widescreen</PresentationFormat>
  <Paragraphs>78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Roboto</vt:lpstr>
      <vt:lpstr>Arial</vt:lpstr>
      <vt:lpstr>Calibri Light</vt:lpstr>
      <vt:lpstr>9_Custom Design</vt:lpstr>
      <vt:lpstr>1_Office Theme</vt:lpstr>
      <vt:lpstr>8_Custom Design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PTWS Tsunami Warning Center Staff Minimum Competencies Training - pilot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Laura Kong</cp:lastModifiedBy>
  <cp:revision>115</cp:revision>
  <dcterms:created xsi:type="dcterms:W3CDTF">2019-09-03T09:02:06Z</dcterms:created>
  <dcterms:modified xsi:type="dcterms:W3CDTF">2024-11-25T22:20:52Z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