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90901" r:id="rId2"/>
    <p:sldMasterId id="2147490889" r:id="rId3"/>
    <p:sldMasterId id="2147483717" r:id="rId4"/>
  </p:sldMasterIdLst>
  <p:notesMasterIdLst>
    <p:notesMasterId r:id="rId17"/>
  </p:notesMasterIdLst>
  <p:sldIdLst>
    <p:sldId id="257" r:id="rId5"/>
    <p:sldId id="3696" r:id="rId6"/>
    <p:sldId id="3650" r:id="rId7"/>
    <p:sldId id="270" r:id="rId8"/>
    <p:sldId id="3708" r:id="rId9"/>
    <p:sldId id="3700" r:id="rId10"/>
    <p:sldId id="3697" r:id="rId11"/>
    <p:sldId id="3705" r:id="rId12"/>
    <p:sldId id="3701" r:id="rId13"/>
    <p:sldId id="3702" r:id="rId14"/>
    <p:sldId id="3713" r:id="rId15"/>
    <p:sldId id="3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05EA38-6D5E-3A5E-5D36-F3A5F5DFA7B9}" name="Kodijat, Ardito" initials="AK" userId="S::a.kodijat@unesco.org::0f3f380b-ba8b-40e0-83de-3c74335293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BF5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3842" autoAdjust="0"/>
  </p:normalViewPr>
  <p:slideViewPr>
    <p:cSldViewPr snapToGrid="0">
      <p:cViewPr varScale="1">
        <p:scale>
          <a:sx n="60" d="100"/>
          <a:sy n="60" d="100"/>
        </p:scale>
        <p:origin x="87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ci Dewi Indonesia" userId="1511b0583df68cfe" providerId="LiveId" clId="{4E35CA25-0B7D-4365-9737-4AFA1606E7BC}"/>
    <pc:docChg chg="undo custSel modSld">
      <pc:chgData name="Suci Dewi Indonesia" userId="1511b0583df68cfe" providerId="LiveId" clId="{4E35CA25-0B7D-4365-9737-4AFA1606E7BC}" dt="2025-02-22T15:57:41.854" v="14" actId="14100"/>
      <pc:docMkLst>
        <pc:docMk/>
      </pc:docMkLst>
      <pc:sldChg chg="modSp mod">
        <pc:chgData name="Suci Dewi Indonesia" userId="1511b0583df68cfe" providerId="LiveId" clId="{4E35CA25-0B7D-4365-9737-4AFA1606E7BC}" dt="2025-02-22T15:57:41.854" v="14" actId="14100"/>
        <pc:sldMkLst>
          <pc:docMk/>
          <pc:sldMk cId="1931669431" sldId="3650"/>
        </pc:sldMkLst>
        <pc:picChg chg="mod">
          <ac:chgData name="Suci Dewi Indonesia" userId="1511b0583df68cfe" providerId="LiveId" clId="{4E35CA25-0B7D-4365-9737-4AFA1606E7BC}" dt="2025-02-22T15:57:41.854" v="14" actId="14100"/>
          <ac:picMkLst>
            <pc:docMk/>
            <pc:sldMk cId="1931669431" sldId="3650"/>
            <ac:picMk id="5" creationId="{2E8A83B2-3D3F-D473-16F5-C625405A62B0}"/>
          </ac:picMkLst>
        </pc:picChg>
      </pc:sldChg>
      <pc:sldChg chg="delSp modSp mod">
        <pc:chgData name="Suci Dewi Indonesia" userId="1511b0583df68cfe" providerId="LiveId" clId="{4E35CA25-0B7D-4365-9737-4AFA1606E7BC}" dt="2024-11-08T01:22:24.753" v="4" actId="478"/>
        <pc:sldMkLst>
          <pc:docMk/>
          <pc:sldMk cId="1787630396" sldId="3696"/>
        </pc:sldMkLst>
      </pc:sldChg>
      <pc:sldChg chg="modSp mod">
        <pc:chgData name="Suci Dewi Indonesia" userId="1511b0583df68cfe" providerId="LiveId" clId="{4E35CA25-0B7D-4365-9737-4AFA1606E7BC}" dt="2024-11-08T01:21:57.133" v="2" actId="14100"/>
        <pc:sldMkLst>
          <pc:docMk/>
          <pc:sldMk cId="347365969" sldId="37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ECA1-CFEA-4EBD-8340-C93A7CE80DC2}" type="datetimeFigureOut">
              <a:rPr lang="en-US" smtClean="0"/>
              <a:t>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E974F-D732-4E48-BE67-7CDA609F1280}" type="slidenum">
              <a:rPr lang="en-US" smtClean="0"/>
              <a:t>‹#›</a:t>
            </a:fld>
            <a:endParaRPr lang="en-US"/>
          </a:p>
        </p:txBody>
      </p:sp>
    </p:spTree>
    <p:extLst>
      <p:ext uri="{BB962C8B-B14F-4D97-AF65-F5344CB8AC3E}">
        <p14:creationId xmlns:p14="http://schemas.microsoft.com/office/powerpoint/2010/main" val="429057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comprehensive capacity assessments have been undertaken for both the IOTWMS and PTWS:</a:t>
            </a:r>
          </a:p>
          <a:p>
            <a:endParaRPr lang="en-US" dirty="0"/>
          </a:p>
          <a:p>
            <a:pPr marL="228600" indent="-228600">
              <a:buFont typeface="+mj-lt"/>
              <a:buAutoNum type="arabicPeriod"/>
            </a:pPr>
            <a:r>
              <a:rPr lang="en-US" dirty="0"/>
              <a:t>The Australian Government in 2009/2010 conducted a capacity assessment of tsunami preparedness for 14 SW Pacific countries.</a:t>
            </a:r>
          </a:p>
          <a:p>
            <a:pPr marL="228600" indent="-228600">
              <a:buFont typeface="+mj-lt"/>
              <a:buAutoNum type="arabicPeriod"/>
            </a:pPr>
            <a:r>
              <a:rPr lang="en-US" dirty="0"/>
              <a:t>ESCAP in 2011 conducted </a:t>
            </a:r>
            <a:r>
              <a:rPr lang="en-US"/>
              <a:t>a survey Immediately </a:t>
            </a:r>
            <a:r>
              <a:rPr lang="en-US" dirty="0"/>
              <a:t>following the aftermath of the 2004 Indian Ocean tsunami, UNESCO-IOC in 2005 conducted a baselines capacity assessment of tsunami preparedness for the Indian Ocean.</a:t>
            </a:r>
          </a:p>
          <a:p>
            <a:pPr marL="228600" indent="-228600">
              <a:buFont typeface="+mj-lt"/>
              <a:buAutoNum type="arabicPeriod"/>
            </a:pPr>
            <a:r>
              <a:rPr lang="en-US" dirty="0"/>
              <a:t>To evaluate progress since 2005, in 2018 the ICG/IOTWMS conducted a 2</a:t>
            </a:r>
            <a:r>
              <a:rPr lang="en-US" baseline="30000" dirty="0"/>
              <a:t>nd</a:t>
            </a:r>
            <a:r>
              <a:rPr lang="en-US" dirty="0"/>
              <a:t> capacity assessment of tsunami preparedness for the Indian Ocean.</a:t>
            </a:r>
          </a:p>
          <a:p>
            <a:pPr marL="228600" indent="-228600">
              <a:buFont typeface="+mj-lt"/>
              <a:buAutoNum type="arabicPeriod"/>
            </a:pPr>
            <a:r>
              <a:rPr lang="en-US" dirty="0"/>
              <a:t>In 2011</a:t>
            </a:r>
          </a:p>
        </p:txBody>
      </p:sp>
      <p:sp>
        <p:nvSpPr>
          <p:cNvPr id="4" name="Slide Number Placeholder 3"/>
          <p:cNvSpPr>
            <a:spLocks noGrp="1"/>
          </p:cNvSpPr>
          <p:nvPr>
            <p:ph type="sldNum" sz="quarter" idx="5"/>
          </p:nvPr>
        </p:nvSpPr>
        <p:spPr/>
        <p:txBody>
          <a:bodyPr/>
          <a:lstStyle/>
          <a:p>
            <a:fld id="{E0737DF0-82C8-444B-9334-88C78B167A13}" type="slidenum">
              <a:rPr lang="en-US" smtClean="0"/>
              <a:t>3</a:t>
            </a:fld>
            <a:endParaRPr lang="en-US"/>
          </a:p>
        </p:txBody>
      </p:sp>
    </p:spTree>
    <p:extLst>
      <p:ext uri="{BB962C8B-B14F-4D97-AF65-F5344CB8AC3E}">
        <p14:creationId xmlns:p14="http://schemas.microsoft.com/office/powerpoint/2010/main" val="3672250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37DF0-82C8-444B-9334-88C78B167A13}" type="slidenum">
              <a:rPr lang="en-US" smtClean="0"/>
              <a:t>4</a:t>
            </a:fld>
            <a:endParaRPr lang="en-US" dirty="0"/>
          </a:p>
        </p:txBody>
      </p:sp>
    </p:spTree>
    <p:extLst>
      <p:ext uri="{BB962C8B-B14F-4D97-AF65-F5344CB8AC3E}">
        <p14:creationId xmlns:p14="http://schemas.microsoft.com/office/powerpoint/2010/main" val="425932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37DF0-82C8-444B-9334-88C78B167A13}" type="slidenum">
              <a:rPr lang="en-US" smtClean="0"/>
              <a:t>5</a:t>
            </a:fld>
            <a:endParaRPr lang="en-US" dirty="0"/>
          </a:p>
        </p:txBody>
      </p:sp>
    </p:spTree>
    <p:extLst>
      <p:ext uri="{BB962C8B-B14F-4D97-AF65-F5344CB8AC3E}">
        <p14:creationId xmlns:p14="http://schemas.microsoft.com/office/powerpoint/2010/main" val="4133921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5DEC6-2D58-4871-840F-15AC724989E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B554D87C-46E7-4D8B-97D4-B0FE977E6B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DE1509-BAEF-4562-8A5E-2BE01B078462}"/>
              </a:ext>
            </a:extLst>
          </p:cNvPr>
          <p:cNvSpPr>
            <a:spLocks noGrp="1"/>
          </p:cNvSpPr>
          <p:nvPr>
            <p:ph type="dt" sz="half" idx="10"/>
          </p:nvPr>
        </p:nvSpPr>
        <p:spPr/>
        <p:txBody>
          <a:bodyPr/>
          <a:lstStyle/>
          <a:p>
            <a:fld id="{170075D1-5967-45A4-8DC0-63B883294E76}" type="datetimeFigureOut">
              <a:rPr lang="en-US" smtClean="0"/>
              <a:t>2/22/2025</a:t>
            </a:fld>
            <a:endParaRPr lang="en-US"/>
          </a:p>
        </p:txBody>
      </p:sp>
      <p:sp>
        <p:nvSpPr>
          <p:cNvPr id="5" name="Footer Placeholder 4">
            <a:extLst>
              <a:ext uri="{FF2B5EF4-FFF2-40B4-BE49-F238E27FC236}">
                <a16:creationId xmlns:a16="http://schemas.microsoft.com/office/drawing/2014/main" id="{974BEB35-F793-43B2-BF21-21D11B854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E965F6-E60C-4ABF-B38D-E27C6E87C094}"/>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7" name="Picture 6">
            <a:extLst>
              <a:ext uri="{FF2B5EF4-FFF2-40B4-BE49-F238E27FC236}">
                <a16:creationId xmlns:a16="http://schemas.microsoft.com/office/drawing/2014/main" id="{9897C971-F2E2-4223-9943-92A075BE5298}"/>
              </a:ext>
            </a:extLst>
          </p:cNvPr>
          <p:cNvPicPr>
            <a:picLocks noChangeAspect="1"/>
          </p:cNvPicPr>
          <p:nvPr userDrawn="1"/>
        </p:nvPicPr>
        <p:blipFill>
          <a:blip r:embed="rId2"/>
          <a:stretch>
            <a:fillRect/>
          </a:stretch>
        </p:blipFill>
        <p:spPr>
          <a:xfrm>
            <a:off x="10239375" y="0"/>
            <a:ext cx="1952625" cy="1876425"/>
          </a:xfrm>
          <a:prstGeom prst="rect">
            <a:avLst/>
          </a:prstGeom>
        </p:spPr>
      </p:pic>
      <p:sp>
        <p:nvSpPr>
          <p:cNvPr id="8" name="TextBox 7">
            <a:extLst>
              <a:ext uri="{FF2B5EF4-FFF2-40B4-BE49-F238E27FC236}">
                <a16:creationId xmlns:a16="http://schemas.microsoft.com/office/drawing/2014/main" id="{81B2454F-F91F-C581-F484-1FBE997783A7}"/>
              </a:ext>
            </a:extLst>
          </p:cNvPr>
          <p:cNvSpPr txBox="1"/>
          <p:nvPr userDrawn="1"/>
        </p:nvSpPr>
        <p:spPr>
          <a:xfrm>
            <a:off x="390583" y="182887"/>
            <a:ext cx="4836860" cy="461665"/>
          </a:xfrm>
          <a:prstGeom prst="rect">
            <a:avLst/>
          </a:prstGeom>
          <a:noFill/>
        </p:spPr>
        <p:txBody>
          <a:bodyPr wrap="square" rtlCol="0">
            <a:spAutoFit/>
          </a:bodyPr>
          <a:lstStyle/>
          <a:p>
            <a:r>
              <a:rPr lang="en-AU" sz="2400" b="1" dirty="0">
                <a:solidFill>
                  <a:srgbClr val="FFC000"/>
                </a:solidFill>
              </a:rPr>
              <a:t>DRAFT RECOMMENDATIONS</a:t>
            </a:r>
          </a:p>
        </p:txBody>
      </p:sp>
    </p:spTree>
    <p:extLst>
      <p:ext uri="{BB962C8B-B14F-4D97-AF65-F5344CB8AC3E}">
        <p14:creationId xmlns:p14="http://schemas.microsoft.com/office/powerpoint/2010/main" val="754316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064FE-042A-4A9C-B13C-C70EE40B40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026026-FA2E-404D-B8EA-3277DED98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24443-5F93-4FC2-9836-8ACC4F7869A7}"/>
              </a:ext>
            </a:extLst>
          </p:cNvPr>
          <p:cNvSpPr>
            <a:spLocks noGrp="1"/>
          </p:cNvSpPr>
          <p:nvPr>
            <p:ph type="dt" sz="half" idx="10"/>
          </p:nvPr>
        </p:nvSpPr>
        <p:spPr/>
        <p:txBody>
          <a:bodyPr/>
          <a:lstStyle/>
          <a:p>
            <a:fld id="{170075D1-5967-45A4-8DC0-63B883294E76}" type="datetimeFigureOut">
              <a:rPr lang="en-US" smtClean="0"/>
              <a:t>2/22/2025</a:t>
            </a:fld>
            <a:endParaRPr lang="en-US"/>
          </a:p>
        </p:txBody>
      </p:sp>
      <p:sp>
        <p:nvSpPr>
          <p:cNvPr id="5" name="Footer Placeholder 4">
            <a:extLst>
              <a:ext uri="{FF2B5EF4-FFF2-40B4-BE49-F238E27FC236}">
                <a16:creationId xmlns:a16="http://schemas.microsoft.com/office/drawing/2014/main" id="{A22E1128-7B39-41AE-A497-F9523F4F7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155C1-BB60-4555-9C09-7FFB977FDE8E}"/>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7" name="Picture 6">
            <a:extLst>
              <a:ext uri="{FF2B5EF4-FFF2-40B4-BE49-F238E27FC236}">
                <a16:creationId xmlns:a16="http://schemas.microsoft.com/office/drawing/2014/main" id="{6FFA7AE4-4C84-4267-91D3-21F9FE73034D}"/>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3927666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EAB436-5AE2-4B1A-93B4-CE33A9342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BD3D45-D137-4569-A1EC-AAF921DB47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54B4A3-0641-4E2E-AFB7-68B875377A1E}"/>
              </a:ext>
            </a:extLst>
          </p:cNvPr>
          <p:cNvSpPr>
            <a:spLocks noGrp="1"/>
          </p:cNvSpPr>
          <p:nvPr>
            <p:ph type="dt" sz="half" idx="10"/>
          </p:nvPr>
        </p:nvSpPr>
        <p:spPr/>
        <p:txBody>
          <a:bodyPr/>
          <a:lstStyle/>
          <a:p>
            <a:fld id="{170075D1-5967-45A4-8DC0-63B883294E76}" type="datetimeFigureOut">
              <a:rPr lang="en-US" smtClean="0"/>
              <a:t>2/22/2025</a:t>
            </a:fld>
            <a:endParaRPr lang="en-US"/>
          </a:p>
        </p:txBody>
      </p:sp>
      <p:sp>
        <p:nvSpPr>
          <p:cNvPr id="5" name="Footer Placeholder 4">
            <a:extLst>
              <a:ext uri="{FF2B5EF4-FFF2-40B4-BE49-F238E27FC236}">
                <a16:creationId xmlns:a16="http://schemas.microsoft.com/office/drawing/2014/main" id="{E6D54935-99FB-4845-B751-5C4B1D0DE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0F5F0-5EB6-44FF-BC57-6DE745D75370}"/>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7" name="Picture 6">
            <a:extLst>
              <a:ext uri="{FF2B5EF4-FFF2-40B4-BE49-F238E27FC236}">
                <a16:creationId xmlns:a16="http://schemas.microsoft.com/office/drawing/2014/main" id="{BD1F78A4-3A32-4485-B5F4-4A607A37CAFF}"/>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310868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FD9F-0C1E-BF26-9F6D-D1C2EB95BE14}"/>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7F17DC62-B5F1-4119-0645-753C0E1E830A}"/>
              </a:ext>
            </a:extLst>
          </p:cNvPr>
          <p:cNvSpPr>
            <a:spLocks noGrp="1"/>
          </p:cNvSpPr>
          <p:nvPr>
            <p:ph type="dt" sz="half" idx="10"/>
          </p:nvPr>
        </p:nvSpPr>
        <p:spPr/>
        <p:txBody>
          <a:bodyPr/>
          <a:lstStyle/>
          <a:p>
            <a:fld id="{170075D1-5967-45A4-8DC0-63B883294E76}" type="datetimeFigureOut">
              <a:rPr lang="en-US" smtClean="0"/>
              <a:t>2/22/2025</a:t>
            </a:fld>
            <a:endParaRPr lang="en-US"/>
          </a:p>
        </p:txBody>
      </p:sp>
      <p:sp>
        <p:nvSpPr>
          <p:cNvPr id="4" name="Footer Placeholder 3">
            <a:extLst>
              <a:ext uri="{FF2B5EF4-FFF2-40B4-BE49-F238E27FC236}">
                <a16:creationId xmlns:a16="http://schemas.microsoft.com/office/drawing/2014/main" id="{E82D4093-FA18-B796-69F3-A67C937333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2830C3-6F58-2801-AE04-348A44A2F4D8}"/>
              </a:ext>
            </a:extLst>
          </p:cNvPr>
          <p:cNvSpPr>
            <a:spLocks noGrp="1"/>
          </p:cNvSpPr>
          <p:nvPr>
            <p:ph type="sldNum" sz="quarter" idx="12"/>
          </p:nvPr>
        </p:nvSpPr>
        <p:spPr/>
        <p:txBody>
          <a:bodyPr/>
          <a:lstStyle/>
          <a:p>
            <a:fld id="{805D370C-2332-43EE-B8CF-9E8860BD57E0}" type="slidenum">
              <a:rPr lang="en-US" smtClean="0"/>
              <a:t>‹#›</a:t>
            </a:fld>
            <a:endParaRPr lang="en-US"/>
          </a:p>
        </p:txBody>
      </p:sp>
    </p:spTree>
    <p:extLst>
      <p:ext uri="{BB962C8B-B14F-4D97-AF65-F5344CB8AC3E}">
        <p14:creationId xmlns:p14="http://schemas.microsoft.com/office/powerpoint/2010/main" val="3270473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F9F0-7074-6775-B003-9AE2FF99F6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86798683-2D13-6EBE-6DCB-2A527EE30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09851F5E-DB2C-005A-FC83-1E3F371BA081}"/>
              </a:ext>
            </a:extLst>
          </p:cNvPr>
          <p:cNvSpPr>
            <a:spLocks noGrp="1"/>
          </p:cNvSpPr>
          <p:nvPr>
            <p:ph type="dt" sz="half" idx="10"/>
          </p:nvPr>
        </p:nvSpPr>
        <p:spPr/>
        <p:txBody>
          <a:bodyPr/>
          <a:lstStyle/>
          <a:p>
            <a:fld id="{3E9771BB-19CB-465F-8CFE-3A23F354727F}" type="datetimeFigureOut">
              <a:rPr lang="en-ID" smtClean="0"/>
              <a:t>22/02/2025</a:t>
            </a:fld>
            <a:endParaRPr lang="en-ID"/>
          </a:p>
        </p:txBody>
      </p:sp>
      <p:sp>
        <p:nvSpPr>
          <p:cNvPr id="5" name="Footer Placeholder 4">
            <a:extLst>
              <a:ext uri="{FF2B5EF4-FFF2-40B4-BE49-F238E27FC236}">
                <a16:creationId xmlns:a16="http://schemas.microsoft.com/office/drawing/2014/main" id="{DB1C9622-ADF8-1268-8FB4-5CD1F8E8840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279F1DC-39CE-2E3A-0AA9-E688F764B300}"/>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338476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18EAC-936D-4B94-8A92-5E8CA337ED76}"/>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7A384ECF-9578-2BC3-097C-0955F1370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F994EC7-0B79-07C6-8F5D-2CEB98BB8A98}"/>
              </a:ext>
            </a:extLst>
          </p:cNvPr>
          <p:cNvSpPr>
            <a:spLocks noGrp="1"/>
          </p:cNvSpPr>
          <p:nvPr>
            <p:ph type="dt" sz="half" idx="10"/>
          </p:nvPr>
        </p:nvSpPr>
        <p:spPr/>
        <p:txBody>
          <a:bodyPr/>
          <a:lstStyle/>
          <a:p>
            <a:fld id="{3E9771BB-19CB-465F-8CFE-3A23F354727F}" type="datetimeFigureOut">
              <a:rPr lang="en-ID" smtClean="0"/>
              <a:t>22/02/2025</a:t>
            </a:fld>
            <a:endParaRPr lang="en-ID"/>
          </a:p>
        </p:txBody>
      </p:sp>
      <p:sp>
        <p:nvSpPr>
          <p:cNvPr id="5" name="Footer Placeholder 4">
            <a:extLst>
              <a:ext uri="{FF2B5EF4-FFF2-40B4-BE49-F238E27FC236}">
                <a16:creationId xmlns:a16="http://schemas.microsoft.com/office/drawing/2014/main" id="{B3EAD202-E1AE-720D-8A08-D9B8639762A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31A2AFD-823A-6B7B-0112-7C3134043513}"/>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2629567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EF70-D0DF-4C3B-D0B4-8E149528B6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599914FB-0CFC-3A1E-7BC1-88F33228A2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4D32E3-0CA5-61D2-9DC2-72FBD17F118C}"/>
              </a:ext>
            </a:extLst>
          </p:cNvPr>
          <p:cNvSpPr>
            <a:spLocks noGrp="1"/>
          </p:cNvSpPr>
          <p:nvPr>
            <p:ph type="dt" sz="half" idx="10"/>
          </p:nvPr>
        </p:nvSpPr>
        <p:spPr/>
        <p:txBody>
          <a:bodyPr/>
          <a:lstStyle/>
          <a:p>
            <a:fld id="{3E9771BB-19CB-465F-8CFE-3A23F354727F}" type="datetimeFigureOut">
              <a:rPr lang="en-ID" smtClean="0"/>
              <a:t>22/02/2025</a:t>
            </a:fld>
            <a:endParaRPr lang="en-ID"/>
          </a:p>
        </p:txBody>
      </p:sp>
      <p:sp>
        <p:nvSpPr>
          <p:cNvPr id="5" name="Footer Placeholder 4">
            <a:extLst>
              <a:ext uri="{FF2B5EF4-FFF2-40B4-BE49-F238E27FC236}">
                <a16:creationId xmlns:a16="http://schemas.microsoft.com/office/drawing/2014/main" id="{461D3B5E-CA24-4444-3F89-D9F7BC0291C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32C20A0-51D1-C223-8B48-4EF7E65CF19F}"/>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4006252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8CD35-F088-D9F4-4819-EDD706961773}"/>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E06AFAD2-055C-BC50-B6B9-B9FB73F83D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A68A3557-5D86-399E-FEDB-0A17ECA70E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8D0072D0-9BC2-A793-AD35-FCDE6F552208}"/>
              </a:ext>
            </a:extLst>
          </p:cNvPr>
          <p:cNvSpPr>
            <a:spLocks noGrp="1"/>
          </p:cNvSpPr>
          <p:nvPr>
            <p:ph type="dt" sz="half" idx="10"/>
          </p:nvPr>
        </p:nvSpPr>
        <p:spPr/>
        <p:txBody>
          <a:bodyPr/>
          <a:lstStyle/>
          <a:p>
            <a:fld id="{3E9771BB-19CB-465F-8CFE-3A23F354727F}" type="datetimeFigureOut">
              <a:rPr lang="en-ID" smtClean="0"/>
              <a:t>22/02/2025</a:t>
            </a:fld>
            <a:endParaRPr lang="en-ID"/>
          </a:p>
        </p:txBody>
      </p:sp>
      <p:sp>
        <p:nvSpPr>
          <p:cNvPr id="6" name="Footer Placeholder 5">
            <a:extLst>
              <a:ext uri="{FF2B5EF4-FFF2-40B4-BE49-F238E27FC236}">
                <a16:creationId xmlns:a16="http://schemas.microsoft.com/office/drawing/2014/main" id="{661E3A40-5031-0B4C-C8C7-6A09262EDC18}"/>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2D3AFE5A-ECB2-2917-CC0E-76F727F631FA}"/>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3965269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35444-8032-4290-3229-7EC2215FC0A9}"/>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29C5875-2DD6-1B45-B52D-B6EDE5EA21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B1B836-680D-CF58-56A8-23D81B31C2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2B804653-0C10-9855-C1EF-15CFF85351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24F9F9-EBB7-8B95-71C6-9C6B1DA716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FA55EDD3-C066-EF20-67A6-D2D1ECAE14B8}"/>
              </a:ext>
            </a:extLst>
          </p:cNvPr>
          <p:cNvSpPr>
            <a:spLocks noGrp="1"/>
          </p:cNvSpPr>
          <p:nvPr>
            <p:ph type="dt" sz="half" idx="10"/>
          </p:nvPr>
        </p:nvSpPr>
        <p:spPr/>
        <p:txBody>
          <a:bodyPr/>
          <a:lstStyle/>
          <a:p>
            <a:fld id="{3E9771BB-19CB-465F-8CFE-3A23F354727F}" type="datetimeFigureOut">
              <a:rPr lang="en-ID" smtClean="0"/>
              <a:t>22/02/2025</a:t>
            </a:fld>
            <a:endParaRPr lang="en-ID"/>
          </a:p>
        </p:txBody>
      </p:sp>
      <p:sp>
        <p:nvSpPr>
          <p:cNvPr id="8" name="Footer Placeholder 7">
            <a:extLst>
              <a:ext uri="{FF2B5EF4-FFF2-40B4-BE49-F238E27FC236}">
                <a16:creationId xmlns:a16="http://schemas.microsoft.com/office/drawing/2014/main" id="{C0947B95-1EF2-2E9F-A967-19D317533008}"/>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B9989346-66D4-501B-D1C8-D46E09907EA0}"/>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365177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78AAA-BC77-862F-6569-A7412F9BD037}"/>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1D074C05-F6D8-B172-CCD6-7A2727E693AA}"/>
              </a:ext>
            </a:extLst>
          </p:cNvPr>
          <p:cNvSpPr>
            <a:spLocks noGrp="1"/>
          </p:cNvSpPr>
          <p:nvPr>
            <p:ph type="dt" sz="half" idx="10"/>
          </p:nvPr>
        </p:nvSpPr>
        <p:spPr/>
        <p:txBody>
          <a:bodyPr/>
          <a:lstStyle/>
          <a:p>
            <a:fld id="{3E9771BB-19CB-465F-8CFE-3A23F354727F}" type="datetimeFigureOut">
              <a:rPr lang="en-ID" smtClean="0"/>
              <a:t>22/02/2025</a:t>
            </a:fld>
            <a:endParaRPr lang="en-ID"/>
          </a:p>
        </p:txBody>
      </p:sp>
      <p:sp>
        <p:nvSpPr>
          <p:cNvPr id="4" name="Footer Placeholder 3">
            <a:extLst>
              <a:ext uri="{FF2B5EF4-FFF2-40B4-BE49-F238E27FC236}">
                <a16:creationId xmlns:a16="http://schemas.microsoft.com/office/drawing/2014/main" id="{89F7A63F-7B22-0A5B-AA7D-391ABA721C06}"/>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36D7D86D-AFCA-D841-E908-A1A6CEC922A2}"/>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3876545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9AC35E-666C-A438-DFBF-D1C50A1C5C94}"/>
              </a:ext>
            </a:extLst>
          </p:cNvPr>
          <p:cNvSpPr>
            <a:spLocks noGrp="1"/>
          </p:cNvSpPr>
          <p:nvPr>
            <p:ph type="dt" sz="half" idx="10"/>
          </p:nvPr>
        </p:nvSpPr>
        <p:spPr/>
        <p:txBody>
          <a:bodyPr/>
          <a:lstStyle/>
          <a:p>
            <a:fld id="{3E9771BB-19CB-465F-8CFE-3A23F354727F}" type="datetimeFigureOut">
              <a:rPr lang="en-ID" smtClean="0"/>
              <a:t>22/02/2025</a:t>
            </a:fld>
            <a:endParaRPr lang="en-ID"/>
          </a:p>
        </p:txBody>
      </p:sp>
      <p:sp>
        <p:nvSpPr>
          <p:cNvPr id="3" name="Footer Placeholder 2">
            <a:extLst>
              <a:ext uri="{FF2B5EF4-FFF2-40B4-BE49-F238E27FC236}">
                <a16:creationId xmlns:a16="http://schemas.microsoft.com/office/drawing/2014/main" id="{7D072D3B-E6AD-70D9-3523-951196DC7621}"/>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23798B83-1FC7-7089-E838-2FDD1E001CC3}"/>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379913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96C8-2CD7-4FBA-9E62-19CB968D0E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D9F9FD-975D-4A5B-8E19-5A0AF90672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D5BCE-A9DE-46BE-8A86-ABCB2FC6125F}"/>
              </a:ext>
            </a:extLst>
          </p:cNvPr>
          <p:cNvSpPr>
            <a:spLocks noGrp="1"/>
          </p:cNvSpPr>
          <p:nvPr>
            <p:ph type="dt" sz="half" idx="10"/>
          </p:nvPr>
        </p:nvSpPr>
        <p:spPr/>
        <p:txBody>
          <a:bodyPr/>
          <a:lstStyle/>
          <a:p>
            <a:fld id="{170075D1-5967-45A4-8DC0-63B883294E76}" type="datetimeFigureOut">
              <a:rPr lang="en-US" smtClean="0"/>
              <a:t>2/22/2025</a:t>
            </a:fld>
            <a:endParaRPr lang="en-US"/>
          </a:p>
        </p:txBody>
      </p:sp>
      <p:sp>
        <p:nvSpPr>
          <p:cNvPr id="5" name="Footer Placeholder 4">
            <a:extLst>
              <a:ext uri="{FF2B5EF4-FFF2-40B4-BE49-F238E27FC236}">
                <a16:creationId xmlns:a16="http://schemas.microsoft.com/office/drawing/2014/main" id="{B488BB9E-F3CD-4FE3-B377-20C610CBE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68299F-499D-4E60-8DBE-1BD0E68C0CCD}"/>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9" name="Picture 8">
            <a:extLst>
              <a:ext uri="{FF2B5EF4-FFF2-40B4-BE49-F238E27FC236}">
                <a16:creationId xmlns:a16="http://schemas.microsoft.com/office/drawing/2014/main" id="{38F2B0D2-475B-4B13-A845-C42E04A10865}"/>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2097629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C459-2D55-29B1-B2B3-91CDF8172C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9C271614-5248-6529-A047-078817F87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F8D70DAB-F120-A685-934A-C584EBDD8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DD2A59-1DAB-5540-8B64-D6B1CA9A8247}"/>
              </a:ext>
            </a:extLst>
          </p:cNvPr>
          <p:cNvSpPr>
            <a:spLocks noGrp="1"/>
          </p:cNvSpPr>
          <p:nvPr>
            <p:ph type="dt" sz="half" idx="10"/>
          </p:nvPr>
        </p:nvSpPr>
        <p:spPr/>
        <p:txBody>
          <a:bodyPr/>
          <a:lstStyle/>
          <a:p>
            <a:fld id="{3E9771BB-19CB-465F-8CFE-3A23F354727F}" type="datetimeFigureOut">
              <a:rPr lang="en-ID" smtClean="0"/>
              <a:t>22/02/2025</a:t>
            </a:fld>
            <a:endParaRPr lang="en-ID"/>
          </a:p>
        </p:txBody>
      </p:sp>
      <p:sp>
        <p:nvSpPr>
          <p:cNvPr id="6" name="Footer Placeholder 5">
            <a:extLst>
              <a:ext uri="{FF2B5EF4-FFF2-40B4-BE49-F238E27FC236}">
                <a16:creationId xmlns:a16="http://schemas.microsoft.com/office/drawing/2014/main" id="{7759752D-D319-AD58-3F38-3E0C1C00F42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A5D6485B-1815-BEFE-052E-02F76A6C2FA0}"/>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1388532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2BAB-3F54-674E-3846-2D13A123E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E5CAFB38-6250-4AE2-D03D-BEE9592C48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5F3FA91A-38C1-9B27-39E3-741094A1E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3AC73-A1FC-AA2D-3ED3-2912DB0F964E}"/>
              </a:ext>
            </a:extLst>
          </p:cNvPr>
          <p:cNvSpPr>
            <a:spLocks noGrp="1"/>
          </p:cNvSpPr>
          <p:nvPr>
            <p:ph type="dt" sz="half" idx="10"/>
          </p:nvPr>
        </p:nvSpPr>
        <p:spPr/>
        <p:txBody>
          <a:bodyPr/>
          <a:lstStyle/>
          <a:p>
            <a:fld id="{3E9771BB-19CB-465F-8CFE-3A23F354727F}" type="datetimeFigureOut">
              <a:rPr lang="en-ID" smtClean="0"/>
              <a:t>22/02/2025</a:t>
            </a:fld>
            <a:endParaRPr lang="en-ID"/>
          </a:p>
        </p:txBody>
      </p:sp>
      <p:sp>
        <p:nvSpPr>
          <p:cNvPr id="6" name="Footer Placeholder 5">
            <a:extLst>
              <a:ext uri="{FF2B5EF4-FFF2-40B4-BE49-F238E27FC236}">
                <a16:creationId xmlns:a16="http://schemas.microsoft.com/office/drawing/2014/main" id="{708E00A3-6DB2-5AF3-17B4-668AF7589E7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7CAD069-4A98-16DB-870B-B7AD070AF3B0}"/>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232865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5893-8E6D-57AE-C09F-5B6D3ACD7ECD}"/>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E89CBBFA-58E6-6014-C532-BB57E81A29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C232EB2-2934-7A40-A806-3C088A4420CE}"/>
              </a:ext>
            </a:extLst>
          </p:cNvPr>
          <p:cNvSpPr>
            <a:spLocks noGrp="1"/>
          </p:cNvSpPr>
          <p:nvPr>
            <p:ph type="dt" sz="half" idx="10"/>
          </p:nvPr>
        </p:nvSpPr>
        <p:spPr/>
        <p:txBody>
          <a:bodyPr/>
          <a:lstStyle/>
          <a:p>
            <a:fld id="{3E9771BB-19CB-465F-8CFE-3A23F354727F}" type="datetimeFigureOut">
              <a:rPr lang="en-ID" smtClean="0"/>
              <a:t>22/02/2025</a:t>
            </a:fld>
            <a:endParaRPr lang="en-ID"/>
          </a:p>
        </p:txBody>
      </p:sp>
      <p:sp>
        <p:nvSpPr>
          <p:cNvPr id="5" name="Footer Placeholder 4">
            <a:extLst>
              <a:ext uri="{FF2B5EF4-FFF2-40B4-BE49-F238E27FC236}">
                <a16:creationId xmlns:a16="http://schemas.microsoft.com/office/drawing/2014/main" id="{AECBAC03-6B60-7DBA-10D5-C7A2B520A5C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032CB28-F8A0-0BCB-DEB9-C4966432DA25}"/>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3049842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972C7C-C2EA-B6E6-20BA-B491F931E9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F8C52361-532E-487D-D875-D47A0025A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2511975-D7A9-555A-3E7E-E86920D2CE17}"/>
              </a:ext>
            </a:extLst>
          </p:cNvPr>
          <p:cNvSpPr>
            <a:spLocks noGrp="1"/>
          </p:cNvSpPr>
          <p:nvPr>
            <p:ph type="dt" sz="half" idx="10"/>
          </p:nvPr>
        </p:nvSpPr>
        <p:spPr/>
        <p:txBody>
          <a:bodyPr/>
          <a:lstStyle/>
          <a:p>
            <a:fld id="{3E9771BB-19CB-465F-8CFE-3A23F354727F}" type="datetimeFigureOut">
              <a:rPr lang="en-ID" smtClean="0"/>
              <a:t>22/02/2025</a:t>
            </a:fld>
            <a:endParaRPr lang="en-ID"/>
          </a:p>
        </p:txBody>
      </p:sp>
      <p:sp>
        <p:nvSpPr>
          <p:cNvPr id="5" name="Footer Placeholder 4">
            <a:extLst>
              <a:ext uri="{FF2B5EF4-FFF2-40B4-BE49-F238E27FC236}">
                <a16:creationId xmlns:a16="http://schemas.microsoft.com/office/drawing/2014/main" id="{27D1FF83-8611-88AD-5D24-DC0EC4033DE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58AEE8B-D3C4-7D14-36A7-8E32E6253491}"/>
              </a:ext>
            </a:extLst>
          </p:cNvPr>
          <p:cNvSpPr>
            <a:spLocks noGrp="1"/>
          </p:cNvSpPr>
          <p:nvPr>
            <p:ph type="sldNum" sz="quarter" idx="12"/>
          </p:nvPr>
        </p:nvSpPr>
        <p:spPr/>
        <p:txBody>
          <a:bodyPr/>
          <a:lstStyle/>
          <a:p>
            <a:fld id="{75419505-5DE9-4F33-9ECE-601315B9B5CE}" type="slidenum">
              <a:rPr lang="en-ID" smtClean="0"/>
              <a:t>‹#›</a:t>
            </a:fld>
            <a:endParaRPr lang="en-ID"/>
          </a:p>
        </p:txBody>
      </p:sp>
    </p:spTree>
    <p:extLst>
      <p:ext uri="{BB962C8B-B14F-4D97-AF65-F5344CB8AC3E}">
        <p14:creationId xmlns:p14="http://schemas.microsoft.com/office/powerpoint/2010/main" val="216777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CD1CA-2213-2DDC-5BEC-C76380E45D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86326A57-4310-2AD6-558F-7BE179A4D6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CC7CDE06-B881-EFE7-2BF6-EB6AC408E7BC}"/>
              </a:ext>
            </a:extLst>
          </p:cNvPr>
          <p:cNvSpPr>
            <a:spLocks noGrp="1"/>
          </p:cNvSpPr>
          <p:nvPr>
            <p:ph type="dt" sz="half" idx="10"/>
          </p:nvPr>
        </p:nvSpPr>
        <p:spPr/>
        <p:txBody>
          <a:bodyPr/>
          <a:lstStyle/>
          <a:p>
            <a:fld id="{C6AE451F-D69B-489B-A1B4-3833C327C167}" type="datetimeFigureOut">
              <a:rPr lang="en-ID" smtClean="0"/>
              <a:t>22/02/2025</a:t>
            </a:fld>
            <a:endParaRPr lang="en-ID"/>
          </a:p>
        </p:txBody>
      </p:sp>
      <p:sp>
        <p:nvSpPr>
          <p:cNvPr id="5" name="Footer Placeholder 4">
            <a:extLst>
              <a:ext uri="{FF2B5EF4-FFF2-40B4-BE49-F238E27FC236}">
                <a16:creationId xmlns:a16="http://schemas.microsoft.com/office/drawing/2014/main" id="{4454FCD4-AD60-94C7-21E9-EE905A756D1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384CF43-0CC5-09B9-832D-4149D851A465}"/>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2747820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F2A5E-8FA8-5D1D-ED98-D9967811E4BB}"/>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1DD44CCA-24CA-DA10-BAC8-75B2DD8A2E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AF4370E-8E3C-9AB1-3695-FE2B5338410C}"/>
              </a:ext>
            </a:extLst>
          </p:cNvPr>
          <p:cNvSpPr>
            <a:spLocks noGrp="1"/>
          </p:cNvSpPr>
          <p:nvPr>
            <p:ph type="dt" sz="half" idx="10"/>
          </p:nvPr>
        </p:nvSpPr>
        <p:spPr/>
        <p:txBody>
          <a:bodyPr/>
          <a:lstStyle/>
          <a:p>
            <a:fld id="{C6AE451F-D69B-489B-A1B4-3833C327C167}" type="datetimeFigureOut">
              <a:rPr lang="en-ID" smtClean="0"/>
              <a:t>22/02/2025</a:t>
            </a:fld>
            <a:endParaRPr lang="en-ID"/>
          </a:p>
        </p:txBody>
      </p:sp>
      <p:sp>
        <p:nvSpPr>
          <p:cNvPr id="5" name="Footer Placeholder 4">
            <a:extLst>
              <a:ext uri="{FF2B5EF4-FFF2-40B4-BE49-F238E27FC236}">
                <a16:creationId xmlns:a16="http://schemas.microsoft.com/office/drawing/2014/main" id="{847A3F7E-2F08-B691-F7C9-A8F6C1D9852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C4421F7-6AEC-E070-46FA-3E710AEB5545}"/>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872991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695CC-1D39-5171-10D7-85540EEF9B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3231A14E-0034-C9FA-92B6-80B24DE8A7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E22BF6-1FED-C5B7-B73F-4635198BCBD3}"/>
              </a:ext>
            </a:extLst>
          </p:cNvPr>
          <p:cNvSpPr>
            <a:spLocks noGrp="1"/>
          </p:cNvSpPr>
          <p:nvPr>
            <p:ph type="dt" sz="half" idx="10"/>
          </p:nvPr>
        </p:nvSpPr>
        <p:spPr/>
        <p:txBody>
          <a:bodyPr/>
          <a:lstStyle/>
          <a:p>
            <a:fld id="{C6AE451F-D69B-489B-A1B4-3833C327C167}" type="datetimeFigureOut">
              <a:rPr lang="en-ID" smtClean="0"/>
              <a:t>22/02/2025</a:t>
            </a:fld>
            <a:endParaRPr lang="en-ID"/>
          </a:p>
        </p:txBody>
      </p:sp>
      <p:sp>
        <p:nvSpPr>
          <p:cNvPr id="5" name="Footer Placeholder 4">
            <a:extLst>
              <a:ext uri="{FF2B5EF4-FFF2-40B4-BE49-F238E27FC236}">
                <a16:creationId xmlns:a16="http://schemas.microsoft.com/office/drawing/2014/main" id="{5D4EE8CF-B3CB-F2F4-91E3-F9A21D98D3E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F651952-8196-B6B3-FA1D-0FA2E7946505}"/>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3835682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70F8E-C379-56F3-90DF-5DD4042F8FE1}"/>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061024E1-BA55-4290-4692-46BECEA40C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C3269CF0-1921-6A16-3E68-702874674C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57667759-A39A-C3A5-7296-BBA4870C0B16}"/>
              </a:ext>
            </a:extLst>
          </p:cNvPr>
          <p:cNvSpPr>
            <a:spLocks noGrp="1"/>
          </p:cNvSpPr>
          <p:nvPr>
            <p:ph type="dt" sz="half" idx="10"/>
          </p:nvPr>
        </p:nvSpPr>
        <p:spPr/>
        <p:txBody>
          <a:bodyPr/>
          <a:lstStyle/>
          <a:p>
            <a:fld id="{C6AE451F-D69B-489B-A1B4-3833C327C167}" type="datetimeFigureOut">
              <a:rPr lang="en-ID" smtClean="0"/>
              <a:t>22/02/2025</a:t>
            </a:fld>
            <a:endParaRPr lang="en-ID"/>
          </a:p>
        </p:txBody>
      </p:sp>
      <p:sp>
        <p:nvSpPr>
          <p:cNvPr id="6" name="Footer Placeholder 5">
            <a:extLst>
              <a:ext uri="{FF2B5EF4-FFF2-40B4-BE49-F238E27FC236}">
                <a16:creationId xmlns:a16="http://schemas.microsoft.com/office/drawing/2014/main" id="{AE684B48-C891-E823-66FD-288AFB7651C1}"/>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DF03B6C-1E31-E0FA-E111-4F4AE64421E2}"/>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3315090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3121A-52BF-032E-C878-BA4862857D4F}"/>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0DBA527-CFEE-96B4-B0DA-CC33298260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F54429-CB60-A07C-8A84-D57E0F7D22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E516C6D3-6D50-3EFC-C951-FA9517986E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92E97F-62B9-33AD-B203-3EBA89F057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E4853428-E78F-01B1-6830-867BD2DC6591}"/>
              </a:ext>
            </a:extLst>
          </p:cNvPr>
          <p:cNvSpPr>
            <a:spLocks noGrp="1"/>
          </p:cNvSpPr>
          <p:nvPr>
            <p:ph type="dt" sz="half" idx="10"/>
          </p:nvPr>
        </p:nvSpPr>
        <p:spPr/>
        <p:txBody>
          <a:bodyPr/>
          <a:lstStyle/>
          <a:p>
            <a:fld id="{C6AE451F-D69B-489B-A1B4-3833C327C167}" type="datetimeFigureOut">
              <a:rPr lang="en-ID" smtClean="0"/>
              <a:t>22/02/2025</a:t>
            </a:fld>
            <a:endParaRPr lang="en-ID"/>
          </a:p>
        </p:txBody>
      </p:sp>
      <p:sp>
        <p:nvSpPr>
          <p:cNvPr id="8" name="Footer Placeholder 7">
            <a:extLst>
              <a:ext uri="{FF2B5EF4-FFF2-40B4-BE49-F238E27FC236}">
                <a16:creationId xmlns:a16="http://schemas.microsoft.com/office/drawing/2014/main" id="{21223DC8-DA9F-CFFC-8CDC-26E54A075134}"/>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6DED0B27-CBAB-3F5A-D990-3E3260947720}"/>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3541959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2FC8-C1AC-CA70-6680-778115C038FE}"/>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C7CC85EA-035D-9599-B3DD-EA6231F59861}"/>
              </a:ext>
            </a:extLst>
          </p:cNvPr>
          <p:cNvSpPr>
            <a:spLocks noGrp="1"/>
          </p:cNvSpPr>
          <p:nvPr>
            <p:ph type="dt" sz="half" idx="10"/>
          </p:nvPr>
        </p:nvSpPr>
        <p:spPr/>
        <p:txBody>
          <a:bodyPr/>
          <a:lstStyle/>
          <a:p>
            <a:fld id="{C6AE451F-D69B-489B-A1B4-3833C327C167}" type="datetimeFigureOut">
              <a:rPr lang="en-ID" smtClean="0"/>
              <a:t>22/02/2025</a:t>
            </a:fld>
            <a:endParaRPr lang="en-ID"/>
          </a:p>
        </p:txBody>
      </p:sp>
      <p:sp>
        <p:nvSpPr>
          <p:cNvPr id="4" name="Footer Placeholder 3">
            <a:extLst>
              <a:ext uri="{FF2B5EF4-FFF2-40B4-BE49-F238E27FC236}">
                <a16:creationId xmlns:a16="http://schemas.microsoft.com/office/drawing/2014/main" id="{52730CE5-B456-643A-670E-C8500F290730}"/>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D4527F89-F9D1-5C04-2A3F-121587F3E3DE}"/>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3382152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91F8D-B17F-4720-B211-FDA28AEB8C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42C3DA-501C-417E-BA29-452800FC7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EAAE5A-E3E8-475A-818E-43A4F5C4DED5}"/>
              </a:ext>
            </a:extLst>
          </p:cNvPr>
          <p:cNvSpPr>
            <a:spLocks noGrp="1"/>
          </p:cNvSpPr>
          <p:nvPr>
            <p:ph type="dt" sz="half" idx="10"/>
          </p:nvPr>
        </p:nvSpPr>
        <p:spPr/>
        <p:txBody>
          <a:bodyPr/>
          <a:lstStyle/>
          <a:p>
            <a:fld id="{170075D1-5967-45A4-8DC0-63B883294E76}" type="datetimeFigureOut">
              <a:rPr lang="en-US" smtClean="0"/>
              <a:t>2/22/2025</a:t>
            </a:fld>
            <a:endParaRPr lang="en-US"/>
          </a:p>
        </p:txBody>
      </p:sp>
      <p:sp>
        <p:nvSpPr>
          <p:cNvPr id="5" name="Footer Placeholder 4">
            <a:extLst>
              <a:ext uri="{FF2B5EF4-FFF2-40B4-BE49-F238E27FC236}">
                <a16:creationId xmlns:a16="http://schemas.microsoft.com/office/drawing/2014/main" id="{EE535122-2EC4-40E2-9639-2D366119F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612FB-4625-4F4E-98B7-FEB05F47AF76}"/>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7" name="Picture 6">
            <a:extLst>
              <a:ext uri="{FF2B5EF4-FFF2-40B4-BE49-F238E27FC236}">
                <a16:creationId xmlns:a16="http://schemas.microsoft.com/office/drawing/2014/main" id="{95B1A243-673A-485E-9D4D-342C4D3CE9BC}"/>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3077862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45D7B4-57D1-E4BB-0591-655A97D40AB6}"/>
              </a:ext>
            </a:extLst>
          </p:cNvPr>
          <p:cNvSpPr>
            <a:spLocks noGrp="1"/>
          </p:cNvSpPr>
          <p:nvPr>
            <p:ph type="dt" sz="half" idx="10"/>
          </p:nvPr>
        </p:nvSpPr>
        <p:spPr/>
        <p:txBody>
          <a:bodyPr/>
          <a:lstStyle/>
          <a:p>
            <a:fld id="{C6AE451F-D69B-489B-A1B4-3833C327C167}" type="datetimeFigureOut">
              <a:rPr lang="en-ID" smtClean="0"/>
              <a:t>22/02/2025</a:t>
            </a:fld>
            <a:endParaRPr lang="en-ID"/>
          </a:p>
        </p:txBody>
      </p:sp>
      <p:sp>
        <p:nvSpPr>
          <p:cNvPr id="3" name="Footer Placeholder 2">
            <a:extLst>
              <a:ext uri="{FF2B5EF4-FFF2-40B4-BE49-F238E27FC236}">
                <a16:creationId xmlns:a16="http://schemas.microsoft.com/office/drawing/2014/main" id="{B78DE877-36B6-455B-90E3-23C72F33B3C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008D72D6-F875-A920-CBBB-D0CE0ED5A693}"/>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1798698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8765-C80C-E168-3F89-81B605306F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E2106BA8-68F8-26D2-1301-9EA78D791B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886F9A71-1A25-AA5E-8530-700D1ACA9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2C18C-E5E0-52EA-7D9B-DEBEDF646AB7}"/>
              </a:ext>
            </a:extLst>
          </p:cNvPr>
          <p:cNvSpPr>
            <a:spLocks noGrp="1"/>
          </p:cNvSpPr>
          <p:nvPr>
            <p:ph type="dt" sz="half" idx="10"/>
          </p:nvPr>
        </p:nvSpPr>
        <p:spPr/>
        <p:txBody>
          <a:bodyPr/>
          <a:lstStyle/>
          <a:p>
            <a:fld id="{C6AE451F-D69B-489B-A1B4-3833C327C167}" type="datetimeFigureOut">
              <a:rPr lang="en-ID" smtClean="0"/>
              <a:t>22/02/2025</a:t>
            </a:fld>
            <a:endParaRPr lang="en-ID"/>
          </a:p>
        </p:txBody>
      </p:sp>
      <p:sp>
        <p:nvSpPr>
          <p:cNvPr id="6" name="Footer Placeholder 5">
            <a:extLst>
              <a:ext uri="{FF2B5EF4-FFF2-40B4-BE49-F238E27FC236}">
                <a16:creationId xmlns:a16="http://schemas.microsoft.com/office/drawing/2014/main" id="{BF40F917-240F-6EE5-B992-2529BBC7C037}"/>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B0EF59C-5543-8B1D-1AAD-9191505C507A}"/>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839530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7C2E-815E-2B49-7317-2B78955399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5974F2F3-936F-FD3E-1C31-E379413FE8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A4934336-46D4-C8AF-F856-205223FC7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3DE53-4761-5345-548F-1C017D9E6C48}"/>
              </a:ext>
            </a:extLst>
          </p:cNvPr>
          <p:cNvSpPr>
            <a:spLocks noGrp="1"/>
          </p:cNvSpPr>
          <p:nvPr>
            <p:ph type="dt" sz="half" idx="10"/>
          </p:nvPr>
        </p:nvSpPr>
        <p:spPr/>
        <p:txBody>
          <a:bodyPr/>
          <a:lstStyle/>
          <a:p>
            <a:fld id="{C6AE451F-D69B-489B-A1B4-3833C327C167}" type="datetimeFigureOut">
              <a:rPr lang="en-ID" smtClean="0"/>
              <a:t>22/02/2025</a:t>
            </a:fld>
            <a:endParaRPr lang="en-ID"/>
          </a:p>
        </p:txBody>
      </p:sp>
      <p:sp>
        <p:nvSpPr>
          <p:cNvPr id="6" name="Footer Placeholder 5">
            <a:extLst>
              <a:ext uri="{FF2B5EF4-FFF2-40B4-BE49-F238E27FC236}">
                <a16:creationId xmlns:a16="http://schemas.microsoft.com/office/drawing/2014/main" id="{A36143D4-8B45-969C-2443-A968305030D4}"/>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09BC2B0-601D-A998-E87A-CF504E186BDB}"/>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1250248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F4BB2-D6B4-8C0B-58D5-B4CF78921146}"/>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BEDF71B5-2A15-D2A2-8949-46FED520AE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BE5F945-AD8B-2C49-7E28-7300403A2781}"/>
              </a:ext>
            </a:extLst>
          </p:cNvPr>
          <p:cNvSpPr>
            <a:spLocks noGrp="1"/>
          </p:cNvSpPr>
          <p:nvPr>
            <p:ph type="dt" sz="half" idx="10"/>
          </p:nvPr>
        </p:nvSpPr>
        <p:spPr/>
        <p:txBody>
          <a:bodyPr/>
          <a:lstStyle/>
          <a:p>
            <a:fld id="{C6AE451F-D69B-489B-A1B4-3833C327C167}" type="datetimeFigureOut">
              <a:rPr lang="en-ID" smtClean="0"/>
              <a:t>22/02/2025</a:t>
            </a:fld>
            <a:endParaRPr lang="en-ID"/>
          </a:p>
        </p:txBody>
      </p:sp>
      <p:sp>
        <p:nvSpPr>
          <p:cNvPr id="5" name="Footer Placeholder 4">
            <a:extLst>
              <a:ext uri="{FF2B5EF4-FFF2-40B4-BE49-F238E27FC236}">
                <a16:creationId xmlns:a16="http://schemas.microsoft.com/office/drawing/2014/main" id="{050B8686-9228-ADB2-139F-0E432F470A9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0735BC3-A84E-5305-0667-A8774D62AFF2}"/>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679920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5DF2EA-BA89-27A8-1DC1-49BB250C41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16A13314-2320-0552-525A-F1627F6B3C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587AD10-80AB-E559-F38E-A0DB7745954D}"/>
              </a:ext>
            </a:extLst>
          </p:cNvPr>
          <p:cNvSpPr>
            <a:spLocks noGrp="1"/>
          </p:cNvSpPr>
          <p:nvPr>
            <p:ph type="dt" sz="half" idx="10"/>
          </p:nvPr>
        </p:nvSpPr>
        <p:spPr/>
        <p:txBody>
          <a:bodyPr/>
          <a:lstStyle/>
          <a:p>
            <a:fld id="{C6AE451F-D69B-489B-A1B4-3833C327C167}" type="datetimeFigureOut">
              <a:rPr lang="en-ID" smtClean="0"/>
              <a:t>22/02/2025</a:t>
            </a:fld>
            <a:endParaRPr lang="en-ID"/>
          </a:p>
        </p:txBody>
      </p:sp>
      <p:sp>
        <p:nvSpPr>
          <p:cNvPr id="5" name="Footer Placeholder 4">
            <a:extLst>
              <a:ext uri="{FF2B5EF4-FFF2-40B4-BE49-F238E27FC236}">
                <a16:creationId xmlns:a16="http://schemas.microsoft.com/office/drawing/2014/main" id="{2144E954-8EFA-956E-947C-439F51152D1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A71E01D-0E66-E82E-4725-ACCFD51DA369}"/>
              </a:ext>
            </a:extLst>
          </p:cNvPr>
          <p:cNvSpPr>
            <a:spLocks noGrp="1"/>
          </p:cNvSpPr>
          <p:nvPr>
            <p:ph type="sldNum" sz="quarter" idx="12"/>
          </p:nvPr>
        </p:nvSpPr>
        <p:spPr/>
        <p:txBody>
          <a:bodyPr/>
          <a:lstStyle/>
          <a:p>
            <a:fld id="{5E0B000C-4644-4DD8-9D8A-C659348A1312}" type="slidenum">
              <a:rPr lang="en-ID" smtClean="0"/>
              <a:t>‹#›</a:t>
            </a:fld>
            <a:endParaRPr lang="en-ID"/>
          </a:p>
        </p:txBody>
      </p:sp>
    </p:spTree>
    <p:extLst>
      <p:ext uri="{BB962C8B-B14F-4D97-AF65-F5344CB8AC3E}">
        <p14:creationId xmlns:p14="http://schemas.microsoft.com/office/powerpoint/2010/main" val="3546969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91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3EB28-0733-49A2-B8CA-490186529C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71CD48-C459-4876-8D62-36E18DDE4E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593C86-3EAD-48C2-97CA-D78CB5BE14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C43E75-89AC-49D8-9B0F-FE2CB7549305}"/>
              </a:ext>
            </a:extLst>
          </p:cNvPr>
          <p:cNvSpPr>
            <a:spLocks noGrp="1"/>
          </p:cNvSpPr>
          <p:nvPr>
            <p:ph type="dt" sz="half" idx="10"/>
          </p:nvPr>
        </p:nvSpPr>
        <p:spPr/>
        <p:txBody>
          <a:bodyPr/>
          <a:lstStyle/>
          <a:p>
            <a:fld id="{170075D1-5967-45A4-8DC0-63B883294E76}" type="datetimeFigureOut">
              <a:rPr lang="en-US" smtClean="0"/>
              <a:t>2/22/2025</a:t>
            </a:fld>
            <a:endParaRPr lang="en-US"/>
          </a:p>
        </p:txBody>
      </p:sp>
      <p:sp>
        <p:nvSpPr>
          <p:cNvPr id="6" name="Footer Placeholder 5">
            <a:extLst>
              <a:ext uri="{FF2B5EF4-FFF2-40B4-BE49-F238E27FC236}">
                <a16:creationId xmlns:a16="http://schemas.microsoft.com/office/drawing/2014/main" id="{42481297-F1E1-4AD5-8AC5-D451B8498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455949-2B23-4475-87AA-1950D3B57E51}"/>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8" name="Picture 7">
            <a:extLst>
              <a:ext uri="{FF2B5EF4-FFF2-40B4-BE49-F238E27FC236}">
                <a16:creationId xmlns:a16="http://schemas.microsoft.com/office/drawing/2014/main" id="{D1259C1F-E561-40DA-8540-A5E4669F4279}"/>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211983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5EE68-262F-4652-878C-02C7241E7F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8D2E7F-ACD8-4564-AFF4-97ACA4955D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0806248-CB4E-454C-B34C-CC07815F5BD6}"/>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850A056-2622-42D0-A419-F749CAEEE8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6894EFF-E51D-4880-AECD-9DCFBB84D5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A88D27-DF35-42F9-9452-CE10129DD97B}"/>
              </a:ext>
            </a:extLst>
          </p:cNvPr>
          <p:cNvSpPr>
            <a:spLocks noGrp="1"/>
          </p:cNvSpPr>
          <p:nvPr>
            <p:ph type="dt" sz="half" idx="10"/>
          </p:nvPr>
        </p:nvSpPr>
        <p:spPr/>
        <p:txBody>
          <a:bodyPr/>
          <a:lstStyle/>
          <a:p>
            <a:fld id="{170075D1-5967-45A4-8DC0-63B883294E76}" type="datetimeFigureOut">
              <a:rPr lang="en-US" smtClean="0"/>
              <a:t>2/22/2025</a:t>
            </a:fld>
            <a:endParaRPr lang="en-US"/>
          </a:p>
        </p:txBody>
      </p:sp>
      <p:sp>
        <p:nvSpPr>
          <p:cNvPr id="8" name="Footer Placeholder 7">
            <a:extLst>
              <a:ext uri="{FF2B5EF4-FFF2-40B4-BE49-F238E27FC236}">
                <a16:creationId xmlns:a16="http://schemas.microsoft.com/office/drawing/2014/main" id="{278FF13F-60BC-419C-99BE-2C156620EF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AAB3F5-32BD-4D3A-AA50-253CFE0DC7C0}"/>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10" name="Picture 9">
            <a:extLst>
              <a:ext uri="{FF2B5EF4-FFF2-40B4-BE49-F238E27FC236}">
                <a16:creationId xmlns:a16="http://schemas.microsoft.com/office/drawing/2014/main" id="{17409C2C-770E-4D4D-9C61-396332765C25}"/>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180987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E4C4-8CB5-4610-9CCA-38097C1457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9EAF56-ED30-4D8C-B1F2-6920F256D644}"/>
              </a:ext>
            </a:extLst>
          </p:cNvPr>
          <p:cNvSpPr>
            <a:spLocks noGrp="1"/>
          </p:cNvSpPr>
          <p:nvPr>
            <p:ph type="dt" sz="half" idx="10"/>
          </p:nvPr>
        </p:nvSpPr>
        <p:spPr/>
        <p:txBody>
          <a:bodyPr/>
          <a:lstStyle/>
          <a:p>
            <a:fld id="{170075D1-5967-45A4-8DC0-63B883294E76}" type="datetimeFigureOut">
              <a:rPr lang="en-US" smtClean="0"/>
              <a:t>2/22/2025</a:t>
            </a:fld>
            <a:endParaRPr lang="en-US"/>
          </a:p>
        </p:txBody>
      </p:sp>
      <p:sp>
        <p:nvSpPr>
          <p:cNvPr id="4" name="Footer Placeholder 3">
            <a:extLst>
              <a:ext uri="{FF2B5EF4-FFF2-40B4-BE49-F238E27FC236}">
                <a16:creationId xmlns:a16="http://schemas.microsoft.com/office/drawing/2014/main" id="{E263DCDF-C027-44C8-B28D-0E29BF6F51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E77251-7C01-4DA2-ACF8-BD66848A4E16}"/>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6" name="Picture 5">
            <a:extLst>
              <a:ext uri="{FF2B5EF4-FFF2-40B4-BE49-F238E27FC236}">
                <a16:creationId xmlns:a16="http://schemas.microsoft.com/office/drawing/2014/main" id="{A3CBF66E-6A8F-407C-95F7-3F11D9AB9F99}"/>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372827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5A6CF-200A-47BB-98F7-9951D710C983}"/>
              </a:ext>
            </a:extLst>
          </p:cNvPr>
          <p:cNvSpPr>
            <a:spLocks noGrp="1"/>
          </p:cNvSpPr>
          <p:nvPr>
            <p:ph type="dt" sz="half" idx="10"/>
          </p:nvPr>
        </p:nvSpPr>
        <p:spPr/>
        <p:txBody>
          <a:bodyPr/>
          <a:lstStyle/>
          <a:p>
            <a:fld id="{170075D1-5967-45A4-8DC0-63B883294E76}" type="datetimeFigureOut">
              <a:rPr lang="en-US" smtClean="0"/>
              <a:t>2/22/2025</a:t>
            </a:fld>
            <a:endParaRPr lang="en-US"/>
          </a:p>
        </p:txBody>
      </p:sp>
      <p:sp>
        <p:nvSpPr>
          <p:cNvPr id="3" name="Footer Placeholder 2">
            <a:extLst>
              <a:ext uri="{FF2B5EF4-FFF2-40B4-BE49-F238E27FC236}">
                <a16:creationId xmlns:a16="http://schemas.microsoft.com/office/drawing/2014/main" id="{4CA13E71-E02C-415B-8555-DEBDD88076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912F8E-4814-4C6D-A584-94AF0F005B98}"/>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5" name="Picture 4">
            <a:extLst>
              <a:ext uri="{FF2B5EF4-FFF2-40B4-BE49-F238E27FC236}">
                <a16:creationId xmlns:a16="http://schemas.microsoft.com/office/drawing/2014/main" id="{64EB5014-C505-4110-BBCB-2E744FDE23A6}"/>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35873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499E-E295-4858-B104-B314765D1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BEFF98-3C95-4BDB-9B9A-DE30783205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1D6A09-39DB-4F99-A432-A60CB93F3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47DF4-E2D7-41F3-93BC-9637A79BB559}"/>
              </a:ext>
            </a:extLst>
          </p:cNvPr>
          <p:cNvSpPr>
            <a:spLocks noGrp="1"/>
          </p:cNvSpPr>
          <p:nvPr>
            <p:ph type="dt" sz="half" idx="10"/>
          </p:nvPr>
        </p:nvSpPr>
        <p:spPr/>
        <p:txBody>
          <a:bodyPr/>
          <a:lstStyle/>
          <a:p>
            <a:fld id="{170075D1-5967-45A4-8DC0-63B883294E76}" type="datetimeFigureOut">
              <a:rPr lang="en-US" smtClean="0"/>
              <a:t>2/22/2025</a:t>
            </a:fld>
            <a:endParaRPr lang="en-US"/>
          </a:p>
        </p:txBody>
      </p:sp>
      <p:sp>
        <p:nvSpPr>
          <p:cNvPr id="6" name="Footer Placeholder 5">
            <a:extLst>
              <a:ext uri="{FF2B5EF4-FFF2-40B4-BE49-F238E27FC236}">
                <a16:creationId xmlns:a16="http://schemas.microsoft.com/office/drawing/2014/main" id="{FCC7972B-BA55-487F-ABE7-02C85AA21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1E07AE-FAEA-4FBB-BE70-0B875EEA892C}"/>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8" name="Picture 7">
            <a:extLst>
              <a:ext uri="{FF2B5EF4-FFF2-40B4-BE49-F238E27FC236}">
                <a16:creationId xmlns:a16="http://schemas.microsoft.com/office/drawing/2014/main" id="{754BB22D-CD72-4BEF-81CE-9D8913489F02}"/>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144673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363E8-F607-4669-946C-1D20EE4538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884BD1-7024-482F-BBD4-8A09567393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BAD112-794D-445C-BDAF-04E7E44E8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890FC1-F444-4EED-82EA-084055EB37D3}"/>
              </a:ext>
            </a:extLst>
          </p:cNvPr>
          <p:cNvSpPr>
            <a:spLocks noGrp="1"/>
          </p:cNvSpPr>
          <p:nvPr>
            <p:ph type="dt" sz="half" idx="10"/>
          </p:nvPr>
        </p:nvSpPr>
        <p:spPr/>
        <p:txBody>
          <a:bodyPr/>
          <a:lstStyle/>
          <a:p>
            <a:fld id="{170075D1-5967-45A4-8DC0-63B883294E76}" type="datetimeFigureOut">
              <a:rPr lang="en-US" smtClean="0"/>
              <a:t>2/22/2025</a:t>
            </a:fld>
            <a:endParaRPr lang="en-US"/>
          </a:p>
        </p:txBody>
      </p:sp>
      <p:sp>
        <p:nvSpPr>
          <p:cNvPr id="6" name="Footer Placeholder 5">
            <a:extLst>
              <a:ext uri="{FF2B5EF4-FFF2-40B4-BE49-F238E27FC236}">
                <a16:creationId xmlns:a16="http://schemas.microsoft.com/office/drawing/2014/main" id="{1B8D3533-747F-4083-8717-24D67BF9AA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AE350-4482-4A7E-8DEF-39E6F4DA998B}"/>
              </a:ext>
            </a:extLst>
          </p:cNvPr>
          <p:cNvSpPr>
            <a:spLocks noGrp="1"/>
          </p:cNvSpPr>
          <p:nvPr>
            <p:ph type="sldNum" sz="quarter" idx="12"/>
          </p:nvPr>
        </p:nvSpPr>
        <p:spPr/>
        <p:txBody>
          <a:bodyPr/>
          <a:lstStyle/>
          <a:p>
            <a:fld id="{805D370C-2332-43EE-B8CF-9E8860BD57E0}" type="slidenum">
              <a:rPr lang="en-US" smtClean="0"/>
              <a:t>‹#›</a:t>
            </a:fld>
            <a:endParaRPr lang="en-US"/>
          </a:p>
        </p:txBody>
      </p:sp>
      <p:pic>
        <p:nvPicPr>
          <p:cNvPr id="8" name="Picture 7">
            <a:extLst>
              <a:ext uri="{FF2B5EF4-FFF2-40B4-BE49-F238E27FC236}">
                <a16:creationId xmlns:a16="http://schemas.microsoft.com/office/drawing/2014/main" id="{9F3CED3B-77DE-4FE8-8E46-9C1B5DD43DDE}"/>
              </a:ext>
            </a:extLst>
          </p:cNvPr>
          <p:cNvPicPr>
            <a:picLocks noChangeAspect="1"/>
          </p:cNvPicPr>
          <p:nvPr userDrawn="1"/>
        </p:nvPicPr>
        <p:blipFill>
          <a:blip r:embed="rId2"/>
          <a:stretch>
            <a:fillRect/>
          </a:stretch>
        </p:blipFill>
        <p:spPr>
          <a:xfrm>
            <a:off x="10239375" y="0"/>
            <a:ext cx="1952625" cy="1876425"/>
          </a:xfrm>
          <a:prstGeom prst="rect">
            <a:avLst/>
          </a:prstGeom>
        </p:spPr>
      </p:pic>
    </p:spTree>
    <p:extLst>
      <p:ext uri="{BB962C8B-B14F-4D97-AF65-F5344CB8AC3E}">
        <p14:creationId xmlns:p14="http://schemas.microsoft.com/office/powerpoint/2010/main" val="63412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3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B52F5E-FD45-470E-B8DB-F815A18E80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D5CC964-472B-4E69-9963-FA695FEEAB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0B157-FE5F-4E8D-9BF3-9A7C2BFD42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075D1-5967-45A4-8DC0-63B883294E76}" type="datetimeFigureOut">
              <a:rPr lang="en-US" smtClean="0"/>
              <a:t>2/22/2025</a:t>
            </a:fld>
            <a:endParaRPr lang="en-US"/>
          </a:p>
        </p:txBody>
      </p:sp>
      <p:sp>
        <p:nvSpPr>
          <p:cNvPr id="5" name="Footer Placeholder 4">
            <a:extLst>
              <a:ext uri="{FF2B5EF4-FFF2-40B4-BE49-F238E27FC236}">
                <a16:creationId xmlns:a16="http://schemas.microsoft.com/office/drawing/2014/main" id="{67A95A75-B0CF-4E47-A838-423570A88A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B08EA6-A812-416F-BC77-6D59B8E474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D370C-2332-43EE-B8CF-9E8860BD57E0}" type="slidenum">
              <a:rPr lang="en-US" smtClean="0"/>
              <a:t>‹#›</a:t>
            </a:fld>
            <a:endParaRPr lang="en-US"/>
          </a:p>
        </p:txBody>
      </p:sp>
      <p:pic>
        <p:nvPicPr>
          <p:cNvPr id="7" name="Picture 6">
            <a:extLst>
              <a:ext uri="{FF2B5EF4-FFF2-40B4-BE49-F238E27FC236}">
                <a16:creationId xmlns:a16="http://schemas.microsoft.com/office/drawing/2014/main" id="{882AEA49-4CF6-46EB-8F4E-72688D368F69}"/>
              </a:ext>
            </a:extLst>
          </p:cNvPr>
          <p:cNvPicPr>
            <a:picLocks noChangeAspect="1"/>
          </p:cNvPicPr>
          <p:nvPr userDrawn="1"/>
        </p:nvPicPr>
        <p:blipFill>
          <a:blip r:embed="rId14"/>
          <a:stretch>
            <a:fillRect/>
          </a:stretch>
        </p:blipFill>
        <p:spPr>
          <a:xfrm>
            <a:off x="10239375" y="0"/>
            <a:ext cx="1952625" cy="1876425"/>
          </a:xfrm>
          <a:prstGeom prst="rect">
            <a:avLst/>
          </a:prstGeom>
        </p:spPr>
      </p:pic>
      <p:sp>
        <p:nvSpPr>
          <p:cNvPr id="8" name="Rectangle 7">
            <a:extLst>
              <a:ext uri="{FF2B5EF4-FFF2-40B4-BE49-F238E27FC236}">
                <a16:creationId xmlns:a16="http://schemas.microsoft.com/office/drawing/2014/main" id="{A13027D6-531D-0182-274B-BBE97F257741}"/>
              </a:ext>
            </a:extLst>
          </p:cNvPr>
          <p:cNvSpPr/>
          <p:nvPr userDrawn="1"/>
        </p:nvSpPr>
        <p:spPr>
          <a:xfrm>
            <a:off x="0" y="0"/>
            <a:ext cx="10239376" cy="685800"/>
          </a:xfrm>
          <a:prstGeom prst="rect">
            <a:avLst/>
          </a:prstGeom>
          <a:gradFill flip="none" rotWithShape="1">
            <a:gsLst>
              <a:gs pos="0">
                <a:srgbClr val="002060"/>
              </a:gs>
              <a:gs pos="50000">
                <a:srgbClr val="296AAE"/>
              </a:gs>
              <a:gs pos="100000">
                <a:srgbClr val="7BB4E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467466"/>
      </p:ext>
    </p:extLst>
  </p:cSld>
  <p:clrMap bg1="lt1" tx1="dk1" bg2="lt2" tx2="dk2" accent1="accent1" accent2="accent2" accent3="accent3" accent4="accent4" accent5="accent5" accent6="accent6" hlink="hlink" folHlink="folHlink"/>
  <p:sldLayoutIdLst>
    <p:sldLayoutId id="2147490880" r:id="rId1"/>
    <p:sldLayoutId id="2147483714" r:id="rId2"/>
    <p:sldLayoutId id="2147483651" r:id="rId3"/>
    <p:sldLayoutId id="2147483652" r:id="rId4"/>
    <p:sldLayoutId id="2147483653" r:id="rId5"/>
    <p:sldLayoutId id="2147490886" r:id="rId6"/>
    <p:sldLayoutId id="2147490876" r:id="rId7"/>
    <p:sldLayoutId id="2147483656" r:id="rId8"/>
    <p:sldLayoutId id="2147483657" r:id="rId9"/>
    <p:sldLayoutId id="2147483658" r:id="rId10"/>
    <p:sldLayoutId id="2147483659" r:id="rId11"/>
    <p:sldLayoutId id="21474908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18E5D7-C570-1BE5-3097-BA27C9EE9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103D9BB3-549D-02DA-D145-20D0FD986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81D064C-B8DD-0D98-DF9B-3AA3B2483E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771BB-19CB-465F-8CFE-3A23F354727F}" type="datetimeFigureOut">
              <a:rPr lang="en-ID" smtClean="0"/>
              <a:t>22/02/2025</a:t>
            </a:fld>
            <a:endParaRPr lang="en-ID"/>
          </a:p>
        </p:txBody>
      </p:sp>
      <p:sp>
        <p:nvSpPr>
          <p:cNvPr id="5" name="Footer Placeholder 4">
            <a:extLst>
              <a:ext uri="{FF2B5EF4-FFF2-40B4-BE49-F238E27FC236}">
                <a16:creationId xmlns:a16="http://schemas.microsoft.com/office/drawing/2014/main" id="{82502086-51A7-6278-0E38-8D2BAB1D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931EE3A-444D-4D90-57EF-723344F86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19505-5DE9-4F33-9ECE-601315B9B5CE}" type="slidenum">
              <a:rPr lang="en-ID" smtClean="0"/>
              <a:t>‹#›</a:t>
            </a:fld>
            <a:endParaRPr lang="en-ID"/>
          </a:p>
        </p:txBody>
      </p:sp>
    </p:spTree>
    <p:extLst>
      <p:ext uri="{BB962C8B-B14F-4D97-AF65-F5344CB8AC3E}">
        <p14:creationId xmlns:p14="http://schemas.microsoft.com/office/powerpoint/2010/main" val="3783662339"/>
      </p:ext>
    </p:extLst>
  </p:cSld>
  <p:clrMap bg1="lt1" tx1="dk1" bg2="lt2" tx2="dk2" accent1="accent1" accent2="accent2" accent3="accent3" accent4="accent4" accent5="accent5" accent6="accent6" hlink="hlink" folHlink="folHlink"/>
  <p:sldLayoutIdLst>
    <p:sldLayoutId id="2147490902" r:id="rId1"/>
    <p:sldLayoutId id="2147490903" r:id="rId2"/>
    <p:sldLayoutId id="2147490904" r:id="rId3"/>
    <p:sldLayoutId id="2147490905" r:id="rId4"/>
    <p:sldLayoutId id="2147490906" r:id="rId5"/>
    <p:sldLayoutId id="2147490907" r:id="rId6"/>
    <p:sldLayoutId id="2147490908" r:id="rId7"/>
    <p:sldLayoutId id="2147490909" r:id="rId8"/>
    <p:sldLayoutId id="2147490910" r:id="rId9"/>
    <p:sldLayoutId id="2147490911" r:id="rId10"/>
    <p:sldLayoutId id="21474909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B4F7B4-09C1-B170-5EDD-C9BA8C355B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660D9AF-FF8A-D602-9671-53CF2BF41A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C5B1695F-6C8D-88F5-9B2D-5073890F30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AE451F-D69B-489B-A1B4-3833C327C167}" type="datetimeFigureOut">
              <a:rPr lang="en-ID" smtClean="0"/>
              <a:t>22/02/2025</a:t>
            </a:fld>
            <a:endParaRPr lang="en-ID"/>
          </a:p>
        </p:txBody>
      </p:sp>
      <p:sp>
        <p:nvSpPr>
          <p:cNvPr id="5" name="Footer Placeholder 4">
            <a:extLst>
              <a:ext uri="{FF2B5EF4-FFF2-40B4-BE49-F238E27FC236}">
                <a16:creationId xmlns:a16="http://schemas.microsoft.com/office/drawing/2014/main" id="{65BCD211-D73F-3168-FF50-9C85BD3958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C40D7FDF-8903-9944-9652-CC7BFC937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B000C-4644-4DD8-9D8A-C659348A1312}" type="slidenum">
              <a:rPr lang="en-ID" smtClean="0"/>
              <a:t>‹#›</a:t>
            </a:fld>
            <a:endParaRPr lang="en-ID"/>
          </a:p>
        </p:txBody>
      </p:sp>
    </p:spTree>
    <p:extLst>
      <p:ext uri="{BB962C8B-B14F-4D97-AF65-F5344CB8AC3E}">
        <p14:creationId xmlns:p14="http://schemas.microsoft.com/office/powerpoint/2010/main" val="4071679774"/>
      </p:ext>
    </p:extLst>
  </p:cSld>
  <p:clrMap bg1="lt1" tx1="dk1" bg2="lt2" tx2="dk2" accent1="accent1" accent2="accent2" accent3="accent3" accent4="accent4" accent5="accent5" accent6="accent6" hlink="hlink" folHlink="folHlink"/>
  <p:sldLayoutIdLst>
    <p:sldLayoutId id="2147490890" r:id="rId1"/>
    <p:sldLayoutId id="2147490891" r:id="rId2"/>
    <p:sldLayoutId id="2147490892" r:id="rId3"/>
    <p:sldLayoutId id="2147490893" r:id="rId4"/>
    <p:sldLayoutId id="2147490894" r:id="rId5"/>
    <p:sldLayoutId id="2147490895" r:id="rId6"/>
    <p:sldLayoutId id="2147490896" r:id="rId7"/>
    <p:sldLayoutId id="2147490897" r:id="rId8"/>
    <p:sldLayoutId id="2147490898" r:id="rId9"/>
    <p:sldLayoutId id="2147490899" r:id="rId10"/>
    <p:sldLayoutId id="21474909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26991037"/>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17920" y="1698250"/>
            <a:ext cx="5974080" cy="2862322"/>
          </a:xfrm>
          <a:prstGeom prst="rect">
            <a:avLst/>
          </a:prstGeom>
        </p:spPr>
        <p:txBody>
          <a:bodyPr wrap="square">
            <a:spAutoFit/>
          </a:bodyPr>
          <a:lstStyle/>
          <a:p>
            <a:pPr algn="ctr"/>
            <a:endParaRPr lang="en-US" sz="2800" b="1" dirty="0">
              <a:solidFill>
                <a:srgbClr val="FFC000"/>
              </a:solidFill>
              <a:latin typeface="Arial" panose="020B0604020202020204" pitchFamily="34" charset="0"/>
              <a:cs typeface="Arial" panose="020B0604020202020204" pitchFamily="34" charset="0"/>
            </a:endParaRPr>
          </a:p>
          <a:p>
            <a:pPr algn="ctr"/>
            <a:endParaRPr lang="en-US" sz="2800" b="1" dirty="0">
              <a:solidFill>
                <a:srgbClr val="FFC000"/>
              </a:solidFill>
              <a:latin typeface="Arial" panose="020B0604020202020204" pitchFamily="34" charset="0"/>
              <a:cs typeface="Arial" panose="020B0604020202020204" pitchFamily="34" charset="0"/>
            </a:endParaRPr>
          </a:p>
          <a:p>
            <a:pPr algn="ctr"/>
            <a:r>
              <a:rPr lang="en-US" sz="2600" b="1" dirty="0">
                <a:solidFill>
                  <a:schemeClr val="bg1"/>
                </a:solidFill>
                <a:effectLst/>
                <a:latin typeface="Book Antiqua" panose="02040602050305030304" pitchFamily="18" charset="0"/>
                <a:ea typeface="Calibri" panose="020F0502020204030204" pitchFamily="34" charset="0"/>
                <a:cs typeface="Arial" panose="020B0604020202020204" pitchFamily="34" charset="0"/>
              </a:rPr>
              <a:t>2024 Tsunami Preparedness Capacity Assessment in Asia and the Pacific</a:t>
            </a:r>
          </a:p>
          <a:p>
            <a:pPr algn="ct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 </a:t>
            </a:r>
            <a:endParaRPr lang="fr-FR" sz="3600"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0258C90-A829-78C6-9C6A-4D01E991F51B}"/>
              </a:ext>
            </a:extLst>
          </p:cNvPr>
          <p:cNvSpPr txBox="1"/>
          <p:nvPr/>
        </p:nvSpPr>
        <p:spPr>
          <a:xfrm>
            <a:off x="7186759" y="3952277"/>
            <a:ext cx="4337263" cy="523220"/>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rPr>
              <a:t>Prepared b</a:t>
            </a:r>
            <a:r>
              <a:rPr lang="en-US" sz="1400" b="0" i="0" dirty="0">
                <a:solidFill>
                  <a:schemeClr val="bg1"/>
                </a:solidFill>
                <a:effectLst/>
                <a:latin typeface="arial" panose="020B0604020202020204" pitchFamily="34" charset="0"/>
              </a:rPr>
              <a:t>y Rick Bailey</a:t>
            </a:r>
          </a:p>
          <a:p>
            <a:pPr algn="ctr"/>
            <a:r>
              <a:rPr lang="en-US" sz="1400" dirty="0">
                <a:solidFill>
                  <a:schemeClr val="bg1"/>
                </a:solidFill>
                <a:latin typeface="arial" panose="020B0604020202020204" pitchFamily="34" charset="0"/>
              </a:rPr>
              <a:t>Compiled by: Suci Dewi </a:t>
            </a:r>
            <a:r>
              <a:rPr lang="en-US" sz="1400" dirty="0" err="1">
                <a:solidFill>
                  <a:schemeClr val="bg1"/>
                </a:solidFill>
                <a:latin typeface="arial" panose="020B0604020202020204" pitchFamily="34" charset="0"/>
              </a:rPr>
              <a:t>Anugrah</a:t>
            </a:r>
            <a:endParaRPr lang="en-US" sz="1400" dirty="0">
              <a:solidFill>
                <a:schemeClr val="bg1"/>
              </a:solidFill>
              <a:latin typeface="arial" panose="020B0604020202020204" pitchFamily="34" charset="0"/>
            </a:endParaRPr>
          </a:p>
        </p:txBody>
      </p:sp>
      <p:pic>
        <p:nvPicPr>
          <p:cNvPr id="5" name="Picture 4" descr="A picture containing text, graphics, font, logo&#10;&#10;Description automatically generated">
            <a:extLst>
              <a:ext uri="{FF2B5EF4-FFF2-40B4-BE49-F238E27FC236}">
                <a16:creationId xmlns:a16="http://schemas.microsoft.com/office/drawing/2014/main" id="{872A0A74-A8FD-43F3-20CC-81D1C5E01F43}"/>
              </a:ext>
            </a:extLst>
          </p:cNvPr>
          <p:cNvPicPr>
            <a:picLocks noChangeAspect="1"/>
          </p:cNvPicPr>
          <p:nvPr/>
        </p:nvPicPr>
        <p:blipFill rotWithShape="1">
          <a:blip r:embed="rId2">
            <a:alphaModFix/>
          </a:blip>
          <a:srcRect t="1" b="-26652"/>
          <a:stretch/>
        </p:blipFill>
        <p:spPr bwMode="auto">
          <a:xfrm>
            <a:off x="929665" y="5721779"/>
            <a:ext cx="1621155" cy="64135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E3B06113-2C2F-728E-55DA-9DFAD233EDEB}"/>
              </a:ext>
            </a:extLst>
          </p:cNvPr>
          <p:cNvPicPr>
            <a:picLocks noChangeAspect="1"/>
          </p:cNvPicPr>
          <p:nvPr/>
        </p:nvPicPr>
        <p:blipFill>
          <a:blip r:embed="rId3"/>
          <a:stretch>
            <a:fillRect/>
          </a:stretch>
        </p:blipFill>
        <p:spPr>
          <a:xfrm>
            <a:off x="6502113" y="5155284"/>
            <a:ext cx="5163271" cy="1276528"/>
          </a:xfrm>
          <a:prstGeom prst="rect">
            <a:avLst/>
          </a:prstGeom>
        </p:spPr>
      </p:pic>
    </p:spTree>
    <p:extLst>
      <p:ext uri="{BB962C8B-B14F-4D97-AF65-F5344CB8AC3E}">
        <p14:creationId xmlns:p14="http://schemas.microsoft.com/office/powerpoint/2010/main" val="163882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3E0255-7CA3-45F6-70F2-3970053C2486}"/>
              </a:ext>
            </a:extLst>
          </p:cNvPr>
          <p:cNvSpPr>
            <a:spLocks noGrp="1"/>
          </p:cNvSpPr>
          <p:nvPr>
            <p:ph idx="1"/>
          </p:nvPr>
        </p:nvSpPr>
        <p:spPr/>
        <p:txBody>
          <a:bodyPr/>
          <a:lstStyle/>
          <a:p>
            <a:endParaRPr lang="en-ID"/>
          </a:p>
        </p:txBody>
      </p:sp>
      <p:pic>
        <p:nvPicPr>
          <p:cNvPr id="7" name="Content Placeholder 6">
            <a:extLst>
              <a:ext uri="{FF2B5EF4-FFF2-40B4-BE49-F238E27FC236}">
                <a16:creationId xmlns:a16="http://schemas.microsoft.com/office/drawing/2014/main" id="{95AFEC56-65E2-3D42-2A29-F40D81C380A5}"/>
              </a:ext>
            </a:extLst>
          </p:cNvPr>
          <p:cNvPicPr>
            <a:picLocks noChangeAspect="1"/>
          </p:cNvPicPr>
          <p:nvPr/>
        </p:nvPicPr>
        <p:blipFill>
          <a:blip r:embed="rId2"/>
          <a:stretch>
            <a:fillRect/>
          </a:stretch>
        </p:blipFill>
        <p:spPr>
          <a:xfrm>
            <a:off x="0" y="1031359"/>
            <a:ext cx="12133655" cy="5145604"/>
          </a:xfrm>
          <a:prstGeom prst="rect">
            <a:avLst/>
          </a:prstGeom>
        </p:spPr>
      </p:pic>
    </p:spTree>
    <p:extLst>
      <p:ext uri="{BB962C8B-B14F-4D97-AF65-F5344CB8AC3E}">
        <p14:creationId xmlns:p14="http://schemas.microsoft.com/office/powerpoint/2010/main" val="1157120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AF26F6-E866-6EF9-7BBB-99BB2298B210}"/>
              </a:ext>
            </a:extLst>
          </p:cNvPr>
          <p:cNvSpPr>
            <a:spLocks noGrp="1"/>
          </p:cNvSpPr>
          <p:nvPr>
            <p:ph idx="1"/>
          </p:nvPr>
        </p:nvSpPr>
        <p:spPr>
          <a:xfrm>
            <a:off x="593651" y="943122"/>
            <a:ext cx="9592340" cy="5351351"/>
          </a:xfrm>
        </p:spPr>
        <p:txBody>
          <a:bodyPr>
            <a:normAutofit/>
          </a:bodyPr>
          <a:lstStyle/>
          <a:p>
            <a:r>
              <a:rPr lang="en-US" dirty="0"/>
              <a:t>Need more stakeholder engagements (NTWC, NDMO, Sea Level Monitoring Organization)</a:t>
            </a:r>
          </a:p>
          <a:p>
            <a:r>
              <a:rPr lang="en-US" dirty="0"/>
              <a:t>Validation of the result</a:t>
            </a:r>
          </a:p>
          <a:p>
            <a:r>
              <a:rPr lang="en-US" dirty="0"/>
              <a:t>Producing Result and Recommendation, invite Chair WG and Task Team, experts</a:t>
            </a:r>
          </a:p>
          <a:p>
            <a:r>
              <a:rPr lang="en-US" dirty="0"/>
              <a:t>Cross Cutting Recommendation</a:t>
            </a:r>
          </a:p>
          <a:p>
            <a:r>
              <a:rPr lang="en-US" dirty="0"/>
              <a:t>Final Recommendation Endorse by the ICG Steering Committees</a:t>
            </a:r>
          </a:p>
          <a:p>
            <a:r>
              <a:rPr lang="en-US" dirty="0"/>
              <a:t>Promoted in the Global Platform</a:t>
            </a:r>
            <a:endParaRPr lang="en-ID" dirty="0"/>
          </a:p>
        </p:txBody>
      </p:sp>
      <p:sp>
        <p:nvSpPr>
          <p:cNvPr id="4" name="Title 1">
            <a:extLst>
              <a:ext uri="{FF2B5EF4-FFF2-40B4-BE49-F238E27FC236}">
                <a16:creationId xmlns:a16="http://schemas.microsoft.com/office/drawing/2014/main" id="{8CE16836-58BA-63A2-C47E-41A04FD3CB3C}"/>
              </a:ext>
            </a:extLst>
          </p:cNvPr>
          <p:cNvSpPr txBox="1">
            <a:spLocks/>
          </p:cNvSpPr>
          <p:nvPr/>
        </p:nvSpPr>
        <p:spPr>
          <a:xfrm>
            <a:off x="196646" y="-70257"/>
            <a:ext cx="10515600" cy="75129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Remarks</a:t>
            </a:r>
            <a:endParaRPr lang="en-ID" b="1" dirty="0">
              <a:solidFill>
                <a:schemeClr val="bg1"/>
              </a:solidFill>
            </a:endParaRPr>
          </a:p>
        </p:txBody>
      </p:sp>
    </p:spTree>
    <p:extLst>
      <p:ext uri="{BB962C8B-B14F-4D97-AF65-F5344CB8AC3E}">
        <p14:creationId xmlns:p14="http://schemas.microsoft.com/office/powerpoint/2010/main" val="347365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2F5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AEE3126C-2771-98F0-74FA-8D06E64449D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0" y="850900"/>
            <a:ext cx="2470150" cy="33496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o, company name&#10;&#10;Description automatically generated">
            <a:extLst>
              <a:ext uri="{FF2B5EF4-FFF2-40B4-BE49-F238E27FC236}">
                <a16:creationId xmlns:a16="http://schemas.microsoft.com/office/drawing/2014/main" id="{54196F92-7D8A-4286-BDBE-101F514A9A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0177" y="4618038"/>
            <a:ext cx="2470150" cy="1744663"/>
          </a:xfrm>
          <a:prstGeom prst="rect">
            <a:avLst/>
          </a:prstGeom>
        </p:spPr>
      </p:pic>
      <p:pic>
        <p:nvPicPr>
          <p:cNvPr id="4" name="Content Placeholder 6">
            <a:extLst>
              <a:ext uri="{FF2B5EF4-FFF2-40B4-BE49-F238E27FC236}">
                <a16:creationId xmlns:a16="http://schemas.microsoft.com/office/drawing/2014/main" id="{CB4618A6-84F0-67D7-4730-91CB738F6E87}"/>
              </a:ext>
            </a:extLst>
          </p:cNvPr>
          <p:cNvPicPr>
            <a:picLocks noChangeAspect="1"/>
          </p:cNvPicPr>
          <p:nvPr/>
        </p:nvPicPr>
        <p:blipFill>
          <a:blip r:embed="rId4"/>
          <a:stretch>
            <a:fillRect/>
          </a:stretch>
        </p:blipFill>
        <p:spPr>
          <a:xfrm>
            <a:off x="8560327" y="3265488"/>
            <a:ext cx="2927350" cy="2287588"/>
          </a:xfrm>
          <a:prstGeom prst="rect">
            <a:avLst/>
          </a:prstGeom>
        </p:spPr>
      </p:pic>
      <p:sp>
        <p:nvSpPr>
          <p:cNvPr id="2" name="Title 1">
            <a:extLst>
              <a:ext uri="{FF2B5EF4-FFF2-40B4-BE49-F238E27FC236}">
                <a16:creationId xmlns:a16="http://schemas.microsoft.com/office/drawing/2014/main" id="{4FC73CAB-04CE-4901-AC6D-BA11DFFE8814}"/>
              </a:ext>
            </a:extLst>
          </p:cNvPr>
          <p:cNvSpPr>
            <a:spLocks noGrp="1"/>
          </p:cNvSpPr>
          <p:nvPr>
            <p:ph type="title"/>
          </p:nvPr>
        </p:nvSpPr>
        <p:spPr>
          <a:xfrm>
            <a:off x="0" y="0"/>
            <a:ext cx="5468547" cy="6858000"/>
          </a:xfrm>
          <a:solidFill>
            <a:schemeClr val="accent1">
              <a:lumMod val="75000"/>
            </a:schemeClr>
          </a:solidFill>
        </p:spPr>
        <p:txBody>
          <a:bodyPr vert="horz" lIns="91440" tIns="45720" rIns="91440" bIns="45720" rtlCol="0" anchor="ctr">
            <a:normAutofit/>
          </a:bodyPr>
          <a:lstStyle/>
          <a:p>
            <a:pPr algn="ctr"/>
            <a:r>
              <a:rPr lang="en-US" sz="3600" b="1" kern="1200" dirty="0">
                <a:solidFill>
                  <a:srgbClr val="FFFFFF"/>
                </a:solidFill>
                <a:latin typeface="+mj-lt"/>
                <a:ea typeface="+mj-ea"/>
                <a:cs typeface="+mj-cs"/>
              </a:rPr>
              <a:t>We all need </a:t>
            </a: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work together to make </a:t>
            </a: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the world’s </a:t>
            </a: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at-risk coastal communities </a:t>
            </a:r>
            <a:br>
              <a:rPr lang="en-US" sz="3600" b="1" kern="1200" dirty="0">
                <a:solidFill>
                  <a:srgbClr val="FFFFFF"/>
                </a:solidFill>
                <a:latin typeface="+mj-lt"/>
                <a:ea typeface="+mj-ea"/>
                <a:cs typeface="+mj-cs"/>
              </a:rPr>
            </a:br>
            <a:r>
              <a:rPr lang="en-US" sz="3600" b="1" kern="1200" dirty="0">
                <a:solidFill>
                  <a:srgbClr val="FFFFFF"/>
                </a:solidFill>
                <a:latin typeface="+mj-lt"/>
                <a:ea typeface="+mj-ea"/>
                <a:cs typeface="+mj-cs"/>
              </a:rPr>
              <a:t>Tsunami Ready </a:t>
            </a:r>
            <a:br>
              <a:rPr lang="en-US" sz="4400" kern="1200" dirty="0">
                <a:solidFill>
                  <a:srgbClr val="FFFFFF"/>
                </a:solidFill>
                <a:latin typeface="+mj-lt"/>
                <a:ea typeface="+mj-ea"/>
                <a:cs typeface="+mj-cs"/>
              </a:rPr>
            </a:b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 </a:t>
            </a:r>
          </a:p>
        </p:txBody>
      </p:sp>
    </p:spTree>
    <p:extLst>
      <p:ext uri="{BB962C8B-B14F-4D97-AF65-F5344CB8AC3E}">
        <p14:creationId xmlns:p14="http://schemas.microsoft.com/office/powerpoint/2010/main" val="12294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42F89D-FDAC-E664-271D-EEC7CF2D25E7}"/>
              </a:ext>
            </a:extLst>
          </p:cNvPr>
          <p:cNvSpPr>
            <a:spLocks noGrp="1"/>
          </p:cNvSpPr>
          <p:nvPr>
            <p:ph idx="1"/>
          </p:nvPr>
        </p:nvSpPr>
        <p:spPr>
          <a:xfrm>
            <a:off x="169235" y="657520"/>
            <a:ext cx="10038906" cy="5613879"/>
          </a:xfrm>
        </p:spPr>
        <p:txBody>
          <a:bodyPr>
            <a:noAutofit/>
          </a:bodyPr>
          <a:lstStyle/>
          <a:p>
            <a:pPr marL="342900" indent="-342900">
              <a:lnSpc>
                <a:spcPct val="100000"/>
              </a:lnSpc>
              <a:spcBef>
                <a:spcPts val="600"/>
              </a:spcBef>
              <a:buFont typeface="+mj-lt"/>
              <a:buAutoNum type="alphaLcParenR"/>
            </a:pPr>
            <a:r>
              <a:rPr lang="en-US" sz="1800" dirty="0">
                <a:latin typeface="Arial" panose="020B0604020202020204" pitchFamily="34" charset="0"/>
                <a:cs typeface="Arial" panose="020B0604020202020204" pitchFamily="34" charset="0"/>
              </a:rPr>
              <a:t>Assessment of Capacity Building Requirements for an Effective and Durable Tsunami Warning and Mitigation System in the Indian Ocean in 2005</a:t>
            </a:r>
          </a:p>
          <a:p>
            <a:pPr marL="342900" indent="-342900">
              <a:lnSpc>
                <a:spcPct val="100000"/>
              </a:lnSpc>
              <a:spcBef>
                <a:spcPts val="600"/>
              </a:spcBef>
              <a:buFont typeface="+mj-lt"/>
              <a:buAutoNum type="alphaLcParenR"/>
            </a:pPr>
            <a:r>
              <a:rPr lang="en-ID" sz="1800" dirty="0">
                <a:latin typeface="Arial" panose="020B0604020202020204" pitchFamily="34" charset="0"/>
                <a:cs typeface="Arial" panose="020B0604020202020204" pitchFamily="34" charset="0"/>
              </a:rPr>
              <a:t>10th Session UNESCO-IOCICG/IOTWMS (Muscat,August2015) identified the need to conduct a reassessment of state of tsunami preparedness of the Indian Ocean Member States in order to evaluate progress since the2004 Indian Ocean Tsunami, as well as identify specific gaps and prioritise capacity development requirements at both the regional and national level. </a:t>
            </a:r>
          </a:p>
          <a:p>
            <a:pPr marL="342900" indent="-342900">
              <a:lnSpc>
                <a:spcPct val="100000"/>
              </a:lnSpc>
              <a:spcBef>
                <a:spcPts val="600"/>
              </a:spcBef>
              <a:buFont typeface="+mj-lt"/>
              <a:buAutoNum type="alphaLcParenR"/>
            </a:pPr>
            <a:r>
              <a:rPr lang="en-ID" sz="1800" dirty="0">
                <a:latin typeface="Arial" panose="020B0604020202020204" pitchFamily="34" charset="0"/>
                <a:cs typeface="Arial" panose="020B0604020202020204" pitchFamily="34" charset="0"/>
              </a:rPr>
              <a:t>11</a:t>
            </a:r>
            <a:r>
              <a:rPr lang="en-ID" sz="1800" baseline="30000" dirty="0">
                <a:latin typeface="Arial" panose="020B0604020202020204" pitchFamily="34" charset="0"/>
                <a:cs typeface="Arial" panose="020B0604020202020204" pitchFamily="34" charset="0"/>
              </a:rPr>
              <a:t>th</a:t>
            </a:r>
            <a:r>
              <a:rPr lang="en-ID" sz="1800" dirty="0">
                <a:latin typeface="Arial" panose="020B0604020202020204" pitchFamily="34" charset="0"/>
                <a:cs typeface="Arial" panose="020B0604020202020204" pitchFamily="34" charset="0"/>
              </a:rPr>
              <a:t> Session UNESCO-IOC ICG/IOTWMS (Putrajaya, April 2017) established the inter sessional “Task Team on Capacity Assessment of Tsunami Preparedness” (TT-CATP) to oversee the capacity assessment of tsunami preparedness of the IOTWMS. The Task Team was chaired by </a:t>
            </a:r>
            <a:r>
              <a:rPr lang="en-ID" sz="1800" dirty="0" err="1">
                <a:latin typeface="Arial" panose="020B0604020202020204" pitchFamily="34" charset="0"/>
                <a:cs typeface="Arial" panose="020B0604020202020204" pitchFamily="34" charset="0"/>
              </a:rPr>
              <a:t>Dr.</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Harkunti</a:t>
            </a:r>
            <a:r>
              <a:rPr lang="en-ID" sz="1800" dirty="0">
                <a:latin typeface="Arial" panose="020B0604020202020204" pitchFamily="34" charset="0"/>
                <a:cs typeface="Arial" panose="020B0604020202020204" pitchFamily="34" charset="0"/>
              </a:rPr>
              <a:t> </a:t>
            </a:r>
            <a:r>
              <a:rPr lang="en-ID" sz="1800" dirty="0" err="1">
                <a:latin typeface="Arial" panose="020B0604020202020204" pitchFamily="34" charset="0"/>
                <a:cs typeface="Arial" panose="020B0604020202020204" pitchFamily="34" charset="0"/>
              </a:rPr>
              <a:t>Rahayu</a:t>
            </a:r>
            <a:r>
              <a:rPr lang="en-ID" sz="1800" dirty="0">
                <a:latin typeface="Arial" panose="020B0604020202020204" pitchFamily="34" charset="0"/>
                <a:cs typeface="Arial" panose="020B0604020202020204" pitchFamily="34" charset="0"/>
              </a:rPr>
              <a:t> (Indonesia) with representatives from Australia, India, Indonesia, Oman, Malaysia, Indian Ocean Tsunami Information Centre (IOTIC),the ICG/IOTWMS Working Groups, and invited experts from the Global Disaster Resilience Centre of the University of Huddersfield, UK. </a:t>
            </a:r>
          </a:p>
          <a:p>
            <a:pPr marL="342900" indent="-342900">
              <a:lnSpc>
                <a:spcPct val="100000"/>
              </a:lnSpc>
              <a:spcBef>
                <a:spcPts val="600"/>
              </a:spcBef>
              <a:buFont typeface="+mj-lt"/>
              <a:buAutoNum type="alphaLcParenR"/>
            </a:pPr>
            <a:r>
              <a:rPr lang="en-ID" sz="1800" dirty="0">
                <a:latin typeface="Arial" panose="020B0604020202020204" pitchFamily="34" charset="0"/>
                <a:cs typeface="Arial" panose="020B0604020202020204" pitchFamily="34" charset="0"/>
              </a:rPr>
              <a:t>Task Team designed an extensive online survey distributed to Member States by the Secretariat, covering all aspects of the end-to-end tsunami warning and mitigation system. The online questionnaire was built upon the ICG/IOTWMS National Report </a:t>
            </a:r>
            <a:r>
              <a:rPr lang="en-ID" sz="1800" dirty="0" err="1">
                <a:latin typeface="Arial" panose="020B0604020202020204" pitchFamily="34" charset="0"/>
                <a:cs typeface="Arial" panose="020B0604020202020204" pitchFamily="34" charset="0"/>
              </a:rPr>
              <a:t>Template,Post-IOWave</a:t>
            </a:r>
            <a:r>
              <a:rPr lang="en-ID" sz="1800" dirty="0">
                <a:latin typeface="Arial" panose="020B0604020202020204" pitchFamily="34" charset="0"/>
                <a:cs typeface="Arial" panose="020B0604020202020204" pitchFamily="34" charset="0"/>
              </a:rPr>
              <a:t> Exercise </a:t>
            </a:r>
            <a:r>
              <a:rPr lang="en-ID" sz="1800" dirty="0" err="1">
                <a:latin typeface="Arial" panose="020B0604020202020204" pitchFamily="34" charset="0"/>
                <a:cs typeface="Arial" panose="020B0604020202020204" pitchFamily="34" charset="0"/>
              </a:rPr>
              <a:t>Surveys,UNESCO</a:t>
            </a:r>
            <a:r>
              <a:rPr lang="en-ID" sz="1800" dirty="0">
                <a:latin typeface="Arial" panose="020B0604020202020204" pitchFamily="34" charset="0"/>
                <a:cs typeface="Arial" panose="020B0604020202020204" pitchFamily="34" charset="0"/>
              </a:rPr>
              <a:t>-</a:t>
            </a:r>
            <a:r>
              <a:rPr lang="en-ID" sz="1800" dirty="0" err="1">
                <a:latin typeface="Arial" panose="020B0604020202020204" pitchFamily="34" charset="0"/>
                <a:cs typeface="Arial" panose="020B0604020202020204" pitchFamily="34" charset="0"/>
              </a:rPr>
              <a:t>IOCPost</a:t>
            </a:r>
            <a:r>
              <a:rPr lang="en-ID" sz="1800" dirty="0">
                <a:latin typeface="Arial" panose="020B0604020202020204" pitchFamily="34" charset="0"/>
                <a:cs typeface="Arial" panose="020B0604020202020204" pitchFamily="34" charset="0"/>
              </a:rPr>
              <a:t>-Event Assessment Surveys</a:t>
            </a:r>
          </a:p>
          <a:p>
            <a:pPr marL="342900" indent="-342900">
              <a:lnSpc>
                <a:spcPct val="100000"/>
              </a:lnSpc>
              <a:spcBef>
                <a:spcPts val="600"/>
              </a:spcBef>
              <a:buFont typeface="+mj-lt"/>
              <a:buAutoNum type="alphaLcParenR"/>
            </a:pPr>
            <a:r>
              <a:rPr lang="en-US" sz="1800" dirty="0">
                <a:latin typeface="Arial" panose="020B0604020202020204" pitchFamily="34" charset="0"/>
                <a:ea typeface="Calibri" panose="020F0502020204030204" pitchFamily="34" charset="0"/>
                <a:cs typeface="Arial" panose="020B0604020202020204" pitchFamily="34" charset="0"/>
              </a:rPr>
              <a:t>T</a:t>
            </a:r>
            <a:r>
              <a:rPr lang="en-US" sz="1800" dirty="0">
                <a:effectLst/>
                <a:latin typeface="Arial" panose="020B0604020202020204" pitchFamily="34" charset="0"/>
                <a:ea typeface="Calibri" panose="020F0502020204030204" pitchFamily="34" charset="0"/>
                <a:cs typeface="Arial" panose="020B0604020202020204" pitchFamily="34" charset="0"/>
              </a:rPr>
              <a:t>o renew the 2018 IOTWMS capacity assessment, expand to the PTWS, provide narrative on the progress made since the 2004 Indian Ocean Tsunami, and inform policymakers at the subregional level on the further needs for tsunami preparedness in Asia and the Pacific</a:t>
            </a:r>
            <a:endParaRPr lang="en-ID" sz="1800" dirty="0">
              <a:latin typeface="Arial" panose="020B0604020202020204" pitchFamily="34" charset="0"/>
              <a:cs typeface="Arial" panose="020B0604020202020204" pitchFamily="34" charset="0"/>
            </a:endParaRPr>
          </a:p>
          <a:p>
            <a:pPr>
              <a:lnSpc>
                <a:spcPct val="100000"/>
              </a:lnSpc>
              <a:spcBef>
                <a:spcPts val="600"/>
              </a:spcBef>
            </a:pPr>
            <a:endParaRPr lang="en-ID" sz="18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B51A989C-EF84-1ED3-B5CF-E448C858A887}"/>
              </a:ext>
            </a:extLst>
          </p:cNvPr>
          <p:cNvSpPr>
            <a:spLocks noGrp="1"/>
          </p:cNvSpPr>
          <p:nvPr>
            <p:ph type="title"/>
          </p:nvPr>
        </p:nvSpPr>
        <p:spPr>
          <a:xfrm>
            <a:off x="275560" y="-28280"/>
            <a:ext cx="10515600" cy="685801"/>
          </a:xfrm>
        </p:spPr>
        <p:txBody>
          <a:bodyPr>
            <a:normAutofit/>
          </a:bodyPr>
          <a:lstStyle/>
          <a:p>
            <a:r>
              <a:rPr lang="en-US" sz="3200" b="1" dirty="0">
                <a:solidFill>
                  <a:schemeClr val="bg1"/>
                </a:solidFill>
              </a:rPr>
              <a:t>History of the Indian Ocean Capacity Assessment </a:t>
            </a:r>
            <a:endParaRPr lang="en-ID" sz="3200" b="1" dirty="0">
              <a:solidFill>
                <a:schemeClr val="bg1"/>
              </a:solidFill>
            </a:endParaRPr>
          </a:p>
        </p:txBody>
      </p:sp>
    </p:spTree>
    <p:extLst>
      <p:ext uri="{BB962C8B-B14F-4D97-AF65-F5344CB8AC3E}">
        <p14:creationId xmlns:p14="http://schemas.microsoft.com/office/powerpoint/2010/main" val="178763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67D4582-23A1-FA63-663C-D2BF2CFEDC84}"/>
              </a:ext>
            </a:extLst>
          </p:cNvPr>
          <p:cNvSpPr>
            <a:spLocks noGrp="1"/>
          </p:cNvSpPr>
          <p:nvPr>
            <p:ph idx="1"/>
          </p:nvPr>
        </p:nvSpPr>
        <p:spPr>
          <a:xfrm>
            <a:off x="9049100" y="4668378"/>
            <a:ext cx="3329017" cy="1553777"/>
          </a:xfrm>
        </p:spPr>
        <p:txBody>
          <a:bodyPr>
            <a:noAutofit/>
          </a:bodyPr>
          <a:lstStyle/>
          <a:p>
            <a:pPr marL="0" indent="0" algn="ctr">
              <a:buNone/>
            </a:pPr>
            <a:r>
              <a:rPr lang="en-US" sz="1800" b="1" i="1" dirty="0"/>
              <a:t>2024</a:t>
            </a:r>
          </a:p>
          <a:p>
            <a:pPr marL="285750" indent="-285750"/>
            <a:r>
              <a:rPr lang="en-US" sz="1800" dirty="0"/>
              <a:t>Tsunami Preparedness Capacity Assessment in Asia and the Pacific</a:t>
            </a:r>
          </a:p>
          <a:p>
            <a:pPr marL="285750" indent="-285750"/>
            <a:r>
              <a:rPr lang="en-US" sz="1800" dirty="0"/>
              <a:t>Additional assessment on Tsunami Ready Capacity</a:t>
            </a:r>
          </a:p>
        </p:txBody>
      </p:sp>
      <p:pic>
        <p:nvPicPr>
          <p:cNvPr id="12" name="Picture 11">
            <a:extLst>
              <a:ext uri="{FF2B5EF4-FFF2-40B4-BE49-F238E27FC236}">
                <a16:creationId xmlns:a16="http://schemas.microsoft.com/office/drawing/2014/main" id="{BCB55925-804C-CF45-DF6F-F1D088C97343}"/>
              </a:ext>
            </a:extLst>
          </p:cNvPr>
          <p:cNvPicPr>
            <a:picLocks noChangeAspect="1"/>
          </p:cNvPicPr>
          <p:nvPr/>
        </p:nvPicPr>
        <p:blipFill>
          <a:blip r:embed="rId3"/>
          <a:stretch>
            <a:fillRect/>
          </a:stretch>
        </p:blipFill>
        <p:spPr>
          <a:xfrm>
            <a:off x="0" y="6669158"/>
            <a:ext cx="12192000" cy="197006"/>
          </a:xfrm>
          <a:prstGeom prst="rect">
            <a:avLst/>
          </a:prstGeom>
        </p:spPr>
      </p:pic>
      <p:sp>
        <p:nvSpPr>
          <p:cNvPr id="14" name="Title 1">
            <a:extLst>
              <a:ext uri="{FF2B5EF4-FFF2-40B4-BE49-F238E27FC236}">
                <a16:creationId xmlns:a16="http://schemas.microsoft.com/office/drawing/2014/main" id="{BBA54495-B5D4-B474-4737-F3CDC202E41C}"/>
              </a:ext>
            </a:extLst>
          </p:cNvPr>
          <p:cNvSpPr txBox="1">
            <a:spLocks/>
          </p:cNvSpPr>
          <p:nvPr/>
        </p:nvSpPr>
        <p:spPr>
          <a:xfrm>
            <a:off x="117986" y="43758"/>
            <a:ext cx="10392697" cy="598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chemeClr val="bg1"/>
                </a:solidFill>
                <a:latin typeface="Arial" panose="020B0604020202020204" pitchFamily="34" charset="0"/>
                <a:cs typeface="Arial" panose="020B0604020202020204" pitchFamily="34" charset="0"/>
              </a:rPr>
              <a:t>Previous Capacity Assessments</a:t>
            </a:r>
          </a:p>
        </p:txBody>
      </p:sp>
      <p:sp>
        <p:nvSpPr>
          <p:cNvPr id="22" name="TextBox 21">
            <a:extLst>
              <a:ext uri="{FF2B5EF4-FFF2-40B4-BE49-F238E27FC236}">
                <a16:creationId xmlns:a16="http://schemas.microsoft.com/office/drawing/2014/main" id="{8447A501-6042-7128-4BFD-DC913F723DEA}"/>
              </a:ext>
            </a:extLst>
          </p:cNvPr>
          <p:cNvSpPr txBox="1"/>
          <p:nvPr/>
        </p:nvSpPr>
        <p:spPr>
          <a:xfrm>
            <a:off x="4016558" y="4668378"/>
            <a:ext cx="4457591" cy="2308324"/>
          </a:xfrm>
          <a:prstGeom prst="rect">
            <a:avLst/>
          </a:prstGeom>
          <a:noFill/>
        </p:spPr>
        <p:txBody>
          <a:bodyPr wrap="square">
            <a:spAutoFit/>
          </a:bodyPr>
          <a:lstStyle/>
          <a:p>
            <a:pPr marL="0" indent="0" algn="ctr">
              <a:buNone/>
            </a:pPr>
            <a:r>
              <a:rPr lang="en-US" sz="1800" b="1" i="1" dirty="0"/>
              <a:t>2018</a:t>
            </a:r>
          </a:p>
          <a:p>
            <a:pPr marL="285750" indent="-285750">
              <a:buFont typeface="Arial" panose="020B0604020202020204" pitchFamily="34" charset="0"/>
              <a:buChar char="•"/>
            </a:pPr>
            <a:r>
              <a:rPr lang="en-US" sz="1800" dirty="0"/>
              <a:t>Capacity </a:t>
            </a:r>
            <a:r>
              <a:rPr lang="en-US" sz="1800" dirty="0" err="1"/>
              <a:t>Assessesmen</a:t>
            </a:r>
            <a:r>
              <a:rPr lang="en-US" dirty="0" err="1"/>
              <a:t>t</a:t>
            </a:r>
            <a:r>
              <a:rPr lang="en-US" dirty="0"/>
              <a:t> of Tsunami Preparedness in the Indian Ocean based on the 3 </a:t>
            </a:r>
            <a:r>
              <a:rPr lang="en-US" dirty="0" err="1"/>
              <a:t>pilars</a:t>
            </a:r>
            <a:r>
              <a:rPr lang="en-US" dirty="0"/>
              <a:t>:</a:t>
            </a:r>
          </a:p>
          <a:p>
            <a:pPr marL="285750" indent="-285750">
              <a:buFont typeface="Arial" panose="020B0604020202020204" pitchFamily="34" charset="0"/>
              <a:buChar char="•"/>
            </a:pPr>
            <a:r>
              <a:rPr lang="en-US" sz="1800" dirty="0"/>
              <a:t>Capacity assessment framework and tools already developed</a:t>
            </a:r>
          </a:p>
          <a:p>
            <a:pPr marL="285750" indent="-285750">
              <a:buFont typeface="Arial" panose="020B0604020202020204" pitchFamily="34" charset="0"/>
              <a:buChar char="•"/>
            </a:pPr>
            <a:endParaRPr lang="en-US" dirty="0"/>
          </a:p>
          <a:p>
            <a:pPr algn="ctr"/>
            <a:endParaRPr lang="en-US" sz="1800" dirty="0"/>
          </a:p>
        </p:txBody>
      </p:sp>
      <p:sp>
        <p:nvSpPr>
          <p:cNvPr id="24" name="TextBox 23">
            <a:extLst>
              <a:ext uri="{FF2B5EF4-FFF2-40B4-BE49-F238E27FC236}">
                <a16:creationId xmlns:a16="http://schemas.microsoft.com/office/drawing/2014/main" id="{A59166DC-BFCE-DA7D-919D-666854F0B94B}"/>
              </a:ext>
            </a:extLst>
          </p:cNvPr>
          <p:cNvSpPr txBox="1"/>
          <p:nvPr/>
        </p:nvSpPr>
        <p:spPr>
          <a:xfrm>
            <a:off x="242514" y="4668378"/>
            <a:ext cx="3172012" cy="1754326"/>
          </a:xfrm>
          <a:prstGeom prst="rect">
            <a:avLst/>
          </a:prstGeom>
          <a:noFill/>
        </p:spPr>
        <p:txBody>
          <a:bodyPr wrap="square">
            <a:spAutoFit/>
          </a:bodyPr>
          <a:lstStyle/>
          <a:p>
            <a:pPr marL="0" indent="0" algn="ctr">
              <a:buNone/>
            </a:pPr>
            <a:r>
              <a:rPr lang="en-US" sz="1800" b="1" i="1" dirty="0"/>
              <a:t>2005</a:t>
            </a:r>
          </a:p>
          <a:p>
            <a:pPr algn="ctr"/>
            <a:r>
              <a:rPr lang="en-US" dirty="0"/>
              <a:t>Assessment of Capacity Building Requirements for an Effective and Durable Tsunami Warning and Mitigation System in the Indian Ocean</a:t>
            </a:r>
            <a:endParaRPr lang="en-US" sz="1800" dirty="0"/>
          </a:p>
        </p:txBody>
      </p:sp>
      <p:pic>
        <p:nvPicPr>
          <p:cNvPr id="3" name="Picture 2">
            <a:extLst>
              <a:ext uri="{FF2B5EF4-FFF2-40B4-BE49-F238E27FC236}">
                <a16:creationId xmlns:a16="http://schemas.microsoft.com/office/drawing/2014/main" id="{0DFBF04C-6523-BD5F-2CD5-CB94195FD805}"/>
              </a:ext>
            </a:extLst>
          </p:cNvPr>
          <p:cNvPicPr>
            <a:picLocks noChangeAspect="1"/>
          </p:cNvPicPr>
          <p:nvPr/>
        </p:nvPicPr>
        <p:blipFill>
          <a:blip r:embed="rId4"/>
          <a:stretch>
            <a:fillRect/>
          </a:stretch>
        </p:blipFill>
        <p:spPr>
          <a:xfrm>
            <a:off x="3661833" y="844018"/>
            <a:ext cx="2586094" cy="3666142"/>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00969326-D524-46E1-6341-1E0E1CC8BEDA}"/>
              </a:ext>
            </a:extLst>
          </p:cNvPr>
          <p:cNvPicPr>
            <a:picLocks noChangeAspect="1"/>
          </p:cNvPicPr>
          <p:nvPr/>
        </p:nvPicPr>
        <p:blipFill>
          <a:blip r:embed="rId5"/>
          <a:stretch>
            <a:fillRect/>
          </a:stretch>
        </p:blipFill>
        <p:spPr>
          <a:xfrm>
            <a:off x="6426513" y="800258"/>
            <a:ext cx="2622587" cy="370990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8F92EF4E-1756-BFD7-A46C-89BA5EDCA58F}"/>
              </a:ext>
            </a:extLst>
          </p:cNvPr>
          <p:cNvPicPr>
            <a:picLocks noChangeAspect="1"/>
          </p:cNvPicPr>
          <p:nvPr/>
        </p:nvPicPr>
        <p:blipFill>
          <a:blip r:embed="rId6"/>
          <a:stretch>
            <a:fillRect/>
          </a:stretch>
        </p:blipFill>
        <p:spPr>
          <a:xfrm>
            <a:off x="610290" y="905386"/>
            <a:ext cx="2430622" cy="3433008"/>
          </a:xfrm>
          <a:prstGeom prst="rect">
            <a:avLst/>
          </a:prstGeom>
        </p:spPr>
      </p:pic>
      <p:pic>
        <p:nvPicPr>
          <p:cNvPr id="5" name="Picture 4">
            <a:extLst>
              <a:ext uri="{FF2B5EF4-FFF2-40B4-BE49-F238E27FC236}">
                <a16:creationId xmlns:a16="http://schemas.microsoft.com/office/drawing/2014/main" id="{2E8A83B2-3D3F-D473-16F5-C625405A62B0}"/>
              </a:ext>
            </a:extLst>
          </p:cNvPr>
          <p:cNvPicPr>
            <a:picLocks noChangeAspect="1"/>
          </p:cNvPicPr>
          <p:nvPr/>
        </p:nvPicPr>
        <p:blipFill>
          <a:blip r:embed="rId7"/>
          <a:stretch>
            <a:fillRect/>
          </a:stretch>
        </p:blipFill>
        <p:spPr>
          <a:xfrm>
            <a:off x="9227686" y="764366"/>
            <a:ext cx="2931730" cy="3904012"/>
          </a:xfrm>
          <a:prstGeom prst="rect">
            <a:avLst/>
          </a:prstGeom>
        </p:spPr>
      </p:pic>
    </p:spTree>
    <p:extLst>
      <p:ext uri="{BB962C8B-B14F-4D97-AF65-F5344CB8AC3E}">
        <p14:creationId xmlns:p14="http://schemas.microsoft.com/office/powerpoint/2010/main" val="193166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585C86-A1E1-E826-E3CF-D53CCF8972E8}"/>
              </a:ext>
            </a:extLst>
          </p:cNvPr>
          <p:cNvSpPr>
            <a:spLocks noGrp="1"/>
          </p:cNvSpPr>
          <p:nvPr>
            <p:ph idx="1"/>
          </p:nvPr>
        </p:nvSpPr>
        <p:spPr>
          <a:xfrm>
            <a:off x="318809" y="1151604"/>
            <a:ext cx="9420614" cy="3640263"/>
          </a:xfrm>
        </p:spPr>
        <p:txBody>
          <a:bodyPr>
            <a:noAutofit/>
          </a:bodyPr>
          <a:lstStyle/>
          <a:p>
            <a:pPr marL="342900" lvl="0" indent="-342900" algn="just">
              <a:spcAft>
                <a:spcPts val="600"/>
              </a:spcAft>
              <a:buFont typeface="+mj-lt"/>
              <a:buAutoNum type="arabicPeriod"/>
            </a:pPr>
            <a:r>
              <a:rPr lang="en-US" sz="2400" dirty="0">
                <a:effectLst/>
                <a:latin typeface="Book Antiqua" panose="02040602050305030304" pitchFamily="18" charset="0"/>
                <a:ea typeface="Times New Roman" panose="02020603050405020304" pitchFamily="18" charset="0"/>
              </a:rPr>
              <a:t>To evaluate the existing capacity of the UNESCO-IOC Indian Ocean Tsunami Warning and Mitigation System (IOTWMS) (Phase 1) and Pacific Tsunami Warning System (PTWS) (Phase 2) and highlight the progress made since 2004 IOT and subsequent assessments. </a:t>
            </a:r>
            <a:endParaRPr lang="en-ID" sz="24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mj-lt"/>
              <a:buAutoNum type="arabicPeriod"/>
            </a:pPr>
            <a:r>
              <a:rPr lang="en-US" sz="2400" dirty="0">
                <a:effectLst/>
                <a:latin typeface="Book Antiqua" panose="02040602050305030304" pitchFamily="18" charset="0"/>
                <a:ea typeface="Times New Roman" panose="02020603050405020304" pitchFamily="18" charset="0"/>
              </a:rPr>
              <a:t>To identify specific gaps and capacity development requirements at regional and national levels for strengthening the technical and policy aspects of the tsunami warning and mitigation systems in the region.</a:t>
            </a:r>
            <a:endParaRPr lang="en-ID" sz="2400" dirty="0">
              <a:effectLst/>
              <a:latin typeface="Times New Roman" panose="02020603050405020304" pitchFamily="18" charset="0"/>
              <a:ea typeface="Times New Roman" panose="02020603050405020304" pitchFamily="18" charset="0"/>
            </a:endParaRPr>
          </a:p>
          <a:p>
            <a:pPr marL="342900" lvl="0" indent="-342900" algn="just">
              <a:spcAft>
                <a:spcPts val="600"/>
              </a:spcAft>
              <a:buFont typeface="+mj-lt"/>
              <a:buAutoNum type="arabicPeriod"/>
            </a:pPr>
            <a:r>
              <a:rPr lang="en-US" sz="2400" dirty="0">
                <a:effectLst/>
                <a:latin typeface="Book Antiqua" panose="02040602050305030304" pitchFamily="18" charset="0"/>
                <a:ea typeface="Times New Roman" panose="02020603050405020304" pitchFamily="18" charset="0"/>
              </a:rPr>
              <a:t>To provide recommendations for the next strategic phase of ESCAP's Trust Fund for Tsunami Disaster and Climate Preparedness, aiming to address the identified gaps through regional cooperation and mainstreaming science.</a:t>
            </a:r>
            <a:endParaRPr lang="en-ID" sz="2400" dirty="0">
              <a:effectLst/>
              <a:latin typeface="Times New Roman" panose="02020603050405020304" pitchFamily="18" charset="0"/>
              <a:ea typeface="Times New Roman" panose="02020603050405020304" pitchFamily="18" charset="0"/>
            </a:endParaRPr>
          </a:p>
        </p:txBody>
      </p:sp>
      <p:sp>
        <p:nvSpPr>
          <p:cNvPr id="8" name="Title 1">
            <a:extLst>
              <a:ext uri="{FF2B5EF4-FFF2-40B4-BE49-F238E27FC236}">
                <a16:creationId xmlns:a16="http://schemas.microsoft.com/office/drawing/2014/main" id="{E3A8EB53-BB24-C870-B165-1B0D558ACCF1}"/>
              </a:ext>
            </a:extLst>
          </p:cNvPr>
          <p:cNvSpPr txBox="1">
            <a:spLocks/>
          </p:cNvSpPr>
          <p:nvPr/>
        </p:nvSpPr>
        <p:spPr>
          <a:xfrm>
            <a:off x="117986" y="43758"/>
            <a:ext cx="10392697" cy="598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chemeClr val="bg1"/>
                </a:solidFill>
                <a:latin typeface="Arial" panose="020B0604020202020204" pitchFamily="34" charset="0"/>
                <a:cs typeface="Arial" panose="020B0604020202020204" pitchFamily="34" charset="0"/>
              </a:rPr>
              <a:t>OBJECTIVES</a:t>
            </a:r>
          </a:p>
        </p:txBody>
      </p:sp>
    </p:spTree>
    <p:extLst>
      <p:ext uri="{BB962C8B-B14F-4D97-AF65-F5344CB8AC3E}">
        <p14:creationId xmlns:p14="http://schemas.microsoft.com/office/powerpoint/2010/main" val="2933578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rontiers | The UN Decade of Ocean Science for Sustainable Development">
            <a:extLst>
              <a:ext uri="{FF2B5EF4-FFF2-40B4-BE49-F238E27FC236}">
                <a16:creationId xmlns:a16="http://schemas.microsoft.com/office/drawing/2014/main" id="{CFC9D35D-9CE8-8FCF-B15D-91317EDB66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21" y="5271994"/>
            <a:ext cx="2092276" cy="125536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E3A8EB53-BB24-C870-B165-1B0D558ACCF1}"/>
              </a:ext>
            </a:extLst>
          </p:cNvPr>
          <p:cNvSpPr txBox="1">
            <a:spLocks/>
          </p:cNvSpPr>
          <p:nvPr/>
        </p:nvSpPr>
        <p:spPr>
          <a:xfrm>
            <a:off x="117986" y="43758"/>
            <a:ext cx="10392697" cy="598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chemeClr val="bg1"/>
                </a:solidFill>
                <a:latin typeface="Arial" panose="020B0604020202020204" pitchFamily="34" charset="0"/>
                <a:cs typeface="Arial" panose="020B0604020202020204" pitchFamily="34" charset="0"/>
              </a:rPr>
              <a:t>METHODOLOGY</a:t>
            </a:r>
          </a:p>
        </p:txBody>
      </p:sp>
      <p:pic>
        <p:nvPicPr>
          <p:cNvPr id="1028" name="Picture 4" descr="Sendai Framework for Disaster Risk Reduction 2015-2030 | UNDRR">
            <a:extLst>
              <a:ext uri="{FF2B5EF4-FFF2-40B4-BE49-F238E27FC236}">
                <a16:creationId xmlns:a16="http://schemas.microsoft.com/office/drawing/2014/main" id="{A7A9A2EA-5FCE-B158-245B-19CA676248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212" y="6089749"/>
            <a:ext cx="2903838"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mmunications materials - United Nations Sustainable Development">
            <a:extLst>
              <a:ext uri="{FF2B5EF4-FFF2-40B4-BE49-F238E27FC236}">
                <a16:creationId xmlns:a16="http://schemas.microsoft.com/office/drawing/2014/main" id="{2CEE72DF-469B-EFC2-EDDB-7E9B0D945A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6676" y="6019510"/>
            <a:ext cx="4081591" cy="7453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4865DE5-8A99-956A-7B2C-EDE1DC1B9904}"/>
              </a:ext>
            </a:extLst>
          </p:cNvPr>
          <p:cNvPicPr>
            <a:picLocks noChangeAspect="1"/>
          </p:cNvPicPr>
          <p:nvPr/>
        </p:nvPicPr>
        <p:blipFill>
          <a:blip r:embed="rId6"/>
          <a:stretch>
            <a:fillRect/>
          </a:stretch>
        </p:blipFill>
        <p:spPr>
          <a:xfrm>
            <a:off x="2395170" y="6019510"/>
            <a:ext cx="1470352" cy="794732"/>
          </a:xfrm>
          <a:prstGeom prst="rect">
            <a:avLst/>
          </a:prstGeom>
        </p:spPr>
      </p:pic>
      <p:sp>
        <p:nvSpPr>
          <p:cNvPr id="5" name="Content Placeholder 4">
            <a:extLst>
              <a:ext uri="{FF2B5EF4-FFF2-40B4-BE49-F238E27FC236}">
                <a16:creationId xmlns:a16="http://schemas.microsoft.com/office/drawing/2014/main" id="{214E0F98-7D96-67D1-4F70-7821E79FBB21}"/>
              </a:ext>
            </a:extLst>
          </p:cNvPr>
          <p:cNvSpPr>
            <a:spLocks noGrp="1"/>
          </p:cNvSpPr>
          <p:nvPr>
            <p:ph idx="1"/>
          </p:nvPr>
        </p:nvSpPr>
        <p:spPr>
          <a:xfrm>
            <a:off x="514247" y="920656"/>
            <a:ext cx="9352767" cy="4351338"/>
          </a:xfrm>
        </p:spPr>
        <p:txBody>
          <a:bodyPr>
            <a:normAutofit fontScale="92500" lnSpcReduction="10000"/>
          </a:bodyPr>
          <a:lstStyle/>
          <a:p>
            <a:pPr marL="342900" lvl="0" indent="-342900" algn="just">
              <a:lnSpc>
                <a:spcPct val="120000"/>
              </a:lnSpc>
              <a:spcBef>
                <a:spcPts val="0"/>
              </a:spcBef>
              <a:buFont typeface="+mj-lt"/>
              <a:buAutoNum type="arabicPeriod"/>
            </a:pPr>
            <a:r>
              <a:rPr lang="en-US" sz="1800" dirty="0">
                <a:effectLst/>
                <a:latin typeface="Arial" panose="020B0604020202020204" pitchFamily="34" charset="0"/>
                <a:ea typeface="Calibri" panose="020F0502020204030204" pitchFamily="34" charset="0"/>
                <a:cs typeface="Arial" panose="020B0604020202020204" pitchFamily="34" charset="0"/>
              </a:rPr>
              <a:t>National technical online survey: comprehensive technical survey managed by UNESCO-IOC, based on the 2018 IOTWMS capacity assessment exercise and further taking into account the latest UNESCO-IOC Tsunami Ready Indicators, to be completed by Member States with guidance from UNESCO-IOC, supported by expert teams visiting some high priority Member States to assist with national assessments and provide some in-situ capacity development training as opportunities arise, with sub-national findings to also be reported where possible. </a:t>
            </a:r>
            <a:endParaRPr lang="en-ID"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20000"/>
              </a:lnSpc>
              <a:spcBef>
                <a:spcPts val="0"/>
              </a:spcBef>
              <a:buFont typeface="+mj-lt"/>
              <a:buAutoNum type="arabicPeriod"/>
            </a:pPr>
            <a:r>
              <a:rPr lang="en-US" sz="1800" dirty="0">
                <a:effectLst/>
                <a:latin typeface="Arial" panose="020B0604020202020204" pitchFamily="34" charset="0"/>
                <a:ea typeface="Calibri" panose="020F0502020204030204" pitchFamily="34" charset="0"/>
                <a:cs typeface="Arial" panose="020B0604020202020204" pitchFamily="34" charset="0"/>
              </a:rPr>
              <a:t>Survey analysis: analysis of national survey data by UNESCO-IOC, including a comparison with previous capacity assessments, to understand the capacity building requirements across the ocean basin and progress over time, especially since the 2004 Indian Ocean Tsunami.</a:t>
            </a:r>
            <a:endParaRPr lang="en-ID"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20000"/>
              </a:lnSpc>
              <a:spcBef>
                <a:spcPts val="0"/>
              </a:spcBef>
              <a:buFont typeface="+mj-lt"/>
              <a:buAutoNum type="arabicPeriod"/>
            </a:pPr>
            <a:r>
              <a:rPr lang="en-US" sz="1800" dirty="0">
                <a:effectLst/>
                <a:latin typeface="Arial" panose="020B0604020202020204" pitchFamily="34" charset="0"/>
                <a:ea typeface="Calibri" panose="020F0502020204030204" pitchFamily="34" charset="0"/>
                <a:cs typeface="Arial" panose="020B0604020202020204" pitchFamily="34" charset="0"/>
              </a:rPr>
              <a:t>Validation consultation workshops: validation of analysis and sharing of good practices with UNESCO-IOC ICG/IOTWMS Steering Group and ICG/PTWS Steering Committee.</a:t>
            </a:r>
            <a:endParaRPr lang="en-ID" sz="18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20000"/>
              </a:lnSpc>
              <a:spcBef>
                <a:spcPts val="0"/>
              </a:spcBef>
              <a:buFont typeface="+mj-lt"/>
              <a:buAutoNum type="arabicPeriod"/>
            </a:pPr>
            <a:r>
              <a:rPr lang="en-US" sz="1800" dirty="0">
                <a:effectLst/>
                <a:latin typeface="Arial" panose="020B0604020202020204" pitchFamily="34" charset="0"/>
                <a:ea typeface="Calibri" panose="020F0502020204030204" pitchFamily="34" charset="0"/>
                <a:cs typeface="Arial" panose="020B0604020202020204" pitchFamily="34" charset="0"/>
              </a:rPr>
              <a:t>Endorsement: final review, endorsement, and adoption by the respective UNESCO-IOC ICGs for the IOTWMS and PTWS.</a:t>
            </a:r>
            <a:endParaRPr lang="en-ID"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15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79B5449-AC4F-CF47-48E3-B7C2B28E3037}"/>
              </a:ext>
            </a:extLst>
          </p:cNvPr>
          <p:cNvSpPr txBox="1">
            <a:spLocks/>
          </p:cNvSpPr>
          <p:nvPr/>
        </p:nvSpPr>
        <p:spPr>
          <a:xfrm>
            <a:off x="565662" y="954579"/>
            <a:ext cx="4911213" cy="5445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a:t>2024 OUTPUTS - IOTWMS</a:t>
            </a:r>
          </a:p>
          <a:p>
            <a:pPr>
              <a:lnSpc>
                <a:spcPct val="107000"/>
              </a:lnSpc>
              <a:spcAft>
                <a:spcPts val="600"/>
              </a:spcAft>
            </a:pPr>
            <a:r>
              <a:rPr lang="en-US" sz="2400" dirty="0">
                <a:ea typeface="Calibri" panose="020F0502020204030204" pitchFamily="34" charset="0"/>
                <a:cs typeface="Arial" panose="020B0604020202020204" pitchFamily="34" charset="0"/>
              </a:rPr>
              <a:t>1.A_ Member States Survey Analysis for IOTWMS (IOC)</a:t>
            </a:r>
          </a:p>
          <a:p>
            <a:pPr>
              <a:lnSpc>
                <a:spcPct val="107000"/>
              </a:lnSpc>
              <a:spcAft>
                <a:spcPts val="600"/>
              </a:spcAft>
            </a:pPr>
            <a:r>
              <a:rPr lang="en-US" sz="2400" dirty="0">
                <a:ea typeface="Calibri" panose="020F0502020204030204" pitchFamily="34" charset="0"/>
                <a:cs typeface="Arial" panose="020B0604020202020204" pitchFamily="34" charset="0"/>
              </a:rPr>
              <a:t>1.B_  IOTWMS assessment summary and comparative analysis (IOC)</a:t>
            </a:r>
          </a:p>
          <a:p>
            <a:pPr>
              <a:lnSpc>
                <a:spcPct val="107000"/>
              </a:lnSpc>
              <a:spcAft>
                <a:spcPts val="600"/>
              </a:spcAft>
            </a:pPr>
            <a:r>
              <a:rPr lang="en-US" sz="2400" dirty="0">
                <a:ea typeface="Calibri" panose="020F0502020204030204" pitchFamily="34" charset="0"/>
                <a:cs typeface="Arial" panose="020B0604020202020204" pitchFamily="34" charset="0"/>
              </a:rPr>
              <a:t>3.A_ Tsunami preparedness recommendations for ASEAN policymakers (UNESCAP)</a:t>
            </a:r>
          </a:p>
          <a:p>
            <a:pPr>
              <a:lnSpc>
                <a:spcPct val="107000"/>
              </a:lnSpc>
              <a:spcAft>
                <a:spcPts val="600"/>
              </a:spcAft>
            </a:pPr>
            <a:r>
              <a:rPr lang="en-US" sz="2400" dirty="0">
                <a:ea typeface="Calibri" panose="020F0502020204030204" pitchFamily="34" charset="0"/>
                <a:cs typeface="Arial" panose="020B0604020202020204" pitchFamily="34" charset="0"/>
              </a:rPr>
              <a:t>3.B_  Tsunami preparedness recommendations for SAARC policymakers (UNESCAP)</a:t>
            </a:r>
          </a:p>
        </p:txBody>
      </p:sp>
      <p:sp>
        <p:nvSpPr>
          <p:cNvPr id="5" name="Content Placeholder 2">
            <a:extLst>
              <a:ext uri="{FF2B5EF4-FFF2-40B4-BE49-F238E27FC236}">
                <a16:creationId xmlns:a16="http://schemas.microsoft.com/office/drawing/2014/main" id="{4DECF009-D280-7DA6-75B2-3D0E2A1B834C}"/>
              </a:ext>
            </a:extLst>
          </p:cNvPr>
          <p:cNvSpPr txBox="1">
            <a:spLocks/>
          </p:cNvSpPr>
          <p:nvPr/>
        </p:nvSpPr>
        <p:spPr>
          <a:xfrm>
            <a:off x="5871022" y="1046019"/>
            <a:ext cx="4558788" cy="45986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a:t>2025 OUTPUTS - PTWS</a:t>
            </a:r>
          </a:p>
          <a:p>
            <a:pPr>
              <a:lnSpc>
                <a:spcPct val="107000"/>
              </a:lnSpc>
              <a:spcAft>
                <a:spcPts val="600"/>
              </a:spcAft>
            </a:pPr>
            <a:r>
              <a:rPr lang="en-US" sz="2400" dirty="0">
                <a:ea typeface="Calibri" panose="020F0502020204030204" pitchFamily="34" charset="0"/>
                <a:cs typeface="Arial" panose="020B0604020202020204" pitchFamily="34" charset="0"/>
              </a:rPr>
              <a:t>2.A_ Member State Survey Analysis for PTWS (IOC)</a:t>
            </a:r>
          </a:p>
          <a:p>
            <a:pPr>
              <a:lnSpc>
                <a:spcPct val="107000"/>
              </a:lnSpc>
              <a:spcAft>
                <a:spcPts val="600"/>
              </a:spcAft>
            </a:pPr>
            <a:r>
              <a:rPr lang="en-US" sz="2400" dirty="0">
                <a:ea typeface="Calibri" panose="020F0502020204030204" pitchFamily="34" charset="0"/>
                <a:cs typeface="Arial" panose="020B0604020202020204" pitchFamily="34" charset="0"/>
              </a:rPr>
              <a:t>2.B_  PTWS assessment summary and comparative analysis (IOC)</a:t>
            </a:r>
          </a:p>
          <a:p>
            <a:pPr>
              <a:lnSpc>
                <a:spcPct val="107000"/>
              </a:lnSpc>
              <a:spcAft>
                <a:spcPts val="600"/>
              </a:spcAft>
            </a:pPr>
            <a:r>
              <a:rPr lang="en-US" sz="2400" dirty="0">
                <a:ea typeface="Calibri" panose="020F0502020204030204" pitchFamily="34" charset="0"/>
                <a:cs typeface="Arial" panose="020B0604020202020204" pitchFamily="34" charset="0"/>
              </a:rPr>
              <a:t>3.C_  Tsunami preparedness recommendations for PIF policymakers (UNESCAP)</a:t>
            </a:r>
            <a:endParaRPr lang="en-US" dirty="0"/>
          </a:p>
        </p:txBody>
      </p:sp>
      <p:sp>
        <p:nvSpPr>
          <p:cNvPr id="6" name="Title 1">
            <a:extLst>
              <a:ext uri="{FF2B5EF4-FFF2-40B4-BE49-F238E27FC236}">
                <a16:creationId xmlns:a16="http://schemas.microsoft.com/office/drawing/2014/main" id="{DF5B807E-0DB5-CE0F-606D-B113DC3EB782}"/>
              </a:ext>
            </a:extLst>
          </p:cNvPr>
          <p:cNvSpPr txBox="1">
            <a:spLocks/>
          </p:cNvSpPr>
          <p:nvPr/>
        </p:nvSpPr>
        <p:spPr>
          <a:xfrm>
            <a:off x="117986" y="43758"/>
            <a:ext cx="10392697" cy="5982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solidFill>
                  <a:schemeClr val="bg1"/>
                </a:solidFill>
                <a:latin typeface="Arial" panose="020B0604020202020204" pitchFamily="34" charset="0"/>
                <a:cs typeface="Arial" panose="020B0604020202020204" pitchFamily="34" charset="0"/>
              </a:rPr>
              <a:t>Output of the Capacity assessment of tsunami preparedness</a:t>
            </a:r>
          </a:p>
        </p:txBody>
      </p:sp>
    </p:spTree>
    <p:extLst>
      <p:ext uri="{BB962C8B-B14F-4D97-AF65-F5344CB8AC3E}">
        <p14:creationId xmlns:p14="http://schemas.microsoft.com/office/powerpoint/2010/main" val="252216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962C-B322-65A8-CAF0-6FFB2DC200A4}"/>
              </a:ext>
            </a:extLst>
          </p:cNvPr>
          <p:cNvSpPr>
            <a:spLocks noGrp="1"/>
          </p:cNvSpPr>
          <p:nvPr>
            <p:ph type="title"/>
          </p:nvPr>
        </p:nvSpPr>
        <p:spPr>
          <a:xfrm>
            <a:off x="77803" y="-299014"/>
            <a:ext cx="10515600" cy="1325563"/>
          </a:xfrm>
        </p:spPr>
        <p:txBody>
          <a:bodyPr>
            <a:normAutofit/>
          </a:bodyPr>
          <a:lstStyle/>
          <a:p>
            <a:r>
              <a:rPr lang="en-US" sz="3200" dirty="0">
                <a:solidFill>
                  <a:schemeClr val="bg1"/>
                </a:solidFill>
                <a:latin typeface="Arial" panose="020B0604020202020204" pitchFamily="34" charset="0"/>
                <a:cs typeface="Arial" panose="020B0604020202020204" pitchFamily="34" charset="0"/>
              </a:rPr>
              <a:t>Result Presentation</a:t>
            </a:r>
            <a:endParaRPr lang="en-ID" sz="320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41BD93B-7C4B-7148-75C2-66DE0DB5746E}"/>
              </a:ext>
            </a:extLst>
          </p:cNvPr>
          <p:cNvSpPr>
            <a:spLocks noGrp="1"/>
          </p:cNvSpPr>
          <p:nvPr>
            <p:ph idx="1"/>
          </p:nvPr>
        </p:nvSpPr>
        <p:spPr>
          <a:xfrm>
            <a:off x="308811" y="1026549"/>
            <a:ext cx="9528208" cy="4351338"/>
          </a:xfrm>
        </p:spPr>
        <p:txBody>
          <a:bodyPr>
            <a:normAutofit lnSpcReduction="10000"/>
          </a:bodyPr>
          <a:lstStyle/>
          <a:p>
            <a:pPr marL="0" indent="0">
              <a:lnSpc>
                <a:spcPct val="110000"/>
              </a:lnSpc>
              <a:spcBef>
                <a:spcPts val="0"/>
              </a:spcBef>
              <a:buNone/>
            </a:pPr>
            <a:r>
              <a:rPr lang="en-ID" sz="2000" dirty="0">
                <a:latin typeface="Arial" panose="020B0604020202020204" pitchFamily="34" charset="0"/>
                <a:cs typeface="Arial" panose="020B0604020202020204" pitchFamily="34" charset="0"/>
              </a:rPr>
              <a:t>Results will be presented to:</a:t>
            </a:r>
          </a:p>
          <a:p>
            <a:pPr>
              <a:lnSpc>
                <a:spcPct val="110000"/>
              </a:lnSpc>
              <a:spcBef>
                <a:spcPts val="0"/>
              </a:spcBef>
            </a:pPr>
            <a:r>
              <a:rPr lang="en-ID" sz="2000" dirty="0">
                <a:latin typeface="Arial" panose="020B0604020202020204" pitchFamily="34" charset="0"/>
                <a:cs typeface="Arial" panose="020B0604020202020204" pitchFamily="34" charset="0"/>
              </a:rPr>
              <a:t>UNESCO-IOC Member States at14th Session ICG/IOTWMS(Jakarta, Nov’24) </a:t>
            </a:r>
          </a:p>
          <a:p>
            <a:pPr>
              <a:lnSpc>
                <a:spcPct val="110000"/>
              </a:lnSpc>
              <a:spcBef>
                <a:spcPts val="0"/>
              </a:spcBef>
            </a:pPr>
            <a:r>
              <a:rPr lang="en-ID" sz="2000" dirty="0">
                <a:latin typeface="Arial" panose="020B0604020202020204" pitchFamily="34" charset="0"/>
                <a:cs typeface="Arial" panose="020B0604020202020204" pitchFamily="34" charset="0"/>
              </a:rPr>
              <a:t>UNESCO-IOC 2nd Global Tsunami Symposium commemorating 20 years since Indian Ocean Tsunami of 2004 (Banda Aceh, Nov’24) </a:t>
            </a:r>
          </a:p>
          <a:p>
            <a:pPr>
              <a:lnSpc>
                <a:spcPct val="110000"/>
              </a:lnSpc>
              <a:spcBef>
                <a:spcPts val="0"/>
              </a:spcBef>
            </a:pPr>
            <a:r>
              <a:rPr lang="en-ID" sz="2000" dirty="0">
                <a:latin typeface="Arial" panose="020B0604020202020204" pitchFamily="34" charset="0"/>
                <a:cs typeface="Arial" panose="020B0604020202020204" pitchFamily="34" charset="0"/>
              </a:rPr>
              <a:t>Other events commemorating the Indian Ocean Tsunami of2024 </a:t>
            </a:r>
          </a:p>
          <a:p>
            <a:pPr>
              <a:lnSpc>
                <a:spcPct val="110000"/>
              </a:lnSpc>
              <a:spcBef>
                <a:spcPts val="0"/>
              </a:spcBef>
            </a:pPr>
            <a:r>
              <a:rPr lang="en-ID" sz="2000" dirty="0">
                <a:latin typeface="Arial" panose="020B0604020202020204" pitchFamily="34" charset="0"/>
                <a:cs typeface="Arial" panose="020B0604020202020204" pitchFamily="34" charset="0"/>
              </a:rPr>
              <a:t>Asia-Pacific Ministerial Conference on Disaster Risk Reduction (Manila, Oct’24) </a:t>
            </a:r>
          </a:p>
          <a:p>
            <a:pPr>
              <a:lnSpc>
                <a:spcPct val="110000"/>
              </a:lnSpc>
              <a:spcBef>
                <a:spcPts val="0"/>
              </a:spcBef>
            </a:pPr>
            <a:r>
              <a:rPr lang="en-ID" sz="2000" dirty="0">
                <a:latin typeface="Arial" panose="020B0604020202020204" pitchFamily="34" charset="0"/>
                <a:cs typeface="Arial" panose="020B0604020202020204" pitchFamily="34" charset="0"/>
              </a:rPr>
              <a:t>Association of South-East Asian Nations (ASEAN) </a:t>
            </a:r>
          </a:p>
          <a:p>
            <a:pPr>
              <a:lnSpc>
                <a:spcPct val="110000"/>
              </a:lnSpc>
              <a:spcBef>
                <a:spcPts val="0"/>
              </a:spcBef>
            </a:pPr>
            <a:r>
              <a:rPr lang="en-ID" sz="2000" dirty="0">
                <a:latin typeface="Arial" panose="020B0604020202020204" pitchFamily="34" charset="0"/>
                <a:cs typeface="Arial" panose="020B0604020202020204" pitchFamily="34" charset="0"/>
              </a:rPr>
              <a:t>South Asian Association for Regional Cooperations (SAARC) </a:t>
            </a:r>
          </a:p>
          <a:p>
            <a:pPr>
              <a:lnSpc>
                <a:spcPct val="110000"/>
              </a:lnSpc>
              <a:spcBef>
                <a:spcPts val="0"/>
              </a:spcBef>
            </a:pPr>
            <a:r>
              <a:rPr lang="en-ID" sz="2000" dirty="0">
                <a:latin typeface="Arial" panose="020B0604020202020204" pitchFamily="34" charset="0"/>
                <a:cs typeface="Arial" panose="020B0604020202020204" pitchFamily="34" charset="0"/>
              </a:rPr>
              <a:t>World Tsunami Awareness Day (WTAD) 2024 (Nov’24) </a:t>
            </a:r>
          </a:p>
          <a:p>
            <a:pPr>
              <a:lnSpc>
                <a:spcPct val="110000"/>
              </a:lnSpc>
              <a:spcBef>
                <a:spcPts val="0"/>
              </a:spcBef>
            </a:pPr>
            <a:r>
              <a:rPr lang="en-ID" sz="2000" dirty="0">
                <a:latin typeface="Arial" panose="020B0604020202020204" pitchFamily="34" charset="0"/>
                <a:cs typeface="Arial" panose="020B0604020202020204" pitchFamily="34" charset="0"/>
              </a:rPr>
              <a:t>Early Warnings for All (EW4ALL) by 2027 initiative </a:t>
            </a:r>
          </a:p>
          <a:p>
            <a:pPr>
              <a:lnSpc>
                <a:spcPct val="110000"/>
              </a:lnSpc>
              <a:spcBef>
                <a:spcPts val="0"/>
              </a:spcBef>
            </a:pPr>
            <a:r>
              <a:rPr lang="en-ID" sz="2000" dirty="0">
                <a:latin typeface="Arial" panose="020B0604020202020204" pitchFamily="34" charset="0"/>
                <a:cs typeface="Arial" panose="020B0604020202020204" pitchFamily="34" charset="0"/>
              </a:rPr>
              <a:t>Summary reports tailored for policy-makers and potential donors, containing recommendations on filling gaps and priorities for capacity development support</a:t>
            </a:r>
          </a:p>
          <a:p>
            <a:pPr>
              <a:lnSpc>
                <a:spcPct val="110000"/>
              </a:lnSpc>
              <a:spcBef>
                <a:spcPts val="0"/>
              </a:spcBef>
            </a:pPr>
            <a:r>
              <a:rPr lang="en-ID" sz="2000" dirty="0">
                <a:latin typeface="Arial" panose="020B0604020202020204" pitchFamily="34" charset="0"/>
                <a:cs typeface="Arial" panose="020B0604020202020204" pitchFamily="34" charset="0"/>
              </a:rPr>
              <a:t>Research and scientific publications about early warning and mitigation system</a:t>
            </a:r>
          </a:p>
        </p:txBody>
      </p:sp>
    </p:spTree>
    <p:extLst>
      <p:ext uri="{BB962C8B-B14F-4D97-AF65-F5344CB8AC3E}">
        <p14:creationId xmlns:p14="http://schemas.microsoft.com/office/powerpoint/2010/main" val="123195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2B0F-71E7-D37D-201A-AE41BDA6A676}"/>
              </a:ext>
            </a:extLst>
          </p:cNvPr>
          <p:cNvSpPr>
            <a:spLocks noGrp="1"/>
          </p:cNvSpPr>
          <p:nvPr>
            <p:ph type="title"/>
          </p:nvPr>
        </p:nvSpPr>
        <p:spPr>
          <a:xfrm>
            <a:off x="83284" y="-368519"/>
            <a:ext cx="10515600" cy="1325563"/>
          </a:xfrm>
        </p:spPr>
        <p:txBody>
          <a:bodyPr>
            <a:normAutofit/>
          </a:bodyPr>
          <a:lstStyle/>
          <a:p>
            <a:r>
              <a:rPr lang="en-US" sz="3200" b="1" dirty="0">
                <a:solidFill>
                  <a:schemeClr val="bg1"/>
                </a:solidFill>
              </a:rPr>
              <a:t>Schedule of the Project</a:t>
            </a:r>
            <a:endParaRPr lang="en-ID" sz="3200" b="1" dirty="0">
              <a:solidFill>
                <a:schemeClr val="bg1"/>
              </a:solidFill>
            </a:endParaRPr>
          </a:p>
        </p:txBody>
      </p:sp>
      <p:sp>
        <p:nvSpPr>
          <p:cNvPr id="3" name="Content Placeholder 2">
            <a:extLst>
              <a:ext uri="{FF2B5EF4-FFF2-40B4-BE49-F238E27FC236}">
                <a16:creationId xmlns:a16="http://schemas.microsoft.com/office/drawing/2014/main" id="{191DF6EF-2DA7-F7BF-6030-A5CFE6DB7625}"/>
              </a:ext>
            </a:extLst>
          </p:cNvPr>
          <p:cNvSpPr>
            <a:spLocks noGrp="1"/>
          </p:cNvSpPr>
          <p:nvPr>
            <p:ph idx="1"/>
          </p:nvPr>
        </p:nvSpPr>
        <p:spPr/>
        <p:txBody>
          <a:bodyPr/>
          <a:lstStyle/>
          <a:p>
            <a:endParaRPr lang="en-ID"/>
          </a:p>
        </p:txBody>
      </p:sp>
      <p:pic>
        <p:nvPicPr>
          <p:cNvPr id="8" name="Picture 7">
            <a:extLst>
              <a:ext uri="{FF2B5EF4-FFF2-40B4-BE49-F238E27FC236}">
                <a16:creationId xmlns:a16="http://schemas.microsoft.com/office/drawing/2014/main" id="{87E74C45-153D-FB02-0808-5EB99F717434}"/>
              </a:ext>
            </a:extLst>
          </p:cNvPr>
          <p:cNvPicPr>
            <a:picLocks noChangeAspect="1"/>
          </p:cNvPicPr>
          <p:nvPr/>
        </p:nvPicPr>
        <p:blipFill>
          <a:blip r:embed="rId2"/>
          <a:stretch>
            <a:fillRect/>
          </a:stretch>
        </p:blipFill>
        <p:spPr>
          <a:xfrm>
            <a:off x="-67340" y="0"/>
            <a:ext cx="12353253" cy="7371923"/>
          </a:xfrm>
          <a:prstGeom prst="rect">
            <a:avLst/>
          </a:prstGeom>
        </p:spPr>
      </p:pic>
    </p:spTree>
    <p:extLst>
      <p:ext uri="{BB962C8B-B14F-4D97-AF65-F5344CB8AC3E}">
        <p14:creationId xmlns:p14="http://schemas.microsoft.com/office/powerpoint/2010/main" val="206120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4BFE-52AA-42D8-1AE5-4C6D0F3FCC43}"/>
              </a:ext>
            </a:extLst>
          </p:cNvPr>
          <p:cNvSpPr>
            <a:spLocks noGrp="1"/>
          </p:cNvSpPr>
          <p:nvPr>
            <p:ph type="title"/>
          </p:nvPr>
        </p:nvSpPr>
        <p:spPr>
          <a:xfrm>
            <a:off x="186690" y="-223455"/>
            <a:ext cx="10515600" cy="1325563"/>
          </a:xfrm>
        </p:spPr>
        <p:txBody>
          <a:bodyPr>
            <a:normAutofit/>
          </a:bodyPr>
          <a:lstStyle/>
          <a:p>
            <a:r>
              <a:rPr lang="en-US" sz="2800" b="1" dirty="0">
                <a:solidFill>
                  <a:schemeClr val="bg1"/>
                </a:solidFill>
              </a:rPr>
              <a:t>Survey Structure</a:t>
            </a:r>
            <a:endParaRPr lang="en-ID" sz="2800" b="1" dirty="0">
              <a:solidFill>
                <a:schemeClr val="bg1"/>
              </a:solidFill>
            </a:endParaRPr>
          </a:p>
        </p:txBody>
      </p:sp>
      <p:pic>
        <p:nvPicPr>
          <p:cNvPr id="5" name="Picture 4">
            <a:extLst>
              <a:ext uri="{FF2B5EF4-FFF2-40B4-BE49-F238E27FC236}">
                <a16:creationId xmlns:a16="http://schemas.microsoft.com/office/drawing/2014/main" id="{8CAA7E0A-B02F-975C-3F29-B2F085FCBA79}"/>
              </a:ext>
            </a:extLst>
          </p:cNvPr>
          <p:cNvPicPr>
            <a:picLocks noChangeAspect="1"/>
          </p:cNvPicPr>
          <p:nvPr/>
        </p:nvPicPr>
        <p:blipFill>
          <a:blip r:embed="rId2"/>
          <a:stretch>
            <a:fillRect/>
          </a:stretch>
        </p:blipFill>
        <p:spPr>
          <a:xfrm>
            <a:off x="186690" y="1851660"/>
            <a:ext cx="12005310" cy="4908314"/>
          </a:xfrm>
          <a:prstGeom prst="rect">
            <a:avLst/>
          </a:prstGeom>
        </p:spPr>
      </p:pic>
      <p:sp>
        <p:nvSpPr>
          <p:cNvPr id="6" name="TextBox 5">
            <a:extLst>
              <a:ext uri="{FF2B5EF4-FFF2-40B4-BE49-F238E27FC236}">
                <a16:creationId xmlns:a16="http://schemas.microsoft.com/office/drawing/2014/main" id="{96CF2865-AED2-DC7C-086D-A2A3C790AD5B}"/>
              </a:ext>
            </a:extLst>
          </p:cNvPr>
          <p:cNvSpPr txBox="1"/>
          <p:nvPr/>
        </p:nvSpPr>
        <p:spPr>
          <a:xfrm>
            <a:off x="186690" y="726311"/>
            <a:ext cx="9802067" cy="1200329"/>
          </a:xfrm>
          <a:prstGeom prst="rect">
            <a:avLst/>
          </a:prstGeom>
          <a:noFill/>
        </p:spPr>
        <p:txBody>
          <a:bodyPr wrap="square" rtlCol="0">
            <a:spAutoFit/>
          </a:bodyPr>
          <a:lstStyle/>
          <a:p>
            <a:r>
              <a:rPr lang="en-US" sz="2400" dirty="0"/>
              <a:t>The survey has six (6) distinct parts, which may need inputs from different stakeholders based on their national responsibility in the end-to-end tsunami warning and mitigation system</a:t>
            </a:r>
            <a:endParaRPr lang="en-ID" sz="2400" dirty="0"/>
          </a:p>
        </p:txBody>
      </p:sp>
    </p:spTree>
    <p:extLst>
      <p:ext uri="{BB962C8B-B14F-4D97-AF65-F5344CB8AC3E}">
        <p14:creationId xmlns:p14="http://schemas.microsoft.com/office/powerpoint/2010/main" val="486011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1475</TotalTime>
  <Words>1076</Words>
  <Application>Microsoft Office PowerPoint</Application>
  <PresentationFormat>Widescreen</PresentationFormat>
  <Paragraphs>72</Paragraphs>
  <Slides>12</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12</vt:i4>
      </vt:variant>
    </vt:vector>
  </HeadingPairs>
  <TitlesOfParts>
    <vt:vector size="22" baseType="lpstr">
      <vt:lpstr>Arial</vt:lpstr>
      <vt:lpstr>Arial</vt:lpstr>
      <vt:lpstr>Book Antiqua</vt:lpstr>
      <vt:lpstr>Calibri</vt:lpstr>
      <vt:lpstr>Calibri Light</vt:lpstr>
      <vt:lpstr>Times New Roman</vt:lpstr>
      <vt:lpstr>Office Theme</vt:lpstr>
      <vt:lpstr>1_Custom Design</vt:lpstr>
      <vt:lpstr>Custom Design</vt:lpstr>
      <vt:lpstr>9_Custom Design</vt:lpstr>
      <vt:lpstr>PowerPoint Presentation</vt:lpstr>
      <vt:lpstr>History of the Indian Ocean Capacity Assessment </vt:lpstr>
      <vt:lpstr>PowerPoint Presentation</vt:lpstr>
      <vt:lpstr>PowerPoint Presentation</vt:lpstr>
      <vt:lpstr>PowerPoint Presentation</vt:lpstr>
      <vt:lpstr>PowerPoint Presentation</vt:lpstr>
      <vt:lpstr>Result Presentation</vt:lpstr>
      <vt:lpstr>Schedule of the Project</vt:lpstr>
      <vt:lpstr>Survey Structure</vt:lpstr>
      <vt:lpstr>PowerPoint Presentation</vt:lpstr>
      <vt:lpstr>PowerPoint Presentation</vt:lpstr>
      <vt:lpstr>We all need  work together to make  the world’s  at-risk coastal communities  Tsunami Ready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Richard;tribowo kriswinarso</dc:creator>
  <cp:lastModifiedBy>Suci Dewi Indonesia</cp:lastModifiedBy>
  <cp:revision>382</cp:revision>
  <dcterms:created xsi:type="dcterms:W3CDTF">2021-11-04T20:51:46Z</dcterms:created>
  <dcterms:modified xsi:type="dcterms:W3CDTF">2025-02-22T15:57:50Z</dcterms:modified>
</cp:coreProperties>
</file>