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 id="2147483681" r:id="rId2"/>
  </p:sldMasterIdLst>
  <p:notesMasterIdLst>
    <p:notesMasterId r:id="rId22"/>
  </p:notesMasterIdLst>
  <p:sldIdLst>
    <p:sldId id="420" r:id="rId3"/>
    <p:sldId id="442" r:id="rId4"/>
    <p:sldId id="421" r:id="rId5"/>
    <p:sldId id="423" r:id="rId6"/>
    <p:sldId id="424" r:id="rId7"/>
    <p:sldId id="426" r:id="rId8"/>
    <p:sldId id="428" r:id="rId9"/>
    <p:sldId id="430" r:id="rId10"/>
    <p:sldId id="434" r:id="rId11"/>
    <p:sldId id="427" r:id="rId12"/>
    <p:sldId id="281" r:id="rId13"/>
    <p:sldId id="431" r:id="rId14"/>
    <p:sldId id="433" r:id="rId15"/>
    <p:sldId id="440" r:id="rId16"/>
    <p:sldId id="436" r:id="rId17"/>
    <p:sldId id="437" r:id="rId18"/>
    <p:sldId id="439" r:id="rId19"/>
    <p:sldId id="441" r:id="rId20"/>
    <p:sldId id="43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77" d="100"/>
          <a:sy n="77" d="100"/>
        </p:scale>
        <p:origin x="268" y="-3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'Call 7'!$C$5</c:f>
              <c:strCache>
                <c:ptCount val="1"/>
                <c:pt idx="0">
                  <c:v>HAZARD RISK KNOWLEDGE</c:v>
                </c:pt>
              </c:strCache>
            </c:strRef>
          </c:tx>
          <c:spPr>
            <a:solidFill>
              <a:schemeClr val="accent1"/>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7'!$D$5:$J$5</c:f>
              <c:numCache>
                <c:formatCode>General</c:formatCode>
                <c:ptCount val="7"/>
                <c:pt idx="0">
                  <c:v>1</c:v>
                </c:pt>
                <c:pt idx="1">
                  <c:v>0.5</c:v>
                </c:pt>
                <c:pt idx="2">
                  <c:v>1</c:v>
                </c:pt>
                <c:pt idx="3">
                  <c:v>0.25</c:v>
                </c:pt>
                <c:pt idx="4">
                  <c:v>1</c:v>
                </c:pt>
                <c:pt idx="6">
                  <c:v>0.5</c:v>
                </c:pt>
              </c:numCache>
            </c:numRef>
          </c:val>
          <c:extLst>
            <c:ext xmlns:c16="http://schemas.microsoft.com/office/drawing/2014/chart" uri="{C3380CC4-5D6E-409C-BE32-E72D297353CC}">
              <c16:uniqueId val="{00000000-1688-4347-9BB6-0F4D490DAA3D}"/>
            </c:ext>
          </c:extLst>
        </c:ser>
        <c:ser>
          <c:idx val="1"/>
          <c:order val="1"/>
          <c:tx>
            <c:strRef>
              <c:f>'Call 7'!$C$6</c:f>
              <c:strCache>
                <c:ptCount val="1"/>
                <c:pt idx="0">
                  <c:v>MONITORING AND DETECTION</c:v>
                </c:pt>
              </c:strCache>
            </c:strRef>
          </c:tx>
          <c:spPr>
            <a:solidFill>
              <a:schemeClr val="accent2"/>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7'!$E$8:$K$8</c:f>
              <c:numCache>
                <c:formatCode>General</c:formatCode>
                <c:ptCount val="7"/>
                <c:pt idx="2">
                  <c:v>0.5</c:v>
                </c:pt>
                <c:pt idx="5">
                  <c:v>0.5</c:v>
                </c:pt>
                <c:pt idx="6">
                  <c:v>1</c:v>
                </c:pt>
              </c:numCache>
            </c:numRef>
          </c:val>
          <c:extLst>
            <c:ext xmlns:c16="http://schemas.microsoft.com/office/drawing/2014/chart" uri="{C3380CC4-5D6E-409C-BE32-E72D297353CC}">
              <c16:uniqueId val="{00000001-1688-4347-9BB6-0F4D490DAA3D}"/>
            </c:ext>
          </c:extLst>
        </c:ser>
        <c:ser>
          <c:idx val="2"/>
          <c:order val="2"/>
          <c:tx>
            <c:strRef>
              <c:f>'Call 7'!$C$7</c:f>
              <c:strCache>
                <c:ptCount val="1"/>
                <c:pt idx="0">
                  <c:v>WARNING &amp; DESSIMINATION </c:v>
                </c:pt>
              </c:strCache>
            </c:strRef>
          </c:tx>
          <c:spPr>
            <a:solidFill>
              <a:schemeClr val="accent3"/>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7'!$D$7:$J$7</c:f>
              <c:numCache>
                <c:formatCode>General</c:formatCode>
                <c:ptCount val="7"/>
                <c:pt idx="1">
                  <c:v>0.5</c:v>
                </c:pt>
                <c:pt idx="3">
                  <c:v>0.125</c:v>
                </c:pt>
              </c:numCache>
            </c:numRef>
          </c:val>
          <c:extLst>
            <c:ext xmlns:c16="http://schemas.microsoft.com/office/drawing/2014/chart" uri="{C3380CC4-5D6E-409C-BE32-E72D297353CC}">
              <c16:uniqueId val="{00000002-1688-4347-9BB6-0F4D490DAA3D}"/>
            </c:ext>
          </c:extLst>
        </c:ser>
        <c:ser>
          <c:idx val="3"/>
          <c:order val="3"/>
          <c:tx>
            <c:strRef>
              <c:f>'Call 7'!$C$8</c:f>
              <c:strCache>
                <c:ptCount val="1"/>
                <c:pt idx="0">
                  <c:v>PREPARDENESS AND RESPONSE</c:v>
                </c:pt>
              </c:strCache>
            </c:strRef>
          </c:tx>
          <c:spPr>
            <a:solidFill>
              <a:schemeClr val="accent4"/>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7'!$D$8:$J$8</c:f>
              <c:numCache>
                <c:formatCode>General</c:formatCode>
                <c:ptCount val="7"/>
                <c:pt idx="3">
                  <c:v>0.5</c:v>
                </c:pt>
                <c:pt idx="6">
                  <c:v>0.5</c:v>
                </c:pt>
              </c:numCache>
            </c:numRef>
          </c:val>
          <c:extLst>
            <c:ext xmlns:c16="http://schemas.microsoft.com/office/drawing/2014/chart" uri="{C3380CC4-5D6E-409C-BE32-E72D297353CC}">
              <c16:uniqueId val="{00000003-1688-4347-9BB6-0F4D490DAA3D}"/>
            </c:ext>
          </c:extLst>
        </c:ser>
        <c:dLbls>
          <c:showLegendKey val="0"/>
          <c:showVal val="0"/>
          <c:showCatName val="0"/>
          <c:showSerName val="0"/>
          <c:showPercent val="0"/>
          <c:showBubbleSize val="0"/>
        </c:dLbls>
        <c:gapWidth val="219"/>
        <c:overlap val="-27"/>
        <c:axId val="977815368"/>
        <c:axId val="977818248"/>
      </c:barChart>
      <c:catAx>
        <c:axId val="977815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7818248"/>
        <c:crosses val="autoZero"/>
        <c:auto val="1"/>
        <c:lblAlgn val="ctr"/>
        <c:lblOffset val="100"/>
        <c:noMultiLvlLbl val="0"/>
      </c:catAx>
      <c:valAx>
        <c:axId val="97781824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7815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'Call 7'!$K$4</c:f>
              <c:strCache>
                <c:ptCount val="1"/>
                <c:pt idx="0">
                  <c:v>Focus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4B64-49F9-BFDE-E6F48CBFC738}"/>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4B64-49F9-BFDE-E6F48CBFC738}"/>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4B64-49F9-BFDE-E6F48CBFC738}"/>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4B64-49F9-BFDE-E6F48CBFC738}"/>
              </c:ext>
            </c:extLst>
          </c:dPt>
          <c:dLbls>
            <c:dLbl>
              <c:idx val="0"/>
              <c:layout>
                <c:manualLayout>
                  <c:x val="-2.5117735263685128E-2"/>
                  <c:y val="0.22448979591836749"/>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B64-49F9-BFDE-E6F48CBFC73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'Call 7'!$C$5:$C$8</c:f>
              <c:strCache>
                <c:ptCount val="4"/>
                <c:pt idx="0">
                  <c:v>HAZARD RISK KNOWLEDGE</c:v>
                </c:pt>
                <c:pt idx="1">
                  <c:v>MONITORING AND DETECTION</c:v>
                </c:pt>
                <c:pt idx="2">
                  <c:v>WARNING &amp; DESSIMINATION </c:v>
                </c:pt>
                <c:pt idx="3">
                  <c:v>PREPARDENESS AND RESPONSE</c:v>
                </c:pt>
              </c:strCache>
            </c:strRef>
          </c:cat>
          <c:val>
            <c:numRef>
              <c:f>'Call 7'!$K$5:$K$8</c:f>
              <c:numCache>
                <c:formatCode>General</c:formatCode>
                <c:ptCount val="4"/>
                <c:pt idx="0">
                  <c:v>4.25</c:v>
                </c:pt>
                <c:pt idx="1">
                  <c:v>1.125</c:v>
                </c:pt>
                <c:pt idx="2">
                  <c:v>0.625</c:v>
                </c:pt>
                <c:pt idx="3">
                  <c:v>1</c:v>
                </c:pt>
              </c:numCache>
            </c:numRef>
          </c:val>
          <c:extLst>
            <c:ext xmlns:c16="http://schemas.microsoft.com/office/drawing/2014/chart" uri="{C3380CC4-5D6E-409C-BE32-E72D297353CC}">
              <c16:uniqueId val="{00000008-4B64-49F9-BFDE-E6F48CBFC738}"/>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dLbl>
              <c:idx val="7"/>
              <c:delete val="1"/>
              <c:extLst>
                <c:ext xmlns:c15="http://schemas.microsoft.com/office/drawing/2012/chart" uri="{CE6537A1-D6FC-4f65-9D91-7224C49458BB}"/>
                <c:ext xmlns:c16="http://schemas.microsoft.com/office/drawing/2014/chart" uri="{C3380CC4-5D6E-409C-BE32-E72D297353CC}">
                  <c16:uniqueId val="{00000001-9610-4962-B347-288D3CFB8EB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Sheet1!$A$2:$B$10</c:f>
              <c:multiLvlStrCache>
                <c:ptCount val="9"/>
                <c:lvl>
                  <c:pt idx="0">
                    <c:v>Facing and Addressing Ocean Hazards Together</c:v>
                  </c:pt>
                  <c:pt idx="1">
                    <c:v>EPOS Thematic Core Services TSUNAMI</c:v>
                  </c:pt>
                  <c:pt idx="2">
                    <c:v>Sustaining AGITHAR towards a Global Tsunami Model</c:v>
                  </c:pt>
                  <c:pt idx="3">
                    <c:v>Scaling-Up and Strengthening the Resilience of Coastal Communities in the North-Eastern Atlantic and Mediterranean Regions to the Impact of Tsunamis and Other Sea Level-Related Coastal Hazards (CoastWave 20)</c:v>
                  </c:pt>
                  <c:pt idx="4">
                    <c:v>INCOIS Submarine Cable Multi-Parameter Observatory</c:v>
                  </c:pt>
                  <c:pt idx="5">
                    <c:v>Tsunami Ready Odisha (TRO)</c:v>
                  </c:pt>
                  <c:pt idx="6">
                    <c:v>People Centred Tsunami early warning for India</c:v>
                  </c:pt>
                  <c:pt idx="7">
                    <c:v>Development of comprehensive tsunami software</c:v>
                  </c:pt>
                  <c:pt idx="8">
                    <c:v>Total</c:v>
                  </c:pt>
                </c:lvl>
                <c:lvl>
                  <c:pt idx="0">
                    <c:v>PROJECT 1</c:v>
                  </c:pt>
                  <c:pt idx="1">
                    <c:v>PROJECT 2</c:v>
                  </c:pt>
                  <c:pt idx="2">
                    <c:v>PROJECT 3</c:v>
                  </c:pt>
                  <c:pt idx="3">
                    <c:v>PROJECT 4</c:v>
                  </c:pt>
                  <c:pt idx="4">
                    <c:v>PROJECT 5</c:v>
                  </c:pt>
                  <c:pt idx="5">
                    <c:v>PROJECT 6</c:v>
                  </c:pt>
                  <c:pt idx="6">
                    <c:v>PROJECT 7</c:v>
                  </c:pt>
                  <c:pt idx="7">
                    <c:v>CONTRIBUTION 1</c:v>
                  </c:pt>
                  <c:pt idx="8">
                    <c:v>Total</c:v>
                  </c:pt>
                </c:lvl>
              </c:multiLvlStrCache>
            </c:multiLvlStrRef>
          </c:cat>
          <c:val>
            <c:numRef>
              <c:f>Sheet1!$D$2:$D$10</c:f>
              <c:numCache>
                <c:formatCode>General</c:formatCode>
                <c:ptCount val="9"/>
                <c:pt idx="0">
                  <c:v>500000</c:v>
                </c:pt>
                <c:pt idx="1">
                  <c:v>6600000</c:v>
                </c:pt>
                <c:pt idx="2">
                  <c:v>120000</c:v>
                </c:pt>
                <c:pt idx="3">
                  <c:v>1500000</c:v>
                </c:pt>
                <c:pt idx="4">
                  <c:v>5959835</c:v>
                </c:pt>
                <c:pt idx="5">
                  <c:v>67335</c:v>
                </c:pt>
                <c:pt idx="6">
                  <c:v>2840150</c:v>
                </c:pt>
                <c:pt idx="7">
                  <c:v>0</c:v>
                </c:pt>
                <c:pt idx="8">
                  <c:v>17587320</c:v>
                </c:pt>
              </c:numCache>
            </c:numRef>
          </c:val>
          <c:extLst>
            <c:ext xmlns:c16="http://schemas.microsoft.com/office/drawing/2014/chart" uri="{C3380CC4-5D6E-409C-BE32-E72D297353CC}">
              <c16:uniqueId val="{00000000-9610-4962-B347-288D3CFB8EB2}"/>
            </c:ext>
          </c:extLst>
        </c:ser>
        <c:dLbls>
          <c:showLegendKey val="0"/>
          <c:showVal val="0"/>
          <c:showCatName val="0"/>
          <c:showSerName val="0"/>
          <c:showPercent val="0"/>
          <c:showBubbleSize val="0"/>
        </c:dLbls>
        <c:gapWidth val="219"/>
        <c:overlap val="-27"/>
        <c:axId val="843853792"/>
        <c:axId val="843860632"/>
      </c:barChart>
      <c:catAx>
        <c:axId val="843853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43860632"/>
        <c:crosses val="autoZero"/>
        <c:auto val="1"/>
        <c:lblAlgn val="ctr"/>
        <c:lblOffset val="100"/>
        <c:noMultiLvlLbl val="0"/>
      </c:catAx>
      <c:valAx>
        <c:axId val="843860632"/>
        <c:scaling>
          <c:orientation val="minMax"/>
        </c:scaling>
        <c:delete val="0"/>
        <c:axPos val="l"/>
        <c:majorGridlines>
          <c:spPr>
            <a:ln w="9525" cap="flat" cmpd="sng" algn="ctr">
              <a:solidFill>
                <a:schemeClr val="tx1">
                  <a:lumMod val="15000"/>
                  <a:lumOff val="85000"/>
                </a:schemeClr>
              </a:solidFill>
              <a:prstDash val="sysDash"/>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438537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'ODTP Actions'!$A$2:$B$13</c:f>
              <c:multiLvlStrCache>
                <c:ptCount val="12"/>
                <c:lvl>
                  <c:pt idx="0">
                    <c:v>Facing and Addressing Ocean Hazards Together</c:v>
                  </c:pt>
                  <c:pt idx="1">
                    <c:v>EPOS Thematic Core Services TSUNAMI</c:v>
                  </c:pt>
                  <c:pt idx="2">
                    <c:v>Sustaining AGITHAR towards a Global Tsunami Model</c:v>
                  </c:pt>
                  <c:pt idx="3">
                    <c:v>Scaling-Up and Strengthening the Resilience of Coastal Communities in the North-Eastern Atlantic and Mediterranean Regions to the Impact of Tsunamis and Other Sea Level-Related Coastal Hazards (CoastWave 20)</c:v>
                  </c:pt>
                  <c:pt idx="4">
                    <c:v>INCOIS Submarine Cable Multi-Parameter Observatory</c:v>
                  </c:pt>
                  <c:pt idx="5">
                    <c:v>Tsunami Ready Odisha (TRO)</c:v>
                  </c:pt>
                  <c:pt idx="6">
                    <c:v>People Centred Tsunami early warning for India</c:v>
                  </c:pt>
                  <c:pt idx="7">
                    <c:v>Development of comprehensive tsunami software</c:v>
                  </c:pt>
                  <c:pt idx="8">
                    <c:v>NEAM-COMMITMENT</c:v>
                  </c:pt>
                  <c:pt idx="9">
                    <c:v>Global Tsunami Model Association</c:v>
                  </c:pt>
                  <c:pt idx="10">
                    <c:v>SUSTAIN (tSUnami reSilient criTicAl INfrastructure)</c:v>
                  </c:pt>
                  <c:pt idx="11">
                    <c:v>Total</c:v>
                  </c:pt>
                </c:lvl>
                <c:lvl>
                  <c:pt idx="0">
                    <c:v>PROJECT 1</c:v>
                  </c:pt>
                  <c:pt idx="1">
                    <c:v>PROJECT 2</c:v>
                  </c:pt>
                  <c:pt idx="2">
                    <c:v>PROJECT 3</c:v>
                  </c:pt>
                  <c:pt idx="3">
                    <c:v>PROJECT 4</c:v>
                  </c:pt>
                  <c:pt idx="4">
                    <c:v>PROJECT 5</c:v>
                  </c:pt>
                  <c:pt idx="5">
                    <c:v>PROJECT 6</c:v>
                  </c:pt>
                  <c:pt idx="6">
                    <c:v>PROJECT 7</c:v>
                  </c:pt>
                  <c:pt idx="7">
                    <c:v>CONTRIBUTION 1</c:v>
                  </c:pt>
                  <c:pt idx="11">
                    <c:v>Total</c:v>
                  </c:pt>
                </c:lvl>
              </c:multiLvlStrCache>
            </c:multiLvlStrRef>
          </c:cat>
          <c:val>
            <c:numRef>
              <c:f>'ODTP Actions'!$D$2:$D$13</c:f>
              <c:numCache>
                <c:formatCode>General</c:formatCode>
                <c:ptCount val="12"/>
                <c:pt idx="0">
                  <c:v>500000</c:v>
                </c:pt>
                <c:pt idx="1">
                  <c:v>6600000</c:v>
                </c:pt>
                <c:pt idx="2">
                  <c:v>120000</c:v>
                </c:pt>
                <c:pt idx="3">
                  <c:v>1500000</c:v>
                </c:pt>
                <c:pt idx="4">
                  <c:v>5959835</c:v>
                </c:pt>
                <c:pt idx="5">
                  <c:v>67335</c:v>
                </c:pt>
                <c:pt idx="6">
                  <c:v>2840150</c:v>
                </c:pt>
                <c:pt idx="7">
                  <c:v>0</c:v>
                </c:pt>
                <c:pt idx="8">
                  <c:v>986000</c:v>
                </c:pt>
                <c:pt idx="9">
                  <c:v>500000</c:v>
                </c:pt>
                <c:pt idx="10">
                  <c:v>700000</c:v>
                </c:pt>
                <c:pt idx="11">
                  <c:v>19773320</c:v>
                </c:pt>
              </c:numCache>
            </c:numRef>
          </c:val>
          <c:extLst>
            <c:ext xmlns:c16="http://schemas.microsoft.com/office/drawing/2014/chart" uri="{C3380CC4-5D6E-409C-BE32-E72D297353CC}">
              <c16:uniqueId val="{00000000-C8D4-4238-B7D5-B3A1CCAFC89A}"/>
            </c:ext>
          </c:extLst>
        </c:ser>
        <c:dLbls>
          <c:showLegendKey val="0"/>
          <c:showVal val="0"/>
          <c:showCatName val="0"/>
          <c:showSerName val="0"/>
          <c:showPercent val="0"/>
          <c:showBubbleSize val="0"/>
        </c:dLbls>
        <c:gapWidth val="219"/>
        <c:overlap val="-27"/>
        <c:axId val="843853792"/>
        <c:axId val="843860632"/>
      </c:barChart>
      <c:catAx>
        <c:axId val="843853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3860632"/>
        <c:crosses val="autoZero"/>
        <c:auto val="1"/>
        <c:lblAlgn val="ctr"/>
        <c:lblOffset val="100"/>
        <c:noMultiLvlLbl val="0"/>
      </c:catAx>
      <c:valAx>
        <c:axId val="843860632"/>
        <c:scaling>
          <c:orientation val="minMax"/>
        </c:scaling>
        <c:delete val="0"/>
        <c:axPos val="l"/>
        <c:majorGridlines>
          <c:spPr>
            <a:ln w="9525" cap="flat" cmpd="sng" algn="ctr">
              <a:solidFill>
                <a:schemeClr val="tx1">
                  <a:lumMod val="15000"/>
                  <a:lumOff val="85000"/>
                </a:schemeClr>
              </a:solidFill>
              <a:prstDash val="sysDash"/>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438537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F6252D-D9C5-4946-82A3-4C61825F831C}" type="datetimeFigureOut">
              <a:rPr lang="en-US" smtClean="0"/>
              <a:t>2/19/2025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78EB14-1E99-4A9B-A4C4-4A7FD802DB75}" type="slidenum">
              <a:rPr lang="en-US" smtClean="0"/>
              <a:t>‹#›</a:t>
            </a:fld>
            <a:endParaRPr lang="en-US"/>
          </a:p>
        </p:txBody>
      </p:sp>
    </p:spTree>
    <p:extLst>
      <p:ext uri="{BB962C8B-B14F-4D97-AF65-F5344CB8AC3E}">
        <p14:creationId xmlns:p14="http://schemas.microsoft.com/office/powerpoint/2010/main" val="417511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2"/>
        <p:cNvGrpSpPr/>
        <p:nvPr/>
      </p:nvGrpSpPr>
      <p:grpSpPr>
        <a:xfrm>
          <a:off x="0" y="0"/>
          <a:ext cx="0" cy="0"/>
          <a:chOff x="0" y="0"/>
          <a:chExt cx="0" cy="0"/>
        </a:xfrm>
      </p:grpSpPr>
      <p:sp>
        <p:nvSpPr>
          <p:cNvPr id="1653" name="Google Shape;1653;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4" name="Google Shape;1654;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8813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a:extLst>
            <a:ext uri="{FF2B5EF4-FFF2-40B4-BE49-F238E27FC236}">
              <a16:creationId xmlns:a16="http://schemas.microsoft.com/office/drawing/2014/main" id="{EEFCF506-F4DE-4066-5B6D-9D8E3E8E9A22}"/>
            </a:ext>
          </a:extLst>
        </p:cNvPr>
        <p:cNvGrpSpPr/>
        <p:nvPr/>
      </p:nvGrpSpPr>
      <p:grpSpPr>
        <a:xfrm>
          <a:off x="0" y="0"/>
          <a:ext cx="0" cy="0"/>
          <a:chOff x="0" y="0"/>
          <a:chExt cx="0" cy="0"/>
        </a:xfrm>
      </p:grpSpPr>
      <p:sp>
        <p:nvSpPr>
          <p:cNvPr id="1362" name="Google Shape;1362;g54dda1946d_6_257:notes">
            <a:extLst>
              <a:ext uri="{FF2B5EF4-FFF2-40B4-BE49-F238E27FC236}">
                <a16:creationId xmlns:a16="http://schemas.microsoft.com/office/drawing/2014/main" id="{C3FA1777-7BE3-7491-55A5-2AC2B8DE5C5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a:extLst>
              <a:ext uri="{FF2B5EF4-FFF2-40B4-BE49-F238E27FC236}">
                <a16:creationId xmlns:a16="http://schemas.microsoft.com/office/drawing/2014/main" id="{9F7FA9DB-411B-098D-A38C-A39437205C0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21874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a:extLst>
            <a:ext uri="{FF2B5EF4-FFF2-40B4-BE49-F238E27FC236}">
              <a16:creationId xmlns:a16="http://schemas.microsoft.com/office/drawing/2014/main" id="{D01C1355-E314-6777-30F6-85758901A029}"/>
            </a:ext>
          </a:extLst>
        </p:cNvPr>
        <p:cNvGrpSpPr/>
        <p:nvPr/>
      </p:nvGrpSpPr>
      <p:grpSpPr>
        <a:xfrm>
          <a:off x="0" y="0"/>
          <a:ext cx="0" cy="0"/>
          <a:chOff x="0" y="0"/>
          <a:chExt cx="0" cy="0"/>
        </a:xfrm>
      </p:grpSpPr>
      <p:sp>
        <p:nvSpPr>
          <p:cNvPr id="1362" name="Google Shape;1362;g54dda1946d_6_257:notes">
            <a:extLst>
              <a:ext uri="{FF2B5EF4-FFF2-40B4-BE49-F238E27FC236}">
                <a16:creationId xmlns:a16="http://schemas.microsoft.com/office/drawing/2014/main" id="{E3190E6A-702F-40A9-F823-A0015732B42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a:extLst>
              <a:ext uri="{FF2B5EF4-FFF2-40B4-BE49-F238E27FC236}">
                <a16:creationId xmlns:a16="http://schemas.microsoft.com/office/drawing/2014/main" id="{4352FD66-F98B-C430-DD5F-4B06DAF103D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0544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2"/>
        <p:cNvGrpSpPr/>
        <p:nvPr/>
      </p:nvGrpSpPr>
      <p:grpSpPr>
        <a:xfrm>
          <a:off x="0" y="0"/>
          <a:ext cx="0" cy="0"/>
          <a:chOff x="0" y="0"/>
          <a:chExt cx="0" cy="0"/>
        </a:xfrm>
      </p:grpSpPr>
      <p:sp>
        <p:nvSpPr>
          <p:cNvPr id="1653" name="Google Shape;1653;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4" name="Google Shape;1654;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556774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2"/>
        <p:cNvGrpSpPr/>
        <p:nvPr/>
      </p:nvGrpSpPr>
      <p:grpSpPr>
        <a:xfrm>
          <a:off x="0" y="0"/>
          <a:ext cx="0" cy="0"/>
          <a:chOff x="0" y="0"/>
          <a:chExt cx="0" cy="0"/>
        </a:xfrm>
      </p:grpSpPr>
      <p:sp>
        <p:nvSpPr>
          <p:cNvPr id="1653" name="Google Shape;1653;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4" name="Google Shape;1654;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76796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56732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37477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121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78140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99667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a:extLst>
            <a:ext uri="{FF2B5EF4-FFF2-40B4-BE49-F238E27FC236}">
              <a16:creationId xmlns:a16="http://schemas.microsoft.com/office/drawing/2014/main" id="{5FDDC674-58C8-106B-6BEF-2EA963024431}"/>
            </a:ext>
          </a:extLst>
        </p:cNvPr>
        <p:cNvGrpSpPr/>
        <p:nvPr/>
      </p:nvGrpSpPr>
      <p:grpSpPr>
        <a:xfrm>
          <a:off x="0" y="0"/>
          <a:ext cx="0" cy="0"/>
          <a:chOff x="0" y="0"/>
          <a:chExt cx="0" cy="0"/>
        </a:xfrm>
      </p:grpSpPr>
      <p:sp>
        <p:nvSpPr>
          <p:cNvPr id="1362" name="Google Shape;1362;g54dda1946d_6_257:notes">
            <a:extLst>
              <a:ext uri="{FF2B5EF4-FFF2-40B4-BE49-F238E27FC236}">
                <a16:creationId xmlns:a16="http://schemas.microsoft.com/office/drawing/2014/main" id="{76F35C70-C182-9528-352E-A0F468F2BD5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a:extLst>
              <a:ext uri="{FF2B5EF4-FFF2-40B4-BE49-F238E27FC236}">
                <a16:creationId xmlns:a16="http://schemas.microsoft.com/office/drawing/2014/main" id="{D714AAF4-D0DE-2C29-DA78-AC535C81326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20418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43254-8EB6-110B-4BAB-BB2641F338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6262D3-E422-1CFE-0B07-79A1CAB898B6}"/>
              </a:ext>
            </a:extLst>
          </p:cNvPr>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19F58A-0382-9F87-C547-F43ABFA293FD}"/>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5" name="Footer Placeholder 4">
            <a:extLst>
              <a:ext uri="{FF2B5EF4-FFF2-40B4-BE49-F238E27FC236}">
                <a16:creationId xmlns:a16="http://schemas.microsoft.com/office/drawing/2014/main" id="{87A56EE0-1371-EFC4-A29B-FD1C417662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C98108-98D9-60AB-0E78-C1FA20DA15AD}"/>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06815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1F5C1-0BD5-BA33-30DE-096698A835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9041AA-457D-ACD1-56A4-3CEEA4D46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4C305E-56C2-CB10-3E01-B19319508254}"/>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5" name="Footer Placeholder 4">
            <a:extLst>
              <a:ext uri="{FF2B5EF4-FFF2-40B4-BE49-F238E27FC236}">
                <a16:creationId xmlns:a16="http://schemas.microsoft.com/office/drawing/2014/main" id="{D122C846-E8E6-0947-2F0A-A9D45CFE13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C9CFD6-94CD-4CC1-FEA1-E307CB9DE2FE}"/>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1410311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195A02-6165-A754-5D85-541D3D2D279F}"/>
              </a:ext>
            </a:extLst>
          </p:cNvPr>
          <p:cNvSpPr>
            <a:spLocks noGrp="1"/>
          </p:cNvSpPr>
          <p:nvPr>
            <p:ph type="title" orient="vert"/>
          </p:nvPr>
        </p:nvSpPr>
        <p:spPr>
          <a:xfrm>
            <a:off x="8724901" y="365126"/>
            <a:ext cx="2628900" cy="581183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86276F-87BF-0782-8F2B-496119D966B1}"/>
              </a:ext>
            </a:extLst>
          </p:cNvPr>
          <p:cNvSpPr>
            <a:spLocks noGrp="1"/>
          </p:cNvSpPr>
          <p:nvPr>
            <p:ph type="body" orient="vert" idx="1"/>
          </p:nvPr>
        </p:nvSpPr>
        <p:spPr>
          <a:xfrm>
            <a:off x="838201" y="365126"/>
            <a:ext cx="7734300" cy="581183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F06A0B-3C17-B8A5-4FFF-4472889DE337}"/>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5" name="Footer Placeholder 4">
            <a:extLst>
              <a:ext uri="{FF2B5EF4-FFF2-40B4-BE49-F238E27FC236}">
                <a16:creationId xmlns:a16="http://schemas.microsoft.com/office/drawing/2014/main" id="{E74A238D-9572-7420-B6EE-80CBED442B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572C66-7AA4-8819-6B99-A7AF66181517}"/>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32683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75"/>
        <p:cNvGrpSpPr/>
        <p:nvPr/>
      </p:nvGrpSpPr>
      <p:grpSpPr>
        <a:xfrm>
          <a:off x="0" y="0"/>
          <a:ext cx="0" cy="0"/>
          <a:chOff x="0" y="0"/>
          <a:chExt cx="0" cy="0"/>
        </a:xfrm>
      </p:grpSpPr>
      <p:sp>
        <p:nvSpPr>
          <p:cNvPr id="439" name="Google Shape;439;p9"/>
          <p:cNvSpPr txBox="1">
            <a:spLocks noGrp="1"/>
          </p:cNvSpPr>
          <p:nvPr>
            <p:ph type="title"/>
          </p:nvPr>
        </p:nvSpPr>
        <p:spPr>
          <a:xfrm>
            <a:off x="5570167" y="1588700"/>
            <a:ext cx="4679200" cy="14268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sz="80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440" name="Google Shape;440;p9"/>
          <p:cNvSpPr txBox="1">
            <a:spLocks noGrp="1"/>
          </p:cNvSpPr>
          <p:nvPr>
            <p:ph type="subTitle" idx="1"/>
          </p:nvPr>
        </p:nvSpPr>
        <p:spPr>
          <a:xfrm>
            <a:off x="5570167" y="2913967"/>
            <a:ext cx="4679200" cy="151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26475718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E016143-E03C-4CFD-AFDC-14E5BDEA754C}" type="datetimeFigureOut">
              <a:rPr lang="en-US" dirty="0"/>
              <a:t>2/19/2025</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4FAB73BC-B049-4115-A692-8D63A059BFB8}" type="slidenum">
              <a:rPr lang="en-US" dirty="0"/>
              <a:pPr/>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15157264"/>
      </p:ext>
    </p:extLst>
  </p:cSld>
  <p:clrMapOvr>
    <a:overrideClrMapping bg1="dk1" tx1="lt1" bg2="dk2" tx2="lt2" accent1="accent1" accent2="accent2" accent3="accent3" accent4="accent4" accent5="accent5" accent6="accent6" hlink="hlink" folHlink="folHlink"/>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dirty="0"/>
              <a:t>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89728612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A7C6C-0F39-4D70-8E8D-FE5B9C95FA73}" type="datetimeFigureOut">
              <a:rPr lang="en-US" dirty="0"/>
              <a:t>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1152404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FA4AC-08CC-42CE-BD01-C191750A04EC}" type="datetimeFigureOut">
              <a:rPr lang="en-US" dirty="0"/>
              <a:t>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72759009"/>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A7A723-92A7-435B-B681-F25B092FEFEB}" type="datetimeFigureOut">
              <a:rPr lang="en-US" dirty="0"/>
              <a:t>2/19/2025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545043294"/>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170639-886C-4FCF-9EAB-ABB5DA3F3F4A}" type="datetimeFigureOut">
              <a:rPr lang="en-US" dirty="0"/>
              <a:t>2/19/2025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833658842"/>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dirty="0"/>
              <a:t>2/19/2025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18041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49F0B-2649-4866-0209-6C4F21CD23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E225E0-0124-8C00-1CF0-63D2F702D1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FC656D-8DB0-21F0-F1E5-8BAB41F9BBB2}"/>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5" name="Footer Placeholder 4">
            <a:extLst>
              <a:ext uri="{FF2B5EF4-FFF2-40B4-BE49-F238E27FC236}">
                <a16:creationId xmlns:a16="http://schemas.microsoft.com/office/drawing/2014/main" id="{17E9E2FA-015C-8C75-0CBF-F574D0F9E6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3A7F4C-6B63-07AB-AECC-1460D8A2D7EE}"/>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1844329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53789A-C914-4DB1-8815-80B5EC7335C5}" type="datetimeFigureOut">
              <a:rPr lang="en-US" dirty="0"/>
              <a:t>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873300413"/>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6440AA-91A0-436F-8FDB-C0F939DCAE21}" type="datetimeFigureOut">
              <a:rPr lang="en-US" dirty="0"/>
              <a:t>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124449839"/>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33E54A-A8CA-48C1-9504-691B58049D29}" type="datetimeFigureOut">
              <a:rPr lang="en-US" dirty="0"/>
              <a:t>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790475617"/>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F6C806-BBF7-471C-9527-881CE2266695}" type="datetimeFigureOut">
              <a:rPr lang="en-US" dirty="0"/>
              <a:t>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729603697"/>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14"/>
        <p:cNvGrpSpPr/>
        <p:nvPr/>
      </p:nvGrpSpPr>
      <p:grpSpPr>
        <a:xfrm>
          <a:off x="0" y="0"/>
          <a:ext cx="0" cy="0"/>
          <a:chOff x="0" y="0"/>
          <a:chExt cx="0" cy="0"/>
        </a:xfrm>
      </p:grpSpPr>
      <p:sp>
        <p:nvSpPr>
          <p:cNvPr id="374" name="Google Shape;374;p8"/>
          <p:cNvSpPr txBox="1">
            <a:spLocks noGrp="1"/>
          </p:cNvSpPr>
          <p:nvPr>
            <p:ph type="title"/>
          </p:nvPr>
        </p:nvSpPr>
        <p:spPr>
          <a:xfrm>
            <a:off x="1475033" y="1630200"/>
            <a:ext cx="6140000" cy="2891200"/>
          </a:xfrm>
          <a:prstGeom prst="rect">
            <a:avLst/>
          </a:prstGeom>
        </p:spPr>
        <p:txBody>
          <a:bodyPr spcFirstLastPara="1" wrap="square" lIns="91425" tIns="91425" rIns="91425" bIns="91425" anchor="ctr" anchorCtr="0">
            <a:noAutofit/>
          </a:bodyPr>
          <a:lstStyle>
            <a:lvl1pPr lvl="0">
              <a:lnSpc>
                <a:spcPct val="80000"/>
              </a:lnSpc>
              <a:spcBef>
                <a:spcPts val="0"/>
              </a:spcBef>
              <a:spcAft>
                <a:spcPts val="0"/>
              </a:spcAft>
              <a:buSzPts val="4800"/>
              <a:buNone/>
              <a:defRPr sz="80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Tree>
    <p:extLst>
      <p:ext uri="{BB962C8B-B14F-4D97-AF65-F5344CB8AC3E}">
        <p14:creationId xmlns:p14="http://schemas.microsoft.com/office/powerpoint/2010/main" val="38680923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75"/>
        <p:cNvGrpSpPr/>
        <p:nvPr/>
      </p:nvGrpSpPr>
      <p:grpSpPr>
        <a:xfrm>
          <a:off x="0" y="0"/>
          <a:ext cx="0" cy="0"/>
          <a:chOff x="0" y="0"/>
          <a:chExt cx="0" cy="0"/>
        </a:xfrm>
      </p:grpSpPr>
      <p:sp>
        <p:nvSpPr>
          <p:cNvPr id="439" name="Google Shape;439;p9"/>
          <p:cNvSpPr txBox="1">
            <a:spLocks noGrp="1"/>
          </p:cNvSpPr>
          <p:nvPr>
            <p:ph type="title"/>
          </p:nvPr>
        </p:nvSpPr>
        <p:spPr>
          <a:xfrm>
            <a:off x="5570167" y="1588700"/>
            <a:ext cx="4679200" cy="14268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sz="80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440" name="Google Shape;440;p9"/>
          <p:cNvSpPr txBox="1">
            <a:spLocks noGrp="1"/>
          </p:cNvSpPr>
          <p:nvPr>
            <p:ph type="subTitle" idx="1"/>
          </p:nvPr>
        </p:nvSpPr>
        <p:spPr>
          <a:xfrm>
            <a:off x="5570167" y="2913967"/>
            <a:ext cx="4679200" cy="151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3286439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8A14-9495-B331-4E81-4321940777C1}"/>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112FD6-F918-2B32-89BC-504C0153CBC5}"/>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7561AB-74E8-9820-FA46-D2EEB001B850}"/>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5" name="Footer Placeholder 4">
            <a:extLst>
              <a:ext uri="{FF2B5EF4-FFF2-40B4-BE49-F238E27FC236}">
                <a16:creationId xmlns:a16="http://schemas.microsoft.com/office/drawing/2014/main" id="{3FB50C76-45A4-EDF2-F194-45AC78721E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745C29-F5E8-5D78-6744-B4C539BDA0AB}"/>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63170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2CBA6-33AE-5E9D-F34B-A528C1F8E4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F26BBF-D05A-779F-4D81-E5E26AEF58B3}"/>
              </a:ext>
            </a:extLst>
          </p:cNvPr>
          <p:cNvSpPr>
            <a:spLocks noGrp="1"/>
          </p:cNvSpPr>
          <p:nvPr>
            <p:ph sz="half" idx="1"/>
          </p:nvPr>
        </p:nvSpPr>
        <p:spPr>
          <a:xfrm>
            <a:off x="838200" y="1825625"/>
            <a:ext cx="51816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A21EA8-07C8-51AC-2A2D-341F76865786}"/>
              </a:ext>
            </a:extLst>
          </p:cNvPr>
          <p:cNvSpPr>
            <a:spLocks noGrp="1"/>
          </p:cNvSpPr>
          <p:nvPr>
            <p:ph sz="half" idx="2"/>
          </p:nvPr>
        </p:nvSpPr>
        <p:spPr>
          <a:xfrm>
            <a:off x="6172200" y="1825625"/>
            <a:ext cx="51816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5B379-88EB-1195-A9C4-60C823E24989}"/>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6" name="Footer Placeholder 5">
            <a:extLst>
              <a:ext uri="{FF2B5EF4-FFF2-40B4-BE49-F238E27FC236}">
                <a16:creationId xmlns:a16="http://schemas.microsoft.com/office/drawing/2014/main" id="{42E02816-04F9-94EB-AB3D-67AAD261F8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CC0CA6-791F-FC02-7495-A4A623E2CD3E}"/>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327519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6A47E-69C0-F817-AA4B-96F91E7104D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0FDDD9-28F9-FCD5-742A-5EC2E4094FB5}"/>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293A65-188F-3FE8-216A-3AEBCE24B174}"/>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0FE6C6-871A-8FAB-279B-CBF014A777EA}"/>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760D35-A1A4-91BD-CAF2-23EAA02B71F8}"/>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8623AC-7753-A913-A3F7-093FC14A256E}"/>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8" name="Footer Placeholder 7">
            <a:extLst>
              <a:ext uri="{FF2B5EF4-FFF2-40B4-BE49-F238E27FC236}">
                <a16:creationId xmlns:a16="http://schemas.microsoft.com/office/drawing/2014/main" id="{61148086-1923-6117-9E4F-7F7795B8ED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E28AF9-D4B0-66AD-EF4A-0ED38F18A5B8}"/>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743514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F1F6B-368C-5F30-0837-9DD5430D43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AF9D56-4DDE-9941-D4EF-3117AB0A4658}"/>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4" name="Footer Placeholder 3">
            <a:extLst>
              <a:ext uri="{FF2B5EF4-FFF2-40B4-BE49-F238E27FC236}">
                <a16:creationId xmlns:a16="http://schemas.microsoft.com/office/drawing/2014/main" id="{BB21E7A0-E774-C803-7E06-31EB2F917F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E246D8-E5F0-E640-7100-DA283377DF4A}"/>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82114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EFBCC-3ED4-C731-584E-37C2510073E0}"/>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3" name="Footer Placeholder 2">
            <a:extLst>
              <a:ext uri="{FF2B5EF4-FFF2-40B4-BE49-F238E27FC236}">
                <a16:creationId xmlns:a16="http://schemas.microsoft.com/office/drawing/2014/main" id="{AC249175-3C57-5CF5-6753-1B29ACF4BE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9EA530-8F4C-6C5B-1C16-533A624A8DDD}"/>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029972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1559E-BAC9-E28E-7E06-B26A34471F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33CB02-AD73-8EA7-9D91-1C94665D59B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5778B4-49D9-5D96-DEC7-EDBB450B696C}"/>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65D7E-3A64-B26D-923A-4BD28C11C38D}"/>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6" name="Footer Placeholder 5">
            <a:extLst>
              <a:ext uri="{FF2B5EF4-FFF2-40B4-BE49-F238E27FC236}">
                <a16:creationId xmlns:a16="http://schemas.microsoft.com/office/drawing/2014/main" id="{1DEF1B68-BA13-D129-2E48-2D77C9E06A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77AB1D-B63E-92F5-B9B0-79FE4C26ACB9}"/>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533386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B5C76-D339-9E0A-C9FE-F845A51E7D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08AE27-22D3-D90D-7643-304FDF2D6213}"/>
              </a:ext>
            </a:extLst>
          </p:cNvPr>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DDD2F46C-F6E0-FEC6-F388-D5CCFC1B278F}"/>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83808A-A80F-79B3-FF47-A00EEB2289AA}"/>
              </a:ext>
            </a:extLst>
          </p:cNvPr>
          <p:cNvSpPr>
            <a:spLocks noGrp="1"/>
          </p:cNvSpPr>
          <p:nvPr>
            <p:ph type="dt" sz="half" idx="10"/>
          </p:nvPr>
        </p:nvSpPr>
        <p:spPr/>
        <p:txBody>
          <a:bodyPr/>
          <a:lstStyle/>
          <a:p>
            <a:fld id="{D9E93FB2-8627-4B55-89A0-C27131116C57}" type="datetimeFigureOut">
              <a:rPr lang="en-US" smtClean="0"/>
              <a:t>2/19/2025</a:t>
            </a:fld>
            <a:endParaRPr lang="en-US"/>
          </a:p>
        </p:txBody>
      </p:sp>
      <p:sp>
        <p:nvSpPr>
          <p:cNvPr id="6" name="Footer Placeholder 5">
            <a:extLst>
              <a:ext uri="{FF2B5EF4-FFF2-40B4-BE49-F238E27FC236}">
                <a16:creationId xmlns:a16="http://schemas.microsoft.com/office/drawing/2014/main" id="{F64C2E17-2E3E-E0A4-DDC8-56330278C1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C45ADE-0BD0-FB47-D68E-DB1CD27CDA18}"/>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989866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8CA438-9444-CC2B-9F2F-B2E32B30F9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EE18DE-44C5-FD8A-8D9A-4E7AE8BBAB82}"/>
              </a:ext>
            </a:extLst>
          </p:cNvPr>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13B829-6DEE-2162-CE23-D10E7C461C46}"/>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93FB2-8627-4B55-89A0-C27131116C57}" type="datetimeFigureOut">
              <a:rPr lang="en-US" smtClean="0"/>
              <a:t>2/19/2025</a:t>
            </a:fld>
            <a:endParaRPr lang="en-US"/>
          </a:p>
        </p:txBody>
      </p:sp>
      <p:sp>
        <p:nvSpPr>
          <p:cNvPr id="5" name="Footer Placeholder 4">
            <a:extLst>
              <a:ext uri="{FF2B5EF4-FFF2-40B4-BE49-F238E27FC236}">
                <a16:creationId xmlns:a16="http://schemas.microsoft.com/office/drawing/2014/main" id="{1014E8BE-0379-FC2C-C03E-4F7629AD3A38}"/>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FB77B3-BCDC-8D42-F423-9CA6A06E46E5}"/>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715EF3-AA75-4A1D-BA35-93EB0CBEA60C}" type="slidenum">
              <a:rPr lang="en-US" smtClean="0"/>
              <a:t>‹#›</a:t>
            </a:fld>
            <a:endParaRPr lang="en-US"/>
          </a:p>
        </p:txBody>
      </p:sp>
    </p:spTree>
    <p:extLst>
      <p:ext uri="{BB962C8B-B14F-4D97-AF65-F5344CB8AC3E}">
        <p14:creationId xmlns:p14="http://schemas.microsoft.com/office/powerpoint/2010/main" val="410576720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95" r:id="rId12"/>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E59FD0C-5451-4CA0-86AF-E70AE3279989}" type="datetimeFigureOut">
              <a:rPr lang="en-US" dirty="0"/>
              <a:t>2/19/2025</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193584476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Lst>
  <p:hf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1ACBE00-0221-433D-8EA5-D9D7B45F35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2" name="Rectangle 11">
            <a:extLst>
              <a:ext uri="{FF2B5EF4-FFF2-40B4-BE49-F238E27FC236}">
                <a16:creationId xmlns:a16="http://schemas.microsoft.com/office/drawing/2014/main" id="{EFB0C39A-F8CA-4A79-AFFC-E9780FB199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Big ocean waves splashing">
            <a:extLst>
              <a:ext uri="{FF2B5EF4-FFF2-40B4-BE49-F238E27FC236}">
                <a16:creationId xmlns:a16="http://schemas.microsoft.com/office/drawing/2014/main" id="{33BEAA97-505E-6E69-561B-02BCDBEE9A10}"/>
              </a:ext>
            </a:extLst>
          </p:cNvPr>
          <p:cNvPicPr>
            <a:picLocks noChangeAspect="1"/>
          </p:cNvPicPr>
          <p:nvPr/>
        </p:nvPicPr>
        <p:blipFill>
          <a:blip r:embed="rId2">
            <a:alphaModFix amt="40000"/>
          </a:blip>
          <a:srcRect t="8536"/>
          <a:stretch/>
        </p:blipFill>
        <p:spPr>
          <a:xfrm>
            <a:off x="20" y="-2"/>
            <a:ext cx="12191980" cy="6858000"/>
          </a:xfrm>
          <a:prstGeom prst="rect">
            <a:avLst/>
          </a:prstGeom>
        </p:spPr>
      </p:pic>
      <p:sp>
        <p:nvSpPr>
          <p:cNvPr id="2" name="Title 1">
            <a:extLst>
              <a:ext uri="{FF2B5EF4-FFF2-40B4-BE49-F238E27FC236}">
                <a16:creationId xmlns:a16="http://schemas.microsoft.com/office/drawing/2014/main" id="{9591BEBE-3291-AAAD-7E78-1869A56FD4F2}"/>
              </a:ext>
            </a:extLst>
          </p:cNvPr>
          <p:cNvSpPr>
            <a:spLocks noGrp="1"/>
          </p:cNvSpPr>
          <p:nvPr>
            <p:ph type="title"/>
          </p:nvPr>
        </p:nvSpPr>
        <p:spPr>
          <a:xfrm>
            <a:off x="1261872" y="758952"/>
            <a:ext cx="9418320" cy="4041648"/>
          </a:xfrm>
        </p:spPr>
        <p:txBody>
          <a:bodyPr vert="horz" lIns="91440" tIns="45720" rIns="91440" bIns="45720" rtlCol="0" anchor="b">
            <a:normAutofit/>
          </a:bodyPr>
          <a:lstStyle/>
          <a:p>
            <a:pPr>
              <a:lnSpc>
                <a:spcPct val="85000"/>
              </a:lnSpc>
            </a:pPr>
            <a:r>
              <a:rPr lang="en-US" sz="3400" dirty="0">
                <a:solidFill>
                  <a:srgbClr val="FFC000"/>
                </a:solidFill>
              </a:rPr>
              <a:t>2024/2025 Ocean Decade Conference, </a:t>
            </a:r>
            <a:br>
              <a:rPr lang="en-US" sz="3400" dirty="0">
                <a:solidFill>
                  <a:srgbClr val="FFC000"/>
                </a:solidFill>
              </a:rPr>
            </a:br>
            <a:r>
              <a:rPr lang="en-US" sz="3400" dirty="0">
                <a:solidFill>
                  <a:srgbClr val="FFC000"/>
                </a:solidFill>
              </a:rPr>
              <a:t>Call for Decade Actions No. 07/2024 and No 08</a:t>
            </a:r>
            <a:br>
              <a:rPr lang="en-US" sz="3400" dirty="0"/>
            </a:br>
            <a:br>
              <a:rPr lang="en-US" sz="3400" dirty="0"/>
            </a:br>
            <a:br>
              <a:rPr lang="en-US" sz="3400" dirty="0"/>
            </a:br>
            <a:br>
              <a:rPr lang="en-US" sz="3400" dirty="0"/>
            </a:br>
            <a:endParaRPr lang="en-US" sz="3400" dirty="0"/>
          </a:p>
        </p:txBody>
      </p:sp>
      <p:sp>
        <p:nvSpPr>
          <p:cNvPr id="4" name="TextBox 3">
            <a:extLst>
              <a:ext uri="{FF2B5EF4-FFF2-40B4-BE49-F238E27FC236}">
                <a16:creationId xmlns:a16="http://schemas.microsoft.com/office/drawing/2014/main" id="{BFE4B1F5-92EF-652E-AB0A-E452652FA14B}"/>
              </a:ext>
            </a:extLst>
          </p:cNvPr>
          <p:cNvSpPr txBox="1"/>
          <p:nvPr/>
        </p:nvSpPr>
        <p:spPr>
          <a:xfrm>
            <a:off x="1261872" y="4800600"/>
            <a:ext cx="9418320" cy="1691640"/>
          </a:xfrm>
          <a:prstGeom prst="rect">
            <a:avLst/>
          </a:prstGeom>
        </p:spPr>
        <p:txBody>
          <a:bodyPr vert="horz" lIns="91440" tIns="45720" rIns="91440" bIns="45720" rtlCol="0">
            <a:normAutofit/>
          </a:bodyPr>
          <a:lstStyle/>
          <a:p>
            <a:pPr>
              <a:lnSpc>
                <a:spcPct val="95000"/>
              </a:lnSpc>
              <a:spcBef>
                <a:spcPts val="1400"/>
              </a:spcBef>
              <a:spcAft>
                <a:spcPts val="200"/>
              </a:spcAft>
              <a:buClr>
                <a:schemeClr val="accent1"/>
              </a:buClr>
              <a:buSzPct val="80000"/>
            </a:pPr>
            <a:r>
              <a:rPr lang="en-US" sz="1200" spc="10" dirty="0"/>
              <a:t>Prepared by Denis Chang Seng</a:t>
            </a:r>
          </a:p>
          <a:p>
            <a:pPr>
              <a:lnSpc>
                <a:spcPct val="95000"/>
              </a:lnSpc>
              <a:spcBef>
                <a:spcPts val="1400"/>
              </a:spcBef>
              <a:spcAft>
                <a:spcPts val="200"/>
              </a:spcAft>
              <a:buClr>
                <a:schemeClr val="accent1"/>
              </a:buClr>
              <a:buSzPct val="80000"/>
            </a:pPr>
            <a:r>
              <a:rPr lang="en-US" sz="2200" spc="10" dirty="0"/>
              <a:t>Tsunami Resilience Section</a:t>
            </a:r>
            <a:br>
              <a:rPr lang="en-US" sz="2200" spc="10" dirty="0"/>
            </a:br>
            <a:r>
              <a:rPr lang="en-US" sz="2200" spc="10" dirty="0"/>
              <a:t>UNESCO-IOC</a:t>
            </a:r>
          </a:p>
        </p:txBody>
      </p:sp>
    </p:spTree>
    <p:extLst>
      <p:ext uri="{BB962C8B-B14F-4D97-AF65-F5344CB8AC3E}">
        <p14:creationId xmlns:p14="http://schemas.microsoft.com/office/powerpoint/2010/main" val="115426506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0070C0"/>
                </a:solidFill>
                <a:latin typeface="72 Light" panose="020B0303030000000003" pitchFamily="34" charset="0"/>
                <a:cs typeface="72 Light" panose="020B0303030000000003" pitchFamily="34" charset="0"/>
                <a:sym typeface="Arial"/>
              </a:rPr>
              <a:t>CONTRIBUTION  (1)  : </a:t>
            </a:r>
            <a:r>
              <a:rPr lang="en-US" sz="7466" dirty="0">
                <a:solidFill>
                  <a:srgbClr val="0070C0"/>
                </a:solidFill>
                <a:latin typeface="Liberation Sans"/>
                <a:ea typeface="DengXian" panose="02010600030101010101" pitchFamily="2" charset="-122"/>
                <a:cs typeface="Arial" panose="020B0604020202020204" pitchFamily="34" charset="0"/>
                <a:sym typeface="Arial"/>
              </a:rPr>
              <a:t>DEVELOPMENT OF COMPREHENSIVE TSUNAMI SOFTWARE </a:t>
            </a:r>
            <a:r>
              <a:rPr lang="en-US" sz="7466" b="1" dirty="0">
                <a:solidFill>
                  <a:srgbClr val="C00000"/>
                </a:solidFill>
                <a:latin typeface="Liberation Sans"/>
                <a:ea typeface="DengXian" panose="02010600030101010101" pitchFamily="2" charset="-122"/>
                <a:cs typeface="Arial" panose="020B0604020202020204" pitchFamily="34" charset="0"/>
                <a:sym typeface="Arial"/>
              </a:rPr>
              <a:t>(Approved 8 Jan 2025)</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FOCUS: </a:t>
            </a:r>
            <a:r>
              <a:rPr lang="en-US" sz="7466" dirty="0">
                <a:latin typeface="Liberation Sans"/>
                <a:ea typeface="DengXian" panose="02010600030101010101" pitchFamily="2" charset="-122"/>
                <a:cs typeface="Arial" panose="020B0604020202020204" pitchFamily="34" charset="0"/>
                <a:sym typeface="Arial"/>
              </a:rPr>
              <a:t>RISK KNOWLEDGE/ HAZRAD ASSESSMENT/ TOOLS</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a:t>
            </a:r>
            <a:r>
              <a:rPr lang="en-US" sz="7466" kern="100" dirty="0">
                <a:latin typeface="Aptos" panose="020B0004020202020204" pitchFamily="34" charset="0"/>
                <a:ea typeface="DengXian" panose="02010600030101010101" pitchFamily="2" charset="-122"/>
                <a:cs typeface="Arial" panose="020B0604020202020204" pitchFamily="34" charset="0"/>
                <a:sym typeface="Arial"/>
              </a:rPr>
              <a:t>Tokushima University</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Host: ODTP</a:t>
            </a:r>
          </a:p>
          <a:p>
            <a:pPr marL="0" indent="-304792" defTabSz="1219170">
              <a:spcBef>
                <a:spcPts val="0"/>
              </a:spcBef>
              <a:buClr>
                <a:srgbClr val="000000"/>
              </a:buCl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Toshitaka</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Baba</a:t>
            </a:r>
            <a:endParaRPr lang="en-US"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Japan</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Summary: </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This action will contribute to the UN 31 Ocean Decade Tsunami Programme. The aim of this action is to develop comprehensive tsunami calculation software that will be available free of charge on the Internet. The software will include two-dimensional shallow water equations commonly used in tsunami hazard assessment. In addition, it can calculate dispersive tsunamis. Parallelized tsunami calculations are possible on laptops as well as on supercomputers. We can predict not only seismic tsunamis, but also non-seismic tsunamis caused by, for example, submarine landslides and volcanic eruptions. User-friendly input/output interfaces are provided.</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buClr>
                <a:srgbClr val="000000"/>
              </a:buClr>
            </a:pPr>
            <a:r>
              <a:rPr lang="fr-FR" sz="7466" b="1" dirty="0">
                <a:latin typeface="72 Light" panose="020B0303030000000003" pitchFamily="34" charset="0"/>
                <a:cs typeface="72 Light" panose="020B0303030000000003" pitchFamily="34" charset="0"/>
                <a:sym typeface="Arial"/>
              </a:rPr>
              <a:t>Start and End: </a:t>
            </a:r>
            <a:r>
              <a:rPr lang="en-US" sz="7466" dirty="0">
                <a:latin typeface="Liberation Sans"/>
                <a:sym typeface="Arial"/>
              </a:rPr>
              <a:t>01/01/2025 - 31/12/2030</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 Global</a:t>
            </a:r>
          </a:p>
          <a:p>
            <a:pPr marL="304792" indent="-304792" defTabSz="1219170">
              <a:spcBef>
                <a:spcPts val="1333"/>
              </a:spcBef>
              <a:defRPr/>
            </a:pPr>
            <a:endParaRPr lang="fr-FR" sz="8533"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868915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C6244-B5D3-E18B-52E0-4A1F525AE0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7F0B32B-8C27-FB9B-A1EC-EC624557A24E}"/>
              </a:ext>
            </a:extLst>
          </p:cNvPr>
          <p:cNvSpPr>
            <a:spLocks noGrp="1"/>
          </p:cNvSpPr>
          <p:nvPr>
            <p:ph idx="1"/>
          </p:nvPr>
        </p:nvSpPr>
        <p:spPr>
          <a:xfrm>
            <a:off x="268448" y="1825625"/>
            <a:ext cx="2697775" cy="4351339"/>
          </a:xfrm>
        </p:spPr>
        <p:txBody>
          <a:bodyPr/>
          <a:lstStyle/>
          <a:p>
            <a:r>
              <a:rPr lang="en-US" dirty="0"/>
              <a:t>7 new actions (projects)</a:t>
            </a:r>
          </a:p>
          <a:p>
            <a:r>
              <a:rPr lang="en-US" dirty="0"/>
              <a:t>1 Contribution</a:t>
            </a:r>
          </a:p>
        </p:txBody>
      </p:sp>
      <p:graphicFrame>
        <p:nvGraphicFramePr>
          <p:cNvPr id="4" name="Chart 3">
            <a:extLst>
              <a:ext uri="{FF2B5EF4-FFF2-40B4-BE49-F238E27FC236}">
                <a16:creationId xmlns:a16="http://schemas.microsoft.com/office/drawing/2014/main" id="{6EA80192-A5F3-F439-8B5B-864B3A04AD19}"/>
              </a:ext>
            </a:extLst>
          </p:cNvPr>
          <p:cNvGraphicFramePr>
            <a:graphicFrameLocks/>
          </p:cNvGraphicFramePr>
          <p:nvPr/>
        </p:nvGraphicFramePr>
        <p:xfrm>
          <a:off x="3048000" y="1600200"/>
          <a:ext cx="8305800" cy="480898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3306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6299F0-A0D3-E5C9-0B1A-9700BE253B48}"/>
              </a:ext>
            </a:extLst>
          </p:cNvPr>
          <p:cNvSpPr>
            <a:spLocks noGrp="1"/>
          </p:cNvSpPr>
          <p:nvPr>
            <p:ph idx="1"/>
          </p:nvPr>
        </p:nvSpPr>
        <p:spPr>
          <a:xfrm>
            <a:off x="227142" y="1253331"/>
            <a:ext cx="2860007" cy="4351339"/>
          </a:xfrm>
        </p:spPr>
        <p:txBody>
          <a:bodyPr/>
          <a:lstStyle/>
          <a:p>
            <a:r>
              <a:rPr lang="en-US" dirty="0"/>
              <a:t>Focus by ODTP Components</a:t>
            </a:r>
          </a:p>
          <a:p>
            <a:pPr lvl="1"/>
            <a:r>
              <a:rPr lang="en-US" dirty="0"/>
              <a:t>61% Hazard/Risk Knowledge</a:t>
            </a:r>
          </a:p>
          <a:p>
            <a:pPr lvl="1"/>
            <a:r>
              <a:rPr lang="en-US" dirty="0">
                <a:solidFill>
                  <a:srgbClr val="C00000"/>
                </a:solidFill>
              </a:rPr>
              <a:t> 9% only Warning and dissemination</a:t>
            </a:r>
          </a:p>
        </p:txBody>
      </p:sp>
      <p:graphicFrame>
        <p:nvGraphicFramePr>
          <p:cNvPr id="4" name="Chart 3">
            <a:extLst>
              <a:ext uri="{FF2B5EF4-FFF2-40B4-BE49-F238E27FC236}">
                <a16:creationId xmlns:a16="http://schemas.microsoft.com/office/drawing/2014/main" id="{7A602A3E-C039-DEA4-31B0-B467BAEB3EBE}"/>
              </a:ext>
            </a:extLst>
          </p:cNvPr>
          <p:cNvGraphicFramePr>
            <a:graphicFrameLocks/>
          </p:cNvGraphicFramePr>
          <p:nvPr>
            <p:extLst>
              <p:ext uri="{D42A27DB-BD31-4B8C-83A1-F6EECF244321}">
                <p14:modId xmlns:p14="http://schemas.microsoft.com/office/powerpoint/2010/main" val="5071217"/>
              </p:ext>
            </p:extLst>
          </p:nvPr>
        </p:nvGraphicFramePr>
        <p:xfrm>
          <a:off x="3534937" y="1253331"/>
          <a:ext cx="8429922" cy="47313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0773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59D9F-C2B0-A7C8-7477-63BCD53335AF}"/>
              </a:ext>
            </a:extLst>
          </p:cNvPr>
          <p:cNvSpPr>
            <a:spLocks noGrp="1"/>
          </p:cNvSpPr>
          <p:nvPr>
            <p:ph type="title"/>
          </p:nvPr>
        </p:nvSpPr>
        <p:spPr>
          <a:xfrm>
            <a:off x="838200" y="365125"/>
            <a:ext cx="10515600" cy="549275"/>
          </a:xfrm>
        </p:spPr>
        <p:txBody>
          <a:bodyPr>
            <a:normAutofit fontScale="90000"/>
          </a:bodyPr>
          <a:lstStyle/>
          <a:p>
            <a:pPr algn="ctr"/>
            <a:r>
              <a:rPr lang="en-US" dirty="0">
                <a:solidFill>
                  <a:srgbClr val="0070C0"/>
                </a:solidFill>
              </a:rPr>
              <a:t>ODTP Related Investments (Call 7)</a:t>
            </a:r>
          </a:p>
        </p:txBody>
      </p:sp>
      <p:sp>
        <p:nvSpPr>
          <p:cNvPr id="3" name="Content Placeholder 2">
            <a:extLst>
              <a:ext uri="{FF2B5EF4-FFF2-40B4-BE49-F238E27FC236}">
                <a16:creationId xmlns:a16="http://schemas.microsoft.com/office/drawing/2014/main" id="{DB91885D-1D5E-75F0-A339-B978045AE0C9}"/>
              </a:ext>
            </a:extLst>
          </p:cNvPr>
          <p:cNvSpPr>
            <a:spLocks noGrp="1"/>
          </p:cNvSpPr>
          <p:nvPr>
            <p:ph idx="1"/>
          </p:nvPr>
        </p:nvSpPr>
        <p:spPr>
          <a:xfrm>
            <a:off x="180278" y="144966"/>
            <a:ext cx="1648521" cy="1917199"/>
          </a:xfrm>
        </p:spPr>
        <p:txBody>
          <a:bodyPr>
            <a:normAutofit/>
          </a:bodyPr>
          <a:lstStyle/>
          <a:p>
            <a:pPr marL="0" indent="0">
              <a:buNone/>
            </a:pPr>
            <a:r>
              <a:rPr lang="en-US" sz="2400" dirty="0">
                <a:solidFill>
                  <a:srgbClr val="0070C0"/>
                </a:solidFill>
              </a:rPr>
              <a:t>17,587320 USD</a:t>
            </a:r>
          </a:p>
          <a:p>
            <a:pPr marL="0" indent="0">
              <a:buNone/>
            </a:pPr>
            <a:r>
              <a:rPr lang="en-US" sz="2400" dirty="0">
                <a:solidFill>
                  <a:srgbClr val="0070C0"/>
                </a:solidFill>
              </a:rPr>
              <a:t>~17.6 Mill USD</a:t>
            </a:r>
          </a:p>
        </p:txBody>
      </p:sp>
      <p:graphicFrame>
        <p:nvGraphicFramePr>
          <p:cNvPr id="4" name="Chart 3">
            <a:extLst>
              <a:ext uri="{FF2B5EF4-FFF2-40B4-BE49-F238E27FC236}">
                <a16:creationId xmlns:a16="http://schemas.microsoft.com/office/drawing/2014/main" id="{A2E954CE-0FEA-3814-62E6-5BA4094EF751}"/>
              </a:ext>
            </a:extLst>
          </p:cNvPr>
          <p:cNvGraphicFramePr>
            <a:graphicFrameLocks/>
          </p:cNvGraphicFramePr>
          <p:nvPr>
            <p:extLst>
              <p:ext uri="{D42A27DB-BD31-4B8C-83A1-F6EECF244321}">
                <p14:modId xmlns:p14="http://schemas.microsoft.com/office/powerpoint/2010/main" val="1072768202"/>
              </p:ext>
            </p:extLst>
          </p:nvPr>
        </p:nvGraphicFramePr>
        <p:xfrm>
          <a:off x="1828801" y="914400"/>
          <a:ext cx="9525000" cy="5374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492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1C7EC-8D38-2E9B-ED49-37E6D9623980}"/>
              </a:ext>
            </a:extLst>
          </p:cNvPr>
          <p:cNvSpPr>
            <a:spLocks noGrp="1"/>
          </p:cNvSpPr>
          <p:nvPr>
            <p:ph type="title"/>
          </p:nvPr>
        </p:nvSpPr>
        <p:spPr>
          <a:xfrm>
            <a:off x="3666552" y="1347631"/>
            <a:ext cx="4679200" cy="1426800"/>
          </a:xfrm>
        </p:spPr>
        <p:txBody>
          <a:bodyPr/>
          <a:lstStyle/>
          <a:p>
            <a:r>
              <a:rPr lang="en-US" dirty="0">
                <a:solidFill>
                  <a:srgbClr val="0070C0"/>
                </a:solidFill>
              </a:rPr>
              <a:t>CALL 8</a:t>
            </a:r>
          </a:p>
        </p:txBody>
      </p:sp>
      <p:sp>
        <p:nvSpPr>
          <p:cNvPr id="3" name="Subtitle 2">
            <a:extLst>
              <a:ext uri="{FF2B5EF4-FFF2-40B4-BE49-F238E27FC236}">
                <a16:creationId xmlns:a16="http://schemas.microsoft.com/office/drawing/2014/main" id="{0EAFA734-A058-7E93-B0ED-CFDAA17F615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12030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64">
          <a:extLst>
            <a:ext uri="{FF2B5EF4-FFF2-40B4-BE49-F238E27FC236}">
              <a16:creationId xmlns:a16="http://schemas.microsoft.com/office/drawing/2014/main" id="{2C041699-B4DF-1DB6-9CBB-1D2E89EA8BED}"/>
            </a:ext>
          </a:extLst>
        </p:cNvPr>
        <p:cNvGrpSpPr/>
        <p:nvPr/>
      </p:nvGrpSpPr>
      <p:grpSpPr>
        <a:xfrm>
          <a:off x="0" y="0"/>
          <a:ext cx="0" cy="0"/>
          <a:chOff x="0" y="0"/>
          <a:chExt cx="0" cy="0"/>
        </a:xfrm>
      </p:grpSpPr>
      <p:grpSp>
        <p:nvGrpSpPr>
          <p:cNvPr id="1367" name="Google Shape;1367;p35">
            <a:extLst>
              <a:ext uri="{FF2B5EF4-FFF2-40B4-BE49-F238E27FC236}">
                <a16:creationId xmlns:a16="http://schemas.microsoft.com/office/drawing/2014/main" id="{289F3415-A757-16B5-D0BB-1FCFFEED4D89}"/>
              </a:ext>
            </a:extLst>
          </p:cNvPr>
          <p:cNvGrpSpPr/>
          <p:nvPr/>
        </p:nvGrpSpPr>
        <p:grpSpPr>
          <a:xfrm>
            <a:off x="-8" y="-7"/>
            <a:ext cx="5497376" cy="6372237"/>
            <a:chOff x="-6" y="-5"/>
            <a:chExt cx="4123032" cy="4779178"/>
          </a:xfrm>
        </p:grpSpPr>
        <p:grpSp>
          <p:nvGrpSpPr>
            <p:cNvPr id="1368" name="Google Shape;1368;p35">
              <a:extLst>
                <a:ext uri="{FF2B5EF4-FFF2-40B4-BE49-F238E27FC236}">
                  <a16:creationId xmlns:a16="http://schemas.microsoft.com/office/drawing/2014/main" id="{DE53CD1B-38FF-680C-1385-FE3DA0C4983E}"/>
                </a:ext>
              </a:extLst>
            </p:cNvPr>
            <p:cNvGrpSpPr/>
            <p:nvPr/>
          </p:nvGrpSpPr>
          <p:grpSpPr>
            <a:xfrm>
              <a:off x="-6" y="-5"/>
              <a:ext cx="4123032" cy="4779178"/>
              <a:chOff x="-6" y="-5"/>
              <a:chExt cx="4123032" cy="4779178"/>
            </a:xfrm>
          </p:grpSpPr>
          <p:grpSp>
            <p:nvGrpSpPr>
              <p:cNvPr id="1369" name="Google Shape;1369;p35">
                <a:extLst>
                  <a:ext uri="{FF2B5EF4-FFF2-40B4-BE49-F238E27FC236}">
                    <a16:creationId xmlns:a16="http://schemas.microsoft.com/office/drawing/2014/main" id="{FFA8B9C6-6DEE-CDC9-9EF2-C300924F9646}"/>
                  </a:ext>
                </a:extLst>
              </p:cNvPr>
              <p:cNvGrpSpPr/>
              <p:nvPr/>
            </p:nvGrpSpPr>
            <p:grpSpPr>
              <a:xfrm>
                <a:off x="-6" y="-5"/>
                <a:ext cx="4123032" cy="4779178"/>
                <a:chOff x="4676125" y="459400"/>
                <a:chExt cx="1013628" cy="1174938"/>
              </a:xfrm>
            </p:grpSpPr>
            <p:sp>
              <p:nvSpPr>
                <p:cNvPr id="1370" name="Google Shape;1370;p35">
                  <a:extLst>
                    <a:ext uri="{FF2B5EF4-FFF2-40B4-BE49-F238E27FC236}">
                      <a16:creationId xmlns:a16="http://schemas.microsoft.com/office/drawing/2014/main" id="{2989E725-59C6-2505-56A9-424D15121603}"/>
                    </a:ext>
                  </a:extLst>
                </p:cNvPr>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a:extLst>
                    <a:ext uri="{FF2B5EF4-FFF2-40B4-BE49-F238E27FC236}">
                      <a16:creationId xmlns:a16="http://schemas.microsoft.com/office/drawing/2014/main" id="{4F063E68-84FA-1AA1-3CD4-C027494A0440}"/>
                    </a:ext>
                  </a:extLst>
                </p:cNvPr>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a:extLst>
                    <a:ext uri="{FF2B5EF4-FFF2-40B4-BE49-F238E27FC236}">
                      <a16:creationId xmlns:a16="http://schemas.microsoft.com/office/drawing/2014/main" id="{0FA298D8-DEB1-8C75-ADE3-B49EF0BCDBB1}"/>
                    </a:ext>
                  </a:extLst>
                </p:cNvPr>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a:extLst>
                    <a:ext uri="{FF2B5EF4-FFF2-40B4-BE49-F238E27FC236}">
                      <a16:creationId xmlns:a16="http://schemas.microsoft.com/office/drawing/2014/main" id="{36121124-EC7A-0B20-DA51-2B27CCD614CB}"/>
                    </a:ext>
                  </a:extLst>
                </p:cNvPr>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a:extLst>
                    <a:ext uri="{FF2B5EF4-FFF2-40B4-BE49-F238E27FC236}">
                      <a16:creationId xmlns:a16="http://schemas.microsoft.com/office/drawing/2014/main" id="{A72D22F8-BFAC-294D-62F6-26045430F634}"/>
                    </a:ext>
                  </a:extLst>
                </p:cNvPr>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a:extLst>
                    <a:ext uri="{FF2B5EF4-FFF2-40B4-BE49-F238E27FC236}">
                      <a16:creationId xmlns:a16="http://schemas.microsoft.com/office/drawing/2014/main" id="{A94E4650-D749-B14C-8C41-06FF76035C02}"/>
                    </a:ext>
                  </a:extLst>
                </p:cNvPr>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a:extLst>
                    <a:ext uri="{FF2B5EF4-FFF2-40B4-BE49-F238E27FC236}">
                      <a16:creationId xmlns:a16="http://schemas.microsoft.com/office/drawing/2014/main" id="{FEEBB779-D54D-800F-2EE9-97303C86405C}"/>
                    </a:ext>
                  </a:extLst>
                </p:cNvPr>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a:extLst>
                    <a:ext uri="{FF2B5EF4-FFF2-40B4-BE49-F238E27FC236}">
                      <a16:creationId xmlns:a16="http://schemas.microsoft.com/office/drawing/2014/main" id="{C984E3DC-E35A-E110-AF5B-60CD9C6E4233}"/>
                    </a:ext>
                  </a:extLst>
                </p:cNvPr>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a:extLst>
                    <a:ext uri="{FF2B5EF4-FFF2-40B4-BE49-F238E27FC236}">
                      <a16:creationId xmlns:a16="http://schemas.microsoft.com/office/drawing/2014/main" id="{C1BE1498-D96B-EAED-1102-9BA156FD0A43}"/>
                    </a:ext>
                  </a:extLst>
                </p:cNvPr>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a:extLst>
                    <a:ext uri="{FF2B5EF4-FFF2-40B4-BE49-F238E27FC236}">
                      <a16:creationId xmlns:a16="http://schemas.microsoft.com/office/drawing/2014/main" id="{8541A18C-F988-30DE-0B41-087D77D166DF}"/>
                    </a:ext>
                  </a:extLst>
                </p:cNvPr>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a:extLst>
                    <a:ext uri="{FF2B5EF4-FFF2-40B4-BE49-F238E27FC236}">
                      <a16:creationId xmlns:a16="http://schemas.microsoft.com/office/drawing/2014/main" id="{DF5EAF02-D5F7-BDC5-5B4B-F846C7B15AA1}"/>
                    </a:ext>
                  </a:extLst>
                </p:cNvPr>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a:extLst>
                    <a:ext uri="{FF2B5EF4-FFF2-40B4-BE49-F238E27FC236}">
                      <a16:creationId xmlns:a16="http://schemas.microsoft.com/office/drawing/2014/main" id="{E78F3547-8A0A-80FA-3A13-88763F02D584}"/>
                    </a:ext>
                  </a:extLst>
                </p:cNvPr>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a:extLst>
                    <a:ext uri="{FF2B5EF4-FFF2-40B4-BE49-F238E27FC236}">
                      <a16:creationId xmlns:a16="http://schemas.microsoft.com/office/drawing/2014/main" id="{5E329866-AB07-7848-1364-6CAA2BB3082D}"/>
                    </a:ext>
                  </a:extLst>
                </p:cNvPr>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a:extLst>
                    <a:ext uri="{FF2B5EF4-FFF2-40B4-BE49-F238E27FC236}">
                      <a16:creationId xmlns:a16="http://schemas.microsoft.com/office/drawing/2014/main" id="{5F508C98-023C-63F4-81F9-FD355799E29B}"/>
                    </a:ext>
                  </a:extLst>
                </p:cNvPr>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a:extLst>
                    <a:ext uri="{FF2B5EF4-FFF2-40B4-BE49-F238E27FC236}">
                      <a16:creationId xmlns:a16="http://schemas.microsoft.com/office/drawing/2014/main" id="{199B61BB-F300-3863-D5D7-7B9C50BEDC77}"/>
                    </a:ext>
                  </a:extLst>
                </p:cNvPr>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a:extLst>
                    <a:ext uri="{FF2B5EF4-FFF2-40B4-BE49-F238E27FC236}">
                      <a16:creationId xmlns:a16="http://schemas.microsoft.com/office/drawing/2014/main" id="{B976C390-9C5B-9BF1-FB72-19A635E22393}"/>
                    </a:ext>
                  </a:extLst>
                </p:cNvPr>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a:extLst>
                    <a:ext uri="{FF2B5EF4-FFF2-40B4-BE49-F238E27FC236}">
                      <a16:creationId xmlns:a16="http://schemas.microsoft.com/office/drawing/2014/main" id="{9237B5FD-857B-A9ED-0D68-7F32C7028AC1}"/>
                    </a:ext>
                  </a:extLst>
                </p:cNvPr>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a:extLst>
                    <a:ext uri="{FF2B5EF4-FFF2-40B4-BE49-F238E27FC236}">
                      <a16:creationId xmlns:a16="http://schemas.microsoft.com/office/drawing/2014/main" id="{9AD91D69-C222-E4AF-9322-DD56A1F73278}"/>
                    </a:ext>
                  </a:extLst>
                </p:cNvPr>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a:extLst>
                    <a:ext uri="{FF2B5EF4-FFF2-40B4-BE49-F238E27FC236}">
                      <a16:creationId xmlns:a16="http://schemas.microsoft.com/office/drawing/2014/main" id="{8B7D98D1-5FBF-834B-EA66-E30427449CA3}"/>
                    </a:ext>
                  </a:extLst>
                </p:cNvPr>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a:extLst>
                    <a:ext uri="{FF2B5EF4-FFF2-40B4-BE49-F238E27FC236}">
                      <a16:creationId xmlns:a16="http://schemas.microsoft.com/office/drawing/2014/main" id="{1A1183B8-74D9-7BD3-F9FA-92432D1F3484}"/>
                    </a:ext>
                  </a:extLst>
                </p:cNvPr>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a:extLst>
                    <a:ext uri="{FF2B5EF4-FFF2-40B4-BE49-F238E27FC236}">
                      <a16:creationId xmlns:a16="http://schemas.microsoft.com/office/drawing/2014/main" id="{F1E6ADC9-CC7E-02F6-5090-12AA6BC75265}"/>
                    </a:ext>
                  </a:extLst>
                </p:cNvPr>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a:extLst>
                    <a:ext uri="{FF2B5EF4-FFF2-40B4-BE49-F238E27FC236}">
                      <a16:creationId xmlns:a16="http://schemas.microsoft.com/office/drawing/2014/main" id="{07768918-04F1-DD5D-F310-D31F6512DD62}"/>
                    </a:ext>
                  </a:extLst>
                </p:cNvPr>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a:extLst>
                    <a:ext uri="{FF2B5EF4-FFF2-40B4-BE49-F238E27FC236}">
                      <a16:creationId xmlns:a16="http://schemas.microsoft.com/office/drawing/2014/main" id="{27B87856-449D-AE55-BACC-F20ABC6868D2}"/>
                    </a:ext>
                  </a:extLst>
                </p:cNvPr>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a:extLst>
                    <a:ext uri="{FF2B5EF4-FFF2-40B4-BE49-F238E27FC236}">
                      <a16:creationId xmlns:a16="http://schemas.microsoft.com/office/drawing/2014/main" id="{F12BFBC0-B74C-18F2-30BD-C3B96A4AA813}"/>
                    </a:ext>
                  </a:extLst>
                </p:cNvPr>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a:extLst>
                    <a:ext uri="{FF2B5EF4-FFF2-40B4-BE49-F238E27FC236}">
                      <a16:creationId xmlns:a16="http://schemas.microsoft.com/office/drawing/2014/main" id="{F10D3B20-DB0C-E04E-91D5-515A20041D8C}"/>
                    </a:ext>
                  </a:extLst>
                </p:cNvPr>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a:extLst>
                    <a:ext uri="{FF2B5EF4-FFF2-40B4-BE49-F238E27FC236}">
                      <a16:creationId xmlns:a16="http://schemas.microsoft.com/office/drawing/2014/main" id="{C8A45620-DFDB-C9FF-8138-1E1F966F0DC5}"/>
                    </a:ext>
                  </a:extLst>
                </p:cNvPr>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a:extLst>
                    <a:ext uri="{FF2B5EF4-FFF2-40B4-BE49-F238E27FC236}">
                      <a16:creationId xmlns:a16="http://schemas.microsoft.com/office/drawing/2014/main" id="{489D5884-B6BA-6602-4949-363A0C5C8EFC}"/>
                    </a:ext>
                  </a:extLst>
                </p:cNvPr>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a:extLst>
                    <a:ext uri="{FF2B5EF4-FFF2-40B4-BE49-F238E27FC236}">
                      <a16:creationId xmlns:a16="http://schemas.microsoft.com/office/drawing/2014/main" id="{BF65F040-E43B-0C86-F526-2DA6D533C4D3}"/>
                    </a:ext>
                  </a:extLst>
                </p:cNvPr>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a:extLst>
                    <a:ext uri="{FF2B5EF4-FFF2-40B4-BE49-F238E27FC236}">
                      <a16:creationId xmlns:a16="http://schemas.microsoft.com/office/drawing/2014/main" id="{E233EE3D-6D5B-97D7-E5A3-AD333AD73370}"/>
                    </a:ext>
                  </a:extLst>
                </p:cNvPr>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a:extLst>
                    <a:ext uri="{FF2B5EF4-FFF2-40B4-BE49-F238E27FC236}">
                      <a16:creationId xmlns:a16="http://schemas.microsoft.com/office/drawing/2014/main" id="{CB27A236-F891-B46B-090C-803668D930BF}"/>
                    </a:ext>
                  </a:extLst>
                </p:cNvPr>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a:extLst>
                    <a:ext uri="{FF2B5EF4-FFF2-40B4-BE49-F238E27FC236}">
                      <a16:creationId xmlns:a16="http://schemas.microsoft.com/office/drawing/2014/main" id="{7F72B5AB-3378-3B0F-9B17-BA2F6F1BEAAD}"/>
                    </a:ext>
                  </a:extLst>
                </p:cNvPr>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a:extLst>
                    <a:ext uri="{FF2B5EF4-FFF2-40B4-BE49-F238E27FC236}">
                      <a16:creationId xmlns:a16="http://schemas.microsoft.com/office/drawing/2014/main" id="{E965EC56-94BD-9AF6-FC36-CEA4D5AB9810}"/>
                    </a:ext>
                  </a:extLst>
                </p:cNvPr>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a:extLst>
                    <a:ext uri="{FF2B5EF4-FFF2-40B4-BE49-F238E27FC236}">
                      <a16:creationId xmlns:a16="http://schemas.microsoft.com/office/drawing/2014/main" id="{C7C46DF8-E705-CEE1-A5B0-AB347193D554}"/>
                    </a:ext>
                  </a:extLst>
                </p:cNvPr>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a:extLst>
                    <a:ext uri="{FF2B5EF4-FFF2-40B4-BE49-F238E27FC236}">
                      <a16:creationId xmlns:a16="http://schemas.microsoft.com/office/drawing/2014/main" id="{9B80B60D-5C83-9E99-4B1E-685A20027734}"/>
                    </a:ext>
                  </a:extLst>
                </p:cNvPr>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a:extLst>
                    <a:ext uri="{FF2B5EF4-FFF2-40B4-BE49-F238E27FC236}">
                      <a16:creationId xmlns:a16="http://schemas.microsoft.com/office/drawing/2014/main" id="{7AD5E99C-090C-1A50-9419-DF21D6A08B67}"/>
                    </a:ext>
                  </a:extLst>
                </p:cNvPr>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a:extLst>
                    <a:ext uri="{FF2B5EF4-FFF2-40B4-BE49-F238E27FC236}">
                      <a16:creationId xmlns:a16="http://schemas.microsoft.com/office/drawing/2014/main" id="{687D6F9C-253A-93B9-7269-2071E99EDB37}"/>
                    </a:ext>
                  </a:extLst>
                </p:cNvPr>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a:extLst>
                    <a:ext uri="{FF2B5EF4-FFF2-40B4-BE49-F238E27FC236}">
                      <a16:creationId xmlns:a16="http://schemas.microsoft.com/office/drawing/2014/main" id="{9DD03590-3883-A900-FE8C-468BE85A142F}"/>
                    </a:ext>
                  </a:extLst>
                </p:cNvPr>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a:extLst>
                    <a:ext uri="{FF2B5EF4-FFF2-40B4-BE49-F238E27FC236}">
                      <a16:creationId xmlns:a16="http://schemas.microsoft.com/office/drawing/2014/main" id="{07AD0F55-6C1E-FB98-DE66-C71599D36D62}"/>
                    </a:ext>
                  </a:extLst>
                </p:cNvPr>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a:extLst>
                    <a:ext uri="{FF2B5EF4-FFF2-40B4-BE49-F238E27FC236}">
                      <a16:creationId xmlns:a16="http://schemas.microsoft.com/office/drawing/2014/main" id="{62C7BF91-E218-C8CF-EFA8-52319A2E5702}"/>
                    </a:ext>
                  </a:extLst>
                </p:cNvPr>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a:extLst>
                    <a:ext uri="{FF2B5EF4-FFF2-40B4-BE49-F238E27FC236}">
                      <a16:creationId xmlns:a16="http://schemas.microsoft.com/office/drawing/2014/main" id="{17327178-4ADE-C340-5185-834CC422033A}"/>
                    </a:ext>
                  </a:extLst>
                </p:cNvPr>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a:extLst>
                    <a:ext uri="{FF2B5EF4-FFF2-40B4-BE49-F238E27FC236}">
                      <a16:creationId xmlns:a16="http://schemas.microsoft.com/office/drawing/2014/main" id="{CF1BD8F6-08EE-38BD-40ED-1CEF3694657A}"/>
                    </a:ext>
                  </a:extLst>
                </p:cNvPr>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a:extLst>
                    <a:ext uri="{FF2B5EF4-FFF2-40B4-BE49-F238E27FC236}">
                      <a16:creationId xmlns:a16="http://schemas.microsoft.com/office/drawing/2014/main" id="{C2D27ED4-E717-492B-8701-E38A07B40B55}"/>
                    </a:ext>
                  </a:extLst>
                </p:cNvPr>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a:extLst>
                    <a:ext uri="{FF2B5EF4-FFF2-40B4-BE49-F238E27FC236}">
                      <a16:creationId xmlns:a16="http://schemas.microsoft.com/office/drawing/2014/main" id="{25A0EABD-63D6-1A9B-A19B-671C2E6DE5F6}"/>
                    </a:ext>
                  </a:extLst>
                </p:cNvPr>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a:extLst>
                    <a:ext uri="{FF2B5EF4-FFF2-40B4-BE49-F238E27FC236}">
                      <a16:creationId xmlns:a16="http://schemas.microsoft.com/office/drawing/2014/main" id="{B2A2D696-D3D2-D2B7-2F74-C9F14F5BCF8D}"/>
                    </a:ext>
                  </a:extLst>
                </p:cNvPr>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a:extLst>
                    <a:ext uri="{FF2B5EF4-FFF2-40B4-BE49-F238E27FC236}">
                      <a16:creationId xmlns:a16="http://schemas.microsoft.com/office/drawing/2014/main" id="{2BE78E6C-3C8F-9452-6CAC-C3D75D406F15}"/>
                    </a:ext>
                  </a:extLst>
                </p:cNvPr>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a:extLst>
                    <a:ext uri="{FF2B5EF4-FFF2-40B4-BE49-F238E27FC236}">
                      <a16:creationId xmlns:a16="http://schemas.microsoft.com/office/drawing/2014/main" id="{41418992-4F3C-D7E2-06F8-0E6F249B774F}"/>
                    </a:ext>
                  </a:extLst>
                </p:cNvPr>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a:extLst>
                    <a:ext uri="{FF2B5EF4-FFF2-40B4-BE49-F238E27FC236}">
                      <a16:creationId xmlns:a16="http://schemas.microsoft.com/office/drawing/2014/main" id="{DEAF032F-A190-8396-B8E3-2DCCB93783C4}"/>
                    </a:ext>
                  </a:extLst>
                </p:cNvPr>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a:extLst>
                    <a:ext uri="{FF2B5EF4-FFF2-40B4-BE49-F238E27FC236}">
                      <a16:creationId xmlns:a16="http://schemas.microsoft.com/office/drawing/2014/main" id="{558C99F7-9F0F-1856-9633-5B9E9A31B2D2}"/>
                    </a:ext>
                  </a:extLst>
                </p:cNvPr>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a:extLst>
                    <a:ext uri="{FF2B5EF4-FFF2-40B4-BE49-F238E27FC236}">
                      <a16:creationId xmlns:a16="http://schemas.microsoft.com/office/drawing/2014/main" id="{230073BC-8A2B-7F3D-BBB5-5250DFDE0EE4}"/>
                    </a:ext>
                  </a:extLst>
                </p:cNvPr>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a:extLst>
                    <a:ext uri="{FF2B5EF4-FFF2-40B4-BE49-F238E27FC236}">
                      <a16:creationId xmlns:a16="http://schemas.microsoft.com/office/drawing/2014/main" id="{3F0B7D22-C35F-49FD-12BC-BE71A4C4AB10}"/>
                    </a:ext>
                  </a:extLst>
                </p:cNvPr>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a:extLst>
                    <a:ext uri="{FF2B5EF4-FFF2-40B4-BE49-F238E27FC236}">
                      <a16:creationId xmlns:a16="http://schemas.microsoft.com/office/drawing/2014/main" id="{19A34C51-77DF-05C2-AAAB-75CE48E00BDE}"/>
                    </a:ext>
                  </a:extLst>
                </p:cNvPr>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a:extLst>
                    <a:ext uri="{FF2B5EF4-FFF2-40B4-BE49-F238E27FC236}">
                      <a16:creationId xmlns:a16="http://schemas.microsoft.com/office/drawing/2014/main" id="{E762D825-8B0A-E45A-99B2-6D8A8300B1E1}"/>
                    </a:ext>
                  </a:extLst>
                </p:cNvPr>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a:extLst>
                    <a:ext uri="{FF2B5EF4-FFF2-40B4-BE49-F238E27FC236}">
                      <a16:creationId xmlns:a16="http://schemas.microsoft.com/office/drawing/2014/main" id="{3E7D1F1B-7F31-4B1D-4FB0-64AA08C5410C}"/>
                    </a:ext>
                  </a:extLst>
                </p:cNvPr>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a:extLst>
                    <a:ext uri="{FF2B5EF4-FFF2-40B4-BE49-F238E27FC236}">
                      <a16:creationId xmlns:a16="http://schemas.microsoft.com/office/drawing/2014/main" id="{66061AFE-E3A2-0E94-B1B6-544F50ED9DD0}"/>
                    </a:ext>
                  </a:extLst>
                </p:cNvPr>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a:extLst>
                  <a:ext uri="{FF2B5EF4-FFF2-40B4-BE49-F238E27FC236}">
                    <a16:creationId xmlns:a16="http://schemas.microsoft.com/office/drawing/2014/main" id="{8EE77D66-AA6D-0BB1-542B-1A07DBFB1236}"/>
                  </a:ext>
                </a:extLst>
              </p:cNvPr>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a:extLst>
                <a:ext uri="{FF2B5EF4-FFF2-40B4-BE49-F238E27FC236}">
                  <a16:creationId xmlns:a16="http://schemas.microsoft.com/office/drawing/2014/main" id="{68808092-7D6D-5E37-6630-F7C5E86AB9D6}"/>
                </a:ext>
              </a:extLst>
            </p:cNvPr>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a:extLst>
              <a:ext uri="{FF2B5EF4-FFF2-40B4-BE49-F238E27FC236}">
                <a16:creationId xmlns:a16="http://schemas.microsoft.com/office/drawing/2014/main" id="{92A2FFD3-4E68-60BE-F4F8-928989526E27}"/>
              </a:ext>
            </a:extLst>
          </p:cNvPr>
          <p:cNvGrpSpPr/>
          <p:nvPr/>
        </p:nvGrpSpPr>
        <p:grpSpPr>
          <a:xfrm>
            <a:off x="-2211" y="3835754"/>
            <a:ext cx="6514475" cy="3022239"/>
            <a:chOff x="-1658" y="2876815"/>
            <a:chExt cx="4885856" cy="2266679"/>
          </a:xfrm>
        </p:grpSpPr>
        <p:sp>
          <p:nvSpPr>
            <p:cNvPr id="1427" name="Google Shape;1427;p35">
              <a:extLst>
                <a:ext uri="{FF2B5EF4-FFF2-40B4-BE49-F238E27FC236}">
                  <a16:creationId xmlns:a16="http://schemas.microsoft.com/office/drawing/2014/main" id="{0FC9D194-9708-3097-7402-F011E05F0295}"/>
                </a:ext>
              </a:extLst>
            </p:cNvPr>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a:extLst>
                <a:ext uri="{FF2B5EF4-FFF2-40B4-BE49-F238E27FC236}">
                  <a16:creationId xmlns:a16="http://schemas.microsoft.com/office/drawing/2014/main" id="{7B9AA3E4-7CF1-5E96-00AC-866E5F39CDAA}"/>
                </a:ext>
              </a:extLst>
            </p:cNvPr>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8830118E-38F8-4FD4-FF17-988C1B403B8F}"/>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7466" b="1" dirty="0">
                <a:solidFill>
                  <a:srgbClr val="0070C0"/>
                </a:solidFill>
                <a:latin typeface="72 Light" panose="020B0303030000000003" pitchFamily="34" charset="0"/>
                <a:cs typeface="72 Light" panose="020B0303030000000003" pitchFamily="34" charset="0"/>
                <a:sym typeface="Arial"/>
              </a:rPr>
              <a:t>PROJECT (1)  : </a:t>
            </a:r>
            <a:r>
              <a:rPr lang="fr-FR" sz="7200" b="0" i="0" u="none" strike="noStrike" baseline="0" dirty="0">
                <a:solidFill>
                  <a:srgbClr val="0070C0"/>
                </a:solidFill>
                <a:latin typeface="Liberation Sans"/>
              </a:rPr>
              <a:t>SUSTAIN (</a:t>
            </a:r>
            <a:r>
              <a:rPr lang="fr-FR" sz="7200" b="0" i="0" u="none" strike="noStrike" baseline="0" dirty="0" err="1">
                <a:solidFill>
                  <a:srgbClr val="0070C0"/>
                </a:solidFill>
                <a:latin typeface="Liberation Sans"/>
              </a:rPr>
              <a:t>tSUnami</a:t>
            </a:r>
            <a:r>
              <a:rPr lang="fr-FR" sz="7200" b="0" i="0" u="none" strike="noStrike" baseline="0" dirty="0">
                <a:solidFill>
                  <a:srgbClr val="0070C0"/>
                </a:solidFill>
                <a:latin typeface="Liberation Sans"/>
              </a:rPr>
              <a:t> </a:t>
            </a:r>
            <a:r>
              <a:rPr lang="fr-FR" sz="7200" b="0" i="0" u="none" strike="noStrike" baseline="0" dirty="0" err="1">
                <a:solidFill>
                  <a:srgbClr val="0070C0"/>
                </a:solidFill>
                <a:latin typeface="Liberation Sans"/>
              </a:rPr>
              <a:t>reSilient</a:t>
            </a:r>
            <a:r>
              <a:rPr lang="fr-FR" sz="7200" b="0" i="0" u="none" strike="noStrike" baseline="0" dirty="0">
                <a:solidFill>
                  <a:srgbClr val="0070C0"/>
                </a:solidFill>
                <a:latin typeface="Liberation Sans"/>
              </a:rPr>
              <a:t> </a:t>
            </a:r>
            <a:r>
              <a:rPr lang="fr-FR" sz="7200" b="0" i="0" u="none" strike="noStrike" baseline="0" dirty="0" err="1">
                <a:solidFill>
                  <a:srgbClr val="0070C0"/>
                </a:solidFill>
                <a:latin typeface="Liberation Sans"/>
              </a:rPr>
              <a:t>criTicAl</a:t>
            </a:r>
            <a:r>
              <a:rPr lang="fr-FR" sz="7200" b="0" i="0" u="none" strike="noStrike" baseline="0" dirty="0">
                <a:solidFill>
                  <a:srgbClr val="0070C0"/>
                </a:solidFill>
                <a:latin typeface="Liberation Sans"/>
              </a:rPr>
              <a:t> </a:t>
            </a:r>
            <a:r>
              <a:rPr lang="fr-FR" sz="7200" b="0" i="0" u="none" strike="noStrike" baseline="0" dirty="0" err="1">
                <a:solidFill>
                  <a:srgbClr val="0070C0"/>
                </a:solidFill>
                <a:latin typeface="Liberation Sans"/>
              </a:rPr>
              <a:t>INfrastructure</a:t>
            </a:r>
            <a:r>
              <a:rPr lang="fr-FR" sz="7200" b="0" i="0" u="none" strike="noStrike" baseline="0" dirty="0">
                <a:solidFill>
                  <a:srgbClr val="0070C0"/>
                </a:solidFill>
                <a:latin typeface="Liberation Sans"/>
              </a:rPr>
              <a:t>)</a:t>
            </a:r>
            <a:endParaRPr lang="fr-FR" sz="7200" b="1" dirty="0">
              <a:solidFill>
                <a:srgbClr val="0070C0"/>
              </a:solidFill>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FOCUS: </a:t>
            </a:r>
            <a:r>
              <a:rPr lang="en-US" sz="7200" dirty="0">
                <a:solidFill>
                  <a:srgbClr val="000000"/>
                </a:solidFill>
                <a:effectLst/>
                <a:latin typeface="Arial" panose="020B0604020202020204" pitchFamily="34" charset="0"/>
                <a:ea typeface="DengXian" panose="02010600030101010101" pitchFamily="2" charset="-122"/>
                <a:cs typeface="Aptos" panose="020B0004020202020204" pitchFamily="34" charset="0"/>
              </a:rPr>
              <a:t>PREPAREDNESS AND RESPONSE/</a:t>
            </a:r>
            <a:r>
              <a:rPr lang="en-US" sz="7466" dirty="0">
                <a:latin typeface="Liberation Sans"/>
                <a:ea typeface="DengXian" panose="02010600030101010101" pitchFamily="2" charset="-122"/>
                <a:cs typeface="Arial" panose="020B0604020202020204" pitchFamily="34" charset="0"/>
                <a:sym typeface="Arial"/>
              </a:rPr>
              <a:t> BUILDING CAPACITY / TOOLS/GUIDELINES</a:t>
            </a:r>
          </a:p>
          <a:p>
            <a:pPr algn="l"/>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algn="l"/>
            <a:r>
              <a:rPr lang="fr-FR" sz="7466" b="1" dirty="0">
                <a:latin typeface="72 Light" panose="020B0303030000000003" pitchFamily="34" charset="0"/>
                <a:cs typeface="72 Light" panose="020B0303030000000003" pitchFamily="34" charset="0"/>
                <a:sym typeface="Arial"/>
              </a:rPr>
              <a:t>Institution:</a:t>
            </a:r>
            <a:r>
              <a:rPr lang="fr-FR" sz="7466" b="1" dirty="0">
                <a:latin typeface="+mj-lt"/>
                <a:cs typeface="72 Light" panose="020B0303030000000003" pitchFamily="34" charset="0"/>
                <a:sym typeface="Arial"/>
              </a:rPr>
              <a:t> </a:t>
            </a:r>
            <a:r>
              <a:rPr lang="en-US" sz="7200" i="0" u="none" strike="noStrike" baseline="0" dirty="0">
                <a:solidFill>
                  <a:srgbClr val="323D48"/>
                </a:solidFill>
                <a:latin typeface="72 Light" panose="020B0303030000000003" pitchFamily="34" charset="0"/>
                <a:cs typeface="72 Light" panose="020B0303030000000003" pitchFamily="34" charset="0"/>
              </a:rPr>
              <a:t>Center of Earthquake and Tsunami Disaster Mitigation of the Institute Technology of Sumatera</a:t>
            </a:r>
            <a:br>
              <a:rPr lang="fr-FR" sz="7200" b="1" dirty="0">
                <a:solidFill>
                  <a:srgbClr val="323D48"/>
                </a:solidFill>
                <a:latin typeface="72 Light" panose="020B0303030000000003" pitchFamily="34" charset="0"/>
                <a:cs typeface="72 Light" panose="020B0303030000000003" pitchFamily="34" charset="0"/>
                <a:sym typeface="Arial"/>
              </a:rPr>
            </a:br>
            <a:r>
              <a:rPr lang="en-US" sz="7466" b="1" dirty="0">
                <a:latin typeface="72 Light" panose="020B0303030000000003" pitchFamily="34" charset="0"/>
                <a:cs typeface="72 Light" panose="020B0303030000000003" pitchFamily="34" charset="0"/>
                <a:sym typeface="Arial"/>
              </a:rPr>
              <a:t>Host: </a:t>
            </a:r>
            <a:r>
              <a:rPr lang="en-US" sz="7466" dirty="0">
                <a:latin typeface="72 Light" panose="020B0303030000000003" pitchFamily="34" charset="0"/>
                <a:cs typeface="72 Light" panose="020B0303030000000003" pitchFamily="34" charset="0"/>
                <a:sym typeface="Arial"/>
              </a:rPr>
              <a:t>ODTP</a:t>
            </a:r>
          </a:p>
          <a:p>
            <a:pPr marL="0" indent="-304792" defTabSz="1219170">
              <a:spcBef>
                <a:spcPts val="0"/>
              </a:spcBef>
              <a:buClr>
                <a:srgbClr val="000000"/>
              </a:buCl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Harkunti Pertiwi Rahayu</a:t>
            </a:r>
            <a:endParaRPr lang="en-US"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Indonesia</a:t>
            </a:r>
            <a:endParaRPr lang="fr-FR" sz="7466" dirty="0">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Budget</a:t>
            </a:r>
            <a:r>
              <a:rPr lang="fr-FR" sz="7466" dirty="0">
                <a:latin typeface="72 Light" panose="020B0303030000000003" pitchFamily="34" charset="0"/>
                <a:cs typeface="72 Light" panose="020B0303030000000003" pitchFamily="34" charset="0"/>
                <a:sym typeface="Arial"/>
              </a:rPr>
              <a:t>: </a:t>
            </a:r>
            <a:r>
              <a:rPr lang="en-US" sz="7200" i="0" u="none" strike="noStrike" baseline="0" dirty="0">
                <a:solidFill>
                  <a:srgbClr val="323D48"/>
                </a:solidFill>
                <a:latin typeface="72 Light" panose="020B0303030000000003" pitchFamily="34" charset="0"/>
                <a:cs typeface="72 Light" panose="020B0303030000000003" pitchFamily="34" charset="0"/>
              </a:rPr>
              <a:t>700000 Euros</a:t>
            </a:r>
            <a:endParaRPr lang="fr-FR" sz="7200" dirty="0">
              <a:latin typeface="72 Light" panose="020B0303030000000003" pitchFamily="34" charset="0"/>
              <a:cs typeface="72 Light" panose="020B0303030000000003" pitchFamily="34" charset="0"/>
              <a:sym typeface="Arial"/>
            </a:endParaRPr>
          </a:p>
          <a:p>
            <a:pPr marL="304792" indent="-304792" algn="just" defTabSz="1219170">
              <a:spcBef>
                <a:spcPts val="1333"/>
              </a:spcBef>
              <a:defRPr/>
            </a:pPr>
            <a:r>
              <a:rPr lang="fr-FR" sz="7466" b="1" dirty="0">
                <a:latin typeface="72 Light" panose="020B0303030000000003" pitchFamily="34" charset="0"/>
                <a:cs typeface="72 Light" panose="020B0303030000000003" pitchFamily="34" charset="0"/>
                <a:sym typeface="Arial"/>
              </a:rPr>
              <a:t>Summary: </a:t>
            </a:r>
            <a:r>
              <a:rPr lang="en-US" sz="6400" dirty="0">
                <a:latin typeface="72 Light" panose="020B0303030000000003" pitchFamily="34" charset="0"/>
                <a:cs typeface="72 Light" panose="020B0303030000000003" pitchFamily="34" charset="0"/>
                <a:sym typeface="Arial"/>
              </a:rPr>
              <a:t>SUSTAIN aims to strengthen the resilience of coastal communities in the Indian Ocean region to the impact of tsunami. It will achieve this by developing guidelines and building capacities for assessing, planning, adapting, retrofitting and monitoring of critical infrastructure to address tsunami risk. It will consider the specific challenges and requirements of different infrastructure sectors (e.g., transportation, energy, health) and national contexts (e.g., LDCs, SIDS, governance). The project will build upon the results of recent international collaborations for research and capacity building, including CABARET (2017 – 2020, €993,340 Erasmus+ 573816-EPP-1-2016-1-UK-EPPKA2-CBHE-JP), Governance of the upstream-downstream interface in end-to-end tsunami early warning systems (2018– 2020, £45,000, GCRF/QR/URF) and the Newton Prize (2020 – 2022, Developing and harmonising local capacities for tsunami early warning in Indonesia, £195,630, UK BEIS, AAM002715</a:t>
            </a:r>
            <a:r>
              <a:rPr lang="en-US" sz="6400" b="1" dirty="0">
                <a:latin typeface="72 Light" panose="020B0303030000000003" pitchFamily="34" charset="0"/>
                <a:cs typeface="72 Light" panose="020B0303030000000003" pitchFamily="34" charset="0"/>
                <a:sym typeface="Arial"/>
              </a:rPr>
              <a:t>).</a:t>
            </a:r>
            <a:endParaRPr lang="fr-FR" sz="6400" dirty="0">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Start and End: 01/07/2025-</a:t>
            </a:r>
            <a:r>
              <a:rPr lang="en-US" sz="7200" i="0" u="none" strike="noStrike" baseline="0" dirty="0">
                <a:solidFill>
                  <a:srgbClr val="323D48"/>
                </a:solidFill>
                <a:latin typeface="Liberation Sans"/>
              </a:rPr>
              <a:t>30/06/2029</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Indian</a:t>
            </a:r>
            <a:r>
              <a:rPr lang="fr-FR" sz="7466" dirty="0">
                <a:latin typeface="72 Light" panose="020B0303030000000003" pitchFamily="34" charset="0"/>
                <a:cs typeface="72 Light" panose="020B0303030000000003" pitchFamily="34" charset="0"/>
                <a:sym typeface="Arial"/>
              </a:rPr>
              <a:t> Ocean (Indonesia,Seychelles, Sri </a:t>
            </a:r>
            <a:r>
              <a:rPr lang="fr-FR" sz="7466" dirty="0" err="1">
                <a:latin typeface="72 Light" panose="020B0303030000000003" pitchFamily="34" charset="0"/>
                <a:cs typeface="72 Light" panose="020B0303030000000003" pitchFamily="34" charset="0"/>
                <a:sym typeface="Arial"/>
              </a:rPr>
              <a:t>Lanka,Timor</a:t>
            </a:r>
            <a:r>
              <a:rPr lang="fr-FR" sz="7466" dirty="0">
                <a:latin typeface="72 Light" panose="020B0303030000000003" pitchFamily="34" charset="0"/>
                <a:cs typeface="72 Light" panose="020B0303030000000003" pitchFamily="34" charset="0"/>
                <a:sym typeface="Arial"/>
              </a:rPr>
              <a:t>-Leste)</a:t>
            </a:r>
          </a:p>
          <a:p>
            <a:pPr marL="304792" indent="-304792" defTabSz="1219170">
              <a:spcBef>
                <a:spcPts val="1333"/>
              </a:spcBef>
              <a:defRPr/>
            </a:pP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8533"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690830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64">
          <a:extLst>
            <a:ext uri="{FF2B5EF4-FFF2-40B4-BE49-F238E27FC236}">
              <a16:creationId xmlns:a16="http://schemas.microsoft.com/office/drawing/2014/main" id="{8C740691-19AF-7958-EDF8-92F1B86CEFCD}"/>
            </a:ext>
          </a:extLst>
        </p:cNvPr>
        <p:cNvGrpSpPr/>
        <p:nvPr/>
      </p:nvGrpSpPr>
      <p:grpSpPr>
        <a:xfrm>
          <a:off x="0" y="0"/>
          <a:ext cx="0" cy="0"/>
          <a:chOff x="0" y="0"/>
          <a:chExt cx="0" cy="0"/>
        </a:xfrm>
      </p:grpSpPr>
      <p:grpSp>
        <p:nvGrpSpPr>
          <p:cNvPr id="1367" name="Google Shape;1367;p35">
            <a:extLst>
              <a:ext uri="{FF2B5EF4-FFF2-40B4-BE49-F238E27FC236}">
                <a16:creationId xmlns:a16="http://schemas.microsoft.com/office/drawing/2014/main" id="{3889731D-5856-6C37-7EB5-069C398CAD12}"/>
              </a:ext>
            </a:extLst>
          </p:cNvPr>
          <p:cNvGrpSpPr/>
          <p:nvPr/>
        </p:nvGrpSpPr>
        <p:grpSpPr>
          <a:xfrm>
            <a:off x="-8" y="-7"/>
            <a:ext cx="5497376" cy="6372237"/>
            <a:chOff x="-6" y="-5"/>
            <a:chExt cx="4123032" cy="4779178"/>
          </a:xfrm>
        </p:grpSpPr>
        <p:grpSp>
          <p:nvGrpSpPr>
            <p:cNvPr id="1368" name="Google Shape;1368;p35">
              <a:extLst>
                <a:ext uri="{FF2B5EF4-FFF2-40B4-BE49-F238E27FC236}">
                  <a16:creationId xmlns:a16="http://schemas.microsoft.com/office/drawing/2014/main" id="{B4BAEAD2-7065-3CF1-CDC3-D7337098C5B4}"/>
                </a:ext>
              </a:extLst>
            </p:cNvPr>
            <p:cNvGrpSpPr/>
            <p:nvPr/>
          </p:nvGrpSpPr>
          <p:grpSpPr>
            <a:xfrm>
              <a:off x="-6" y="-5"/>
              <a:ext cx="4123032" cy="4779178"/>
              <a:chOff x="-6" y="-5"/>
              <a:chExt cx="4123032" cy="4779178"/>
            </a:xfrm>
          </p:grpSpPr>
          <p:grpSp>
            <p:nvGrpSpPr>
              <p:cNvPr id="1369" name="Google Shape;1369;p35">
                <a:extLst>
                  <a:ext uri="{FF2B5EF4-FFF2-40B4-BE49-F238E27FC236}">
                    <a16:creationId xmlns:a16="http://schemas.microsoft.com/office/drawing/2014/main" id="{E365B34B-4993-0C69-C542-6C04FFA90A06}"/>
                  </a:ext>
                </a:extLst>
              </p:cNvPr>
              <p:cNvGrpSpPr/>
              <p:nvPr/>
            </p:nvGrpSpPr>
            <p:grpSpPr>
              <a:xfrm>
                <a:off x="-6" y="-5"/>
                <a:ext cx="4123032" cy="4779178"/>
                <a:chOff x="4676125" y="459400"/>
                <a:chExt cx="1013628" cy="1174938"/>
              </a:xfrm>
            </p:grpSpPr>
            <p:sp>
              <p:nvSpPr>
                <p:cNvPr id="1370" name="Google Shape;1370;p35">
                  <a:extLst>
                    <a:ext uri="{FF2B5EF4-FFF2-40B4-BE49-F238E27FC236}">
                      <a16:creationId xmlns:a16="http://schemas.microsoft.com/office/drawing/2014/main" id="{A066635C-2122-9A07-6CAA-C513B2C6F205}"/>
                    </a:ext>
                  </a:extLst>
                </p:cNvPr>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a:extLst>
                    <a:ext uri="{FF2B5EF4-FFF2-40B4-BE49-F238E27FC236}">
                      <a16:creationId xmlns:a16="http://schemas.microsoft.com/office/drawing/2014/main" id="{12481B72-DA02-C374-A362-B6C1265E3C34}"/>
                    </a:ext>
                  </a:extLst>
                </p:cNvPr>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a:extLst>
                    <a:ext uri="{FF2B5EF4-FFF2-40B4-BE49-F238E27FC236}">
                      <a16:creationId xmlns:a16="http://schemas.microsoft.com/office/drawing/2014/main" id="{2B86D298-6104-9FC5-6980-D399ECF7EACD}"/>
                    </a:ext>
                  </a:extLst>
                </p:cNvPr>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a:extLst>
                    <a:ext uri="{FF2B5EF4-FFF2-40B4-BE49-F238E27FC236}">
                      <a16:creationId xmlns:a16="http://schemas.microsoft.com/office/drawing/2014/main" id="{02FE0700-72AC-7F35-7E69-76BA43E281FF}"/>
                    </a:ext>
                  </a:extLst>
                </p:cNvPr>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a:extLst>
                    <a:ext uri="{FF2B5EF4-FFF2-40B4-BE49-F238E27FC236}">
                      <a16:creationId xmlns:a16="http://schemas.microsoft.com/office/drawing/2014/main" id="{AEB61E6A-33F3-CBFD-651A-B69331435FD1}"/>
                    </a:ext>
                  </a:extLst>
                </p:cNvPr>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a:extLst>
                    <a:ext uri="{FF2B5EF4-FFF2-40B4-BE49-F238E27FC236}">
                      <a16:creationId xmlns:a16="http://schemas.microsoft.com/office/drawing/2014/main" id="{6B12BD31-B986-1CA9-E11E-9074452E2F10}"/>
                    </a:ext>
                  </a:extLst>
                </p:cNvPr>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a:extLst>
                    <a:ext uri="{FF2B5EF4-FFF2-40B4-BE49-F238E27FC236}">
                      <a16:creationId xmlns:a16="http://schemas.microsoft.com/office/drawing/2014/main" id="{1CD26D82-2305-16AD-254D-A1A5675DE273}"/>
                    </a:ext>
                  </a:extLst>
                </p:cNvPr>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a:extLst>
                    <a:ext uri="{FF2B5EF4-FFF2-40B4-BE49-F238E27FC236}">
                      <a16:creationId xmlns:a16="http://schemas.microsoft.com/office/drawing/2014/main" id="{87B3EBCB-F8ED-B69D-09C2-263A6B9AE52E}"/>
                    </a:ext>
                  </a:extLst>
                </p:cNvPr>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a:extLst>
                    <a:ext uri="{FF2B5EF4-FFF2-40B4-BE49-F238E27FC236}">
                      <a16:creationId xmlns:a16="http://schemas.microsoft.com/office/drawing/2014/main" id="{3DFB0212-6BCB-F73D-5486-D0D041B0BF0E}"/>
                    </a:ext>
                  </a:extLst>
                </p:cNvPr>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a:extLst>
                    <a:ext uri="{FF2B5EF4-FFF2-40B4-BE49-F238E27FC236}">
                      <a16:creationId xmlns:a16="http://schemas.microsoft.com/office/drawing/2014/main" id="{359FF464-12E8-71E9-38CC-5869ADD55369}"/>
                    </a:ext>
                  </a:extLst>
                </p:cNvPr>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a:extLst>
                    <a:ext uri="{FF2B5EF4-FFF2-40B4-BE49-F238E27FC236}">
                      <a16:creationId xmlns:a16="http://schemas.microsoft.com/office/drawing/2014/main" id="{D6A2321C-31B2-AE8B-1C53-24DDDD727DAA}"/>
                    </a:ext>
                  </a:extLst>
                </p:cNvPr>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a:extLst>
                    <a:ext uri="{FF2B5EF4-FFF2-40B4-BE49-F238E27FC236}">
                      <a16:creationId xmlns:a16="http://schemas.microsoft.com/office/drawing/2014/main" id="{4FAA492C-8D07-84B6-2CD8-B806B2C152AB}"/>
                    </a:ext>
                  </a:extLst>
                </p:cNvPr>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a:extLst>
                    <a:ext uri="{FF2B5EF4-FFF2-40B4-BE49-F238E27FC236}">
                      <a16:creationId xmlns:a16="http://schemas.microsoft.com/office/drawing/2014/main" id="{76515899-00CE-9F3F-3E6F-53547E2D7CC9}"/>
                    </a:ext>
                  </a:extLst>
                </p:cNvPr>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a:extLst>
                    <a:ext uri="{FF2B5EF4-FFF2-40B4-BE49-F238E27FC236}">
                      <a16:creationId xmlns:a16="http://schemas.microsoft.com/office/drawing/2014/main" id="{EDB3B2BE-18AB-1CB3-13C3-FD90969FAFCC}"/>
                    </a:ext>
                  </a:extLst>
                </p:cNvPr>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a:extLst>
                    <a:ext uri="{FF2B5EF4-FFF2-40B4-BE49-F238E27FC236}">
                      <a16:creationId xmlns:a16="http://schemas.microsoft.com/office/drawing/2014/main" id="{5EBB2C87-3633-848F-4B91-02BA46BA04A0}"/>
                    </a:ext>
                  </a:extLst>
                </p:cNvPr>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a:extLst>
                    <a:ext uri="{FF2B5EF4-FFF2-40B4-BE49-F238E27FC236}">
                      <a16:creationId xmlns:a16="http://schemas.microsoft.com/office/drawing/2014/main" id="{46D9F1C9-8219-6409-451C-51D292F958EF}"/>
                    </a:ext>
                  </a:extLst>
                </p:cNvPr>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a:extLst>
                    <a:ext uri="{FF2B5EF4-FFF2-40B4-BE49-F238E27FC236}">
                      <a16:creationId xmlns:a16="http://schemas.microsoft.com/office/drawing/2014/main" id="{89A1714E-CB6D-09EA-B5A9-CF7D7638DC04}"/>
                    </a:ext>
                  </a:extLst>
                </p:cNvPr>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a:extLst>
                    <a:ext uri="{FF2B5EF4-FFF2-40B4-BE49-F238E27FC236}">
                      <a16:creationId xmlns:a16="http://schemas.microsoft.com/office/drawing/2014/main" id="{34D599D3-80AF-2D5A-0515-1B10E8CF179A}"/>
                    </a:ext>
                  </a:extLst>
                </p:cNvPr>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a:extLst>
                    <a:ext uri="{FF2B5EF4-FFF2-40B4-BE49-F238E27FC236}">
                      <a16:creationId xmlns:a16="http://schemas.microsoft.com/office/drawing/2014/main" id="{60EAE292-7B61-23C0-C7A0-5C94EFC4A615}"/>
                    </a:ext>
                  </a:extLst>
                </p:cNvPr>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a:extLst>
                    <a:ext uri="{FF2B5EF4-FFF2-40B4-BE49-F238E27FC236}">
                      <a16:creationId xmlns:a16="http://schemas.microsoft.com/office/drawing/2014/main" id="{9A96FED5-9A85-3286-6725-298659994C3C}"/>
                    </a:ext>
                  </a:extLst>
                </p:cNvPr>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a:extLst>
                    <a:ext uri="{FF2B5EF4-FFF2-40B4-BE49-F238E27FC236}">
                      <a16:creationId xmlns:a16="http://schemas.microsoft.com/office/drawing/2014/main" id="{1AE61E19-16C6-EE30-D2E0-3EA519612E0B}"/>
                    </a:ext>
                  </a:extLst>
                </p:cNvPr>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a:extLst>
                    <a:ext uri="{FF2B5EF4-FFF2-40B4-BE49-F238E27FC236}">
                      <a16:creationId xmlns:a16="http://schemas.microsoft.com/office/drawing/2014/main" id="{D8BCEC24-7DA4-1E12-DFA6-C5909444B2B6}"/>
                    </a:ext>
                  </a:extLst>
                </p:cNvPr>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a:extLst>
                    <a:ext uri="{FF2B5EF4-FFF2-40B4-BE49-F238E27FC236}">
                      <a16:creationId xmlns:a16="http://schemas.microsoft.com/office/drawing/2014/main" id="{2F4FF9E5-43F8-E9F4-AA7B-A0628DCF2D1D}"/>
                    </a:ext>
                  </a:extLst>
                </p:cNvPr>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a:extLst>
                    <a:ext uri="{FF2B5EF4-FFF2-40B4-BE49-F238E27FC236}">
                      <a16:creationId xmlns:a16="http://schemas.microsoft.com/office/drawing/2014/main" id="{2CDAA8EE-FF2C-DA64-53D3-66EFD14C810C}"/>
                    </a:ext>
                  </a:extLst>
                </p:cNvPr>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a:extLst>
                    <a:ext uri="{FF2B5EF4-FFF2-40B4-BE49-F238E27FC236}">
                      <a16:creationId xmlns:a16="http://schemas.microsoft.com/office/drawing/2014/main" id="{DB7F1038-5A40-5AED-82B9-081A487FF4D9}"/>
                    </a:ext>
                  </a:extLst>
                </p:cNvPr>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a:extLst>
                    <a:ext uri="{FF2B5EF4-FFF2-40B4-BE49-F238E27FC236}">
                      <a16:creationId xmlns:a16="http://schemas.microsoft.com/office/drawing/2014/main" id="{AAB12E5A-55CC-19E9-4817-DAB9F5381AEC}"/>
                    </a:ext>
                  </a:extLst>
                </p:cNvPr>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a:extLst>
                    <a:ext uri="{FF2B5EF4-FFF2-40B4-BE49-F238E27FC236}">
                      <a16:creationId xmlns:a16="http://schemas.microsoft.com/office/drawing/2014/main" id="{B26C6133-9430-31FD-E10A-36E5C50785C8}"/>
                    </a:ext>
                  </a:extLst>
                </p:cNvPr>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a:extLst>
                    <a:ext uri="{FF2B5EF4-FFF2-40B4-BE49-F238E27FC236}">
                      <a16:creationId xmlns:a16="http://schemas.microsoft.com/office/drawing/2014/main" id="{8B032993-1948-1525-3A8B-1DB818A9BC2C}"/>
                    </a:ext>
                  </a:extLst>
                </p:cNvPr>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a:extLst>
                    <a:ext uri="{FF2B5EF4-FFF2-40B4-BE49-F238E27FC236}">
                      <a16:creationId xmlns:a16="http://schemas.microsoft.com/office/drawing/2014/main" id="{66785D87-C93C-A9C0-DE42-FB39CE30C4E0}"/>
                    </a:ext>
                  </a:extLst>
                </p:cNvPr>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a:extLst>
                    <a:ext uri="{FF2B5EF4-FFF2-40B4-BE49-F238E27FC236}">
                      <a16:creationId xmlns:a16="http://schemas.microsoft.com/office/drawing/2014/main" id="{814EB253-47C1-57EF-BDCB-D934A4F9FEBF}"/>
                    </a:ext>
                  </a:extLst>
                </p:cNvPr>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a:extLst>
                    <a:ext uri="{FF2B5EF4-FFF2-40B4-BE49-F238E27FC236}">
                      <a16:creationId xmlns:a16="http://schemas.microsoft.com/office/drawing/2014/main" id="{A4346217-0C4A-F070-C968-45B15AD7CB45}"/>
                    </a:ext>
                  </a:extLst>
                </p:cNvPr>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a:extLst>
                    <a:ext uri="{FF2B5EF4-FFF2-40B4-BE49-F238E27FC236}">
                      <a16:creationId xmlns:a16="http://schemas.microsoft.com/office/drawing/2014/main" id="{3E724616-97D9-2602-39DE-C6D6CE8BD75F}"/>
                    </a:ext>
                  </a:extLst>
                </p:cNvPr>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a:extLst>
                    <a:ext uri="{FF2B5EF4-FFF2-40B4-BE49-F238E27FC236}">
                      <a16:creationId xmlns:a16="http://schemas.microsoft.com/office/drawing/2014/main" id="{39513F56-E7F7-37F4-E898-6BCB6CFEAC61}"/>
                    </a:ext>
                  </a:extLst>
                </p:cNvPr>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a:extLst>
                    <a:ext uri="{FF2B5EF4-FFF2-40B4-BE49-F238E27FC236}">
                      <a16:creationId xmlns:a16="http://schemas.microsoft.com/office/drawing/2014/main" id="{203187EC-B804-9557-59AA-8A4736952E39}"/>
                    </a:ext>
                  </a:extLst>
                </p:cNvPr>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a:extLst>
                    <a:ext uri="{FF2B5EF4-FFF2-40B4-BE49-F238E27FC236}">
                      <a16:creationId xmlns:a16="http://schemas.microsoft.com/office/drawing/2014/main" id="{0DAF84F2-7E23-5D6C-5511-D2FDD659544D}"/>
                    </a:ext>
                  </a:extLst>
                </p:cNvPr>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a:extLst>
                    <a:ext uri="{FF2B5EF4-FFF2-40B4-BE49-F238E27FC236}">
                      <a16:creationId xmlns:a16="http://schemas.microsoft.com/office/drawing/2014/main" id="{645D9D64-FB84-EBBC-94EA-2E4332F0CAFB}"/>
                    </a:ext>
                  </a:extLst>
                </p:cNvPr>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a:extLst>
                    <a:ext uri="{FF2B5EF4-FFF2-40B4-BE49-F238E27FC236}">
                      <a16:creationId xmlns:a16="http://schemas.microsoft.com/office/drawing/2014/main" id="{04765614-0A73-E989-2A17-F377CA9780FC}"/>
                    </a:ext>
                  </a:extLst>
                </p:cNvPr>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a:extLst>
                    <a:ext uri="{FF2B5EF4-FFF2-40B4-BE49-F238E27FC236}">
                      <a16:creationId xmlns:a16="http://schemas.microsoft.com/office/drawing/2014/main" id="{1A90BD9E-2376-92BA-A174-E6C6BDB84376}"/>
                    </a:ext>
                  </a:extLst>
                </p:cNvPr>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a:extLst>
                    <a:ext uri="{FF2B5EF4-FFF2-40B4-BE49-F238E27FC236}">
                      <a16:creationId xmlns:a16="http://schemas.microsoft.com/office/drawing/2014/main" id="{7027DBCB-673A-B674-6066-AB08EB0D1EC9}"/>
                    </a:ext>
                  </a:extLst>
                </p:cNvPr>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a:extLst>
                    <a:ext uri="{FF2B5EF4-FFF2-40B4-BE49-F238E27FC236}">
                      <a16:creationId xmlns:a16="http://schemas.microsoft.com/office/drawing/2014/main" id="{85410582-94D3-BA72-3BE6-BB8021558416}"/>
                    </a:ext>
                  </a:extLst>
                </p:cNvPr>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a:extLst>
                    <a:ext uri="{FF2B5EF4-FFF2-40B4-BE49-F238E27FC236}">
                      <a16:creationId xmlns:a16="http://schemas.microsoft.com/office/drawing/2014/main" id="{A0F5C4BA-2073-38CB-EBB3-1B17B24E67C6}"/>
                    </a:ext>
                  </a:extLst>
                </p:cNvPr>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a:extLst>
                    <a:ext uri="{FF2B5EF4-FFF2-40B4-BE49-F238E27FC236}">
                      <a16:creationId xmlns:a16="http://schemas.microsoft.com/office/drawing/2014/main" id="{8013EA99-5779-2D29-6FB3-17965C9329A3}"/>
                    </a:ext>
                  </a:extLst>
                </p:cNvPr>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a:extLst>
                    <a:ext uri="{FF2B5EF4-FFF2-40B4-BE49-F238E27FC236}">
                      <a16:creationId xmlns:a16="http://schemas.microsoft.com/office/drawing/2014/main" id="{08B2B174-4D2B-FE1F-F272-8B14EDB67340}"/>
                    </a:ext>
                  </a:extLst>
                </p:cNvPr>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a:extLst>
                    <a:ext uri="{FF2B5EF4-FFF2-40B4-BE49-F238E27FC236}">
                      <a16:creationId xmlns:a16="http://schemas.microsoft.com/office/drawing/2014/main" id="{7BD5A42E-85F9-9C8D-7F86-57DC028D3032}"/>
                    </a:ext>
                  </a:extLst>
                </p:cNvPr>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a:extLst>
                    <a:ext uri="{FF2B5EF4-FFF2-40B4-BE49-F238E27FC236}">
                      <a16:creationId xmlns:a16="http://schemas.microsoft.com/office/drawing/2014/main" id="{1DDA20BA-1519-6FA2-D6A6-A0F123899F6A}"/>
                    </a:ext>
                  </a:extLst>
                </p:cNvPr>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a:extLst>
                    <a:ext uri="{FF2B5EF4-FFF2-40B4-BE49-F238E27FC236}">
                      <a16:creationId xmlns:a16="http://schemas.microsoft.com/office/drawing/2014/main" id="{921C9911-9F84-B209-C5F8-123EAE2366B9}"/>
                    </a:ext>
                  </a:extLst>
                </p:cNvPr>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a:extLst>
                    <a:ext uri="{FF2B5EF4-FFF2-40B4-BE49-F238E27FC236}">
                      <a16:creationId xmlns:a16="http://schemas.microsoft.com/office/drawing/2014/main" id="{DCF69F71-AF37-ABC2-E585-C6449BCCECF9}"/>
                    </a:ext>
                  </a:extLst>
                </p:cNvPr>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a:extLst>
                    <a:ext uri="{FF2B5EF4-FFF2-40B4-BE49-F238E27FC236}">
                      <a16:creationId xmlns:a16="http://schemas.microsoft.com/office/drawing/2014/main" id="{4C508987-5323-4F55-D25C-BFB7C4EF5876}"/>
                    </a:ext>
                  </a:extLst>
                </p:cNvPr>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a:extLst>
                    <a:ext uri="{FF2B5EF4-FFF2-40B4-BE49-F238E27FC236}">
                      <a16:creationId xmlns:a16="http://schemas.microsoft.com/office/drawing/2014/main" id="{8E8F4D9C-F5D6-3F99-6778-15B469A88BED}"/>
                    </a:ext>
                  </a:extLst>
                </p:cNvPr>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a:extLst>
                    <a:ext uri="{FF2B5EF4-FFF2-40B4-BE49-F238E27FC236}">
                      <a16:creationId xmlns:a16="http://schemas.microsoft.com/office/drawing/2014/main" id="{4CB5CC70-EED3-ECD8-01B2-31EEC45AF52A}"/>
                    </a:ext>
                  </a:extLst>
                </p:cNvPr>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a:extLst>
                    <a:ext uri="{FF2B5EF4-FFF2-40B4-BE49-F238E27FC236}">
                      <a16:creationId xmlns:a16="http://schemas.microsoft.com/office/drawing/2014/main" id="{955C4B04-B576-B85C-B3C9-ED0E5D18D9A8}"/>
                    </a:ext>
                  </a:extLst>
                </p:cNvPr>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a:extLst>
                    <a:ext uri="{FF2B5EF4-FFF2-40B4-BE49-F238E27FC236}">
                      <a16:creationId xmlns:a16="http://schemas.microsoft.com/office/drawing/2014/main" id="{2219A1B0-AF8A-5B51-D489-ACCD75041190}"/>
                    </a:ext>
                  </a:extLst>
                </p:cNvPr>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a:extLst>
                    <a:ext uri="{FF2B5EF4-FFF2-40B4-BE49-F238E27FC236}">
                      <a16:creationId xmlns:a16="http://schemas.microsoft.com/office/drawing/2014/main" id="{61546FD9-B5C8-3DA3-0B2A-EC303241DF60}"/>
                    </a:ext>
                  </a:extLst>
                </p:cNvPr>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a:extLst>
                    <a:ext uri="{FF2B5EF4-FFF2-40B4-BE49-F238E27FC236}">
                      <a16:creationId xmlns:a16="http://schemas.microsoft.com/office/drawing/2014/main" id="{DAE49D02-A9D8-C08B-AE71-717073286D0B}"/>
                    </a:ext>
                  </a:extLst>
                </p:cNvPr>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a:extLst>
                  <a:ext uri="{FF2B5EF4-FFF2-40B4-BE49-F238E27FC236}">
                    <a16:creationId xmlns:a16="http://schemas.microsoft.com/office/drawing/2014/main" id="{2FEC9736-5E11-6B04-0186-2343846AFED6}"/>
                  </a:ext>
                </a:extLst>
              </p:cNvPr>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a:extLst>
                <a:ext uri="{FF2B5EF4-FFF2-40B4-BE49-F238E27FC236}">
                  <a16:creationId xmlns:a16="http://schemas.microsoft.com/office/drawing/2014/main" id="{CEA94B79-827D-196A-D224-B9FB6AB65CB4}"/>
                </a:ext>
              </a:extLst>
            </p:cNvPr>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a:extLst>
              <a:ext uri="{FF2B5EF4-FFF2-40B4-BE49-F238E27FC236}">
                <a16:creationId xmlns:a16="http://schemas.microsoft.com/office/drawing/2014/main" id="{1844B364-CA45-34A9-57A7-43909901DC97}"/>
              </a:ext>
            </a:extLst>
          </p:cNvPr>
          <p:cNvGrpSpPr/>
          <p:nvPr/>
        </p:nvGrpSpPr>
        <p:grpSpPr>
          <a:xfrm>
            <a:off x="-2211" y="3835754"/>
            <a:ext cx="6514475" cy="3022239"/>
            <a:chOff x="-1658" y="2876815"/>
            <a:chExt cx="4885856" cy="2266679"/>
          </a:xfrm>
        </p:grpSpPr>
        <p:sp>
          <p:nvSpPr>
            <p:cNvPr id="1427" name="Google Shape;1427;p35">
              <a:extLst>
                <a:ext uri="{FF2B5EF4-FFF2-40B4-BE49-F238E27FC236}">
                  <a16:creationId xmlns:a16="http://schemas.microsoft.com/office/drawing/2014/main" id="{69A284A7-9501-896C-CCEF-EC309C38FEBF}"/>
                </a:ext>
              </a:extLst>
            </p:cNvPr>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a:extLst>
                <a:ext uri="{FF2B5EF4-FFF2-40B4-BE49-F238E27FC236}">
                  <a16:creationId xmlns:a16="http://schemas.microsoft.com/office/drawing/2014/main" id="{CB0BD5B8-BAF2-D594-C155-D8265E13C28D}"/>
                </a:ext>
              </a:extLst>
            </p:cNvPr>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44D6CE5A-3CB7-AFAB-A70C-A402B2BA8D9C}"/>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7466" b="1" dirty="0">
                <a:solidFill>
                  <a:srgbClr val="0070C0"/>
                </a:solidFill>
                <a:latin typeface="72 Light" panose="020B0303030000000003" pitchFamily="34" charset="0"/>
                <a:cs typeface="72 Light" panose="020B0303030000000003" pitchFamily="34" charset="0"/>
                <a:sym typeface="Arial"/>
              </a:rPr>
              <a:t>PROJECT (2)  : </a:t>
            </a:r>
            <a:r>
              <a:rPr lang="en-US" sz="7200" b="0" i="0" u="none" strike="noStrike" baseline="0" dirty="0">
                <a:solidFill>
                  <a:srgbClr val="0070C0"/>
                </a:solidFill>
                <a:latin typeface="Liberation Sans"/>
              </a:rPr>
              <a:t>Global Tsunami Model Association</a:t>
            </a:r>
            <a:endParaRPr lang="fr-FR" sz="7200" b="1" dirty="0">
              <a:solidFill>
                <a:srgbClr val="0070C0"/>
              </a:solidFill>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FOCUS: Tsunami Hazard and Risk/Services /Product </a:t>
            </a:r>
          </a:p>
          <a:p>
            <a:pPr algn="l"/>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algn="l"/>
            <a:r>
              <a:rPr lang="fr-FR" sz="7200" b="1" dirty="0">
                <a:latin typeface="72 Light" panose="020B0303030000000003" pitchFamily="34" charset="0"/>
                <a:cs typeface="72 Light" panose="020B0303030000000003" pitchFamily="34" charset="0"/>
                <a:sym typeface="Arial"/>
              </a:rPr>
              <a:t>Institution:</a:t>
            </a:r>
            <a:r>
              <a:rPr lang="en-US" sz="7200" b="0" i="0" u="none" strike="noStrike" baseline="0" dirty="0">
                <a:solidFill>
                  <a:srgbClr val="323D48"/>
                </a:solidFill>
                <a:latin typeface="72 Light" panose="020B0303030000000003" pitchFamily="34" charset="0"/>
                <a:cs typeface="72 Light" panose="020B0303030000000003" pitchFamily="34" charset="0"/>
              </a:rPr>
              <a:t>Universität Hamburg, Dept. of Mathematics, Hamburg, Germany</a:t>
            </a:r>
            <a:br>
              <a:rPr lang="fr-FR" sz="7200" b="1" dirty="0">
                <a:solidFill>
                  <a:srgbClr val="323D48"/>
                </a:solidFill>
                <a:latin typeface="72 Light" panose="020B0303030000000003" pitchFamily="34" charset="0"/>
                <a:cs typeface="72 Light" panose="020B0303030000000003" pitchFamily="34" charset="0"/>
                <a:sym typeface="Arial"/>
              </a:rPr>
            </a:br>
            <a:r>
              <a:rPr lang="en-US" sz="7466" b="1" dirty="0">
                <a:latin typeface="72 Light" panose="020B0303030000000003" pitchFamily="34" charset="0"/>
                <a:cs typeface="72 Light" panose="020B0303030000000003" pitchFamily="34" charset="0"/>
                <a:sym typeface="Arial"/>
              </a:rPr>
              <a:t>Host: </a:t>
            </a:r>
            <a:r>
              <a:rPr lang="en-US" sz="7200" b="1" dirty="0">
                <a:latin typeface="72 Light" panose="020B0303030000000003" pitchFamily="34" charset="0"/>
                <a:cs typeface="72 Light" panose="020B0303030000000003" pitchFamily="34" charset="0"/>
                <a:sym typeface="Arial"/>
              </a:rPr>
              <a:t>ODTP</a:t>
            </a:r>
          </a:p>
          <a:p>
            <a:pPr marL="0" indent="-304792" defTabSz="1219170">
              <a:spcBef>
                <a:spcPts val="0"/>
              </a:spcBef>
              <a:buClr>
                <a:srgbClr val="000000"/>
              </a:buCl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a:t>
            </a:r>
            <a:r>
              <a:rPr lang="en-US" sz="7200" i="0" u="none" strike="noStrike" baseline="0" dirty="0">
                <a:solidFill>
                  <a:srgbClr val="323D48"/>
                </a:solidFill>
                <a:latin typeface="72 Light" panose="020B0303030000000003" pitchFamily="34" charset="0"/>
                <a:cs typeface="72 Light" panose="020B0303030000000003" pitchFamily="34" charset="0"/>
              </a:rPr>
              <a:t>Jörn</a:t>
            </a:r>
            <a:r>
              <a:rPr lang="en-US" sz="7200" dirty="0">
                <a:solidFill>
                  <a:srgbClr val="323D48"/>
                </a:solidFill>
                <a:latin typeface="72 Light" panose="020B0303030000000003" pitchFamily="34" charset="0"/>
                <a:cs typeface="72 Light" panose="020B0303030000000003" pitchFamily="34" charset="0"/>
              </a:rPr>
              <a:t> </a:t>
            </a:r>
            <a:r>
              <a:rPr lang="en-US" sz="7200" i="0" u="none" strike="noStrike" baseline="0" dirty="0">
                <a:solidFill>
                  <a:srgbClr val="323D48"/>
                </a:solidFill>
                <a:latin typeface="72 Light" panose="020B0303030000000003" pitchFamily="34" charset="0"/>
                <a:cs typeface="72 Light" panose="020B0303030000000003" pitchFamily="34" charset="0"/>
              </a:rPr>
              <a:t>Behrens</a:t>
            </a:r>
            <a:endParaRPr lang="en-US"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Germany </a:t>
            </a:r>
          </a:p>
          <a:p>
            <a:pPr algn="l"/>
            <a:r>
              <a:rPr lang="fr-FR" sz="7466" b="1" dirty="0">
                <a:latin typeface="72 Light" panose="020B0303030000000003" pitchFamily="34" charset="0"/>
                <a:cs typeface="72 Light" panose="020B0303030000000003" pitchFamily="34" charset="0"/>
                <a:sym typeface="Arial"/>
              </a:rPr>
              <a:t>Budget</a:t>
            </a:r>
            <a:r>
              <a:rPr lang="fr-FR" sz="7466" dirty="0">
                <a:latin typeface="72 Light" panose="020B0303030000000003" pitchFamily="34" charset="0"/>
                <a:cs typeface="72 Light" panose="020B0303030000000003" pitchFamily="34" charset="0"/>
                <a:sym typeface="Arial"/>
              </a:rPr>
              <a:t>: </a:t>
            </a:r>
            <a:r>
              <a:rPr lang="en-US" sz="7200" b="0" i="0" u="none" strike="noStrike" baseline="0" dirty="0">
                <a:solidFill>
                  <a:srgbClr val="323D48"/>
                </a:solidFill>
                <a:latin typeface="72 Light" panose="020B0303030000000003" pitchFamily="34" charset="0"/>
                <a:cs typeface="72 Light" panose="020B0303030000000003" pitchFamily="34" charset="0"/>
              </a:rPr>
              <a:t>500000 Euros</a:t>
            </a:r>
            <a:endParaRPr lang="fr-FR" sz="7200" dirty="0">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Summary:</a:t>
            </a:r>
            <a:endParaRPr lang="en-US" sz="1800" b="0" i="0" u="none" strike="noStrike" baseline="0" dirty="0">
              <a:latin typeface="Liberation Sans"/>
            </a:endParaRPr>
          </a:p>
          <a:p>
            <a:pPr algn="just"/>
            <a:r>
              <a:rPr lang="en-US" sz="6400" i="0" u="none" strike="noStrike" baseline="0" dirty="0">
                <a:solidFill>
                  <a:srgbClr val="323D48"/>
                </a:solidFill>
                <a:latin typeface="72 Light" panose="020B0303030000000003" pitchFamily="34" charset="0"/>
                <a:cs typeface="72 Light" panose="020B0303030000000003" pitchFamily="34" charset="0"/>
              </a:rPr>
              <a:t>GTM aims to establish a global tsunami community and consolidate a competence </a:t>
            </a:r>
            <a:r>
              <a:rPr lang="en-US" sz="6400" i="0" u="none" strike="noStrike" baseline="0" dirty="0" err="1">
                <a:solidFill>
                  <a:srgbClr val="323D48"/>
                </a:solidFill>
                <a:latin typeface="72 Light" panose="020B0303030000000003" pitchFamily="34" charset="0"/>
                <a:cs typeface="72 Light" panose="020B0303030000000003" pitchFamily="34" charset="0"/>
              </a:rPr>
              <a:t>centre</a:t>
            </a:r>
            <a:r>
              <a:rPr lang="en-US" sz="6400" i="0" u="none" strike="noStrike" baseline="0" dirty="0">
                <a:solidFill>
                  <a:srgbClr val="323D48"/>
                </a:solidFill>
                <a:latin typeface="72 Light" panose="020B0303030000000003" pitchFamily="34" charset="0"/>
                <a:cs typeface="72 Light" panose="020B0303030000000003" pitchFamily="34" charset="0"/>
              </a:rPr>
              <a:t> for tsunami hazard and risk. This will be achieved through the establishment of curated pools of experts, a commitment to training the next generation of experts, and the promotion of state-of-the-art scientific developments. GTM will provide services and products related to tsunami hazard and risk, develop reference models and maps, improve and develop analysis methods, tools and good practices with a focus on probabilistic methods. GTM members will collaborate with users of tsunami hazard and risk products to ensure relevance and proper dissemination of results with the objective of communicating uncertainty transparently. GTM’s contribution to risk management, reduction and education will be in line with the SFDRR 2015-2030 and SDGs. GTM will contribute to multi-hazard and risk assessment through high-level harmonization through interaction with organizations covering other natural hazards</a:t>
            </a:r>
            <a:endParaRPr lang="fr-FR" sz="6400" dirty="0">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Start and End: </a:t>
            </a:r>
            <a:r>
              <a:rPr lang="en-US" sz="7200" b="1" i="0" u="none" strike="noStrike" baseline="0" dirty="0">
                <a:solidFill>
                  <a:srgbClr val="323D48"/>
                </a:solidFill>
                <a:latin typeface="72 Light" panose="020B0303030000000003" pitchFamily="34" charset="0"/>
                <a:cs typeface="72 Light" panose="020B0303030000000003" pitchFamily="34" charset="0"/>
              </a:rPr>
              <a:t>01/04/2025- 31/12/2033</a:t>
            </a:r>
            <a:endParaRPr lang="fr-FR" sz="7466" b="1" dirty="0">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a:t>
            </a:r>
            <a:r>
              <a:rPr lang="en-US" sz="7466" dirty="0">
                <a:latin typeface="72 Light" panose="020B0303030000000003" pitchFamily="34" charset="0"/>
                <a:cs typeface="72 Light" panose="020B0303030000000003" pitchFamily="34" charset="0"/>
                <a:sym typeface="Arial"/>
              </a:rPr>
              <a:t>North Atlantic Ocean, South Atlantic Ocean, North Pacific Ocean, South Pacific </a:t>
            </a:r>
            <a:r>
              <a:rPr lang="en-US" sz="7466" dirty="0" err="1">
                <a:latin typeface="72 Light" panose="020B0303030000000003" pitchFamily="34" charset="0"/>
                <a:cs typeface="72 Light" panose="020B0303030000000003" pitchFamily="34" charset="0"/>
                <a:sym typeface="Arial"/>
              </a:rPr>
              <a:t>Ocean,Indian</a:t>
            </a:r>
            <a:r>
              <a:rPr lang="en-US" sz="7466" dirty="0">
                <a:latin typeface="72 Light" panose="020B0303030000000003" pitchFamily="34" charset="0"/>
                <a:cs typeface="72 Light" panose="020B0303030000000003" pitchFamily="34" charset="0"/>
                <a:sym typeface="Arial"/>
              </a:rPr>
              <a:t> Ocean, Southern Ocean, Mediterranean Sea,</a:t>
            </a:r>
            <a:endParaRPr lang="fr-FR" sz="8533"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009730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64">
          <a:extLst>
            <a:ext uri="{FF2B5EF4-FFF2-40B4-BE49-F238E27FC236}">
              <a16:creationId xmlns:a16="http://schemas.microsoft.com/office/drawing/2014/main" id="{4CD27EB3-EF2D-E45D-5B46-64CFAA205886}"/>
            </a:ext>
          </a:extLst>
        </p:cNvPr>
        <p:cNvGrpSpPr/>
        <p:nvPr/>
      </p:nvGrpSpPr>
      <p:grpSpPr>
        <a:xfrm>
          <a:off x="0" y="0"/>
          <a:ext cx="0" cy="0"/>
          <a:chOff x="0" y="0"/>
          <a:chExt cx="0" cy="0"/>
        </a:xfrm>
      </p:grpSpPr>
      <p:grpSp>
        <p:nvGrpSpPr>
          <p:cNvPr id="1367" name="Google Shape;1367;p35">
            <a:extLst>
              <a:ext uri="{FF2B5EF4-FFF2-40B4-BE49-F238E27FC236}">
                <a16:creationId xmlns:a16="http://schemas.microsoft.com/office/drawing/2014/main" id="{2D771138-5F9C-D533-2D0E-E1AA7404ACBB}"/>
              </a:ext>
            </a:extLst>
          </p:cNvPr>
          <p:cNvGrpSpPr/>
          <p:nvPr/>
        </p:nvGrpSpPr>
        <p:grpSpPr>
          <a:xfrm>
            <a:off x="-8" y="-7"/>
            <a:ext cx="5497376" cy="6372237"/>
            <a:chOff x="-6" y="-5"/>
            <a:chExt cx="4123032" cy="4779178"/>
          </a:xfrm>
        </p:grpSpPr>
        <p:grpSp>
          <p:nvGrpSpPr>
            <p:cNvPr id="1368" name="Google Shape;1368;p35">
              <a:extLst>
                <a:ext uri="{FF2B5EF4-FFF2-40B4-BE49-F238E27FC236}">
                  <a16:creationId xmlns:a16="http://schemas.microsoft.com/office/drawing/2014/main" id="{A7DFB47A-4348-8BF1-B968-5B6557701FF7}"/>
                </a:ext>
              </a:extLst>
            </p:cNvPr>
            <p:cNvGrpSpPr/>
            <p:nvPr/>
          </p:nvGrpSpPr>
          <p:grpSpPr>
            <a:xfrm>
              <a:off x="-6" y="-5"/>
              <a:ext cx="4123032" cy="4779178"/>
              <a:chOff x="-6" y="-5"/>
              <a:chExt cx="4123032" cy="4779178"/>
            </a:xfrm>
          </p:grpSpPr>
          <p:grpSp>
            <p:nvGrpSpPr>
              <p:cNvPr id="1369" name="Google Shape;1369;p35">
                <a:extLst>
                  <a:ext uri="{FF2B5EF4-FFF2-40B4-BE49-F238E27FC236}">
                    <a16:creationId xmlns:a16="http://schemas.microsoft.com/office/drawing/2014/main" id="{F6E87C13-001B-89B2-8BE9-D0B08F326FCA}"/>
                  </a:ext>
                </a:extLst>
              </p:cNvPr>
              <p:cNvGrpSpPr/>
              <p:nvPr/>
            </p:nvGrpSpPr>
            <p:grpSpPr>
              <a:xfrm>
                <a:off x="-6" y="-5"/>
                <a:ext cx="4123032" cy="4779178"/>
                <a:chOff x="4676125" y="459400"/>
                <a:chExt cx="1013628" cy="1174938"/>
              </a:xfrm>
            </p:grpSpPr>
            <p:sp>
              <p:nvSpPr>
                <p:cNvPr id="1370" name="Google Shape;1370;p35">
                  <a:extLst>
                    <a:ext uri="{FF2B5EF4-FFF2-40B4-BE49-F238E27FC236}">
                      <a16:creationId xmlns:a16="http://schemas.microsoft.com/office/drawing/2014/main" id="{9A63B000-EB97-E688-2D37-CF90B42159EC}"/>
                    </a:ext>
                  </a:extLst>
                </p:cNvPr>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a:extLst>
                    <a:ext uri="{FF2B5EF4-FFF2-40B4-BE49-F238E27FC236}">
                      <a16:creationId xmlns:a16="http://schemas.microsoft.com/office/drawing/2014/main" id="{AC8E6560-17BE-D1E6-442C-D5F708C64873}"/>
                    </a:ext>
                  </a:extLst>
                </p:cNvPr>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a:extLst>
                    <a:ext uri="{FF2B5EF4-FFF2-40B4-BE49-F238E27FC236}">
                      <a16:creationId xmlns:a16="http://schemas.microsoft.com/office/drawing/2014/main" id="{24B21B6E-0D83-F4EB-49D4-1D08D78AC73D}"/>
                    </a:ext>
                  </a:extLst>
                </p:cNvPr>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a:extLst>
                    <a:ext uri="{FF2B5EF4-FFF2-40B4-BE49-F238E27FC236}">
                      <a16:creationId xmlns:a16="http://schemas.microsoft.com/office/drawing/2014/main" id="{812B9629-DA2E-193C-62A5-B1A01E2EA279}"/>
                    </a:ext>
                  </a:extLst>
                </p:cNvPr>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a:extLst>
                    <a:ext uri="{FF2B5EF4-FFF2-40B4-BE49-F238E27FC236}">
                      <a16:creationId xmlns:a16="http://schemas.microsoft.com/office/drawing/2014/main" id="{EA1997E6-24AD-E5AC-027A-9597F2568027}"/>
                    </a:ext>
                  </a:extLst>
                </p:cNvPr>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a:extLst>
                    <a:ext uri="{FF2B5EF4-FFF2-40B4-BE49-F238E27FC236}">
                      <a16:creationId xmlns:a16="http://schemas.microsoft.com/office/drawing/2014/main" id="{7AC95E30-EA7B-F96F-D7CE-9E008934E505}"/>
                    </a:ext>
                  </a:extLst>
                </p:cNvPr>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a:extLst>
                    <a:ext uri="{FF2B5EF4-FFF2-40B4-BE49-F238E27FC236}">
                      <a16:creationId xmlns:a16="http://schemas.microsoft.com/office/drawing/2014/main" id="{3F6D7AFF-04A7-BF50-8196-43080889A1C2}"/>
                    </a:ext>
                  </a:extLst>
                </p:cNvPr>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a:extLst>
                    <a:ext uri="{FF2B5EF4-FFF2-40B4-BE49-F238E27FC236}">
                      <a16:creationId xmlns:a16="http://schemas.microsoft.com/office/drawing/2014/main" id="{1CE76720-B71B-BEBD-D9B4-0EA4771DF06D}"/>
                    </a:ext>
                  </a:extLst>
                </p:cNvPr>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a:extLst>
                    <a:ext uri="{FF2B5EF4-FFF2-40B4-BE49-F238E27FC236}">
                      <a16:creationId xmlns:a16="http://schemas.microsoft.com/office/drawing/2014/main" id="{B4E374E3-7D9C-80ED-D4BD-AEB46F1B104A}"/>
                    </a:ext>
                  </a:extLst>
                </p:cNvPr>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a:extLst>
                    <a:ext uri="{FF2B5EF4-FFF2-40B4-BE49-F238E27FC236}">
                      <a16:creationId xmlns:a16="http://schemas.microsoft.com/office/drawing/2014/main" id="{4C259BBF-2FD2-C43F-E714-9B4FD72C468E}"/>
                    </a:ext>
                  </a:extLst>
                </p:cNvPr>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a:extLst>
                    <a:ext uri="{FF2B5EF4-FFF2-40B4-BE49-F238E27FC236}">
                      <a16:creationId xmlns:a16="http://schemas.microsoft.com/office/drawing/2014/main" id="{D0A1C63C-AFDE-50F6-F301-85A9F05BBF47}"/>
                    </a:ext>
                  </a:extLst>
                </p:cNvPr>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a:extLst>
                    <a:ext uri="{FF2B5EF4-FFF2-40B4-BE49-F238E27FC236}">
                      <a16:creationId xmlns:a16="http://schemas.microsoft.com/office/drawing/2014/main" id="{0FF3C64D-5564-87F0-7A17-36CB483DAC61}"/>
                    </a:ext>
                  </a:extLst>
                </p:cNvPr>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a:extLst>
                    <a:ext uri="{FF2B5EF4-FFF2-40B4-BE49-F238E27FC236}">
                      <a16:creationId xmlns:a16="http://schemas.microsoft.com/office/drawing/2014/main" id="{3D5C1C16-22CC-F810-438F-D95B486F0708}"/>
                    </a:ext>
                  </a:extLst>
                </p:cNvPr>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a:extLst>
                    <a:ext uri="{FF2B5EF4-FFF2-40B4-BE49-F238E27FC236}">
                      <a16:creationId xmlns:a16="http://schemas.microsoft.com/office/drawing/2014/main" id="{C2FC890D-4FE0-9584-352A-C15A7C517684}"/>
                    </a:ext>
                  </a:extLst>
                </p:cNvPr>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a:extLst>
                    <a:ext uri="{FF2B5EF4-FFF2-40B4-BE49-F238E27FC236}">
                      <a16:creationId xmlns:a16="http://schemas.microsoft.com/office/drawing/2014/main" id="{81F1F295-B9C4-2436-0B24-AB5AE2DCFAB1}"/>
                    </a:ext>
                  </a:extLst>
                </p:cNvPr>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a:extLst>
                    <a:ext uri="{FF2B5EF4-FFF2-40B4-BE49-F238E27FC236}">
                      <a16:creationId xmlns:a16="http://schemas.microsoft.com/office/drawing/2014/main" id="{DCFD3153-A815-8209-3E8B-D2F2FD94526F}"/>
                    </a:ext>
                  </a:extLst>
                </p:cNvPr>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a:extLst>
                    <a:ext uri="{FF2B5EF4-FFF2-40B4-BE49-F238E27FC236}">
                      <a16:creationId xmlns:a16="http://schemas.microsoft.com/office/drawing/2014/main" id="{9605AE45-9BF7-9681-EBC3-379B831BA841}"/>
                    </a:ext>
                  </a:extLst>
                </p:cNvPr>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a:extLst>
                    <a:ext uri="{FF2B5EF4-FFF2-40B4-BE49-F238E27FC236}">
                      <a16:creationId xmlns:a16="http://schemas.microsoft.com/office/drawing/2014/main" id="{DF406C74-713F-3E50-92C0-57B36B16653B}"/>
                    </a:ext>
                  </a:extLst>
                </p:cNvPr>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a:extLst>
                    <a:ext uri="{FF2B5EF4-FFF2-40B4-BE49-F238E27FC236}">
                      <a16:creationId xmlns:a16="http://schemas.microsoft.com/office/drawing/2014/main" id="{5740B72E-F93E-60B3-D38B-AD2F524B9E3B}"/>
                    </a:ext>
                  </a:extLst>
                </p:cNvPr>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a:extLst>
                    <a:ext uri="{FF2B5EF4-FFF2-40B4-BE49-F238E27FC236}">
                      <a16:creationId xmlns:a16="http://schemas.microsoft.com/office/drawing/2014/main" id="{99C3E16C-F389-D995-5744-49715A3294FD}"/>
                    </a:ext>
                  </a:extLst>
                </p:cNvPr>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a:extLst>
                    <a:ext uri="{FF2B5EF4-FFF2-40B4-BE49-F238E27FC236}">
                      <a16:creationId xmlns:a16="http://schemas.microsoft.com/office/drawing/2014/main" id="{F43F2EE2-0002-35C1-C7A0-7B2AC4217DEF}"/>
                    </a:ext>
                  </a:extLst>
                </p:cNvPr>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a:extLst>
                    <a:ext uri="{FF2B5EF4-FFF2-40B4-BE49-F238E27FC236}">
                      <a16:creationId xmlns:a16="http://schemas.microsoft.com/office/drawing/2014/main" id="{1AD0DDD9-2AB3-6045-0CC9-651C3721457A}"/>
                    </a:ext>
                  </a:extLst>
                </p:cNvPr>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a:extLst>
                    <a:ext uri="{FF2B5EF4-FFF2-40B4-BE49-F238E27FC236}">
                      <a16:creationId xmlns:a16="http://schemas.microsoft.com/office/drawing/2014/main" id="{52F56A09-D906-1480-B9CE-CB13DE40D48A}"/>
                    </a:ext>
                  </a:extLst>
                </p:cNvPr>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a:extLst>
                    <a:ext uri="{FF2B5EF4-FFF2-40B4-BE49-F238E27FC236}">
                      <a16:creationId xmlns:a16="http://schemas.microsoft.com/office/drawing/2014/main" id="{E3C1BBCB-B510-4087-9FD7-1716B719F477}"/>
                    </a:ext>
                  </a:extLst>
                </p:cNvPr>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a:extLst>
                    <a:ext uri="{FF2B5EF4-FFF2-40B4-BE49-F238E27FC236}">
                      <a16:creationId xmlns:a16="http://schemas.microsoft.com/office/drawing/2014/main" id="{5FEEE6D1-513D-14C6-EFE3-22277A7360B1}"/>
                    </a:ext>
                  </a:extLst>
                </p:cNvPr>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a:extLst>
                    <a:ext uri="{FF2B5EF4-FFF2-40B4-BE49-F238E27FC236}">
                      <a16:creationId xmlns:a16="http://schemas.microsoft.com/office/drawing/2014/main" id="{854CC830-FACE-2CDD-0923-A3422D7C1F7A}"/>
                    </a:ext>
                  </a:extLst>
                </p:cNvPr>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a:extLst>
                    <a:ext uri="{FF2B5EF4-FFF2-40B4-BE49-F238E27FC236}">
                      <a16:creationId xmlns:a16="http://schemas.microsoft.com/office/drawing/2014/main" id="{54F57242-FD5C-D6D6-26E1-443588626AB8}"/>
                    </a:ext>
                  </a:extLst>
                </p:cNvPr>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a:extLst>
                    <a:ext uri="{FF2B5EF4-FFF2-40B4-BE49-F238E27FC236}">
                      <a16:creationId xmlns:a16="http://schemas.microsoft.com/office/drawing/2014/main" id="{BF04CCF5-E09F-CEED-3C7A-BE1212FBE3E6}"/>
                    </a:ext>
                  </a:extLst>
                </p:cNvPr>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a:extLst>
                    <a:ext uri="{FF2B5EF4-FFF2-40B4-BE49-F238E27FC236}">
                      <a16:creationId xmlns:a16="http://schemas.microsoft.com/office/drawing/2014/main" id="{313B53C1-A43D-74E7-145C-6FBC2915DC07}"/>
                    </a:ext>
                  </a:extLst>
                </p:cNvPr>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a:extLst>
                    <a:ext uri="{FF2B5EF4-FFF2-40B4-BE49-F238E27FC236}">
                      <a16:creationId xmlns:a16="http://schemas.microsoft.com/office/drawing/2014/main" id="{6A409EF1-2199-70D6-4968-DBD329A8E9DF}"/>
                    </a:ext>
                  </a:extLst>
                </p:cNvPr>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a:extLst>
                    <a:ext uri="{FF2B5EF4-FFF2-40B4-BE49-F238E27FC236}">
                      <a16:creationId xmlns:a16="http://schemas.microsoft.com/office/drawing/2014/main" id="{84170D59-A706-6ACE-4C9F-DEDECC5BCAB8}"/>
                    </a:ext>
                  </a:extLst>
                </p:cNvPr>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a:extLst>
                    <a:ext uri="{FF2B5EF4-FFF2-40B4-BE49-F238E27FC236}">
                      <a16:creationId xmlns:a16="http://schemas.microsoft.com/office/drawing/2014/main" id="{8B7620DA-AF47-4D51-1806-A4FFB4AD8A58}"/>
                    </a:ext>
                  </a:extLst>
                </p:cNvPr>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a:extLst>
                    <a:ext uri="{FF2B5EF4-FFF2-40B4-BE49-F238E27FC236}">
                      <a16:creationId xmlns:a16="http://schemas.microsoft.com/office/drawing/2014/main" id="{35BBA3DF-33DC-F19D-5523-48A66B6BA3B1}"/>
                    </a:ext>
                  </a:extLst>
                </p:cNvPr>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a:extLst>
                    <a:ext uri="{FF2B5EF4-FFF2-40B4-BE49-F238E27FC236}">
                      <a16:creationId xmlns:a16="http://schemas.microsoft.com/office/drawing/2014/main" id="{8D0A4C65-8F10-EC6C-5CDE-7166ADA595DF}"/>
                    </a:ext>
                  </a:extLst>
                </p:cNvPr>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a:extLst>
                    <a:ext uri="{FF2B5EF4-FFF2-40B4-BE49-F238E27FC236}">
                      <a16:creationId xmlns:a16="http://schemas.microsoft.com/office/drawing/2014/main" id="{7799E693-F13D-A073-8D62-A717B0EE840B}"/>
                    </a:ext>
                  </a:extLst>
                </p:cNvPr>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a:extLst>
                    <a:ext uri="{FF2B5EF4-FFF2-40B4-BE49-F238E27FC236}">
                      <a16:creationId xmlns:a16="http://schemas.microsoft.com/office/drawing/2014/main" id="{1356BD9C-D5CF-66EE-3912-AC728B7D3110}"/>
                    </a:ext>
                  </a:extLst>
                </p:cNvPr>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a:extLst>
                    <a:ext uri="{FF2B5EF4-FFF2-40B4-BE49-F238E27FC236}">
                      <a16:creationId xmlns:a16="http://schemas.microsoft.com/office/drawing/2014/main" id="{A5743678-67A0-F734-D287-DDAE91801B95}"/>
                    </a:ext>
                  </a:extLst>
                </p:cNvPr>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a:extLst>
                    <a:ext uri="{FF2B5EF4-FFF2-40B4-BE49-F238E27FC236}">
                      <a16:creationId xmlns:a16="http://schemas.microsoft.com/office/drawing/2014/main" id="{FF82CF7A-3E0C-209A-7746-7DDA4BEB0E5B}"/>
                    </a:ext>
                  </a:extLst>
                </p:cNvPr>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a:extLst>
                    <a:ext uri="{FF2B5EF4-FFF2-40B4-BE49-F238E27FC236}">
                      <a16:creationId xmlns:a16="http://schemas.microsoft.com/office/drawing/2014/main" id="{FAA57462-D315-72A5-B92B-792B18FE40D5}"/>
                    </a:ext>
                  </a:extLst>
                </p:cNvPr>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a:extLst>
                    <a:ext uri="{FF2B5EF4-FFF2-40B4-BE49-F238E27FC236}">
                      <a16:creationId xmlns:a16="http://schemas.microsoft.com/office/drawing/2014/main" id="{A7CAD8EF-62D5-A66D-66F1-D59A62361E82}"/>
                    </a:ext>
                  </a:extLst>
                </p:cNvPr>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a:extLst>
                    <a:ext uri="{FF2B5EF4-FFF2-40B4-BE49-F238E27FC236}">
                      <a16:creationId xmlns:a16="http://schemas.microsoft.com/office/drawing/2014/main" id="{D2B1600F-E016-52D3-7767-A4F58F774F66}"/>
                    </a:ext>
                  </a:extLst>
                </p:cNvPr>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a:extLst>
                    <a:ext uri="{FF2B5EF4-FFF2-40B4-BE49-F238E27FC236}">
                      <a16:creationId xmlns:a16="http://schemas.microsoft.com/office/drawing/2014/main" id="{30E4DC5A-0E6B-CB65-65AE-C1F4B8CA9589}"/>
                    </a:ext>
                  </a:extLst>
                </p:cNvPr>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a:extLst>
                    <a:ext uri="{FF2B5EF4-FFF2-40B4-BE49-F238E27FC236}">
                      <a16:creationId xmlns:a16="http://schemas.microsoft.com/office/drawing/2014/main" id="{7DEC6737-1C55-424C-CC62-CED7EA251BE0}"/>
                    </a:ext>
                  </a:extLst>
                </p:cNvPr>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a:extLst>
                    <a:ext uri="{FF2B5EF4-FFF2-40B4-BE49-F238E27FC236}">
                      <a16:creationId xmlns:a16="http://schemas.microsoft.com/office/drawing/2014/main" id="{A9F96D88-9D98-4BE5-4729-3156647A209B}"/>
                    </a:ext>
                  </a:extLst>
                </p:cNvPr>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a:extLst>
                    <a:ext uri="{FF2B5EF4-FFF2-40B4-BE49-F238E27FC236}">
                      <a16:creationId xmlns:a16="http://schemas.microsoft.com/office/drawing/2014/main" id="{1BDCCC73-5EDF-67C8-7EBF-038980BBEC72}"/>
                    </a:ext>
                  </a:extLst>
                </p:cNvPr>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a:extLst>
                    <a:ext uri="{FF2B5EF4-FFF2-40B4-BE49-F238E27FC236}">
                      <a16:creationId xmlns:a16="http://schemas.microsoft.com/office/drawing/2014/main" id="{A79D30CE-F49A-C10D-44D3-0F46696D22BC}"/>
                    </a:ext>
                  </a:extLst>
                </p:cNvPr>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a:extLst>
                    <a:ext uri="{FF2B5EF4-FFF2-40B4-BE49-F238E27FC236}">
                      <a16:creationId xmlns:a16="http://schemas.microsoft.com/office/drawing/2014/main" id="{9EB809B1-29E5-C723-77E1-C1CA0A7A865B}"/>
                    </a:ext>
                  </a:extLst>
                </p:cNvPr>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a:extLst>
                    <a:ext uri="{FF2B5EF4-FFF2-40B4-BE49-F238E27FC236}">
                      <a16:creationId xmlns:a16="http://schemas.microsoft.com/office/drawing/2014/main" id="{187C4122-BE7F-BFC3-3ABE-EDCE0C8A1043}"/>
                    </a:ext>
                  </a:extLst>
                </p:cNvPr>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a:extLst>
                    <a:ext uri="{FF2B5EF4-FFF2-40B4-BE49-F238E27FC236}">
                      <a16:creationId xmlns:a16="http://schemas.microsoft.com/office/drawing/2014/main" id="{CDDAC23D-F879-58EF-DC4B-A031CB594DB4}"/>
                    </a:ext>
                  </a:extLst>
                </p:cNvPr>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a:extLst>
                    <a:ext uri="{FF2B5EF4-FFF2-40B4-BE49-F238E27FC236}">
                      <a16:creationId xmlns:a16="http://schemas.microsoft.com/office/drawing/2014/main" id="{F0E990F6-058D-B62C-DAED-3CE4E22FFD54}"/>
                    </a:ext>
                  </a:extLst>
                </p:cNvPr>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a:extLst>
                    <a:ext uri="{FF2B5EF4-FFF2-40B4-BE49-F238E27FC236}">
                      <a16:creationId xmlns:a16="http://schemas.microsoft.com/office/drawing/2014/main" id="{F4403C38-FD1C-23D2-E75F-5627C1A538C4}"/>
                    </a:ext>
                  </a:extLst>
                </p:cNvPr>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a:extLst>
                    <a:ext uri="{FF2B5EF4-FFF2-40B4-BE49-F238E27FC236}">
                      <a16:creationId xmlns:a16="http://schemas.microsoft.com/office/drawing/2014/main" id="{6A00A893-873C-682E-8203-836174D38A53}"/>
                    </a:ext>
                  </a:extLst>
                </p:cNvPr>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a:extLst>
                    <a:ext uri="{FF2B5EF4-FFF2-40B4-BE49-F238E27FC236}">
                      <a16:creationId xmlns:a16="http://schemas.microsoft.com/office/drawing/2014/main" id="{5AD01DD0-D983-427D-E36B-EA63E069364C}"/>
                    </a:ext>
                  </a:extLst>
                </p:cNvPr>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a:extLst>
                    <a:ext uri="{FF2B5EF4-FFF2-40B4-BE49-F238E27FC236}">
                      <a16:creationId xmlns:a16="http://schemas.microsoft.com/office/drawing/2014/main" id="{5402A299-A603-BA92-CA13-367FA01F716D}"/>
                    </a:ext>
                  </a:extLst>
                </p:cNvPr>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a:extLst>
                  <a:ext uri="{FF2B5EF4-FFF2-40B4-BE49-F238E27FC236}">
                    <a16:creationId xmlns:a16="http://schemas.microsoft.com/office/drawing/2014/main" id="{49A84105-3BE8-D535-D187-4A8DB515B067}"/>
                  </a:ext>
                </a:extLst>
              </p:cNvPr>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a:extLst>
                <a:ext uri="{FF2B5EF4-FFF2-40B4-BE49-F238E27FC236}">
                  <a16:creationId xmlns:a16="http://schemas.microsoft.com/office/drawing/2014/main" id="{D6C1CAB8-B328-F1D7-F22A-9F4A31463625}"/>
                </a:ext>
              </a:extLst>
            </p:cNvPr>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a:extLst>
              <a:ext uri="{FF2B5EF4-FFF2-40B4-BE49-F238E27FC236}">
                <a16:creationId xmlns:a16="http://schemas.microsoft.com/office/drawing/2014/main" id="{19A8CDD1-D669-4C66-71AD-EDC2345D661D}"/>
              </a:ext>
            </a:extLst>
          </p:cNvPr>
          <p:cNvGrpSpPr/>
          <p:nvPr/>
        </p:nvGrpSpPr>
        <p:grpSpPr>
          <a:xfrm>
            <a:off x="-2211" y="3835754"/>
            <a:ext cx="6514475" cy="3022239"/>
            <a:chOff x="-1658" y="2876815"/>
            <a:chExt cx="4885856" cy="2266679"/>
          </a:xfrm>
        </p:grpSpPr>
        <p:sp>
          <p:nvSpPr>
            <p:cNvPr id="1427" name="Google Shape;1427;p35">
              <a:extLst>
                <a:ext uri="{FF2B5EF4-FFF2-40B4-BE49-F238E27FC236}">
                  <a16:creationId xmlns:a16="http://schemas.microsoft.com/office/drawing/2014/main" id="{2B8E8DE6-E01D-8224-8207-23D881844582}"/>
                </a:ext>
              </a:extLst>
            </p:cNvPr>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a:extLst>
                <a:ext uri="{FF2B5EF4-FFF2-40B4-BE49-F238E27FC236}">
                  <a16:creationId xmlns:a16="http://schemas.microsoft.com/office/drawing/2014/main" id="{DF8DC651-5BBF-EAB7-B18B-DA3032526341}"/>
                </a:ext>
              </a:extLst>
            </p:cNvPr>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18ED2A4D-15C6-D3BF-E5E7-137E5EE0628D}"/>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fr-FR" sz="7466" b="1" dirty="0">
                <a:solidFill>
                  <a:srgbClr val="0070C0"/>
                </a:solidFill>
                <a:latin typeface="72 Light" panose="020B0303030000000003" pitchFamily="34" charset="0"/>
                <a:cs typeface="72 Light" panose="020B0303030000000003" pitchFamily="34" charset="0"/>
                <a:sym typeface="Arial"/>
              </a:rPr>
              <a:t>PROJECT (3)  : </a:t>
            </a:r>
            <a:r>
              <a:rPr lang="en-US" sz="7200" b="0" i="0" u="none" strike="noStrike" baseline="0" dirty="0">
                <a:solidFill>
                  <a:srgbClr val="0070C0"/>
                </a:solidFill>
                <a:latin typeface="Liberation Sans"/>
              </a:rPr>
              <a:t>NEAM-COMMITMENT</a:t>
            </a:r>
            <a:endParaRPr lang="fr-FR" sz="7200" b="1" dirty="0">
              <a:solidFill>
                <a:srgbClr val="0070C0"/>
              </a:solidFill>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FOCUS: </a:t>
            </a:r>
            <a:r>
              <a:rPr lang="fr-FR" sz="7466" dirty="0">
                <a:latin typeface="72 Light" panose="020B0303030000000003" pitchFamily="34" charset="0"/>
                <a:cs typeface="72 Light" panose="020B0303030000000003" pitchFamily="34" charset="0"/>
                <a:sym typeface="Arial"/>
              </a:rPr>
              <a:t>Tsunami Hazard and Risk </a:t>
            </a:r>
            <a:r>
              <a:rPr lang="fr-FR" sz="7466" dirty="0" err="1">
                <a:latin typeface="72 Light" panose="020B0303030000000003" pitchFamily="34" charset="0"/>
                <a:cs typeface="72 Light" panose="020B0303030000000003" pitchFamily="34" charset="0"/>
                <a:sym typeface="Arial"/>
              </a:rPr>
              <a:t>Assessments</a:t>
            </a:r>
            <a:r>
              <a:rPr lang="fr-FR" sz="7466" dirty="0">
                <a:latin typeface="72 Light" panose="020B0303030000000003" pitchFamily="34" charset="0"/>
                <a:cs typeface="72 Light" panose="020B0303030000000003" pitchFamily="34" charset="0"/>
                <a:sym typeface="Arial"/>
              </a:rPr>
              <a:t>/MH </a:t>
            </a:r>
            <a:r>
              <a:rPr lang="fr-FR" sz="7466" dirty="0" err="1">
                <a:latin typeface="72 Light" panose="020B0303030000000003" pitchFamily="34" charset="0"/>
                <a:cs typeface="72 Light" panose="020B0303030000000003" pitchFamily="34" charset="0"/>
                <a:sym typeface="Arial"/>
              </a:rPr>
              <a:t>Approach</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Capacity</a:t>
            </a:r>
            <a:r>
              <a:rPr lang="fr-FR" sz="7466" dirty="0">
                <a:latin typeface="72 Light" panose="020B0303030000000003" pitchFamily="34" charset="0"/>
                <a:cs typeface="72 Light" panose="020B0303030000000003" pitchFamily="34" charset="0"/>
                <a:sym typeface="Arial"/>
              </a:rPr>
              <a:t> building</a:t>
            </a:r>
          </a:p>
          <a:p>
            <a:pPr algn="l"/>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algn="l"/>
            <a:r>
              <a:rPr lang="fr-FR" sz="7200" b="1" dirty="0">
                <a:latin typeface="72 Light" panose="020B0303030000000003" pitchFamily="34" charset="0"/>
                <a:cs typeface="72 Light" panose="020B0303030000000003" pitchFamily="34" charset="0"/>
                <a:sym typeface="Arial"/>
              </a:rPr>
              <a:t>Institution:</a:t>
            </a:r>
            <a:r>
              <a:rPr lang="en-US" sz="7200" dirty="0">
                <a:latin typeface="72 Light" panose="020B0303030000000003" pitchFamily="34" charset="0"/>
                <a:cs typeface="72 Light" panose="020B0303030000000003" pitchFamily="34" charset="0"/>
                <a:sym typeface="Arial"/>
              </a:rPr>
              <a:t>National Observatory of Athens (NOA)</a:t>
            </a:r>
            <a:br>
              <a:rPr lang="fr-FR" sz="7200" b="1" dirty="0">
                <a:solidFill>
                  <a:srgbClr val="323D48"/>
                </a:solidFill>
                <a:latin typeface="72 Light" panose="020B0303030000000003" pitchFamily="34" charset="0"/>
                <a:cs typeface="72 Light" panose="020B0303030000000003" pitchFamily="34" charset="0"/>
                <a:sym typeface="Arial"/>
              </a:rPr>
            </a:br>
            <a:r>
              <a:rPr lang="en-US" sz="7466" b="1" dirty="0">
                <a:latin typeface="72 Light" panose="020B0303030000000003" pitchFamily="34" charset="0"/>
                <a:cs typeface="72 Light" panose="020B0303030000000003" pitchFamily="34" charset="0"/>
                <a:sym typeface="Arial"/>
              </a:rPr>
              <a:t>Host: </a:t>
            </a:r>
            <a:r>
              <a:rPr lang="en-US" sz="7466" dirty="0">
                <a:latin typeface="72 Light" panose="020B0303030000000003" pitchFamily="34" charset="0"/>
                <a:cs typeface="72 Light" panose="020B0303030000000003" pitchFamily="34" charset="0"/>
                <a:sym typeface="Arial"/>
              </a:rPr>
              <a:t>ODTP</a:t>
            </a:r>
          </a:p>
          <a:p>
            <a:pPr marL="0" indent="-304792" defTabSz="1219170">
              <a:spcBef>
                <a:spcPts val="0"/>
              </a:spcBef>
              <a:buClr>
                <a:srgbClr val="000000"/>
              </a:buCl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Marinos Charalampakis</a:t>
            </a:r>
          </a:p>
          <a:p>
            <a:pPr marL="0" indent="-304792" defTabSz="1219170">
              <a:spcBef>
                <a:spcPts val="0"/>
              </a:spcBef>
              <a:buClr>
                <a:srgbClr val="000000"/>
              </a:buCl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Greece</a:t>
            </a:r>
            <a:endParaRPr lang="fr-FR" sz="7466" dirty="0">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Budget</a:t>
            </a:r>
            <a:r>
              <a:rPr lang="fr-FR" sz="7466" dirty="0">
                <a:latin typeface="72 Light" panose="020B0303030000000003" pitchFamily="34" charset="0"/>
                <a:cs typeface="72 Light" panose="020B0303030000000003" pitchFamily="34" charset="0"/>
                <a:sym typeface="Arial"/>
              </a:rPr>
              <a:t>: </a:t>
            </a:r>
            <a:r>
              <a:rPr lang="en-US" sz="7200" i="0" u="none" strike="noStrike" baseline="0" dirty="0">
                <a:solidFill>
                  <a:srgbClr val="323D48"/>
                </a:solidFill>
                <a:latin typeface="72 Light" panose="020B0303030000000003" pitchFamily="34" charset="0"/>
                <a:cs typeface="72 Light" panose="020B0303030000000003" pitchFamily="34" charset="0"/>
              </a:rPr>
              <a:t>986000 Euros</a:t>
            </a:r>
            <a:endParaRPr lang="fr-FR" sz="7200" dirty="0">
              <a:latin typeface="72 Light" panose="020B0303030000000003" pitchFamily="34" charset="0"/>
              <a:cs typeface="72 Light" panose="020B0303030000000003" pitchFamily="34" charset="0"/>
              <a:sym typeface="Arial"/>
            </a:endParaRPr>
          </a:p>
          <a:p>
            <a:pPr algn="l"/>
            <a:r>
              <a:rPr lang="fr-FR" sz="7466" b="1" dirty="0">
                <a:latin typeface="72 Light" panose="020B0303030000000003" pitchFamily="34" charset="0"/>
                <a:cs typeface="72 Light" panose="020B0303030000000003" pitchFamily="34" charset="0"/>
                <a:sym typeface="Arial"/>
              </a:rPr>
              <a:t>Summary:</a:t>
            </a:r>
            <a:endParaRPr lang="en-US" sz="1800" b="0" i="0" u="none" strike="noStrike" baseline="0" dirty="0">
              <a:latin typeface="Liberation Sans"/>
            </a:endParaRPr>
          </a:p>
          <a:p>
            <a:pPr algn="just"/>
            <a:r>
              <a:rPr lang="en-US" sz="6400" b="0" i="0" u="none" strike="noStrike" baseline="0" dirty="0">
                <a:solidFill>
                  <a:srgbClr val="323D48"/>
                </a:solidFill>
                <a:latin typeface="72 Light" panose="020B0303030000000003" pitchFamily="34" charset="0"/>
                <a:cs typeface="72 Light" panose="020B0303030000000003" pitchFamily="34" charset="0"/>
              </a:rPr>
              <a:t>NEAM-COMMITMENT aims to enhance tsunami risk management in the North-East Atlantic, Mediterranean, and connected seas (NEAM) region. It focuses on capacity building through national-scale tsunami hazard assessment and mapping and improving local-scale tsunami evacuation planning. The project will develop tsunami inundation maps for Cyprus, Greece, and Spain, using methods aligned with Italy's tsunami hazard mapping at national level. It also introduces a multi-hazard approach addressing cascading effects for tsunami evacuation at the local scale, piloted in Greece and Italy. Both objectives will employ science-based, participatory decision-making to maximize implementation effectiveness. Guidelines will be provided detailing the mapping methodologies, supporting improved tsunami risk management. Leveraging previous initiatives, the project fosters cross-border collaboration, advancing SFDRR 2015–2030 goals and strengthening preparedness under the NEAM Tsunami Warning System.</a:t>
            </a:r>
            <a:endParaRPr lang="fr-FR" sz="6400" b="1" dirty="0">
              <a:latin typeface="72 Light" panose="020B0303030000000003" pitchFamily="34" charset="0"/>
              <a:cs typeface="72 Light" panose="020B0303030000000003" pitchFamily="34" charset="0"/>
              <a:sym typeface="Arial"/>
            </a:endParaRPr>
          </a:p>
          <a:p>
            <a:pPr algn="l"/>
            <a:endParaRPr lang="en-US" sz="1800" b="1" i="0" u="none" strike="noStrike" baseline="0" dirty="0">
              <a:latin typeface="Liberation Sans"/>
            </a:endParaRPr>
          </a:p>
          <a:p>
            <a:pPr algn="l"/>
            <a:r>
              <a:rPr lang="fr-FR" sz="7466" b="1" dirty="0">
                <a:latin typeface="72 Light" panose="020B0303030000000003" pitchFamily="34" charset="0"/>
                <a:cs typeface="72 Light" panose="020B0303030000000003" pitchFamily="34" charset="0"/>
                <a:sym typeface="Arial"/>
              </a:rPr>
              <a:t>Start and End: </a:t>
            </a:r>
            <a:r>
              <a:rPr lang="fr-FR" sz="7466" dirty="0">
                <a:latin typeface="72 Light" panose="020B0303030000000003" pitchFamily="34" charset="0"/>
                <a:cs typeface="72 Light" panose="020B0303030000000003" pitchFamily="34" charset="0"/>
                <a:sym typeface="Arial"/>
              </a:rPr>
              <a:t>01/02/2025-31/01/2027</a:t>
            </a:r>
          </a:p>
          <a:p>
            <a:pPr algn="l"/>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a:t>
            </a:r>
            <a:r>
              <a:rPr lang="en-US" sz="7200" i="0" u="none" strike="noStrike" baseline="0" dirty="0">
                <a:solidFill>
                  <a:srgbClr val="323D48"/>
                </a:solidFill>
                <a:latin typeface="72 Light" panose="020B0303030000000003" pitchFamily="34" charset="0"/>
                <a:cs typeface="72 Light" panose="020B0303030000000003" pitchFamily="34" charset="0"/>
              </a:rPr>
              <a:t>North Atlantic Ocean &amp; Mediterranean Sea (</a:t>
            </a:r>
            <a:r>
              <a:rPr lang="en-US" sz="7200" i="0" u="none" strike="noStrike" baseline="0" dirty="0" err="1">
                <a:solidFill>
                  <a:srgbClr val="323D48"/>
                </a:solidFill>
                <a:latin typeface="72 Light" panose="020B0303030000000003" pitchFamily="34" charset="0"/>
                <a:cs typeface="72 Light" panose="020B0303030000000003" pitchFamily="34" charset="0"/>
              </a:rPr>
              <a:t>Cyprus,Greece</a:t>
            </a:r>
            <a:r>
              <a:rPr lang="en-US" sz="7200" i="0" u="none" strike="noStrike" baseline="0" dirty="0">
                <a:solidFill>
                  <a:srgbClr val="323D48"/>
                </a:solidFill>
                <a:latin typeface="72 Light" panose="020B0303030000000003" pitchFamily="34" charset="0"/>
                <a:cs typeface="72 Light" panose="020B0303030000000003" pitchFamily="34" charset="0"/>
              </a:rPr>
              <a:t>, </a:t>
            </a:r>
            <a:r>
              <a:rPr lang="en-US" sz="7200" i="0" u="none" strike="noStrike" baseline="0" dirty="0" err="1">
                <a:solidFill>
                  <a:srgbClr val="323D48"/>
                </a:solidFill>
                <a:latin typeface="72 Light" panose="020B0303030000000003" pitchFamily="34" charset="0"/>
                <a:cs typeface="72 Light" panose="020B0303030000000003" pitchFamily="34" charset="0"/>
              </a:rPr>
              <a:t>Italy,Spain</a:t>
            </a:r>
            <a:r>
              <a:rPr lang="en-US" sz="7200" dirty="0">
                <a:solidFill>
                  <a:srgbClr val="323D48"/>
                </a:solidFill>
                <a:latin typeface="72 Light" panose="020B0303030000000003" pitchFamily="34" charset="0"/>
                <a:cs typeface="72 Light" panose="020B0303030000000003" pitchFamily="34" charset="0"/>
              </a:rPr>
              <a:t>)</a:t>
            </a:r>
            <a:endParaRPr lang="en-US" sz="7200" i="0" u="none" strike="noStrike" baseline="0" dirty="0">
              <a:solidFill>
                <a:srgbClr val="323D48"/>
              </a:solidFill>
              <a:latin typeface="72 Light" panose="020B0303030000000003" pitchFamily="34" charset="0"/>
              <a:cs typeface="72 Light" panose="020B0303030000000003" pitchFamily="34" charset="0"/>
            </a:endParaRPr>
          </a:p>
          <a:p>
            <a:r>
              <a:rPr lang="en-US" sz="1800" b="1" i="0" u="none" strike="noStrike" baseline="0" dirty="0">
                <a:solidFill>
                  <a:srgbClr val="323D48"/>
                </a:solidFill>
                <a:latin typeface="Liberation Sans"/>
              </a:rPr>
              <a:t>, </a:t>
            </a:r>
            <a:endParaRPr lang="fr-FR" sz="8533"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89882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CD2A381C-5F0A-BB53-DB55-60E99DD43EF9}"/>
              </a:ext>
            </a:extLst>
          </p:cNvPr>
          <p:cNvGraphicFramePr>
            <a:graphicFrameLocks noGrp="1"/>
          </p:cNvGraphicFramePr>
          <p:nvPr>
            <p:extLst>
              <p:ext uri="{D42A27DB-BD31-4B8C-83A1-F6EECF244321}">
                <p14:modId xmlns:p14="http://schemas.microsoft.com/office/powerpoint/2010/main" val="897392765"/>
              </p:ext>
            </p:extLst>
          </p:nvPr>
        </p:nvGraphicFramePr>
        <p:xfrm>
          <a:off x="643467" y="643466"/>
          <a:ext cx="10905066" cy="5571067"/>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2">
            <a:extLst>
              <a:ext uri="{FF2B5EF4-FFF2-40B4-BE49-F238E27FC236}">
                <a16:creationId xmlns:a16="http://schemas.microsoft.com/office/drawing/2014/main" id="{BB4847FF-8B03-F827-D11C-A2024DD50189}"/>
              </a:ext>
            </a:extLst>
          </p:cNvPr>
          <p:cNvSpPr txBox="1">
            <a:spLocks/>
          </p:cNvSpPr>
          <p:nvPr/>
        </p:nvSpPr>
        <p:spPr>
          <a:xfrm>
            <a:off x="4211950" y="153279"/>
            <a:ext cx="4009337" cy="1917199"/>
          </a:xfrm>
          <a:prstGeom prst="rect">
            <a:avLst/>
          </a:prstGeom>
        </p:spPr>
        <p:txBody>
          <a:bodyPr spcFirstLastPara="1" vert="horz" wrap="square" lIns="91425" tIns="91425" rIns="91425" bIns="91425" rtlCol="0" anchor="t" anchorCtr="0">
            <a:normAutofit/>
          </a:bodyPr>
          <a:lstStyle>
            <a:lvl1pPr marL="228594" lvl="0" indent="-228594" algn="l" defTabSz="914377" rtl="0" eaLnBrk="1" latinLnBrk="0" hangingPunct="1">
              <a:lnSpc>
                <a:spcPct val="100000"/>
              </a:lnSpc>
              <a:spcBef>
                <a:spcPts val="0"/>
              </a:spcBef>
              <a:spcAft>
                <a:spcPts val="0"/>
              </a:spcAft>
              <a:buSzPts val="1400"/>
              <a:buFont typeface="Arial" panose="020B0604020202020204" pitchFamily="34" charset="0"/>
              <a:buNone/>
              <a:defRPr sz="2133" kern="1200">
                <a:solidFill>
                  <a:schemeClr val="tx1"/>
                </a:solidFill>
                <a:latin typeface="+mn-lt"/>
                <a:ea typeface="+mn-ea"/>
                <a:cs typeface="+mn-cs"/>
              </a:defRPr>
            </a:lvl1pPr>
            <a:lvl2pPr marL="685783" lvl="1" indent="-228594" algn="ctr" defTabSz="914377" rtl="0" eaLnBrk="1" latinLnBrk="0" hangingPunct="1">
              <a:lnSpc>
                <a:spcPct val="100000"/>
              </a:lnSpc>
              <a:spcBef>
                <a:spcPts val="0"/>
              </a:spcBef>
              <a:spcAft>
                <a:spcPts val="0"/>
              </a:spcAft>
              <a:buSzPts val="1400"/>
              <a:buFont typeface="Arial" panose="020B0604020202020204" pitchFamily="34" charset="0"/>
              <a:buNone/>
              <a:defRPr sz="2400" kern="1200">
                <a:solidFill>
                  <a:schemeClr val="tx1"/>
                </a:solidFill>
                <a:latin typeface="+mn-lt"/>
                <a:ea typeface="+mn-ea"/>
                <a:cs typeface="+mn-cs"/>
              </a:defRPr>
            </a:lvl2pPr>
            <a:lvl3pPr marL="1142971" lvl="2" indent="-228594" algn="ctr" defTabSz="914377" rtl="0" eaLnBrk="1" latinLnBrk="0" hangingPunct="1">
              <a:lnSpc>
                <a:spcPct val="100000"/>
              </a:lnSpc>
              <a:spcBef>
                <a:spcPts val="2133"/>
              </a:spcBef>
              <a:spcAft>
                <a:spcPts val="0"/>
              </a:spcAft>
              <a:buSzPts val="1400"/>
              <a:buFont typeface="Arial" panose="020B0604020202020204" pitchFamily="34" charset="0"/>
              <a:buNone/>
              <a:defRPr sz="2000" kern="1200">
                <a:solidFill>
                  <a:schemeClr val="tx1"/>
                </a:solidFill>
                <a:latin typeface="+mn-lt"/>
                <a:ea typeface="+mn-ea"/>
                <a:cs typeface="+mn-cs"/>
              </a:defRPr>
            </a:lvl3pPr>
            <a:lvl4pPr marL="1600160" lvl="3" indent="-228594" algn="ctr" defTabSz="914377" rtl="0" eaLnBrk="1" latinLnBrk="0" hangingPunct="1">
              <a:lnSpc>
                <a:spcPct val="100000"/>
              </a:lnSpc>
              <a:spcBef>
                <a:spcPts val="2133"/>
              </a:spcBef>
              <a:spcAft>
                <a:spcPts val="0"/>
              </a:spcAft>
              <a:buSzPts val="1400"/>
              <a:buFont typeface="Arial" panose="020B0604020202020204" pitchFamily="34" charset="0"/>
              <a:buNone/>
              <a:defRPr sz="1800" kern="1200">
                <a:solidFill>
                  <a:schemeClr val="tx1"/>
                </a:solidFill>
                <a:latin typeface="+mn-lt"/>
                <a:ea typeface="+mn-ea"/>
                <a:cs typeface="+mn-cs"/>
              </a:defRPr>
            </a:lvl4pPr>
            <a:lvl5pPr marL="2057349" lvl="4" indent="-228594" algn="ctr" defTabSz="914377" rtl="0" eaLnBrk="1" latinLnBrk="0" hangingPunct="1">
              <a:lnSpc>
                <a:spcPct val="100000"/>
              </a:lnSpc>
              <a:spcBef>
                <a:spcPts val="2133"/>
              </a:spcBef>
              <a:spcAft>
                <a:spcPts val="0"/>
              </a:spcAft>
              <a:buSzPts val="1400"/>
              <a:buFont typeface="Arial" panose="020B0604020202020204" pitchFamily="34" charset="0"/>
              <a:buNone/>
              <a:defRPr sz="1800" kern="1200">
                <a:solidFill>
                  <a:schemeClr val="tx1"/>
                </a:solidFill>
                <a:latin typeface="+mn-lt"/>
                <a:ea typeface="+mn-ea"/>
                <a:cs typeface="+mn-cs"/>
              </a:defRPr>
            </a:lvl5pPr>
            <a:lvl6pPr marL="2514537" lvl="5" indent="-228594" algn="ctr" defTabSz="914377" rtl="0" eaLnBrk="1" latinLnBrk="0" hangingPunct="1">
              <a:lnSpc>
                <a:spcPct val="100000"/>
              </a:lnSpc>
              <a:spcBef>
                <a:spcPts val="2133"/>
              </a:spcBef>
              <a:spcAft>
                <a:spcPts val="0"/>
              </a:spcAft>
              <a:buSzPts val="1400"/>
              <a:buFont typeface="Arial" panose="020B0604020202020204" pitchFamily="34" charset="0"/>
              <a:buNone/>
              <a:defRPr sz="1800" kern="1200">
                <a:solidFill>
                  <a:schemeClr val="tx1"/>
                </a:solidFill>
                <a:latin typeface="+mn-lt"/>
                <a:ea typeface="+mn-ea"/>
                <a:cs typeface="+mn-cs"/>
              </a:defRPr>
            </a:lvl6pPr>
            <a:lvl7pPr marL="2971726" lvl="6" indent="-228594" algn="ctr" defTabSz="914377" rtl="0" eaLnBrk="1" latinLnBrk="0" hangingPunct="1">
              <a:lnSpc>
                <a:spcPct val="100000"/>
              </a:lnSpc>
              <a:spcBef>
                <a:spcPts val="2133"/>
              </a:spcBef>
              <a:spcAft>
                <a:spcPts val="0"/>
              </a:spcAft>
              <a:buSzPts val="1400"/>
              <a:buFont typeface="Arial" panose="020B0604020202020204" pitchFamily="34" charset="0"/>
              <a:buNone/>
              <a:defRPr sz="1800" kern="1200">
                <a:solidFill>
                  <a:schemeClr val="tx1"/>
                </a:solidFill>
                <a:latin typeface="+mn-lt"/>
                <a:ea typeface="+mn-ea"/>
                <a:cs typeface="+mn-cs"/>
              </a:defRPr>
            </a:lvl7pPr>
            <a:lvl8pPr marL="3428914" lvl="7" indent="-228594" algn="ctr" defTabSz="914377" rtl="0" eaLnBrk="1" latinLnBrk="0" hangingPunct="1">
              <a:lnSpc>
                <a:spcPct val="100000"/>
              </a:lnSpc>
              <a:spcBef>
                <a:spcPts val="2133"/>
              </a:spcBef>
              <a:spcAft>
                <a:spcPts val="0"/>
              </a:spcAft>
              <a:buSzPts val="1400"/>
              <a:buFont typeface="Arial" panose="020B0604020202020204" pitchFamily="34" charset="0"/>
              <a:buNone/>
              <a:defRPr sz="1800" kern="1200">
                <a:solidFill>
                  <a:schemeClr val="tx1"/>
                </a:solidFill>
                <a:latin typeface="+mn-lt"/>
                <a:ea typeface="+mn-ea"/>
                <a:cs typeface="+mn-cs"/>
              </a:defRPr>
            </a:lvl8pPr>
            <a:lvl9pPr marL="3886103" lvl="8" indent="-228594" algn="ctr" defTabSz="914377" rtl="0" eaLnBrk="1" latinLnBrk="0" hangingPunct="1">
              <a:lnSpc>
                <a:spcPct val="100000"/>
              </a:lnSpc>
              <a:spcBef>
                <a:spcPts val="2133"/>
              </a:spcBef>
              <a:spcAft>
                <a:spcPts val="2133"/>
              </a:spcAft>
              <a:buSzPts val="1400"/>
              <a:buFont typeface="Arial" panose="020B0604020202020204" pitchFamily="34" charset="0"/>
              <a:buNone/>
              <a:defRPr sz="1800" kern="1200">
                <a:solidFill>
                  <a:schemeClr val="tx1"/>
                </a:solidFill>
                <a:latin typeface="+mn-lt"/>
                <a:ea typeface="+mn-ea"/>
                <a:cs typeface="+mn-cs"/>
              </a:defRPr>
            </a:lvl9pPr>
          </a:lstStyle>
          <a:p>
            <a:pPr marL="0" indent="0"/>
            <a:r>
              <a:rPr lang="en-US" sz="2400" dirty="0">
                <a:solidFill>
                  <a:srgbClr val="0070C0"/>
                </a:solidFill>
              </a:rPr>
              <a:t>Call 7 &amp; 8 ~19-20 M USD</a:t>
            </a:r>
          </a:p>
        </p:txBody>
      </p:sp>
    </p:spTree>
    <p:extLst>
      <p:ext uri="{BB962C8B-B14F-4D97-AF65-F5344CB8AC3E}">
        <p14:creationId xmlns:p14="http://schemas.microsoft.com/office/powerpoint/2010/main" val="294381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A2D24D-6B94-F6BC-9BB5-742178C0C5EC}"/>
              </a:ext>
            </a:extLst>
          </p:cNvPr>
          <p:cNvSpPr>
            <a:spLocks noGrp="1"/>
          </p:cNvSpPr>
          <p:nvPr>
            <p:ph type="title"/>
          </p:nvPr>
        </p:nvSpPr>
        <p:spPr>
          <a:xfrm>
            <a:off x="6590662" y="4267832"/>
            <a:ext cx="4805996" cy="1297115"/>
          </a:xfrm>
        </p:spPr>
        <p:txBody>
          <a:bodyPr vert="horz" lIns="91440" tIns="45720" rIns="91440" bIns="45720" rtlCol="0" anchor="t">
            <a:normAutofit/>
          </a:bodyPr>
          <a:lstStyle/>
          <a:p>
            <a:pPr defTabSz="914400">
              <a:spcBef>
                <a:spcPct val="0"/>
              </a:spcBef>
            </a:pPr>
            <a:r>
              <a:rPr lang="en-US" sz="4000" kern="1200">
                <a:solidFill>
                  <a:schemeClr val="tx2"/>
                </a:solidFill>
                <a:latin typeface="+mj-lt"/>
                <a:ea typeface="+mj-ea"/>
                <a:cs typeface="+mj-cs"/>
              </a:rPr>
              <a:t>END</a:t>
            </a:r>
          </a:p>
        </p:txBody>
      </p:sp>
      <p:pic>
        <p:nvPicPr>
          <p:cNvPr id="1026" name="Picture 2" descr="Homepage - ACTION Project">
            <a:extLst>
              <a:ext uri="{FF2B5EF4-FFF2-40B4-BE49-F238E27FC236}">
                <a16:creationId xmlns:a16="http://schemas.microsoft.com/office/drawing/2014/main" id="{56CB9E53-879E-2609-19F6-D97A34C4885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40470" y="2420296"/>
            <a:ext cx="4141760" cy="2931807"/>
          </a:xfrm>
          <a:custGeom>
            <a:avLst/>
            <a:gdLst/>
            <a:ahLst/>
            <a:cxnLst/>
            <a:rect l="l" t="t" r="r" b="b"/>
            <a:pathLst>
              <a:path w="4141760" h="4377846">
                <a:moveTo>
                  <a:pt x="0" y="0"/>
                </a:moveTo>
                <a:lnTo>
                  <a:pt x="4141760" y="0"/>
                </a:lnTo>
                <a:lnTo>
                  <a:pt x="4141760" y="4377846"/>
                </a:lnTo>
                <a:lnTo>
                  <a:pt x="0" y="4377846"/>
                </a:lnTo>
                <a:close/>
              </a:path>
            </a:pathLst>
          </a:custGeom>
          <a:noFill/>
          <a:extLst>
            <a:ext uri="{909E8E84-426E-40DD-AFC4-6F175D3DCCD1}">
              <a14:hiddenFill xmlns:a14="http://schemas.microsoft.com/office/drawing/2010/main">
                <a:solidFill>
                  <a:srgbClr val="FFFFFF"/>
                </a:solidFill>
              </a14:hiddenFill>
            </a:ext>
          </a:extLst>
        </p:spPr>
      </p:pic>
      <p:grpSp>
        <p:nvGrpSpPr>
          <p:cNvPr id="1035" name="Group 1034">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036" name="Freeform: Shape 1035">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Freeform: Shape 1036">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8" name="Freeform: Shape 1037">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604566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04672-BC9B-8827-56B1-69BE7C7FC36C}"/>
              </a:ext>
            </a:extLst>
          </p:cNvPr>
          <p:cNvSpPr>
            <a:spLocks noGrp="1"/>
          </p:cNvSpPr>
          <p:nvPr>
            <p:ph type="title"/>
          </p:nvPr>
        </p:nvSpPr>
        <p:spPr>
          <a:xfrm>
            <a:off x="3828011" y="1321725"/>
            <a:ext cx="3911138" cy="1325562"/>
          </a:xfrm>
        </p:spPr>
        <p:txBody>
          <a:bodyPr>
            <a:noAutofit/>
          </a:bodyPr>
          <a:lstStyle/>
          <a:p>
            <a:r>
              <a:rPr lang="en-US" sz="6600" dirty="0">
                <a:solidFill>
                  <a:srgbClr val="0070C0"/>
                </a:solidFill>
              </a:rPr>
              <a:t>CALL  7</a:t>
            </a:r>
          </a:p>
        </p:txBody>
      </p:sp>
      <p:sp>
        <p:nvSpPr>
          <p:cNvPr id="3" name="Slide Number Placeholder 2">
            <a:extLst>
              <a:ext uri="{FF2B5EF4-FFF2-40B4-BE49-F238E27FC236}">
                <a16:creationId xmlns:a16="http://schemas.microsoft.com/office/drawing/2014/main" id="{1BED3AD3-D57B-CF49-65B5-2D4029B3BBCA}"/>
              </a:ext>
            </a:extLst>
          </p:cNvPr>
          <p:cNvSpPr>
            <a:spLocks noGrp="1"/>
          </p:cNvSpPr>
          <p:nvPr>
            <p:ph type="sldNum" sz="quarter" idx="12"/>
          </p:nvPr>
        </p:nvSpPr>
        <p:spPr/>
        <p:txBody>
          <a:bodyPr>
            <a:normAutofit lnSpcReduction="10000"/>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105374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43"/>
          <p:cNvSpPr/>
          <p:nvPr/>
        </p:nvSpPr>
        <p:spPr>
          <a:xfrm>
            <a:off x="397139" y="5765197"/>
            <a:ext cx="889503" cy="1212051"/>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657" name="Google Shape;1657;p43"/>
          <p:cNvGrpSpPr/>
          <p:nvPr/>
        </p:nvGrpSpPr>
        <p:grpSpPr>
          <a:xfrm>
            <a:off x="-2193" y="15209"/>
            <a:ext cx="3095825" cy="1651891"/>
            <a:chOff x="0" y="12"/>
            <a:chExt cx="1772825" cy="945955"/>
          </a:xfrm>
        </p:grpSpPr>
        <p:sp>
          <p:nvSpPr>
            <p:cNvPr id="1658" name="Google Shape;1658;p43"/>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9" name="Google Shape;1659;p43"/>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660" name="Google Shape;1660;p43"/>
          <p:cNvGrpSpPr/>
          <p:nvPr/>
        </p:nvGrpSpPr>
        <p:grpSpPr>
          <a:xfrm flipH="1">
            <a:off x="6671519" y="-7"/>
            <a:ext cx="5497376" cy="6372237"/>
            <a:chOff x="-6" y="-5"/>
            <a:chExt cx="4123032" cy="4779178"/>
          </a:xfrm>
        </p:grpSpPr>
        <p:grpSp>
          <p:nvGrpSpPr>
            <p:cNvPr id="1661" name="Google Shape;1661;p43"/>
            <p:cNvGrpSpPr/>
            <p:nvPr/>
          </p:nvGrpSpPr>
          <p:grpSpPr>
            <a:xfrm>
              <a:off x="-6" y="-5"/>
              <a:ext cx="4123032" cy="4779178"/>
              <a:chOff x="-6" y="-5"/>
              <a:chExt cx="4123032" cy="4779178"/>
            </a:xfrm>
          </p:grpSpPr>
          <p:grpSp>
            <p:nvGrpSpPr>
              <p:cNvPr id="1662" name="Google Shape;1662;p43"/>
              <p:cNvGrpSpPr/>
              <p:nvPr/>
            </p:nvGrpSpPr>
            <p:grpSpPr>
              <a:xfrm>
                <a:off x="-6" y="-5"/>
                <a:ext cx="4123032" cy="4779178"/>
                <a:chOff x="4676125" y="459400"/>
                <a:chExt cx="1013628" cy="1174938"/>
              </a:xfrm>
            </p:grpSpPr>
            <p:sp>
              <p:nvSpPr>
                <p:cNvPr id="1663" name="Google Shape;1663;p43"/>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4" name="Google Shape;1664;p43"/>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5" name="Google Shape;1665;p43"/>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6" name="Google Shape;1666;p43"/>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7" name="Google Shape;1667;p43"/>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8" name="Google Shape;1668;p43"/>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9" name="Google Shape;1669;p43"/>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0" name="Google Shape;1670;p43"/>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1" name="Google Shape;1671;p43"/>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2" name="Google Shape;1672;p43"/>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3" name="Google Shape;1673;p43"/>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4" name="Google Shape;1674;p43"/>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5" name="Google Shape;1675;p43"/>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6" name="Google Shape;1676;p43"/>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7" name="Google Shape;1677;p43"/>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8" name="Google Shape;1678;p43"/>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9" name="Google Shape;1679;p43"/>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0" name="Google Shape;1680;p43"/>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1" name="Google Shape;1681;p43"/>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2" name="Google Shape;1682;p43"/>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3" name="Google Shape;1683;p43"/>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4" name="Google Shape;1684;p43"/>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5" name="Google Shape;1685;p43"/>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6" name="Google Shape;1686;p43"/>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7" name="Google Shape;1687;p43"/>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8" name="Google Shape;1688;p43"/>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9" name="Google Shape;1689;p43"/>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0" name="Google Shape;1690;p43"/>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1" name="Google Shape;1691;p43"/>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2" name="Google Shape;1692;p43"/>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3" name="Google Shape;1693;p43"/>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4" name="Google Shape;1694;p43"/>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5" name="Google Shape;1695;p43"/>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6" name="Google Shape;1696;p43"/>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7" name="Google Shape;1697;p43"/>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8" name="Google Shape;1698;p43"/>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9" name="Google Shape;1699;p43"/>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0" name="Google Shape;1700;p43"/>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1" name="Google Shape;1701;p43"/>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2" name="Google Shape;1702;p43"/>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3" name="Google Shape;1703;p43"/>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4" name="Google Shape;1704;p43"/>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5" name="Google Shape;1705;p43"/>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6" name="Google Shape;1706;p43"/>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7" name="Google Shape;1707;p43"/>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8" name="Google Shape;1708;p43"/>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9" name="Google Shape;1709;p43"/>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0" name="Google Shape;1710;p43"/>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1" name="Google Shape;1711;p43"/>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2" name="Google Shape;1712;p43"/>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3" name="Google Shape;1713;p43"/>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4" name="Google Shape;1714;p43"/>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5" name="Google Shape;1715;p43"/>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6" name="Google Shape;1716;p43"/>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7" name="Google Shape;1717;p43"/>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8" name="Google Shape;1718;p43"/>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9" name="Google Shape;1719;p43"/>
          <p:cNvGrpSpPr/>
          <p:nvPr/>
        </p:nvGrpSpPr>
        <p:grpSpPr>
          <a:xfrm>
            <a:off x="5656625" y="3835754"/>
            <a:ext cx="6514457" cy="3022231"/>
            <a:chOff x="4242468" y="2876815"/>
            <a:chExt cx="4885843" cy="2266673"/>
          </a:xfrm>
        </p:grpSpPr>
        <p:sp>
          <p:nvSpPr>
            <p:cNvPr id="1720" name="Google Shape;1720;p43"/>
            <p:cNvSpPr/>
            <p:nvPr/>
          </p:nvSpPr>
          <p:spPr>
            <a:xfrm>
              <a:off x="4242468" y="2876815"/>
              <a:ext cx="4885843" cy="2266673"/>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21" name="Google Shape;1721;p43"/>
            <p:cNvSpPr/>
            <p:nvPr/>
          </p:nvSpPr>
          <p:spPr>
            <a:xfrm>
              <a:off x="4688731"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95618" y="324779"/>
            <a:ext cx="10333266" cy="6233040"/>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219170">
              <a:spcBef>
                <a:spcPts val="1333"/>
              </a:spcBef>
              <a:buNone/>
              <a:defRPr/>
            </a:pPr>
            <a:r>
              <a:rPr lang="fr-FR" sz="7466" b="1" dirty="0">
                <a:solidFill>
                  <a:srgbClr val="0070C0"/>
                </a:solidFill>
                <a:latin typeface="72 Light" panose="020B0303030000000003" pitchFamily="34" charset="0"/>
                <a:cs typeface="72 Light" panose="020B0303030000000003" pitchFamily="34" charset="0"/>
                <a:sym typeface="Arial"/>
              </a:rPr>
              <a:t>Project  (1):- </a:t>
            </a:r>
            <a:r>
              <a:rPr lang="en-US" sz="7466" b="1" kern="100" dirty="0">
                <a:solidFill>
                  <a:srgbClr val="0070C0"/>
                </a:solidFill>
                <a:latin typeface="72 Light" panose="020B0303030000000003" pitchFamily="34" charset="0"/>
                <a:ea typeface="DengXian" panose="02010600030101010101" pitchFamily="2" charset="-122"/>
                <a:cs typeface="72 Light" panose="020B0303030000000003" pitchFamily="34" charset="0"/>
                <a:sym typeface="Arial"/>
              </a:rPr>
              <a:t>FACING AND ADDRESSING OCEAN HAZARDS TOGETHER</a:t>
            </a:r>
          </a:p>
          <a:p>
            <a:pPr marL="304792" indent="-304792" defTabSz="1219170">
              <a:spcBef>
                <a:spcPts val="1333"/>
              </a:spcBef>
              <a:defRPr/>
            </a:pPr>
            <a:r>
              <a:rPr lang="en-US" sz="7466" b="1" kern="100" dirty="0">
                <a:latin typeface="72 Light" panose="020B0303030000000003" pitchFamily="34" charset="0"/>
                <a:ea typeface="DengXian" panose="02010600030101010101" pitchFamily="2" charset="-122"/>
                <a:cs typeface="72 Light" panose="020B0303030000000003" pitchFamily="34" charset="0"/>
                <a:sym typeface="Arial"/>
              </a:rPr>
              <a:t>FOCUS: HAZARD / RISK KNOWLEDGE/GOVERNANCE AND COMMUNICATION</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6: </a:t>
            </a:r>
            <a:r>
              <a:rPr lang="fr-FR" sz="7466" dirty="0">
                <a:latin typeface="72 Light" panose="020B0303030000000003" pitchFamily="34" charset="0"/>
                <a:cs typeface="72 Light" panose="020B0303030000000003" pitchFamily="34" charset="0"/>
                <a:sym typeface="Arial"/>
              </a:rPr>
              <a:t>Coastal </a:t>
            </a:r>
            <a:r>
              <a:rPr lang="fr-FR" sz="7466" dirty="0" err="1">
                <a:latin typeface="72 Light" panose="020B0303030000000003" pitchFamily="34" charset="0"/>
                <a:cs typeface="72 Light" panose="020B0303030000000003" pitchFamily="34" charset="0"/>
                <a:sym typeface="Arial"/>
              </a:rPr>
              <a:t>Resilience</a:t>
            </a:r>
            <a:r>
              <a:rPr lang="fr-FR" sz="7466"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a:t>
            </a:r>
            <a:r>
              <a:rPr lang="en-US" sz="7466" kern="100" dirty="0">
                <a:latin typeface="72 Light" panose="020B0303030000000003" pitchFamily="34" charset="0"/>
                <a:ea typeface="DengXian" panose="02010600030101010101" pitchFamily="2" charset="-122"/>
                <a:cs typeface="72 Light" panose="020B0303030000000003" pitchFamily="34" charset="0"/>
                <a:sym typeface="Arial"/>
              </a:rPr>
              <a:t>Ocean University of China</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s-ES" sz="7466" b="1" dirty="0">
                <a:latin typeface="72 Light" panose="020B0303030000000003" pitchFamily="34" charset="0"/>
                <a:cs typeface="72 Light" panose="020B0303030000000003" pitchFamily="34" charset="0"/>
                <a:sym typeface="Arial"/>
              </a:rPr>
              <a:t>Host: ODTP</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Rui Bao</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China</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a:t>
            </a:r>
            <a:r>
              <a:rPr lang="fr-FR" sz="7466" dirty="0">
                <a:latin typeface="72 Light" panose="020B0303030000000003" pitchFamily="34" charset="0"/>
                <a:cs typeface="72 Light" panose="020B0303030000000003" pitchFamily="34" charset="0"/>
                <a:sym typeface="Arial"/>
              </a:rPr>
              <a:t>500,000 USD</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Summary:</a:t>
            </a:r>
          </a:p>
          <a:p>
            <a:pPr marL="304792" indent="-304792" algn="just" defTabSz="1219170">
              <a:spcBef>
                <a:spcPts val="1333"/>
              </a:spcBef>
              <a:defRPr/>
            </a:pPr>
            <a:r>
              <a:rPr lang="en-US" sz="7466" kern="100" dirty="0">
                <a:latin typeface="72 Light" panose="020B0303030000000003" pitchFamily="34" charset="0"/>
                <a:ea typeface="DengXian" panose="02010600030101010101" pitchFamily="2" charset="-122"/>
                <a:cs typeface="72 Light" panose="020B0303030000000003" pitchFamily="34" charset="0"/>
                <a:sym typeface="Arial"/>
              </a:rPr>
              <a:t>The project “Facing and Addressing Ocean Hazards Together” (FACT) is to engage more renowned international marine scientists and individuals concerned about the oceans, including science enthusiasts, especially young people, to form a scientific community; jointly carry out relevant international exchanges and cooperation to address potential marine disasters and propose response measures. The FACT will Organize regular forums to disseminate conclusions and early warnings from the scientific community to the public, influencing decision-makers on major ocean affairs and helping them make informed and impactful decisions in responding to marine Hazards.</a:t>
            </a:r>
          </a:p>
          <a:p>
            <a:pPr marL="304792" indent="-304792" algn="just" defTabSz="1219170">
              <a:spcBef>
                <a:spcPts val="1333"/>
              </a:spcBef>
              <a:defRPr/>
            </a:pPr>
            <a:endParaRPr lang="en-US"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Start and End: </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01/01/2025 -31/12/2029</a:t>
            </a:r>
          </a:p>
          <a:p>
            <a:pPr marL="304792" indent="-304792" defTabSz="1219170">
              <a:spcBef>
                <a:spcPts val="1333"/>
              </a:spcBef>
              <a:defRPr/>
            </a:pPr>
            <a:endParaRPr lang="fr-FR"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dirty="0">
                <a:latin typeface="72 Light" panose="020B0303030000000003" pitchFamily="34" charset="0"/>
                <a:cs typeface="72 Light" panose="020B0303030000000003" pitchFamily="34" charset="0"/>
                <a:sym typeface="Arial"/>
              </a:rPr>
              <a:t>Basin: </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North Pacific Ocean, South Pacific Ocean. </a:t>
            </a:r>
            <a:r>
              <a:rPr lang="es-ES" sz="7466" dirty="0" err="1">
                <a:latin typeface="72 Light" panose="020B0303030000000003" pitchFamily="34" charset="0"/>
                <a:ea typeface="DengXian" panose="02010600030101010101" pitchFamily="2" charset="-122"/>
                <a:cs typeface="72 Light" panose="020B0303030000000003" pitchFamily="34" charset="0"/>
                <a:sym typeface="Arial"/>
              </a:rPr>
              <a:t>Indian</a:t>
            </a:r>
            <a:r>
              <a:rPr lang="es-ES" sz="7466" dirty="0">
                <a:latin typeface="72 Light" panose="020B0303030000000003" pitchFamily="34" charset="0"/>
                <a:ea typeface="DengXian" panose="02010600030101010101" pitchFamily="2" charset="-122"/>
                <a:cs typeface="72 Light" panose="020B0303030000000003" pitchFamily="34" charset="0"/>
                <a:sym typeface="Arial"/>
              </a:rPr>
              <a:t> Ocean</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a:t>
            </a:r>
            <a:r>
              <a:rPr lang="es-ES" sz="7466" dirty="0" err="1">
                <a:latin typeface="72 Light" panose="020B0303030000000003" pitchFamily="34" charset="0"/>
                <a:ea typeface="DengXian" panose="02010600030101010101" pitchFamily="2" charset="-122"/>
                <a:cs typeface="72 Light" panose="020B0303030000000003" pitchFamily="34" charset="0"/>
                <a:sym typeface="Arial"/>
              </a:rPr>
              <a:t>Arctic</a:t>
            </a:r>
            <a:r>
              <a:rPr lang="es-ES" sz="7466" dirty="0">
                <a:latin typeface="72 Light" panose="020B0303030000000003" pitchFamily="34" charset="0"/>
                <a:ea typeface="DengXian" panose="02010600030101010101" pitchFamily="2" charset="-122"/>
                <a:cs typeface="72 Light" panose="020B0303030000000003" pitchFamily="34" charset="0"/>
                <a:sym typeface="Arial"/>
              </a:rPr>
              <a:t> Ocean</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a:t>
            </a:r>
            <a:r>
              <a:rPr lang="es-ES" sz="7466" dirty="0" err="1">
                <a:latin typeface="72 Light" panose="020B0303030000000003" pitchFamily="34" charset="0"/>
                <a:ea typeface="DengXian" panose="02010600030101010101" pitchFamily="2" charset="-122"/>
                <a:cs typeface="72 Light" panose="020B0303030000000003" pitchFamily="34" charset="0"/>
                <a:sym typeface="Arial"/>
              </a:rPr>
              <a:t>Mediterranean</a:t>
            </a:r>
            <a:r>
              <a:rPr lang="es-ES" sz="7466" dirty="0">
                <a:latin typeface="72 Light" panose="020B0303030000000003" pitchFamily="34" charset="0"/>
                <a:ea typeface="DengXian" panose="02010600030101010101" pitchFamily="2" charset="-122"/>
                <a:cs typeface="72 Light" panose="020B0303030000000003" pitchFamily="34" charset="0"/>
                <a:sym typeface="Arial"/>
              </a:rPr>
              <a:t> Sea</a:t>
            </a:r>
            <a:endParaRPr lang="en-US" sz="7466" dirty="0">
              <a:latin typeface="72 Light" panose="020B0303030000000003" pitchFamily="34" charset="0"/>
              <a:ea typeface="DengXian" panose="02010600030101010101" pitchFamily="2" charset="-122"/>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024080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43"/>
          <p:cNvSpPr/>
          <p:nvPr/>
        </p:nvSpPr>
        <p:spPr>
          <a:xfrm>
            <a:off x="397139" y="5765197"/>
            <a:ext cx="889503" cy="1212051"/>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657" name="Google Shape;1657;p43"/>
          <p:cNvGrpSpPr/>
          <p:nvPr/>
        </p:nvGrpSpPr>
        <p:grpSpPr>
          <a:xfrm>
            <a:off x="-2193" y="15209"/>
            <a:ext cx="3095825" cy="1651891"/>
            <a:chOff x="0" y="12"/>
            <a:chExt cx="1772825" cy="945955"/>
          </a:xfrm>
        </p:grpSpPr>
        <p:sp>
          <p:nvSpPr>
            <p:cNvPr id="1658" name="Google Shape;1658;p43"/>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9" name="Google Shape;1659;p43"/>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660" name="Google Shape;1660;p43"/>
          <p:cNvGrpSpPr/>
          <p:nvPr/>
        </p:nvGrpSpPr>
        <p:grpSpPr>
          <a:xfrm flipH="1">
            <a:off x="6671519" y="-7"/>
            <a:ext cx="5497376" cy="6372237"/>
            <a:chOff x="-6" y="-5"/>
            <a:chExt cx="4123032" cy="4779178"/>
          </a:xfrm>
        </p:grpSpPr>
        <p:grpSp>
          <p:nvGrpSpPr>
            <p:cNvPr id="1661" name="Google Shape;1661;p43"/>
            <p:cNvGrpSpPr/>
            <p:nvPr/>
          </p:nvGrpSpPr>
          <p:grpSpPr>
            <a:xfrm>
              <a:off x="-6" y="-5"/>
              <a:ext cx="4123032" cy="4779178"/>
              <a:chOff x="-6" y="-5"/>
              <a:chExt cx="4123032" cy="4779178"/>
            </a:xfrm>
          </p:grpSpPr>
          <p:grpSp>
            <p:nvGrpSpPr>
              <p:cNvPr id="1662" name="Google Shape;1662;p43"/>
              <p:cNvGrpSpPr/>
              <p:nvPr/>
            </p:nvGrpSpPr>
            <p:grpSpPr>
              <a:xfrm>
                <a:off x="-6" y="-5"/>
                <a:ext cx="4123032" cy="4779178"/>
                <a:chOff x="4676125" y="459400"/>
                <a:chExt cx="1013628" cy="1174938"/>
              </a:xfrm>
            </p:grpSpPr>
            <p:sp>
              <p:nvSpPr>
                <p:cNvPr id="1663" name="Google Shape;1663;p43"/>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4" name="Google Shape;1664;p43"/>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5" name="Google Shape;1665;p43"/>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6" name="Google Shape;1666;p43"/>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7" name="Google Shape;1667;p43"/>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8" name="Google Shape;1668;p43"/>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9" name="Google Shape;1669;p43"/>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0" name="Google Shape;1670;p43"/>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1" name="Google Shape;1671;p43"/>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2" name="Google Shape;1672;p43"/>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3" name="Google Shape;1673;p43"/>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4" name="Google Shape;1674;p43"/>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5" name="Google Shape;1675;p43"/>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6" name="Google Shape;1676;p43"/>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7" name="Google Shape;1677;p43"/>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8" name="Google Shape;1678;p43"/>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9" name="Google Shape;1679;p43"/>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0" name="Google Shape;1680;p43"/>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1" name="Google Shape;1681;p43"/>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2" name="Google Shape;1682;p43"/>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3" name="Google Shape;1683;p43"/>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4" name="Google Shape;1684;p43"/>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5" name="Google Shape;1685;p43"/>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6" name="Google Shape;1686;p43"/>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7" name="Google Shape;1687;p43"/>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8" name="Google Shape;1688;p43"/>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9" name="Google Shape;1689;p43"/>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0" name="Google Shape;1690;p43"/>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1" name="Google Shape;1691;p43"/>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2" name="Google Shape;1692;p43"/>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3" name="Google Shape;1693;p43"/>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4" name="Google Shape;1694;p43"/>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5" name="Google Shape;1695;p43"/>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6" name="Google Shape;1696;p43"/>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7" name="Google Shape;1697;p43"/>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8" name="Google Shape;1698;p43"/>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9" name="Google Shape;1699;p43"/>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0" name="Google Shape;1700;p43"/>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1" name="Google Shape;1701;p43"/>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2" name="Google Shape;1702;p43"/>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3" name="Google Shape;1703;p43"/>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4" name="Google Shape;1704;p43"/>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5" name="Google Shape;1705;p43"/>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6" name="Google Shape;1706;p43"/>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7" name="Google Shape;1707;p43"/>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8" name="Google Shape;1708;p43"/>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9" name="Google Shape;1709;p43"/>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0" name="Google Shape;1710;p43"/>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1" name="Google Shape;1711;p43"/>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2" name="Google Shape;1712;p43"/>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3" name="Google Shape;1713;p43"/>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4" name="Google Shape;1714;p43"/>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5" name="Google Shape;1715;p43"/>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6" name="Google Shape;1716;p43"/>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7" name="Google Shape;1717;p43"/>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8" name="Google Shape;1718;p43"/>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9" name="Google Shape;1719;p43"/>
          <p:cNvGrpSpPr/>
          <p:nvPr/>
        </p:nvGrpSpPr>
        <p:grpSpPr>
          <a:xfrm>
            <a:off x="5656625" y="3835754"/>
            <a:ext cx="6514457" cy="3022231"/>
            <a:chOff x="4242468" y="2876815"/>
            <a:chExt cx="4885843" cy="2266673"/>
          </a:xfrm>
        </p:grpSpPr>
        <p:sp>
          <p:nvSpPr>
            <p:cNvPr id="1720" name="Google Shape;1720;p43"/>
            <p:cNvSpPr/>
            <p:nvPr/>
          </p:nvSpPr>
          <p:spPr>
            <a:xfrm>
              <a:off x="4242468" y="2876815"/>
              <a:ext cx="4885843" cy="2266673"/>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21" name="Google Shape;1721;p43"/>
            <p:cNvSpPr/>
            <p:nvPr/>
          </p:nvSpPr>
          <p:spPr>
            <a:xfrm>
              <a:off x="4688731"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95618" y="324779"/>
            <a:ext cx="10555492" cy="6233040"/>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219170">
              <a:spcBef>
                <a:spcPts val="1333"/>
              </a:spcBef>
              <a:buNone/>
              <a:defRPr/>
            </a:pPr>
            <a:r>
              <a:rPr lang="fr-FR" sz="7466" b="1" dirty="0">
                <a:solidFill>
                  <a:srgbClr val="0070C0"/>
                </a:solidFill>
                <a:latin typeface="72 Light" panose="020B0303030000000003" pitchFamily="34" charset="0"/>
                <a:cs typeface="72 Light" panose="020B0303030000000003" pitchFamily="34" charset="0"/>
                <a:sym typeface="Arial"/>
              </a:rPr>
              <a:t>Project  (2):- </a:t>
            </a:r>
            <a:r>
              <a:rPr lang="en-US" sz="7466" kern="0" dirty="0">
                <a:solidFill>
                  <a:srgbClr val="0070C0"/>
                </a:solidFill>
                <a:latin typeface="Arial" panose="020B0604020202020204" pitchFamily="34" charset="0"/>
                <a:ea typeface="DengXian" panose="02010600030101010101" pitchFamily="2" charset="-122"/>
                <a:cs typeface="Arial" panose="020B0604020202020204" pitchFamily="34" charset="0"/>
                <a:sym typeface="Arial"/>
              </a:rPr>
              <a:t>EPOS THEMATIC CORE SERVICES TSUNAMI</a:t>
            </a:r>
          </a:p>
          <a:p>
            <a:pPr marL="304792" indent="-304792" defTabSz="1219170">
              <a:spcBef>
                <a:spcPts val="1333"/>
              </a:spcBef>
              <a:defRPr/>
            </a:pPr>
            <a:r>
              <a:rPr lang="en-US" sz="7466" kern="0" dirty="0">
                <a:latin typeface="Arial" panose="020B0604020202020204" pitchFamily="34" charset="0"/>
                <a:ea typeface="DengXian" panose="02010600030101010101" pitchFamily="2" charset="-122"/>
                <a:cs typeface="Arial" panose="020B0604020202020204" pitchFamily="34" charset="0"/>
                <a:sym typeface="Arial"/>
              </a:rPr>
              <a:t>FOCUS: RISK KNOWLEDGE,</a:t>
            </a:r>
            <a:r>
              <a:rPr lang="en-US" sz="7466" dirty="0">
                <a:latin typeface="Liberation Sans"/>
                <a:ea typeface="DengXian" panose="02010600030101010101" pitchFamily="2" charset="-122"/>
                <a:cs typeface="Arial" panose="020B0604020202020204" pitchFamily="34" charset="0"/>
                <a:sym typeface="Arial"/>
              </a:rPr>
              <a:t> WARNING &amp; DESSIMINATION</a:t>
            </a:r>
            <a:r>
              <a:rPr lang="en-US" sz="7466" kern="0" dirty="0">
                <a:latin typeface="Arial" panose="020B0604020202020204" pitchFamily="34" charset="0"/>
                <a:ea typeface="DengXian" panose="02010600030101010101" pitchFamily="2" charset="-122"/>
                <a:cs typeface="Arial" panose="020B0604020202020204" pitchFamily="34" charset="0"/>
                <a:sym typeface="Arial"/>
              </a:rPr>
              <a:t> /</a:t>
            </a:r>
            <a:r>
              <a:rPr lang="en-US" sz="7466" kern="100" dirty="0">
                <a:latin typeface="Aptos" panose="020B0004020202020204" pitchFamily="34" charset="0"/>
                <a:ea typeface="DengXian" panose="02010600030101010101" pitchFamily="2" charset="-122"/>
                <a:cs typeface="Arial" panose="020B0604020202020204" pitchFamily="34" charset="0"/>
                <a:sym typeface="Arial"/>
              </a:rPr>
              <a:t>RESEARCH AND ITS PRACTICAL APPLICATIONS- HIGH-QUALITY AND FAIR DATA, SERVICES, AND SCIENTIFIC PRODUCTS )</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6: </a:t>
            </a:r>
            <a:r>
              <a:rPr lang="fr-FR" sz="7466" dirty="0">
                <a:latin typeface="72 Light" panose="020B0303030000000003" pitchFamily="34" charset="0"/>
                <a:cs typeface="72 Light" panose="020B0303030000000003" pitchFamily="34" charset="0"/>
                <a:sym typeface="Arial"/>
              </a:rPr>
              <a:t>Coastal </a:t>
            </a:r>
            <a:r>
              <a:rPr lang="fr-FR" sz="7466" dirty="0" err="1">
                <a:latin typeface="72 Light" panose="020B0303030000000003" pitchFamily="34" charset="0"/>
                <a:cs typeface="72 Light" panose="020B0303030000000003" pitchFamily="34" charset="0"/>
                <a:sym typeface="Arial"/>
              </a:rPr>
              <a:t>Resilience</a:t>
            </a:r>
            <a:r>
              <a:rPr lang="fr-FR" sz="7466"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a:t>
            </a:r>
            <a:r>
              <a:rPr lang="en-US" sz="7466" kern="100" dirty="0">
                <a:latin typeface="Aptos" panose="020B0004020202020204" pitchFamily="34" charset="0"/>
                <a:ea typeface="DengXian" panose="02010600030101010101" pitchFamily="2" charset="-122"/>
                <a:cs typeface="Arial" panose="020B0604020202020204" pitchFamily="34" charset="0"/>
                <a:sym typeface="Arial"/>
              </a:rPr>
              <a:t>GFZ German Research Centre for Geosciences</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s-ES" sz="7466" b="1" dirty="0">
                <a:latin typeface="72 Light" panose="020B0303030000000003" pitchFamily="34" charset="0"/>
                <a:cs typeface="72 Light" panose="020B0303030000000003" pitchFamily="34" charset="0"/>
                <a:sym typeface="Arial"/>
              </a:rPr>
              <a:t>Host: ODTP</a:t>
            </a:r>
          </a:p>
          <a:p>
            <a:pPr marL="0" indent="-304792" defTabSz="1219170">
              <a:spcBef>
                <a:spcPts val="0"/>
              </a:spcBef>
              <a:buClr>
                <a:srgbClr val="000000"/>
              </a:buClr>
            </a:pPr>
            <a:endParaRPr lang="en-US"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Andrey</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Babeyko</a:t>
            </a:r>
            <a:endParaRPr lang="en-US"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Germany</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a:t>
            </a:r>
            <a:r>
              <a:rPr lang="en-US" sz="7466" kern="100" dirty="0">
                <a:latin typeface="Aptos" panose="020B0004020202020204" pitchFamily="34" charset="0"/>
                <a:ea typeface="DengXian" panose="02010600030101010101" pitchFamily="2" charset="-122"/>
                <a:cs typeface="Arial" panose="020B0604020202020204" pitchFamily="34" charset="0"/>
                <a:sym typeface="Arial"/>
              </a:rPr>
              <a:t>660,0000</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Summary:</a:t>
            </a:r>
          </a:p>
          <a:p>
            <a:pPr marL="304792" indent="-304792" defTabSz="1219170">
              <a:spcBef>
                <a:spcPts val="1333"/>
              </a:spcBef>
              <a:defRPr/>
            </a:pPr>
            <a:r>
              <a:rPr lang="en-US" sz="7466" kern="100" dirty="0">
                <a:latin typeface="Aptos" panose="020B0004020202020204" pitchFamily="34" charset="0"/>
                <a:ea typeface="DengXian" panose="02010600030101010101" pitchFamily="2" charset="-122"/>
                <a:cs typeface="Arial" panose="020B0604020202020204" pitchFamily="34" charset="0"/>
                <a:sym typeface="Arial"/>
              </a:rPr>
              <a:t>In February 2024, 18 European institutions from 11 countries signed a Consortium Agreement to establish Thematic Core Services TSUNAMI (https://tsunamidata.org and https://www.epos-eu.org/tcs/tsunami) under the auspices of EPOS-ERIC (European Plate Observing System, https://epos-eu.org). The mission of TCS-TSUNAMI is to promote tsunami research and its practical applications by providing open access to high-quality and FAIR data, services, and scientific products for a broad range of stakeholders, including researchers, disaster risk management and early warning practitioners, private sector, etc. The products and services (currently over 40) are defined in four categories: Pillar 1 – Support to Tsunami Service Providers; Pillar 2 – Tsunami-related datasets and observations; Pillar 3 – Numerical tools and workflows for tsunami simulations; Pillar 4 – Hazard and risk products.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Start and End:</a:t>
            </a:r>
            <a:r>
              <a:rPr lang="en-US" sz="7466" dirty="0">
                <a:latin typeface="Liberation Sans"/>
                <a:ea typeface="DengXian" panose="02010600030101010101" pitchFamily="2" charset="-122"/>
                <a:cs typeface="Arial" panose="020B0604020202020204" pitchFamily="34" charset="0"/>
                <a:sym typeface="Arial"/>
              </a:rPr>
              <a:t>15/02/2024 -</a:t>
            </a:r>
            <a:r>
              <a:rPr lang="en-US" sz="7466" dirty="0">
                <a:latin typeface="Liberation Sans"/>
                <a:ea typeface="DengXian" panose="02010600030101010101" pitchFamily="2" charset="-122"/>
                <a:cs typeface="Liberation Sans"/>
                <a:sym typeface="Arial"/>
              </a:rPr>
              <a:t>14/02/2030</a:t>
            </a:r>
            <a:endParaRPr lang="fr-FR" sz="7466"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dirty="0">
                <a:latin typeface="72 Light" panose="020B0303030000000003" pitchFamily="34" charset="0"/>
                <a:cs typeface="72 Light" panose="020B0303030000000003" pitchFamily="34" charset="0"/>
                <a:sym typeface="Arial"/>
              </a:rPr>
              <a:t>Basin:</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North Atlantic Ocean, Mediterranean Sea,  Black Sea, Marmara Sea</a:t>
            </a:r>
          </a:p>
          <a:p>
            <a:pPr marL="0" indent="-304792" defTabSz="1219170">
              <a:spcBef>
                <a:spcPts val="0"/>
              </a:spcBef>
              <a:buClr>
                <a:srgbClr val="000000"/>
              </a:buCl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107553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43"/>
          <p:cNvSpPr/>
          <p:nvPr/>
        </p:nvSpPr>
        <p:spPr>
          <a:xfrm>
            <a:off x="397139" y="5765197"/>
            <a:ext cx="889503" cy="1212051"/>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657" name="Google Shape;1657;p43"/>
          <p:cNvGrpSpPr/>
          <p:nvPr/>
        </p:nvGrpSpPr>
        <p:grpSpPr>
          <a:xfrm>
            <a:off x="-2193" y="15209"/>
            <a:ext cx="3095825" cy="1651891"/>
            <a:chOff x="0" y="12"/>
            <a:chExt cx="1772825" cy="945955"/>
          </a:xfrm>
        </p:grpSpPr>
        <p:sp>
          <p:nvSpPr>
            <p:cNvPr id="1658" name="Google Shape;1658;p43"/>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9" name="Google Shape;1659;p43"/>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660" name="Google Shape;1660;p43"/>
          <p:cNvGrpSpPr/>
          <p:nvPr/>
        </p:nvGrpSpPr>
        <p:grpSpPr>
          <a:xfrm flipH="1">
            <a:off x="6671519" y="-7"/>
            <a:ext cx="5497376" cy="6372237"/>
            <a:chOff x="-6" y="-5"/>
            <a:chExt cx="4123032" cy="4779178"/>
          </a:xfrm>
        </p:grpSpPr>
        <p:grpSp>
          <p:nvGrpSpPr>
            <p:cNvPr id="1661" name="Google Shape;1661;p43"/>
            <p:cNvGrpSpPr/>
            <p:nvPr/>
          </p:nvGrpSpPr>
          <p:grpSpPr>
            <a:xfrm>
              <a:off x="-6" y="-5"/>
              <a:ext cx="4123032" cy="4779178"/>
              <a:chOff x="-6" y="-5"/>
              <a:chExt cx="4123032" cy="4779178"/>
            </a:xfrm>
          </p:grpSpPr>
          <p:grpSp>
            <p:nvGrpSpPr>
              <p:cNvPr id="1662" name="Google Shape;1662;p43"/>
              <p:cNvGrpSpPr/>
              <p:nvPr/>
            </p:nvGrpSpPr>
            <p:grpSpPr>
              <a:xfrm>
                <a:off x="-6" y="-5"/>
                <a:ext cx="4123032" cy="4779178"/>
                <a:chOff x="4676125" y="459400"/>
                <a:chExt cx="1013628" cy="1174938"/>
              </a:xfrm>
            </p:grpSpPr>
            <p:sp>
              <p:nvSpPr>
                <p:cNvPr id="1663" name="Google Shape;1663;p43"/>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4" name="Google Shape;1664;p43"/>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5" name="Google Shape;1665;p43"/>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6" name="Google Shape;1666;p43"/>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7" name="Google Shape;1667;p43"/>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8" name="Google Shape;1668;p43"/>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9" name="Google Shape;1669;p43"/>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0" name="Google Shape;1670;p43"/>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1" name="Google Shape;1671;p43"/>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2" name="Google Shape;1672;p43"/>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3" name="Google Shape;1673;p43"/>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4" name="Google Shape;1674;p43"/>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5" name="Google Shape;1675;p43"/>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6" name="Google Shape;1676;p43"/>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7" name="Google Shape;1677;p43"/>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8" name="Google Shape;1678;p43"/>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9" name="Google Shape;1679;p43"/>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0" name="Google Shape;1680;p43"/>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1" name="Google Shape;1681;p43"/>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2" name="Google Shape;1682;p43"/>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3" name="Google Shape;1683;p43"/>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4" name="Google Shape;1684;p43"/>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5" name="Google Shape;1685;p43"/>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6" name="Google Shape;1686;p43"/>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7" name="Google Shape;1687;p43"/>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8" name="Google Shape;1688;p43"/>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9" name="Google Shape;1689;p43"/>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0" name="Google Shape;1690;p43"/>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1" name="Google Shape;1691;p43"/>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2" name="Google Shape;1692;p43"/>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3" name="Google Shape;1693;p43"/>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4" name="Google Shape;1694;p43"/>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5" name="Google Shape;1695;p43"/>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6" name="Google Shape;1696;p43"/>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7" name="Google Shape;1697;p43"/>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8" name="Google Shape;1698;p43"/>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9" name="Google Shape;1699;p43"/>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0" name="Google Shape;1700;p43"/>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1" name="Google Shape;1701;p43"/>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2" name="Google Shape;1702;p43"/>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3" name="Google Shape;1703;p43"/>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4" name="Google Shape;1704;p43"/>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5" name="Google Shape;1705;p43"/>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6" name="Google Shape;1706;p43"/>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7" name="Google Shape;1707;p43"/>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8" name="Google Shape;1708;p43"/>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9" name="Google Shape;1709;p43"/>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0" name="Google Shape;1710;p43"/>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1" name="Google Shape;1711;p43"/>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2" name="Google Shape;1712;p43"/>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3" name="Google Shape;1713;p43"/>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4" name="Google Shape;1714;p43"/>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5" name="Google Shape;1715;p43"/>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6" name="Google Shape;1716;p43"/>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7" name="Google Shape;1717;p43"/>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8" name="Google Shape;1718;p43"/>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9" name="Google Shape;1719;p43"/>
          <p:cNvGrpSpPr/>
          <p:nvPr/>
        </p:nvGrpSpPr>
        <p:grpSpPr>
          <a:xfrm>
            <a:off x="5656625" y="3835754"/>
            <a:ext cx="6514457" cy="3022231"/>
            <a:chOff x="4242468" y="2876815"/>
            <a:chExt cx="4885843" cy="2266673"/>
          </a:xfrm>
        </p:grpSpPr>
        <p:sp>
          <p:nvSpPr>
            <p:cNvPr id="1720" name="Google Shape;1720;p43"/>
            <p:cNvSpPr/>
            <p:nvPr/>
          </p:nvSpPr>
          <p:spPr>
            <a:xfrm>
              <a:off x="4242468" y="2876815"/>
              <a:ext cx="4885843" cy="2266673"/>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21" name="Google Shape;1721;p43"/>
            <p:cNvSpPr/>
            <p:nvPr/>
          </p:nvSpPr>
          <p:spPr>
            <a:xfrm>
              <a:off x="4688731"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95617" y="324779"/>
            <a:ext cx="11126929" cy="6233040"/>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219170">
              <a:spcBef>
                <a:spcPts val="1333"/>
              </a:spcBef>
              <a:buNone/>
              <a:defRPr/>
            </a:pPr>
            <a:r>
              <a:rPr lang="fr-FR" sz="7466" b="1" dirty="0">
                <a:solidFill>
                  <a:srgbClr val="0070C0"/>
                </a:solidFill>
                <a:latin typeface="72 Light" panose="020B0303030000000003" pitchFamily="34" charset="0"/>
                <a:cs typeface="72 Light" panose="020B0303030000000003" pitchFamily="34" charset="0"/>
                <a:sym typeface="Arial"/>
              </a:rPr>
              <a:t>PROJECT  (3):- </a:t>
            </a:r>
            <a:r>
              <a:rPr lang="en-US" sz="7466" b="1" kern="100" dirty="0">
                <a:solidFill>
                  <a:srgbClr val="0070C0"/>
                </a:solidFill>
                <a:latin typeface="72 Light" panose="020B0303030000000003" pitchFamily="34" charset="0"/>
                <a:ea typeface="DengXian" panose="02010600030101010101" pitchFamily="2" charset="-122"/>
                <a:cs typeface="72 Light" panose="020B0303030000000003" pitchFamily="34" charset="0"/>
                <a:sym typeface="Arial"/>
              </a:rPr>
              <a:t>SUSTAINING AGITHAR TOWARDS A GLOBAL TSUNAMI MODEL</a:t>
            </a:r>
          </a:p>
          <a:p>
            <a:pPr marL="304792" indent="-304792" defTabSz="1219170">
              <a:spcBef>
                <a:spcPts val="1333"/>
              </a:spcBef>
              <a:defRPr/>
            </a:pPr>
            <a:r>
              <a:rPr lang="en-US" sz="7466" dirty="0">
                <a:latin typeface="Liberation Sans"/>
                <a:ea typeface="DengXian" panose="02010600030101010101" pitchFamily="2" charset="-122"/>
                <a:cs typeface="Arial" panose="020B0604020202020204" pitchFamily="34" charset="0"/>
                <a:sym typeface="Arial"/>
              </a:rPr>
              <a:t>FOCUS:  RISK KNOWLEDGE/</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PROBABILISTIC TSUNAMI HAZARD AND RISK ASSESSMENT</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6: </a:t>
            </a:r>
            <a:r>
              <a:rPr lang="fr-FR" sz="7466" dirty="0">
                <a:latin typeface="72 Light" panose="020B0303030000000003" pitchFamily="34" charset="0"/>
                <a:cs typeface="72 Light" panose="020B0303030000000003" pitchFamily="34" charset="0"/>
                <a:sym typeface="Arial"/>
              </a:rPr>
              <a:t>Coastal </a:t>
            </a:r>
            <a:r>
              <a:rPr lang="fr-FR" sz="7466" dirty="0" err="1">
                <a:latin typeface="72 Light" panose="020B0303030000000003" pitchFamily="34" charset="0"/>
                <a:cs typeface="72 Light" panose="020B0303030000000003" pitchFamily="34" charset="0"/>
                <a:sym typeface="Arial"/>
              </a:rPr>
              <a:t>Resilience</a:t>
            </a:r>
            <a:r>
              <a:rPr lang="fr-FR" sz="7466"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a:t>
            </a:r>
            <a:r>
              <a:rPr lang="en-US" sz="7466" kern="100" dirty="0">
                <a:latin typeface="72 Light" panose="020B0303030000000003" pitchFamily="34" charset="0"/>
                <a:ea typeface="DengXian" panose="02010600030101010101" pitchFamily="2" charset="-122"/>
                <a:cs typeface="72 Light" panose="020B0303030000000003" pitchFamily="34" charset="0"/>
                <a:sym typeface="Arial"/>
              </a:rPr>
              <a:t>Universität Hamburg, Dept. of Mathematics, Hamburg, Germany</a:t>
            </a:r>
            <a:endParaRPr lang="en-US" sz="7466" b="1" kern="100" dirty="0">
              <a:latin typeface="72 Light" panose="020B0303030000000003" pitchFamily="34" charset="0"/>
              <a:ea typeface="DengXian" panose="02010600030101010101" pitchFamily="2" charset="-122"/>
              <a:cs typeface="72 Light" panose="020B0303030000000003" pitchFamily="34" charset="0"/>
              <a:sym typeface="Arial"/>
            </a:endParaRPr>
          </a:p>
          <a:p>
            <a:pPr marL="304792" indent="-304792" defTabSz="1219170">
              <a:spcBef>
                <a:spcPts val="1333"/>
              </a:spcBef>
              <a:defRPr/>
            </a:pPr>
            <a:r>
              <a:rPr lang="es-ES" sz="7466" b="1" dirty="0">
                <a:latin typeface="72 Light" panose="020B0303030000000003" pitchFamily="34" charset="0"/>
                <a:cs typeface="72 Light" panose="020B0303030000000003" pitchFamily="34" charset="0"/>
                <a:sym typeface="Arial"/>
              </a:rPr>
              <a:t>Host: </a:t>
            </a:r>
            <a:r>
              <a:rPr lang="es-ES" sz="7466" dirty="0">
                <a:latin typeface="72 Light" panose="020B0303030000000003" pitchFamily="34" charset="0"/>
                <a:cs typeface="72 Light" panose="020B0303030000000003" pitchFamily="34" charset="0"/>
                <a:sym typeface="Arial"/>
              </a:rPr>
              <a:t>ODTP</a:t>
            </a:r>
          </a:p>
          <a:p>
            <a:pPr marL="0" indent="-304792" defTabSz="1219170">
              <a:spcBef>
                <a:spcPts val="0"/>
              </a:spcBef>
              <a:buClr>
                <a:srgbClr val="000000"/>
              </a:buClr>
            </a:pPr>
            <a:endParaRPr lang="en-US"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Jörn Behrens</a:t>
            </a:r>
            <a:endParaRPr lang="en-US"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Germany</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a:t>
            </a:r>
            <a:r>
              <a:rPr lang="en-US" sz="7466" kern="100" dirty="0">
                <a:latin typeface="72 Light" panose="020B0303030000000003" pitchFamily="34" charset="0"/>
                <a:ea typeface="DengXian" panose="02010600030101010101" pitchFamily="2" charset="-122"/>
                <a:cs typeface="72 Light" panose="020B0303030000000003" pitchFamily="34" charset="0"/>
                <a:sym typeface="Arial"/>
              </a:rPr>
              <a:t>120,000</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Summary:</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The COST Action AGITHAR (running from 2019 through 2023) developed community standards and best practices for probabilistic tsunami hazard and risk assessment, necessary for preparedness, mitigation, and planning for tsunami disaster risk reduction. These practices will form the basis for the Global Tsunami Model (GTM) network of experts, organized in an association with a sustained business model, giving advice to public entities and decision makers, insurance and reinsurance industry, port authorities, and other diverse stakeholders.</a:t>
            </a:r>
            <a:endParaRPr lang="en-US" sz="7466"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endParaRPr lang="fr-FR"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b="1" dirty="0">
                <a:latin typeface="72 Light" panose="020B0303030000000003" pitchFamily="34" charset="0"/>
                <a:cs typeface="72 Light" panose="020B0303030000000003" pitchFamily="34" charset="0"/>
                <a:sym typeface="Arial"/>
              </a:rPr>
              <a:t>Start and End:</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01/11/2023-1/10/2024</a:t>
            </a:r>
            <a:endParaRPr lang="en-US" sz="7466" dirty="0">
              <a:latin typeface="72 Light" panose="020B0303030000000003" pitchFamily="34" charset="0"/>
              <a:ea typeface="DengXian" panose="02010600030101010101" pitchFamily="2" charset="-122"/>
              <a:cs typeface="72 Light" panose="020B0303030000000003" pitchFamily="34" charset="0"/>
              <a:sym typeface="Arial"/>
            </a:endParaRPr>
          </a:p>
          <a:p>
            <a:pPr marL="0" indent="-304792" defTabSz="1219170">
              <a:spcBef>
                <a:spcPts val="0"/>
              </a:spcBef>
              <a:buClr>
                <a:srgbClr val="000000"/>
              </a:buClr>
            </a:pPr>
            <a:endParaRPr lang="fr-FR"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b="1" dirty="0">
                <a:latin typeface="72 Light" panose="020B0303030000000003" pitchFamily="34" charset="0"/>
                <a:cs typeface="72 Light" panose="020B0303030000000003" pitchFamily="34" charset="0"/>
                <a:sym typeface="Arial"/>
              </a:rPr>
              <a:t>Basin:</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North </a:t>
            </a:r>
            <a:r>
              <a:rPr lang="en-US" sz="7466" dirty="0">
                <a:latin typeface="Liberation Sans"/>
                <a:ea typeface="DengXian" panose="02010600030101010101" pitchFamily="2" charset="-122"/>
                <a:cs typeface="Arial" panose="020B0604020202020204" pitchFamily="34" charset="0"/>
                <a:sym typeface="Arial"/>
              </a:rPr>
              <a:t>Atlantic Ocean, Mediterranean Sea</a:t>
            </a:r>
            <a:endParaRPr lang="en-US" sz="7466" dirty="0">
              <a:latin typeface="Liberation Sans"/>
              <a:ea typeface="DengXian" panose="02010600030101010101" pitchFamily="2" charset="-122"/>
              <a:cs typeface="Liberation Sans"/>
              <a:sym typeface="Arial"/>
            </a:endParaRPr>
          </a:p>
          <a:p>
            <a:pPr marL="0" indent="-304792" defTabSz="1219170">
              <a:spcBef>
                <a:spcPts val="0"/>
              </a:spcBef>
              <a:buClr>
                <a:srgbClr val="000000"/>
              </a:buCl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4207654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526966" y="465479"/>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0070C0"/>
                </a:solidFill>
                <a:latin typeface="72 Light" panose="020B0303030000000003" pitchFamily="34" charset="0"/>
                <a:cs typeface="72 Light" panose="020B0303030000000003" pitchFamily="34" charset="0"/>
                <a:sym typeface="Arial"/>
              </a:rPr>
              <a:t>PROJECT (4) : </a:t>
            </a:r>
            <a:r>
              <a:rPr lang="en-US" sz="7466" b="1" dirty="0">
                <a:solidFill>
                  <a:srgbClr val="0070C0"/>
                </a:solidFill>
                <a:latin typeface="Liberation Sans"/>
                <a:ea typeface="DengXian" panose="02010600030101010101" pitchFamily="2" charset="-122"/>
                <a:cs typeface="Arial" panose="020B0604020202020204" pitchFamily="34" charset="0"/>
                <a:sym typeface="Arial"/>
              </a:rPr>
              <a:t>SCALING-UP AND STRENGTHENING THE RESILIENCE OF COASTAL COMMUNITIES IN THE NORTH-EASTERN ATLANTIC AND MEDITERRANEAN REGIONS TO THE IMPACT OF TSUNAMIS AND OTHER SEA LEVEL-RELATED COASTAL HAZARDS (COASTWAVE 2.0) </a:t>
            </a:r>
            <a:r>
              <a:rPr lang="en-US" sz="7466" b="1" dirty="0">
                <a:solidFill>
                  <a:srgbClr val="FFC000"/>
                </a:solidFill>
                <a:latin typeface="Liberation Sans"/>
                <a:ea typeface="DengXian" panose="02010600030101010101" pitchFamily="2" charset="-122"/>
                <a:cs typeface="Arial" panose="020B0604020202020204" pitchFamily="34" charset="0"/>
                <a:sym typeface="Arial"/>
              </a:rPr>
              <a:t>APPROVED 18 DEC 2024</a:t>
            </a:r>
          </a:p>
          <a:p>
            <a:pPr marL="304792" indent="-304792" defTabSz="1219170">
              <a:spcBef>
                <a:spcPts val="1333"/>
              </a:spcBef>
              <a:defRPr/>
            </a:pPr>
            <a:r>
              <a:rPr lang="en-US" sz="7466" dirty="0">
                <a:latin typeface="Liberation Sans"/>
                <a:ea typeface="DengXian" panose="02010600030101010101" pitchFamily="2" charset="-122"/>
                <a:cs typeface="Arial" panose="020B0604020202020204" pitchFamily="34" charset="0"/>
                <a:sym typeface="Arial"/>
              </a:rPr>
              <a:t>FOCUS:  RISK KNOWLEDGE, MONITORING AND DETECTION, WARNING &amp; DESSIMINATION, PREPAREDNESS AND RESPONSE–CAPACITY DEVELOPMENT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IOC</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Host: </a:t>
            </a:r>
            <a:r>
              <a:rPr lang="en-US" sz="7466" dirty="0">
                <a:latin typeface="72 Light" panose="020B0303030000000003" pitchFamily="34" charset="0"/>
                <a:cs typeface="72 Light" panose="020B0303030000000003" pitchFamily="34" charset="0"/>
                <a:sym typeface="Arial"/>
              </a:rPr>
              <a:t>UN31. The Ocean Decade Tsunami </a:t>
            </a:r>
            <a:r>
              <a:rPr lang="en-US" sz="7466" dirty="0" err="1">
                <a:latin typeface="72 Light" panose="020B0303030000000003" pitchFamily="34" charset="0"/>
                <a:cs typeface="72 Light" panose="020B0303030000000003" pitchFamily="34" charset="0"/>
                <a:sym typeface="Arial"/>
              </a:rPr>
              <a:t>Programme</a:t>
            </a:r>
            <a:r>
              <a:rPr lang="en-US" sz="7466"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Denis Chang Seng</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France</a:t>
            </a:r>
          </a:p>
          <a:p>
            <a:pPr marL="304792" indent="-304792" defTabSz="1219170">
              <a:spcBef>
                <a:spcPts val="1333"/>
              </a:spcBef>
              <a:defRPr/>
            </a:pPr>
            <a:r>
              <a:rPr lang="fr-FR" sz="7466" dirty="0">
                <a:latin typeface="72 Light" panose="020B0303030000000003" pitchFamily="34" charset="0"/>
                <a:cs typeface="72 Light" panose="020B0303030000000003" pitchFamily="34" charset="0"/>
                <a:sym typeface="Arial"/>
              </a:rPr>
              <a:t>Budget: 1.5 Million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Summary: </a:t>
            </a:r>
            <a:r>
              <a:rPr lang="en-US" sz="6400" dirty="0">
                <a:latin typeface="Liberation Sans"/>
                <a:ea typeface="DengXian" panose="02010600030101010101" pitchFamily="2" charset="-122"/>
                <a:cs typeface="Arial" panose="020B0604020202020204" pitchFamily="34" charset="0"/>
                <a:sym typeface="Arial"/>
              </a:rPr>
              <a:t>The </a:t>
            </a:r>
            <a:r>
              <a:rPr lang="en-US" sz="6400" dirty="0" err="1">
                <a:latin typeface="Liberation Sans"/>
                <a:ea typeface="DengXian" panose="02010600030101010101" pitchFamily="2" charset="-122"/>
                <a:cs typeface="Arial" panose="020B0604020202020204" pitchFamily="34" charset="0"/>
                <a:sym typeface="Arial"/>
              </a:rPr>
              <a:t>CoastWAVE</a:t>
            </a:r>
            <a:r>
              <a:rPr lang="en-US" sz="6400" dirty="0">
                <a:latin typeface="Liberation Sans"/>
                <a:ea typeface="DengXian" panose="02010600030101010101" pitchFamily="2" charset="-122"/>
                <a:cs typeface="Arial" panose="020B0604020202020204" pitchFamily="34" charset="0"/>
                <a:sym typeface="Arial"/>
              </a:rPr>
              <a:t> project Phase-II (</a:t>
            </a:r>
            <a:r>
              <a:rPr lang="en-US" sz="6400" dirty="0" err="1">
                <a:latin typeface="Liberation Sans"/>
                <a:ea typeface="DengXian" panose="02010600030101010101" pitchFamily="2" charset="-122"/>
                <a:cs typeface="Arial" panose="020B0604020202020204" pitchFamily="34" charset="0"/>
                <a:sym typeface="Arial"/>
              </a:rPr>
              <a:t>CostWAVE</a:t>
            </a:r>
            <a:r>
              <a:rPr lang="en-US" sz="6400" dirty="0">
                <a:latin typeface="Liberation Sans"/>
                <a:ea typeface="DengXian" panose="02010600030101010101" pitchFamily="2" charset="-122"/>
                <a:cs typeface="Arial" panose="020B0604020202020204" pitchFamily="34" charset="0"/>
                <a:sym typeface="Arial"/>
              </a:rPr>
              <a:t> 2.0) is aimed at Scaling-Up and Strengthening the Resilience of Coastal Communities in the North-Eastern Atlantic and Mediterranean Regions to the Impact of Tsunamis and Other Sea Level-Related Coastal Hazards. It will build collective and common capacities in tsunami hazard assessment and evacuation mapping using probabilistic approaches. It will track changes in the level of tsunami awareness and risk perceptions. It will install additional tsunami detection, monitoring and alerting systems and scale up UNESCO-IOC Tsunami Ready Recognized communities in existing and new countries. A key outcome is to engage and create dialogues with multi-stakeholders and users involved in coastal resilience in a multi-hazard/risk context with the aim to create shared prevention and resilient preparedness for ocean related hazards to reduce their impact through better understanding and integration of tools, strategies and polices</a:t>
            </a:r>
            <a:endParaRPr lang="fr-FR" sz="6400"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Start and End: 1 July 2024-1 July 2026</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 NEAM</a:t>
            </a:r>
          </a:p>
          <a:p>
            <a:pPr marL="304792" indent="-304792" defTabSz="1219170">
              <a:spcBef>
                <a:spcPts val="1333"/>
              </a:spcBef>
              <a:defRPr/>
            </a:pPr>
            <a:endParaRPr lang="fr-FR" sz="37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1758733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6400" b="1" dirty="0">
                <a:solidFill>
                  <a:srgbClr val="0070C0"/>
                </a:solidFill>
                <a:latin typeface="72 Light" panose="020B0303030000000003" pitchFamily="34" charset="0"/>
                <a:cs typeface="72 Light" panose="020B0303030000000003" pitchFamily="34" charset="0"/>
                <a:sym typeface="Arial"/>
              </a:rPr>
              <a:t>PROJECT (5): INCOIS SUBMARINE CABLE MULTI-PARAMETER OBSERVATORY</a:t>
            </a:r>
          </a:p>
          <a:p>
            <a:pPr marL="304792" indent="-304792" defTabSz="1219170">
              <a:spcBef>
                <a:spcPts val="1333"/>
              </a:spcBef>
              <a:defRPr/>
            </a:pPr>
            <a:r>
              <a:rPr lang="en-IN" sz="6400" b="1" kern="100" dirty="0">
                <a:latin typeface="Arial" panose="020B0604020202020204" pitchFamily="34" charset="0"/>
                <a:ea typeface="DengXian" panose="02010600030101010101" pitchFamily="2" charset="-122"/>
                <a:cs typeface="Arial" panose="020B0604020202020204" pitchFamily="34" charset="0"/>
                <a:sym typeface="Arial"/>
              </a:rPr>
              <a:t>FOCUS: </a:t>
            </a:r>
            <a:r>
              <a:rPr lang="en-US" sz="6400" dirty="0">
                <a:latin typeface="Liberation Sans"/>
                <a:ea typeface="DengXian" panose="02010600030101010101" pitchFamily="2" charset="-122"/>
                <a:cs typeface="Arial" panose="020B0604020202020204" pitchFamily="34" charset="0"/>
                <a:sym typeface="Arial"/>
              </a:rPr>
              <a:t>MONITORING AND DETECTION / </a:t>
            </a:r>
            <a:r>
              <a:rPr lang="en-IN" sz="6400" kern="100" dirty="0">
                <a:latin typeface="Arial" panose="020B0604020202020204" pitchFamily="34" charset="0"/>
                <a:ea typeface="DengXian" panose="02010600030101010101" pitchFamily="2" charset="-122"/>
                <a:cs typeface="Arial" panose="020B0604020202020204" pitchFamily="34" charset="0"/>
                <a:sym typeface="Arial"/>
              </a:rPr>
              <a:t>SMART CABLE-SUSTAINABLE OBSERVATION</a:t>
            </a:r>
            <a:endParaRPr lang="fr-FR" sz="6400"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Challenge: </a:t>
            </a:r>
            <a:r>
              <a:rPr lang="fr-FR" sz="6400" dirty="0">
                <a:latin typeface="72 Light" panose="020B0303030000000003" pitchFamily="34" charset="0"/>
                <a:cs typeface="72 Light" panose="020B0303030000000003" pitchFamily="34" charset="0"/>
                <a:sym typeface="Arial"/>
              </a:rPr>
              <a:t>Coastal Resilience</a:t>
            </a:r>
            <a:r>
              <a:rPr lang="fr-FR" sz="6400"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Institution: INCOIS,</a:t>
            </a:r>
            <a:r>
              <a:rPr lang="en-IN" sz="6400" dirty="0">
                <a:latin typeface="Arial" panose="020B0604020202020204" pitchFamily="34" charset="0"/>
                <a:ea typeface="DengXian" panose="02010600030101010101" pitchFamily="2" charset="-122"/>
                <a:sym typeface="Arial"/>
              </a:rPr>
              <a:t> University College London (UCL), London and Indian National Centre </a:t>
            </a:r>
          </a:p>
          <a:p>
            <a:pPr marL="304792" indent="-304792" defTabSz="1219170">
              <a:spcBef>
                <a:spcPts val="1333"/>
              </a:spcBef>
              <a:defRPr/>
            </a:pPr>
            <a:r>
              <a:rPr lang="en-US" sz="6400" b="1" dirty="0">
                <a:latin typeface="72 Light" panose="020B0303030000000003" pitchFamily="34" charset="0"/>
                <a:cs typeface="72 Light" panose="020B0303030000000003" pitchFamily="34" charset="0"/>
                <a:sym typeface="Arial"/>
              </a:rPr>
              <a:t>Host: ODTP</a:t>
            </a:r>
          </a:p>
          <a:p>
            <a:pPr marL="0" indent="-304792" defTabSz="1219170">
              <a:spcBef>
                <a:spcPts val="0"/>
              </a:spcBef>
              <a:buClr>
                <a:srgbClr val="000000"/>
              </a:buClr>
            </a:pPr>
            <a:r>
              <a:rPr lang="en-US" sz="6400" b="1" dirty="0">
                <a:latin typeface="72 Light" panose="020B0303030000000003" pitchFamily="34" charset="0"/>
                <a:cs typeface="72 Light" panose="020B0303030000000003" pitchFamily="34" charset="0"/>
                <a:sym typeface="Arial"/>
              </a:rPr>
              <a:t>Lead</a:t>
            </a:r>
            <a:r>
              <a:rPr lang="en-US" sz="6400" dirty="0">
                <a:latin typeface="72 Light" panose="020B0303030000000003" pitchFamily="34" charset="0"/>
                <a:cs typeface="72 Light" panose="020B0303030000000003" pitchFamily="34" charset="0"/>
                <a:sym typeface="Arial"/>
              </a:rPr>
              <a:t>: Srinivas Kumar?</a:t>
            </a:r>
            <a:endParaRPr lang="en-US" sz="6400" b="1" dirty="0">
              <a:latin typeface="72 Light" panose="020B0303030000000003" pitchFamily="34" charset="0"/>
              <a:ea typeface="DengXian" panose="02010600030101010101" pitchFamily="2" charset="-122"/>
              <a:cs typeface="72 Light" panose="020B0303030000000003" pitchFamily="34" charset="0"/>
              <a:sym typeface="Arial"/>
            </a:endParaRP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Country</a:t>
            </a:r>
            <a:r>
              <a:rPr lang="fr-FR" sz="6400" dirty="0">
                <a:latin typeface="72 Light" panose="020B0303030000000003" pitchFamily="34" charset="0"/>
                <a:cs typeface="72 Light" panose="020B0303030000000003" pitchFamily="34" charset="0"/>
                <a:sym typeface="Arial"/>
              </a:rPr>
              <a:t>: </a:t>
            </a:r>
            <a:r>
              <a:rPr lang="fr-FR" sz="6400" dirty="0" err="1">
                <a:latin typeface="72 Light" panose="020B0303030000000003" pitchFamily="34" charset="0"/>
                <a:cs typeface="72 Light" panose="020B0303030000000003" pitchFamily="34" charset="0"/>
                <a:sym typeface="Arial"/>
              </a:rPr>
              <a:t>India</a:t>
            </a:r>
            <a:endParaRPr lang="fr-FR" sz="6400"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dirty="0">
                <a:latin typeface="72 Light" panose="020B0303030000000003" pitchFamily="34" charset="0"/>
                <a:cs typeface="72 Light" panose="020B0303030000000003" pitchFamily="34" charset="0"/>
                <a:sym typeface="Arial"/>
              </a:rPr>
              <a:t>Budget:5959835</a:t>
            </a: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Summary: </a:t>
            </a:r>
          </a:p>
          <a:p>
            <a:pPr marL="304792" indent="-304792" defTabSz="1219170">
              <a:spcBef>
                <a:spcPts val="1333"/>
              </a:spcBef>
              <a:defRPr/>
            </a:pPr>
            <a:r>
              <a:rPr lang="en-IN" sz="6400" kern="100" dirty="0">
                <a:latin typeface="Arial" panose="020B0604020202020204" pitchFamily="34" charset="0"/>
                <a:ea typeface="DengXian" panose="02010600030101010101" pitchFamily="2" charset="-122"/>
                <a:cs typeface="Arial" panose="020B0604020202020204" pitchFamily="34" charset="0"/>
                <a:sym typeface="Arial"/>
              </a:rPr>
              <a:t>This proposed initiative, the “INCOIS Submarine Cabled Multi-Parameter Observatory (ISCO)”, aims to undertake long-term observation of various oceanographic and geophysical parameters for climate research as well as operational applications related to tsunami and storm surge early warning system.  The ISCO project is designed to include the installation of a submarine cable approximately 150 km in length, situated west of </a:t>
            </a:r>
            <a:r>
              <a:rPr lang="en-IN" sz="6400" kern="100" dirty="0" err="1">
                <a:latin typeface="Arial" panose="020B0604020202020204" pitchFamily="34" charset="0"/>
                <a:ea typeface="DengXian" panose="02010600030101010101" pitchFamily="2" charset="-122"/>
                <a:cs typeface="Arial" panose="020B0604020202020204" pitchFamily="34" charset="0"/>
                <a:sym typeface="Arial"/>
              </a:rPr>
              <a:t>Wandoor</a:t>
            </a:r>
            <a:r>
              <a:rPr lang="en-IN" sz="6400" kern="100" dirty="0">
                <a:latin typeface="Arial" panose="020B0604020202020204" pitchFamily="34" charset="0"/>
                <a:ea typeface="DengXian" panose="02010600030101010101" pitchFamily="2" charset="-122"/>
                <a:cs typeface="Arial" panose="020B0604020202020204" pitchFamily="34" charset="0"/>
                <a:sym typeface="Arial"/>
              </a:rPr>
              <a:t> in the Andaman &amp; Nicobar Islands. The infrastructure will comprise two science nodes along the cable, equipped with oceanographic and geophysical sensors positioned at water depths ranging from 2000 to 2500 meters. Additionally, a landing station will be established at the INCOIS observatory in </a:t>
            </a:r>
            <a:r>
              <a:rPr lang="en-IN" sz="6400" kern="100" dirty="0" err="1">
                <a:latin typeface="Arial" panose="020B0604020202020204" pitchFamily="34" charset="0"/>
                <a:ea typeface="DengXian" panose="02010600030101010101" pitchFamily="2" charset="-122"/>
                <a:cs typeface="Arial" panose="020B0604020202020204" pitchFamily="34" charset="0"/>
                <a:sym typeface="Arial"/>
              </a:rPr>
              <a:t>Wandoor</a:t>
            </a:r>
            <a:r>
              <a:rPr lang="en-IN" sz="6400" kern="100" dirty="0">
                <a:latin typeface="Arial" panose="020B0604020202020204" pitchFamily="34" charset="0"/>
                <a:ea typeface="DengXian" panose="02010600030101010101" pitchFamily="2" charset="-122"/>
                <a:cs typeface="Arial" panose="020B0604020202020204" pitchFamily="34" charset="0"/>
                <a:sym typeface="Arial"/>
              </a:rPr>
              <a:t>, with a control </a:t>
            </a:r>
            <a:r>
              <a:rPr lang="en-IN" sz="6400" kern="100" dirty="0" err="1">
                <a:latin typeface="Arial" panose="020B0604020202020204" pitchFamily="34" charset="0"/>
                <a:ea typeface="DengXian" panose="02010600030101010101" pitchFamily="2" charset="-122"/>
                <a:cs typeface="Arial" panose="020B0604020202020204" pitchFamily="34" charset="0"/>
                <a:sym typeface="Arial"/>
              </a:rPr>
              <a:t>center</a:t>
            </a:r>
            <a:r>
              <a:rPr lang="en-IN" sz="6400" kern="100" dirty="0">
                <a:latin typeface="Arial" panose="020B0604020202020204" pitchFamily="34" charset="0"/>
                <a:ea typeface="DengXian" panose="02010600030101010101" pitchFamily="2" charset="-122"/>
                <a:cs typeface="Arial" panose="020B0604020202020204" pitchFamily="34" charset="0"/>
                <a:sym typeface="Arial"/>
              </a:rPr>
              <a:t> for real-time data acquisition and monitoring at the INCOIS headquarters in Hyderabad. This observatory is expected to play a transformative role in understanding the dynamic processes occurring in the ocean, particularly in relation to seismic activity and its potential to trigger tsunamis. As INCOIS being the lead implementing agency for this project, we are keen to explore opportunities for collaboration and seek endorsement from international bodies such as the UNESCO-IOC. We believe that such partnerships will be instrumental in leveraging global expertise and ensuring the successful implementation and operation of this observatory. Also, we would like to take your consent before applying for the opportunity of Ocean Decade endorsement for the ISCO. Upon your positive feedback, we can proceed towards the formal submission of the request to be endorsed. </a:t>
            </a:r>
            <a:endParaRPr lang="fr-FR" sz="6400"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Start and End:</a:t>
            </a:r>
            <a:r>
              <a:rPr lang="en-US" sz="6400" b="1" dirty="0">
                <a:latin typeface="Liberation Sans"/>
                <a:sym typeface="Arial"/>
              </a:rPr>
              <a:t>,   </a:t>
            </a:r>
            <a:r>
              <a:rPr lang="en-US" sz="6400" dirty="0">
                <a:latin typeface="Liberation Sans"/>
                <a:sym typeface="Arial"/>
              </a:rPr>
              <a:t>4 years</a:t>
            </a:r>
            <a:endParaRPr lang="fr-FR" sz="6400"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Basin</a:t>
            </a:r>
            <a:r>
              <a:rPr lang="fr-FR" sz="6400" dirty="0">
                <a:latin typeface="72 Light" panose="020B0303030000000003" pitchFamily="34" charset="0"/>
                <a:cs typeface="72 Light" panose="020B0303030000000003" pitchFamily="34" charset="0"/>
                <a:sym typeface="Arial"/>
              </a:rPr>
              <a:t>: N-</a:t>
            </a:r>
            <a:r>
              <a:rPr lang="fr-FR" sz="6400" dirty="0" err="1">
                <a:latin typeface="72 Light" panose="020B0303030000000003" pitchFamily="34" charset="0"/>
                <a:cs typeface="72 Light" panose="020B0303030000000003" pitchFamily="34" charset="0"/>
                <a:sym typeface="Arial"/>
              </a:rPr>
              <a:t>Indian</a:t>
            </a:r>
            <a:r>
              <a:rPr lang="fr-FR" sz="6400" dirty="0">
                <a:latin typeface="72 Light" panose="020B0303030000000003" pitchFamily="34" charset="0"/>
                <a:cs typeface="72 Light" panose="020B0303030000000003" pitchFamily="34" charset="0"/>
                <a:sym typeface="Arial"/>
              </a:rPr>
              <a:t> Ocean</a:t>
            </a: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1639626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0070C0"/>
                </a:solidFill>
                <a:latin typeface="72 Light" panose="020B0303030000000003" pitchFamily="34" charset="0"/>
                <a:cs typeface="72 Light" panose="020B0303030000000003" pitchFamily="34" charset="0"/>
                <a:sym typeface="Arial"/>
              </a:rPr>
              <a:t>Project (6) : </a:t>
            </a:r>
            <a:r>
              <a:rPr lang="en-IN" sz="7466" b="1" kern="100" dirty="0">
                <a:solidFill>
                  <a:srgbClr val="0070C0"/>
                </a:solidFill>
                <a:latin typeface="Arial" panose="020B0604020202020204" pitchFamily="34" charset="0"/>
                <a:ea typeface="DengXian" panose="02010600030101010101" pitchFamily="2" charset="-122"/>
                <a:cs typeface="Arial" panose="020B0604020202020204" pitchFamily="34" charset="0"/>
                <a:sym typeface="Arial"/>
              </a:rPr>
              <a:t>Tsunami Ready Odisha (TRO)</a:t>
            </a:r>
            <a:endParaRPr lang="fr-FR" sz="7466" b="1" dirty="0">
              <a:solidFill>
                <a:srgbClr val="0070C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FOCUS: </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RISK KNOWLEDGE, PREPARDENESS AND RESPONSE/ CAPACITY DEVELOPMENT </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INCOIS</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Host: ODTP</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Srinivas Kumar?</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India</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67335</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Summary: </a:t>
            </a:r>
            <a:r>
              <a:rPr lang="en-IN" sz="7466" kern="100" dirty="0">
                <a:latin typeface="72 Light" panose="020B0303030000000003" pitchFamily="34" charset="0"/>
                <a:ea typeface="DengXian" panose="02010600030101010101" pitchFamily="2" charset="-122"/>
                <a:cs typeface="72 Light" panose="020B0303030000000003" pitchFamily="34" charset="0"/>
                <a:sym typeface="Arial"/>
              </a:rPr>
              <a:t>Focusing on fully on “Tsunami Ready Recognition Programme” implementation in all coastal villages of Odisha, TRO is fully aligned with the Ocean Decade Tsunami Program (ODTP, UN-31), by emphasizing community resilience, multi-hazard early warning system and integration of scientific knowledge into practical applications for coastal protection. Working in close synergy with IOC-UNESCO’s ICG/IOTWMS and IOTIC, these members play key role in participatory approach for advising on implementation, ensuring that the project’s objectives are closely aligned with the IOC initiatives. The primary objective of this initiative is to improve the preparedness of coastal communities in Odisha, ensuring they are well-equipped to respond to tsunami risks and reduce potential losses. Through participatory methods and local involvement, Odisha State Disaster Management Authority (OSDMA), in coordination with INCOIS, is implementing the TRRP in all coastal villages of Odisha.</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Start and End:?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Indian</a:t>
            </a:r>
            <a:r>
              <a:rPr lang="fr-FR" sz="7466" dirty="0">
                <a:latin typeface="72 Light" panose="020B0303030000000003" pitchFamily="34" charset="0"/>
                <a:cs typeface="72 Light" panose="020B0303030000000003" pitchFamily="34" charset="0"/>
                <a:sym typeface="Arial"/>
              </a:rPr>
              <a:t> Ocean</a:t>
            </a:r>
          </a:p>
          <a:p>
            <a:pPr marL="304792" indent="-304792" defTabSz="1219170">
              <a:spcBef>
                <a:spcPts val="1333"/>
              </a:spcBef>
              <a:defRPr/>
            </a:pPr>
            <a:endParaRPr lang="fr-FR" sz="85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577901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759122" y="556576"/>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0070C0"/>
                </a:solidFill>
                <a:latin typeface="72 Light" panose="020B0303030000000003" pitchFamily="34" charset="0"/>
                <a:cs typeface="72 Light" panose="020B0303030000000003" pitchFamily="34" charset="0"/>
                <a:sym typeface="Arial"/>
              </a:rPr>
              <a:t>PROJECT (7) : </a:t>
            </a:r>
            <a:r>
              <a:rPr lang="en-US" sz="7466" b="1" dirty="0">
                <a:solidFill>
                  <a:srgbClr val="0070C0"/>
                </a:solidFill>
                <a:latin typeface="72 Light" panose="020B0303030000000003" pitchFamily="34" charset="0"/>
                <a:cs typeface="72 Light" panose="020B0303030000000003" pitchFamily="34" charset="0"/>
                <a:sym typeface="Arial"/>
              </a:rPr>
              <a:t>PEOPLE CENTRED TSUNAMI EARLY WARNING FOR INDIA</a:t>
            </a:r>
            <a:endParaRPr lang="fr-FR" sz="7466" b="1" dirty="0">
              <a:solidFill>
                <a:srgbClr val="0070C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FOCUS: </a:t>
            </a:r>
            <a:r>
              <a:rPr lang="en-US" sz="7466" dirty="0">
                <a:latin typeface="Liberation Sans"/>
                <a:ea typeface="DengXian" panose="02010600030101010101" pitchFamily="2" charset="-122"/>
                <a:cs typeface="Arial" panose="020B0604020202020204" pitchFamily="34" charset="0"/>
                <a:sym typeface="Arial"/>
              </a:rPr>
              <a:t>RISK KNOWLEDGE, MONITORING AND DETECTION, WARNING &amp; DESSIMINATION, PREPAREDNESS AND RESPONSE–CAPACITY DEVELOPMENT </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INCOIS</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Host: ODTP</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Srinivas Kumar</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India</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a:t>
            </a:r>
            <a:r>
              <a:rPr lang="fr-FR" sz="7466" dirty="0">
                <a:latin typeface="72 Light" panose="020B0303030000000003" pitchFamily="34" charset="0"/>
                <a:cs typeface="72 Light" panose="020B0303030000000003" pitchFamily="34" charset="0"/>
                <a:sym typeface="Arial"/>
              </a:rPr>
              <a:t>2840150</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Summary: </a:t>
            </a:r>
            <a:r>
              <a:rPr lang="en-US" sz="7200" dirty="0">
                <a:latin typeface="72 Light" panose="020B0303030000000003" pitchFamily="34" charset="0"/>
                <a:cs typeface="72 Light" panose="020B0303030000000003" pitchFamily="34" charset="0"/>
                <a:sym typeface="Arial"/>
              </a:rPr>
              <a:t>The United Nations has called for global coverage of early warning systems, recognizing tsunamis as among the deadliest natural disasters. The objectives of PCTWIN are aligned with the pillars of people </a:t>
            </a:r>
            <a:r>
              <a:rPr lang="en-US" sz="7200" dirty="0" err="1">
                <a:latin typeface="72 Light" panose="020B0303030000000003" pitchFamily="34" charset="0"/>
                <a:cs typeface="72 Light" panose="020B0303030000000003" pitchFamily="34" charset="0"/>
                <a:sym typeface="Arial"/>
              </a:rPr>
              <a:t>centred</a:t>
            </a:r>
            <a:r>
              <a:rPr lang="en-US" sz="7200" dirty="0">
                <a:latin typeface="72 Light" panose="020B0303030000000003" pitchFamily="34" charset="0"/>
                <a:cs typeface="72 Light" panose="020B0303030000000003" pitchFamily="34" charset="0"/>
                <a:sym typeface="Arial"/>
              </a:rPr>
              <a:t> early warning: improving disaster risk knowledge; improved detection, observation, and forecasting; advancements in communication; increased preparedness. It advances the research through creating knowledge base of tsunamigenic sources in the Indian Ocean, rapid source characterization by incorporating geodetic data and promoting forecast towards Probabilistic Tsunami Forecasting. It also focuses on inclusive and participatory methods for increasing community preparedness. This is facilitated by synergies with UNESCO initiatives in the Indian Ocean region such as the Tsunami Ready. It complements the Tsunami ready indicators by introducing markers measuring the inclusivity of the tsunami response plans devised by the local communities and engagement of the private sector</a:t>
            </a:r>
            <a:r>
              <a:rPr lang="en-US" sz="7466" dirty="0">
                <a:latin typeface="72 Light" panose="020B0303030000000003" pitchFamily="34" charset="0"/>
                <a:cs typeface="72 Light" panose="020B0303030000000003" pitchFamily="34" charset="0"/>
                <a:sym typeface="Arial"/>
              </a:rPr>
              <a:t>.</a:t>
            </a:r>
            <a:endParaRPr lang="fr-FR" sz="7466" dirty="0">
              <a:latin typeface="72 Light" panose="020B0303030000000003" pitchFamily="34" charset="0"/>
              <a:cs typeface="72 Light" panose="020B0303030000000003" pitchFamily="34" charset="0"/>
              <a:sym typeface="Arial"/>
            </a:endParaRPr>
          </a:p>
          <a:p>
            <a:pPr marL="0" indent="-304792" algn="just" defTabSz="1219170">
              <a:lnSpc>
                <a:spcPct val="115000"/>
              </a:lnSpc>
              <a:spcBef>
                <a:spcPts val="0"/>
              </a:spcBef>
              <a:spcAft>
                <a:spcPts val="1067"/>
              </a:spcAft>
              <a:buClr>
                <a:srgbClr val="000000"/>
              </a:buClr>
            </a:pPr>
            <a:r>
              <a:rPr lang="fr-FR" sz="7466" b="1" dirty="0">
                <a:latin typeface="72 Light" panose="020B0303030000000003" pitchFamily="34" charset="0"/>
                <a:cs typeface="72 Light" panose="020B0303030000000003" pitchFamily="34" charset="0"/>
                <a:sym typeface="Arial"/>
              </a:rPr>
              <a:t>Start and End:15.02.2024- 15.02..2028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Indian</a:t>
            </a:r>
            <a:r>
              <a:rPr lang="fr-FR" sz="7466" dirty="0">
                <a:latin typeface="72 Light" panose="020B0303030000000003" pitchFamily="34" charset="0"/>
                <a:cs typeface="72 Light" panose="020B0303030000000003" pitchFamily="34" charset="0"/>
                <a:sym typeface="Arial"/>
              </a:rPr>
              <a:t> Ocean</a:t>
            </a:r>
          </a:p>
          <a:p>
            <a:pPr marL="304792" indent="-304792" defTabSz="1219170">
              <a:spcBef>
                <a:spcPts val="1333"/>
              </a:spcBef>
              <a:defRPr/>
            </a:pPr>
            <a:endParaRPr lang="fr-FR" sz="85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0025801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482</TotalTime>
  <Words>2523</Words>
  <Application>Microsoft Office PowerPoint</Application>
  <PresentationFormat>Widescreen</PresentationFormat>
  <Paragraphs>148</Paragraphs>
  <Slides>19</Slides>
  <Notes>11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19</vt:i4>
      </vt:variant>
    </vt:vector>
  </HeadingPairs>
  <TitlesOfParts>
    <vt:vector size="29" baseType="lpstr">
      <vt:lpstr>Liberation Sans</vt:lpstr>
      <vt:lpstr>72 Light</vt:lpstr>
      <vt:lpstr>Aptos</vt:lpstr>
      <vt:lpstr>Arial</vt:lpstr>
      <vt:lpstr>Calibri</vt:lpstr>
      <vt:lpstr>Calibri Light</vt:lpstr>
      <vt:lpstr>Century Schoolbook</vt:lpstr>
      <vt:lpstr>Wingdings 2</vt:lpstr>
      <vt:lpstr>1_Office Theme</vt:lpstr>
      <vt:lpstr>View</vt:lpstr>
      <vt:lpstr>2024/2025 Ocean Decade Conference,  Call for Decade Actions No. 07/2024 and No 08    </vt:lpstr>
      <vt:lpstr>CALL  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ODTP Related Investments (Call 7)</vt:lpstr>
      <vt:lpstr>CALL 8</vt:lpstr>
      <vt:lpstr>PowerPoint Presentation</vt:lpstr>
      <vt:lpstr>PowerPoint Presentation</vt:lpstr>
      <vt:lpstr>PowerPoint Presentation</vt:lpstr>
      <vt:lpstr>PowerPoint Presentation</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Chang Seng, Denis</dc:creator>
  <cp:lastModifiedBy>Chang Seng, Denis</cp:lastModifiedBy>
  <cp:revision>57</cp:revision>
  <dcterms:created xsi:type="dcterms:W3CDTF">2024-09-13T09:28:55Z</dcterms:created>
  <dcterms:modified xsi:type="dcterms:W3CDTF">2025-02-19T21:00:54Z</dcterms:modified>
</cp:coreProperties>
</file>