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7" r:id="rId1"/>
    <p:sldMasterId id="2147484140" r:id="rId2"/>
    <p:sldMasterId id="2147484118" r:id="rId3"/>
    <p:sldMasterId id="2147483728" r:id="rId4"/>
    <p:sldMasterId id="2147483739" r:id="rId5"/>
    <p:sldMasterId id="2147483761" r:id="rId6"/>
    <p:sldMasterId id="2147483783" r:id="rId7"/>
    <p:sldMasterId id="2147483794" r:id="rId8"/>
    <p:sldMasterId id="2147483882" r:id="rId9"/>
    <p:sldMasterId id="2147483893" r:id="rId10"/>
    <p:sldMasterId id="2147483904" r:id="rId11"/>
    <p:sldMasterId id="2147483981" r:id="rId12"/>
    <p:sldMasterId id="2147484082" r:id="rId13"/>
  </p:sldMasterIdLst>
  <p:notesMasterIdLst>
    <p:notesMasterId r:id="rId26"/>
  </p:notesMasterIdLst>
  <p:handoutMasterIdLst>
    <p:handoutMasterId r:id="rId27"/>
  </p:handoutMasterIdLst>
  <p:sldIdLst>
    <p:sldId id="520" r:id="rId14"/>
    <p:sldId id="677" r:id="rId15"/>
    <p:sldId id="718" r:id="rId16"/>
    <p:sldId id="719" r:id="rId17"/>
    <p:sldId id="720" r:id="rId18"/>
    <p:sldId id="721" r:id="rId19"/>
    <p:sldId id="722" r:id="rId20"/>
    <p:sldId id="726" r:id="rId21"/>
    <p:sldId id="725" r:id="rId22"/>
    <p:sldId id="728" r:id="rId23"/>
    <p:sldId id="723" r:id="rId24"/>
    <p:sldId id="727" r:id="rId25"/>
  </p:sldIdLst>
  <p:sldSz cx="12192000" cy="6858000"/>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3949" userDrawn="1">
          <p15:clr>
            <a:srgbClr val="A4A3A4"/>
          </p15:clr>
        </p15:guide>
        <p15:guide id="2" orient="horz" pos="1545" userDrawn="1">
          <p15:clr>
            <a:srgbClr val="A4A3A4"/>
          </p15:clr>
        </p15:guide>
        <p15:guide id="3" pos="577" userDrawn="1">
          <p15:clr>
            <a:srgbClr val="A4A3A4"/>
          </p15:clr>
        </p15:guide>
        <p15:guide id="4" pos="7124" userDrawn="1">
          <p15:clr>
            <a:srgbClr val="A4A3A4"/>
          </p15:clr>
        </p15:guide>
        <p15:guide id="5" pos="5705"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n Radecki, Maria Elizabeth  GIZ" initials="vRMEG" lastIdx="9" clrIdx="0"/>
  <p:cmAuthor id="1" name="giz" initials="giz" lastIdx="7" clrIdx="1"/>
  <p:cmAuthor id="2" name="Katharina Schaaff" initials="K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C80F0F"/>
    <a:srgbClr val="D9D9D9"/>
    <a:srgbClr val="FFFF00"/>
    <a:srgbClr val="EE8512"/>
    <a:srgbClr val="999999"/>
    <a:srgbClr val="E5DBA1"/>
    <a:srgbClr val="BABA93"/>
    <a:srgbClr val="BABB93"/>
    <a:srgbClr val="DED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13" autoAdjust="0"/>
    <p:restoredTop sz="95840" autoAdjust="0"/>
  </p:normalViewPr>
  <p:slideViewPr>
    <p:cSldViewPr snapToGrid="0" snapToObjects="1">
      <p:cViewPr varScale="1">
        <p:scale>
          <a:sx n="59" d="100"/>
          <a:sy n="59" d="100"/>
        </p:scale>
        <p:origin x="496" y="52"/>
      </p:cViewPr>
      <p:guideLst>
        <p:guide orient="horz" pos="3949"/>
        <p:guide orient="horz" pos="1545"/>
        <p:guide pos="577"/>
        <p:guide pos="7124"/>
        <p:guide pos="5705"/>
      </p:guideLst>
    </p:cSldViewPr>
  </p:slideViewPr>
  <p:outlineViewPr>
    <p:cViewPr>
      <p:scale>
        <a:sx n="33" d="100"/>
        <a:sy n="33" d="100"/>
      </p:scale>
      <p:origin x="12" y="0"/>
    </p:cViewPr>
  </p:outlineViewPr>
  <p:notesTextViewPr>
    <p:cViewPr>
      <p:scale>
        <a:sx n="100" d="100"/>
        <a:sy n="100" d="100"/>
      </p:scale>
      <p:origin x="0" y="0"/>
    </p:cViewPr>
  </p:notesTextViewPr>
  <p:sorterViewPr>
    <p:cViewPr varScale="1">
      <p:scale>
        <a:sx n="100" d="100"/>
        <a:sy n="100" d="100"/>
      </p:scale>
      <p:origin x="0" y="-1308"/>
    </p:cViewPr>
  </p:sorterViewPr>
  <p:notesViewPr>
    <p:cSldViewPr snapToGrid="0" snapToObjects="1">
      <p:cViewPr varScale="1">
        <p:scale>
          <a:sx n="52" d="100"/>
          <a:sy n="52" d="100"/>
        </p:scale>
        <p:origin x="295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[TW]: Zum BMZ Logo…auch nach Rückfragen mit der Unternehmenskommunikation habe ich-</a:t>
            </a:r>
            <a:r>
              <a:rPr lang="de-DE" baseline="0" dirty="0"/>
              <a:t> genauso wie viele andere </a:t>
            </a:r>
            <a:r>
              <a:rPr lang="de-DE" baseline="0" dirty="0" err="1"/>
              <a:t>GIKRMler</a:t>
            </a:r>
            <a:r>
              <a:rPr lang="de-DE" baseline="0" dirty="0"/>
              <a:t> vor mir- leider nicht abschließend klären können, wie genau nun mit dem Logo des BMZ auf PPT-Folien zu verfahren ist (Stichwort: GIKRM/BMZ/Kooperationslogo, ein Thema, welches ihr am Samstag ja auch angerissen habt). </a:t>
            </a:r>
          </a:p>
          <a:p>
            <a:endParaRPr lang="de-DE" baseline="0" dirty="0"/>
          </a:p>
          <a:p>
            <a:r>
              <a:rPr lang="de-DE" baseline="0" dirty="0"/>
              <a:t>Ich habe das Logo nun 2x in der Präsentation untergebracht. Einmal auf der Titelfolie (hier!) und auf der letzten Folie (Impressum)</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solidFill>
                  <a:srgbClr val="000000"/>
                </a:solidFill>
              </a:rPr>
              <a:pPr/>
              <a:t>1</a:t>
            </a:fld>
            <a:endParaRPr lang="de-DE">
              <a:solidFill>
                <a:srgbClr val="000000"/>
              </a:solidFill>
            </a:endParaRPr>
          </a:p>
        </p:txBody>
      </p:sp>
    </p:spTree>
    <p:extLst>
      <p:ext uri="{BB962C8B-B14F-4D97-AF65-F5344CB8AC3E}">
        <p14:creationId xmlns:p14="http://schemas.microsoft.com/office/powerpoint/2010/main" val="335905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r>
              <a:rPr lang="de-DE" dirty="0"/>
              <a:t>[TW]: Zum BMZ Logo…auch nach Rückfragen mit der Unternehmenskommunikation habe ich-</a:t>
            </a:r>
            <a:r>
              <a:rPr lang="de-DE" baseline="0" dirty="0"/>
              <a:t> genauso wie viele andere </a:t>
            </a:r>
            <a:r>
              <a:rPr lang="de-DE" baseline="0" dirty="0" err="1"/>
              <a:t>GIKRMler</a:t>
            </a:r>
            <a:r>
              <a:rPr lang="de-DE" baseline="0" dirty="0"/>
              <a:t> vor mir- leider nicht abschließend klären können, wie genau nun mit dem Logo des BMZ auf PPT-Folien zu verfahren ist (Stichwort: GIKRM/BMZ/Kooperationslogo, ein Thema, welches ihr am Samstag ja auch angerissen habt). </a:t>
            </a:r>
          </a:p>
          <a:p>
            <a:endParaRPr lang="de-DE" baseline="0" dirty="0"/>
          </a:p>
          <a:p>
            <a:r>
              <a:rPr lang="de-DE" baseline="0" dirty="0"/>
              <a:t>Ich habe das Logo nun 2x in der Präsentation untergebracht. Einmal auf der Titelfolie (hier!) und auf der letzten Folie (Impressum)</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solidFill>
                  <a:srgbClr val="000000"/>
                </a:solidFill>
              </a:rPr>
              <a:pPr/>
              <a:t>12</a:t>
            </a:fld>
            <a:endParaRPr lang="de-DE">
              <a:solidFill>
                <a:srgbClr val="000000"/>
              </a:solidFill>
            </a:endParaRPr>
          </a:p>
        </p:txBody>
      </p:sp>
    </p:spTree>
    <p:extLst>
      <p:ext uri="{BB962C8B-B14F-4D97-AF65-F5344CB8AC3E}">
        <p14:creationId xmlns:p14="http://schemas.microsoft.com/office/powerpoint/2010/main" val="196777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4A44E33B-7CBD-4A08-AB8D-59C8DB2BE010}"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6101327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7E30DD4-76D5-4E09-97CF-78EE93965FD7}"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39595082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eaLnBrk="1" fontAlgn="auto" hangingPunct="1">
              <a:spcBef>
                <a:spcPts val="0"/>
              </a:spcBef>
              <a:spcAft>
                <a:spcPts val="0"/>
              </a:spcAft>
            </a:pPr>
            <a:r>
              <a:rPr lang="de-DE"/>
              <a:t>IGGRD</a:t>
            </a:r>
          </a:p>
        </p:txBody>
      </p:sp>
      <p:sp>
        <p:nvSpPr>
          <p:cNvPr id="4" name="Datumsplatzhalter 3"/>
          <p:cNvSpPr>
            <a:spLocks noGrp="1"/>
          </p:cNvSpPr>
          <p:nvPr>
            <p:ph type="dt" sz="half" idx="11"/>
          </p:nvPr>
        </p:nvSpPr>
        <p:spPr/>
        <p:txBody>
          <a:bodyPr/>
          <a:lstStyle/>
          <a:p>
            <a:pPr eaLnBrk="1" fontAlgn="auto" hangingPunct="1">
              <a:spcBef>
                <a:spcPts val="0"/>
              </a:spcBef>
              <a:spcAft>
                <a:spcPts val="0"/>
              </a:spcAft>
            </a:pPr>
            <a:fld id="{FEC11F18-4347-44F0-A612-4DC61846FA0B}" type="datetime1">
              <a:rPr lang="es-EC" smtClean="0"/>
              <a:pPr eaLnBrk="1" fontAlgn="auto" hangingPunct="1">
                <a:spcBef>
                  <a:spcPts val="0"/>
                </a:spcBef>
                <a:spcAft>
                  <a:spcPts val="0"/>
                </a:spcAft>
              </a:pPr>
              <a:t>19/2/2025</a:t>
            </a:fld>
            <a:endParaRPr lang="de-DE"/>
          </a:p>
        </p:txBody>
      </p:sp>
    </p:spTree>
    <p:extLst>
      <p:ext uri="{BB962C8B-B14F-4D97-AF65-F5344CB8AC3E}">
        <p14:creationId xmlns:p14="http://schemas.microsoft.com/office/powerpoint/2010/main" val="209805675"/>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3D64949-72BF-44D2-9625-1B28A42130F5}"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84777716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AB8204D3-A541-48E6-A628-42F1DE24F016}"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24006412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51E7887-0782-4253-8E57-4D7782126E73}"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167652872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BD1E89FA-A607-4EDC-86A9-F2907C1BCC84}"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322310794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5224AD12-65D2-429A-8EC5-47A888A51A01}"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615354206"/>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AD956222-35ED-4165-92D2-D45300515133}"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239433499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65AC477-C08C-4A91-8B6E-79A6D90D5EC9}"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00880160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9003CBB-D420-4873-949B-B2E323DF63FE}"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65AF3350-8479-E648-B22A-C16FC048B315}"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8734386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BE37881F-A11F-4416-A96A-9887ED7BB8CF}"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2856826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e-DE" dirty="0"/>
              <a:t>Titelmasterformat durch Klicken bearbeiten</a:t>
            </a:r>
          </a:p>
        </p:txBody>
      </p:sp>
      <p:sp>
        <p:nvSpPr>
          <p:cNvPr id="3" name="Textplatzhalt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5405B5C-64B4-486D-A6C2-72B8B21AB226}"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13175089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9AF6993C-F4E7-45D5-8B68-C34C246E6A51}"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60684163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232BBD55-39E1-4ACA-BD56-4FF842B4A8AE}"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p>
        </p:txBody>
      </p:sp>
    </p:spTree>
    <p:extLst>
      <p:ext uri="{BB962C8B-B14F-4D97-AF65-F5344CB8AC3E}">
        <p14:creationId xmlns:p14="http://schemas.microsoft.com/office/powerpoint/2010/main" val="312206070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32EC8274-FF2D-49D1-A4B5-81FEB365C083}"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endParaRPr lang="de-DE" noProof="0" dirty="0"/>
          </a:p>
        </p:txBody>
      </p:sp>
    </p:spTree>
    <p:extLst>
      <p:ext uri="{BB962C8B-B14F-4D97-AF65-F5344CB8AC3E}">
        <p14:creationId xmlns:p14="http://schemas.microsoft.com/office/powerpoint/2010/main" val="159833506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14152140-1034-4900-8859-3E8A7082423E}"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93860221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40459699-1A75-4F48-8050-65D1CD4BC468}"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135520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IGGRD</a:t>
            </a:r>
            <a:endParaRPr lang="de-DE" dirty="0"/>
          </a:p>
        </p:txBody>
      </p:sp>
      <p:sp>
        <p:nvSpPr>
          <p:cNvPr id="4" name="Datumsplatzhalter 3"/>
          <p:cNvSpPr>
            <a:spLocks noGrp="1"/>
          </p:cNvSpPr>
          <p:nvPr>
            <p:ph type="dt" sz="half" idx="11"/>
          </p:nvPr>
        </p:nvSpPr>
        <p:spPr/>
        <p:txBody>
          <a:bodyPr/>
          <a:lstStyle/>
          <a:p>
            <a:fld id="{43D5685D-DCED-4F8F-B5E9-3E1E5D7ADDC1}" type="datetime1">
              <a:rPr lang="es-EC" smtClean="0"/>
              <a:pPr/>
              <a:t>19/2/2025</a:t>
            </a:fld>
            <a:endParaRPr lang="de-DE"/>
          </a:p>
        </p:txBody>
      </p:sp>
    </p:spTree>
    <p:extLst>
      <p:ext uri="{BB962C8B-B14F-4D97-AF65-F5344CB8AC3E}">
        <p14:creationId xmlns:p14="http://schemas.microsoft.com/office/powerpoint/2010/main" val="24142264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0A31692-7CA5-4F1B-8929-FE20E75AA1A3}" type="datetime1">
              <a:rPr lang="es-EC" smtClean="0"/>
              <a:pPr/>
              <a:t>19/2/2025</a:t>
            </a:fld>
            <a:endParaRPr lang="de-DE"/>
          </a:p>
        </p:txBody>
      </p:sp>
      <p:sp>
        <p:nvSpPr>
          <p:cNvPr id="6" name="Fußzeilenplatzhalter 5"/>
          <p:cNvSpPr>
            <a:spLocks noGrp="1"/>
          </p:cNvSpPr>
          <p:nvPr>
            <p:ph type="ftr" sz="quarter" idx="11"/>
          </p:nvPr>
        </p:nvSpPr>
        <p:spPr/>
        <p:txBody>
          <a:bodyPr/>
          <a:lstStyle/>
          <a:p>
            <a:r>
              <a:rPr lang="de-DE"/>
              <a:t>IGGRD</a:t>
            </a:r>
          </a:p>
        </p:txBody>
      </p:sp>
      <p:sp>
        <p:nvSpPr>
          <p:cNvPr id="7" name="Foliennummernplatzhalter 6"/>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260113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C2BA2A5-1601-46E5-87B9-4F3525029D4F}" type="datetime1">
              <a:rPr lang="es-EC" smtClean="0"/>
              <a:pPr/>
              <a:t>19/2/2025</a:t>
            </a:fld>
            <a:endParaRPr lang="de-DE"/>
          </a:p>
        </p:txBody>
      </p:sp>
      <p:sp>
        <p:nvSpPr>
          <p:cNvPr id="8" name="Fußzeilenplatzhalter 7"/>
          <p:cNvSpPr>
            <a:spLocks noGrp="1"/>
          </p:cNvSpPr>
          <p:nvPr>
            <p:ph type="ftr" sz="quarter" idx="11"/>
          </p:nvPr>
        </p:nvSpPr>
        <p:spPr/>
        <p:txBody>
          <a:bodyPr/>
          <a:lstStyle/>
          <a:p>
            <a:r>
              <a:rPr lang="de-DE"/>
              <a:t>IGGRD</a:t>
            </a:r>
          </a:p>
        </p:txBody>
      </p:sp>
      <p:sp>
        <p:nvSpPr>
          <p:cNvPr id="9" name="Foliennummernplatzhalter 8"/>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59486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08B5177-4B62-4292-BCBB-283EA37C4716}"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134229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59FDA3-AE08-420B-8A9B-F6BED8B733C4}" type="datetime1">
              <a:rPr lang="es-EC" smtClean="0"/>
              <a:pPr/>
              <a:t>19/2/2025</a:t>
            </a:fld>
            <a:endParaRPr lang="de-DE"/>
          </a:p>
        </p:txBody>
      </p:sp>
      <p:sp>
        <p:nvSpPr>
          <p:cNvPr id="3" name="Fußzeilenplatzhalter 2"/>
          <p:cNvSpPr>
            <a:spLocks noGrp="1"/>
          </p:cNvSpPr>
          <p:nvPr>
            <p:ph type="ftr" sz="quarter" idx="11"/>
          </p:nvPr>
        </p:nvSpPr>
        <p:spPr/>
        <p:txBody>
          <a:bodyPr/>
          <a:lstStyle/>
          <a:p>
            <a:r>
              <a:rPr lang="de-DE"/>
              <a:t>IGGRD</a:t>
            </a:r>
          </a:p>
        </p:txBody>
      </p:sp>
      <p:sp>
        <p:nvSpPr>
          <p:cNvPr id="4" name="Foliennummernplatzhalter 3"/>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2547336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6"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CAB633F-B927-4608-8737-38E8CBE472E2}" type="datetime1">
              <a:rPr lang="es-EC" smtClean="0"/>
              <a:pPr/>
              <a:t>19/2/2025</a:t>
            </a:fld>
            <a:endParaRPr lang="de-DE"/>
          </a:p>
        </p:txBody>
      </p:sp>
      <p:sp>
        <p:nvSpPr>
          <p:cNvPr id="6" name="Fußzeilenplatzhalter 5"/>
          <p:cNvSpPr>
            <a:spLocks noGrp="1"/>
          </p:cNvSpPr>
          <p:nvPr>
            <p:ph type="ftr" sz="quarter" idx="11"/>
          </p:nvPr>
        </p:nvSpPr>
        <p:spPr/>
        <p:txBody>
          <a:bodyPr/>
          <a:lstStyle/>
          <a:p>
            <a:r>
              <a:rPr lang="de-DE"/>
              <a:t>IGGRD</a:t>
            </a:r>
          </a:p>
        </p:txBody>
      </p:sp>
      <p:sp>
        <p:nvSpPr>
          <p:cNvPr id="7" name="Foliennummernplatzhalter 6"/>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3312169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D10551F-430C-46DC-99CC-8A6562B9EB4E}" type="datetime1">
              <a:rPr lang="es-EC" smtClean="0"/>
              <a:pPr/>
              <a:t>19/2/2025</a:t>
            </a:fld>
            <a:endParaRPr lang="de-DE"/>
          </a:p>
        </p:txBody>
      </p:sp>
      <p:sp>
        <p:nvSpPr>
          <p:cNvPr id="6" name="Fußzeilenplatzhalter 5"/>
          <p:cNvSpPr>
            <a:spLocks noGrp="1"/>
          </p:cNvSpPr>
          <p:nvPr>
            <p:ph type="ftr" sz="quarter" idx="11"/>
          </p:nvPr>
        </p:nvSpPr>
        <p:spPr/>
        <p:txBody>
          <a:bodyPr/>
          <a:lstStyle/>
          <a:p>
            <a:r>
              <a:rPr lang="de-DE"/>
              <a:t>IGGRD</a:t>
            </a:r>
          </a:p>
        </p:txBody>
      </p:sp>
      <p:sp>
        <p:nvSpPr>
          <p:cNvPr id="7" name="Foliennummernplatzhalter 6"/>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532208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FFAA71F-13A0-4BE7-B8AA-2568DC95E104}"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4129931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1"/>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41"/>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A460B0D-564C-4F31-B044-DA89B0D66CBB}"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304345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3AD59EE-2C78-4CAC-9C3B-6E86E787B207}"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1256426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EDDD3A0-E6D6-421A-8D4C-FB47D3F6AE98}"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151609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5272245-2900-4E81-A134-7C45FDEF7F47}"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2631175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ABE5364-5B9D-4425-8F79-E2E4B22C50A9}"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1305078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D205F1A-5415-436E-8CFF-EC2224C4B98F}" type="datetime1">
              <a:rPr lang="es-EC" smtClean="0"/>
              <a:pPr/>
              <a:t>19/2/2025</a:t>
            </a:fld>
            <a:endParaRPr lang="de-DE"/>
          </a:p>
        </p:txBody>
      </p:sp>
      <p:sp>
        <p:nvSpPr>
          <p:cNvPr id="6" name="Fußzeilenplatzhalter 5"/>
          <p:cNvSpPr>
            <a:spLocks noGrp="1"/>
          </p:cNvSpPr>
          <p:nvPr>
            <p:ph type="ftr" sz="quarter" idx="11"/>
          </p:nvPr>
        </p:nvSpPr>
        <p:spPr/>
        <p:txBody>
          <a:bodyPr/>
          <a:lstStyle/>
          <a:p>
            <a:r>
              <a:rPr lang="de-DE"/>
              <a:t>IGGRD</a:t>
            </a:r>
          </a:p>
        </p:txBody>
      </p:sp>
      <p:sp>
        <p:nvSpPr>
          <p:cNvPr id="7" name="Foliennummernplatzhalter 6"/>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998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4"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4DB15D9-ABD6-4AC5-9E08-AF08BA882970}" type="datetime1">
              <a:rPr lang="es-EC" smtClean="0"/>
              <a:pPr/>
              <a:t>19/2/2025</a:t>
            </a:fld>
            <a:endParaRPr lang="de-DE"/>
          </a:p>
        </p:txBody>
      </p:sp>
      <p:sp>
        <p:nvSpPr>
          <p:cNvPr id="8" name="Fußzeilenplatzhalter 7"/>
          <p:cNvSpPr>
            <a:spLocks noGrp="1"/>
          </p:cNvSpPr>
          <p:nvPr>
            <p:ph type="ftr" sz="quarter" idx="11"/>
          </p:nvPr>
        </p:nvSpPr>
        <p:spPr/>
        <p:txBody>
          <a:bodyPr/>
          <a:lstStyle/>
          <a:p>
            <a:r>
              <a:rPr lang="de-DE"/>
              <a:t>IGGRD</a:t>
            </a:r>
          </a:p>
        </p:txBody>
      </p:sp>
      <p:sp>
        <p:nvSpPr>
          <p:cNvPr id="9" name="Foliennummernplatzhalter 8"/>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1752948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C73322A-BBF2-4BB9-8A4B-84287DE618D7}"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224285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9A999FC-0FAD-47DB-AFE8-1224EBDDC90F}" type="datetime1">
              <a:rPr lang="es-EC" smtClean="0"/>
              <a:pPr/>
              <a:t>19/2/2025</a:t>
            </a:fld>
            <a:endParaRPr lang="de-DE"/>
          </a:p>
        </p:txBody>
      </p:sp>
      <p:sp>
        <p:nvSpPr>
          <p:cNvPr id="3" name="Fußzeilenplatzhalter 2"/>
          <p:cNvSpPr>
            <a:spLocks noGrp="1"/>
          </p:cNvSpPr>
          <p:nvPr>
            <p:ph type="ftr" sz="quarter" idx="11"/>
          </p:nvPr>
        </p:nvSpPr>
        <p:spPr/>
        <p:txBody>
          <a:bodyPr/>
          <a:lstStyle/>
          <a:p>
            <a:r>
              <a:rPr lang="de-DE"/>
              <a:t>IGGRD</a:t>
            </a:r>
          </a:p>
        </p:txBody>
      </p:sp>
      <p:sp>
        <p:nvSpPr>
          <p:cNvPr id="4" name="Foliennummernplatzhalter 3"/>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2940640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6"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8"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1CB0781-1515-4A1C-B8FA-394A47FEFAE0}" type="datetime1">
              <a:rPr lang="es-EC" smtClean="0"/>
              <a:pPr/>
              <a:t>19/2/2025</a:t>
            </a:fld>
            <a:endParaRPr lang="de-DE"/>
          </a:p>
        </p:txBody>
      </p:sp>
      <p:sp>
        <p:nvSpPr>
          <p:cNvPr id="6" name="Fußzeilenplatzhalter 5"/>
          <p:cNvSpPr>
            <a:spLocks noGrp="1"/>
          </p:cNvSpPr>
          <p:nvPr>
            <p:ph type="ftr" sz="quarter" idx="11"/>
          </p:nvPr>
        </p:nvSpPr>
        <p:spPr/>
        <p:txBody>
          <a:bodyPr/>
          <a:lstStyle/>
          <a:p>
            <a:r>
              <a:rPr lang="de-DE"/>
              <a:t>IGGRD</a:t>
            </a:r>
          </a:p>
        </p:txBody>
      </p:sp>
      <p:sp>
        <p:nvSpPr>
          <p:cNvPr id="7" name="Foliennummernplatzhalter 6"/>
          <p:cNvSpPr>
            <a:spLocks noGrp="1"/>
          </p:cNvSpPr>
          <p:nvPr>
            <p:ph type="sldNum" sz="quarter" idx="12"/>
          </p:nvPr>
        </p:nvSpPr>
        <p:spPr/>
        <p:txBody>
          <a:bodyPr/>
          <a:lstStyle/>
          <a:p>
            <a:fld id="{DF4752BB-B220-4343-8C1B-8CAD3EA25954}" type="slidenum">
              <a:rPr lang="de-DE" smtClean="0"/>
              <a:pPr/>
              <a:t>‹#›</a:t>
            </a:fld>
            <a:endParaRPr lang="de-DE"/>
          </a:p>
        </p:txBody>
      </p:sp>
    </p:spTree>
    <p:extLst>
      <p:ext uri="{BB962C8B-B14F-4D97-AF65-F5344CB8AC3E}">
        <p14:creationId xmlns:p14="http://schemas.microsoft.com/office/powerpoint/2010/main" val="2897602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7BEAAA2-243C-416B-A659-3200AFFCFF16}"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83941237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C49D8526-6215-46E1-9534-2201F4D8596A}"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9845917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7E250A29-FBC8-4B73-8D3A-69099DD29A84}"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42377119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AE60D5AB-5355-4D78-88C6-11F24A364502}"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241437738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27A986F2-97F4-4099-A0E1-B28A05709A8A}"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8989050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C7A65450-EA68-4F7D-9814-0520CAB4E199}"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5294778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FE014B81-07F1-45BD-B384-9C6664EBCC3B}"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382752020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DEC923C-97F9-4954-8281-F9D8067E166C}"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2992301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FEA5E7A-9816-4807-B683-AE5B12F5EFFD}"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7290644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1B7F71E-BAA9-415D-BCCA-9F08745C5599}"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65AF3350-8479-E648-B22A-C16FC048B315}"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15359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60B04A60-2731-4E19-AC09-A31FB7480358}"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9617174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FAAEAD52-6F14-413E-BF0F-6E911A409189}"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87741432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5D5B2D4F-09F2-43EA-8F48-A1C59F07EB60}"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7863657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C10FCA7B-6034-416D-8A12-9CB5FB1B4833}"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30586514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79A8C3A1-CB36-4BE1-8C70-DA07FDD5F5D9}"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18748467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3B9D6112-4037-400F-9B6C-711265F0871F}"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940381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EC7F1FF4-DEDE-48A3-9078-64EF4072CF82}"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259042413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2000" y="2780145"/>
            <a:ext cx="10368000" cy="3362037"/>
          </a:xfrm>
        </p:spPr>
        <p:txBody>
          <a:bodyPr/>
          <a:lstStyle>
            <a:lvl1pPr algn="ctr">
              <a:defRPr b="0"/>
            </a:lvl1pPr>
          </a:lstStyle>
          <a:p>
            <a:r>
              <a:rPr lang="de-DE" noProof="0"/>
              <a:t>Titelmasterformat durch Klicken bearbeiten</a:t>
            </a:r>
            <a:endParaRPr lang="de-DE" noProof="0" dirty="0"/>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745C9A3C-0F9C-40BE-B2F3-E6F5C4447A69}" type="datetime1">
              <a:rPr lang="es-EC" smtClean="0"/>
              <a:pPr/>
              <a:t>19/2/2025</a:t>
            </a:fld>
            <a:endParaRPr lang="de-DE"/>
          </a:p>
        </p:txBody>
      </p:sp>
    </p:spTree>
    <p:extLst>
      <p:ext uri="{BB962C8B-B14F-4D97-AF65-F5344CB8AC3E}">
        <p14:creationId xmlns:p14="http://schemas.microsoft.com/office/powerpoint/2010/main" val="397881803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C99DDB8-8E3B-4C9D-9773-FC78AD027B6B}"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045958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8A67A84-E902-40E3-A4AE-D7A8F415BC81}"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68886397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5D38D27-31EB-467C-AB5E-A6B45340C50A}"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65AF3350-8479-E648-B22A-C16FC048B315}"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617288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4BEBF81D-156A-4DFD-8EFE-8CC304D2511A}"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30486087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92DCE77C-E52D-4A28-9FD1-49BC92FFA248}"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61985161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AE5CEB8E-EB39-43F9-8C3E-F10439826EA3}"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38378562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dirty="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7A3C4CEC-EF3F-441C-9A69-BECDBB98FCDE}"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828843892"/>
      </p:ext>
    </p:extLst>
  </p:cSld>
  <p:clrMapOvr>
    <a:masterClrMapping/>
  </p:clrMapOvr>
  <p:transition/>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DF2FE552-366A-4836-99DE-811E4FAC1645}"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124597756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5F9A6000-F37E-4824-AEAE-7899D45449ED}"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0391833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EAD0780D-480A-4E3C-AE44-FD2CA9085CB4}"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34704204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4B47153-B139-4696-BEE7-712D87612FC1}"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75946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6FBFBE0-6906-4341-BF1A-4EC68C7DEB72}"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210165648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68DE0111-36DC-4C35-897E-ECA9755FE71D}"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2934166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4680F9CD-3CC2-41E6-891F-181493333C1C}"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99446185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D3B613C3-916D-42FC-A3D7-B99CDD8E102B}"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236243995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6FD8F1BD-E6E2-47CE-AD88-F5E0EAD44C76}"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274903283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2AC9AA2D-8651-4AAE-AFD3-981D05282EA7}"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0123528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eaLnBrk="1" fontAlgn="auto" hangingPunct="1">
              <a:spcBef>
                <a:spcPts val="0"/>
              </a:spcBef>
              <a:spcAft>
                <a:spcPts val="0"/>
              </a:spcAft>
            </a:pPr>
            <a:r>
              <a:rPr lang="de-DE"/>
              <a:t>IGGRD</a:t>
            </a:r>
            <a:endParaRPr lang="de-DE" dirty="0"/>
          </a:p>
        </p:txBody>
      </p:sp>
      <p:sp>
        <p:nvSpPr>
          <p:cNvPr id="4" name="Datumsplatzhalter 3"/>
          <p:cNvSpPr>
            <a:spLocks noGrp="1"/>
          </p:cNvSpPr>
          <p:nvPr>
            <p:ph type="dt" sz="half" idx="11"/>
          </p:nvPr>
        </p:nvSpPr>
        <p:spPr/>
        <p:txBody>
          <a:bodyPr/>
          <a:lstStyle/>
          <a:p>
            <a:pPr eaLnBrk="1" fontAlgn="auto" hangingPunct="1">
              <a:spcBef>
                <a:spcPts val="0"/>
              </a:spcBef>
              <a:spcAft>
                <a:spcPts val="0"/>
              </a:spcAft>
            </a:pPr>
            <a:fld id="{258AC327-28B0-4FF1-A0A9-5F7F35B793E1}" type="datetime1">
              <a:rPr lang="es-EC" smtClean="0"/>
              <a:pPr eaLnBrk="1" fontAlgn="auto" hangingPunct="1">
                <a:spcBef>
                  <a:spcPts val="0"/>
                </a:spcBef>
                <a:spcAft>
                  <a:spcPts val="0"/>
                </a:spcAft>
              </a:pPr>
              <a:t>19/2/2025</a:t>
            </a:fld>
            <a:endParaRPr lang="de-DE"/>
          </a:p>
        </p:txBody>
      </p:sp>
    </p:spTree>
    <p:extLst>
      <p:ext uri="{BB962C8B-B14F-4D97-AF65-F5344CB8AC3E}">
        <p14:creationId xmlns:p14="http://schemas.microsoft.com/office/powerpoint/2010/main" val="292800067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F12C99A-17C8-42B9-A769-0019765C3A02}"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378602475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2000" y="2780145"/>
            <a:ext cx="10368000" cy="3362037"/>
          </a:xfrm>
        </p:spPr>
        <p:txBody>
          <a:bodyPr/>
          <a:lstStyle>
            <a:lvl1pPr algn="ctr">
              <a:defRPr b="0"/>
            </a:lvl1pPr>
          </a:lstStyle>
          <a:p>
            <a:r>
              <a:rPr lang="de-DE" noProof="0"/>
              <a:t>Titelmasterformat durch Klicken bearbeiten</a:t>
            </a:r>
            <a:endParaRPr lang="de-DE" noProof="0" dirty="0"/>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393BDF15-67EE-4978-A5AF-834C96CFFA67}" type="datetime1">
              <a:rPr lang="es-EC" smtClean="0"/>
              <a:pPr/>
              <a:t>19/2/2025</a:t>
            </a:fld>
            <a:endParaRPr lang="de-DE"/>
          </a:p>
        </p:txBody>
      </p:sp>
    </p:spTree>
    <p:extLst>
      <p:ext uri="{BB962C8B-B14F-4D97-AF65-F5344CB8AC3E}">
        <p14:creationId xmlns:p14="http://schemas.microsoft.com/office/powerpoint/2010/main" val="398480596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7BA128-3ED7-4305-8018-0E636E511CAE}"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4058633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24A8252-BBF2-4676-9106-612A24B745EB}"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05845583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5EA96BB-D22E-43C7-A2BE-2752016F2A42}"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65AF3350-8479-E648-B22A-C16FC048B315}"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05221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F85ACCEF-F4A1-4070-AF56-C7E82CC4BAF1}"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37583670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47EF2993-E73B-48A1-B862-BDF5D2AC28CC}"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03421575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33494CCC-8BB4-446A-898F-C1D990A1670C}"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198160357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7CFA1E2-4335-43B5-B891-DE33BB7AF37C}"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21800542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9677B631-B425-4C12-A105-BE26B30B461E}"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762049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285B3E36-0A63-4899-9E7A-212A10A87597}"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353127057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1D634CBC-FD1B-4666-88F4-B3BDDE3EAFF1}"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280601655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2000" y="2780145"/>
            <a:ext cx="10368000" cy="3362037"/>
          </a:xfrm>
        </p:spPr>
        <p:txBody>
          <a:bodyPr/>
          <a:lstStyle>
            <a:lvl1pPr algn="ctr">
              <a:defRPr b="0"/>
            </a:lvl1pPr>
          </a:lstStyle>
          <a:p>
            <a:r>
              <a:rPr lang="de-DE" noProof="0"/>
              <a:t>Titelmasterformat durch Klicken bearbeiten</a:t>
            </a:r>
            <a:endParaRPr lang="de-DE" noProof="0" dirty="0"/>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F9A91E00-EC92-4B47-9424-0629DBDFBB8E}" type="datetime1">
              <a:rPr lang="es-EC" smtClean="0"/>
              <a:pPr/>
              <a:t>19/2/2025</a:t>
            </a:fld>
            <a:endParaRPr lang="de-DE"/>
          </a:p>
        </p:txBody>
      </p:sp>
    </p:spTree>
    <p:extLst>
      <p:ext uri="{BB962C8B-B14F-4D97-AF65-F5344CB8AC3E}">
        <p14:creationId xmlns:p14="http://schemas.microsoft.com/office/powerpoint/2010/main" val="273737921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3A94C16-247E-411C-8C9E-FED416F0470E}"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249595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342A651-565F-430B-A3E4-A2B02C7F66BE}"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14292590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55D9FFB4-10EA-4235-97B3-CE61F08C9073}"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58441196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18A0FC0E-2DEA-4FE7-9CFF-E76839AF8BF7}"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57960889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8A0F3669-B811-4219-9ED3-D6516A879C8A}"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328901243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81711ECB-6E5E-4B58-8217-A27D8D022A2B}"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300663786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42550DC2-6187-4A9D-BC56-FB3236E8D549}"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84797226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28E7EFD0-45B5-46E9-BC10-4BCCC1AC8F56}"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1133700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fld id="{F30DF62A-98C0-40E7-832A-28BCCB9288AB}"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endParaRPr lang="de-DE" dirty="0"/>
          </a:p>
        </p:txBody>
      </p:sp>
      <p:sp>
        <p:nvSpPr>
          <p:cNvPr id="5" name="Foliennummernplatzhalter 4"/>
          <p:cNvSpPr>
            <a:spLocks noGrp="1"/>
          </p:cNvSpPr>
          <p:nvPr>
            <p:ph type="sldNum" sz="quarter" idx="12"/>
          </p:nvPr>
        </p:nvSpPr>
        <p:spPr>
          <a:xfrm>
            <a:off x="8919572" y="6509796"/>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2263368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041605A-B22D-4335-B017-0F9D498F963F}"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2939542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0FF4E35-826D-46BB-A7F9-E5F35D9DBAB5}"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07317748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28CA2CC-7AE4-49ED-8366-A428D6C373E1}"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65AF3350-8479-E648-B22A-C16FC048B315}"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206589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eaLnBrk="1" fontAlgn="auto" hangingPunct="1">
              <a:spcBef>
                <a:spcPts val="0"/>
              </a:spcBef>
              <a:spcAft>
                <a:spcPts val="0"/>
              </a:spcAft>
            </a:pPr>
            <a:r>
              <a:rPr lang="de-DE"/>
              <a:t>IGGRD</a:t>
            </a:r>
            <a:endParaRPr lang="de-DE" dirty="0"/>
          </a:p>
        </p:txBody>
      </p:sp>
      <p:sp>
        <p:nvSpPr>
          <p:cNvPr id="4" name="Datumsplatzhalter 3"/>
          <p:cNvSpPr>
            <a:spLocks noGrp="1"/>
          </p:cNvSpPr>
          <p:nvPr>
            <p:ph type="dt" sz="half" idx="11"/>
          </p:nvPr>
        </p:nvSpPr>
        <p:spPr/>
        <p:txBody>
          <a:bodyPr/>
          <a:lstStyle/>
          <a:p>
            <a:pPr eaLnBrk="1" fontAlgn="auto" hangingPunct="1">
              <a:spcBef>
                <a:spcPts val="0"/>
              </a:spcBef>
              <a:spcAft>
                <a:spcPts val="0"/>
              </a:spcAft>
            </a:pPr>
            <a:fld id="{118B8335-26C4-4869-9765-5218B637B623}" type="datetime1">
              <a:rPr lang="es-EC" smtClean="0"/>
              <a:pPr eaLnBrk="1" fontAlgn="auto" hangingPunct="1">
                <a:spcBef>
                  <a:spcPts val="0"/>
                </a:spcBef>
                <a:spcAft>
                  <a:spcPts val="0"/>
                </a:spcAft>
              </a:pPr>
              <a:t>19/2/2025</a:t>
            </a:fld>
            <a:endParaRPr lang="de-DE"/>
          </a:p>
        </p:txBody>
      </p:sp>
    </p:spTree>
    <p:extLst>
      <p:ext uri="{BB962C8B-B14F-4D97-AF65-F5344CB8AC3E}">
        <p14:creationId xmlns:p14="http://schemas.microsoft.com/office/powerpoint/2010/main" val="10965779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C7FC6222-7106-417D-86A1-8E35839D2017}"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93510224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3CBBC510-E59D-432A-AEC8-0783124820D3}"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25100782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E268B575-4E67-4626-83BB-7DD9C3798B27}"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305119027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197162D7-7295-4FB3-9EF2-7EDF4C148DFE}"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264637888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0E91776C-2092-49EB-A9E7-FC31D28E3279}"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59969253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2906F138-44DE-4213-A440-D0C72821D708}"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37960333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FC19442-EEC6-45CD-B917-2C07B1A67602}"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p:txBody>
          <a:bodyPr/>
          <a:lstStyle/>
          <a:p>
            <a:fld id="{01A91F32-A435-4F32-B43B-7E2CBB376127}" type="slidenum">
              <a:rPr lang="de-DE" smtClean="0"/>
              <a:pPr/>
              <a:t>‹#›</a:t>
            </a:fld>
            <a:endParaRPr lang="de-DE"/>
          </a:p>
        </p:txBody>
      </p:sp>
    </p:spTree>
    <p:extLst>
      <p:ext uri="{BB962C8B-B14F-4D97-AF65-F5344CB8AC3E}">
        <p14:creationId xmlns:p14="http://schemas.microsoft.com/office/powerpoint/2010/main" val="2614198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C873E70-68BE-46A1-87B7-76647D9D3FC8}"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5032341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1796154-0765-496E-8AB5-69709369C8B4}"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358142481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1DA8D9A-F753-420A-B311-2884B68F47B9}" type="datetime1">
              <a:rPr lang="es-EC" smtClean="0"/>
              <a:pPr/>
              <a:t>19/2/2025</a:t>
            </a:fld>
            <a:endParaRPr lang="de-DE"/>
          </a:p>
        </p:txBody>
      </p:sp>
      <p:sp>
        <p:nvSpPr>
          <p:cNvPr id="5" name="Fußzeilenplatzhalter 4"/>
          <p:cNvSpPr>
            <a:spLocks noGrp="1"/>
          </p:cNvSpPr>
          <p:nvPr>
            <p:ph type="ftr" sz="quarter" idx="11"/>
          </p:nvPr>
        </p:nvSpPr>
        <p:spPr/>
        <p:txBody>
          <a:bodyPr/>
          <a:lstStyle/>
          <a:p>
            <a:r>
              <a:rPr lang="de-DE"/>
              <a:t>IGGRD</a:t>
            </a:r>
          </a:p>
        </p:txBody>
      </p:sp>
      <p:sp>
        <p:nvSpPr>
          <p:cNvPr id="6" name="Foliennummernplatzhalter 5"/>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65AF3350-8479-E648-B22A-C16FC048B315}"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23668081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2E37334F-1CF8-4D69-A211-56AA9EDF1BCC}" type="datetime1">
              <a:rPr lang="es-EC" smtClean="0"/>
              <a:pPr/>
              <a:t>19/2/2025</a:t>
            </a:fld>
            <a:endParaRPr lang="de-DE"/>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71684789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EEA429B7-47F5-40A8-9BC4-5C7BC2C4BAC8}" type="datetime1">
              <a:rPr lang="es-EC" smtClean="0"/>
              <a:pPr/>
              <a:t>19/2/2025</a:t>
            </a:fld>
            <a:endParaRPr lang="de-DE"/>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223739258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E58D08EF-F565-4B49-85C5-9FF50B51613F}"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Tree>
    <p:extLst>
      <p:ext uri="{BB962C8B-B14F-4D97-AF65-F5344CB8AC3E}">
        <p14:creationId xmlns:p14="http://schemas.microsoft.com/office/powerpoint/2010/main" val="206350005"/>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D29923A7-63DF-4E06-9BCF-070179636F8B}" type="datetime1">
              <a:rPr lang="es-EC" smtClean="0"/>
              <a:pPr/>
              <a:t>19/2/2025</a:t>
            </a:fld>
            <a:endParaRPr lang="de-DE"/>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44775455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D4500DF8-CB42-4E14-A85F-CE808BF42D3F}" type="datetime1">
              <a:rPr lang="es-EC" smtClean="0"/>
              <a:pPr/>
              <a:t>19/2/2025</a:t>
            </a:fld>
            <a:endParaRPr lang="de-DE"/>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93781692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a:t>IGGRD</a:t>
            </a:r>
          </a:p>
        </p:txBody>
      </p:sp>
      <p:sp>
        <p:nvSpPr>
          <p:cNvPr id="4" name="Datumsplatzhalter 3"/>
          <p:cNvSpPr>
            <a:spLocks noGrp="1"/>
          </p:cNvSpPr>
          <p:nvPr>
            <p:ph type="dt" sz="half" idx="11"/>
          </p:nvPr>
        </p:nvSpPr>
        <p:spPr/>
        <p:txBody>
          <a:bodyPr/>
          <a:lstStyle/>
          <a:p>
            <a:fld id="{BA53BFE5-ABF9-4BFB-9CAD-720A7495257F}" type="datetime1">
              <a:rPr lang="es-EC" smtClean="0"/>
              <a:pPr/>
              <a:t>19/2/2025</a:t>
            </a:fld>
            <a:endParaRPr lang="de-DE"/>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86762317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9013B93-F510-49B8-9690-25A08BC903C4}" type="datetime1">
              <a:rPr lang="es-EC" smtClean="0"/>
              <a:pPr/>
              <a:t>19/2/2025</a:t>
            </a:fld>
            <a:endParaRPr lang="de-DE"/>
          </a:p>
        </p:txBody>
      </p:sp>
      <p:sp>
        <p:nvSpPr>
          <p:cNvPr id="4" name="Fußzeilenplatzhalter 3"/>
          <p:cNvSpPr>
            <a:spLocks noGrp="1"/>
          </p:cNvSpPr>
          <p:nvPr>
            <p:ph type="ftr" sz="quarter" idx="11"/>
          </p:nvPr>
        </p:nvSpPr>
        <p:spPr/>
        <p:txBody>
          <a:bodyPr/>
          <a:lstStyle/>
          <a:p>
            <a:r>
              <a:rPr lang="de-DE"/>
              <a:t>IGGRD</a:t>
            </a:r>
          </a:p>
        </p:txBody>
      </p:sp>
      <p:sp>
        <p:nvSpPr>
          <p:cNvPr id="5" name="Foliennummernplatzhalter 4"/>
          <p:cNvSpPr>
            <a:spLocks noGrp="1"/>
          </p:cNvSpPr>
          <p:nvPr>
            <p:ph type="sldNum" sz="quarter" idx="12"/>
          </p:nvPr>
        </p:nvSpPr>
        <p:spPr>
          <a:xfrm>
            <a:off x="8737600" y="6356354"/>
            <a:ext cx="2844800" cy="365125"/>
          </a:xfrm>
          <a:prstGeom prst="rect">
            <a:avLst/>
          </a:prstGeom>
        </p:spPr>
        <p:txBody>
          <a:bodyPr/>
          <a:lstStyle/>
          <a:p>
            <a:pPr eaLnBrk="1" fontAlgn="auto" hangingPunct="1">
              <a:spcBef>
                <a:spcPts val="0"/>
              </a:spcBef>
              <a:spcAft>
                <a:spcPts val="0"/>
              </a:spcAft>
            </a:pPr>
            <a:fld id="{B67CFFCA-0831-4C69-83E5-B919B3318C79}" type="slidenum">
              <a:rPr lang="de-DE" sz="1800" b="0" smtClean="0">
                <a:solidFill>
                  <a:srgbClr val="000000"/>
                </a:solidFill>
                <a:latin typeface="Arial"/>
              </a:rPr>
              <a:pPr eaLnBrk="1" fontAlgn="auto" hangingPunct="1">
                <a:spcBef>
                  <a:spcPts val="0"/>
                </a:spcBef>
                <a:spcAft>
                  <a:spcPts val="0"/>
                </a:spcAft>
              </a:pPr>
              <a:t>‹#›</a:t>
            </a:fld>
            <a:endParaRPr lang="de-DE" sz="1800" b="0">
              <a:solidFill>
                <a:srgbClr val="000000"/>
              </a:solidFill>
              <a:latin typeface="Arial"/>
            </a:endParaRPr>
          </a:p>
        </p:txBody>
      </p:sp>
    </p:spTree>
    <p:extLst>
      <p:ext uri="{BB962C8B-B14F-4D97-AF65-F5344CB8AC3E}">
        <p14:creationId xmlns:p14="http://schemas.microsoft.com/office/powerpoint/2010/main" val="153606065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3.gi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image" Target="../media/image2.gif"/><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image" Target="../media/image1.gif"/><Relationship Id="rId5" Type="http://schemas.openxmlformats.org/officeDocument/2006/relationships/slideLayout" Target="../slideLayouts/slideLayout88.xml"/><Relationship Id="rId10" Type="http://schemas.openxmlformats.org/officeDocument/2006/relationships/theme" Target="../theme/theme10.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6.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3.gif"/><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2.gif"/><Relationship Id="rId5" Type="http://schemas.openxmlformats.org/officeDocument/2006/relationships/slideLayout" Target="../slideLayouts/slideLayout97.xml"/><Relationship Id="rId10" Type="http://schemas.openxmlformats.org/officeDocument/2006/relationships/image" Target="../media/image1.gif"/><Relationship Id="rId4" Type="http://schemas.openxmlformats.org/officeDocument/2006/relationships/slideLayout" Target="../slideLayouts/slideLayout9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6.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3.gif"/><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gif"/><Relationship Id="rId5" Type="http://schemas.openxmlformats.org/officeDocument/2006/relationships/slideLayout" Target="../slideLayouts/slideLayout105.xml"/><Relationship Id="rId10" Type="http://schemas.openxmlformats.org/officeDocument/2006/relationships/image" Target="../media/image1.gif"/><Relationship Id="rId4" Type="http://schemas.openxmlformats.org/officeDocument/2006/relationships/slideLayout" Target="../slideLayouts/slideLayout10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jpeg"/><Relationship Id="rId5" Type="http://schemas.openxmlformats.org/officeDocument/2006/relationships/slideLayout" Target="../slideLayouts/slideLayout113.xml"/><Relationship Id="rId10" Type="http://schemas.openxmlformats.org/officeDocument/2006/relationships/image" Target="../media/image2.gif"/><Relationship Id="rId4" Type="http://schemas.openxmlformats.org/officeDocument/2006/relationships/slideLayout" Target="../slideLayouts/slideLayout112.xml"/><Relationship Id="rId9"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gi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gi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gif"/><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gi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gi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5" Type="http://schemas.openxmlformats.org/officeDocument/2006/relationships/image" Target="../media/image6.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3.gif"/><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2.gif"/><Relationship Id="rId5" Type="http://schemas.openxmlformats.org/officeDocument/2006/relationships/slideLayout" Target="../slideLayouts/slideLayout51.xml"/><Relationship Id="rId10" Type="http://schemas.openxmlformats.org/officeDocument/2006/relationships/image" Target="../media/image1.gif"/><Relationship Id="rId4" Type="http://schemas.openxmlformats.org/officeDocument/2006/relationships/slideLayout" Target="../slideLayouts/slideLayout5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gi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gif"/><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5" Type="http://schemas.openxmlformats.org/officeDocument/2006/relationships/image" Target="../media/image4.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3.gi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gi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image" Target="../media/image2.gif"/><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1.gif"/><Relationship Id="rId5" Type="http://schemas.openxmlformats.org/officeDocument/2006/relationships/slideLayout" Target="../slideLayouts/slideLayout69.xml"/><Relationship Id="rId10" Type="http://schemas.openxmlformats.org/officeDocument/2006/relationships/theme" Target="../theme/theme8.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gi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image" Target="../media/image1.gif"/><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9.xml"/><Relationship Id="rId5" Type="http://schemas.openxmlformats.org/officeDocument/2006/relationships/slideLayout" Target="../slideLayouts/slideLayout78.xml"/><Relationship Id="rId15" Type="http://schemas.openxmlformats.org/officeDocument/2006/relationships/image" Target="../media/image4.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96003" y="430031"/>
            <a:ext cx="2808816" cy="877888"/>
          </a:xfrm>
          <a:prstGeom prst="rect">
            <a:avLst/>
          </a:prstGeom>
          <a:noFill/>
          <a:ln w="9525">
            <a:noFill/>
            <a:miter lim="800000"/>
            <a:headEnd/>
            <a:tailEnd/>
          </a:ln>
        </p:spPr>
      </p:pic>
      <p:pic>
        <p:nvPicPr>
          <p:cNvPr id="20" name="Grafik 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3"/>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s-CL" sz="1000" b="0" noProof="0" dirty="0">
                <a:solidFill>
                  <a:srgbClr val="6E6452"/>
                </a:solidFill>
                <a:latin typeface="Arial Narrow" pitchFamily="34" charset="0"/>
              </a:rPr>
              <a:t>Página</a:t>
            </a:r>
            <a:r>
              <a:rPr lang="de-DE" sz="1000" b="0" dirty="0">
                <a:solidFill>
                  <a:srgbClr val="6E6452"/>
                </a:solidFill>
                <a:latin typeface="Arial Narrow" pitchFamily="34" charset="0"/>
              </a:rPr>
              <a:t> </a:t>
            </a:r>
            <a:fld id="{327115CA-E6A4-425F-BB4F-A64D48743A27}" type="slidenum">
              <a:rPr lang="de-DE" sz="1000" b="0" smtClean="0">
                <a:solidFill>
                  <a:srgbClr val="6E6452"/>
                </a:solidFill>
                <a:latin typeface="Arial Narrow" pitchFamily="34" charset="0"/>
              </a:rPr>
              <a:pPr/>
              <a:t>‹#›</a:t>
            </a:fld>
            <a:endParaRPr lang="de-DE"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endParaRPr lang="de-DE" dirty="0"/>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26520353-B2A7-4682-A336-A59181958BA8}" type="datetime1">
              <a:rPr lang="es-EC" smtClean="0"/>
              <a:pPr eaLnBrk="1" fontAlgn="auto" hangingPunct="1">
                <a:spcBef>
                  <a:spcPts val="0"/>
                </a:spcBef>
                <a:spcAft>
                  <a:spcPts val="0"/>
                </a:spcAft>
              </a:pPr>
              <a:t>19/2/2025</a:t>
            </a:fld>
            <a:endParaRPr lang="de-DE"/>
          </a:p>
        </p:txBody>
      </p:sp>
      <p:pic>
        <p:nvPicPr>
          <p:cNvPr id="2" name="Grafik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09351" y="526031"/>
            <a:ext cx="2400000" cy="614121"/>
          </a:xfrm>
          <a:prstGeom prst="rect">
            <a:avLst/>
          </a:prstGeom>
        </p:spPr>
      </p:pic>
      <p:pic>
        <p:nvPicPr>
          <p:cNvPr id="3" name="Grafik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1257" y="233551"/>
            <a:ext cx="2400000" cy="1003847"/>
          </a:xfrm>
          <a:prstGeom prst="rect">
            <a:avLst/>
          </a:prstGeom>
        </p:spPr>
      </p:pic>
      <p:sp>
        <p:nvSpPr>
          <p:cNvPr id="4" name="Textfeld 3"/>
          <p:cNvSpPr txBox="1"/>
          <p:nvPr userDrawn="1"/>
        </p:nvSpPr>
        <p:spPr>
          <a:xfrm>
            <a:off x="6216195" y="358972"/>
            <a:ext cx="2693157" cy="215444"/>
          </a:xfrm>
          <a:prstGeom prst="rect">
            <a:avLst/>
          </a:prstGeom>
          <a:noFill/>
        </p:spPr>
        <p:txBody>
          <a:bodyPr wrap="square" rtlCol="0">
            <a:spAutoFit/>
          </a:bodyPr>
          <a:lstStyle/>
          <a:p>
            <a:r>
              <a:rPr lang="es-CL" sz="800" noProof="0" dirty="0"/>
              <a:t>Implementado por</a:t>
            </a:r>
            <a:r>
              <a:rPr lang="de-DE" sz="800" dirty="0"/>
              <a:t>:</a:t>
            </a:r>
          </a:p>
        </p:txBody>
      </p:sp>
    </p:spTree>
    <p:extLst>
      <p:ext uri="{BB962C8B-B14F-4D97-AF65-F5344CB8AC3E}">
        <p14:creationId xmlns:p14="http://schemas.microsoft.com/office/powerpoint/2010/main" val="1531012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4139" r:id="rId6"/>
    <p:sldLayoutId id="2147483723" r:id="rId7"/>
    <p:sldLayoutId id="2147483726" r:id="rId8"/>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476969" y="539064"/>
            <a:ext cx="2808816" cy="877888"/>
          </a:xfrm>
          <a:prstGeom prst="rect">
            <a:avLst/>
          </a:prstGeom>
          <a:noFill/>
          <a:ln w="9525">
            <a:noFill/>
            <a:miter lim="800000"/>
            <a:headEnd/>
            <a:tailEnd/>
          </a:ln>
        </p:spPr>
      </p:pic>
      <p:pic>
        <p:nvPicPr>
          <p:cNvPr id="20" name="Grafik 8"/>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3"/>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dirty="0" err="1">
                <a:solidFill>
                  <a:srgbClr val="6E6452"/>
                </a:solidFill>
                <a:latin typeface="Arial Narrow" pitchFamily="34" charset="0"/>
              </a:rPr>
              <a:t>Página</a:t>
            </a:r>
            <a:r>
              <a:rPr lang="de-DE" sz="1000" b="0" dirty="0">
                <a:solidFill>
                  <a:srgbClr val="6E6452"/>
                </a:solidFill>
                <a:latin typeface="Arial Narrow" pitchFamily="34" charset="0"/>
              </a:rPr>
              <a:t> </a:t>
            </a:r>
            <a:fld id="{327115CA-E6A4-425F-BB4F-A64D48743A27}" type="slidenum">
              <a:rPr lang="de-DE" sz="1000" b="0">
                <a:solidFill>
                  <a:srgbClr val="6E6452"/>
                </a:solidFill>
                <a:latin typeface="Arial Narrow" pitchFamily="34" charset="0"/>
              </a:rPr>
              <a:pPr/>
              <a:t>‹#›</a:t>
            </a:fld>
            <a:endParaRPr lang="de-DE"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endParaRPr lang="de-DE" dirty="0"/>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5924F95E-5F94-4155-8EFC-D57665E94600}" type="datetime1">
              <a:rPr lang="es-EC" smtClean="0"/>
              <a:pPr eaLnBrk="1" fontAlgn="auto" hangingPunct="1">
                <a:spcBef>
                  <a:spcPts val="0"/>
                </a:spcBef>
                <a:spcAft>
                  <a:spcPts val="0"/>
                </a:spcAft>
              </a:pPr>
              <a:t>19/2/2025</a:t>
            </a:fld>
            <a:endParaRPr lang="de-DE"/>
          </a:p>
        </p:txBody>
      </p:sp>
      <p:pic>
        <p:nvPicPr>
          <p:cNvPr id="2" name="Grafik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07716" y="670949"/>
            <a:ext cx="2400000" cy="614121"/>
          </a:xfrm>
          <a:prstGeom prst="rect">
            <a:avLst/>
          </a:prstGeom>
        </p:spPr>
      </p:pic>
    </p:spTree>
    <p:extLst>
      <p:ext uri="{BB962C8B-B14F-4D97-AF65-F5344CB8AC3E}">
        <p14:creationId xmlns:p14="http://schemas.microsoft.com/office/powerpoint/2010/main" val="207201002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1" r:id="rId7"/>
    <p:sldLayoutId id="2147483902" r:id="rId8"/>
    <p:sldLayoutId id="2147483903" r:id="rId9"/>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24388" y="304800"/>
            <a:ext cx="2808816" cy="877888"/>
          </a:xfrm>
          <a:prstGeom prst="rect">
            <a:avLst/>
          </a:prstGeom>
          <a:noFill/>
          <a:ln w="9525">
            <a:noFill/>
            <a:miter lim="800000"/>
            <a:headEnd/>
            <a:tailEnd/>
          </a:ln>
        </p:spPr>
      </p:pic>
      <p:pic>
        <p:nvPicPr>
          <p:cNvPr id="20" name="Grafik 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7524CA61-C37C-41D0-83A3-232303D863E9}" type="datetime1">
              <a:rPr lang="es-EC" smtClean="0"/>
              <a:pPr eaLnBrk="1" fontAlgn="auto" hangingPunct="1">
                <a:spcBef>
                  <a:spcPts val="0"/>
                </a:spcBef>
                <a:spcAft>
                  <a:spcPts val="0"/>
                </a:spcAft>
              </a:pPr>
              <a:t>19/2/2025</a:t>
            </a:fld>
            <a:endParaRPr lang="de-DE"/>
          </a:p>
        </p:txBody>
      </p:sp>
      <p:pic>
        <p:nvPicPr>
          <p:cNvPr id="11" name="Grafik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70822" y="462445"/>
            <a:ext cx="2253569" cy="562598"/>
          </a:xfrm>
          <a:prstGeom prst="rect">
            <a:avLst/>
          </a:prstGeom>
        </p:spPr>
      </p:pic>
    </p:spTree>
    <p:extLst>
      <p:ext uri="{BB962C8B-B14F-4D97-AF65-F5344CB8AC3E}">
        <p14:creationId xmlns:p14="http://schemas.microsoft.com/office/powerpoint/2010/main" val="13464417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3" r:id="rId7"/>
    <p:sldLayoutId id="2147484153" r:id="rId8"/>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24388" y="304800"/>
            <a:ext cx="2808816" cy="877888"/>
          </a:xfrm>
          <a:prstGeom prst="rect">
            <a:avLst/>
          </a:prstGeom>
          <a:noFill/>
          <a:ln w="9525">
            <a:noFill/>
            <a:miter lim="800000"/>
            <a:headEnd/>
            <a:tailEnd/>
          </a:ln>
        </p:spPr>
      </p:pic>
      <p:pic>
        <p:nvPicPr>
          <p:cNvPr id="20" name="Grafik 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93B95D2D-0131-4C96-B9CB-A10EF088DCF9}" type="datetime1">
              <a:rPr lang="es-EC" smtClean="0"/>
              <a:pPr eaLnBrk="1" fontAlgn="auto" hangingPunct="1">
                <a:spcBef>
                  <a:spcPts val="0"/>
                </a:spcBef>
                <a:spcAft>
                  <a:spcPts val="0"/>
                </a:spcAft>
              </a:pPr>
              <a:t>19/2/2025</a:t>
            </a:fld>
            <a:endParaRPr lang="de-DE"/>
          </a:p>
        </p:txBody>
      </p:sp>
      <p:pic>
        <p:nvPicPr>
          <p:cNvPr id="11" name="Grafik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70822" y="462445"/>
            <a:ext cx="2253569" cy="562598"/>
          </a:xfrm>
          <a:prstGeom prst="rect">
            <a:avLst/>
          </a:prstGeom>
        </p:spPr>
      </p:pic>
    </p:spTree>
    <p:extLst>
      <p:ext uri="{BB962C8B-B14F-4D97-AF65-F5344CB8AC3E}">
        <p14:creationId xmlns:p14="http://schemas.microsoft.com/office/powerpoint/2010/main" val="277711048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90" r:id="rId7"/>
    <p:sldLayoutId id="2147483991" r:id="rId8"/>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Titel durch Klicken hinzufügen</a:t>
            </a:r>
          </a:p>
        </p:txBody>
      </p:sp>
      <p:pic>
        <p:nvPicPr>
          <p:cNvPr id="20" name="Grafik 8"/>
          <p:cNvPicPr>
            <a:picLocks noChangeAspect="1"/>
          </p:cNvPicPr>
          <p:nvPr/>
        </p:nvPicPr>
        <p:blipFill>
          <a:blip r:embed="rId9" cstate="print"/>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Erste Ebene</a:t>
            </a:r>
          </a:p>
          <a:p>
            <a:pPr lvl="1"/>
            <a:r>
              <a:rPr lang="de-DE" noProof="0"/>
              <a:t>Zweite Ebene</a:t>
            </a:r>
          </a:p>
          <a:p>
            <a:pPr lvl="2"/>
            <a:r>
              <a:rPr lang="de-DE" noProof="0"/>
              <a:t>Dritte Ebene</a:t>
            </a:r>
          </a:p>
          <a:p>
            <a:pPr lvl="3"/>
            <a:r>
              <a:rPr lang="de-DE" noProof="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a:t>IGGRD</a:t>
            </a:r>
            <a:endParaRPr lang="de-DE" dirty="0"/>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DE9E00C1-9DDE-402A-9451-63245B2C3E38}" type="datetime1">
              <a:rPr lang="es-EC" smtClean="0"/>
              <a:pPr/>
              <a:t>19/2/2025</a:t>
            </a:fld>
            <a:endParaRPr lang="de-DE"/>
          </a:p>
        </p:txBody>
      </p:sp>
      <p:pic>
        <p:nvPicPr>
          <p:cNvPr id="17" name="Grafik 7"/>
          <p:cNvPicPr>
            <a:picLocks noChangeAspect="1"/>
          </p:cNvPicPr>
          <p:nvPr userDrawn="1"/>
        </p:nvPicPr>
        <p:blipFill>
          <a:blip r:embed="rId10" cstate="print"/>
          <a:srcRect/>
          <a:stretch>
            <a:fillRect/>
          </a:stretch>
        </p:blipFill>
        <p:spPr bwMode="auto">
          <a:xfrm>
            <a:off x="8824388" y="304800"/>
            <a:ext cx="2808816" cy="877888"/>
          </a:xfrm>
          <a:prstGeom prst="rect">
            <a:avLst/>
          </a:prstGeom>
          <a:noFill/>
          <a:ln w="9525">
            <a:noFill/>
            <a:miter lim="800000"/>
            <a:headEnd/>
            <a:tailEnd/>
          </a:ln>
        </p:spPr>
      </p:pic>
      <p:pic>
        <p:nvPicPr>
          <p:cNvPr id="11" name="Bild 10" descr="weltkugel-5-Europa-Orient.jpg"/>
          <p:cNvPicPr>
            <a:picLocks noChangeAspect="1"/>
          </p:cNvPicPr>
          <p:nvPr userDrawn="1"/>
        </p:nvPicPr>
        <p:blipFill rotWithShape="1">
          <a:blip r:embed="rId11" cstate="print">
            <a:extLst>
              <a:ext uri="{28A0092B-C50C-407E-A947-70E740481C1C}">
                <a14:useLocalDpi xmlns:a14="http://schemas.microsoft.com/office/drawing/2010/main" val="0"/>
              </a:ext>
            </a:extLst>
          </a:blip>
          <a:srcRect r="13981"/>
          <a:stretch/>
        </p:blipFill>
        <p:spPr>
          <a:xfrm>
            <a:off x="2" y="0"/>
            <a:ext cx="8633935" cy="1171022"/>
          </a:xfrm>
          <a:prstGeom prst="rect">
            <a:avLst/>
          </a:prstGeom>
        </p:spPr>
      </p:pic>
    </p:spTree>
    <p:extLst>
      <p:ext uri="{BB962C8B-B14F-4D97-AF65-F5344CB8AC3E}">
        <p14:creationId xmlns:p14="http://schemas.microsoft.com/office/powerpoint/2010/main" val="304696366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188A2-C716-4ECC-B566-C5BF8660F601}" type="datetime1">
              <a:rPr lang="es-EC" smtClean="0"/>
              <a:pPr/>
              <a:t>19/2/2025</a:t>
            </a:fld>
            <a:endParaRPr lang="de-DE"/>
          </a:p>
        </p:txBody>
      </p:sp>
      <p:sp>
        <p:nvSpPr>
          <p:cNvPr id="5" name="Fußzeilenplatzhalt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IGGRD</a:t>
            </a:r>
          </a:p>
        </p:txBody>
      </p:sp>
      <p:sp>
        <p:nvSpPr>
          <p:cNvPr id="6" name="Foliennummernplatzhalt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91F32-A435-4F32-B43B-7E2CBB376127}" type="slidenum">
              <a:rPr lang="de-DE" smtClean="0"/>
              <a:pPr/>
              <a:t>‹#›</a:t>
            </a:fld>
            <a:endParaRPr lang="de-DE"/>
          </a:p>
        </p:txBody>
      </p:sp>
    </p:spTree>
    <p:extLst>
      <p:ext uri="{BB962C8B-B14F-4D97-AF65-F5344CB8AC3E}">
        <p14:creationId xmlns:p14="http://schemas.microsoft.com/office/powerpoint/2010/main" val="2548509196"/>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45EDA-06B0-46E4-BBB3-49407124E71F}" type="datetime1">
              <a:rPr lang="es-EC" smtClean="0"/>
              <a:pPr/>
              <a:t>19/2/2025</a:t>
            </a:fld>
            <a:endParaRPr lang="de-DE"/>
          </a:p>
        </p:txBody>
      </p:sp>
      <p:sp>
        <p:nvSpPr>
          <p:cNvPr id="5" name="Fußzeilenplatzhalt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IGGRD</a:t>
            </a:r>
          </a:p>
        </p:txBody>
      </p:sp>
      <p:sp>
        <p:nvSpPr>
          <p:cNvPr id="6" name="Foliennummernplatzhalt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752BB-B220-4343-8C1B-8CAD3EA25954}" type="slidenum">
              <a:rPr lang="de-DE" smtClean="0"/>
              <a:pPr/>
              <a:t>‹#›</a:t>
            </a:fld>
            <a:endParaRPr lang="de-DE"/>
          </a:p>
        </p:txBody>
      </p:sp>
    </p:spTree>
    <p:extLst>
      <p:ext uri="{BB962C8B-B14F-4D97-AF65-F5344CB8AC3E}">
        <p14:creationId xmlns:p14="http://schemas.microsoft.com/office/powerpoint/2010/main" val="2508753470"/>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824388" y="304800"/>
            <a:ext cx="2808816" cy="877888"/>
          </a:xfrm>
          <a:prstGeom prst="rect">
            <a:avLst/>
          </a:prstGeom>
          <a:noFill/>
          <a:ln w="9525">
            <a:noFill/>
            <a:miter lim="800000"/>
            <a:headEnd/>
            <a:tailEnd/>
          </a:ln>
        </p:spPr>
      </p:pic>
      <p:pic>
        <p:nvPicPr>
          <p:cNvPr id="20" name="Grafik 8"/>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A4EC053A-1543-4F28-AAFE-38B5B95BC301}" type="datetime1">
              <a:rPr lang="es-EC" smtClean="0"/>
              <a:pPr eaLnBrk="1" fontAlgn="auto" hangingPunct="1">
                <a:spcBef>
                  <a:spcPts val="0"/>
                </a:spcBef>
                <a:spcAft>
                  <a:spcPts val="0"/>
                </a:spcAft>
              </a:pPr>
              <a:t>19/2/2025</a:t>
            </a:fld>
            <a:endParaRPr lang="de-DE"/>
          </a:p>
        </p:txBody>
      </p:sp>
    </p:spTree>
    <p:extLst>
      <p:ext uri="{BB962C8B-B14F-4D97-AF65-F5344CB8AC3E}">
        <p14:creationId xmlns:p14="http://schemas.microsoft.com/office/powerpoint/2010/main" val="342485073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6" r:id="rId7"/>
    <p:sldLayoutId id="2147483737" r:id="rId8"/>
    <p:sldLayoutId id="2147483738" r:id="rId9"/>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824388" y="304800"/>
            <a:ext cx="2808816" cy="877888"/>
          </a:xfrm>
          <a:prstGeom prst="rect">
            <a:avLst/>
          </a:prstGeom>
          <a:noFill/>
          <a:ln w="9525">
            <a:noFill/>
            <a:miter lim="800000"/>
            <a:headEnd/>
            <a:tailEnd/>
          </a:ln>
        </p:spPr>
      </p:pic>
      <p:pic>
        <p:nvPicPr>
          <p:cNvPr id="20" name="Grafik 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29FF2DB8-94B7-4580-92D6-6F6EED48DF8D}" type="datetime1">
              <a:rPr lang="es-EC" smtClean="0"/>
              <a:pPr eaLnBrk="1" fontAlgn="auto" hangingPunct="1">
                <a:spcBef>
                  <a:spcPts val="0"/>
                </a:spcBef>
                <a:spcAft>
                  <a:spcPts val="0"/>
                </a:spcAft>
              </a:pPr>
              <a:t>19/2/2025</a:t>
            </a:fld>
            <a:endParaRPr lang="de-DE"/>
          </a:p>
        </p:txBody>
      </p:sp>
      <p:pic>
        <p:nvPicPr>
          <p:cNvPr id="11" name="Grafik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570822" y="462445"/>
            <a:ext cx="2253569" cy="562598"/>
          </a:xfrm>
          <a:prstGeom prst="rect">
            <a:avLst/>
          </a:prstGeom>
        </p:spPr>
      </p:pic>
    </p:spTree>
    <p:extLst>
      <p:ext uri="{BB962C8B-B14F-4D97-AF65-F5344CB8AC3E}">
        <p14:creationId xmlns:p14="http://schemas.microsoft.com/office/powerpoint/2010/main" val="18587896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24388" y="304800"/>
            <a:ext cx="2808816" cy="877888"/>
          </a:xfrm>
          <a:prstGeom prst="rect">
            <a:avLst/>
          </a:prstGeom>
          <a:noFill/>
          <a:ln w="9525">
            <a:noFill/>
            <a:miter lim="800000"/>
            <a:headEnd/>
            <a:tailEnd/>
          </a:ln>
        </p:spPr>
      </p:pic>
      <p:pic>
        <p:nvPicPr>
          <p:cNvPr id="20" name="Grafik 8"/>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98D25770-70BD-442A-8029-8686EF9E46E3}" type="datetime1">
              <a:rPr lang="es-EC" smtClean="0"/>
              <a:pPr eaLnBrk="1" fontAlgn="auto" hangingPunct="1">
                <a:spcBef>
                  <a:spcPts val="0"/>
                </a:spcBef>
                <a:spcAft>
                  <a:spcPts val="0"/>
                </a:spcAft>
              </a:pPr>
              <a:t>19/2/2025</a:t>
            </a:fld>
            <a:endParaRPr lang="de-DE"/>
          </a:p>
        </p:txBody>
      </p:sp>
      <p:pic>
        <p:nvPicPr>
          <p:cNvPr id="11" name="Grafik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70822" y="462445"/>
            <a:ext cx="2253569" cy="562598"/>
          </a:xfrm>
          <a:prstGeom prst="rect">
            <a:avLst/>
          </a:prstGeom>
        </p:spPr>
      </p:pic>
    </p:spTree>
    <p:extLst>
      <p:ext uri="{BB962C8B-B14F-4D97-AF65-F5344CB8AC3E}">
        <p14:creationId xmlns:p14="http://schemas.microsoft.com/office/powerpoint/2010/main" val="9654110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9" r:id="rId7"/>
    <p:sldLayoutId id="2147483770" r:id="rId8"/>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pic>
        <p:nvPicPr>
          <p:cNvPr id="19" name="Grafik 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246287" y="559595"/>
            <a:ext cx="2808816" cy="87788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20" name="Grafik 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3"/>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dirty="0" err="1">
                <a:solidFill>
                  <a:srgbClr val="6E6452"/>
                </a:solidFill>
                <a:latin typeface="Arial Narrow" pitchFamily="34" charset="0"/>
              </a:rPr>
              <a:t>Página</a:t>
            </a:r>
            <a:r>
              <a:rPr lang="de-DE" sz="1000" b="0" baseline="0" dirty="0">
                <a:solidFill>
                  <a:srgbClr val="6E6452"/>
                </a:solidFill>
                <a:latin typeface="Arial Narrow" pitchFamily="34" charset="0"/>
              </a:rPr>
              <a:t> </a:t>
            </a:r>
            <a:fld id="{327115CA-E6A4-425F-BB4F-A64D48743A27}" type="slidenum">
              <a:rPr lang="de-DE" sz="1000" b="0" smtClean="0">
                <a:solidFill>
                  <a:srgbClr val="6E6452"/>
                </a:solidFill>
                <a:latin typeface="Arial Narrow" pitchFamily="34" charset="0"/>
              </a:rPr>
              <a:pPr/>
              <a:t>‹#›</a:t>
            </a:fld>
            <a:endParaRPr lang="de-DE"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endParaRPr lang="de-DE" dirty="0"/>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D9070CB7-362C-4106-AA7F-621B0579C5D8}" type="datetime1">
              <a:rPr lang="es-EC" smtClean="0"/>
              <a:pPr eaLnBrk="1" fontAlgn="auto" hangingPunct="1">
                <a:spcBef>
                  <a:spcPts val="0"/>
                </a:spcBef>
                <a:spcAft>
                  <a:spcPts val="0"/>
                </a:spcAft>
              </a:pPr>
              <a:t>19/2/2025</a:t>
            </a:fld>
            <a:endParaRPr lang="de-DE" dirty="0"/>
          </a:p>
        </p:txBody>
      </p:sp>
      <p:pic>
        <p:nvPicPr>
          <p:cNvPr id="2" name="Grafik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832249" y="691478"/>
            <a:ext cx="2400000" cy="614121"/>
          </a:xfrm>
          <a:prstGeom prst="rect">
            <a:avLst/>
          </a:prstGeom>
        </p:spPr>
      </p:pic>
    </p:spTree>
    <p:extLst>
      <p:ext uri="{BB962C8B-B14F-4D97-AF65-F5344CB8AC3E}">
        <p14:creationId xmlns:p14="http://schemas.microsoft.com/office/powerpoint/2010/main" val="350477413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824388" y="304800"/>
            <a:ext cx="2808816" cy="877888"/>
          </a:xfrm>
          <a:prstGeom prst="rect">
            <a:avLst/>
          </a:prstGeom>
          <a:noFill/>
          <a:ln w="9525">
            <a:noFill/>
            <a:miter lim="800000"/>
            <a:headEnd/>
            <a:tailEnd/>
          </a:ln>
        </p:spPr>
      </p:pic>
      <p:pic>
        <p:nvPicPr>
          <p:cNvPr id="20" name="Grafik 8"/>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4"/>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BAB33D34-D91B-41F6-AD8E-D85156D54489}" type="datetime1">
              <a:rPr lang="es-EC" smtClean="0"/>
              <a:pPr eaLnBrk="1" fontAlgn="auto" hangingPunct="1">
                <a:spcBef>
                  <a:spcPts val="0"/>
                </a:spcBef>
                <a:spcAft>
                  <a:spcPts val="0"/>
                </a:spcAft>
              </a:pPr>
              <a:t>19/2/2025</a:t>
            </a:fld>
            <a:endParaRPr lang="de-DE"/>
          </a:p>
        </p:txBody>
      </p:sp>
      <p:pic>
        <p:nvPicPr>
          <p:cNvPr id="11" name="Grafik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570822" y="462445"/>
            <a:ext cx="2253569" cy="562598"/>
          </a:xfrm>
          <a:prstGeom prst="rect">
            <a:avLst/>
          </a:prstGeom>
        </p:spPr>
      </p:pic>
    </p:spTree>
    <p:extLst>
      <p:ext uri="{BB962C8B-B14F-4D97-AF65-F5344CB8AC3E}">
        <p14:creationId xmlns:p14="http://schemas.microsoft.com/office/powerpoint/2010/main" val="236009098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0" y="1810"/>
            <a:ext cx="12192000" cy="1115568"/>
          </a:xfrm>
          <a:prstGeom prst="rect">
            <a:avLst/>
          </a:prstGeom>
          <a:noFill/>
          <a:ln w="9525">
            <a:noFill/>
            <a:miter lim="800000"/>
            <a:headEnd/>
            <a:tailEnd/>
          </a:ln>
        </p:spPr>
      </p:pic>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9" name="Grafik 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246287" y="559595"/>
            <a:ext cx="2808816" cy="877888"/>
          </a:xfrm>
          <a:prstGeom prst="rect">
            <a:avLst/>
          </a:prstGeom>
          <a:noFill/>
          <a:ln w="9525">
            <a:noFill/>
            <a:miter lim="800000"/>
            <a:headEnd/>
            <a:tailEnd/>
          </a:ln>
        </p:spPr>
      </p:pic>
      <p:pic>
        <p:nvPicPr>
          <p:cNvPr id="20" name="Grafik 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Erste Ebene</a:t>
            </a:r>
          </a:p>
          <a:p>
            <a:pPr lvl="1"/>
            <a:r>
              <a:rPr lang="de-DE" noProof="0" dirty="0"/>
              <a:t>Zweite Ebene</a:t>
            </a:r>
          </a:p>
          <a:p>
            <a:pPr lvl="2"/>
            <a:r>
              <a:rPr lang="de-DE" noProof="0" dirty="0"/>
              <a:t>Dritte Ebene</a:t>
            </a:r>
          </a:p>
          <a:p>
            <a:pPr lvl="3"/>
            <a:r>
              <a:rPr lang="de-DE" noProof="0" dirty="0"/>
              <a:t>Vierte Ebene</a:t>
            </a:r>
          </a:p>
        </p:txBody>
      </p:sp>
      <p:sp>
        <p:nvSpPr>
          <p:cNvPr id="14" name="Text Box 19"/>
          <p:cNvSpPr txBox="1">
            <a:spLocks noChangeArrowheads="1"/>
          </p:cNvSpPr>
          <p:nvPr/>
        </p:nvSpPr>
        <p:spPr bwMode="auto">
          <a:xfrm>
            <a:off x="10271583" y="6581003"/>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dirty="0" err="1">
                <a:solidFill>
                  <a:srgbClr val="6E6452"/>
                </a:solidFill>
                <a:latin typeface="Arial Narrow" pitchFamily="34" charset="0"/>
              </a:rPr>
              <a:t>Página</a:t>
            </a:r>
            <a:r>
              <a:rPr lang="de-DE" sz="1000" b="0" dirty="0">
                <a:solidFill>
                  <a:srgbClr val="6E6452"/>
                </a:solidFill>
                <a:latin typeface="Arial Narrow" pitchFamily="34" charset="0"/>
              </a:rPr>
              <a:t> </a:t>
            </a:r>
            <a:fld id="{327115CA-E6A4-425F-BB4F-A64D48743A27}" type="slidenum">
              <a:rPr lang="de-DE" sz="1000" b="0">
                <a:solidFill>
                  <a:srgbClr val="6E6452"/>
                </a:solidFill>
                <a:latin typeface="Arial Narrow" pitchFamily="34" charset="0"/>
              </a:rPr>
              <a:pPr/>
              <a:t>‹#›</a:t>
            </a:fld>
            <a:endParaRPr lang="de-DE"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3817039" y="6581004"/>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eaLnBrk="1" fontAlgn="auto" hangingPunct="1">
              <a:spcBef>
                <a:spcPts val="0"/>
              </a:spcBef>
              <a:spcAft>
                <a:spcPts val="0"/>
              </a:spcAft>
            </a:pPr>
            <a:r>
              <a:rPr lang="de-DE"/>
              <a:t>IGGRD</a:t>
            </a:r>
            <a:endParaRPr lang="de-DE" dirty="0"/>
          </a:p>
        </p:txBody>
      </p:sp>
      <p:sp>
        <p:nvSpPr>
          <p:cNvPr id="16" name="Rectangle 17"/>
          <p:cNvSpPr>
            <a:spLocks noGrp="1" noChangeArrowheads="1"/>
          </p:cNvSpPr>
          <p:nvPr>
            <p:ph type="dt" sz="half" idx="2"/>
          </p:nvPr>
        </p:nvSpPr>
        <p:spPr bwMode="auto">
          <a:xfrm>
            <a:off x="905540" y="6581004"/>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eaLnBrk="1" fontAlgn="auto" hangingPunct="1">
              <a:spcBef>
                <a:spcPts val="0"/>
              </a:spcBef>
              <a:spcAft>
                <a:spcPts val="0"/>
              </a:spcAft>
            </a:pPr>
            <a:fld id="{4CD6D6CE-FB74-42BC-A782-7FEB1B5D11CE}" type="datetime1">
              <a:rPr lang="es-EC" smtClean="0"/>
              <a:pPr eaLnBrk="1" fontAlgn="auto" hangingPunct="1">
                <a:spcBef>
                  <a:spcPts val="0"/>
                </a:spcBef>
                <a:spcAft>
                  <a:spcPts val="0"/>
                </a:spcAft>
              </a:pPr>
              <a:t>19/2/2025</a:t>
            </a:fld>
            <a:endParaRPr lang="de-DE"/>
          </a:p>
        </p:txBody>
      </p:sp>
      <p:pic>
        <p:nvPicPr>
          <p:cNvPr id="2" name="Grafik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55100" y="691478"/>
            <a:ext cx="2400000" cy="614121"/>
          </a:xfrm>
          <a:prstGeom prst="rect">
            <a:avLst/>
          </a:prstGeom>
        </p:spPr>
      </p:pic>
    </p:spTree>
    <p:extLst>
      <p:ext uri="{BB962C8B-B14F-4D97-AF65-F5344CB8AC3E}">
        <p14:creationId xmlns:p14="http://schemas.microsoft.com/office/powerpoint/2010/main" val="284517926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90" r:id="rId7"/>
    <p:sldLayoutId id="2147483891" r:id="rId8"/>
    <p:sldLayoutId id="2147483892" r:id="rId9"/>
    <p:sldLayoutId id="2147484152" r:id="rId10"/>
  </p:sldLayoutIdLst>
  <p:transition/>
  <p:hf sldNum="0" hdr="0"/>
  <p:txStyles>
    <p:titleStyle>
      <a:lvl1pPr algn="l" rtl="0" eaLnBrk="1" fontAlgn="base" hangingPunct="1">
        <a:spcBef>
          <a:spcPct val="0"/>
        </a:spcBef>
        <a:spcAft>
          <a:spcPct val="0"/>
        </a:spcAft>
        <a:defRPr sz="2000" b="1">
          <a:solidFill>
            <a:srgbClr val="C80F0F"/>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Wingdings" panose="05000000000000000000" pitchFamily="2" charset="2"/>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mailto:harkunti@gmail.com"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mailto:irina.rafliana@Hotmail.com" TargetMode="External"/><Relationship Id="rId5" Type="http://schemas.openxmlformats.org/officeDocument/2006/relationships/hyperlink" Target="mailto:harald.spahn@web.de" TargetMode="External"/><Relationship Id="rId4" Type="http://schemas.openxmlformats.org/officeDocument/2006/relationships/hyperlink" Target="mailto:weniza@bmkg.go.i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a:xfrm>
            <a:off x="-48718" y="0"/>
            <a:ext cx="5731099" cy="1616765"/>
          </a:xfrm>
        </p:spPr>
        <p:txBody>
          <a:bodyPr>
            <a:normAutofit fontScale="90000"/>
          </a:bodyPr>
          <a:lstStyle/>
          <a:p>
            <a:pPr>
              <a:spcAft>
                <a:spcPts val="1200"/>
              </a:spcAft>
            </a:pPr>
            <a:r>
              <a:rPr lang="en-US" sz="3600" b="1" dirty="0">
                <a:solidFill>
                  <a:srgbClr val="002060"/>
                </a:solidFill>
              </a:rPr>
              <a:t>Learning from local experiences </a:t>
            </a:r>
            <a:br>
              <a:rPr lang="en-US" sz="3600" b="1" dirty="0">
                <a:solidFill>
                  <a:srgbClr val="002060"/>
                </a:solidFill>
              </a:rPr>
            </a:br>
            <a:r>
              <a:rPr lang="en-US" sz="3100" dirty="0">
                <a:solidFill>
                  <a:srgbClr val="002060"/>
                </a:solidFill>
              </a:rPr>
              <a:t>after tsunami events and exercises </a:t>
            </a:r>
            <a:br>
              <a:rPr lang="de-DE" sz="2800" b="1" dirty="0"/>
            </a:br>
            <a:br>
              <a:rPr lang="de-DE" sz="800" dirty="0">
                <a:solidFill>
                  <a:srgbClr val="6E6452"/>
                </a:solidFill>
                <a:latin typeface="+mn-lt"/>
                <a:ea typeface="+mn-ea"/>
                <a:cs typeface="+mn-cs"/>
              </a:rPr>
            </a:br>
            <a:endParaRPr lang="de-DE" sz="800" dirty="0">
              <a:solidFill>
                <a:srgbClr val="6E6452"/>
              </a:solidFill>
              <a:latin typeface="+mn-lt"/>
              <a:ea typeface="+mn-ea"/>
              <a:cs typeface="+mn-cs"/>
            </a:endParaRPr>
          </a:p>
        </p:txBody>
      </p:sp>
      <p:sp>
        <p:nvSpPr>
          <p:cNvPr id="2" name="Untertitel 1"/>
          <p:cNvSpPr>
            <a:spLocks noGrp="1"/>
          </p:cNvSpPr>
          <p:nvPr>
            <p:ph type="subTitle" idx="1"/>
          </p:nvPr>
        </p:nvSpPr>
        <p:spPr>
          <a:xfrm>
            <a:off x="299663" y="2763905"/>
            <a:ext cx="5034336" cy="2875849"/>
          </a:xfrm>
        </p:spPr>
        <p:txBody>
          <a:bodyPr>
            <a:normAutofit fontScale="62500" lnSpcReduction="20000"/>
          </a:bodyPr>
          <a:lstStyle/>
          <a:p>
            <a:r>
              <a:rPr lang="en-US" sz="4600" b="1" dirty="0">
                <a:solidFill>
                  <a:srgbClr val="C00000"/>
                </a:solidFill>
              </a:rPr>
              <a:t>Assessment Tool </a:t>
            </a:r>
          </a:p>
          <a:p>
            <a:endParaRPr lang="en-US" sz="1100" b="1" dirty="0">
              <a:solidFill>
                <a:srgbClr val="C00000"/>
              </a:solidFill>
            </a:endParaRPr>
          </a:p>
          <a:p>
            <a:r>
              <a:rPr lang="en-US" sz="2600" b="1" dirty="0">
                <a:solidFill>
                  <a:srgbClr val="6E6452"/>
                </a:solidFill>
                <a:latin typeface="+mj-lt"/>
                <a:ea typeface="+mj-ea"/>
                <a:cs typeface="+mj-cs"/>
              </a:rPr>
              <a:t>for evaluating community tsunami preparedness capacity and response  post tsunami event </a:t>
            </a:r>
            <a:r>
              <a:rPr lang="en-US" sz="2600" b="1">
                <a:solidFill>
                  <a:srgbClr val="6E6452"/>
                </a:solidFill>
                <a:latin typeface="+mj-lt"/>
                <a:ea typeface="+mj-ea"/>
                <a:cs typeface="+mj-cs"/>
              </a:rPr>
              <a:t>and exercise</a:t>
            </a:r>
            <a:endParaRPr lang="en-US" sz="2600" b="1" dirty="0">
              <a:solidFill>
                <a:srgbClr val="6E6452"/>
              </a:solidFill>
              <a:latin typeface="+mj-lt"/>
              <a:ea typeface="+mj-ea"/>
              <a:cs typeface="+mj-cs"/>
            </a:endParaRPr>
          </a:p>
          <a:p>
            <a:endParaRPr lang="en-US" sz="2600" b="1" dirty="0">
              <a:solidFill>
                <a:srgbClr val="3C689E"/>
              </a:solidFill>
              <a:latin typeface="+mj-lt"/>
              <a:ea typeface="+mj-ea"/>
              <a:cs typeface="+mj-cs"/>
            </a:endParaRPr>
          </a:p>
          <a:p>
            <a:endParaRPr lang="en-US" sz="2800" b="1" dirty="0">
              <a:solidFill>
                <a:srgbClr val="002060"/>
              </a:solidFill>
            </a:endParaRPr>
          </a:p>
          <a:p>
            <a:endParaRPr lang="en-US" sz="2800" b="1" dirty="0">
              <a:solidFill>
                <a:srgbClr val="002060"/>
              </a:solidFill>
            </a:endParaRPr>
          </a:p>
          <a:p>
            <a:r>
              <a:rPr lang="en-US" sz="2400" b="1" dirty="0">
                <a:solidFill>
                  <a:srgbClr val="002060"/>
                </a:solidFill>
              </a:rPr>
              <a:t>(Presented by </a:t>
            </a:r>
            <a:r>
              <a:rPr lang="en-US" sz="2400" b="1" dirty="0" err="1">
                <a:solidFill>
                  <a:srgbClr val="002060"/>
                </a:solidFill>
              </a:rPr>
              <a:t>Harkunti</a:t>
            </a:r>
            <a:r>
              <a:rPr lang="en-US" sz="2400" b="1" dirty="0">
                <a:solidFill>
                  <a:srgbClr val="002060"/>
                </a:solidFill>
              </a:rPr>
              <a:t> P. </a:t>
            </a:r>
            <a:r>
              <a:rPr lang="en-US" sz="2400" b="1" dirty="0" err="1">
                <a:solidFill>
                  <a:srgbClr val="002060"/>
                </a:solidFill>
              </a:rPr>
              <a:t>Rahayu</a:t>
            </a:r>
            <a:r>
              <a:rPr lang="en-US" sz="2400" b="1" dirty="0">
                <a:solidFill>
                  <a:srgbClr val="002060"/>
                </a:solidFill>
              </a:rPr>
              <a:t> at WG1 during ICG IOTWMS XIV </a:t>
            </a:r>
            <a:r>
              <a:rPr lang="en-ID" sz="2400" b="1" dirty="0">
                <a:solidFill>
                  <a:srgbClr val="002060"/>
                </a:solidFill>
              </a:rPr>
              <a:t>Meetings, </a:t>
            </a:r>
            <a:endParaRPr lang="en-US" sz="2400" b="1" dirty="0">
              <a:solidFill>
                <a:srgbClr val="002060"/>
              </a:solidFill>
            </a:endParaRPr>
          </a:p>
          <a:p>
            <a:r>
              <a:rPr lang="en-US" sz="2400" b="1" dirty="0">
                <a:solidFill>
                  <a:srgbClr val="002060"/>
                </a:solidFill>
              </a:rPr>
              <a:t>17-19 November 2024)</a:t>
            </a:r>
          </a:p>
          <a:p>
            <a:endParaRPr lang="en-US" sz="2000" b="1" dirty="0">
              <a:solidFill>
                <a:srgbClr val="3C689E"/>
              </a:solidFill>
              <a:latin typeface="+mj-lt"/>
              <a:ea typeface="+mj-ea"/>
              <a:cs typeface="+mj-cs"/>
            </a:endParaRPr>
          </a:p>
          <a:p>
            <a:pPr algn="r"/>
            <a:endParaRPr lang="de-DE" sz="2000" b="1" dirty="0">
              <a:solidFill>
                <a:schemeClr val="tx1">
                  <a:lumMod val="65000"/>
                  <a:lumOff val="35000"/>
                </a:schemeClr>
              </a:solidFill>
            </a:endParaRPr>
          </a:p>
        </p:txBody>
      </p:sp>
      <p:pic>
        <p:nvPicPr>
          <p:cNvPr id="3" name="Grafik 2"/>
          <p:cNvPicPr>
            <a:picLocks noChangeAspect="1"/>
          </p:cNvPicPr>
          <p:nvPr/>
        </p:nvPicPr>
        <p:blipFill>
          <a:blip r:embed="rId3"/>
          <a:stretch>
            <a:fillRect/>
          </a:stretch>
        </p:blipFill>
        <p:spPr>
          <a:xfrm>
            <a:off x="120761" y="6249673"/>
            <a:ext cx="742124" cy="438008"/>
          </a:xfrm>
          <a:prstGeom prst="rect">
            <a:avLst/>
          </a:prstGeom>
        </p:spPr>
      </p:pic>
      <p:pic>
        <p:nvPicPr>
          <p:cNvPr id="6" name="Grafik 5" descr="C:\Users\Harald\Desktop\Assessment Tool\MWTLVtQayn8uKJ8Mp0eL--1--umrzz.jpg"/>
          <p:cNvPicPr/>
          <p:nvPr/>
        </p:nvPicPr>
        <p:blipFill>
          <a:blip r:embed="rId4">
            <a:extLst>
              <a:ext uri="{28A0092B-C50C-407E-A947-70E740481C1C}">
                <a14:useLocalDpi xmlns:a14="http://schemas.microsoft.com/office/drawing/2010/main" val="0"/>
              </a:ext>
            </a:extLst>
          </a:blip>
          <a:srcRect/>
          <a:stretch>
            <a:fillRect/>
          </a:stretch>
        </p:blipFill>
        <p:spPr bwMode="auto">
          <a:xfrm>
            <a:off x="5731099" y="0"/>
            <a:ext cx="6633355" cy="6858000"/>
          </a:xfrm>
          <a:prstGeom prst="rect">
            <a:avLst/>
          </a:prstGeom>
          <a:noFill/>
          <a:ln>
            <a:noFill/>
          </a:ln>
        </p:spPr>
      </p:pic>
      <p:sp>
        <p:nvSpPr>
          <p:cNvPr id="4" name="Google Shape;54;p21">
            <a:extLst>
              <a:ext uri="{FF2B5EF4-FFF2-40B4-BE49-F238E27FC236}">
                <a16:creationId xmlns:a16="http://schemas.microsoft.com/office/drawing/2014/main" id="{82D1CD86-57C0-EDF5-DA60-A69C5CF87B36}"/>
              </a:ext>
            </a:extLst>
          </p:cNvPr>
          <p:cNvSpPr/>
          <p:nvPr/>
        </p:nvSpPr>
        <p:spPr>
          <a:xfrm>
            <a:off x="120761" y="631019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4182236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148" y="14328"/>
            <a:ext cx="9157252" cy="1143000"/>
          </a:xfrm>
        </p:spPr>
        <p:txBody>
          <a:bodyPr/>
          <a:lstStyle/>
          <a:p>
            <a:r>
              <a:rPr lang="en-GB" b="1" dirty="0">
                <a:solidFill>
                  <a:srgbClr val="002060"/>
                </a:solidFill>
              </a:rPr>
              <a:t>Link to ITST Post-Tsunami Surveys</a:t>
            </a:r>
          </a:p>
        </p:txBody>
      </p:sp>
      <p:pic>
        <p:nvPicPr>
          <p:cNvPr id="4" name="Grafik 3" descr="C:\Users\Harald\Desktop\Assessment Tool\MWTLVtQayn8uKJ8Mp0eL--1--umrzz.jpg"/>
          <p:cNvPicPr/>
          <p:nvPr/>
        </p:nvPicPr>
        <p:blipFill rotWithShape="1">
          <a:blip r:embed="rId2">
            <a:extLst>
              <a:ext uri="{28A0092B-C50C-407E-A947-70E740481C1C}">
                <a14:useLocalDpi xmlns:a14="http://schemas.microsoft.com/office/drawing/2010/main" val="0"/>
              </a:ext>
            </a:extLst>
          </a:blip>
          <a:srcRect l="4395" r="65837"/>
          <a:stretch/>
        </p:blipFill>
        <p:spPr bwMode="auto">
          <a:xfrm>
            <a:off x="0" y="0"/>
            <a:ext cx="1974575" cy="6858000"/>
          </a:xfrm>
          <a:prstGeom prst="rect">
            <a:avLst/>
          </a:prstGeom>
          <a:noFill/>
          <a:ln>
            <a:noFill/>
          </a:ln>
        </p:spPr>
      </p:pic>
      <p:sp>
        <p:nvSpPr>
          <p:cNvPr id="6" name="Inhaltsplatzhalter 2"/>
          <p:cNvSpPr>
            <a:spLocks noGrp="1"/>
          </p:cNvSpPr>
          <p:nvPr>
            <p:ph idx="1"/>
          </p:nvPr>
        </p:nvSpPr>
        <p:spPr>
          <a:xfrm>
            <a:off x="2726398" y="1157328"/>
            <a:ext cx="8728891" cy="5565444"/>
          </a:xfrm>
        </p:spPr>
        <p:txBody>
          <a:bodyPr>
            <a:noAutofit/>
          </a:bodyPr>
          <a:lstStyle/>
          <a:p>
            <a:pPr algn="just"/>
            <a:r>
              <a:rPr lang="en-US" sz="1800" dirty="0"/>
              <a:t>The International Tsunami Survey Team (ITST) Post-Tsunami Survey Field Guide (</a:t>
            </a:r>
            <a:r>
              <a:rPr lang="en-US" sz="1800" b="1" dirty="0"/>
              <a:t>IOC Manual and Guides 37)</a:t>
            </a:r>
            <a:r>
              <a:rPr lang="en-US" sz="1800" dirty="0"/>
              <a:t> provides guidance for conducting post event reconnaissance studies. </a:t>
            </a:r>
          </a:p>
          <a:p>
            <a:pPr algn="just"/>
            <a:r>
              <a:rPr lang="en-US" sz="1800" dirty="0"/>
              <a:t>In the past, ITST surveys focused strongly on the tsunami impact after a destructive event and often from a scientific point of view.</a:t>
            </a:r>
          </a:p>
          <a:p>
            <a:pPr algn="just"/>
            <a:r>
              <a:rPr lang="en-US" sz="1800" dirty="0"/>
              <a:t>In the 2</a:t>
            </a:r>
            <a:r>
              <a:rPr lang="en-US" sz="1800" baseline="30000" dirty="0"/>
              <a:t>nd</a:t>
            </a:r>
            <a:r>
              <a:rPr lang="en-US" sz="1800" dirty="0"/>
              <a:t> Edition of the Guide (2014) </a:t>
            </a:r>
            <a:r>
              <a:rPr lang="en-US" sz="1800" u="sng" dirty="0"/>
              <a:t>eyewitness observations</a:t>
            </a:r>
            <a:r>
              <a:rPr lang="en-US" sz="1800" dirty="0"/>
              <a:t> and </a:t>
            </a:r>
            <a:r>
              <a:rPr lang="en-US" sz="1800" u="sng" dirty="0"/>
              <a:t>social, human and economic impacts </a:t>
            </a:r>
            <a:r>
              <a:rPr lang="en-US" sz="1800" dirty="0"/>
              <a:t>are included among the data types to collect. The guidebook also provides some background information for this as well as two interview templates.</a:t>
            </a:r>
          </a:p>
          <a:p>
            <a:pPr algn="just"/>
            <a:r>
              <a:rPr lang="en-US" sz="1800" dirty="0"/>
              <a:t>However, there is still a lack of a systematic approach that comprehensively analyses the processes at local level directly before and during the event, particularly with regard to their role in the warning process as well as evacuation decisions and procedures.</a:t>
            </a:r>
          </a:p>
          <a:p>
            <a:pPr algn="just"/>
            <a:r>
              <a:rPr lang="en-US" sz="1800" dirty="0"/>
              <a:t>To gain the maximum learning experience from such events in the future, we recommend to </a:t>
            </a:r>
            <a:r>
              <a:rPr lang="en-US" sz="1800" b="1" dirty="0"/>
              <a:t>WG 1 ICG-IOTWMS</a:t>
            </a:r>
            <a:r>
              <a:rPr lang="en-US" sz="1800" dirty="0"/>
              <a:t>:</a:t>
            </a:r>
          </a:p>
          <a:p>
            <a:pPr lvl="1" algn="just"/>
            <a:r>
              <a:rPr lang="en-US" sz="1800" dirty="0"/>
              <a:t>Promote the comprehensive analysis of the specific preparedness capacities and response in affected communities as part of the ITST surveys</a:t>
            </a:r>
          </a:p>
          <a:p>
            <a:pPr lvl="1" algn="just"/>
            <a:r>
              <a:rPr lang="en-US" sz="1800" dirty="0"/>
              <a:t>Apply the developed Assessment Tool in next tsunami related incidents in order to test the suitability for this purpose</a:t>
            </a:r>
          </a:p>
          <a:p>
            <a:pPr marL="0" indent="0" algn="just">
              <a:buNone/>
            </a:pPr>
            <a:endParaRPr lang="en-US" sz="1800" dirty="0">
              <a:solidFill>
                <a:schemeClr val="tx1">
                  <a:lumMod val="65000"/>
                  <a:lumOff val="35000"/>
                </a:schemeClr>
              </a:solidFill>
            </a:endParaRPr>
          </a:p>
          <a:p>
            <a:pPr algn="just"/>
            <a:endParaRPr lang="en-US" sz="1800" b="1" dirty="0">
              <a:solidFill>
                <a:srgbClr val="C00000"/>
              </a:solidFill>
            </a:endParaRPr>
          </a:p>
          <a:p>
            <a:pPr algn="just"/>
            <a:endParaRPr lang="en-US" sz="1800" b="1" dirty="0">
              <a:solidFill>
                <a:srgbClr val="00B050"/>
              </a:solidFill>
            </a:endParaRPr>
          </a:p>
          <a:p>
            <a:pPr algn="just"/>
            <a:endParaRPr lang="en-US" sz="1800" b="1" dirty="0">
              <a:solidFill>
                <a:schemeClr val="tx1">
                  <a:lumMod val="65000"/>
                  <a:lumOff val="35000"/>
                </a:schemeClr>
              </a:solidFill>
            </a:endParaRPr>
          </a:p>
        </p:txBody>
      </p:sp>
      <p:sp>
        <p:nvSpPr>
          <p:cNvPr id="3" name="Google Shape;54;p21">
            <a:extLst>
              <a:ext uri="{FF2B5EF4-FFF2-40B4-BE49-F238E27FC236}">
                <a16:creationId xmlns:a16="http://schemas.microsoft.com/office/drawing/2014/main" id="{AFF09183-830C-E51F-797F-B399C0507CC6}"/>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299354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0025" y="211913"/>
            <a:ext cx="9157252" cy="1143000"/>
          </a:xfrm>
        </p:spPr>
        <p:txBody>
          <a:bodyPr>
            <a:normAutofit fontScale="90000"/>
          </a:bodyPr>
          <a:lstStyle/>
          <a:p>
            <a:r>
              <a:rPr lang="en-US" b="1" dirty="0">
                <a:solidFill>
                  <a:srgbClr val="002060"/>
                </a:solidFill>
              </a:rPr>
              <a:t>Next steps: further validation and improvement of the Tool</a:t>
            </a:r>
            <a:endParaRPr lang="en-GB" b="1" dirty="0">
              <a:solidFill>
                <a:srgbClr val="002060"/>
              </a:solidFill>
            </a:endParaRPr>
          </a:p>
        </p:txBody>
      </p:sp>
      <p:sp>
        <p:nvSpPr>
          <p:cNvPr id="3" name="Inhaltsplatzhalter 2"/>
          <p:cNvSpPr>
            <a:spLocks noGrp="1"/>
          </p:cNvSpPr>
          <p:nvPr>
            <p:ph idx="1"/>
          </p:nvPr>
        </p:nvSpPr>
        <p:spPr>
          <a:xfrm>
            <a:off x="840112" y="1803531"/>
            <a:ext cx="8627165" cy="5054469"/>
          </a:xfrm>
        </p:spPr>
        <p:txBody>
          <a:bodyPr>
            <a:normAutofit/>
          </a:bodyPr>
          <a:lstStyle/>
          <a:p>
            <a:pPr algn="just"/>
            <a:r>
              <a:rPr lang="en-GB" sz="2200" dirty="0"/>
              <a:t>This tool has been developed based on the validated analytical framework used in a meta-study of tsunami events in Indonesia between 2006 and 2021 and the set of indicators from the IOC Tsunami Ready Recognition Programme.</a:t>
            </a:r>
          </a:p>
          <a:p>
            <a:pPr algn="just"/>
            <a:r>
              <a:rPr lang="en-GB" sz="2200" dirty="0"/>
              <a:t>The tool as such has not yet been comprehensively tested in practice.</a:t>
            </a:r>
          </a:p>
          <a:p>
            <a:pPr algn="just"/>
            <a:r>
              <a:rPr lang="en-GB" sz="2200" dirty="0"/>
              <a:t>It is suggested to apply the tool in a next tsunami related incident that occurs in Indonesia or the Indian Ocean Region in order to test it and gain further experience with its applicability.</a:t>
            </a:r>
          </a:p>
          <a:p>
            <a:pPr algn="just"/>
            <a:r>
              <a:rPr lang="en-GB" sz="2200" dirty="0"/>
              <a:t>Such a test application should be accompanied and supervised by an expert team, with involvement of the team of authors, and preferably under the auspices of WG 1 ICG IOTWMS</a:t>
            </a:r>
            <a:r>
              <a:rPr lang="en-US" sz="2200" dirty="0"/>
              <a:t>.</a:t>
            </a:r>
            <a:endParaRPr lang="en-US" sz="2200" dirty="0">
              <a:solidFill>
                <a:schemeClr val="tx1">
                  <a:lumMod val="65000"/>
                  <a:lumOff val="35000"/>
                </a:schemeClr>
              </a:solidFill>
            </a:endParaRPr>
          </a:p>
          <a:p>
            <a:pPr algn="just"/>
            <a:endParaRPr lang="en-US" sz="2200" b="1" dirty="0">
              <a:solidFill>
                <a:srgbClr val="C00000"/>
              </a:solidFill>
            </a:endParaRPr>
          </a:p>
          <a:p>
            <a:pPr algn="just"/>
            <a:endParaRPr lang="en-US" sz="2200" b="1" dirty="0">
              <a:solidFill>
                <a:srgbClr val="00B050"/>
              </a:solidFill>
            </a:endParaRPr>
          </a:p>
          <a:p>
            <a:pPr algn="just"/>
            <a:endParaRPr lang="en-US" sz="2200" b="1" dirty="0">
              <a:solidFill>
                <a:schemeClr val="tx1">
                  <a:lumMod val="65000"/>
                  <a:lumOff val="35000"/>
                </a:schemeClr>
              </a:solidFill>
            </a:endParaRPr>
          </a:p>
        </p:txBody>
      </p:sp>
      <p:pic>
        <p:nvPicPr>
          <p:cNvPr id="4" name="Grafik 3" descr="C:\Users\Harald\Desktop\Assessment Tool\MWTLVtQayn8uKJ8Mp0eL--1--umrzz.jpg"/>
          <p:cNvPicPr/>
          <p:nvPr/>
        </p:nvPicPr>
        <p:blipFill rotWithShape="1">
          <a:blip r:embed="rId2">
            <a:extLst>
              <a:ext uri="{28A0092B-C50C-407E-A947-70E740481C1C}">
                <a14:useLocalDpi xmlns:a14="http://schemas.microsoft.com/office/drawing/2010/main" val="0"/>
              </a:ext>
            </a:extLst>
          </a:blip>
          <a:srcRect l="64130" r="6302"/>
          <a:stretch/>
        </p:blipFill>
        <p:spPr bwMode="auto">
          <a:xfrm>
            <a:off x="10230678" y="0"/>
            <a:ext cx="1961322" cy="6858000"/>
          </a:xfrm>
          <a:prstGeom prst="rect">
            <a:avLst/>
          </a:prstGeom>
          <a:noFill/>
          <a:ln>
            <a:noFill/>
          </a:ln>
        </p:spPr>
      </p:pic>
      <p:sp>
        <p:nvSpPr>
          <p:cNvPr id="5" name="Google Shape;54;p21">
            <a:extLst>
              <a:ext uri="{FF2B5EF4-FFF2-40B4-BE49-F238E27FC236}">
                <a16:creationId xmlns:a16="http://schemas.microsoft.com/office/drawing/2014/main" id="{5F2BC233-73AC-CDE7-0E65-CCC7914AEB34}"/>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395159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6783859" y="1705232"/>
            <a:ext cx="5151158" cy="4440013"/>
          </a:xfrm>
        </p:spPr>
        <p:txBody>
          <a:bodyPr>
            <a:normAutofit fontScale="77500" lnSpcReduction="20000"/>
          </a:bodyPr>
          <a:lstStyle/>
          <a:p>
            <a:pPr algn="r"/>
            <a:r>
              <a:rPr lang="en-US" sz="5200" b="1" dirty="0">
                <a:solidFill>
                  <a:srgbClr val="002060"/>
                </a:solidFill>
              </a:rPr>
              <a:t>Thank you …</a:t>
            </a:r>
          </a:p>
          <a:p>
            <a:endParaRPr lang="en-US" sz="4600" b="1" dirty="0">
              <a:solidFill>
                <a:srgbClr val="002060"/>
              </a:solidFill>
            </a:endParaRPr>
          </a:p>
          <a:p>
            <a:endParaRPr lang="en-US" sz="4600" b="1" dirty="0">
              <a:solidFill>
                <a:srgbClr val="002060"/>
              </a:solidFill>
            </a:endParaRPr>
          </a:p>
          <a:p>
            <a:endParaRPr lang="en-US" sz="4600" b="1" dirty="0">
              <a:solidFill>
                <a:srgbClr val="002060"/>
              </a:solidFill>
            </a:endParaRPr>
          </a:p>
          <a:p>
            <a:endParaRPr lang="en-US" sz="1100" b="1" dirty="0">
              <a:solidFill>
                <a:srgbClr val="C00000"/>
              </a:solidFill>
            </a:endParaRPr>
          </a:p>
          <a:p>
            <a:pPr algn="r"/>
            <a:r>
              <a:rPr lang="en-US" sz="1800" b="1" u="sng" dirty="0">
                <a:solidFill>
                  <a:srgbClr val="6E6452"/>
                </a:solidFill>
                <a:latin typeface="+mj-lt"/>
                <a:ea typeface="+mj-ea"/>
                <a:cs typeface="+mj-cs"/>
              </a:rPr>
              <a:t>Contact</a:t>
            </a:r>
          </a:p>
          <a:p>
            <a:pPr algn="r"/>
            <a:endParaRPr lang="en-US" sz="900" b="1" dirty="0">
              <a:solidFill>
                <a:srgbClr val="6E6452"/>
              </a:solidFill>
              <a:latin typeface="+mj-lt"/>
              <a:ea typeface="+mj-ea"/>
              <a:cs typeface="+mj-cs"/>
            </a:endParaRPr>
          </a:p>
          <a:p>
            <a:pPr algn="r"/>
            <a:r>
              <a:rPr lang="en-US" sz="2100" b="1" dirty="0">
                <a:solidFill>
                  <a:srgbClr val="6E6452"/>
                </a:solidFill>
                <a:latin typeface="+mj-lt"/>
                <a:ea typeface="+mj-ea"/>
                <a:cs typeface="+mj-cs"/>
              </a:rPr>
              <a:t>ICG IOTWMS</a:t>
            </a:r>
          </a:p>
          <a:p>
            <a:pPr algn="r"/>
            <a:r>
              <a:rPr lang="en-US" sz="1800" b="1" dirty="0">
                <a:solidFill>
                  <a:srgbClr val="6E6452"/>
                </a:solidFill>
                <a:latin typeface="+mj-lt"/>
                <a:ea typeface="+mj-ea"/>
                <a:cs typeface="+mj-cs"/>
              </a:rPr>
              <a:t>Vice Chair: </a:t>
            </a:r>
            <a:r>
              <a:rPr lang="en-US" sz="1800" b="1" dirty="0" err="1">
                <a:solidFill>
                  <a:srgbClr val="6E6452"/>
                </a:solidFill>
                <a:latin typeface="+mj-lt"/>
                <a:ea typeface="+mj-ea"/>
                <a:cs typeface="+mj-cs"/>
              </a:rPr>
              <a:t>Harkunti</a:t>
            </a:r>
            <a:r>
              <a:rPr lang="en-US" sz="1800" b="1" dirty="0">
                <a:solidFill>
                  <a:srgbClr val="6E6452"/>
                </a:solidFill>
                <a:latin typeface="+mj-lt"/>
                <a:ea typeface="+mj-ea"/>
                <a:cs typeface="+mj-cs"/>
              </a:rPr>
              <a:t> P. </a:t>
            </a:r>
            <a:r>
              <a:rPr lang="en-US" sz="1800" b="1" dirty="0" err="1">
                <a:solidFill>
                  <a:srgbClr val="6E6452"/>
                </a:solidFill>
                <a:latin typeface="+mj-lt"/>
                <a:ea typeface="+mj-ea"/>
                <a:cs typeface="+mj-cs"/>
              </a:rPr>
              <a:t>Rahayu</a:t>
            </a:r>
            <a:r>
              <a:rPr lang="en-US" sz="1800" b="1" dirty="0">
                <a:solidFill>
                  <a:srgbClr val="6E6452"/>
                </a:solidFill>
                <a:latin typeface="+mj-lt"/>
                <a:ea typeface="+mj-ea"/>
                <a:cs typeface="+mj-cs"/>
              </a:rPr>
              <a:t> | </a:t>
            </a:r>
            <a:r>
              <a:rPr lang="en-US" sz="1800" b="1" dirty="0">
                <a:solidFill>
                  <a:srgbClr val="6E6452"/>
                </a:solidFill>
                <a:latin typeface="+mj-lt"/>
                <a:ea typeface="+mj-ea"/>
                <a:cs typeface="+mj-cs"/>
                <a:hlinkClick r:id="rId3"/>
              </a:rPr>
              <a:t>harkunti@gmail.com</a:t>
            </a:r>
            <a:r>
              <a:rPr lang="en-US" sz="1800" b="1" dirty="0">
                <a:solidFill>
                  <a:srgbClr val="6E6452"/>
                </a:solidFill>
                <a:latin typeface="+mj-lt"/>
                <a:ea typeface="+mj-ea"/>
                <a:cs typeface="+mj-cs"/>
              </a:rPr>
              <a:t> </a:t>
            </a:r>
          </a:p>
          <a:p>
            <a:pPr algn="r"/>
            <a:r>
              <a:rPr lang="en-US" sz="1800" b="1" dirty="0">
                <a:solidFill>
                  <a:srgbClr val="6E6452"/>
                </a:solidFill>
                <a:latin typeface="+mj-lt"/>
                <a:ea typeface="+mj-ea"/>
                <a:cs typeface="+mj-cs"/>
              </a:rPr>
              <a:t>Chair of WG1 : Dr. </a:t>
            </a:r>
            <a:r>
              <a:rPr lang="en-US" sz="1800" b="1" dirty="0" err="1">
                <a:solidFill>
                  <a:srgbClr val="6E6452"/>
                </a:solidFill>
                <a:latin typeface="+mj-lt"/>
                <a:ea typeface="+mj-ea"/>
                <a:cs typeface="+mj-cs"/>
              </a:rPr>
              <a:t>Weniza</a:t>
            </a:r>
            <a:r>
              <a:rPr lang="en-US" sz="1800" b="1" dirty="0">
                <a:solidFill>
                  <a:srgbClr val="6E6452"/>
                </a:solidFill>
                <a:latin typeface="+mj-lt"/>
                <a:ea typeface="+mj-ea"/>
                <a:cs typeface="+mj-cs"/>
              </a:rPr>
              <a:t> | </a:t>
            </a:r>
            <a:r>
              <a:rPr lang="en-US" sz="1800" b="1" dirty="0">
                <a:solidFill>
                  <a:srgbClr val="6E6452"/>
                </a:solidFill>
                <a:latin typeface="+mj-lt"/>
                <a:ea typeface="+mj-ea"/>
                <a:cs typeface="+mj-cs"/>
                <a:hlinkClick r:id="rId4"/>
              </a:rPr>
              <a:t>weniza@bmkg.go.id</a:t>
            </a:r>
            <a:r>
              <a:rPr lang="en-US" sz="1800" b="1" dirty="0">
                <a:solidFill>
                  <a:srgbClr val="6E6452"/>
                </a:solidFill>
                <a:latin typeface="+mj-lt"/>
                <a:ea typeface="+mj-ea"/>
                <a:cs typeface="+mj-cs"/>
              </a:rPr>
              <a:t>  </a:t>
            </a:r>
          </a:p>
          <a:p>
            <a:pPr algn="r"/>
            <a:endParaRPr lang="en-US" sz="1800" b="1" dirty="0">
              <a:solidFill>
                <a:srgbClr val="6E6452"/>
              </a:solidFill>
              <a:latin typeface="+mj-lt"/>
              <a:ea typeface="+mj-ea"/>
              <a:cs typeface="+mj-cs"/>
            </a:endParaRPr>
          </a:p>
          <a:p>
            <a:pPr algn="r"/>
            <a:r>
              <a:rPr lang="en-US" sz="1800" b="1" dirty="0">
                <a:solidFill>
                  <a:srgbClr val="6E6452"/>
                </a:solidFill>
                <a:latin typeface="+mj-lt"/>
                <a:ea typeface="+mj-ea"/>
                <a:cs typeface="+mj-cs"/>
              </a:rPr>
              <a:t>Harald Spahn </a:t>
            </a:r>
            <a:r>
              <a:rPr lang="en-US" sz="1800" b="1" dirty="0">
                <a:solidFill>
                  <a:srgbClr val="6E6452"/>
                </a:solidFill>
                <a:latin typeface="+mj-lt"/>
                <a:ea typeface="+mj-ea"/>
                <a:cs typeface="+mj-cs"/>
                <a:sym typeface="Symbol" panose="05050102010706020507" pitchFamily="18" charset="2"/>
              </a:rPr>
              <a:t></a:t>
            </a:r>
            <a:r>
              <a:rPr lang="en-US" sz="1800" b="1" dirty="0">
                <a:solidFill>
                  <a:srgbClr val="6E6452"/>
                </a:solidFill>
                <a:latin typeface="+mj-lt"/>
                <a:ea typeface="+mj-ea"/>
                <a:cs typeface="+mj-cs"/>
              </a:rPr>
              <a:t> </a:t>
            </a:r>
            <a:r>
              <a:rPr lang="en-US" sz="1800" b="1" dirty="0">
                <a:solidFill>
                  <a:srgbClr val="6E6452"/>
                </a:solidFill>
                <a:latin typeface="+mj-lt"/>
                <a:ea typeface="+mj-ea"/>
                <a:cs typeface="+mj-cs"/>
                <a:hlinkClick r:id="rId5"/>
              </a:rPr>
              <a:t>harald.spahn@web.de</a:t>
            </a:r>
            <a:endParaRPr lang="en-US" sz="1800" b="1" dirty="0">
              <a:solidFill>
                <a:srgbClr val="6E6452"/>
              </a:solidFill>
              <a:latin typeface="+mj-lt"/>
              <a:ea typeface="+mj-ea"/>
              <a:cs typeface="+mj-cs"/>
            </a:endParaRPr>
          </a:p>
          <a:p>
            <a:pPr algn="r"/>
            <a:r>
              <a:rPr lang="en-US" sz="1800" b="1" dirty="0">
                <a:solidFill>
                  <a:srgbClr val="6E6452"/>
                </a:solidFill>
                <a:latin typeface="+mj-lt"/>
                <a:ea typeface="+mj-ea"/>
                <a:cs typeface="+mj-cs"/>
              </a:rPr>
              <a:t> Dr. Irina </a:t>
            </a:r>
            <a:r>
              <a:rPr lang="en-US" sz="1800" b="1" dirty="0" err="1">
                <a:solidFill>
                  <a:srgbClr val="6E6452"/>
                </a:solidFill>
                <a:latin typeface="+mj-lt"/>
                <a:ea typeface="+mj-ea"/>
                <a:cs typeface="+mj-cs"/>
              </a:rPr>
              <a:t>Rafliana</a:t>
            </a:r>
            <a:r>
              <a:rPr lang="en-US" sz="1800" b="1" dirty="0">
                <a:solidFill>
                  <a:srgbClr val="6E6452"/>
                </a:solidFill>
                <a:latin typeface="+mj-lt"/>
                <a:ea typeface="+mj-ea"/>
                <a:cs typeface="+mj-cs"/>
              </a:rPr>
              <a:t> </a:t>
            </a:r>
            <a:r>
              <a:rPr lang="en-US" sz="1800" b="1" dirty="0">
                <a:solidFill>
                  <a:srgbClr val="6E6452"/>
                </a:solidFill>
                <a:sym typeface="Symbol" panose="05050102010706020507" pitchFamily="18" charset="2"/>
              </a:rPr>
              <a:t> </a:t>
            </a:r>
            <a:r>
              <a:rPr lang="en-US" sz="1800" b="1" dirty="0">
                <a:solidFill>
                  <a:srgbClr val="6E6452"/>
                </a:solidFill>
                <a:sym typeface="Symbol" panose="05050102010706020507" pitchFamily="18" charset="2"/>
                <a:hlinkClick r:id="rId6"/>
              </a:rPr>
              <a:t>irina.rafliana@uni-bonn.de</a:t>
            </a:r>
          </a:p>
          <a:p>
            <a:pPr algn="r"/>
            <a:endParaRPr lang="en-US" sz="1800" b="1" dirty="0">
              <a:solidFill>
                <a:srgbClr val="6E6452"/>
              </a:solidFill>
              <a:sym typeface="Symbol" panose="05050102010706020507" pitchFamily="18" charset="2"/>
            </a:endParaRPr>
          </a:p>
          <a:p>
            <a:pPr algn="r"/>
            <a:r>
              <a:rPr lang="en-US" sz="1800" b="1" dirty="0">
                <a:solidFill>
                  <a:srgbClr val="6E6452"/>
                </a:solidFill>
                <a:latin typeface="+mj-lt"/>
                <a:ea typeface="+mj-ea"/>
                <a:cs typeface="+mj-cs"/>
              </a:rPr>
              <a:t> </a:t>
            </a:r>
          </a:p>
          <a:p>
            <a:endParaRPr lang="en-US" sz="2600" b="1" dirty="0">
              <a:solidFill>
                <a:srgbClr val="3C689E"/>
              </a:solidFill>
              <a:latin typeface="+mj-lt"/>
              <a:ea typeface="+mj-ea"/>
              <a:cs typeface="+mj-cs"/>
            </a:endParaRPr>
          </a:p>
          <a:p>
            <a:endParaRPr lang="en-US" sz="2800" b="1" dirty="0">
              <a:solidFill>
                <a:srgbClr val="002060"/>
              </a:solidFill>
            </a:endParaRPr>
          </a:p>
          <a:p>
            <a:endParaRPr lang="en-US" sz="2800" b="1" dirty="0">
              <a:solidFill>
                <a:srgbClr val="002060"/>
              </a:solidFill>
            </a:endParaRPr>
          </a:p>
          <a:p>
            <a:endParaRPr lang="en-US" sz="2000" b="1" dirty="0">
              <a:solidFill>
                <a:srgbClr val="3C689E"/>
              </a:solidFill>
              <a:latin typeface="+mj-lt"/>
              <a:ea typeface="+mj-ea"/>
              <a:cs typeface="+mj-cs"/>
            </a:endParaRPr>
          </a:p>
          <a:p>
            <a:pPr algn="r"/>
            <a:endParaRPr lang="de-DE" sz="2000" b="1" dirty="0">
              <a:solidFill>
                <a:schemeClr val="tx1">
                  <a:lumMod val="65000"/>
                  <a:lumOff val="35000"/>
                </a:schemeClr>
              </a:solidFill>
            </a:endParaRPr>
          </a:p>
        </p:txBody>
      </p:sp>
      <p:pic>
        <p:nvPicPr>
          <p:cNvPr id="6" name="Grafik 5" descr="C:\Users\Harald\Desktop\Assessment Tool\MWTLVtQayn8uKJ8Mp0eL--1--umrzz.jpg"/>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33355" cy="6858000"/>
          </a:xfrm>
          <a:prstGeom prst="rect">
            <a:avLst/>
          </a:prstGeom>
          <a:noFill/>
          <a:ln>
            <a:noFill/>
          </a:ln>
        </p:spPr>
      </p:pic>
      <p:sp>
        <p:nvSpPr>
          <p:cNvPr id="3" name="Google Shape;54;p21">
            <a:extLst>
              <a:ext uri="{FF2B5EF4-FFF2-40B4-BE49-F238E27FC236}">
                <a16:creationId xmlns:a16="http://schemas.microsoft.com/office/drawing/2014/main" id="{9F23A5C0-B8E7-9B66-0F5B-F59705209135}"/>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1254250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148" y="14328"/>
            <a:ext cx="9157252" cy="1143000"/>
          </a:xfrm>
        </p:spPr>
        <p:txBody>
          <a:bodyPr/>
          <a:lstStyle/>
          <a:p>
            <a:pPr algn="ctr"/>
            <a:r>
              <a:rPr lang="en-GB" b="1" dirty="0">
                <a:solidFill>
                  <a:srgbClr val="002060"/>
                </a:solidFill>
              </a:rPr>
              <a:t>Facilitate Learning from Experience…</a:t>
            </a:r>
          </a:p>
        </p:txBody>
      </p:sp>
      <p:sp>
        <p:nvSpPr>
          <p:cNvPr id="3" name="Inhaltsplatzhalter 2"/>
          <p:cNvSpPr>
            <a:spLocks noGrp="1"/>
          </p:cNvSpPr>
          <p:nvPr>
            <p:ph idx="1"/>
          </p:nvPr>
        </p:nvSpPr>
        <p:spPr>
          <a:xfrm>
            <a:off x="2690191" y="1522341"/>
            <a:ext cx="8627165" cy="5054469"/>
          </a:xfrm>
        </p:spPr>
        <p:txBody>
          <a:bodyPr>
            <a:normAutofit/>
          </a:bodyPr>
          <a:lstStyle/>
          <a:p>
            <a:r>
              <a:rPr lang="en-GB" sz="2200" b="1" dirty="0"/>
              <a:t>Rapid</a:t>
            </a:r>
            <a:r>
              <a:rPr lang="en-GB" sz="2200" dirty="0"/>
              <a:t> and </a:t>
            </a:r>
            <a:r>
              <a:rPr lang="en-GB" sz="2200" b="1" dirty="0"/>
              <a:t>participatory</a:t>
            </a:r>
            <a:r>
              <a:rPr lang="en-GB" sz="2200" dirty="0"/>
              <a:t> assessments immediately after tsunami related incidents are important for capturing experiences and drawing lessons that can be learnt </a:t>
            </a:r>
            <a:r>
              <a:rPr lang="en-GB" sz="2200" b="1" dirty="0"/>
              <a:t>from the local perspective</a:t>
            </a:r>
            <a:r>
              <a:rPr lang="en-GB" sz="2200" dirty="0"/>
              <a:t> to improve tsunami preparedness and end-to-end tsunami early warning.</a:t>
            </a:r>
            <a:endParaRPr lang="de-DE" sz="2200" dirty="0"/>
          </a:p>
          <a:p>
            <a:r>
              <a:rPr lang="en-GB" sz="2200" dirty="0"/>
              <a:t>The tool can be used for a </a:t>
            </a:r>
            <a:r>
              <a:rPr lang="en-GB" sz="2200" b="1" dirty="0"/>
              <a:t>variety of incidents </a:t>
            </a:r>
            <a:r>
              <a:rPr lang="en-GB" sz="2200" dirty="0"/>
              <a:t>where</a:t>
            </a:r>
          </a:p>
          <a:p>
            <a:pPr lvl="1">
              <a:spcBef>
                <a:spcPts val="300"/>
              </a:spcBef>
            </a:pPr>
            <a:r>
              <a:rPr lang="en-GB" sz="2200" dirty="0"/>
              <a:t>a tsunami was generated</a:t>
            </a:r>
          </a:p>
          <a:p>
            <a:pPr lvl="1">
              <a:spcBef>
                <a:spcPts val="300"/>
              </a:spcBef>
            </a:pPr>
            <a:r>
              <a:rPr lang="en-GB" sz="2200" dirty="0"/>
              <a:t>an earthquake was strongly felt in a coastal community</a:t>
            </a:r>
          </a:p>
          <a:p>
            <a:pPr lvl="1">
              <a:spcBef>
                <a:spcPts val="300"/>
              </a:spcBef>
            </a:pPr>
            <a:r>
              <a:rPr lang="en-GB" sz="2200" dirty="0"/>
              <a:t>a tsunami warning was issued, but ultimately no tsunami occurred</a:t>
            </a:r>
          </a:p>
          <a:p>
            <a:r>
              <a:rPr lang="en-US" sz="2200" dirty="0"/>
              <a:t>It can also be used to learn from community </a:t>
            </a:r>
            <a:r>
              <a:rPr lang="en-US" sz="2200" b="1" dirty="0"/>
              <a:t>exercises</a:t>
            </a:r>
          </a:p>
          <a:p>
            <a:endParaRPr lang="en-US" sz="2200" dirty="0">
              <a:solidFill>
                <a:schemeClr val="tx1">
                  <a:lumMod val="65000"/>
                  <a:lumOff val="35000"/>
                </a:schemeClr>
              </a:solidFill>
            </a:endParaRPr>
          </a:p>
          <a:p>
            <a:pPr marL="0" indent="0">
              <a:buNone/>
            </a:pPr>
            <a:endParaRPr lang="en-US" sz="2200" dirty="0">
              <a:solidFill>
                <a:schemeClr val="tx1">
                  <a:lumMod val="65000"/>
                  <a:lumOff val="35000"/>
                </a:schemeClr>
              </a:solidFill>
            </a:endParaRPr>
          </a:p>
          <a:p>
            <a:endParaRPr lang="en-US" sz="2200" b="1" dirty="0">
              <a:solidFill>
                <a:srgbClr val="C00000"/>
              </a:solidFill>
            </a:endParaRPr>
          </a:p>
          <a:p>
            <a:endParaRPr lang="en-US" sz="2200" b="1" dirty="0">
              <a:solidFill>
                <a:srgbClr val="00B050"/>
              </a:solidFill>
            </a:endParaRPr>
          </a:p>
          <a:p>
            <a:endParaRPr lang="en-US" sz="2200" b="1" dirty="0">
              <a:solidFill>
                <a:schemeClr val="tx1">
                  <a:lumMod val="65000"/>
                  <a:lumOff val="35000"/>
                </a:schemeClr>
              </a:solidFill>
            </a:endParaRPr>
          </a:p>
        </p:txBody>
      </p:sp>
      <p:pic>
        <p:nvPicPr>
          <p:cNvPr id="4" name="Grafik 3" descr="C:\Users\Harald\Desktop\Assessment Tool\MWTLVtQayn8uKJ8Mp0eL--1--umrzz.jpg"/>
          <p:cNvPicPr/>
          <p:nvPr/>
        </p:nvPicPr>
        <p:blipFill rotWithShape="1">
          <a:blip r:embed="rId2">
            <a:extLst>
              <a:ext uri="{28A0092B-C50C-407E-A947-70E740481C1C}">
                <a14:useLocalDpi xmlns:a14="http://schemas.microsoft.com/office/drawing/2010/main" val="0"/>
              </a:ext>
            </a:extLst>
          </a:blip>
          <a:srcRect l="4395" r="65837"/>
          <a:stretch/>
        </p:blipFill>
        <p:spPr bwMode="auto">
          <a:xfrm>
            <a:off x="0" y="0"/>
            <a:ext cx="1974575" cy="6858000"/>
          </a:xfrm>
          <a:prstGeom prst="rect">
            <a:avLst/>
          </a:prstGeom>
          <a:noFill/>
          <a:ln>
            <a:noFill/>
          </a:ln>
        </p:spPr>
      </p:pic>
      <p:sp>
        <p:nvSpPr>
          <p:cNvPr id="5" name="Google Shape;54;p21">
            <a:extLst>
              <a:ext uri="{FF2B5EF4-FFF2-40B4-BE49-F238E27FC236}">
                <a16:creationId xmlns:a16="http://schemas.microsoft.com/office/drawing/2014/main" id="{82010100-ECAA-E3AA-39A3-6062361C54FB}"/>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189118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7059"/>
            <a:ext cx="10972800" cy="845030"/>
          </a:xfrm>
        </p:spPr>
        <p:txBody>
          <a:bodyPr>
            <a:normAutofit/>
          </a:bodyPr>
          <a:lstStyle/>
          <a:p>
            <a:pPr algn="ctr"/>
            <a:r>
              <a:rPr lang="en-GB" b="1" dirty="0">
                <a:solidFill>
                  <a:srgbClr val="002060"/>
                </a:solidFill>
              </a:rPr>
              <a:t>…in a structured and comprehensive way</a:t>
            </a:r>
          </a:p>
        </p:txBody>
      </p:sp>
      <p:sp>
        <p:nvSpPr>
          <p:cNvPr id="3" name="Rechteck 2"/>
          <p:cNvSpPr/>
          <p:nvPr/>
        </p:nvSpPr>
        <p:spPr>
          <a:xfrm>
            <a:off x="8353168" y="1972418"/>
            <a:ext cx="3686141" cy="30394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2"/>
          <p:cNvSpPr>
            <a:spLocks noGrp="1"/>
          </p:cNvSpPr>
          <p:nvPr>
            <p:ph idx="1"/>
          </p:nvPr>
        </p:nvSpPr>
        <p:spPr>
          <a:xfrm>
            <a:off x="8623136" y="2128216"/>
            <a:ext cx="3318321" cy="3039417"/>
          </a:xfrm>
        </p:spPr>
        <p:txBody>
          <a:bodyPr>
            <a:noAutofit/>
          </a:bodyPr>
          <a:lstStyle/>
          <a:p>
            <a:pPr marL="0" indent="0">
              <a:buNone/>
            </a:pPr>
            <a:r>
              <a:rPr lang="en-GB" sz="2200" dirty="0"/>
              <a:t>Such an assessment always </a:t>
            </a:r>
            <a:r>
              <a:rPr lang="en-GB" sz="2200" b="1" dirty="0"/>
              <a:t>focus on a specific geographical area that has been affected </a:t>
            </a:r>
            <a:r>
              <a:rPr lang="en-GB" sz="2200" dirty="0"/>
              <a:t>or impacted by an incident. This may be a town, a district, a village or more than one of these.  </a:t>
            </a:r>
            <a:endParaRPr lang="en-US" sz="2200" dirty="0">
              <a:solidFill>
                <a:schemeClr val="tx1">
                  <a:lumMod val="65000"/>
                  <a:lumOff val="35000"/>
                </a:schemeClr>
              </a:solidFill>
            </a:endParaRPr>
          </a:p>
        </p:txBody>
      </p:sp>
      <p:grpSp>
        <p:nvGrpSpPr>
          <p:cNvPr id="7" name="Gruppieren 6"/>
          <p:cNvGrpSpPr/>
          <p:nvPr/>
        </p:nvGrpSpPr>
        <p:grpSpPr>
          <a:xfrm>
            <a:off x="250542" y="862089"/>
            <a:ext cx="7778841" cy="5553283"/>
            <a:chOff x="0" y="66293"/>
            <a:chExt cx="4558793" cy="3090521"/>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93"/>
              <a:ext cx="4558793" cy="3090521"/>
            </a:xfrm>
            <a:prstGeom prst="rect">
              <a:avLst/>
            </a:prstGeom>
            <a:noFill/>
          </p:spPr>
        </p:pic>
        <p:sp>
          <p:nvSpPr>
            <p:cNvPr id="9" name="Textfeld 2"/>
            <p:cNvSpPr txBox="1">
              <a:spLocks noChangeArrowheads="1"/>
            </p:cNvSpPr>
            <p:nvPr/>
          </p:nvSpPr>
          <p:spPr bwMode="auto">
            <a:xfrm>
              <a:off x="1683327" y="1413164"/>
              <a:ext cx="1197681" cy="6311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solidFill>
                    <a:schemeClr val="tx1">
                      <a:lumMod val="75000"/>
                      <a:lumOff val="25000"/>
                    </a:schemeClr>
                  </a:solidFill>
                  <a:effectLst/>
                  <a:latin typeface="Calibri" panose="020F0502020204030204" pitchFamily="34" charset="0"/>
                  <a:ea typeface="PMingLiU"/>
                  <a:cs typeface="Times New Roman" panose="02020603050405020304" pitchFamily="18" charset="0"/>
                </a:rPr>
                <a:t>Scope of Topics covered in the Assessment </a:t>
              </a:r>
              <a:endParaRPr lang="de-DE" sz="1600" dirty="0">
                <a:solidFill>
                  <a:schemeClr val="tx1">
                    <a:lumMod val="75000"/>
                    <a:lumOff val="25000"/>
                  </a:schemeClr>
                </a:solidFill>
                <a:effectLst/>
                <a:latin typeface="Calibri" panose="020F0502020204030204" pitchFamily="34" charset="0"/>
                <a:ea typeface="PMingLiU"/>
                <a:cs typeface="Times New Roman" panose="02020603050405020304" pitchFamily="18" charset="0"/>
              </a:endParaRPr>
            </a:p>
          </p:txBody>
        </p:sp>
      </p:grpSp>
      <p:sp>
        <p:nvSpPr>
          <p:cNvPr id="4" name="Google Shape;54;p21">
            <a:extLst>
              <a:ext uri="{FF2B5EF4-FFF2-40B4-BE49-F238E27FC236}">
                <a16:creationId xmlns:a16="http://schemas.microsoft.com/office/drawing/2014/main" id="{1575FF56-6B58-AE29-5C98-C2E54EDBD65B}"/>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332161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782" y="18729"/>
            <a:ext cx="9157252" cy="1143000"/>
          </a:xfrm>
        </p:spPr>
        <p:txBody>
          <a:bodyPr>
            <a:normAutofit/>
          </a:bodyPr>
          <a:lstStyle/>
          <a:p>
            <a:r>
              <a:rPr lang="en-US" b="1" dirty="0">
                <a:solidFill>
                  <a:srgbClr val="002060"/>
                </a:solidFill>
              </a:rPr>
              <a:t>Notes for practical application</a:t>
            </a:r>
            <a:endParaRPr lang="en-GB" b="1" dirty="0">
              <a:solidFill>
                <a:srgbClr val="002060"/>
              </a:solidFill>
            </a:endParaRPr>
          </a:p>
        </p:txBody>
      </p:sp>
      <p:sp>
        <p:nvSpPr>
          <p:cNvPr id="3" name="Inhaltsplatzhalter 2"/>
          <p:cNvSpPr>
            <a:spLocks noGrp="1"/>
          </p:cNvSpPr>
          <p:nvPr>
            <p:ph idx="1"/>
          </p:nvPr>
        </p:nvSpPr>
        <p:spPr>
          <a:xfrm>
            <a:off x="840112" y="1362401"/>
            <a:ext cx="8627165" cy="4803622"/>
          </a:xfrm>
        </p:spPr>
        <p:txBody>
          <a:bodyPr>
            <a:noAutofit/>
          </a:bodyPr>
          <a:lstStyle/>
          <a:p>
            <a:r>
              <a:rPr lang="en-US" sz="2200" dirty="0"/>
              <a:t>Can be used either in an </a:t>
            </a:r>
            <a:r>
              <a:rPr lang="en-US" sz="2200" b="1" dirty="0"/>
              <a:t>accompanied assessment </a:t>
            </a:r>
            <a:r>
              <a:rPr lang="en-US" sz="2200" dirty="0"/>
              <a:t>process led by external experts or as a </a:t>
            </a:r>
            <a:r>
              <a:rPr lang="en-US" sz="2200" b="1" dirty="0"/>
              <a:t>self-assessment</a:t>
            </a:r>
            <a:r>
              <a:rPr lang="en-US" sz="2200" dirty="0"/>
              <a:t> tool for local stakeholder</a:t>
            </a:r>
          </a:p>
          <a:p>
            <a:r>
              <a:rPr lang="en-US" sz="2200" dirty="0"/>
              <a:t>Preferably </a:t>
            </a:r>
            <a:r>
              <a:rPr lang="en-US" sz="2200" b="1" dirty="0"/>
              <a:t>shortly after an incident </a:t>
            </a:r>
            <a:r>
              <a:rPr lang="en-US" sz="2200" dirty="0"/>
              <a:t>or exercise in order to ensure that fresh impressions and detailed information can be captured</a:t>
            </a:r>
          </a:p>
          <a:p>
            <a:r>
              <a:rPr lang="en-US" sz="2200" dirty="0"/>
              <a:t>Best in a </a:t>
            </a:r>
            <a:r>
              <a:rPr lang="en-US" sz="2200" b="1" dirty="0"/>
              <a:t>participatory</a:t>
            </a:r>
            <a:r>
              <a:rPr lang="en-US" sz="2200" dirty="0"/>
              <a:t> manner, </a:t>
            </a:r>
            <a:r>
              <a:rPr lang="en-US" sz="2200" b="1" dirty="0"/>
              <a:t>involving all main stakeholder</a:t>
            </a:r>
          </a:p>
          <a:p>
            <a:r>
              <a:rPr lang="en-US" sz="2200" b="1" dirty="0"/>
              <a:t>Assessment methods </a:t>
            </a:r>
            <a:r>
              <a:rPr lang="en-US" sz="2200" dirty="0"/>
              <a:t>may include </a:t>
            </a:r>
          </a:p>
          <a:p>
            <a:pPr lvl="1">
              <a:spcBef>
                <a:spcPts val="300"/>
              </a:spcBef>
            </a:pPr>
            <a:r>
              <a:rPr lang="en-US" sz="2200" dirty="0"/>
              <a:t>interviews with relevant authorities, </a:t>
            </a:r>
          </a:p>
          <a:p>
            <a:pPr lvl="1">
              <a:spcBef>
                <a:spcPts val="300"/>
              </a:spcBef>
            </a:pPr>
            <a:r>
              <a:rPr lang="en-US" sz="2200" dirty="0"/>
              <a:t>focus group discussions with stakeholder groups, </a:t>
            </a:r>
          </a:p>
          <a:p>
            <a:pPr lvl="1">
              <a:spcBef>
                <a:spcPts val="300"/>
              </a:spcBef>
            </a:pPr>
            <a:r>
              <a:rPr lang="en-US" sz="2200" dirty="0"/>
              <a:t>field observations,</a:t>
            </a:r>
          </a:p>
          <a:p>
            <a:pPr lvl="1">
              <a:spcBef>
                <a:spcPts val="300"/>
              </a:spcBef>
            </a:pPr>
            <a:r>
              <a:rPr lang="en-US" sz="2200" dirty="0"/>
              <a:t>questionnaires to capture community reaction and </a:t>
            </a:r>
          </a:p>
          <a:p>
            <a:pPr lvl="1">
              <a:spcBef>
                <a:spcPts val="300"/>
              </a:spcBef>
            </a:pPr>
            <a:r>
              <a:rPr lang="en-US" sz="2200" dirty="0"/>
              <a:t>study of reference documents (hazard, risk and evacuation maps, SOPs, disseminated warning messages) as well as media reports.</a:t>
            </a:r>
            <a:endParaRPr lang="en-US" sz="2200" dirty="0">
              <a:solidFill>
                <a:schemeClr val="tx1">
                  <a:lumMod val="65000"/>
                  <a:lumOff val="35000"/>
                </a:schemeClr>
              </a:solidFill>
            </a:endParaRPr>
          </a:p>
          <a:p>
            <a:endParaRPr lang="en-US" sz="2200" b="1" dirty="0">
              <a:solidFill>
                <a:srgbClr val="C00000"/>
              </a:solidFill>
            </a:endParaRPr>
          </a:p>
          <a:p>
            <a:endParaRPr lang="en-US" sz="2200" b="1" dirty="0">
              <a:solidFill>
                <a:srgbClr val="00B050"/>
              </a:solidFill>
            </a:endParaRPr>
          </a:p>
          <a:p>
            <a:endParaRPr lang="en-US" sz="2200" b="1" dirty="0">
              <a:solidFill>
                <a:schemeClr val="tx1">
                  <a:lumMod val="65000"/>
                  <a:lumOff val="35000"/>
                </a:schemeClr>
              </a:solidFill>
            </a:endParaRPr>
          </a:p>
        </p:txBody>
      </p:sp>
      <p:pic>
        <p:nvPicPr>
          <p:cNvPr id="4" name="Grafik 3" descr="C:\Users\Harald\Desktop\Assessment Tool\MWTLVtQayn8uKJ8Mp0eL--1--umrzz.jpg"/>
          <p:cNvPicPr/>
          <p:nvPr/>
        </p:nvPicPr>
        <p:blipFill rotWithShape="1">
          <a:blip r:embed="rId2">
            <a:extLst>
              <a:ext uri="{28A0092B-C50C-407E-A947-70E740481C1C}">
                <a14:useLocalDpi xmlns:a14="http://schemas.microsoft.com/office/drawing/2010/main" val="0"/>
              </a:ext>
            </a:extLst>
          </a:blip>
          <a:srcRect l="64130" r="6302"/>
          <a:stretch/>
        </p:blipFill>
        <p:spPr bwMode="auto">
          <a:xfrm>
            <a:off x="10230678" y="0"/>
            <a:ext cx="1961322" cy="6858000"/>
          </a:xfrm>
          <a:prstGeom prst="rect">
            <a:avLst/>
          </a:prstGeom>
          <a:noFill/>
          <a:ln>
            <a:noFill/>
          </a:ln>
        </p:spPr>
      </p:pic>
      <p:sp>
        <p:nvSpPr>
          <p:cNvPr id="5" name="Google Shape;54;p21">
            <a:extLst>
              <a:ext uri="{FF2B5EF4-FFF2-40B4-BE49-F238E27FC236}">
                <a16:creationId xmlns:a16="http://schemas.microsoft.com/office/drawing/2014/main" id="{46A0D99D-E664-C3BA-00CE-0396A1A5E505}"/>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97540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8729"/>
            <a:ext cx="12192000" cy="1143000"/>
          </a:xfrm>
        </p:spPr>
        <p:txBody>
          <a:bodyPr>
            <a:noAutofit/>
          </a:bodyPr>
          <a:lstStyle/>
          <a:p>
            <a:r>
              <a:rPr lang="en-US" b="1" dirty="0">
                <a:solidFill>
                  <a:srgbClr val="002060"/>
                </a:solidFill>
              </a:rPr>
              <a:t>How to document and evaluate the results</a:t>
            </a:r>
            <a:endParaRPr lang="en-GB" b="1" dirty="0">
              <a:solidFill>
                <a:srgbClr val="002060"/>
              </a:solidFill>
            </a:endParaRPr>
          </a:p>
        </p:txBody>
      </p:sp>
      <p:sp>
        <p:nvSpPr>
          <p:cNvPr id="3" name="Inhaltsplatzhalter 2"/>
          <p:cNvSpPr>
            <a:spLocks noGrp="1"/>
          </p:cNvSpPr>
          <p:nvPr>
            <p:ph idx="1"/>
          </p:nvPr>
        </p:nvSpPr>
        <p:spPr>
          <a:xfrm>
            <a:off x="849352" y="1380868"/>
            <a:ext cx="10493296" cy="5054469"/>
          </a:xfrm>
        </p:spPr>
        <p:txBody>
          <a:bodyPr>
            <a:normAutofit/>
          </a:bodyPr>
          <a:lstStyle/>
          <a:p>
            <a:r>
              <a:rPr lang="en-GB" sz="2200" b="1" dirty="0"/>
              <a:t>Summary document with findings for each of the guiding questions and the context information </a:t>
            </a:r>
            <a:r>
              <a:rPr lang="en-GB" sz="2200" dirty="0"/>
              <a:t>following the structure provided by the assessment tool</a:t>
            </a:r>
          </a:p>
          <a:p>
            <a:r>
              <a:rPr lang="en-GB" sz="2200" b="1" dirty="0"/>
              <a:t>Summary with key findings </a:t>
            </a:r>
            <a:r>
              <a:rPr lang="en-GB" sz="2200" dirty="0"/>
              <a:t>from the point of view of the assessment team and communities</a:t>
            </a:r>
          </a:p>
          <a:p>
            <a:r>
              <a:rPr lang="en-GB" sz="2200" dirty="0"/>
              <a:t>To allow for a </a:t>
            </a:r>
            <a:r>
              <a:rPr lang="en-GB" sz="2200" b="1" dirty="0"/>
              <a:t>quick and comprehensive overview </a:t>
            </a:r>
            <a:r>
              <a:rPr lang="en-GB" sz="2200" dirty="0"/>
              <a:t>of the assessment results, a </a:t>
            </a:r>
            <a:r>
              <a:rPr lang="en-GB" sz="2200" b="1" dirty="0"/>
              <a:t>colour coding </a:t>
            </a:r>
            <a:r>
              <a:rPr lang="en-GB" sz="2200" dirty="0"/>
              <a:t>system has been proposed to rate each of the aspects of the capacity and performance assessment. </a:t>
            </a:r>
          </a:p>
          <a:p>
            <a:pPr marL="0" indent="0">
              <a:buNone/>
            </a:pPr>
            <a:endParaRPr lang="en-GB" sz="2200" dirty="0">
              <a:solidFill>
                <a:schemeClr val="tx1">
                  <a:lumMod val="65000"/>
                  <a:lumOff val="35000"/>
                </a:schemeClr>
              </a:solidFill>
            </a:endParaRPr>
          </a:p>
          <a:p>
            <a:endParaRPr lang="en-US" sz="2200" b="1" dirty="0">
              <a:solidFill>
                <a:srgbClr val="C00000"/>
              </a:solidFill>
            </a:endParaRPr>
          </a:p>
          <a:p>
            <a:endParaRPr lang="en-US" sz="2200" b="1" dirty="0">
              <a:solidFill>
                <a:srgbClr val="00B050"/>
              </a:solidFill>
            </a:endParaRPr>
          </a:p>
          <a:p>
            <a:endParaRPr lang="en-US" sz="2200" b="1" dirty="0">
              <a:solidFill>
                <a:schemeClr val="tx1">
                  <a:lumMod val="65000"/>
                  <a:lumOff val="35000"/>
                </a:schemeClr>
              </a:solidFill>
            </a:endParaRPr>
          </a:p>
        </p:txBody>
      </p:sp>
      <p:pic>
        <p:nvPicPr>
          <p:cNvPr id="6" name="Grafik 5"/>
          <p:cNvPicPr>
            <a:picLocks noChangeAspect="1"/>
          </p:cNvPicPr>
          <p:nvPr/>
        </p:nvPicPr>
        <p:blipFill rotWithShape="1">
          <a:blip r:embed="rId2"/>
          <a:srcRect l="17535" t="41874" r="14014" b="23743"/>
          <a:stretch/>
        </p:blipFill>
        <p:spPr>
          <a:xfrm>
            <a:off x="2305846" y="4469659"/>
            <a:ext cx="7134891" cy="2014946"/>
          </a:xfrm>
          <a:prstGeom prst="rect">
            <a:avLst/>
          </a:prstGeom>
        </p:spPr>
      </p:pic>
    </p:spTree>
    <p:extLst>
      <p:ext uri="{BB962C8B-B14F-4D97-AF65-F5344CB8AC3E}">
        <p14:creationId xmlns:p14="http://schemas.microsoft.com/office/powerpoint/2010/main" val="375286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729"/>
            <a:ext cx="12191999" cy="1143000"/>
          </a:xfrm>
        </p:spPr>
        <p:txBody>
          <a:bodyPr>
            <a:normAutofit/>
          </a:bodyPr>
          <a:lstStyle/>
          <a:p>
            <a:r>
              <a:rPr lang="en-US" b="1" dirty="0">
                <a:solidFill>
                  <a:srgbClr val="002060"/>
                </a:solidFill>
              </a:rPr>
              <a:t>2 </a:t>
            </a:r>
            <a:r>
              <a:rPr lang="en-GB" b="1" dirty="0">
                <a:solidFill>
                  <a:srgbClr val="002060"/>
                </a:solidFill>
              </a:rPr>
              <a:t>Sets of Indicators for colour coding</a:t>
            </a:r>
          </a:p>
        </p:txBody>
      </p:sp>
      <p:pic>
        <p:nvPicPr>
          <p:cNvPr id="7" name="Grafik 6"/>
          <p:cNvPicPr>
            <a:picLocks noChangeAspect="1"/>
          </p:cNvPicPr>
          <p:nvPr/>
        </p:nvPicPr>
        <p:blipFill rotWithShape="1">
          <a:blip r:embed="rId2"/>
          <a:srcRect l="13098" t="29661" r="12113" b="10404"/>
          <a:stretch/>
        </p:blipFill>
        <p:spPr>
          <a:xfrm>
            <a:off x="1068951" y="1314349"/>
            <a:ext cx="7200000" cy="3244069"/>
          </a:xfrm>
          <a:prstGeom prst="rect">
            <a:avLst/>
          </a:prstGeom>
        </p:spPr>
      </p:pic>
      <p:pic>
        <p:nvPicPr>
          <p:cNvPr id="8" name="Grafik 7"/>
          <p:cNvPicPr>
            <a:picLocks noChangeAspect="1"/>
          </p:cNvPicPr>
          <p:nvPr/>
        </p:nvPicPr>
        <p:blipFill rotWithShape="1">
          <a:blip r:embed="rId3"/>
          <a:srcRect l="12993" t="22710" r="12218" b="12282"/>
          <a:stretch/>
        </p:blipFill>
        <p:spPr>
          <a:xfrm>
            <a:off x="3721998" y="2951716"/>
            <a:ext cx="7200000" cy="3518643"/>
          </a:xfrm>
          <a:prstGeom prst="rect">
            <a:avLst/>
          </a:prstGeom>
        </p:spPr>
      </p:pic>
    </p:spTree>
    <p:extLst>
      <p:ext uri="{BB962C8B-B14F-4D97-AF65-F5344CB8AC3E}">
        <p14:creationId xmlns:p14="http://schemas.microsoft.com/office/powerpoint/2010/main" val="413652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8729"/>
            <a:ext cx="12192000" cy="1143000"/>
          </a:xfrm>
        </p:spPr>
        <p:txBody>
          <a:bodyPr>
            <a:normAutofit/>
          </a:bodyPr>
          <a:lstStyle/>
          <a:p>
            <a:r>
              <a:rPr lang="en-US" b="1" dirty="0">
                <a:solidFill>
                  <a:srgbClr val="002060"/>
                </a:solidFill>
              </a:rPr>
              <a:t>Overall Result Chart</a:t>
            </a:r>
            <a:endParaRPr lang="en-GB" b="1" dirty="0">
              <a:solidFill>
                <a:srgbClr val="002060"/>
              </a:solidFill>
            </a:endParaRPr>
          </a:p>
        </p:txBody>
      </p:sp>
      <p:pic>
        <p:nvPicPr>
          <p:cNvPr id="4" name="Grafik 3"/>
          <p:cNvPicPr>
            <a:picLocks noChangeAspect="1"/>
          </p:cNvPicPr>
          <p:nvPr/>
        </p:nvPicPr>
        <p:blipFill rotWithShape="1">
          <a:blip r:embed="rId2"/>
          <a:srcRect l="9400" t="20267" r="7359" b="14725"/>
          <a:stretch/>
        </p:blipFill>
        <p:spPr>
          <a:xfrm>
            <a:off x="537763" y="1506829"/>
            <a:ext cx="11116476" cy="4881092"/>
          </a:xfrm>
          <a:prstGeom prst="rect">
            <a:avLst/>
          </a:prstGeom>
        </p:spPr>
      </p:pic>
    </p:spTree>
    <p:extLst>
      <p:ext uri="{BB962C8B-B14F-4D97-AF65-F5344CB8AC3E}">
        <p14:creationId xmlns:p14="http://schemas.microsoft.com/office/powerpoint/2010/main" val="271840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523" y="250548"/>
            <a:ext cx="7673400" cy="1143000"/>
          </a:xfrm>
        </p:spPr>
        <p:txBody>
          <a:bodyPr>
            <a:noAutofit/>
          </a:bodyPr>
          <a:lstStyle/>
          <a:p>
            <a:r>
              <a:rPr lang="en-US" b="1" dirty="0">
                <a:solidFill>
                  <a:srgbClr val="002060"/>
                </a:solidFill>
              </a:rPr>
              <a:t>Deriving lessons to be learnt &amp; recommendations</a:t>
            </a:r>
            <a:endParaRPr lang="en-GB" b="1" dirty="0">
              <a:solidFill>
                <a:srgbClr val="002060"/>
              </a:solidFill>
            </a:endParaRPr>
          </a:p>
        </p:txBody>
      </p:sp>
      <p:sp>
        <p:nvSpPr>
          <p:cNvPr id="3" name="Inhaltsplatzhalter 2"/>
          <p:cNvSpPr>
            <a:spLocks noGrp="1"/>
          </p:cNvSpPr>
          <p:nvPr>
            <p:ph idx="1"/>
          </p:nvPr>
        </p:nvSpPr>
        <p:spPr>
          <a:xfrm>
            <a:off x="465454" y="1974194"/>
            <a:ext cx="7247704" cy="2927078"/>
          </a:xfrm>
        </p:spPr>
        <p:txBody>
          <a:bodyPr>
            <a:normAutofit/>
          </a:bodyPr>
          <a:lstStyle/>
          <a:p>
            <a:pPr marL="514350" indent="-514350">
              <a:buFont typeface="+mj-lt"/>
              <a:buAutoNum type="arabicPeriod"/>
            </a:pPr>
            <a:r>
              <a:rPr lang="en-US" sz="2400" b="1" dirty="0"/>
              <a:t>Identify problematic issues </a:t>
            </a:r>
            <a:r>
              <a:rPr lang="en-US" sz="2400" dirty="0"/>
              <a:t>that have occurred and need to be addressed to help prevent similar conditions occurring at future events.</a:t>
            </a:r>
          </a:p>
          <a:p>
            <a:pPr marL="514350" indent="-514350">
              <a:buFont typeface="+mj-lt"/>
              <a:buAutoNum type="arabicPeriod"/>
            </a:pPr>
            <a:r>
              <a:rPr lang="en-US" sz="2400" dirty="0"/>
              <a:t>Conduct a thorough </a:t>
            </a:r>
            <a:r>
              <a:rPr lang="en-US" sz="2400" b="1" dirty="0"/>
              <a:t>analysis</a:t>
            </a:r>
            <a:r>
              <a:rPr lang="en-US" sz="2400" dirty="0"/>
              <a:t> of the identified issues and the </a:t>
            </a:r>
            <a:r>
              <a:rPr lang="en-US" sz="2400" b="1" dirty="0"/>
              <a:t>underlying causes</a:t>
            </a:r>
            <a:r>
              <a:rPr lang="en-US" sz="2400" dirty="0"/>
              <a:t>. </a:t>
            </a:r>
          </a:p>
          <a:p>
            <a:pPr marL="514350" indent="-514350">
              <a:buFont typeface="+mj-lt"/>
              <a:buAutoNum type="arabicPeriod"/>
            </a:pPr>
            <a:r>
              <a:rPr lang="en-US" sz="2400" dirty="0"/>
              <a:t>Develop a set of </a:t>
            </a:r>
            <a:r>
              <a:rPr lang="en-US" sz="2400" b="1" dirty="0"/>
              <a:t>recommendations for improvement</a:t>
            </a:r>
            <a:r>
              <a:rPr lang="en-US" sz="2400" dirty="0"/>
              <a:t>.</a:t>
            </a:r>
          </a:p>
          <a:p>
            <a:pPr marL="0" indent="0" algn="ctr">
              <a:buNone/>
            </a:pPr>
            <a:endParaRPr lang="en-US" sz="2400" dirty="0"/>
          </a:p>
          <a:p>
            <a:pPr marL="0" indent="0">
              <a:buNone/>
            </a:pPr>
            <a:endParaRPr lang="en-GB" sz="2800" dirty="0">
              <a:solidFill>
                <a:schemeClr val="tx1">
                  <a:lumMod val="65000"/>
                  <a:lumOff val="35000"/>
                </a:schemeClr>
              </a:solidFill>
            </a:endParaRPr>
          </a:p>
          <a:p>
            <a:endParaRPr lang="en-US" sz="2800" b="1" dirty="0">
              <a:solidFill>
                <a:srgbClr val="C00000"/>
              </a:solidFill>
            </a:endParaRPr>
          </a:p>
          <a:p>
            <a:endParaRPr lang="en-US" sz="2800" b="1" dirty="0">
              <a:solidFill>
                <a:srgbClr val="00B050"/>
              </a:solidFill>
            </a:endParaRPr>
          </a:p>
          <a:p>
            <a:endParaRPr lang="en-US" sz="2800" b="1" dirty="0">
              <a:solidFill>
                <a:schemeClr val="tx1">
                  <a:lumMod val="65000"/>
                  <a:lumOff val="35000"/>
                </a:schemeClr>
              </a:solidFill>
            </a:endParaRPr>
          </a:p>
        </p:txBody>
      </p:sp>
      <p:pic>
        <p:nvPicPr>
          <p:cNvPr id="4" name="Grafik 3"/>
          <p:cNvPicPr>
            <a:picLocks noChangeAspect="1"/>
          </p:cNvPicPr>
          <p:nvPr/>
        </p:nvPicPr>
        <p:blipFill>
          <a:blip r:embed="rId2"/>
          <a:stretch>
            <a:fillRect/>
          </a:stretch>
        </p:blipFill>
        <p:spPr>
          <a:xfrm>
            <a:off x="7106530" y="523923"/>
            <a:ext cx="5363052" cy="3828950"/>
          </a:xfrm>
          <a:prstGeom prst="rect">
            <a:avLst/>
          </a:prstGeom>
        </p:spPr>
      </p:pic>
      <p:sp>
        <p:nvSpPr>
          <p:cNvPr id="9" name="Inhaltsplatzhalter 2"/>
          <p:cNvSpPr txBox="1">
            <a:spLocks/>
          </p:cNvSpPr>
          <p:nvPr/>
        </p:nvSpPr>
        <p:spPr>
          <a:xfrm>
            <a:off x="1007165" y="5393635"/>
            <a:ext cx="10124660" cy="993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2400" b="0" dirty="0"/>
              <a:t>These tasks should be done in close dialogue with local actors and national stakeholders.</a:t>
            </a:r>
          </a:p>
          <a:p>
            <a:pPr marL="0" indent="0" fontAlgn="auto">
              <a:spcAft>
                <a:spcPts val="0"/>
              </a:spcAft>
              <a:buFont typeface="Arial" panose="020B0604020202020204" pitchFamily="34" charset="0"/>
              <a:buNone/>
            </a:pPr>
            <a:endParaRPr lang="en-GB" sz="2800" b="0" dirty="0">
              <a:solidFill>
                <a:schemeClr val="tx1">
                  <a:lumMod val="65000"/>
                  <a:lumOff val="35000"/>
                </a:schemeClr>
              </a:solidFill>
            </a:endParaRPr>
          </a:p>
          <a:p>
            <a:pPr fontAlgn="auto">
              <a:spcAft>
                <a:spcPts val="0"/>
              </a:spcAft>
            </a:pPr>
            <a:endParaRPr lang="en-US" sz="2800" b="1" dirty="0">
              <a:solidFill>
                <a:srgbClr val="C00000"/>
              </a:solidFill>
            </a:endParaRPr>
          </a:p>
          <a:p>
            <a:pPr fontAlgn="auto">
              <a:spcAft>
                <a:spcPts val="0"/>
              </a:spcAft>
            </a:pPr>
            <a:endParaRPr lang="en-US" sz="2800" b="1" dirty="0">
              <a:solidFill>
                <a:srgbClr val="00B050"/>
              </a:solidFill>
            </a:endParaRPr>
          </a:p>
          <a:p>
            <a:pPr fontAlgn="auto">
              <a:spcAft>
                <a:spcPts val="0"/>
              </a:spcAft>
            </a:pPr>
            <a:endParaRPr lang="en-US" sz="2800" b="1" dirty="0">
              <a:solidFill>
                <a:schemeClr val="tx1">
                  <a:lumMod val="65000"/>
                  <a:lumOff val="35000"/>
                </a:schemeClr>
              </a:solidFill>
            </a:endParaRPr>
          </a:p>
        </p:txBody>
      </p:sp>
      <p:sp>
        <p:nvSpPr>
          <p:cNvPr id="10" name="Ellipse 9"/>
          <p:cNvSpPr/>
          <p:nvPr/>
        </p:nvSpPr>
        <p:spPr>
          <a:xfrm>
            <a:off x="8321616" y="3040908"/>
            <a:ext cx="1332000" cy="1368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Google Shape;54;p21">
            <a:extLst>
              <a:ext uri="{FF2B5EF4-FFF2-40B4-BE49-F238E27FC236}">
                <a16:creationId xmlns:a16="http://schemas.microsoft.com/office/drawing/2014/main" id="{68A171DC-826F-31F9-FA2C-2FB990B30C99}"/>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274378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5148" y="14328"/>
            <a:ext cx="9157252" cy="1143000"/>
          </a:xfrm>
        </p:spPr>
        <p:txBody>
          <a:bodyPr/>
          <a:lstStyle/>
          <a:p>
            <a:r>
              <a:rPr lang="en-GB" b="1" dirty="0">
                <a:solidFill>
                  <a:srgbClr val="002060"/>
                </a:solidFill>
              </a:rPr>
              <a:t>The bigger picture</a:t>
            </a:r>
          </a:p>
        </p:txBody>
      </p:sp>
      <p:pic>
        <p:nvPicPr>
          <p:cNvPr id="4" name="Grafik 3" descr="C:\Users\Harald\Desktop\Assessment Tool\MWTLVtQayn8uKJ8Mp0eL--1--umrzz.jpg"/>
          <p:cNvPicPr/>
          <p:nvPr/>
        </p:nvPicPr>
        <p:blipFill rotWithShape="1">
          <a:blip r:embed="rId2">
            <a:extLst>
              <a:ext uri="{28A0092B-C50C-407E-A947-70E740481C1C}">
                <a14:useLocalDpi xmlns:a14="http://schemas.microsoft.com/office/drawing/2010/main" val="0"/>
              </a:ext>
            </a:extLst>
          </a:blip>
          <a:srcRect l="4395" r="65837"/>
          <a:stretch/>
        </p:blipFill>
        <p:spPr bwMode="auto">
          <a:xfrm>
            <a:off x="0" y="0"/>
            <a:ext cx="1974575" cy="6858000"/>
          </a:xfrm>
          <a:prstGeom prst="rect">
            <a:avLst/>
          </a:prstGeom>
          <a:noFill/>
          <a:ln>
            <a:noFill/>
          </a:ln>
        </p:spPr>
      </p:pic>
      <p:sp>
        <p:nvSpPr>
          <p:cNvPr id="6" name="Inhaltsplatzhalter 2"/>
          <p:cNvSpPr>
            <a:spLocks noGrp="1"/>
          </p:cNvSpPr>
          <p:nvPr>
            <p:ph idx="1"/>
          </p:nvPr>
        </p:nvSpPr>
        <p:spPr>
          <a:xfrm>
            <a:off x="2726398" y="1359243"/>
            <a:ext cx="8728891" cy="4982984"/>
          </a:xfrm>
        </p:spPr>
        <p:txBody>
          <a:bodyPr>
            <a:normAutofit/>
          </a:bodyPr>
          <a:lstStyle/>
          <a:p>
            <a:r>
              <a:rPr lang="en-US" sz="2200" dirty="0"/>
              <a:t>This tool has been developed within the TsunamiRisk project and is derived from the </a:t>
            </a:r>
            <a:r>
              <a:rPr lang="en-US" sz="2200" b="1" dirty="0"/>
              <a:t>analytical framework used in a meta-study of tsunami events </a:t>
            </a:r>
            <a:r>
              <a:rPr lang="en-US" sz="2200" dirty="0"/>
              <a:t>in Indonesia between 2006 and 2021.</a:t>
            </a:r>
          </a:p>
          <a:p>
            <a:r>
              <a:rPr lang="en-US" sz="2200" dirty="0"/>
              <a:t>The section on </a:t>
            </a:r>
            <a:r>
              <a:rPr lang="en-US" sz="2200" b="1" dirty="0"/>
              <a:t>pre-existing capacities </a:t>
            </a:r>
            <a:r>
              <a:rPr lang="en-US" sz="2200" dirty="0"/>
              <a:t>cover all elements included in the set of indicators developed and applied by the </a:t>
            </a:r>
            <a:r>
              <a:rPr lang="en-US" sz="2200" b="1" dirty="0"/>
              <a:t>IOC Tsunami Ready Recognition </a:t>
            </a:r>
            <a:r>
              <a:rPr lang="en-US" sz="2200" b="1" dirty="0" err="1"/>
              <a:t>Programme</a:t>
            </a:r>
            <a:r>
              <a:rPr lang="en-US" sz="2200" dirty="0"/>
              <a:t>.</a:t>
            </a:r>
          </a:p>
          <a:p>
            <a:r>
              <a:rPr lang="en-US" sz="2200" dirty="0"/>
              <a:t>With its focus on the end-to-end warning chain and community response issues, it may complement the </a:t>
            </a:r>
            <a:r>
              <a:rPr lang="en-US" sz="2200" b="1" dirty="0"/>
              <a:t>IOC Post-Tsunami Survey Guidelines</a:t>
            </a:r>
            <a:r>
              <a:rPr lang="en-US" sz="2200" dirty="0"/>
              <a:t>, which look mainly at the impact of the tsunami after a destructive event. </a:t>
            </a:r>
          </a:p>
          <a:p>
            <a:r>
              <a:rPr lang="en-US" sz="2200" dirty="0"/>
              <a:t>The tool has been handed over to </a:t>
            </a:r>
            <a:r>
              <a:rPr lang="en-US" sz="2200" b="1" dirty="0"/>
              <a:t>WG 1 ICG-IOTWMS </a:t>
            </a:r>
            <a:r>
              <a:rPr lang="en-US" sz="2200" dirty="0"/>
              <a:t>for further discussion and promotion, including to TOWS WG.</a:t>
            </a:r>
          </a:p>
          <a:p>
            <a:pPr marL="0" indent="0">
              <a:buNone/>
            </a:pPr>
            <a:endParaRPr lang="en-US" sz="2200" dirty="0">
              <a:solidFill>
                <a:schemeClr val="tx1">
                  <a:lumMod val="65000"/>
                  <a:lumOff val="35000"/>
                </a:schemeClr>
              </a:solidFill>
            </a:endParaRPr>
          </a:p>
          <a:p>
            <a:endParaRPr lang="en-US" sz="2200" b="1" dirty="0">
              <a:solidFill>
                <a:srgbClr val="C00000"/>
              </a:solidFill>
            </a:endParaRPr>
          </a:p>
          <a:p>
            <a:endParaRPr lang="en-US" sz="2200" b="1" dirty="0">
              <a:solidFill>
                <a:srgbClr val="00B050"/>
              </a:solidFill>
            </a:endParaRPr>
          </a:p>
          <a:p>
            <a:endParaRPr lang="en-US" sz="2200" b="1" dirty="0">
              <a:solidFill>
                <a:schemeClr val="tx1">
                  <a:lumMod val="65000"/>
                  <a:lumOff val="35000"/>
                </a:schemeClr>
              </a:solidFill>
            </a:endParaRPr>
          </a:p>
        </p:txBody>
      </p:sp>
      <p:sp>
        <p:nvSpPr>
          <p:cNvPr id="3" name="Google Shape;54;p21">
            <a:extLst>
              <a:ext uri="{FF2B5EF4-FFF2-40B4-BE49-F238E27FC236}">
                <a16:creationId xmlns:a16="http://schemas.microsoft.com/office/drawing/2014/main" id="{1DDE2A6E-8F8D-8AC2-D8D0-5D79B804CBBA}"/>
              </a:ext>
            </a:extLst>
          </p:cNvPr>
          <p:cNvSpPr/>
          <p:nvPr/>
        </p:nvSpPr>
        <p:spPr>
          <a:xfrm>
            <a:off x="120761" y="6433760"/>
            <a:ext cx="12192000" cy="377491"/>
          </a:xfrm>
          <a:prstGeom prst="rect">
            <a:avLst/>
          </a:prstGeom>
          <a:solidFill>
            <a:srgbClr val="0069B4"/>
          </a:solidFill>
          <a:ln>
            <a:noFill/>
          </a:ln>
        </p:spPr>
        <p:txBody>
          <a:bodyPr spcFirstLastPara="1" wrap="square" lIns="65000" tIns="65000" rIns="65000" bIns="65000" anchor="ctr" anchorCtr="0">
            <a:spAutoFit/>
          </a:bodyPr>
          <a:lstStyle/>
          <a:p>
            <a:pPr algn="ctr"/>
            <a:r>
              <a:rPr lang="en-ID" sz="1600" b="1" i="0" u="none" strike="noStrike" kern="1200" cap="none" dirty="0">
                <a:solidFill>
                  <a:schemeClr val="lt1"/>
                </a:solidFill>
                <a:latin typeface="Arial"/>
                <a:ea typeface="+mn-ea"/>
                <a:cs typeface="Arial"/>
              </a:rPr>
              <a:t>Inter ICG Task Team Meeting on Disaster Management and Preparedness </a:t>
            </a:r>
            <a:r>
              <a:rPr lang="en-ID" sz="1600" dirty="0">
                <a:solidFill>
                  <a:schemeClr val="lt1"/>
                </a:solidFill>
                <a:latin typeface="Arial"/>
                <a:ea typeface="+mn-ea"/>
                <a:cs typeface="Arial"/>
              </a:rPr>
              <a:t>of </a:t>
            </a:r>
            <a:r>
              <a:rPr lang="en-ID" sz="1600" b="1" i="0" u="none" strike="noStrike" kern="1200" cap="none" dirty="0">
                <a:solidFill>
                  <a:schemeClr val="lt1"/>
                </a:solidFill>
                <a:latin typeface="Arial"/>
                <a:cs typeface="Arial"/>
              </a:rPr>
              <a:t>TOWS WG </a:t>
            </a:r>
            <a:r>
              <a:rPr lang="en-US" sz="1600" b="1" i="0" u="none" strike="noStrike" cap="none" dirty="0">
                <a:solidFill>
                  <a:schemeClr val="lt1"/>
                </a:solidFill>
                <a:latin typeface="Arial"/>
                <a:ea typeface="Arial"/>
                <a:cs typeface="Arial"/>
                <a:sym typeface="Arial"/>
              </a:rPr>
              <a:t>XVIII, Paris, 20-21February 2025</a:t>
            </a:r>
          </a:p>
        </p:txBody>
      </p:sp>
    </p:spTree>
    <p:extLst>
      <p:ext uri="{BB962C8B-B14F-4D97-AF65-F5344CB8AC3E}">
        <p14:creationId xmlns:p14="http://schemas.microsoft.com/office/powerpoint/2010/main" val="440625360"/>
      </p:ext>
    </p:extLst>
  </p:cSld>
  <p:clrMapOvr>
    <a:masterClrMapping/>
  </p:clrMapOvr>
</p:sld>
</file>

<file path=ppt/theme/theme1.xml><?xml version="1.0" encoding="utf-8"?>
<a:theme xmlns:a="http://schemas.openxmlformats.org/drawingml/2006/main" name="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10.xml><?xml version="1.0" encoding="utf-8"?>
<a:theme xmlns:a="http://schemas.openxmlformats.org/drawingml/2006/main" name="16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11.xml><?xml version="1.0" encoding="utf-8"?>
<a:theme xmlns:a="http://schemas.openxmlformats.org/drawingml/2006/main" name="17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12.xml><?xml version="1.0" encoding="utf-8"?>
<a:theme xmlns:a="http://schemas.openxmlformats.org/drawingml/2006/main" name="23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13.xml><?xml version="1.0" encoding="utf-8"?>
<a:theme xmlns:a="http://schemas.openxmlformats.org/drawingml/2006/main" name="giz-powerpoint-20141103-v3">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1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5.xml><?xml version="1.0" encoding="utf-8"?>
<a:theme xmlns:a="http://schemas.openxmlformats.org/drawingml/2006/main" name="2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6.xml><?xml version="1.0" encoding="utf-8"?>
<a:theme xmlns:a="http://schemas.openxmlformats.org/drawingml/2006/main" name="4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7.xml><?xml version="1.0" encoding="utf-8"?>
<a:theme xmlns:a="http://schemas.openxmlformats.org/drawingml/2006/main" name="6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8.xml><?xml version="1.0" encoding="utf-8"?>
<a:theme xmlns:a="http://schemas.openxmlformats.org/drawingml/2006/main" name="7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9.xml><?xml version="1.0" encoding="utf-8"?>
<a:theme xmlns:a="http://schemas.openxmlformats.org/drawingml/2006/main" name="15_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giz-powerpoint-leerfolie-en</Template>
  <TotalTime>804</TotalTime>
  <Words>1293</Words>
  <Application>Microsoft Office PowerPoint</Application>
  <PresentationFormat>Widescreen</PresentationFormat>
  <Paragraphs>109</Paragraphs>
  <Slides>12</Slides>
  <Notes>2</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12</vt:i4>
      </vt:variant>
    </vt:vector>
  </HeadingPairs>
  <TitlesOfParts>
    <vt:vector size="30" baseType="lpstr">
      <vt:lpstr>Arial</vt:lpstr>
      <vt:lpstr>Arial Narrow</vt:lpstr>
      <vt:lpstr>Calibri</vt:lpstr>
      <vt:lpstr>Symbol</vt:lpstr>
      <vt:lpstr>Wingdings</vt:lpstr>
      <vt:lpstr>giz-powerpoint-leerfolie-de</vt:lpstr>
      <vt:lpstr>2_Benutzerdefiniertes Design</vt:lpstr>
      <vt:lpstr>Benutzerdefiniertes Design</vt:lpstr>
      <vt:lpstr>1_giz-powerpoint-leerfolie-de</vt:lpstr>
      <vt:lpstr>2_giz-powerpoint-leerfolie-de</vt:lpstr>
      <vt:lpstr>4_giz-powerpoint-leerfolie-de</vt:lpstr>
      <vt:lpstr>6_giz-powerpoint-leerfolie-de</vt:lpstr>
      <vt:lpstr>7_giz-powerpoint-leerfolie-de</vt:lpstr>
      <vt:lpstr>15_giz-powerpoint-leerfolie-de</vt:lpstr>
      <vt:lpstr>16_giz-powerpoint-leerfolie-de</vt:lpstr>
      <vt:lpstr>17_giz-powerpoint-leerfolie-de</vt:lpstr>
      <vt:lpstr>23_giz-powerpoint-leerfolie-de</vt:lpstr>
      <vt:lpstr>giz-powerpoint-20141103-v3</vt:lpstr>
      <vt:lpstr>Learning from local experiences  after tsunami events and exercises   </vt:lpstr>
      <vt:lpstr>Facilitate Learning from Experience…</vt:lpstr>
      <vt:lpstr>…in a structured and comprehensive way</vt:lpstr>
      <vt:lpstr>Notes for practical application</vt:lpstr>
      <vt:lpstr>How to document and evaluate the results</vt:lpstr>
      <vt:lpstr>2 Sets of Indicators for colour coding</vt:lpstr>
      <vt:lpstr>Overall Result Chart</vt:lpstr>
      <vt:lpstr>Deriving lessons to be learnt &amp; recommendations</vt:lpstr>
      <vt:lpstr>The bigger picture</vt:lpstr>
      <vt:lpstr>Link to ITST Post-Tsunami Surveys</vt:lpstr>
      <vt:lpstr>Next steps: further validation and improvement of the Tool</vt:lpstr>
      <vt:lpstr>PowerPoint Presentation</vt:lpstr>
    </vt:vector>
  </TitlesOfParts>
  <Company>GIZ GmbH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Preparedness at Local Level WP 430</dc:title>
  <dc:creator>Harald Spahn</dc:creator>
  <cp:keywords/>
  <cp:lastModifiedBy>Chang Seng, Denis</cp:lastModifiedBy>
  <cp:revision>801</cp:revision>
  <cp:lastPrinted>2015-11-27T11:13:27Z</cp:lastPrinted>
  <dcterms:created xsi:type="dcterms:W3CDTF">2015-11-12T13:16:03Z</dcterms:created>
  <dcterms:modified xsi:type="dcterms:W3CDTF">2025-02-19T16:45:58Z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2025-02-18T13:12:02Z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272b0fdb-6339-488c-9b16-09def0570b9e</vt:lpwstr>
  </property>
  <property fmtid="{D5CDD505-2E9C-101B-9397-08002B2CF9AE}" pid="8" name="MSIP_Label_38b525e5-f3da-4501-8f1e-526b6769fc56_ContentBits">
    <vt:lpwstr>0</vt:lpwstr>
  </property>
</Properties>
</file>