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2" r:id="rId3"/>
  </p:sldMasterIdLst>
  <p:notesMasterIdLst>
    <p:notesMasterId r:id="rId14"/>
  </p:notesMasterIdLst>
  <p:sldIdLst>
    <p:sldId id="257" r:id="rId4"/>
    <p:sldId id="265" r:id="rId5"/>
    <p:sldId id="261" r:id="rId6"/>
    <p:sldId id="262" r:id="rId7"/>
    <p:sldId id="266" r:id="rId8"/>
    <p:sldId id="267" r:id="rId9"/>
    <p:sldId id="263" r:id="rId10"/>
    <p:sldId id="264" r:id="rId11"/>
    <p:sldId id="259" r:id="rId12"/>
    <p:sldId id="260" r:id="rId13"/>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69" autoAdjust="0"/>
    <p:restoredTop sz="79217" autoAdjust="0"/>
  </p:normalViewPr>
  <p:slideViewPr>
    <p:cSldViewPr snapToGrid="0" showGuides="1">
      <p:cViewPr varScale="1">
        <p:scale>
          <a:sx n="75" d="100"/>
          <a:sy n="75" d="100"/>
        </p:scale>
        <p:origin x="66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BB6CE84B-7249-4BB6-BA80-A7BCC69FACE7}" type="datetimeFigureOut">
              <a:rPr kumimoji="1" lang="ja-JP" altLang="en-US" smtClean="0"/>
              <a:t>2025/2/18</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DFD14D6A-D90E-4C37-8F57-7F3B6B91D29B}" type="slidenum">
              <a:rPr kumimoji="1" lang="ja-JP" altLang="en-US" smtClean="0"/>
              <a:t>‹#›</a:t>
            </a:fld>
            <a:endParaRPr kumimoji="1" lang="ja-JP" altLang="en-US"/>
          </a:p>
        </p:txBody>
      </p:sp>
    </p:spTree>
    <p:extLst>
      <p:ext uri="{BB962C8B-B14F-4D97-AF65-F5344CB8AC3E}">
        <p14:creationId xmlns:p14="http://schemas.microsoft.com/office/powerpoint/2010/main" val="12329442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3A1E1-D89E-4D9F-ACC7-724568FAD569}"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73560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E8FA81-B837-415E-9C5B-7235266AE99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40263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E8FA81-B837-415E-9C5B-7235266AE99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50861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0160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2025/2/18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963495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1476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48554"/>
            <a:ext cx="12192000" cy="709447"/>
          </a:xfrm>
          <a:prstGeom prst="rect">
            <a:avLst/>
          </a:prstGeom>
        </p:spPr>
      </p:pic>
    </p:spTree>
    <p:extLst>
      <p:ext uri="{BB962C8B-B14F-4D97-AF65-F5344CB8AC3E}">
        <p14:creationId xmlns:p14="http://schemas.microsoft.com/office/powerpoint/2010/main" val="100120688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510" y="6148552"/>
            <a:ext cx="12225127" cy="709448"/>
          </a:xfrm>
          <a:prstGeom prst="rect">
            <a:avLst/>
          </a:prstGeom>
        </p:spPr>
      </p:pic>
    </p:spTree>
    <p:extLst>
      <p:ext uri="{BB962C8B-B14F-4D97-AF65-F5344CB8AC3E}">
        <p14:creationId xmlns:p14="http://schemas.microsoft.com/office/powerpoint/2010/main" val="353155773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717632" y="420414"/>
            <a:ext cx="756742" cy="12191999"/>
          </a:xfrm>
          <a:prstGeom prst="rect">
            <a:avLst/>
          </a:prstGeom>
        </p:spPr>
      </p:pic>
    </p:spTree>
    <p:extLst>
      <p:ext uri="{BB962C8B-B14F-4D97-AF65-F5344CB8AC3E}">
        <p14:creationId xmlns:p14="http://schemas.microsoft.com/office/powerpoint/2010/main" val="197242264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40527159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l="-9850" t="-943" r="-1"/>
          <a:stretch/>
        </p:blipFill>
        <p:spPr>
          <a:xfrm>
            <a:off x="7338430" y="1779105"/>
            <a:ext cx="3970735" cy="3977470"/>
          </a:xfrm>
          <a:prstGeom prst="rect">
            <a:avLst/>
          </a:prstGeom>
        </p:spPr>
      </p:pic>
      <p:sp>
        <p:nvSpPr>
          <p:cNvPr id="4" name="Slide Number Placeholder 5"/>
          <p:cNvSpPr txBox="1">
            <a:spLocks/>
          </p:cNvSpPr>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pPr/>
              <a:t>‹#›</a:t>
            </a:fld>
            <a:endParaRPr lang="fr-FR" sz="900" dirty="0"/>
          </a:p>
        </p:txBody>
      </p:sp>
    </p:spTree>
    <p:extLst>
      <p:ext uri="{BB962C8B-B14F-4D97-AF65-F5344CB8AC3E}">
        <p14:creationId xmlns:p14="http://schemas.microsoft.com/office/powerpoint/2010/main" val="417674976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394384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2025/2/18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5438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2025/2/18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547073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2E7DA-12BF-4802-A01C-C6DE4C400865}" type="datetime1">
              <a:rPr kumimoji="1" lang="ja-JP" altLang="en-US" smtClean="0"/>
              <a:t>2025/2/18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446137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10982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48554"/>
            <a:ext cx="12192000" cy="709447"/>
          </a:xfrm>
          <a:prstGeom prst="rect">
            <a:avLst/>
          </a:prstGeom>
        </p:spPr>
      </p:pic>
    </p:spTree>
    <p:extLst>
      <p:ext uri="{BB962C8B-B14F-4D97-AF65-F5344CB8AC3E}">
        <p14:creationId xmlns:p14="http://schemas.microsoft.com/office/powerpoint/2010/main" val="62541264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510" y="6148552"/>
            <a:ext cx="12225127" cy="709448"/>
          </a:xfrm>
          <a:prstGeom prst="rect">
            <a:avLst/>
          </a:prstGeom>
        </p:spPr>
      </p:pic>
    </p:spTree>
    <p:extLst>
      <p:ext uri="{BB962C8B-B14F-4D97-AF65-F5344CB8AC3E}">
        <p14:creationId xmlns:p14="http://schemas.microsoft.com/office/powerpoint/2010/main" val="101593342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717632" y="420414"/>
            <a:ext cx="756742" cy="12191999"/>
          </a:xfrm>
          <a:prstGeom prst="rect">
            <a:avLst/>
          </a:prstGeom>
        </p:spPr>
      </p:pic>
    </p:spTree>
    <p:extLst>
      <p:ext uri="{BB962C8B-B14F-4D97-AF65-F5344CB8AC3E}">
        <p14:creationId xmlns:p14="http://schemas.microsoft.com/office/powerpoint/2010/main" val="86321279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374257241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l="-9850" t="-943" r="-1"/>
          <a:stretch/>
        </p:blipFill>
        <p:spPr>
          <a:xfrm>
            <a:off x="7338430" y="1779105"/>
            <a:ext cx="3970735" cy="3977470"/>
          </a:xfrm>
          <a:prstGeom prst="rect">
            <a:avLst/>
          </a:prstGeom>
        </p:spPr>
      </p:pic>
      <p:sp>
        <p:nvSpPr>
          <p:cNvPr id="4" name="Slide Number Placeholder 5"/>
          <p:cNvSpPr txBox="1">
            <a:spLocks/>
          </p:cNvSpPr>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pPr/>
              <a:t>‹#›</a:t>
            </a:fld>
            <a:endParaRPr lang="fr-FR" sz="900" dirty="0"/>
          </a:p>
        </p:txBody>
      </p:sp>
    </p:spTree>
    <p:extLst>
      <p:ext uri="{BB962C8B-B14F-4D97-AF65-F5344CB8AC3E}">
        <p14:creationId xmlns:p14="http://schemas.microsoft.com/office/powerpoint/2010/main" val="313080389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2332253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3.png"/><Relationship Id="rId5" Type="http://schemas.openxmlformats.org/officeDocument/2006/relationships/slideLayout" Target="../slideLayouts/slideLayout15.xml"/><Relationship Id="rId10"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D90C563-6D40-43C8-8B29-88A681590551}" type="datetime1">
              <a:rPr kumimoji="1" lang="ja-JP" altLang="en-US" smtClean="0"/>
              <a:t>2025/2/18</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61B85B-3F11-4807-BF0A-089ABAB91E6D}" type="slidenum">
              <a:rPr kumimoji="1" lang="ja-JP" altLang="en-US" smtClean="0"/>
              <a:t>‹#›</a:t>
            </a:fld>
            <a:endParaRPr kumimoji="1" lang="ja-JP" altLang="en-US"/>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71545" y="216364"/>
            <a:ext cx="1999700" cy="951923"/>
          </a:xfrm>
          <a:prstGeom prst="rect">
            <a:avLst/>
          </a:prstGeom>
        </p:spPr>
      </p:pic>
      <p:sp>
        <p:nvSpPr>
          <p:cNvPr id="10" name="Rectangle"/>
          <p:cNvSpPr/>
          <p:nvPr/>
        </p:nvSpPr>
        <p:spPr>
          <a:xfrm rot="5400000">
            <a:off x="1721008" y="3812569"/>
            <a:ext cx="1639614" cy="110484"/>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1" name="Rectangle 10"/>
          <p:cNvSpPr/>
          <p:nvPr/>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3" name="Picture 12"/>
          <p:cNvPicPr>
            <a:picLocks noChangeAspect="1"/>
          </p:cNvPicPr>
          <p:nvPr/>
        </p:nvPicPr>
        <p:blipFill>
          <a:blip r:embed="rId5">
            <a:extLst>
              <a:ext uri="{28A0092B-C50C-407E-A947-70E740481C1C}">
                <a14:useLocalDpi xmlns:a14="http://schemas.microsoft.com/office/drawing/2010/main"/>
              </a:ext>
            </a:extLst>
          </a:blip>
          <a:srcRect/>
          <a:stretch/>
        </p:blipFill>
        <p:spPr>
          <a:xfrm>
            <a:off x="1548953" y="2025894"/>
            <a:ext cx="2920169" cy="2806212"/>
          </a:xfrm>
          <a:prstGeom prst="rect">
            <a:avLst/>
          </a:prstGeom>
        </p:spPr>
      </p:pic>
      <p:sp>
        <p:nvSpPr>
          <p:cNvPr id="12" name="Rectangle">
            <a:extLst>
              <a:ext uri="{FF2B5EF4-FFF2-40B4-BE49-F238E27FC236}">
                <a16:creationId xmlns:a16="http://schemas.microsoft.com/office/drawing/2014/main" id="{21257D7F-3656-47C9-B5F0-D20A647BD6E3}"/>
              </a:ext>
            </a:extLst>
          </p:cNvPr>
          <p:cNvSpPr/>
          <p:nvPr/>
        </p:nvSpPr>
        <p:spPr>
          <a:xfrm rot="5400000">
            <a:off x="4884289"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718316349"/>
      </p:ext>
    </p:extLst>
  </p:cSld>
  <p:clrMap bg1="lt1" tx1="dk1" bg2="lt2" tx2="dk2" accent1="accent1" accent2="accent2" accent3="accent3" accent4="accent4" accent5="accent5" accent6="accent6" hlink="hlink" folHlink="folHlink"/>
  <p:sldLayoutIdLst>
    <p:sldLayoutId id="2147483661" r:id="rId1"/>
    <p:sldLayoutId id="2147483662" r:id="rId2"/>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a:extLst>
              <a:ext uri="{FF2B5EF4-FFF2-40B4-BE49-F238E27FC236}">
                <a16:creationId xmlns:a16="http://schemas.microsoft.com/office/drawing/2014/main" id="{434AB9F8-DCDF-4F56-BFC8-6D6873D2C011}"/>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85669273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transition spd="med"/>
  <p:hf sldNum="0" hdr="0" ftr="0" dt="0"/>
  <p:txStyles>
    <p:titleStyle>
      <a:lvl1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1pPr>
      <a:lvl2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2pPr>
      <a:lvl3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3pPr>
      <a:lvl4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4pPr>
      <a:lvl5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5pPr>
      <a:lvl6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6pPr>
      <a:lvl7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7pPr>
      <a:lvl8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8pPr>
      <a:lvl9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9pPr>
    </p:titleStyle>
    <p:bodyStyle>
      <a:lvl1pPr marL="163598" marR="0" indent="-16359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1pPr>
      <a:lvl2pPr marL="431958" marR="0" indent="-190865"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2pPr>
      <a:lvl3pPr marL="711224" marR="0" indent="-22903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3pPr>
      <a:lvl4pPr marL="977766"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4pPr>
      <a:lvl5pPr marL="1218859"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5pPr>
      <a:lvl6pPr marL="1459952"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6pPr>
      <a:lvl7pPr marL="1701045"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7pPr>
      <a:lvl8pPr marL="1942138"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8pPr>
      <a:lvl9pPr marL="2183231"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9pPr>
    </p:bodyStyle>
    <p:otherStyle>
      <a:lvl1pPr marL="0" marR="0" indent="0"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1pPr>
      <a:lvl2pPr marL="0" marR="0" indent="241093"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2pPr>
      <a:lvl3pPr marL="0" marR="0" indent="482186"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3pPr>
      <a:lvl4pPr marL="0" marR="0" indent="723279"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4pPr>
      <a:lvl5pPr marL="0" marR="0" indent="964372"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5pPr>
      <a:lvl6pPr marL="0" marR="0" indent="1205465"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6pPr>
      <a:lvl7pPr marL="0" marR="0" indent="1446558"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7pPr>
      <a:lvl8pPr marL="0" marR="0" indent="1687651"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8pPr>
      <a:lvl9pPr marL="0" marR="0" indent="1928744"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a:extLst>
              <a:ext uri="{FF2B5EF4-FFF2-40B4-BE49-F238E27FC236}">
                <a16:creationId xmlns:a16="http://schemas.microsoft.com/office/drawing/2014/main" id="{434AB9F8-DCDF-4F56-BFC8-6D6873D2C011}"/>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7051231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ransition spd="med"/>
  <p:hf sldNum="0" hdr="0" ftr="0" dt="0"/>
  <p:txStyles>
    <p:titleStyle>
      <a:lvl1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1pPr>
      <a:lvl2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2pPr>
      <a:lvl3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3pPr>
      <a:lvl4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4pPr>
      <a:lvl5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5pPr>
      <a:lvl6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6pPr>
      <a:lvl7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7pPr>
      <a:lvl8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8pPr>
      <a:lvl9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9pPr>
    </p:titleStyle>
    <p:bodyStyle>
      <a:lvl1pPr marL="163598" marR="0" indent="-16359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1pPr>
      <a:lvl2pPr marL="431958" marR="0" indent="-190865"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2pPr>
      <a:lvl3pPr marL="711224" marR="0" indent="-22903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3pPr>
      <a:lvl4pPr marL="977766"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4pPr>
      <a:lvl5pPr marL="1218859"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5pPr>
      <a:lvl6pPr marL="1459952"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6pPr>
      <a:lvl7pPr marL="1701045"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7pPr>
      <a:lvl8pPr marL="1942138"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8pPr>
      <a:lvl9pPr marL="2183231"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9pPr>
    </p:bodyStyle>
    <p:otherStyle>
      <a:lvl1pPr marL="0" marR="0" indent="0"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1pPr>
      <a:lvl2pPr marL="0" marR="0" indent="241093"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2pPr>
      <a:lvl3pPr marL="0" marR="0" indent="482186"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3pPr>
      <a:lvl4pPr marL="0" marR="0" indent="723279"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4pPr>
      <a:lvl5pPr marL="0" marR="0" indent="964372"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5pPr>
      <a:lvl6pPr marL="0" marR="0" indent="1205465"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6pPr>
      <a:lvl7pPr marL="0" marR="0" indent="1446558"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7pPr>
      <a:lvl8pPr marL="0" marR="0" indent="1687651"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8pPr>
      <a:lvl9pPr marL="0" marR="0" indent="1928744"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4294967295"/>
          </p:nvPr>
        </p:nvSpPr>
        <p:spPr>
          <a:xfrm>
            <a:off x="4481735" y="4969431"/>
            <a:ext cx="3559175" cy="1655762"/>
          </a:xfrm>
        </p:spPr>
        <p:txBody>
          <a:bodyPr>
            <a:normAutofit/>
          </a:bodyPr>
          <a:lstStyle/>
          <a:p>
            <a:pPr marL="0" indent="0" algn="ctr">
              <a:buNone/>
            </a:pPr>
            <a:r>
              <a:rPr lang="en-US" altLang="ja-JP" sz="2400" dirty="0">
                <a:solidFill>
                  <a:schemeClr val="bg1"/>
                </a:solidFill>
                <a:latin typeface="Arial" panose="020B0604020202020204" pitchFamily="34" charset="0"/>
                <a:cs typeface="Arial" panose="020B0604020202020204" pitchFamily="34" charset="0"/>
              </a:rPr>
              <a:t>NISHIMAE Yuji</a:t>
            </a:r>
          </a:p>
          <a:p>
            <a:pPr marL="0" indent="0" algn="ctr">
              <a:buNone/>
            </a:pPr>
            <a:r>
              <a:rPr lang="en-US" altLang="ja-JP" sz="2400" dirty="0">
                <a:solidFill>
                  <a:schemeClr val="bg1"/>
                </a:solidFill>
                <a:latin typeface="Arial" panose="020B0604020202020204" pitchFamily="34" charset="0"/>
                <a:cs typeface="Arial" panose="020B0604020202020204" pitchFamily="34" charset="0"/>
              </a:rPr>
              <a:t>ICG/PTWS Chair</a:t>
            </a:r>
          </a:p>
        </p:txBody>
      </p:sp>
      <p:sp>
        <p:nvSpPr>
          <p:cNvPr id="5" name="タイトル 1"/>
          <p:cNvSpPr txBox="1">
            <a:spLocks/>
          </p:cNvSpPr>
          <p:nvPr/>
        </p:nvSpPr>
        <p:spPr>
          <a:xfrm>
            <a:off x="6140116" y="2525387"/>
            <a:ext cx="6051884" cy="1201378"/>
          </a:xfrm>
        </p:spPr>
        <p:txBody>
          <a:bodyP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1" lang="en-US" altLang="ja-JP" sz="2800" b="1" i="0" u="none" strike="noStrike" kern="1200" cap="none" spc="0" normalizeH="0" baseline="0" noProof="0" dirty="0">
              <a:ln>
                <a:noFill/>
              </a:ln>
              <a:solidFill>
                <a:prstClr val="white"/>
              </a:solidFill>
              <a:effectLst/>
              <a:uLnTx/>
              <a:uFillTx/>
              <a:latin typeface="Arial" panose="020B0604020202020204" pitchFamily="34" charset="0"/>
              <a:ea typeface="游ゴシック Light" panose="020B0300000000000000" pitchFamily="50" charset="-128"/>
              <a:cs typeface="Arial" panose="020B0604020202020204" pitchFamily="34" charset="0"/>
            </a:endParaRPr>
          </a:p>
        </p:txBody>
      </p:sp>
      <p:sp>
        <p:nvSpPr>
          <p:cNvPr id="6" name="正方形/長方形 5"/>
          <p:cNvSpPr/>
          <p:nvPr/>
        </p:nvSpPr>
        <p:spPr>
          <a:xfrm>
            <a:off x="6261323" y="2630484"/>
            <a:ext cx="5809467"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Agenda 10. Discussion on SOP for Tsunamis Generated by</a:t>
            </a:r>
            <a:r>
              <a:rPr kumimoji="1" lang="en-US" altLang="ja-JP" sz="1800" b="0" i="0" u="none" strike="noStrike" kern="1200" cap="none" spc="0" normalizeH="0" noProof="0" dirty="0" smtClean="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 non-seismic sources</a:t>
            </a:r>
            <a:r>
              <a:rPr kumimoji="1" lang="en-US" altLang="ja-JP" sz="1800" b="0" i="0" u="none" strike="noStrike" kern="1200" cap="none" spc="0" normalizeH="0" baseline="0" noProof="0" dirty="0" smtClean="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  </a:t>
            </a:r>
          </a:p>
        </p:txBody>
      </p:sp>
      <p:sp>
        <p:nvSpPr>
          <p:cNvPr id="7" name="テキスト ボックス 6">
            <a:extLst>
              <a:ext uri="{FF2B5EF4-FFF2-40B4-BE49-F238E27FC236}">
                <a16:creationId xmlns:a16="http://schemas.microsoft.com/office/drawing/2014/main" id="{4FC007AE-3D96-E082-81A4-11105E19AC55}"/>
              </a:ext>
            </a:extLst>
          </p:cNvPr>
          <p:cNvSpPr txBox="1"/>
          <p:nvPr/>
        </p:nvSpPr>
        <p:spPr>
          <a:xfrm>
            <a:off x="7438052" y="0"/>
            <a:ext cx="4766305"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 TOWS-WG </a:t>
            </a:r>
            <a:r>
              <a:rPr kumimoji="1" lang="en-US" altLang="ja-JP" sz="2000" b="0" i="0" u="none" strike="noStrike" kern="1200" cap="none" spc="0" normalizeH="0" baseline="0" noProof="0" dirty="0" smtClean="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18th </a:t>
            </a:r>
            <a:r>
              <a:rPr kumimoji="1" lang="en-US" altLang="ja-JP" sz="20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Session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Task Team on Tsunami Watch Operation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smtClean="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21 </a:t>
            </a:r>
            <a:r>
              <a:rPr kumimoji="1" lang="en-US" altLang="ja-JP" sz="20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 </a:t>
            </a:r>
            <a:r>
              <a:rPr kumimoji="1" lang="en-US" altLang="ja-JP" sz="2000" b="0" i="0" u="none" strike="noStrike" kern="1200" cap="none" spc="0" normalizeH="0" baseline="0" noProof="0" dirty="0" smtClean="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22 </a:t>
            </a:r>
            <a:r>
              <a:rPr kumimoji="1" lang="en-US" altLang="ja-JP" sz="20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February </a:t>
            </a:r>
            <a:r>
              <a:rPr kumimoji="1" lang="en-US" altLang="ja-JP" sz="2000" b="0" i="0" u="none" strike="noStrike" kern="1200" cap="none" spc="0" normalizeH="0" baseline="0" noProof="0" dirty="0" smtClean="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2025</a:t>
            </a:r>
            <a:endParaRPr kumimoji="1" lang="ja-JP" altLang="en-US" sz="20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2531728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61243" y="1894799"/>
            <a:ext cx="10701867" cy="4801314"/>
          </a:xfrm>
          <a:prstGeom prst="rect">
            <a:avLst/>
          </a:prstGeom>
          <a:solidFill>
            <a:schemeClr val="bg1"/>
          </a:solidFill>
        </p:spPr>
        <p:txBody>
          <a:bodyPr wrap="square">
            <a:spAutoFit/>
          </a:bodyPr>
          <a:lstStyle/>
          <a:p>
            <a:pPr marL="285750" indent="-285750">
              <a:buFont typeface="Wingdings" panose="05000000000000000000" pitchFamily="2" charset="2"/>
              <a:buChar char="l"/>
            </a:pPr>
            <a:r>
              <a:rPr lang="en-US" altLang="ja-JP" sz="1600" dirty="0" smtClean="0">
                <a:latin typeface="Arial" panose="020B0604020202020204" pitchFamily="34" charset="0"/>
                <a:cs typeface="Arial" panose="020B0604020202020204" pitchFamily="34" charset="0"/>
              </a:rPr>
              <a:t>In consultation with the Joint WMO-IOC Collaboration Board (JCB), discuss use of the term ‘</a:t>
            </a:r>
            <a:r>
              <a:rPr lang="en-US" altLang="ja-JP" sz="1600" dirty="0" err="1" smtClean="0">
                <a:latin typeface="Arial" panose="020B0604020202020204" pitchFamily="34" charset="0"/>
                <a:cs typeface="Arial" panose="020B0604020202020204" pitchFamily="34" charset="0"/>
              </a:rPr>
              <a:t>meteotsunami</a:t>
            </a:r>
            <a:r>
              <a:rPr lang="en-US" altLang="ja-JP" sz="1600" dirty="0" smtClean="0">
                <a:latin typeface="Arial" panose="020B0604020202020204" pitchFamily="34" charset="0"/>
                <a:cs typeface="Arial" panose="020B0604020202020204" pitchFamily="34" charset="0"/>
              </a:rPr>
              <a:t>’, to understand its implications and ensure common vocabulary is agreed among UN agencies, recognizing the WMO’s role as the authoritative voice on climate, water, and weather and noting that the agency does not presently recognize the term. Although the IOC/TOWS-WG IOC Technical Series, 200 page 14 awaits further guidance on this issue from the JCB, it is the consensus opinion of the Ad Hoc Team on </a:t>
            </a:r>
            <a:r>
              <a:rPr lang="en-US" altLang="ja-JP" sz="1600" dirty="0" err="1" smtClean="0">
                <a:latin typeface="Arial" panose="020B0604020202020204" pitchFamily="34" charset="0"/>
                <a:cs typeface="Arial" panose="020B0604020202020204" pitchFamily="34" charset="0"/>
              </a:rPr>
              <a:t>Meteotsunami</a:t>
            </a:r>
            <a:r>
              <a:rPr lang="en-US" altLang="ja-JP" sz="1600" dirty="0" smtClean="0">
                <a:latin typeface="Arial" panose="020B0604020202020204" pitchFamily="34" charset="0"/>
                <a:cs typeface="Arial" panose="020B0604020202020204" pitchFamily="34" charset="0"/>
              </a:rPr>
              <a:t> that the responsibility for issuing public alerts based on ‘MT’ threats be addressed wholly through NMHSs under WMO guidance.</a:t>
            </a:r>
          </a:p>
          <a:p>
            <a:pPr marL="285750" indent="-285750">
              <a:buFont typeface="Wingdings" panose="05000000000000000000" pitchFamily="2" charset="2"/>
              <a:buChar char="l"/>
            </a:pPr>
            <a:endParaRPr lang="en-US" altLang="ja-JP"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l"/>
            </a:pPr>
            <a:r>
              <a:rPr lang="en-US" altLang="ja-JP" sz="1600" dirty="0" smtClean="0">
                <a:latin typeface="Arial" panose="020B0604020202020204" pitchFamily="34" charset="0"/>
                <a:cs typeface="Arial" panose="020B0604020202020204" pitchFamily="34" charset="0"/>
              </a:rPr>
              <a:t>Consider detection of ‘MT' in global tsunami instrumentation strategy.  Tsunami detection and measurement capabilities are rapidly improving, and this is expected to accelerate under the UN Ocean Decade. It is now possible to consider non-seismic tsunami sources in the global instrumentation strategy, including ‘MT’. Input from NMHS would be particularly useful as a new generation of tsunami detection and measurement networks are deployed.  </a:t>
            </a:r>
          </a:p>
          <a:p>
            <a:pPr marL="285750" indent="-285750">
              <a:buFont typeface="Wingdings" panose="05000000000000000000" pitchFamily="2" charset="2"/>
              <a:buChar char="l"/>
            </a:pPr>
            <a:endParaRPr lang="en-US" altLang="ja-JP"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l"/>
            </a:pPr>
            <a:r>
              <a:rPr lang="en-US" altLang="ja-JP" sz="1600" dirty="0" smtClean="0">
                <a:latin typeface="Arial" panose="020B0604020202020204" pitchFamily="34" charset="0"/>
                <a:cs typeface="Arial" panose="020B0604020202020204" pitchFamily="34" charset="0"/>
              </a:rPr>
              <a:t>Evaluate requirements and capabilities for improved early warnings and alerts. Combining the direct tsunami detection capability of tsunami-specific instrumentation with the NWP-based algorithms tuned to ‘MT’ prediction may deliver significant advances in NMHS’ global MT forecast and warning capability. However, current operational global NWP models are not capable of resolving adequate pressure disturbances for ‘MT’ generation, nor could they be developed and operationally run within presently available resources</a:t>
            </a:r>
            <a:r>
              <a:rPr lang="en-US" altLang="ja-JP" dirty="0" smtClean="0">
                <a:latin typeface="Arial" panose="020B0604020202020204" pitchFamily="34" charset="0"/>
                <a:cs typeface="Arial" panose="020B0604020202020204" pitchFamily="34" charset="0"/>
              </a:rPr>
              <a:t>. </a:t>
            </a:r>
            <a:endParaRPr lang="ja-JP" altLang="en-US" dirty="0">
              <a:latin typeface="Arial" panose="020B0604020202020204" pitchFamily="34" charset="0"/>
              <a:cs typeface="Arial" panose="020B0604020202020204" pitchFamily="34" charset="0"/>
            </a:endParaRPr>
          </a:p>
        </p:txBody>
      </p:sp>
      <p:sp>
        <p:nvSpPr>
          <p:cNvPr id="3" name="テキスト ボックス 2"/>
          <p:cNvSpPr txBox="1"/>
          <p:nvPr/>
        </p:nvSpPr>
        <p:spPr>
          <a:xfrm>
            <a:off x="361243" y="1394151"/>
            <a:ext cx="2571086" cy="500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2400" dirty="0" smtClean="0">
                <a:solidFill>
                  <a:srgbClr val="00B050"/>
                </a:solidFill>
                <a:sym typeface="Roboto"/>
              </a:rPr>
              <a:t>Recommendations</a:t>
            </a:r>
            <a:r>
              <a:rPr kumimoji="0" lang="en-US" altLang="ja-JP" sz="2400" b="0" i="0" u="none" strike="noStrike" cap="none" spc="0" normalizeH="0" baseline="0" dirty="0" smtClean="0">
                <a:ln>
                  <a:noFill/>
                </a:ln>
                <a:solidFill>
                  <a:srgbClr val="00B050"/>
                </a:solidFill>
                <a:effectLst/>
                <a:uFillTx/>
                <a:latin typeface="+mn-lt"/>
                <a:ea typeface="+mn-ea"/>
                <a:cs typeface="+mn-cs"/>
                <a:sym typeface="Roboto"/>
              </a:rPr>
              <a:t> </a:t>
            </a:r>
            <a:endParaRPr kumimoji="0" lang="ja-JP" altLang="en-US" sz="2400" b="0" i="0" u="none" strike="noStrike" cap="none" spc="0" normalizeH="0" baseline="0" dirty="0">
              <a:ln>
                <a:noFill/>
              </a:ln>
              <a:solidFill>
                <a:srgbClr val="00B050"/>
              </a:solidFill>
              <a:effectLst/>
              <a:uFillTx/>
              <a:latin typeface="+mn-lt"/>
              <a:ea typeface="+mn-ea"/>
              <a:cs typeface="+mn-cs"/>
              <a:sym typeface="Roboto"/>
            </a:endParaRPr>
          </a:p>
        </p:txBody>
      </p:sp>
      <p:sp>
        <p:nvSpPr>
          <p:cNvPr id="4" name="正方形/長方形 3"/>
          <p:cNvSpPr/>
          <p:nvPr/>
        </p:nvSpPr>
        <p:spPr>
          <a:xfrm>
            <a:off x="424909" y="554297"/>
            <a:ext cx="3368230" cy="461665"/>
          </a:xfrm>
          <a:prstGeom prst="rect">
            <a:avLst/>
          </a:prstGeom>
        </p:spPr>
        <p:txBody>
          <a:bodyPr wrap="none">
            <a:spAutoFit/>
          </a:bodyPr>
          <a:lstStyle/>
          <a:p>
            <a:r>
              <a:rPr lang="en-US" altLang="ja-JP" sz="2400" dirty="0" smtClean="0">
                <a:solidFill>
                  <a:schemeClr val="accent2"/>
                </a:solidFill>
                <a:latin typeface="Arial" panose="020B0604020202020204" pitchFamily="34" charset="0"/>
                <a:cs typeface="Arial" panose="020B0604020202020204" pitchFamily="34" charset="0"/>
              </a:rPr>
              <a:t>10.2 </a:t>
            </a:r>
            <a:r>
              <a:rPr lang="en-US" altLang="ja-JP" sz="2400" dirty="0" err="1" smtClean="0">
                <a:solidFill>
                  <a:schemeClr val="accent2"/>
                </a:solidFill>
                <a:latin typeface="Arial" panose="020B0604020202020204" pitchFamily="34" charset="0"/>
                <a:cs typeface="Arial" panose="020B0604020202020204" pitchFamily="34" charset="0"/>
              </a:rPr>
              <a:t>Meteo</a:t>
            </a:r>
            <a:r>
              <a:rPr lang="en-US" altLang="ja-JP" sz="2400" dirty="0" smtClean="0">
                <a:solidFill>
                  <a:schemeClr val="accent2"/>
                </a:solidFill>
                <a:latin typeface="Arial" panose="020B0604020202020204" pitchFamily="34" charset="0"/>
                <a:cs typeface="Arial" panose="020B0604020202020204" pitchFamily="34" charset="0"/>
              </a:rPr>
              <a:t>-tsunami (4)</a:t>
            </a:r>
            <a:endParaRPr lang="ja-JP" altLang="en-US" sz="24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789126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8570913" y="2603500"/>
            <a:ext cx="3122220" cy="4127500"/>
          </a:xfrm>
          <a:prstGeom prst="rect">
            <a:avLst/>
          </a:prstGeom>
          <a:ln>
            <a:solidFill>
              <a:schemeClr val="tx1"/>
            </a:solidFill>
          </a:ln>
        </p:spPr>
      </p:pic>
      <p:sp>
        <p:nvSpPr>
          <p:cNvPr id="3" name="正方形/長方形 2"/>
          <p:cNvSpPr/>
          <p:nvPr/>
        </p:nvSpPr>
        <p:spPr>
          <a:xfrm>
            <a:off x="558800" y="1564801"/>
            <a:ext cx="8007350" cy="2862322"/>
          </a:xfrm>
          <a:prstGeom prst="rect">
            <a:avLst/>
          </a:prstGeom>
        </p:spPr>
        <p:txBody>
          <a:bodyPr wrap="square">
            <a:spAutoFit/>
          </a:bodyPr>
          <a:lstStyle/>
          <a:p>
            <a:r>
              <a:rPr lang="en-US" altLang="ja-JP" dirty="0">
                <a:latin typeface="Arial" panose="020B0604020202020204" pitchFamily="34" charset="0"/>
                <a:cs typeface="Arial" panose="020B0604020202020204" pitchFamily="34" charset="0"/>
              </a:rPr>
              <a:t>Prepared by the Ad Hoc Team on Tsunamis Generated by Volcanoes (TGV): </a:t>
            </a:r>
            <a:endParaRPr lang="en-US" altLang="ja-JP"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ja-JP" dirty="0" smtClean="0">
                <a:latin typeface="Arial" panose="020B0604020202020204" pitchFamily="34" charset="0"/>
                <a:cs typeface="Arial" panose="020B0604020202020204" pitchFamily="34" charset="0"/>
              </a:rPr>
              <a:t>François </a:t>
            </a:r>
            <a:r>
              <a:rPr lang="en-US" altLang="ja-JP" dirty="0" err="1">
                <a:latin typeface="Arial" panose="020B0604020202020204" pitchFamily="34" charset="0"/>
                <a:cs typeface="Arial" panose="020B0604020202020204" pitchFamily="34" charset="0"/>
              </a:rPr>
              <a:t>Schindelé</a:t>
            </a:r>
            <a:r>
              <a:rPr lang="en-US" altLang="ja-JP" dirty="0">
                <a:latin typeface="Arial" panose="020B0604020202020204" pitchFamily="34" charset="0"/>
                <a:cs typeface="Arial" panose="020B0604020202020204" pitchFamily="34" charset="0"/>
              </a:rPr>
              <a:t> – Commissariat à </a:t>
            </a:r>
            <a:r>
              <a:rPr lang="en-US" altLang="ja-JP" dirty="0" err="1">
                <a:latin typeface="Arial" panose="020B0604020202020204" pitchFamily="34" charset="0"/>
                <a:cs typeface="Arial" panose="020B0604020202020204" pitchFamily="34" charset="0"/>
              </a:rPr>
              <a:t>l’Energie</a:t>
            </a:r>
            <a:r>
              <a:rPr lang="en-US" altLang="ja-JP" dirty="0">
                <a:latin typeface="Arial" panose="020B0604020202020204" pitchFamily="34" charset="0"/>
                <a:cs typeface="Arial" panose="020B0604020202020204" pitchFamily="34" charset="0"/>
              </a:rPr>
              <a:t> </a:t>
            </a:r>
            <a:r>
              <a:rPr lang="en-US" altLang="ja-JP" dirty="0" err="1">
                <a:latin typeface="Arial" panose="020B0604020202020204" pitchFamily="34" charset="0"/>
                <a:cs typeface="Arial" panose="020B0604020202020204" pitchFamily="34" charset="0"/>
              </a:rPr>
              <a:t>Atomique</a:t>
            </a:r>
            <a:r>
              <a:rPr lang="en-US" altLang="ja-JP" dirty="0">
                <a:latin typeface="Arial" panose="020B0604020202020204" pitchFamily="34" charset="0"/>
                <a:cs typeface="Arial" panose="020B0604020202020204" pitchFamily="34" charset="0"/>
              </a:rPr>
              <a:t> et aux Energies Alternatives, France </a:t>
            </a:r>
            <a:endParaRPr lang="en-US" altLang="ja-JP"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ja-JP" dirty="0" smtClean="0">
                <a:latin typeface="Arial" panose="020B0604020202020204" pitchFamily="34" charset="0"/>
                <a:cs typeface="Arial" panose="020B0604020202020204" pitchFamily="34" charset="0"/>
              </a:rPr>
              <a:t>Emily </a:t>
            </a:r>
            <a:r>
              <a:rPr lang="en-US" altLang="ja-JP" dirty="0">
                <a:latin typeface="Arial" panose="020B0604020202020204" pitchFamily="34" charset="0"/>
                <a:cs typeface="Arial" panose="020B0604020202020204" pitchFamily="34" charset="0"/>
              </a:rPr>
              <a:t>Lane – National Institute of Water and Atmospheric Research, New-Zealand </a:t>
            </a:r>
            <a:endParaRPr lang="en-US" altLang="ja-JP"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ja-JP" dirty="0" err="1" smtClean="0">
                <a:latin typeface="Arial" panose="020B0604020202020204" pitchFamily="34" charset="0"/>
                <a:cs typeface="Arial" panose="020B0604020202020204" pitchFamily="34" charset="0"/>
              </a:rPr>
              <a:t>Raphaël</a:t>
            </a:r>
            <a:r>
              <a:rPr lang="en-US" altLang="ja-JP" dirty="0" smtClean="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Paris – </a:t>
            </a:r>
            <a:r>
              <a:rPr lang="en-US" altLang="ja-JP" dirty="0" err="1">
                <a:latin typeface="Arial" panose="020B0604020202020204" pitchFamily="34" charset="0"/>
                <a:cs typeface="Arial" panose="020B0604020202020204" pitchFamily="34" charset="0"/>
              </a:rPr>
              <a:t>Université</a:t>
            </a:r>
            <a:r>
              <a:rPr lang="en-US" altLang="ja-JP" dirty="0">
                <a:latin typeface="Arial" panose="020B0604020202020204" pitchFamily="34" charset="0"/>
                <a:cs typeface="Arial" panose="020B0604020202020204" pitchFamily="34" charset="0"/>
              </a:rPr>
              <a:t> Clermont Auvergne, France Maurizio </a:t>
            </a:r>
            <a:r>
              <a:rPr lang="en-US" altLang="ja-JP" dirty="0" err="1">
                <a:latin typeface="Arial" panose="020B0604020202020204" pitchFamily="34" charset="0"/>
                <a:cs typeface="Arial" panose="020B0604020202020204" pitchFamily="34" charset="0"/>
              </a:rPr>
              <a:t>Ripepe</a:t>
            </a:r>
            <a:r>
              <a:rPr lang="en-US" altLang="ja-JP" dirty="0">
                <a:latin typeface="Arial" panose="020B0604020202020204" pitchFamily="34" charset="0"/>
                <a:cs typeface="Arial" panose="020B0604020202020204" pitchFamily="34" charset="0"/>
              </a:rPr>
              <a:t> – University of Florence, Italy </a:t>
            </a:r>
            <a:endParaRPr lang="en-US" altLang="ja-JP"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ja-JP" dirty="0" err="1" smtClean="0">
                <a:latin typeface="Arial" panose="020B0604020202020204" pitchFamily="34" charset="0"/>
                <a:cs typeface="Arial" panose="020B0604020202020204" pitchFamily="34" charset="0"/>
              </a:rPr>
              <a:t>Vasily</a:t>
            </a:r>
            <a:r>
              <a:rPr lang="en-US" altLang="ja-JP" dirty="0" smtClean="0">
                <a:latin typeface="Arial" panose="020B0604020202020204" pitchFamily="34" charset="0"/>
                <a:cs typeface="Arial" panose="020B0604020202020204" pitchFamily="34" charset="0"/>
              </a:rPr>
              <a:t> </a:t>
            </a:r>
            <a:r>
              <a:rPr lang="en-US" altLang="ja-JP" dirty="0" err="1">
                <a:latin typeface="Arial" panose="020B0604020202020204" pitchFamily="34" charset="0"/>
                <a:cs typeface="Arial" panose="020B0604020202020204" pitchFamily="34" charset="0"/>
              </a:rPr>
              <a:t>Titov</a:t>
            </a:r>
            <a:r>
              <a:rPr lang="en-US" altLang="ja-JP" dirty="0">
                <a:latin typeface="Arial" panose="020B0604020202020204" pitchFamily="34" charset="0"/>
                <a:cs typeface="Arial" panose="020B0604020202020204" pitchFamily="34" charset="0"/>
              </a:rPr>
              <a:t> – National Oceanic and Atmospheric Administration, USA </a:t>
            </a:r>
            <a:endParaRPr lang="en-US" altLang="ja-JP"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ja-JP" dirty="0" smtClean="0">
                <a:latin typeface="Arial" panose="020B0604020202020204" pitchFamily="34" charset="0"/>
                <a:cs typeface="Arial" panose="020B0604020202020204" pitchFamily="34" charset="0"/>
              </a:rPr>
              <a:t>Laura </a:t>
            </a:r>
            <a:r>
              <a:rPr lang="en-US" altLang="ja-JP" dirty="0">
                <a:latin typeface="Arial" panose="020B0604020202020204" pitchFamily="34" charset="0"/>
                <a:cs typeface="Arial" panose="020B0604020202020204" pitchFamily="34" charset="0"/>
              </a:rPr>
              <a:t>Kong –International Tsunami Information Center </a:t>
            </a:r>
            <a:endParaRPr lang="en-US" altLang="ja-JP"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ja-JP" dirty="0" smtClean="0">
                <a:latin typeface="Arial" panose="020B0604020202020204" pitchFamily="34" charset="0"/>
                <a:cs typeface="Arial" panose="020B0604020202020204" pitchFamily="34" charset="0"/>
              </a:rPr>
              <a:t>Rick </a:t>
            </a:r>
            <a:r>
              <a:rPr lang="en-US" altLang="ja-JP" dirty="0">
                <a:latin typeface="Arial" panose="020B0604020202020204" pitchFamily="34" charset="0"/>
                <a:cs typeface="Arial" panose="020B0604020202020204" pitchFamily="34" charset="0"/>
              </a:rPr>
              <a:t>Bailey –Intergovernmental Oceanographic Commission of UNESCO</a:t>
            </a:r>
            <a:endParaRPr lang="ja-JP" altLang="en-US" dirty="0">
              <a:latin typeface="Arial" panose="020B0604020202020204" pitchFamily="34" charset="0"/>
              <a:cs typeface="Arial" panose="020B0604020202020204" pitchFamily="34" charset="0"/>
            </a:endParaRPr>
          </a:p>
        </p:txBody>
      </p:sp>
      <p:sp>
        <p:nvSpPr>
          <p:cNvPr id="5" name="正方形/長方形 4"/>
          <p:cNvSpPr/>
          <p:nvPr/>
        </p:nvSpPr>
        <p:spPr>
          <a:xfrm>
            <a:off x="558800" y="641471"/>
            <a:ext cx="4617739" cy="369332"/>
          </a:xfrm>
          <a:prstGeom prst="rect">
            <a:avLst/>
          </a:prstGeom>
        </p:spPr>
        <p:txBody>
          <a:bodyPr wrap="none">
            <a:spAutoFit/>
          </a:bodyPr>
          <a:lstStyle/>
          <a:p>
            <a:r>
              <a:rPr lang="en-US" altLang="ja-JP" dirty="0">
                <a:solidFill>
                  <a:schemeClr val="accent2"/>
                </a:solidFill>
                <a:latin typeface="Arial" panose="020B0604020202020204" pitchFamily="34" charset="0"/>
                <a:cs typeface="Arial" panose="020B0604020202020204" pitchFamily="34" charset="0"/>
              </a:rPr>
              <a:t>10.1.</a:t>
            </a:r>
            <a:r>
              <a:rPr lang="ja-JP" altLang="en-US" dirty="0">
                <a:solidFill>
                  <a:schemeClr val="accent2"/>
                </a:solidFill>
                <a:latin typeface="Arial" panose="020B0604020202020204" pitchFamily="34" charset="0"/>
                <a:cs typeface="Arial" panose="020B0604020202020204" pitchFamily="34" charset="0"/>
              </a:rPr>
              <a:t> </a:t>
            </a:r>
            <a:r>
              <a:rPr lang="en-US" altLang="ja-JP" dirty="0">
                <a:solidFill>
                  <a:schemeClr val="accent2"/>
                </a:solidFill>
                <a:latin typeface="Arial" panose="020B0604020202020204" pitchFamily="34" charset="0"/>
                <a:cs typeface="Arial" panose="020B0604020202020204" pitchFamily="34" charset="0"/>
              </a:rPr>
              <a:t>Tsunami Generated by Volcanoes (1) </a:t>
            </a:r>
            <a:endParaRPr lang="ja-JP" altLang="en-US" dirty="0">
              <a:solidFill>
                <a:schemeClr val="accent2"/>
              </a:solidFill>
              <a:latin typeface="Arial" panose="020B0604020202020204" pitchFamily="34" charset="0"/>
              <a:cs typeface="Arial" panose="020B0604020202020204" pitchFamily="34" charset="0"/>
            </a:endParaRPr>
          </a:p>
        </p:txBody>
      </p:sp>
      <p:sp>
        <p:nvSpPr>
          <p:cNvPr id="6" name="正方形/長方形 5"/>
          <p:cNvSpPr/>
          <p:nvPr/>
        </p:nvSpPr>
        <p:spPr>
          <a:xfrm>
            <a:off x="558800" y="1195469"/>
            <a:ext cx="8077200" cy="369332"/>
          </a:xfrm>
          <a:prstGeom prst="rect">
            <a:avLst/>
          </a:prstGeom>
        </p:spPr>
        <p:txBody>
          <a:bodyPr wrap="square">
            <a:spAutoFit/>
          </a:bodyPr>
          <a:lstStyle/>
          <a:p>
            <a:r>
              <a:rPr lang="ja-JP" altLang="en-US" dirty="0" smtClean="0">
                <a:solidFill>
                  <a:srgbClr val="00B050"/>
                </a:solidFill>
                <a:latin typeface="Arial" panose="020B0604020202020204" pitchFamily="34" charset="0"/>
                <a:cs typeface="Arial" panose="020B0604020202020204" pitchFamily="34" charset="0"/>
              </a:rPr>
              <a:t>“</a:t>
            </a:r>
            <a:r>
              <a:rPr lang="en-US" altLang="ja-JP" dirty="0" smtClean="0">
                <a:solidFill>
                  <a:srgbClr val="00B050"/>
                </a:solidFill>
                <a:latin typeface="Arial" panose="020B0604020202020204" pitchFamily="34" charset="0"/>
                <a:cs typeface="Arial" panose="020B0604020202020204" pitchFamily="34" charset="0"/>
              </a:rPr>
              <a:t>Monitoring </a:t>
            </a:r>
            <a:r>
              <a:rPr lang="en-US" altLang="ja-JP" dirty="0">
                <a:solidFill>
                  <a:srgbClr val="00B050"/>
                </a:solidFill>
                <a:latin typeface="Arial" panose="020B0604020202020204" pitchFamily="34" charset="0"/>
                <a:cs typeface="Arial" panose="020B0604020202020204" pitchFamily="34" charset="0"/>
              </a:rPr>
              <a:t>and Warning  for Tsunamis Generated  by </a:t>
            </a:r>
            <a:r>
              <a:rPr lang="en-US" altLang="ja-JP" dirty="0" smtClean="0">
                <a:solidFill>
                  <a:srgbClr val="00B050"/>
                </a:solidFill>
                <a:latin typeface="Arial" panose="020B0604020202020204" pitchFamily="34" charset="0"/>
                <a:cs typeface="Arial" panose="020B0604020202020204" pitchFamily="34" charset="0"/>
              </a:rPr>
              <a:t>Volcanoes</a:t>
            </a:r>
            <a:r>
              <a:rPr lang="ja-JP" altLang="en-US" dirty="0" smtClean="0">
                <a:solidFill>
                  <a:srgbClr val="00B050"/>
                </a:solidFill>
                <a:latin typeface="Arial" panose="020B0604020202020204" pitchFamily="34" charset="0"/>
                <a:cs typeface="Arial" panose="020B0604020202020204" pitchFamily="34" charset="0"/>
              </a:rPr>
              <a:t>”</a:t>
            </a:r>
            <a:r>
              <a:rPr lang="en-US" altLang="ja-JP" dirty="0" smtClean="0">
                <a:solidFill>
                  <a:srgbClr val="00B050"/>
                </a:solidFill>
                <a:latin typeface="Arial" panose="020B0604020202020204" pitchFamily="34" charset="0"/>
                <a:cs typeface="Arial" panose="020B0604020202020204" pitchFamily="34" charset="0"/>
              </a:rPr>
              <a:t> </a:t>
            </a:r>
            <a:endParaRPr lang="ja-JP" altLang="en-US"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994073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8855" y="672497"/>
            <a:ext cx="12043145" cy="5109091"/>
          </a:xfrm>
          <a:prstGeom prst="rect">
            <a:avLst/>
          </a:prstGeom>
          <a:solidFill>
            <a:schemeClr val="bg1"/>
          </a:solidFill>
        </p:spPr>
        <p:txBody>
          <a:bodyPr wrap="square">
            <a:spAutoFit/>
          </a:bodyPr>
          <a:lstStyle/>
          <a:p>
            <a:r>
              <a:rPr lang="en-US" altLang="ja-JP" sz="1600" dirty="0">
                <a:solidFill>
                  <a:srgbClr val="00B050"/>
                </a:solidFill>
                <a:latin typeface="Arial" panose="020B0604020202020204" pitchFamily="34" charset="0"/>
                <a:cs typeface="Arial" panose="020B0604020202020204" pitchFamily="34" charset="0"/>
              </a:rPr>
              <a:t>MONITORING AND WARNING </a:t>
            </a:r>
            <a:endParaRPr lang="en-US" altLang="ja-JP" sz="1600" dirty="0" smtClean="0">
              <a:solidFill>
                <a:srgbClr val="00B050"/>
              </a:solidFill>
              <a:latin typeface="Arial" panose="020B0604020202020204" pitchFamily="34" charset="0"/>
              <a:cs typeface="Arial" panose="020B0604020202020204" pitchFamily="34" charset="0"/>
            </a:endParaRPr>
          </a:p>
          <a:p>
            <a:pPr marL="342900" indent="-342900">
              <a:buAutoNum type="arabicPeriod"/>
            </a:pPr>
            <a:r>
              <a:rPr lang="en-US" altLang="ja-JP" sz="1600" dirty="0" smtClean="0">
                <a:latin typeface="Arial" panose="020B0604020202020204" pitchFamily="34" charset="0"/>
                <a:cs typeface="Arial" panose="020B0604020202020204" pitchFamily="34" charset="0"/>
              </a:rPr>
              <a:t>As </a:t>
            </a:r>
            <a:r>
              <a:rPr lang="en-US" altLang="ja-JP" sz="1600" dirty="0">
                <a:latin typeface="Arial" panose="020B0604020202020204" pitchFamily="34" charset="0"/>
                <a:cs typeface="Arial" panose="020B0604020202020204" pitchFamily="34" charset="0"/>
              </a:rPr>
              <a:t>a first step, </a:t>
            </a:r>
            <a:r>
              <a:rPr lang="en-US" altLang="ja-JP" sz="1600" dirty="0" err="1">
                <a:latin typeface="Arial" panose="020B0604020202020204" pitchFamily="34" charset="0"/>
                <a:cs typeface="Arial" panose="020B0604020202020204" pitchFamily="34" charset="0"/>
              </a:rPr>
              <a:t>organisation</a:t>
            </a:r>
            <a:r>
              <a:rPr lang="en-US" altLang="ja-JP" sz="1600" dirty="0">
                <a:latin typeface="Arial" panose="020B0604020202020204" pitchFamily="34" charset="0"/>
                <a:cs typeface="Arial" panose="020B0604020202020204" pitchFamily="34" charset="0"/>
              </a:rPr>
              <a:t>(s) should be designated for monitoring and warning of Tsunamis Generated by Volcanoes (TGV). The second and third </a:t>
            </a:r>
            <a:r>
              <a:rPr lang="en-US" altLang="ja-JP" sz="1600" dirty="0" smtClean="0">
                <a:latin typeface="Arial" panose="020B0604020202020204" pitchFamily="34" charset="0"/>
                <a:cs typeface="Arial" panose="020B0604020202020204" pitchFamily="34" charset="0"/>
              </a:rPr>
              <a:t>steps </a:t>
            </a:r>
            <a:r>
              <a:rPr lang="en-US" altLang="ja-JP" sz="1600" dirty="0">
                <a:latin typeface="Arial" panose="020B0604020202020204" pitchFamily="34" charset="0"/>
                <a:cs typeface="Arial" panose="020B0604020202020204" pitchFamily="34" charset="0"/>
              </a:rPr>
              <a:t>are to install monitoring instrumentation and develop Standard Operating Procedures (SOPs) to handle volcanic tsunamis. </a:t>
            </a:r>
            <a:endParaRPr lang="en-US" altLang="ja-JP" sz="1600" dirty="0" smtClean="0">
              <a:latin typeface="Arial" panose="020B0604020202020204" pitchFamily="34" charset="0"/>
              <a:cs typeface="Arial" panose="020B0604020202020204" pitchFamily="34" charset="0"/>
            </a:endParaRPr>
          </a:p>
          <a:p>
            <a:pPr marL="342900" indent="-342900">
              <a:buAutoNum type="arabicPeriod"/>
            </a:pPr>
            <a:r>
              <a:rPr lang="en-US" altLang="ja-JP" sz="1600" dirty="0" smtClean="0">
                <a:latin typeface="Arial" panose="020B0604020202020204" pitchFamily="34" charset="0"/>
                <a:cs typeface="Arial" panose="020B0604020202020204" pitchFamily="34" charset="0"/>
              </a:rPr>
              <a:t>TGV </a:t>
            </a:r>
            <a:r>
              <a:rPr lang="en-US" altLang="ja-JP" sz="1600" dirty="0">
                <a:latin typeface="Arial" panose="020B0604020202020204" pitchFamily="34" charset="0"/>
                <a:cs typeface="Arial" panose="020B0604020202020204" pitchFamily="34" charset="0"/>
              </a:rPr>
              <a:t>monitoring and warning system should be implemented by, or in cooperation with the National Tsunami Warning Centre (NTWC) and regional Tsunami Service Provider (TSP) and national and regional Volcano Service Providers, where such exist.  </a:t>
            </a:r>
            <a:endParaRPr lang="en-US" altLang="ja-JP" sz="1600" dirty="0" smtClean="0">
              <a:latin typeface="Arial" panose="020B0604020202020204" pitchFamily="34" charset="0"/>
              <a:cs typeface="Arial" panose="020B0604020202020204" pitchFamily="34" charset="0"/>
            </a:endParaRPr>
          </a:p>
          <a:p>
            <a:pPr marL="342900" indent="-342900">
              <a:buAutoNum type="arabicPeriod"/>
            </a:pPr>
            <a:r>
              <a:rPr lang="en-US" altLang="ja-JP" sz="1600" dirty="0" smtClean="0">
                <a:latin typeface="Arial" panose="020B0604020202020204" pitchFamily="34" charset="0"/>
                <a:cs typeface="Arial" panose="020B0604020202020204" pitchFamily="34" charset="0"/>
              </a:rPr>
              <a:t>All </a:t>
            </a:r>
            <a:r>
              <a:rPr lang="en-US" altLang="ja-JP" sz="1600" dirty="0">
                <a:latin typeface="Arial" panose="020B0604020202020204" pitchFamily="34" charset="0"/>
                <a:cs typeface="Arial" panose="020B0604020202020204" pitchFamily="34" charset="0"/>
              </a:rPr>
              <a:t>volcanoes mentioned in the TGV report should be monitored and have processes in place to warn for tsunamis. Should other, potentially </a:t>
            </a:r>
            <a:r>
              <a:rPr lang="en-US" altLang="ja-JP" sz="1600" dirty="0" err="1">
                <a:latin typeface="Arial" panose="020B0604020202020204" pitchFamily="34" charset="0"/>
                <a:cs typeface="Arial" panose="020B0604020202020204" pitchFamily="34" charset="0"/>
              </a:rPr>
              <a:t>tsunamigenic</a:t>
            </a:r>
            <a:r>
              <a:rPr lang="en-US" altLang="ja-JP" sz="1600" dirty="0">
                <a:latin typeface="Arial" panose="020B0604020202020204" pitchFamily="34" charset="0"/>
                <a:cs typeface="Arial" panose="020B0604020202020204" pitchFamily="34" charset="0"/>
              </a:rPr>
              <a:t> volcanoes begin erupting, these should also be monitored and included within the tsunami warning process.  </a:t>
            </a:r>
            <a:endParaRPr lang="en-US" altLang="ja-JP" sz="1600" dirty="0" smtClean="0">
              <a:latin typeface="Arial" panose="020B0604020202020204" pitchFamily="34" charset="0"/>
              <a:cs typeface="Arial" panose="020B0604020202020204" pitchFamily="34" charset="0"/>
            </a:endParaRPr>
          </a:p>
          <a:p>
            <a:pPr marL="342900" indent="-342900">
              <a:buAutoNum type="arabicPeriod"/>
            </a:pPr>
            <a:r>
              <a:rPr lang="en-US" altLang="ja-JP" sz="1600" dirty="0" smtClean="0">
                <a:latin typeface="Arial" panose="020B0604020202020204" pitchFamily="34" charset="0"/>
                <a:cs typeface="Arial" panose="020B0604020202020204" pitchFamily="34" charset="0"/>
              </a:rPr>
              <a:t>Detect/warn </a:t>
            </a:r>
            <a:r>
              <a:rPr lang="en-US" altLang="ja-JP" sz="1600" dirty="0">
                <a:latin typeface="Arial" panose="020B0604020202020204" pitchFamily="34" charset="0"/>
                <a:cs typeface="Arial" panose="020B0604020202020204" pitchFamily="34" charset="0"/>
              </a:rPr>
              <a:t>geophysical (seismology, GNSS, </a:t>
            </a:r>
            <a:r>
              <a:rPr lang="en-US" altLang="ja-JP" sz="1600" dirty="0" err="1">
                <a:latin typeface="Arial" panose="020B0604020202020204" pitchFamily="34" charset="0"/>
                <a:cs typeface="Arial" panose="020B0604020202020204" pitchFamily="34" charset="0"/>
              </a:rPr>
              <a:t>tiltmeter</a:t>
            </a:r>
            <a:r>
              <a:rPr lang="en-US" altLang="ja-JP" sz="1600" dirty="0">
                <a:latin typeface="Arial" panose="020B0604020202020204" pitchFamily="34" charset="0"/>
                <a:cs typeface="Arial" panose="020B0604020202020204" pitchFamily="34" charset="0"/>
              </a:rPr>
              <a:t>, barometric and sea level data streams need to be available to the designated tsunami monitoring/warning agency (and possibly also to the volcano monitoring agency)  </a:t>
            </a:r>
          </a:p>
          <a:p>
            <a:pPr marL="342900" indent="-342900">
              <a:buAutoNum type="arabicPeriod"/>
            </a:pPr>
            <a:r>
              <a:rPr lang="en-US" altLang="ja-JP" sz="1600" dirty="0" smtClean="0">
                <a:latin typeface="Arial" panose="020B0604020202020204" pitchFamily="34" charset="0"/>
                <a:cs typeface="Arial" panose="020B0604020202020204" pitchFamily="34" charset="0"/>
              </a:rPr>
              <a:t>As </a:t>
            </a:r>
            <a:r>
              <a:rPr lang="en-US" altLang="ja-JP" sz="1600" dirty="0">
                <a:latin typeface="Arial" panose="020B0604020202020204" pitchFamily="34" charset="0"/>
                <a:cs typeface="Arial" panose="020B0604020202020204" pitchFamily="34" charset="0"/>
              </a:rPr>
              <a:t>well as monitoring systems for volcano activity and potential far-field propagation of sea level signal, a sea level gauges network with real-time continuous data transmission should be deployed close to each identified volcano to verify risk and then ongoing monitoring and warning. One second sampling with 1cm accuracy (&lt; 1 mm sampling) is recommended sampling is recommended for recording and automatic detection. Data transmission through radio or microwave links, fiber optic, or dedicated telephone lines, or other modes should be implemented to ensure the data is transmitted and received and widely shared with international community in a timely manner.  </a:t>
            </a:r>
            <a:endParaRPr lang="en-US" altLang="ja-JP" sz="1600" dirty="0" smtClean="0">
              <a:latin typeface="Arial" panose="020B0604020202020204" pitchFamily="34" charset="0"/>
              <a:cs typeface="Arial" panose="020B0604020202020204" pitchFamily="34" charset="0"/>
            </a:endParaRPr>
          </a:p>
          <a:p>
            <a:pPr marL="342900" indent="-342900">
              <a:buAutoNum type="arabicPeriod"/>
            </a:pPr>
            <a:r>
              <a:rPr lang="en-US" altLang="ja-JP" sz="1600" dirty="0" smtClean="0">
                <a:latin typeface="Arial" panose="020B0604020202020204" pitchFamily="34" charset="0"/>
                <a:cs typeface="Arial" panose="020B0604020202020204" pitchFamily="34" charset="0"/>
              </a:rPr>
              <a:t>Methods </a:t>
            </a:r>
            <a:r>
              <a:rPr lang="en-US" altLang="ja-JP" sz="1600" dirty="0">
                <a:latin typeface="Arial" panose="020B0604020202020204" pitchFamily="34" charset="0"/>
                <a:cs typeface="Arial" panose="020B0604020202020204" pitchFamily="34" charset="0"/>
              </a:rPr>
              <a:t>to also specifically alert persons in remote areas (such as scientific teams in the field, or recreational hikers) should be considered. </a:t>
            </a:r>
          </a:p>
          <a:p>
            <a:pPr marL="342900" indent="-342900">
              <a:buAutoNum type="arabicPeriod"/>
            </a:pPr>
            <a:r>
              <a:rPr lang="en-US" altLang="ja-JP" sz="1600" dirty="0" smtClean="0">
                <a:latin typeface="Arial" panose="020B0604020202020204" pitchFamily="34" charset="0"/>
                <a:cs typeface="Arial" panose="020B0604020202020204" pitchFamily="34" charset="0"/>
              </a:rPr>
              <a:t>TGV </a:t>
            </a:r>
            <a:r>
              <a:rPr lang="en-US" altLang="ja-JP" sz="1600" dirty="0">
                <a:latin typeface="Arial" panose="020B0604020202020204" pitchFamily="34" charset="0"/>
                <a:cs typeface="Arial" panose="020B0604020202020204" pitchFamily="34" charset="0"/>
              </a:rPr>
              <a:t>SOPs for tsunami warning should be linked with existing Volcano Alert Activity scales. </a:t>
            </a:r>
            <a:endParaRPr lang="ja-JP" altLang="en-US" sz="1600" dirty="0">
              <a:latin typeface="Arial" panose="020B0604020202020204" pitchFamily="34" charset="0"/>
              <a:cs typeface="Arial" panose="020B0604020202020204" pitchFamily="34" charset="0"/>
            </a:endParaRPr>
          </a:p>
        </p:txBody>
      </p:sp>
      <p:sp>
        <p:nvSpPr>
          <p:cNvPr id="3" name="正方形/長方形 2"/>
          <p:cNvSpPr/>
          <p:nvPr/>
        </p:nvSpPr>
        <p:spPr>
          <a:xfrm>
            <a:off x="328200" y="171524"/>
            <a:ext cx="6100773" cy="461665"/>
          </a:xfrm>
          <a:prstGeom prst="rect">
            <a:avLst/>
          </a:prstGeom>
        </p:spPr>
        <p:txBody>
          <a:bodyPr wrap="none">
            <a:spAutoFit/>
          </a:bodyPr>
          <a:lstStyle/>
          <a:p>
            <a:r>
              <a:rPr lang="en-US" altLang="ja-JP" sz="2400" dirty="0" smtClean="0">
                <a:solidFill>
                  <a:schemeClr val="accent2"/>
                </a:solidFill>
                <a:latin typeface="Arial" panose="020B0604020202020204" pitchFamily="34" charset="0"/>
                <a:cs typeface="Arial" panose="020B0604020202020204" pitchFamily="34" charset="0"/>
              </a:rPr>
              <a:t>10.1.</a:t>
            </a:r>
            <a:r>
              <a:rPr lang="ja-JP" altLang="en-US" sz="2400" dirty="0">
                <a:solidFill>
                  <a:schemeClr val="accent2"/>
                </a:solidFill>
                <a:latin typeface="Arial" panose="020B0604020202020204" pitchFamily="34" charset="0"/>
                <a:cs typeface="Arial" panose="020B0604020202020204" pitchFamily="34" charset="0"/>
              </a:rPr>
              <a:t> </a:t>
            </a:r>
            <a:r>
              <a:rPr lang="en-US" altLang="ja-JP" sz="2400" dirty="0" smtClean="0">
                <a:solidFill>
                  <a:schemeClr val="accent2"/>
                </a:solidFill>
                <a:latin typeface="Arial" panose="020B0604020202020204" pitchFamily="34" charset="0"/>
                <a:cs typeface="Arial" panose="020B0604020202020204" pitchFamily="34" charset="0"/>
              </a:rPr>
              <a:t>Tsunami </a:t>
            </a:r>
            <a:r>
              <a:rPr lang="en-US" altLang="ja-JP" sz="2400" dirty="0">
                <a:solidFill>
                  <a:schemeClr val="accent2"/>
                </a:solidFill>
                <a:latin typeface="Arial" panose="020B0604020202020204" pitchFamily="34" charset="0"/>
                <a:cs typeface="Arial" panose="020B0604020202020204" pitchFamily="34" charset="0"/>
              </a:rPr>
              <a:t>Generated by </a:t>
            </a:r>
            <a:r>
              <a:rPr lang="en-US" altLang="ja-JP" sz="2400" dirty="0" smtClean="0">
                <a:solidFill>
                  <a:schemeClr val="accent2"/>
                </a:solidFill>
                <a:latin typeface="Arial" panose="020B0604020202020204" pitchFamily="34" charset="0"/>
                <a:cs typeface="Arial" panose="020B0604020202020204" pitchFamily="34" charset="0"/>
              </a:rPr>
              <a:t>Volcanoes (2) </a:t>
            </a:r>
            <a:endParaRPr lang="ja-JP" altLang="en-US" sz="24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912746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63525" y="1443841"/>
            <a:ext cx="9579935" cy="3970318"/>
          </a:xfrm>
          <a:prstGeom prst="rect">
            <a:avLst/>
          </a:prstGeom>
        </p:spPr>
        <p:txBody>
          <a:bodyPr wrap="square">
            <a:spAutoFit/>
          </a:bodyPr>
          <a:lstStyle/>
          <a:p>
            <a:r>
              <a:rPr lang="en-US" altLang="ja-JP" dirty="0">
                <a:solidFill>
                  <a:srgbClr val="00B050"/>
                </a:solidFill>
                <a:latin typeface="Arial" panose="020B0604020202020204" pitchFamily="34" charset="0"/>
                <a:cs typeface="Arial" panose="020B0604020202020204" pitchFamily="34" charset="0"/>
              </a:rPr>
              <a:t>RISK ASSESSMENT AND PREPAREDNESS: </a:t>
            </a:r>
            <a:endParaRPr lang="en-US" altLang="ja-JP" dirty="0" smtClean="0">
              <a:solidFill>
                <a:srgbClr val="00B050"/>
              </a:solidFill>
              <a:latin typeface="Arial" panose="020B0604020202020204" pitchFamily="34" charset="0"/>
              <a:cs typeface="Arial" panose="020B0604020202020204" pitchFamily="34" charset="0"/>
            </a:endParaRPr>
          </a:p>
          <a:p>
            <a:pPr marL="342900" indent="-342900">
              <a:buFont typeface="+mj-lt"/>
              <a:buAutoNum type="arabicPeriod"/>
            </a:pPr>
            <a:r>
              <a:rPr lang="en-US" altLang="ja-JP" dirty="0" smtClean="0">
                <a:latin typeface="Arial" panose="020B0604020202020204" pitchFamily="34" charset="0"/>
                <a:cs typeface="Arial" panose="020B0604020202020204" pitchFamily="34" charset="0"/>
              </a:rPr>
              <a:t>A </a:t>
            </a:r>
            <a:r>
              <a:rPr lang="en-US" altLang="ja-JP" dirty="0">
                <a:latin typeface="Arial" panose="020B0604020202020204" pitchFamily="34" charset="0"/>
                <a:cs typeface="Arial" panose="020B0604020202020204" pitchFamily="34" charset="0"/>
              </a:rPr>
              <a:t>TGV hazard and risk assessment should be undertaken to determine vulnerable areas. </a:t>
            </a:r>
            <a:endParaRPr lang="en-US" altLang="ja-JP" dirty="0" smtClean="0">
              <a:latin typeface="Arial" panose="020B0604020202020204" pitchFamily="34" charset="0"/>
              <a:cs typeface="Arial" panose="020B0604020202020204" pitchFamily="34" charset="0"/>
            </a:endParaRPr>
          </a:p>
          <a:p>
            <a:pPr marL="342900" indent="-342900">
              <a:buFont typeface="+mj-lt"/>
              <a:buAutoNum type="arabicPeriod"/>
            </a:pPr>
            <a:r>
              <a:rPr lang="en-US" altLang="ja-JP" dirty="0" smtClean="0">
                <a:latin typeface="Arial" panose="020B0604020202020204" pitchFamily="34" charset="0"/>
                <a:cs typeface="Arial" panose="020B0604020202020204" pitchFamily="34" charset="0"/>
              </a:rPr>
              <a:t>For </a:t>
            </a:r>
            <a:r>
              <a:rPr lang="en-US" altLang="ja-JP" dirty="0">
                <a:latin typeface="Arial" panose="020B0604020202020204" pitchFamily="34" charset="0"/>
                <a:cs typeface="Arial" panose="020B0604020202020204" pitchFamily="34" charset="0"/>
              </a:rPr>
              <a:t>TGV, multi-stakeholder meetings should be convened that included science agencies, volcano and tsunami warning operations </a:t>
            </a:r>
            <a:r>
              <a:rPr lang="en-US" altLang="ja-JP" dirty="0" err="1">
                <a:latin typeface="Arial" panose="020B0604020202020204" pitchFamily="34" charset="0"/>
                <a:cs typeface="Arial" panose="020B0604020202020204" pitchFamily="34" charset="0"/>
              </a:rPr>
              <a:t>centres</a:t>
            </a:r>
            <a:r>
              <a:rPr lang="en-US" altLang="ja-JP" dirty="0">
                <a:latin typeface="Arial" panose="020B0604020202020204" pitchFamily="34" charset="0"/>
                <a:cs typeface="Arial" panose="020B0604020202020204" pitchFamily="34" charset="0"/>
              </a:rPr>
              <a:t>, and disaster management agencies. For each identified potential source, worst-case and credible scenario planning discussions should start as soon as possible.  </a:t>
            </a:r>
            <a:endParaRPr lang="en-US" altLang="ja-JP" dirty="0" smtClean="0">
              <a:latin typeface="Arial" panose="020B0604020202020204" pitchFamily="34" charset="0"/>
              <a:cs typeface="Arial" panose="020B0604020202020204" pitchFamily="34" charset="0"/>
            </a:endParaRPr>
          </a:p>
          <a:p>
            <a:pPr marL="342900" indent="-342900">
              <a:buFont typeface="+mj-lt"/>
              <a:buAutoNum type="arabicPeriod"/>
            </a:pPr>
            <a:r>
              <a:rPr lang="en-US" altLang="ja-JP" dirty="0" smtClean="0">
                <a:latin typeface="Arial" panose="020B0604020202020204" pitchFamily="34" charset="0"/>
                <a:cs typeface="Arial" panose="020B0604020202020204" pitchFamily="34" charset="0"/>
              </a:rPr>
              <a:t>During </a:t>
            </a:r>
            <a:r>
              <a:rPr lang="en-US" altLang="ja-JP" dirty="0">
                <a:latin typeface="Arial" panose="020B0604020202020204" pitchFamily="34" charset="0"/>
                <a:cs typeface="Arial" panose="020B0604020202020204" pitchFamily="34" charset="0"/>
              </a:rPr>
              <a:t>a period of heightened TGV hazard, consider closing access to vulnerable areas. When eruption is imminent and then tsunami hazard is high, consider evacuating populations from vulnerable locations.  </a:t>
            </a:r>
            <a:endParaRPr lang="en-US" altLang="ja-JP" dirty="0" smtClean="0">
              <a:latin typeface="Arial" panose="020B0604020202020204" pitchFamily="34" charset="0"/>
              <a:cs typeface="Arial" panose="020B0604020202020204" pitchFamily="34" charset="0"/>
            </a:endParaRPr>
          </a:p>
          <a:p>
            <a:pPr marL="342900" indent="-342900">
              <a:buFont typeface="+mj-lt"/>
              <a:buAutoNum type="arabicPeriod"/>
            </a:pPr>
            <a:r>
              <a:rPr lang="en-US" altLang="ja-JP" dirty="0" smtClean="0">
                <a:latin typeface="Arial" panose="020B0604020202020204" pitchFamily="34" charset="0"/>
                <a:cs typeface="Arial" panose="020B0604020202020204" pitchFamily="34" charset="0"/>
              </a:rPr>
              <a:t>Specific </a:t>
            </a:r>
            <a:r>
              <a:rPr lang="en-US" altLang="ja-JP" dirty="0">
                <a:latin typeface="Arial" panose="020B0604020202020204" pitchFamily="34" charset="0"/>
                <a:cs typeface="Arial" panose="020B0604020202020204" pitchFamily="34" charset="0"/>
              </a:rPr>
              <a:t>TGV signage and evacuation routes should be implemented in all areas that may be impacted by tsunamis generated by volcanoes.  </a:t>
            </a:r>
            <a:endParaRPr lang="en-US" altLang="ja-JP" dirty="0" smtClean="0">
              <a:latin typeface="Arial" panose="020B0604020202020204" pitchFamily="34" charset="0"/>
              <a:cs typeface="Arial" panose="020B0604020202020204" pitchFamily="34" charset="0"/>
            </a:endParaRPr>
          </a:p>
          <a:p>
            <a:pPr marL="342900" indent="-342900">
              <a:buFont typeface="+mj-lt"/>
              <a:buAutoNum type="arabicPeriod"/>
            </a:pPr>
            <a:r>
              <a:rPr lang="en-US" altLang="ja-JP" dirty="0" smtClean="0">
                <a:latin typeface="Arial" panose="020B0604020202020204" pitchFamily="34" charset="0"/>
                <a:cs typeface="Arial" panose="020B0604020202020204" pitchFamily="34" charset="0"/>
              </a:rPr>
              <a:t>TGV </a:t>
            </a:r>
            <a:r>
              <a:rPr lang="en-US" altLang="ja-JP" dirty="0">
                <a:latin typeface="Arial" panose="020B0604020202020204" pitchFamily="34" charset="0"/>
                <a:cs typeface="Arial" panose="020B0604020202020204" pitchFamily="34" charset="0"/>
              </a:rPr>
              <a:t>public awareness campaigns should be conducted regularly – the type and frequency of awareness activities may be different for the local population compared to transient populations such as tourists.</a:t>
            </a:r>
            <a:endParaRPr lang="ja-JP" altLang="en-US" dirty="0">
              <a:latin typeface="Arial" panose="020B0604020202020204" pitchFamily="34" charset="0"/>
              <a:cs typeface="Arial" panose="020B0604020202020204" pitchFamily="34" charset="0"/>
            </a:endParaRPr>
          </a:p>
        </p:txBody>
      </p:sp>
      <p:sp>
        <p:nvSpPr>
          <p:cNvPr id="3" name="正方形/長方形 2"/>
          <p:cNvSpPr/>
          <p:nvPr/>
        </p:nvSpPr>
        <p:spPr>
          <a:xfrm>
            <a:off x="563525" y="511766"/>
            <a:ext cx="6100773" cy="461665"/>
          </a:xfrm>
          <a:prstGeom prst="rect">
            <a:avLst/>
          </a:prstGeom>
        </p:spPr>
        <p:txBody>
          <a:bodyPr wrap="none">
            <a:spAutoFit/>
          </a:bodyPr>
          <a:lstStyle/>
          <a:p>
            <a:r>
              <a:rPr lang="en-US" altLang="ja-JP" sz="2400" dirty="0" smtClean="0">
                <a:solidFill>
                  <a:schemeClr val="accent2"/>
                </a:solidFill>
                <a:latin typeface="Arial" panose="020B0604020202020204" pitchFamily="34" charset="0"/>
                <a:cs typeface="Arial" panose="020B0604020202020204" pitchFamily="34" charset="0"/>
              </a:rPr>
              <a:t>10.1.</a:t>
            </a:r>
            <a:r>
              <a:rPr lang="ja-JP" altLang="en-US" sz="2400" dirty="0">
                <a:solidFill>
                  <a:schemeClr val="accent2"/>
                </a:solidFill>
                <a:latin typeface="Arial" panose="020B0604020202020204" pitchFamily="34" charset="0"/>
                <a:cs typeface="Arial" panose="020B0604020202020204" pitchFamily="34" charset="0"/>
              </a:rPr>
              <a:t> </a:t>
            </a:r>
            <a:r>
              <a:rPr lang="en-US" altLang="ja-JP" sz="2400" dirty="0" smtClean="0">
                <a:solidFill>
                  <a:schemeClr val="accent2"/>
                </a:solidFill>
                <a:latin typeface="Arial" panose="020B0604020202020204" pitchFamily="34" charset="0"/>
                <a:cs typeface="Arial" panose="020B0604020202020204" pitchFamily="34" charset="0"/>
              </a:rPr>
              <a:t>Tsunami </a:t>
            </a:r>
            <a:r>
              <a:rPr lang="en-US" altLang="ja-JP" sz="2400" dirty="0">
                <a:solidFill>
                  <a:schemeClr val="accent2"/>
                </a:solidFill>
                <a:latin typeface="Arial" panose="020B0604020202020204" pitchFamily="34" charset="0"/>
                <a:cs typeface="Arial" panose="020B0604020202020204" pitchFamily="34" charset="0"/>
              </a:rPr>
              <a:t>Generated by </a:t>
            </a:r>
            <a:r>
              <a:rPr lang="en-US" altLang="ja-JP" sz="2400" dirty="0" smtClean="0">
                <a:solidFill>
                  <a:schemeClr val="accent2"/>
                </a:solidFill>
                <a:latin typeface="Arial" panose="020B0604020202020204" pitchFamily="34" charset="0"/>
                <a:cs typeface="Arial" panose="020B0604020202020204" pitchFamily="34" charset="0"/>
              </a:rPr>
              <a:t>Volcanoes (3) </a:t>
            </a:r>
            <a:endParaRPr lang="ja-JP" altLang="en-US" sz="24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072944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30199" y="442943"/>
            <a:ext cx="9109075" cy="4524315"/>
          </a:xfrm>
          <a:prstGeom prst="rect">
            <a:avLst/>
          </a:prstGeom>
          <a:solidFill>
            <a:schemeClr val="bg1"/>
          </a:solidFill>
        </p:spPr>
        <p:txBody>
          <a:bodyPr wrap="square">
            <a:spAutoFit/>
          </a:bodyPr>
          <a:lstStyle/>
          <a:p>
            <a:r>
              <a:rPr lang="en-US" altLang="ja-JP" sz="1200" dirty="0">
                <a:latin typeface="Arial" panose="020B0604020202020204" pitchFamily="34" charset="0"/>
                <a:cs typeface="Arial" panose="020B0604020202020204" pitchFamily="34" charset="0"/>
              </a:rPr>
              <a:t>Prepared by the Ad hoc Team on </a:t>
            </a:r>
            <a:r>
              <a:rPr lang="en-US" altLang="ja-JP" sz="1200" dirty="0" err="1">
                <a:solidFill>
                  <a:srgbClr val="FF0000"/>
                </a:solidFill>
                <a:latin typeface="Arial" panose="020B0604020202020204" pitchFamily="34" charset="0"/>
                <a:cs typeface="Arial" panose="020B0604020202020204" pitchFamily="34" charset="0"/>
              </a:rPr>
              <a:t>Meteotsunamis</a:t>
            </a:r>
            <a:r>
              <a:rPr lang="en-US" altLang="ja-JP" sz="1200" dirty="0">
                <a:solidFill>
                  <a:srgbClr val="FF0000"/>
                </a:solidFill>
                <a:latin typeface="Arial" panose="020B0604020202020204" pitchFamily="34" charset="0"/>
                <a:cs typeface="Arial" panose="020B0604020202020204" pitchFamily="34" charset="0"/>
              </a:rPr>
              <a:t>: definition, detection and alerting services </a:t>
            </a:r>
            <a:r>
              <a:rPr lang="en-US" altLang="ja-JP" sz="1200" dirty="0" smtClean="0">
                <a:solidFill>
                  <a:srgbClr val="FF0000"/>
                </a:solidFill>
                <a:latin typeface="Arial" panose="020B0604020202020204" pitchFamily="34" charset="0"/>
                <a:cs typeface="Arial" panose="020B0604020202020204" pitchFamily="34" charset="0"/>
              </a:rPr>
              <a:t>investigation</a:t>
            </a:r>
          </a:p>
          <a:p>
            <a:r>
              <a:rPr lang="en-US" altLang="ja-JP" sz="1200" dirty="0" smtClean="0">
                <a:latin typeface="Arial" panose="020B0604020202020204" pitchFamily="34" charset="0"/>
                <a:cs typeface="Arial" panose="020B0604020202020204" pitchFamily="34" charset="0"/>
              </a:rPr>
              <a:t>IOC</a:t>
            </a:r>
            <a:r>
              <a:rPr lang="ja-JP" altLang="en-US" sz="1200" dirty="0" smtClean="0">
                <a:latin typeface="Arial" panose="020B0604020202020204" pitchFamily="34" charset="0"/>
                <a:cs typeface="Arial" panose="020B0604020202020204" pitchFamily="34" charset="0"/>
              </a:rPr>
              <a:t>；</a:t>
            </a:r>
            <a:endParaRPr lang="en-US" altLang="ja-JP"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ja-JP" sz="1200" dirty="0" smtClean="0">
                <a:latin typeface="Arial" panose="020B0604020202020204" pitchFamily="34" charset="0"/>
                <a:cs typeface="Arial" panose="020B0604020202020204" pitchFamily="34" charset="0"/>
              </a:rPr>
              <a:t>Mike </a:t>
            </a:r>
            <a:r>
              <a:rPr lang="en-US" altLang="ja-JP" sz="1200" dirty="0">
                <a:latin typeface="Arial" panose="020B0604020202020204" pitchFamily="34" charset="0"/>
                <a:cs typeface="Arial" panose="020B0604020202020204" pitchFamily="34" charset="0"/>
              </a:rPr>
              <a:t>Angove  (Chair) National Oceanic and Atmospheric Administration, USA (2022–2023) and then </a:t>
            </a:r>
            <a:r>
              <a:rPr lang="en-US" altLang="ja-JP" sz="1200" dirty="0" smtClean="0">
                <a:latin typeface="Arial" panose="020B0604020202020204" pitchFamily="34" charset="0"/>
                <a:cs typeface="Arial" panose="020B0604020202020204" pitchFamily="34" charset="0"/>
              </a:rPr>
              <a:t>consultant</a:t>
            </a:r>
          </a:p>
          <a:p>
            <a:pPr marL="171450" indent="-171450">
              <a:buFont typeface="Arial" panose="020B0604020202020204" pitchFamily="34" charset="0"/>
              <a:buChar char="•"/>
            </a:pPr>
            <a:r>
              <a:rPr lang="en-US" altLang="ja-JP" sz="1200" dirty="0" smtClean="0">
                <a:latin typeface="Arial" panose="020B0604020202020204" pitchFamily="34" charset="0"/>
                <a:cs typeface="Arial" panose="020B0604020202020204" pitchFamily="34" charset="0"/>
              </a:rPr>
              <a:t>Ivica </a:t>
            </a:r>
            <a:r>
              <a:rPr lang="en-US" altLang="ja-JP" sz="1200" dirty="0" err="1">
                <a:latin typeface="Arial" panose="020B0604020202020204" pitchFamily="34" charset="0"/>
                <a:cs typeface="Arial" panose="020B0604020202020204" pitchFamily="34" charset="0"/>
              </a:rPr>
              <a:t>Vilibić</a:t>
            </a:r>
            <a:r>
              <a:rPr lang="en-US" altLang="ja-JP" sz="1200" dirty="0">
                <a:latin typeface="Arial" panose="020B0604020202020204" pitchFamily="34" charset="0"/>
                <a:cs typeface="Arial" panose="020B0604020202020204" pitchFamily="34" charset="0"/>
              </a:rPr>
              <a:t>  (Co-chair) Institute of Oceanography and Fisheries, Croatia Mohammad </a:t>
            </a:r>
            <a:r>
              <a:rPr lang="en-US" altLang="ja-JP" sz="1200" dirty="0" err="1">
                <a:latin typeface="Arial" panose="020B0604020202020204" pitchFamily="34" charset="0"/>
                <a:cs typeface="Arial" panose="020B0604020202020204" pitchFamily="34" charset="0"/>
              </a:rPr>
              <a:t>Heidarzadeh</a:t>
            </a:r>
            <a:r>
              <a:rPr lang="en-US" altLang="ja-JP" sz="1200" dirty="0">
                <a:latin typeface="Arial" panose="020B0604020202020204" pitchFamily="34" charset="0"/>
                <a:cs typeface="Arial" panose="020B0604020202020204" pitchFamily="34" charset="0"/>
              </a:rPr>
              <a:t>  University of Bath, UK Sebastian Monserrat  University of the Balearic Islands, Spain </a:t>
            </a:r>
            <a:endParaRPr lang="en-US" altLang="ja-JP"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ja-JP" sz="1200" dirty="0" smtClean="0">
                <a:latin typeface="Arial" panose="020B0604020202020204" pitchFamily="34" charset="0"/>
                <a:cs typeface="Arial" panose="020B0604020202020204" pitchFamily="34" charset="0"/>
              </a:rPr>
              <a:t>Emile </a:t>
            </a:r>
            <a:r>
              <a:rPr lang="en-US" altLang="ja-JP" sz="1200" dirty="0" err="1">
                <a:latin typeface="Arial" panose="020B0604020202020204" pitchFamily="34" charset="0"/>
                <a:cs typeface="Arial" panose="020B0604020202020204" pitchFamily="34" charset="0"/>
              </a:rPr>
              <a:t>Okal</a:t>
            </a:r>
            <a:r>
              <a:rPr lang="en-US" altLang="ja-JP" sz="1200" dirty="0">
                <a:latin typeface="Arial" panose="020B0604020202020204" pitchFamily="34" charset="0"/>
                <a:cs typeface="Arial" panose="020B0604020202020204" pitchFamily="34" charset="0"/>
              </a:rPr>
              <a:t>   Northwestern University, USA </a:t>
            </a:r>
            <a:endParaRPr lang="en-US" altLang="ja-JP"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ja-JP" sz="1200" dirty="0" smtClean="0">
                <a:latin typeface="Arial" panose="020B0604020202020204" pitchFamily="34" charset="0"/>
                <a:cs typeface="Arial" panose="020B0604020202020204" pitchFamily="34" charset="0"/>
              </a:rPr>
              <a:t>Chari </a:t>
            </a:r>
            <a:r>
              <a:rPr lang="en-US" altLang="ja-JP" sz="1200" dirty="0" err="1">
                <a:latin typeface="Arial" panose="020B0604020202020204" pitchFamily="34" charset="0"/>
                <a:cs typeface="Arial" panose="020B0604020202020204" pitchFamily="34" charset="0"/>
              </a:rPr>
              <a:t>Pattiaratchi</a:t>
            </a:r>
            <a:r>
              <a:rPr lang="en-US" altLang="ja-JP" sz="1200" dirty="0">
                <a:latin typeface="Arial" panose="020B0604020202020204" pitchFamily="34" charset="0"/>
                <a:cs typeface="Arial" panose="020B0604020202020204" pitchFamily="34" charset="0"/>
              </a:rPr>
              <a:t>  University of Western Australia, Australia </a:t>
            </a:r>
            <a:endParaRPr lang="en-US" altLang="ja-JP"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ja-JP" sz="1200" dirty="0" smtClean="0">
                <a:latin typeface="Arial" panose="020B0604020202020204" pitchFamily="34" charset="0"/>
                <a:cs typeface="Arial" panose="020B0604020202020204" pitchFamily="34" charset="0"/>
              </a:rPr>
              <a:t>Alexander </a:t>
            </a:r>
            <a:r>
              <a:rPr lang="en-US" altLang="ja-JP" sz="1200" dirty="0" err="1">
                <a:latin typeface="Arial" panose="020B0604020202020204" pitchFamily="34" charset="0"/>
                <a:cs typeface="Arial" panose="020B0604020202020204" pitchFamily="34" charset="0"/>
              </a:rPr>
              <a:t>Rabinovich</a:t>
            </a:r>
            <a:r>
              <a:rPr lang="en-US" altLang="ja-JP" sz="1200" dirty="0">
                <a:latin typeface="Arial" panose="020B0604020202020204" pitchFamily="34" charset="0"/>
                <a:cs typeface="Arial" panose="020B0604020202020204" pitchFamily="34" charset="0"/>
              </a:rPr>
              <a:t> Institute of Oceanology of Russian Academy of Sciences, Russia </a:t>
            </a:r>
            <a:endParaRPr lang="en-US" altLang="ja-JP"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ja-JP" sz="1200" dirty="0" err="1" smtClean="0">
                <a:latin typeface="Arial" panose="020B0604020202020204" pitchFamily="34" charset="0"/>
                <a:cs typeface="Arial" panose="020B0604020202020204" pitchFamily="34" charset="0"/>
              </a:rPr>
              <a:t>Jadranka</a:t>
            </a:r>
            <a:r>
              <a:rPr lang="en-US" altLang="ja-JP" sz="1200" dirty="0" smtClean="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Šepić</a:t>
            </a:r>
            <a:r>
              <a:rPr lang="en-US" altLang="ja-JP" sz="1200" dirty="0">
                <a:latin typeface="Arial" panose="020B0604020202020204" pitchFamily="34" charset="0"/>
                <a:cs typeface="Arial" panose="020B0604020202020204" pitchFamily="34" charset="0"/>
              </a:rPr>
              <a:t>  University of Split, Croatia </a:t>
            </a:r>
            <a:endParaRPr lang="en-US" altLang="ja-JP"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ja-JP" sz="1200" dirty="0" err="1" smtClean="0">
                <a:latin typeface="Arial" panose="020B0604020202020204" pitchFamily="34" charset="0"/>
                <a:cs typeface="Arial" panose="020B0604020202020204" pitchFamily="34" charset="0"/>
              </a:rPr>
              <a:t>Vasily</a:t>
            </a:r>
            <a:r>
              <a:rPr lang="en-US" altLang="ja-JP" sz="1200" dirty="0" smtClean="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Titov</a:t>
            </a:r>
            <a:r>
              <a:rPr lang="en-US" altLang="ja-JP" sz="1200" dirty="0">
                <a:latin typeface="Arial" panose="020B0604020202020204" pitchFamily="34" charset="0"/>
                <a:cs typeface="Arial" panose="020B0604020202020204" pitchFamily="34" charset="0"/>
              </a:rPr>
              <a:t>   National Oceanic and Atmospheric Administration, </a:t>
            </a:r>
            <a:r>
              <a:rPr lang="en-US" altLang="ja-JP" sz="1200" dirty="0" smtClean="0">
                <a:latin typeface="Arial" panose="020B0604020202020204" pitchFamily="34" charset="0"/>
                <a:cs typeface="Arial" panose="020B0604020202020204" pitchFamily="34" charset="0"/>
              </a:rPr>
              <a:t>USA</a:t>
            </a:r>
          </a:p>
          <a:p>
            <a:r>
              <a:rPr lang="en-US" altLang="ja-JP" sz="1200" dirty="0" smtClean="0">
                <a:latin typeface="Arial" panose="020B0604020202020204" pitchFamily="34" charset="0"/>
                <a:cs typeface="Arial" panose="020B0604020202020204" pitchFamily="34" charset="0"/>
              </a:rPr>
              <a:t>With </a:t>
            </a:r>
            <a:r>
              <a:rPr lang="en-US" altLang="ja-JP" sz="1200" dirty="0">
                <a:latin typeface="Arial" panose="020B0604020202020204" pitchFamily="34" charset="0"/>
                <a:cs typeface="Arial" panose="020B0604020202020204" pitchFamily="34" charset="0"/>
              </a:rPr>
              <a:t>the support of the IOC Secretariat: </a:t>
            </a:r>
            <a:endParaRPr lang="en-US" altLang="ja-JP"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ja-JP" sz="1200" dirty="0" smtClean="0">
                <a:latin typeface="Arial" panose="020B0604020202020204" pitchFamily="34" charset="0"/>
                <a:cs typeface="Arial" panose="020B0604020202020204" pitchFamily="34" charset="0"/>
              </a:rPr>
              <a:t>Bernardo </a:t>
            </a:r>
            <a:r>
              <a:rPr lang="en-US" altLang="ja-JP" sz="1200" dirty="0" err="1">
                <a:latin typeface="Arial" panose="020B0604020202020204" pitchFamily="34" charset="0"/>
                <a:cs typeface="Arial" panose="020B0604020202020204" pitchFamily="34" charset="0"/>
              </a:rPr>
              <a:t>Aliaga</a:t>
            </a:r>
            <a:r>
              <a:rPr lang="en-US" altLang="ja-JP" sz="1200" dirty="0">
                <a:latin typeface="Arial" panose="020B0604020202020204" pitchFamily="34" charset="0"/>
                <a:cs typeface="Arial" panose="020B0604020202020204" pitchFamily="34" charset="0"/>
              </a:rPr>
              <a:t> – Head of Tsunami Resilience Section </a:t>
            </a:r>
            <a:endParaRPr lang="en-US" altLang="ja-JP"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ja-JP" sz="1200" dirty="0" smtClean="0">
                <a:latin typeface="Arial" panose="020B0604020202020204" pitchFamily="34" charset="0"/>
                <a:cs typeface="Arial" panose="020B0604020202020204" pitchFamily="34" charset="0"/>
              </a:rPr>
              <a:t>Rick </a:t>
            </a:r>
            <a:r>
              <a:rPr lang="en-US" altLang="ja-JP" sz="1200" dirty="0">
                <a:latin typeface="Arial" panose="020B0604020202020204" pitchFamily="34" charset="0"/>
                <a:cs typeface="Arial" panose="020B0604020202020204" pitchFamily="34" charset="0"/>
              </a:rPr>
              <a:t>Bailey – Tsunami Resilience Section </a:t>
            </a:r>
            <a:endParaRPr lang="en-US" altLang="ja-JP" sz="1200" dirty="0" smtClean="0">
              <a:latin typeface="Arial" panose="020B0604020202020204" pitchFamily="34" charset="0"/>
              <a:cs typeface="Arial" panose="020B0604020202020204" pitchFamily="34" charset="0"/>
            </a:endParaRPr>
          </a:p>
          <a:p>
            <a:endParaRPr lang="en-US" altLang="ja-JP" sz="1200" dirty="0">
              <a:latin typeface="Arial" panose="020B0604020202020204" pitchFamily="34" charset="0"/>
              <a:cs typeface="Arial" panose="020B0604020202020204" pitchFamily="34" charset="0"/>
            </a:endParaRPr>
          </a:p>
          <a:p>
            <a:r>
              <a:rPr lang="en-US" altLang="ja-JP" sz="1200" dirty="0" smtClean="0">
                <a:latin typeface="Arial" panose="020B0604020202020204" pitchFamily="34" charset="0"/>
                <a:cs typeface="Arial" panose="020B0604020202020204" pitchFamily="34" charset="0"/>
              </a:rPr>
              <a:t>WMO</a:t>
            </a:r>
            <a:r>
              <a:rPr lang="ja-JP" altLang="en-US" sz="1200" dirty="0" smtClean="0">
                <a:latin typeface="Arial" panose="020B0604020202020204" pitchFamily="34" charset="0"/>
                <a:cs typeface="Arial" panose="020B0604020202020204" pitchFamily="34" charset="0"/>
              </a:rPr>
              <a:t>：</a:t>
            </a:r>
            <a:endParaRPr lang="en-US" altLang="ja-JP"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ja-JP" sz="1200" dirty="0">
                <a:latin typeface="Arial" panose="020B0604020202020204" pitchFamily="34" charset="0"/>
                <a:cs typeface="Arial" panose="020B0604020202020204" pitchFamily="34" charset="0"/>
              </a:rPr>
              <a:t>Allison Allen National Oceanic and Atmospheric Administration, USA  </a:t>
            </a:r>
            <a:endParaRPr lang="en-US" altLang="ja-JP"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ja-JP" sz="1200" dirty="0" err="1" smtClean="0">
                <a:latin typeface="Arial" panose="020B0604020202020204" pitchFamily="34" charset="0"/>
                <a:cs typeface="Arial" panose="020B0604020202020204" pitchFamily="34" charset="0"/>
              </a:rPr>
              <a:t>Nadao</a:t>
            </a:r>
            <a:r>
              <a:rPr lang="en-US" altLang="ja-JP" sz="1200" dirty="0" smtClean="0">
                <a:latin typeface="Arial" panose="020B0604020202020204" pitchFamily="34" charset="0"/>
                <a:cs typeface="Arial" panose="020B0604020202020204" pitchFamily="34" charset="0"/>
              </a:rPr>
              <a:t> </a:t>
            </a:r>
            <a:r>
              <a:rPr lang="en-US" altLang="ja-JP" sz="1200" dirty="0">
                <a:latin typeface="Arial" panose="020B0604020202020204" pitchFamily="34" charset="0"/>
                <a:cs typeface="Arial" panose="020B0604020202020204" pitchFamily="34" charset="0"/>
              </a:rPr>
              <a:t>Kohno Japan Meteorological Agency, Japan </a:t>
            </a:r>
            <a:endParaRPr lang="en-US" altLang="ja-JP"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ja-JP" sz="1200" dirty="0" err="1" smtClean="0">
                <a:latin typeface="Arial" panose="020B0604020202020204" pitchFamily="34" charset="0"/>
                <a:cs typeface="Arial" panose="020B0604020202020204" pitchFamily="34" charset="0"/>
              </a:rPr>
              <a:t>Nobuhito</a:t>
            </a:r>
            <a:r>
              <a:rPr lang="en-US" altLang="ja-JP" sz="1200" dirty="0" smtClean="0">
                <a:latin typeface="Arial" panose="020B0604020202020204" pitchFamily="34" charset="0"/>
                <a:cs typeface="Arial" panose="020B0604020202020204" pitchFamily="34" charset="0"/>
              </a:rPr>
              <a:t> </a:t>
            </a:r>
            <a:r>
              <a:rPr lang="en-US" altLang="ja-JP" sz="1200" dirty="0">
                <a:latin typeface="Arial" panose="020B0604020202020204" pitchFamily="34" charset="0"/>
                <a:cs typeface="Arial" panose="020B0604020202020204" pitchFamily="34" charset="0"/>
              </a:rPr>
              <a:t>Mori Kyoto University, Japan </a:t>
            </a:r>
            <a:endParaRPr lang="en-US" altLang="ja-JP"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ja-JP" sz="1200" dirty="0" smtClean="0">
                <a:latin typeface="Arial" panose="020B0604020202020204" pitchFamily="34" charset="0"/>
                <a:cs typeface="Arial" panose="020B0604020202020204" pitchFamily="34" charset="0"/>
              </a:rPr>
              <a:t>John </a:t>
            </a:r>
            <a:r>
              <a:rPr lang="en-US" altLang="ja-JP" sz="1200" dirty="0">
                <a:latin typeface="Arial" panose="020B0604020202020204" pitchFamily="34" charset="0"/>
                <a:cs typeface="Arial" panose="020B0604020202020204" pitchFamily="34" charset="0"/>
              </a:rPr>
              <a:t>Parker The Meteorological Service of Canada </a:t>
            </a:r>
            <a:endParaRPr lang="en-US" altLang="ja-JP"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ja-JP" sz="1200" dirty="0" smtClean="0">
                <a:latin typeface="Arial" panose="020B0604020202020204" pitchFamily="34" charset="0"/>
                <a:cs typeface="Arial" panose="020B0604020202020204" pitchFamily="34" charset="0"/>
              </a:rPr>
              <a:t>Sung-</a:t>
            </a:r>
            <a:r>
              <a:rPr lang="en-US" altLang="ja-JP" sz="1200" dirty="0" err="1" smtClean="0">
                <a:latin typeface="Arial" panose="020B0604020202020204" pitchFamily="34" charset="0"/>
                <a:cs typeface="Arial" panose="020B0604020202020204" pitchFamily="34" charset="0"/>
              </a:rPr>
              <a:t>Hyup</a:t>
            </a:r>
            <a:r>
              <a:rPr lang="en-US" altLang="ja-JP" sz="1200" dirty="0" smtClean="0">
                <a:latin typeface="Arial" panose="020B0604020202020204" pitchFamily="34" charset="0"/>
                <a:cs typeface="Arial" panose="020B0604020202020204" pitchFamily="34" charset="0"/>
              </a:rPr>
              <a:t> </a:t>
            </a:r>
            <a:r>
              <a:rPr lang="en-US" altLang="ja-JP" sz="1200" dirty="0">
                <a:latin typeface="Arial" panose="020B0604020202020204" pitchFamily="34" charset="0"/>
                <a:cs typeface="Arial" panose="020B0604020202020204" pitchFamily="34" charset="0"/>
              </a:rPr>
              <a:t>You Korea Meteorological Administration, Republic of Korea </a:t>
            </a:r>
            <a:endParaRPr lang="en-US" altLang="ja-JP" sz="1200" dirty="0" smtClean="0">
              <a:latin typeface="Arial" panose="020B0604020202020204" pitchFamily="34" charset="0"/>
              <a:cs typeface="Arial" panose="020B0604020202020204" pitchFamily="34" charset="0"/>
            </a:endParaRPr>
          </a:p>
          <a:p>
            <a:r>
              <a:rPr lang="en-US" altLang="ja-JP" sz="1200" dirty="0" smtClean="0">
                <a:latin typeface="Arial" panose="020B0604020202020204" pitchFamily="34" charset="0"/>
                <a:cs typeface="Arial" panose="020B0604020202020204" pitchFamily="34" charset="0"/>
              </a:rPr>
              <a:t>With </a:t>
            </a:r>
            <a:r>
              <a:rPr lang="en-US" altLang="ja-JP" sz="1200" dirty="0">
                <a:latin typeface="Arial" panose="020B0604020202020204" pitchFamily="34" charset="0"/>
                <a:cs typeface="Arial" panose="020B0604020202020204" pitchFamily="34" charset="0"/>
              </a:rPr>
              <a:t>the support of the WMO Secretariat: </a:t>
            </a:r>
            <a:endParaRPr lang="en-US" altLang="ja-JP"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ja-JP" sz="1200" dirty="0" smtClean="0">
                <a:latin typeface="Arial" panose="020B0604020202020204" pitchFamily="34" charset="0"/>
                <a:cs typeface="Arial" panose="020B0604020202020204" pitchFamily="34" charset="0"/>
              </a:rPr>
              <a:t>Ray </a:t>
            </a:r>
            <a:r>
              <a:rPr lang="en-US" altLang="ja-JP" sz="1200" dirty="0" err="1">
                <a:latin typeface="Arial" panose="020B0604020202020204" pitchFamily="34" charset="0"/>
                <a:cs typeface="Arial" panose="020B0604020202020204" pitchFamily="34" charset="0"/>
              </a:rPr>
              <a:t>Canterford</a:t>
            </a:r>
            <a:r>
              <a:rPr lang="en-US" altLang="ja-JP" sz="1200" dirty="0">
                <a:latin typeface="Arial" panose="020B0604020202020204" pitchFamily="34" charset="0"/>
                <a:cs typeface="Arial" panose="020B0604020202020204" pitchFamily="34" charset="0"/>
              </a:rPr>
              <a:t> – Consultant to WMO </a:t>
            </a:r>
            <a:endParaRPr lang="en-US" altLang="ja-JP"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ja-JP" sz="1200" dirty="0" smtClean="0">
                <a:latin typeface="Arial" panose="020B0604020202020204" pitchFamily="34" charset="0"/>
                <a:cs typeface="Arial" panose="020B0604020202020204" pitchFamily="34" charset="0"/>
              </a:rPr>
              <a:t>Thomas </a:t>
            </a:r>
            <a:r>
              <a:rPr lang="en-US" altLang="ja-JP" sz="1200" dirty="0">
                <a:latin typeface="Arial" panose="020B0604020202020204" pitchFamily="34" charset="0"/>
                <a:cs typeface="Arial" panose="020B0604020202020204" pitchFamily="34" charset="0"/>
              </a:rPr>
              <a:t>J. Cuff – Consultant to WMO </a:t>
            </a:r>
            <a:endParaRPr lang="en-US" altLang="ja-JP"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ja-JP" sz="1200" dirty="0" smtClean="0">
                <a:latin typeface="Arial" panose="020B0604020202020204" pitchFamily="34" charset="0"/>
                <a:cs typeface="Arial" panose="020B0604020202020204" pitchFamily="34" charset="0"/>
              </a:rPr>
              <a:t>Sarah </a:t>
            </a:r>
            <a:r>
              <a:rPr lang="en-US" altLang="ja-JP" sz="1200" dirty="0">
                <a:latin typeface="Arial" panose="020B0604020202020204" pitchFamily="34" charset="0"/>
                <a:cs typeface="Arial" panose="020B0604020202020204" pitchFamily="34" charset="0"/>
              </a:rPr>
              <a:t>Grimes – World Meteorological Organization, Switzerland</a:t>
            </a:r>
            <a:endParaRPr lang="ja-JP" altLang="en-US" sz="1200" dirty="0">
              <a:latin typeface="Arial" panose="020B0604020202020204" pitchFamily="34" charset="0"/>
              <a:cs typeface="Arial" panose="020B0604020202020204" pitchFamily="34" charset="0"/>
            </a:endParaRPr>
          </a:p>
        </p:txBody>
      </p:sp>
      <p:pic>
        <p:nvPicPr>
          <p:cNvPr id="2" name="図 1"/>
          <p:cNvPicPr>
            <a:picLocks noChangeAspect="1"/>
          </p:cNvPicPr>
          <p:nvPr/>
        </p:nvPicPr>
        <p:blipFill>
          <a:blip r:embed="rId2"/>
          <a:stretch>
            <a:fillRect/>
          </a:stretch>
        </p:blipFill>
        <p:spPr>
          <a:xfrm>
            <a:off x="6738938" y="1304925"/>
            <a:ext cx="4221388" cy="5264150"/>
          </a:xfrm>
          <a:prstGeom prst="rect">
            <a:avLst/>
          </a:prstGeom>
          <a:ln>
            <a:solidFill>
              <a:schemeClr val="tx1"/>
            </a:solidFill>
          </a:ln>
        </p:spPr>
      </p:pic>
      <p:sp>
        <p:nvSpPr>
          <p:cNvPr id="5" name="正方形/長方形 4"/>
          <p:cNvSpPr/>
          <p:nvPr/>
        </p:nvSpPr>
        <p:spPr>
          <a:xfrm>
            <a:off x="0" y="0"/>
            <a:ext cx="3368230" cy="461665"/>
          </a:xfrm>
          <a:prstGeom prst="rect">
            <a:avLst/>
          </a:prstGeom>
        </p:spPr>
        <p:txBody>
          <a:bodyPr wrap="none">
            <a:spAutoFit/>
          </a:bodyPr>
          <a:lstStyle/>
          <a:p>
            <a:r>
              <a:rPr lang="en-US" altLang="ja-JP" sz="2400" dirty="0" smtClean="0">
                <a:solidFill>
                  <a:schemeClr val="accent2"/>
                </a:solidFill>
                <a:latin typeface="Arial" panose="020B0604020202020204" pitchFamily="34" charset="0"/>
                <a:cs typeface="Arial" panose="020B0604020202020204" pitchFamily="34" charset="0"/>
              </a:rPr>
              <a:t>10.2 </a:t>
            </a:r>
            <a:r>
              <a:rPr lang="en-US" altLang="ja-JP" sz="2400" dirty="0" err="1" smtClean="0">
                <a:solidFill>
                  <a:schemeClr val="accent2"/>
                </a:solidFill>
                <a:latin typeface="Arial" panose="020B0604020202020204" pitchFamily="34" charset="0"/>
                <a:cs typeface="Arial" panose="020B0604020202020204" pitchFamily="34" charset="0"/>
              </a:rPr>
              <a:t>Meteo</a:t>
            </a:r>
            <a:r>
              <a:rPr lang="en-US" altLang="ja-JP" sz="2400" dirty="0" smtClean="0">
                <a:solidFill>
                  <a:schemeClr val="accent2"/>
                </a:solidFill>
                <a:latin typeface="Arial" panose="020B0604020202020204" pitchFamily="34" charset="0"/>
                <a:cs typeface="Arial" panose="020B0604020202020204" pitchFamily="34" charset="0"/>
              </a:rPr>
              <a:t>-tsunami (1)</a:t>
            </a:r>
            <a:endParaRPr lang="ja-JP" altLang="en-US" sz="24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662299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17500" y="1767006"/>
            <a:ext cx="11341100" cy="369332"/>
          </a:xfrm>
          <a:prstGeom prst="rect">
            <a:avLst/>
          </a:prstGeom>
          <a:solidFill>
            <a:schemeClr val="bg1"/>
          </a:solidFill>
        </p:spPr>
        <p:txBody>
          <a:bodyPr wrap="square">
            <a:spAutoFit/>
          </a:bodyPr>
          <a:lstStyle/>
          <a:p>
            <a:r>
              <a:rPr lang="en-US" altLang="ja-JP" dirty="0" smtClean="0">
                <a:solidFill>
                  <a:srgbClr val="00B050"/>
                </a:solidFill>
                <a:latin typeface="Arial" panose="020B0604020202020204" pitchFamily="34" charset="0"/>
                <a:cs typeface="Arial" panose="020B0604020202020204" pitchFamily="34" charset="0"/>
              </a:rPr>
              <a:t>Organizational Relationships between TSPs, NTWC and Regional/National Hydro-Meteorological Services</a:t>
            </a:r>
            <a:endParaRPr lang="ja-JP" altLang="en-US" dirty="0">
              <a:solidFill>
                <a:srgbClr val="00B050"/>
              </a:solidFill>
              <a:latin typeface="Arial" panose="020B0604020202020204" pitchFamily="34" charset="0"/>
              <a:cs typeface="Arial" panose="020B0604020202020204" pitchFamily="34" charset="0"/>
            </a:endParaRPr>
          </a:p>
        </p:txBody>
      </p:sp>
      <p:sp>
        <p:nvSpPr>
          <p:cNvPr id="3" name="正方形/長方形 2"/>
          <p:cNvSpPr/>
          <p:nvPr/>
        </p:nvSpPr>
        <p:spPr>
          <a:xfrm>
            <a:off x="317500" y="2136338"/>
            <a:ext cx="10668000" cy="3139321"/>
          </a:xfrm>
          <a:prstGeom prst="rect">
            <a:avLst/>
          </a:prstGeom>
        </p:spPr>
        <p:txBody>
          <a:bodyPr wrap="square">
            <a:spAutoFit/>
          </a:bodyPr>
          <a:lstStyle/>
          <a:p>
            <a:pPr marL="285750" indent="-285750">
              <a:buFont typeface="Arial" panose="020B0604020202020204" pitchFamily="34" charset="0"/>
              <a:buChar char="•"/>
            </a:pPr>
            <a:r>
              <a:rPr lang="en-US" altLang="ja-JP" dirty="0">
                <a:latin typeface="Arial" panose="020B0604020202020204" pitchFamily="34" charset="0"/>
                <a:cs typeface="Arial" panose="020B0604020202020204" pitchFamily="34" charset="0"/>
              </a:rPr>
              <a:t>Since 'MT' are hazards driven by weather conditions, </a:t>
            </a:r>
            <a:r>
              <a:rPr lang="en-US" altLang="ja-JP" dirty="0">
                <a:solidFill>
                  <a:srgbClr val="FF0000"/>
                </a:solidFill>
                <a:latin typeface="Arial" panose="020B0604020202020204" pitchFamily="34" charset="0"/>
                <a:cs typeface="Arial" panose="020B0604020202020204" pitchFamily="34" charset="0"/>
              </a:rPr>
              <a:t>warning responsibility lies solely with the servicing NMHSs</a:t>
            </a:r>
            <a:r>
              <a:rPr lang="en-US" altLang="ja-JP" dirty="0">
                <a:latin typeface="Arial" panose="020B0604020202020204" pitchFamily="34" charset="0"/>
                <a:cs typeface="Arial" panose="020B0604020202020204" pitchFamily="34" charset="0"/>
              </a:rPr>
              <a:t>. </a:t>
            </a:r>
            <a:endParaRPr lang="en-US" altLang="ja-JP"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ja-JP" dirty="0" smtClean="0">
                <a:latin typeface="Arial" panose="020B0604020202020204" pitchFamily="34" charset="0"/>
                <a:cs typeface="Arial" panose="020B0604020202020204" pitchFamily="34" charset="0"/>
              </a:rPr>
              <a:t>However</a:t>
            </a:r>
            <a:r>
              <a:rPr lang="en-US" altLang="ja-JP" dirty="0">
                <a:latin typeface="Arial" panose="020B0604020202020204" pitchFamily="34" charset="0"/>
                <a:cs typeface="Arial" panose="020B0604020202020204" pitchFamily="34" charset="0"/>
              </a:rPr>
              <a:t>, since NWP-based 'MT' detection and forecast systems are imperfect, particularly as they do not normally provide direct tsunami detection and measurement, there are instances when monitoring tsunami-specific instruments such as deep ocean </a:t>
            </a:r>
            <a:r>
              <a:rPr lang="en-US" altLang="ja-JP" dirty="0" err="1">
                <a:solidFill>
                  <a:srgbClr val="FF0000"/>
                </a:solidFill>
                <a:latin typeface="Arial" panose="020B0604020202020204" pitchFamily="34" charset="0"/>
                <a:cs typeface="Arial" panose="020B0604020202020204" pitchFamily="34" charset="0"/>
              </a:rPr>
              <a:t>tsunameters</a:t>
            </a:r>
            <a:r>
              <a:rPr lang="en-US" altLang="ja-JP" dirty="0">
                <a:solidFill>
                  <a:srgbClr val="FF0000"/>
                </a:solidFill>
                <a:latin typeface="Arial" panose="020B0604020202020204" pitchFamily="34" charset="0"/>
                <a:cs typeface="Arial" panose="020B0604020202020204" pitchFamily="34" charset="0"/>
              </a:rPr>
              <a:t> and tsunami capable tide gauges can provide support to NMHSs</a:t>
            </a:r>
            <a:r>
              <a:rPr lang="en-US" altLang="ja-JP" dirty="0">
                <a:latin typeface="Arial" panose="020B0604020202020204" pitchFamily="34" charset="0"/>
                <a:cs typeface="Arial" panose="020B0604020202020204" pitchFamily="34" charset="0"/>
              </a:rPr>
              <a:t>. </a:t>
            </a:r>
            <a:endParaRPr lang="en-US" altLang="ja-JP"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ja-JP" dirty="0" smtClean="0">
                <a:latin typeface="Arial" panose="020B0604020202020204" pitchFamily="34" charset="0"/>
                <a:cs typeface="Arial" panose="020B0604020202020204" pitchFamily="34" charset="0"/>
              </a:rPr>
              <a:t>And </a:t>
            </a:r>
            <a:r>
              <a:rPr lang="en-US" altLang="ja-JP" dirty="0">
                <a:latin typeface="Arial" panose="020B0604020202020204" pitchFamily="34" charset="0"/>
                <a:cs typeface="Arial" panose="020B0604020202020204" pitchFamily="34" charset="0"/>
              </a:rPr>
              <a:t>while operational tsunami forecast and warning activities such as </a:t>
            </a:r>
            <a:r>
              <a:rPr lang="en-US" altLang="ja-JP" dirty="0">
                <a:solidFill>
                  <a:srgbClr val="FF0000"/>
                </a:solidFill>
                <a:latin typeface="Arial" panose="020B0604020202020204" pitchFamily="34" charset="0"/>
                <a:cs typeface="Arial" panose="020B0604020202020204" pitchFamily="34" charset="0"/>
              </a:rPr>
              <a:t>IOC-designated Tsunami Service Providers (TSPs) or National Tsunami Warning </a:t>
            </a:r>
            <a:r>
              <a:rPr lang="en-US" altLang="ja-JP" dirty="0" err="1">
                <a:solidFill>
                  <a:srgbClr val="FF0000"/>
                </a:solidFill>
                <a:latin typeface="Arial" panose="020B0604020202020204" pitchFamily="34" charset="0"/>
                <a:cs typeface="Arial" panose="020B0604020202020204" pitchFamily="34" charset="0"/>
              </a:rPr>
              <a:t>Centres</a:t>
            </a:r>
            <a:r>
              <a:rPr lang="en-US" altLang="ja-JP" dirty="0">
                <a:solidFill>
                  <a:srgbClr val="FF0000"/>
                </a:solidFill>
                <a:latin typeface="Arial" panose="020B0604020202020204" pitchFamily="34" charset="0"/>
                <a:cs typeface="Arial" panose="020B0604020202020204" pitchFamily="34" charset="0"/>
              </a:rPr>
              <a:t> (NTWCs) will play no role in real-time operational alerting,</a:t>
            </a:r>
            <a:r>
              <a:rPr lang="en-US" altLang="ja-JP" dirty="0">
                <a:latin typeface="Arial" panose="020B0604020202020204" pitchFamily="34" charset="0"/>
                <a:cs typeface="Arial" panose="020B0604020202020204" pitchFamily="34" charset="0"/>
              </a:rPr>
              <a:t> the Ad Hoc Team on MT does advise that NMHS’ create working relationships with overlapping TSPs and/or NTWCs to become more familiar with monitoring tsunami-specific instrumentations</a:t>
            </a:r>
            <a:r>
              <a:rPr lang="en-US" altLang="ja-JP" dirty="0"/>
              <a:t>. </a:t>
            </a:r>
            <a:endParaRPr lang="ja-JP" altLang="en-US" dirty="0"/>
          </a:p>
        </p:txBody>
      </p:sp>
      <p:sp>
        <p:nvSpPr>
          <p:cNvPr id="4" name="正方形/長方形 3"/>
          <p:cNvSpPr/>
          <p:nvPr/>
        </p:nvSpPr>
        <p:spPr>
          <a:xfrm>
            <a:off x="424909" y="554297"/>
            <a:ext cx="3406702" cy="461665"/>
          </a:xfrm>
          <a:prstGeom prst="rect">
            <a:avLst/>
          </a:prstGeom>
        </p:spPr>
        <p:txBody>
          <a:bodyPr wrap="none">
            <a:spAutoFit/>
          </a:bodyPr>
          <a:lstStyle/>
          <a:p>
            <a:r>
              <a:rPr lang="en-US" altLang="ja-JP" sz="2400" dirty="0" smtClean="0">
                <a:solidFill>
                  <a:schemeClr val="accent2"/>
                </a:solidFill>
                <a:latin typeface="Arial" panose="020B0604020202020204" pitchFamily="34" charset="0"/>
                <a:cs typeface="Arial" panose="020B0604020202020204" pitchFamily="34" charset="0"/>
              </a:rPr>
              <a:t>10.2 </a:t>
            </a:r>
            <a:r>
              <a:rPr lang="en-US" altLang="ja-JP" sz="2400" dirty="0" err="1" smtClean="0">
                <a:solidFill>
                  <a:schemeClr val="accent2"/>
                </a:solidFill>
                <a:latin typeface="Arial" panose="020B0604020202020204" pitchFamily="34" charset="0"/>
                <a:cs typeface="Arial" panose="020B0604020202020204" pitchFamily="34" charset="0"/>
              </a:rPr>
              <a:t>Meteo</a:t>
            </a:r>
            <a:r>
              <a:rPr lang="en-US" altLang="ja-JP" sz="2400" dirty="0" smtClean="0">
                <a:solidFill>
                  <a:schemeClr val="accent2"/>
                </a:solidFill>
                <a:latin typeface="Arial" panose="020B0604020202020204" pitchFamily="34" charset="0"/>
                <a:cs typeface="Arial" panose="020B0604020202020204" pitchFamily="34" charset="0"/>
              </a:rPr>
              <a:t>-tsunami (2)</a:t>
            </a:r>
            <a:endParaRPr lang="ja-JP" altLang="en-US" sz="24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858314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32692" y="1513421"/>
            <a:ext cx="5754669" cy="3224839"/>
          </a:xfrm>
          <a:prstGeom prst="rect">
            <a:avLst/>
          </a:prstGeom>
          <a:ln>
            <a:solidFill>
              <a:schemeClr val="tx1"/>
            </a:solidFill>
          </a:ln>
        </p:spPr>
      </p:pic>
      <p:sp>
        <p:nvSpPr>
          <p:cNvPr id="3" name="テキスト ボックス 2"/>
          <p:cNvSpPr txBox="1"/>
          <p:nvPr/>
        </p:nvSpPr>
        <p:spPr>
          <a:xfrm>
            <a:off x="506456" y="507329"/>
            <a:ext cx="3026339" cy="50064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srgbClr val="31A8DF"/>
                </a:solidFill>
                <a:effectLst/>
                <a:uLnTx/>
                <a:uFillTx/>
                <a:latin typeface="Arial" panose="020B0604020202020204" pitchFamily="34" charset="0"/>
                <a:cs typeface="Arial" panose="020B0604020202020204" pitchFamily="34" charset="0"/>
                <a:sym typeface="Roboto"/>
              </a:rPr>
              <a:t>Sea Level Monitoring</a:t>
            </a:r>
            <a:endParaRPr kumimoji="0" lang="ja-JP" altLang="en-US" sz="2400" b="0" i="0" u="none" strike="noStrike" kern="1200" cap="none" spc="0" normalizeH="0" baseline="0" noProof="0" dirty="0">
              <a:ln>
                <a:noFill/>
              </a:ln>
              <a:solidFill>
                <a:srgbClr val="31A8DF"/>
              </a:solidFill>
              <a:effectLst/>
              <a:uLnTx/>
              <a:uFillTx/>
              <a:latin typeface="Arial" panose="020B0604020202020204" pitchFamily="34" charset="0"/>
              <a:cs typeface="Arial" panose="020B0604020202020204" pitchFamily="34" charset="0"/>
              <a:sym typeface="Roboto"/>
            </a:endParaRPr>
          </a:p>
        </p:txBody>
      </p:sp>
      <p:grpSp>
        <p:nvGrpSpPr>
          <p:cNvPr id="11" name="グループ化 10"/>
          <p:cNvGrpSpPr/>
          <p:nvPr/>
        </p:nvGrpSpPr>
        <p:grpSpPr>
          <a:xfrm>
            <a:off x="6096000" y="1457316"/>
            <a:ext cx="3018276" cy="3279802"/>
            <a:chOff x="6959443" y="2379321"/>
            <a:chExt cx="3018276" cy="3279802"/>
          </a:xfrm>
        </p:grpSpPr>
        <p:pic>
          <p:nvPicPr>
            <p:cNvPr id="5" name="図 4">
              <a:extLst>
                <a:ext uri="{FF2B5EF4-FFF2-40B4-BE49-F238E27FC236}">
                  <a16:creationId xmlns:a16="http://schemas.microsoft.com/office/drawing/2014/main" id="{B48E8F09-3730-A413-EDDD-B07A0A39D9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9443" y="2379321"/>
              <a:ext cx="3018276" cy="3279802"/>
            </a:xfrm>
            <a:prstGeom prst="rect">
              <a:avLst/>
            </a:prstGeom>
          </p:spPr>
        </p:pic>
        <p:sp>
          <p:nvSpPr>
            <p:cNvPr id="7" name="テキスト ボックス 6">
              <a:extLst>
                <a:ext uri="{FF2B5EF4-FFF2-40B4-BE49-F238E27FC236}">
                  <a16:creationId xmlns:a16="http://schemas.microsoft.com/office/drawing/2014/main" id="{06E9966A-7A74-FA01-726D-B8A8879A4C8F}"/>
                </a:ext>
              </a:extLst>
            </p:cNvPr>
            <p:cNvSpPr txBox="1"/>
            <p:nvPr/>
          </p:nvSpPr>
          <p:spPr>
            <a:xfrm rot="17100000">
              <a:off x="9059482" y="3672371"/>
              <a:ext cx="577005" cy="28802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srgbClr val="1F497D"/>
                  </a:solidFill>
                  <a:effectLst/>
                  <a:uLnTx/>
                  <a:uFillTx/>
                  <a:latin typeface="Calibri" panose="020F0502020204030204"/>
                  <a:ea typeface="Calibri" panose="020F0502020204030204" charset="0"/>
                  <a:cs typeface="Calibri" panose="020F0502020204030204" charset="0"/>
                </a:rPr>
                <a:t>S-net</a:t>
              </a:r>
              <a:endParaRPr kumimoji="0" lang="ja-JP" altLang="en-US" sz="2000" b="1" i="0" u="none" strike="noStrike" kern="1200" cap="none" spc="0" normalizeH="0" baseline="0" noProof="0" dirty="0">
                <a:ln>
                  <a:noFill/>
                </a:ln>
                <a:solidFill>
                  <a:srgbClr val="1F497D"/>
                </a:solidFill>
                <a:effectLst/>
                <a:uLnTx/>
                <a:uFillTx/>
                <a:latin typeface="Calibri" panose="020F0502020204030204"/>
                <a:ea typeface="Calibri" panose="020F0502020204030204" charset="0"/>
                <a:cs typeface="Calibri" panose="020F0502020204030204" charset="0"/>
              </a:endParaRPr>
            </a:p>
          </p:txBody>
        </p:sp>
        <p:sp>
          <p:nvSpPr>
            <p:cNvPr id="8" name="テキスト ボックス 7">
              <a:extLst>
                <a:ext uri="{FF2B5EF4-FFF2-40B4-BE49-F238E27FC236}">
                  <a16:creationId xmlns:a16="http://schemas.microsoft.com/office/drawing/2014/main" id="{6CEF0A5D-E4DE-7213-BC10-3281B07FBAD0}"/>
                </a:ext>
              </a:extLst>
            </p:cNvPr>
            <p:cNvSpPr txBox="1"/>
            <p:nvPr/>
          </p:nvSpPr>
          <p:spPr>
            <a:xfrm>
              <a:off x="8258198" y="4187346"/>
              <a:ext cx="676448" cy="31257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srgbClr val="1F497D"/>
                  </a:solidFill>
                  <a:effectLst/>
                  <a:uLnTx/>
                  <a:uFillTx/>
                  <a:latin typeface="Calibri" panose="020F0502020204030204"/>
                  <a:ea typeface="Calibri" panose="020F0502020204030204" charset="0"/>
                  <a:cs typeface="Calibri" panose="020F0502020204030204" charset="0"/>
                </a:rPr>
                <a:t>DONET</a:t>
              </a:r>
              <a:endParaRPr kumimoji="0" lang="ja-JP" altLang="en-US" sz="2000" b="1" i="0" u="none" strike="noStrike" kern="1200" cap="none" spc="0" normalizeH="0" baseline="0" noProof="0" dirty="0">
                <a:ln>
                  <a:noFill/>
                </a:ln>
                <a:solidFill>
                  <a:srgbClr val="1F497D"/>
                </a:solidFill>
                <a:effectLst/>
                <a:uLnTx/>
                <a:uFillTx/>
                <a:latin typeface="Calibri" panose="020F0502020204030204"/>
                <a:ea typeface="Calibri" panose="020F0502020204030204" charset="0"/>
                <a:cs typeface="Calibri" panose="020F0502020204030204" charset="0"/>
              </a:endParaRPr>
            </a:p>
          </p:txBody>
        </p:sp>
      </p:grpSp>
      <p:grpSp>
        <p:nvGrpSpPr>
          <p:cNvPr id="16" name="グループ化 15"/>
          <p:cNvGrpSpPr/>
          <p:nvPr/>
        </p:nvGrpSpPr>
        <p:grpSpPr>
          <a:xfrm>
            <a:off x="9212078" y="1863287"/>
            <a:ext cx="2823883" cy="2694076"/>
            <a:chOff x="-2485465" y="2146789"/>
            <a:chExt cx="2823883" cy="2694076"/>
          </a:xfrm>
        </p:grpSpPr>
        <p:sp>
          <p:nvSpPr>
            <p:cNvPr id="17" name="Rectangle 10"/>
            <p:cNvSpPr>
              <a:spLocks noChangeArrowheads="1"/>
            </p:cNvSpPr>
            <p:nvPr/>
          </p:nvSpPr>
          <p:spPr bwMode="auto">
            <a:xfrm>
              <a:off x="-2485465" y="2160011"/>
              <a:ext cx="2823883" cy="2680854"/>
            </a:xfrm>
            <a:prstGeom prst="rect">
              <a:avLst/>
            </a:prstGeom>
            <a:noFill/>
            <a:ln w="9525">
              <a:solidFill>
                <a:schemeClr val="tx1"/>
              </a:solidFill>
              <a:miter lim="800000"/>
              <a:headEnd/>
              <a:tailEnd/>
            </a:ln>
          </p:spPr>
          <p:txBody>
            <a:bodyPr/>
            <a:lstStyle/>
            <a:p>
              <a:pPr marL="0" marR="0" lvl="0" indent="0" algn="l" defTabSz="844083" rtl="0" eaLnBrk="1" fontAlgn="auto" latinLnBrk="0" hangingPunct="1">
                <a:lnSpc>
                  <a:spcPct val="80000"/>
                </a:lnSpc>
                <a:spcBef>
                  <a:spcPct val="20000"/>
                </a:spcBef>
                <a:spcAft>
                  <a:spcPts val="0"/>
                </a:spcAft>
                <a:buClr>
                  <a:srgbClr val="C0504D"/>
                </a:buClr>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Tide Gauge</a:t>
              </a:r>
              <a:endPar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844083" rtl="0" eaLnBrk="1" fontAlgn="auto" latinLnBrk="0" hangingPunct="1">
                <a:lnSpc>
                  <a:spcPct val="80000"/>
                </a:lnSpc>
                <a:spcBef>
                  <a:spcPct val="20000"/>
                </a:spcBef>
                <a:spcAft>
                  <a:spcPts val="0"/>
                </a:spcAft>
                <a:buClr>
                  <a:srgbClr val="C0504D"/>
                </a:buClr>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JMA</a:t>
              </a:r>
              <a:endPar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844083" rtl="0" eaLnBrk="1" fontAlgn="auto" latinLnBrk="0" hangingPunct="1">
                <a:lnSpc>
                  <a:spcPct val="80000"/>
                </a:lnSpc>
                <a:spcBef>
                  <a:spcPct val="20000"/>
                </a:spcBef>
                <a:spcAft>
                  <a:spcPts val="0"/>
                </a:spcAft>
                <a:buClr>
                  <a:srgbClr val="C0504D"/>
                </a:buClr>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Japan Coast Guard</a:t>
              </a:r>
              <a:endPar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844083" rtl="0" eaLnBrk="1" fontAlgn="auto" latinLnBrk="0" hangingPunct="1">
                <a:lnSpc>
                  <a:spcPct val="80000"/>
                </a:lnSpc>
                <a:spcBef>
                  <a:spcPct val="20000"/>
                </a:spcBef>
                <a:spcAft>
                  <a:spcPts val="0"/>
                </a:spcAft>
                <a:buClr>
                  <a:srgbClr val="C0504D"/>
                </a:buClr>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Port &amp; Harbor Bureau</a:t>
              </a:r>
              <a:endPar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844083" rtl="0" eaLnBrk="1" fontAlgn="auto" latinLnBrk="0" hangingPunct="1">
                <a:lnSpc>
                  <a:spcPct val="80000"/>
                </a:lnSpc>
                <a:spcBef>
                  <a:spcPct val="20000"/>
                </a:spcBef>
                <a:spcAft>
                  <a:spcPts val="0"/>
                </a:spcAft>
                <a:buClr>
                  <a:srgbClr val="C0504D"/>
                </a:buClr>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rPr>
                <a:t>Geospatial Information Authority of Japan</a:t>
              </a:r>
              <a:endParaRPr kumimoji="1" lang="en-US" altLang="ja-JP"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844083" rtl="0" eaLnBrk="1" fontAlgn="auto" latinLnBrk="0" hangingPunct="1">
                <a:lnSpc>
                  <a:spcPct val="80000"/>
                </a:lnSpc>
                <a:spcBef>
                  <a:spcPct val="20000"/>
                </a:spcBef>
                <a:spcAft>
                  <a:spcPts val="0"/>
                </a:spcAft>
                <a:buClr>
                  <a:srgbClr val="C0504D"/>
                </a:buClr>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Cabinet Office</a:t>
              </a:r>
              <a:endPar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844083" rtl="0" eaLnBrk="1" fontAlgn="auto" latinLnBrk="0" hangingPunct="1">
                <a:lnSpc>
                  <a:spcPct val="80000"/>
                </a:lnSpc>
                <a:spcBef>
                  <a:spcPct val="20000"/>
                </a:spcBef>
                <a:spcAft>
                  <a:spcPts val="0"/>
                </a:spcAft>
                <a:buClr>
                  <a:srgbClr val="C0504D"/>
                </a:buClr>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Municipality, Private sector</a:t>
              </a:r>
            </a:p>
            <a:p>
              <a:pPr marL="0" marR="0" lvl="0" indent="0" algn="l" defTabSz="844083" rtl="0" eaLnBrk="1" fontAlgn="auto" latinLnBrk="0" hangingPunct="1">
                <a:lnSpc>
                  <a:spcPct val="80000"/>
                </a:lnSpc>
                <a:spcBef>
                  <a:spcPct val="20000"/>
                </a:spcBef>
                <a:spcAft>
                  <a:spcPts val="0"/>
                </a:spcAft>
                <a:buClr>
                  <a:srgbClr val="C0504D"/>
                </a:buClr>
                <a:buSzTx/>
                <a:buFontTx/>
                <a:buNone/>
                <a:tabLst/>
                <a:defRPr/>
              </a:pPr>
              <a:r>
                <a:rPr kumimoji="1" lang="en-US" altLang="ja-JP"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Offshore Tsunami meter</a:t>
              </a:r>
            </a:p>
            <a:p>
              <a:pPr marL="0" marR="0" lvl="0" indent="0" algn="l" defTabSz="844083" rtl="0" eaLnBrk="1" fontAlgn="auto" latinLnBrk="0" hangingPunct="1">
                <a:lnSpc>
                  <a:spcPct val="80000"/>
                </a:lnSpc>
                <a:spcBef>
                  <a:spcPct val="20000"/>
                </a:spcBef>
                <a:spcAft>
                  <a:spcPts val="0"/>
                </a:spcAft>
                <a:buClr>
                  <a:srgbClr val="C0504D"/>
                </a:buClr>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GPS type(PHB)</a:t>
              </a:r>
            </a:p>
            <a:p>
              <a:pPr marL="0" marR="0" lvl="0" indent="0" algn="l" defTabSz="844083" rtl="0" eaLnBrk="1" fontAlgn="auto" latinLnBrk="0" hangingPunct="1">
                <a:lnSpc>
                  <a:spcPct val="80000"/>
                </a:lnSpc>
                <a:spcBef>
                  <a:spcPct val="20000"/>
                </a:spcBef>
                <a:spcAft>
                  <a:spcPts val="0"/>
                </a:spcAft>
                <a:buClr>
                  <a:srgbClr val="C0504D"/>
                </a:buClr>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Pressure sensor</a:t>
              </a:r>
            </a:p>
            <a:p>
              <a:pPr marL="0" marR="0" lvl="0" indent="0" algn="l" defTabSz="844083" rtl="0" eaLnBrk="1" fontAlgn="auto" latinLnBrk="0" hangingPunct="1">
                <a:lnSpc>
                  <a:spcPct val="80000"/>
                </a:lnSpc>
                <a:spcBef>
                  <a:spcPct val="20000"/>
                </a:spcBef>
                <a:spcAft>
                  <a:spcPts val="0"/>
                </a:spcAft>
                <a:buClr>
                  <a:srgbClr val="C0504D"/>
                </a:buClr>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JMA</a:t>
              </a:r>
            </a:p>
            <a:p>
              <a:pPr marL="0" marR="0" lvl="0" indent="0" algn="l" defTabSz="844083" rtl="0" eaLnBrk="1" fontAlgn="auto" latinLnBrk="0" hangingPunct="1">
                <a:lnSpc>
                  <a:spcPct val="80000"/>
                </a:lnSpc>
                <a:spcBef>
                  <a:spcPct val="20000"/>
                </a:spcBef>
                <a:spcAft>
                  <a:spcPts val="0"/>
                </a:spcAft>
                <a:buClr>
                  <a:srgbClr val="C0504D"/>
                </a:buClr>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ERI</a:t>
              </a:r>
            </a:p>
            <a:p>
              <a:pPr marL="0" marR="0" lvl="0" indent="0" algn="l" defTabSz="844083" rtl="0" eaLnBrk="1" fontAlgn="auto" latinLnBrk="0" hangingPunct="1">
                <a:lnSpc>
                  <a:spcPct val="80000"/>
                </a:lnSpc>
                <a:spcBef>
                  <a:spcPct val="20000"/>
                </a:spcBef>
                <a:spcAft>
                  <a:spcPts val="0"/>
                </a:spcAft>
                <a:buClr>
                  <a:srgbClr val="C0504D"/>
                </a:buClr>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rPr>
                <a:t>NIED</a:t>
              </a:r>
              <a:endParaRPr kumimoji="1" lang="ja-JP" altLang="en-US" sz="1292" b="0" i="0" u="sng" strike="noStrike" kern="1200" cap="none" spc="0" normalizeH="0" baseline="0" noProof="0" dirty="0">
                <a:ln>
                  <a:noFill/>
                </a:ln>
                <a:solidFill>
                  <a:srgbClr val="F91901"/>
                </a:solidFill>
                <a:effectLst/>
                <a:uLnTx/>
                <a:uFillTx/>
                <a:latin typeface="Calibri" pitchFamily="34" charset="0"/>
                <a:ea typeface="ＭＳ Ｐゴシック" panose="020B0600070205080204" pitchFamily="50" charset="-128"/>
                <a:cs typeface="+mn-cs"/>
              </a:endParaRPr>
            </a:p>
          </p:txBody>
        </p:sp>
        <p:sp>
          <p:nvSpPr>
            <p:cNvPr id="18" name="正方形/長方形 17"/>
            <p:cNvSpPr/>
            <p:nvPr/>
          </p:nvSpPr>
          <p:spPr>
            <a:xfrm>
              <a:off x="-2485465" y="2146789"/>
              <a:ext cx="133350" cy="13335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2459351" y="3735266"/>
              <a:ext cx="133350" cy="13335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 name="二等辺三角形 19"/>
            <p:cNvSpPr/>
            <p:nvPr/>
          </p:nvSpPr>
          <p:spPr>
            <a:xfrm>
              <a:off x="-2457886" y="3903785"/>
              <a:ext cx="133350" cy="133350"/>
            </a:xfrm>
            <a:prstGeom prst="triangl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21" name="テキスト ボックス 20"/>
          <p:cNvSpPr txBox="1"/>
          <p:nvPr/>
        </p:nvSpPr>
        <p:spPr>
          <a:xfrm>
            <a:off x="78457" y="4800119"/>
            <a:ext cx="6017543" cy="408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from UNESCO Sea Level Monitoring Station Facility Map </a:t>
            </a:r>
            <a:endParaRPr kumimoji="0" lang="ja-JP" alt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sp>
        <p:nvSpPr>
          <p:cNvPr id="22" name="正方形/長方形 21"/>
          <p:cNvSpPr/>
          <p:nvPr/>
        </p:nvSpPr>
        <p:spPr>
          <a:xfrm>
            <a:off x="6598871" y="4808889"/>
            <a:ext cx="506407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Sea Level Monitoring Facilities monitored by the JMA </a:t>
            </a:r>
          </a:p>
        </p:txBody>
      </p:sp>
    </p:spTree>
    <p:extLst>
      <p:ext uri="{BB962C8B-B14F-4D97-AF65-F5344CB8AC3E}">
        <p14:creationId xmlns:p14="http://schemas.microsoft.com/office/powerpoint/2010/main" val="69085740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451066" y="1778559"/>
            <a:ext cx="3753369" cy="4078589"/>
            <a:chOff x="250414" y="1492787"/>
            <a:chExt cx="5213955" cy="5220834"/>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414" y="1492787"/>
              <a:ext cx="5213955" cy="5220834"/>
            </a:xfrm>
            <a:prstGeom prst="rect">
              <a:avLst/>
            </a:prstGeom>
          </p:spPr>
        </p:pic>
        <p:sp>
          <p:nvSpPr>
            <p:cNvPr id="3" name="楕円 2"/>
            <p:cNvSpPr/>
            <p:nvPr/>
          </p:nvSpPr>
          <p:spPr>
            <a:xfrm rot="20137122">
              <a:off x="2242547" y="4486262"/>
              <a:ext cx="607989" cy="389823"/>
            </a:xfrm>
            <a:prstGeom prst="ellipse">
              <a:avLst/>
            </a:prstGeom>
            <a:noFill/>
            <a:ln w="28575" cap="flat">
              <a:solidFill>
                <a:srgbClr val="FF0000"/>
              </a:solidFill>
              <a:prstDash val="sysDash"/>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1200" cap="none" spc="0" normalizeH="0" baseline="0" noProof="0">
                <a:ln>
                  <a:noFill/>
                </a:ln>
                <a:solidFill>
                  <a:srgbClr val="000000"/>
                </a:solidFill>
                <a:effectLst/>
                <a:uLnTx/>
                <a:uFillTx/>
                <a:latin typeface="Roboto"/>
                <a:ea typeface="+mn-ea"/>
                <a:cs typeface="+mn-cs"/>
                <a:sym typeface="Roboto"/>
              </a:endParaRPr>
            </a:p>
          </p:txBody>
        </p:sp>
        <p:sp>
          <p:nvSpPr>
            <p:cNvPr id="4" name="テキスト ボックス 3"/>
            <p:cNvSpPr txBox="1"/>
            <p:nvPr/>
          </p:nvSpPr>
          <p:spPr>
            <a:xfrm rot="17100000">
              <a:off x="4189164" y="3265458"/>
              <a:ext cx="73860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srgbClr val="1F497D"/>
                  </a:solidFill>
                  <a:effectLst/>
                  <a:uLnTx/>
                  <a:uFillTx/>
                  <a:latin typeface="Calibri" panose="020F0502020204030204"/>
                  <a:ea typeface="Calibri" panose="020F0502020204030204" charset="0"/>
                  <a:cs typeface="Calibri" panose="020F0502020204030204" charset="0"/>
                </a:rPr>
                <a:t>S-net</a:t>
              </a:r>
              <a:endParaRPr kumimoji="0" lang="ja-JP" altLang="en-US" sz="2000" b="1" i="0" u="none" strike="noStrike" kern="1200" cap="none" spc="0" normalizeH="0" baseline="0" noProof="0" dirty="0">
                <a:ln>
                  <a:noFill/>
                </a:ln>
                <a:solidFill>
                  <a:srgbClr val="1F497D"/>
                </a:solidFill>
                <a:effectLst/>
                <a:uLnTx/>
                <a:uFillTx/>
                <a:latin typeface="Calibri" panose="020F0502020204030204"/>
                <a:ea typeface="Calibri" panose="020F0502020204030204" charset="0"/>
                <a:cs typeface="Calibri" panose="020F0502020204030204" charset="0"/>
              </a:endParaRPr>
            </a:p>
          </p:txBody>
        </p:sp>
        <p:sp>
          <p:nvSpPr>
            <p:cNvPr id="5" name="テキスト ボックス 4"/>
            <p:cNvSpPr txBox="1"/>
            <p:nvPr/>
          </p:nvSpPr>
          <p:spPr>
            <a:xfrm>
              <a:off x="2857802" y="4399335"/>
              <a:ext cx="939681"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srgbClr val="1F497D"/>
                  </a:solidFill>
                  <a:effectLst/>
                  <a:uLnTx/>
                  <a:uFillTx/>
                  <a:latin typeface="Calibri" panose="020F0502020204030204"/>
                  <a:ea typeface="Calibri" panose="020F0502020204030204" charset="0"/>
                  <a:cs typeface="Calibri" panose="020F0502020204030204" charset="0"/>
                </a:rPr>
                <a:t>DONET</a:t>
              </a:r>
              <a:endParaRPr kumimoji="0" lang="ja-JP" altLang="en-US" sz="2000" b="1" i="0" u="none" strike="noStrike" kern="1200" cap="none" spc="0" normalizeH="0" baseline="0" noProof="0" dirty="0">
                <a:ln>
                  <a:noFill/>
                </a:ln>
                <a:solidFill>
                  <a:srgbClr val="1F497D"/>
                </a:solidFill>
                <a:effectLst/>
                <a:uLnTx/>
                <a:uFillTx/>
                <a:latin typeface="Calibri" panose="020F0502020204030204"/>
                <a:ea typeface="Calibri" panose="020F0502020204030204" charset="0"/>
                <a:cs typeface="Calibri" panose="020F0502020204030204" charset="0"/>
              </a:endParaRPr>
            </a:p>
          </p:txBody>
        </p:sp>
        <p:sp>
          <p:nvSpPr>
            <p:cNvPr id="6" name="テキスト ボックス 5"/>
            <p:cNvSpPr txBox="1"/>
            <p:nvPr/>
          </p:nvSpPr>
          <p:spPr>
            <a:xfrm>
              <a:off x="2338886" y="4880009"/>
              <a:ext cx="785664"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srgbClr val="1F497D"/>
                  </a:solidFill>
                  <a:effectLst/>
                  <a:uLnTx/>
                  <a:uFillTx/>
                  <a:latin typeface="Calibri" panose="020F0502020204030204"/>
                  <a:ea typeface="Calibri" panose="020F0502020204030204" charset="0"/>
                  <a:cs typeface="Calibri" panose="020F0502020204030204" charset="0"/>
                </a:rPr>
                <a:t>N-net</a:t>
              </a:r>
              <a:endParaRPr kumimoji="0" lang="ja-JP" altLang="en-US" sz="2000" b="1" i="0" u="none" strike="noStrike" kern="1200" cap="none" spc="0" normalizeH="0" baseline="0" noProof="0" dirty="0">
                <a:ln>
                  <a:noFill/>
                </a:ln>
                <a:solidFill>
                  <a:srgbClr val="1F497D"/>
                </a:solidFill>
                <a:effectLst/>
                <a:uLnTx/>
                <a:uFillTx/>
                <a:latin typeface="Calibri" panose="020F0502020204030204"/>
                <a:ea typeface="Calibri" panose="020F0502020204030204" charset="0"/>
                <a:cs typeface="Calibri" panose="020F0502020204030204" charset="0"/>
              </a:endParaRPr>
            </a:p>
          </p:txBody>
        </p:sp>
      </p:grpSp>
      <p:sp>
        <p:nvSpPr>
          <p:cNvPr id="8" name="テキスト ボックス 7"/>
          <p:cNvSpPr txBox="1"/>
          <p:nvPr/>
        </p:nvSpPr>
        <p:spPr>
          <a:xfrm>
            <a:off x="227056" y="37429"/>
            <a:ext cx="8166401" cy="50064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srgbClr val="31A8DF"/>
                </a:solidFill>
                <a:effectLst/>
                <a:uLnTx/>
                <a:uFillTx/>
                <a:latin typeface="Arial" panose="020B0604020202020204" pitchFamily="34" charset="0"/>
                <a:cs typeface="Arial" panose="020B0604020202020204" pitchFamily="34" charset="0"/>
                <a:sym typeface="Roboto"/>
              </a:rPr>
              <a:t>Use of offshore tsunami meters for early tsunami detection</a:t>
            </a:r>
            <a:endParaRPr kumimoji="0" lang="ja-JP" altLang="en-US" sz="2400" b="0" i="0" u="none" strike="noStrike" kern="1200" cap="none" spc="0" normalizeH="0" baseline="0" noProof="0" dirty="0">
              <a:ln>
                <a:noFill/>
              </a:ln>
              <a:solidFill>
                <a:srgbClr val="31A8DF"/>
              </a:solidFill>
              <a:effectLst/>
              <a:uLnTx/>
              <a:uFillTx/>
              <a:latin typeface="Arial" panose="020B0604020202020204" pitchFamily="34" charset="0"/>
              <a:cs typeface="Arial" panose="020B0604020202020204" pitchFamily="34" charset="0"/>
              <a:sym typeface="Roboto"/>
            </a:endParaRPr>
          </a:p>
        </p:txBody>
      </p:sp>
      <p:pic>
        <p:nvPicPr>
          <p:cNvPr id="14" name="図 13"/>
          <p:cNvPicPr>
            <a:picLocks noChangeAspect="1"/>
          </p:cNvPicPr>
          <p:nvPr/>
        </p:nvPicPr>
        <p:blipFill>
          <a:blip r:embed="rId4"/>
          <a:stretch>
            <a:fillRect/>
          </a:stretch>
        </p:blipFill>
        <p:spPr>
          <a:xfrm>
            <a:off x="5513550" y="4056732"/>
            <a:ext cx="4708236" cy="2637884"/>
          </a:xfrm>
          <a:prstGeom prst="rect">
            <a:avLst/>
          </a:prstGeom>
          <a:ln>
            <a:solidFill>
              <a:schemeClr val="tx1"/>
            </a:solidFill>
          </a:ln>
        </p:spPr>
      </p:pic>
      <p:sp>
        <p:nvSpPr>
          <p:cNvPr id="9" name="テキスト ボックス 8"/>
          <p:cNvSpPr txBox="1"/>
          <p:nvPr/>
        </p:nvSpPr>
        <p:spPr>
          <a:xfrm>
            <a:off x="5513550" y="3709972"/>
            <a:ext cx="3150989" cy="3467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SMART Cables (Angove et. Al (2019))</a:t>
            </a:r>
            <a:endParaRPr kumimoji="0" lang="ja-JP" alt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sp>
        <p:nvSpPr>
          <p:cNvPr id="13" name="テキスト ボックス 12"/>
          <p:cNvSpPr txBox="1"/>
          <p:nvPr/>
        </p:nvSpPr>
        <p:spPr>
          <a:xfrm>
            <a:off x="582920" y="1216356"/>
            <a:ext cx="3057428" cy="5622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Offshore cabled networks in Japan (S-net and DONET)</a:t>
            </a:r>
            <a:endParaRPr kumimoji="0" lang="ja-JP" alt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sp>
        <p:nvSpPr>
          <p:cNvPr id="16" name="テキスト ボックス 15"/>
          <p:cNvSpPr txBox="1"/>
          <p:nvPr/>
        </p:nvSpPr>
        <p:spPr>
          <a:xfrm>
            <a:off x="5288901" y="392081"/>
            <a:ext cx="5207036" cy="5622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DART® (Deep-ocean Assessment and Reporting of Tsunamis)</a:t>
            </a:r>
          </a:p>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NOAA National Data Buoy Center (</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https://www.ndbc.noaa.gov/)</a:t>
            </a:r>
            <a:endParaRPr kumimoji="0" lang="ja-JP" alt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pic>
        <p:nvPicPr>
          <p:cNvPr id="11" name="図 10"/>
          <p:cNvPicPr>
            <a:picLocks noChangeAspect="1"/>
          </p:cNvPicPr>
          <p:nvPr/>
        </p:nvPicPr>
        <p:blipFill>
          <a:blip r:embed="rId5"/>
          <a:stretch>
            <a:fillRect/>
          </a:stretch>
        </p:blipFill>
        <p:spPr>
          <a:xfrm>
            <a:off x="5513550" y="957742"/>
            <a:ext cx="4757738" cy="2683979"/>
          </a:xfrm>
          <a:prstGeom prst="rect">
            <a:avLst/>
          </a:prstGeom>
        </p:spPr>
      </p:pic>
    </p:spTree>
    <p:extLst>
      <p:ext uri="{BB962C8B-B14F-4D97-AF65-F5344CB8AC3E}">
        <p14:creationId xmlns:p14="http://schemas.microsoft.com/office/powerpoint/2010/main" val="366390312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16295" y="1844005"/>
            <a:ext cx="11029244" cy="4524315"/>
          </a:xfrm>
          <a:prstGeom prst="rect">
            <a:avLst/>
          </a:prstGeom>
          <a:solidFill>
            <a:schemeClr val="bg1"/>
          </a:solidFill>
        </p:spPr>
        <p:txBody>
          <a:bodyPr wrap="square">
            <a:spAutoFit/>
          </a:bodyPr>
          <a:lstStyle/>
          <a:p>
            <a:pPr marL="285750" indent="-285750">
              <a:buFont typeface="Wingdings" panose="05000000000000000000" pitchFamily="2" charset="2"/>
              <a:buChar char="l"/>
            </a:pPr>
            <a:r>
              <a:rPr lang="en-US" altLang="ja-JP" sz="1600" dirty="0" smtClean="0">
                <a:latin typeface="Arial" panose="020B0604020202020204" pitchFamily="34" charset="0"/>
                <a:cs typeface="Arial" panose="020B0604020202020204" pitchFamily="34" charset="0"/>
              </a:rPr>
              <a:t>While ’MTs’ are known to occur along many coastlines, only infrequently do they pose a significant risk to life and property. This typically occurs in areas where transiting weather disturbances move over shallow-water regions at precise speed and strength values as to create relatively large, long-wave resonances (e.g. the Mediterranean Sea, Great Lakes, Yellow Sea, East China Sea, and some areas of the North and Baltic Sea).    </a:t>
            </a:r>
          </a:p>
          <a:p>
            <a:r>
              <a:rPr lang="en-US" altLang="ja-JP" sz="1600" dirty="0" smtClean="0">
                <a:latin typeface="Arial" panose="020B0604020202020204" pitchFamily="34" charset="0"/>
                <a:cs typeface="Arial" panose="020B0604020202020204" pitchFamily="34" charset="0"/>
              </a:rPr>
              <a:t>   </a:t>
            </a:r>
          </a:p>
          <a:p>
            <a:pPr marL="285750" indent="-285750">
              <a:buFont typeface="Wingdings" panose="05000000000000000000" pitchFamily="2" charset="2"/>
              <a:buChar char="l"/>
            </a:pPr>
            <a:r>
              <a:rPr lang="en-US" altLang="ja-JP" sz="1600" dirty="0" smtClean="0">
                <a:latin typeface="Arial" panose="020B0604020202020204" pitchFamily="34" charset="0"/>
                <a:cs typeface="Arial" panose="020B0604020202020204" pitchFamily="34" charset="0"/>
              </a:rPr>
              <a:t> 'MTs' only form under a narrow range of parameters related to water depth and the translational speed of the source disturbance. This makes it possible to characterize the 'MT' risk for virtually any coastline in the world. Local understanding of the 'MT' threat posed to a given coastline is critical to ensuring the phenomena is addressed.  </a:t>
            </a:r>
          </a:p>
          <a:p>
            <a:pPr marL="285750" indent="-285750">
              <a:buFont typeface="Wingdings" panose="05000000000000000000" pitchFamily="2" charset="2"/>
              <a:buChar char="l"/>
            </a:pPr>
            <a:endParaRPr lang="en-US" altLang="ja-JP"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l"/>
            </a:pPr>
            <a:r>
              <a:rPr lang="en-US" altLang="ja-JP" sz="1600" dirty="0" smtClean="0">
                <a:latin typeface="Arial" panose="020B0604020202020204" pitchFamily="34" charset="0"/>
                <a:cs typeface="Arial" panose="020B0604020202020204" pitchFamily="34" charset="0"/>
              </a:rPr>
              <a:t> Some guidance systems have been developed that rely heavily on identifying the meteorological parameters necessary for ’MT’ development through NWP schemes. These systems have shown promise in providing advance notice on 'MT' development.  However, since they are based on forecasted parameters and not actual 'MT' detection, false alarm rates are not insignificant. </a:t>
            </a:r>
          </a:p>
          <a:p>
            <a:endParaRPr lang="en-US" altLang="ja-JP"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l"/>
            </a:pPr>
            <a:r>
              <a:rPr lang="en-US" altLang="ja-JP" sz="1600" dirty="0" smtClean="0">
                <a:latin typeface="Arial" panose="020B0604020202020204" pitchFamily="34" charset="0"/>
                <a:cs typeface="Arial" panose="020B0604020202020204" pitchFamily="34" charset="0"/>
              </a:rPr>
              <a:t> In some cases, tsunami-specific instrumentation can play a supporting role in terms of detection, though even in such rare cases, this will not typically be sufficient to fully characterize the wave field and support precise coastal impact forecasts. Nevertheless, there is value in creating relationships between NMHS’ and TSPs/NTWCs to ensure these instruments are correctly monitored and utilized.</a:t>
            </a:r>
            <a:endParaRPr lang="ja-JP" altLang="en-US" sz="1600" dirty="0">
              <a:latin typeface="Arial" panose="020B0604020202020204" pitchFamily="34" charset="0"/>
              <a:cs typeface="Arial" panose="020B0604020202020204" pitchFamily="34" charset="0"/>
            </a:endParaRPr>
          </a:p>
        </p:txBody>
      </p:sp>
      <p:sp>
        <p:nvSpPr>
          <p:cNvPr id="3" name="テキスト ボックス 2"/>
          <p:cNvSpPr txBox="1"/>
          <p:nvPr/>
        </p:nvSpPr>
        <p:spPr>
          <a:xfrm>
            <a:off x="616295" y="1307129"/>
            <a:ext cx="1420130" cy="500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2400" b="0" i="0" u="none" strike="noStrike" cap="none" spc="0" normalizeH="0" baseline="0" dirty="0" smtClean="0">
                <a:ln>
                  <a:noFill/>
                </a:ln>
                <a:solidFill>
                  <a:srgbClr val="00B050"/>
                </a:solidFill>
                <a:effectLst/>
                <a:uFillTx/>
                <a:latin typeface="+mn-lt"/>
                <a:ea typeface="+mn-ea"/>
                <a:cs typeface="+mn-cs"/>
                <a:sym typeface="Roboto"/>
              </a:rPr>
              <a:t>Summary</a:t>
            </a:r>
            <a:r>
              <a:rPr kumimoji="0" lang="en-US" altLang="ja-JP" sz="2400" b="0" i="0" u="none" strike="noStrike" cap="none" spc="0" normalizeH="0" baseline="0" dirty="0" smtClean="0">
                <a:ln>
                  <a:noFill/>
                </a:ln>
                <a:solidFill>
                  <a:schemeClr val="accent2"/>
                </a:solidFill>
                <a:effectLst/>
                <a:uFillTx/>
                <a:latin typeface="+mn-lt"/>
                <a:ea typeface="+mn-ea"/>
                <a:cs typeface="+mn-cs"/>
                <a:sym typeface="Roboto"/>
              </a:rPr>
              <a:t> </a:t>
            </a:r>
            <a:endParaRPr kumimoji="0" lang="ja-JP" altLang="en-US" sz="2400" b="0" i="0" u="none" strike="noStrike" cap="none" spc="0" normalizeH="0" baseline="0" dirty="0">
              <a:ln>
                <a:noFill/>
              </a:ln>
              <a:solidFill>
                <a:schemeClr val="accent2"/>
              </a:solidFill>
              <a:effectLst/>
              <a:uFillTx/>
              <a:latin typeface="+mn-lt"/>
              <a:ea typeface="+mn-ea"/>
              <a:cs typeface="+mn-cs"/>
              <a:sym typeface="Roboto"/>
            </a:endParaRPr>
          </a:p>
        </p:txBody>
      </p:sp>
      <p:sp>
        <p:nvSpPr>
          <p:cNvPr id="4" name="正方形/長方形 3"/>
          <p:cNvSpPr/>
          <p:nvPr/>
        </p:nvSpPr>
        <p:spPr>
          <a:xfrm>
            <a:off x="424909" y="554297"/>
            <a:ext cx="3368230" cy="461665"/>
          </a:xfrm>
          <a:prstGeom prst="rect">
            <a:avLst/>
          </a:prstGeom>
        </p:spPr>
        <p:txBody>
          <a:bodyPr wrap="none">
            <a:spAutoFit/>
          </a:bodyPr>
          <a:lstStyle/>
          <a:p>
            <a:r>
              <a:rPr lang="en-US" altLang="ja-JP" sz="2400" dirty="0" smtClean="0">
                <a:solidFill>
                  <a:schemeClr val="accent2"/>
                </a:solidFill>
                <a:latin typeface="Arial" panose="020B0604020202020204" pitchFamily="34" charset="0"/>
                <a:cs typeface="Arial" panose="020B0604020202020204" pitchFamily="34" charset="0"/>
              </a:rPr>
              <a:t>10.2 </a:t>
            </a:r>
            <a:r>
              <a:rPr lang="en-US" altLang="ja-JP" sz="2400" dirty="0" err="1" smtClean="0">
                <a:solidFill>
                  <a:schemeClr val="accent2"/>
                </a:solidFill>
                <a:latin typeface="Arial" panose="020B0604020202020204" pitchFamily="34" charset="0"/>
                <a:cs typeface="Arial" panose="020B0604020202020204" pitchFamily="34" charset="0"/>
              </a:rPr>
              <a:t>Meteo</a:t>
            </a:r>
            <a:r>
              <a:rPr lang="en-US" altLang="ja-JP" sz="2400" dirty="0" smtClean="0">
                <a:solidFill>
                  <a:schemeClr val="accent2"/>
                </a:solidFill>
                <a:latin typeface="Arial" panose="020B0604020202020204" pitchFamily="34" charset="0"/>
                <a:cs typeface="Arial" panose="020B0604020202020204" pitchFamily="34" charset="0"/>
              </a:rPr>
              <a:t>-tsunami (3)</a:t>
            </a:r>
            <a:endParaRPr lang="ja-JP" altLang="en-US" sz="24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2049473"/>
      </p:ext>
    </p:extLst>
  </p:cSld>
  <p:clrMapOvr>
    <a:masterClrMapping/>
  </p:clrMapOvr>
  <p:transition spd="med"/>
</p:sld>
</file>

<file path=ppt/theme/theme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5D0FC492-41C1-471F-B0FE-1346596ADD6A}"/>
    </a:ext>
  </a:ext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OC_PPT_Template_NewLogo_June2021.pptx" id="{E3C7363B-5C74-42EB-A3EB-6EBE46FBFE7A}" vid="{7D1EE385-4B87-49B7-A642-75E2E3944241}"/>
    </a:ext>
  </a:extLst>
</a:theme>
</file>

<file path=ppt/theme/theme3.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OC_PPT_Template_NewLogo_June2021.pptx" id="{E3C7363B-5C74-42EB-A3EB-6EBE46FBFE7A}" vid="{7D1EE385-4B87-49B7-A642-75E2E3944241}"/>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1640</Words>
  <Application>Microsoft Office PowerPoint</Application>
  <PresentationFormat>ワイド画面</PresentationFormat>
  <Paragraphs>105</Paragraphs>
  <Slides>10</Slides>
  <Notes>3</Notes>
  <HiddenSlides>0</HiddenSlides>
  <MMClips>0</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10</vt:i4>
      </vt:variant>
    </vt:vector>
  </HeadingPairs>
  <TitlesOfParts>
    <vt:vector size="21" baseType="lpstr">
      <vt:lpstr>ＭＳ Ｐゴシック</vt:lpstr>
      <vt:lpstr>Open Sans</vt:lpstr>
      <vt:lpstr>Roboto</vt:lpstr>
      <vt:lpstr>游ゴシック</vt:lpstr>
      <vt:lpstr>游ゴシック Light</vt:lpstr>
      <vt:lpstr>Arial</vt:lpstr>
      <vt:lpstr>Calibri</vt:lpstr>
      <vt:lpstr>Wingdings</vt:lpstr>
      <vt:lpstr>9_Custom Design</vt:lpstr>
      <vt:lpstr>1_Office Theme</vt:lpstr>
      <vt:lpstr>2_Office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気象庁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Nishimae</dc:creator>
  <cp:lastModifiedBy>Nishimae</cp:lastModifiedBy>
  <cp:revision>16</cp:revision>
  <cp:lastPrinted>2025-02-18T06:29:17Z</cp:lastPrinted>
  <dcterms:created xsi:type="dcterms:W3CDTF">2025-02-10T01:49:24Z</dcterms:created>
  <dcterms:modified xsi:type="dcterms:W3CDTF">2025-02-18T08:50:30Z</dcterms:modified>
</cp:coreProperties>
</file>