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7"/>
  </p:notesMasterIdLst>
  <p:sldIdLst>
    <p:sldId id="300" r:id="rId3"/>
    <p:sldId id="313" r:id="rId4"/>
    <p:sldId id="303" r:id="rId5"/>
    <p:sldId id="315" r:id="rId6"/>
    <p:sldId id="301" r:id="rId7"/>
    <p:sldId id="302" r:id="rId8"/>
    <p:sldId id="293" r:id="rId9"/>
    <p:sldId id="295" r:id="rId10"/>
    <p:sldId id="294" r:id="rId11"/>
    <p:sldId id="296" r:id="rId12"/>
    <p:sldId id="309" r:id="rId13"/>
    <p:sldId id="310" r:id="rId14"/>
    <p:sldId id="311" r:id="rId15"/>
    <p:sldId id="299" r:id="rId16"/>
    <p:sldId id="298" r:id="rId17"/>
    <p:sldId id="314" r:id="rId18"/>
    <p:sldId id="316" r:id="rId19"/>
    <p:sldId id="317" r:id="rId20"/>
    <p:sldId id="305" r:id="rId21"/>
    <p:sldId id="307" r:id="rId22"/>
    <p:sldId id="306" r:id="rId23"/>
    <p:sldId id="308" r:id="rId24"/>
    <p:sldId id="304" r:id="rId25"/>
    <p:sldId id="31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A6A6A6"/>
    <a:srgbClr val="C42C2C"/>
    <a:srgbClr val="135574"/>
    <a:srgbClr val="40AEE0"/>
    <a:srgbClr val="7EC9EA"/>
    <a:srgbClr val="0F455D"/>
    <a:srgbClr val="D4ECF8"/>
    <a:srgbClr val="239BD7"/>
    <a:srgbClr val="B0DC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8" autoAdjust="0"/>
    <p:restoredTop sz="93979" autoAdjust="0"/>
  </p:normalViewPr>
  <p:slideViewPr>
    <p:cSldViewPr snapToGrid="0">
      <p:cViewPr varScale="1">
        <p:scale>
          <a:sx n="102" d="100"/>
          <a:sy n="102" d="100"/>
        </p:scale>
        <p:origin x="2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FA20A-71B3-45A7-A0C9-9E537661D1F8}" type="datetimeFigureOut">
              <a:rPr lang="en-GB" smtClean="0"/>
              <a:t>27/11/2024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420FDE-BE42-4899-A89D-D736683D42ED}" type="slidenum">
              <a:rPr lang="en-GB" smtClean="0"/>
              <a:t>‹n.›</a:t>
            </a:fld>
            <a:endParaRPr lang="en-GB"/>
          </a:p>
        </p:txBody>
      </p:sp>
    </p:spTree>
    <p:extLst>
      <p:ext uri="{BB962C8B-B14F-4D97-AF65-F5344CB8AC3E}">
        <p14:creationId xmlns:p14="http://schemas.microsoft.com/office/powerpoint/2010/main" val="9454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SLIDE 2</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will briefly report on the activities going on in the NEAM region, focusing on some recent achievements and relevant developments.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detailed report of our last ICG Assembly held here at UNESCO HQ last February 2024 with Decisions and Recommendations is available on the IOC website.</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want to point out that our ICG is very active, </a:t>
            </a:r>
            <a:r>
              <a:rPr lang="en-US" sz="1200" strike="sngStrike" kern="1200" dirty="0" smtClean="0">
                <a:solidFill>
                  <a:schemeClr val="tx1"/>
                </a:solidFill>
                <a:effectLst/>
                <a:latin typeface="+mn-lt"/>
                <a:ea typeface="+mn-ea"/>
                <a:cs typeface="+mn-cs"/>
              </a:rPr>
              <a:t>many countries have increased their budgets for tsunami observation and risk mitigation, our Steering Committee is very productive and</a:t>
            </a:r>
            <a:r>
              <a:rPr lang="en-US" sz="1200" kern="1200" dirty="0" smtClean="0">
                <a:solidFill>
                  <a:schemeClr val="tx1"/>
                </a:solidFill>
                <a:effectLst/>
                <a:latin typeface="+mn-lt"/>
                <a:ea typeface="+mn-ea"/>
                <a:cs typeface="+mn-cs"/>
              </a:rPr>
              <a:t> there are so many ongoing activities that it is impossible to report on all of them today.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will try to remain within my 8 minutes, probably I will have to skip a couple of slides at the end, but will try not to speak too fast because I don’t want to complicate the lives of our translators </a:t>
            </a:r>
            <a:r>
              <a:rPr lang="en-US" sz="1200" strike="sngStrike" kern="1200" dirty="0" smtClean="0">
                <a:solidFill>
                  <a:schemeClr val="tx1"/>
                </a:solidFill>
                <a:effectLst/>
                <a:latin typeface="+mn-lt"/>
                <a:ea typeface="+mn-ea"/>
                <a:cs typeface="+mn-cs"/>
              </a:rPr>
              <a:t>who are doing a difficult job with great professionalism</a:t>
            </a:r>
            <a:r>
              <a:rPr lang="en-US" sz="1200" kern="1200" dirty="0" smtClean="0">
                <a:solidFill>
                  <a:schemeClr val="tx1"/>
                </a:solidFill>
                <a:effectLst/>
                <a:latin typeface="+mn-lt"/>
                <a:ea typeface="+mn-ea"/>
                <a:cs typeface="+mn-cs"/>
              </a:rPr>
              <a:t>, and I take this opportunity to thank them for their hard work!</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activities include the current continuous warning operations and the very intensive meeting activities al all levels: </a:t>
            </a:r>
            <a:r>
              <a:rPr lang="en-US" sz="1200" strike="sngStrike" kern="1200" dirty="0" smtClean="0">
                <a:solidFill>
                  <a:schemeClr val="tx1"/>
                </a:solidFill>
                <a:effectLst/>
                <a:latin typeface="+mn-lt"/>
                <a:ea typeface="+mn-ea"/>
                <a:cs typeface="+mn-cs"/>
              </a:rPr>
              <a:t>that of the ICG, of the WGs and TTs, and several meetings with local and national authorities in many countries. </a:t>
            </a:r>
            <a:r>
              <a:rPr lang="en-US" sz="1200" kern="1200" dirty="0" smtClean="0">
                <a:solidFill>
                  <a:schemeClr val="tx1"/>
                </a:solidFill>
                <a:effectLst/>
                <a:latin typeface="+mn-lt"/>
                <a:ea typeface="+mn-ea"/>
                <a:cs typeface="+mn-cs"/>
              </a:rPr>
              <a:t>Many of these meetings were organized during the path towards the TSUNAMI ready recognition and on the occasion of the NEAMWave23 exercise and the World Tsunami Awareness Day. An important contribution to these activities was provided by the </a:t>
            </a:r>
            <a:r>
              <a:rPr lang="en-US" sz="1200" kern="1200" dirty="0" err="1" smtClean="0">
                <a:solidFill>
                  <a:schemeClr val="tx1"/>
                </a:solidFill>
                <a:effectLst/>
                <a:latin typeface="+mn-lt"/>
                <a:ea typeface="+mn-ea"/>
                <a:cs typeface="+mn-cs"/>
              </a:rPr>
              <a:t>CoastWave</a:t>
            </a:r>
            <a:r>
              <a:rPr lang="en-US" sz="1200" kern="1200" dirty="0" smtClean="0">
                <a:solidFill>
                  <a:schemeClr val="tx1"/>
                </a:solidFill>
                <a:effectLst/>
                <a:latin typeface="+mn-lt"/>
                <a:ea typeface="+mn-ea"/>
                <a:cs typeface="+mn-cs"/>
              </a:rPr>
              <a:t> project, whose Phase 1 has finished last month, whereas the Phase 2 has been approved and will start next month</a:t>
            </a:r>
            <a:r>
              <a:rPr lang="en-US" sz="1200" strike="sngStrike" kern="1200" dirty="0" smtClean="0">
                <a:solidFill>
                  <a:schemeClr val="tx1"/>
                </a:solidFill>
                <a:effectLst/>
                <a:latin typeface="+mn-lt"/>
                <a:ea typeface="+mn-ea"/>
                <a:cs typeface="+mn-cs"/>
              </a:rPr>
              <a:t>, July 2024</a:t>
            </a:r>
            <a:r>
              <a:rPr lang="en-US" sz="1200" kern="1200" dirty="0" smtClean="0">
                <a:solidFill>
                  <a:schemeClr val="tx1"/>
                </a:solidFill>
                <a:effectLst/>
                <a:latin typeface="+mn-lt"/>
                <a:ea typeface="+mn-ea"/>
                <a:cs typeface="+mn-cs"/>
              </a:rPr>
              <a:t>.</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will also briefly take a look at the most recent technological developments in our region. </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3D2C26D8-09FE-F447-B229-36592BCCAE52}" type="slidenum">
              <a:rPr lang="it-IT" smtClean="0">
                <a:solidFill>
                  <a:prstClr val="black"/>
                </a:solidFill>
                <a:latin typeface="Calibri" panose="020F0502020204030204"/>
              </a:rPr>
              <a:pPr/>
              <a:t>2</a:t>
            </a:fld>
            <a:endParaRPr lang="it-IT">
              <a:solidFill>
                <a:prstClr val="black"/>
              </a:solidFill>
              <a:latin typeface="Calibri" panose="020F0502020204030204"/>
            </a:endParaRPr>
          </a:p>
        </p:txBody>
      </p:sp>
    </p:spTree>
    <p:extLst>
      <p:ext uri="{BB962C8B-B14F-4D97-AF65-F5344CB8AC3E}">
        <p14:creationId xmlns:p14="http://schemas.microsoft.com/office/powerpoint/2010/main" val="1807926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e0e1330b5c_0_2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goal 1 accuracy and timeliness</a:t>
            </a:r>
            <a:endParaRPr/>
          </a:p>
        </p:txBody>
      </p:sp>
      <p:sp>
        <p:nvSpPr>
          <p:cNvPr id="103" name="Google Shape;103;g2e0e1330b5c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0320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SLIDE 1</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Thanks Chair</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Good morning, it is an honor for me to report for my first time - as NEAMTWS Chair - to the IOC Executive Council. I thank my two co-Chairs Amr HAMOUDA (who is here) and Ignacio Aguirre </a:t>
            </a:r>
            <a:r>
              <a:rPr lang="en-US" sz="1200" kern="1200" dirty="0" err="1" smtClean="0">
                <a:solidFill>
                  <a:schemeClr val="tx1"/>
                </a:solidFill>
                <a:effectLst/>
                <a:latin typeface="+mn-lt"/>
                <a:ea typeface="+mn-ea"/>
                <a:cs typeface="+mn-cs"/>
              </a:rPr>
              <a:t>Ayerbe</a:t>
            </a:r>
            <a:r>
              <a:rPr lang="en-US" sz="1200" kern="1200" dirty="0" smtClean="0">
                <a:solidFill>
                  <a:schemeClr val="tx1"/>
                </a:solidFill>
                <a:effectLst/>
                <a:latin typeface="+mn-lt"/>
                <a:ea typeface="+mn-ea"/>
                <a:cs typeface="+mn-cs"/>
              </a:rPr>
              <a:t>, and the Technical Secretary Denis Chang Seng who is also here, for their strong support, as well as our previous NEAM Chair, Maria Ana </a:t>
            </a:r>
            <a:r>
              <a:rPr lang="en-US" sz="1200" kern="1200" dirty="0" err="1" smtClean="0">
                <a:solidFill>
                  <a:schemeClr val="tx1"/>
                </a:solidFill>
                <a:effectLst/>
                <a:latin typeface="+mn-lt"/>
                <a:ea typeface="+mn-ea"/>
                <a:cs typeface="+mn-cs"/>
              </a:rPr>
              <a:t>Baptista</a:t>
            </a:r>
            <a:r>
              <a:rPr lang="en-US" sz="1200" kern="1200" dirty="0" smtClean="0">
                <a:solidFill>
                  <a:schemeClr val="tx1"/>
                </a:solidFill>
                <a:effectLst/>
                <a:latin typeface="+mn-lt"/>
                <a:ea typeface="+mn-ea"/>
                <a:cs typeface="+mn-cs"/>
              </a:rPr>
              <a:t>.</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3D2C26D8-09FE-F447-B229-36592BCCAE52}" type="slidenum">
              <a:rPr lang="it-IT" smtClean="0"/>
              <a:t>5</a:t>
            </a:fld>
            <a:endParaRPr lang="it-IT"/>
          </a:p>
        </p:txBody>
      </p:sp>
    </p:spTree>
    <p:extLst>
      <p:ext uri="{BB962C8B-B14F-4D97-AF65-F5344CB8AC3E}">
        <p14:creationId xmlns:p14="http://schemas.microsoft.com/office/powerpoint/2010/main" val="445622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SLIDE 2</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will briefly report on the activities going on in the NEAM region, focusing on some recent achievements and relevant developments.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detailed report of our last ICG Assembly held here at UNESCO HQ last February 2024 with Decisions and Recommendations is available on the IOC website.</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want to point out that our ICG is very active, </a:t>
            </a:r>
            <a:r>
              <a:rPr lang="en-US" sz="1200" strike="sngStrike" kern="1200" dirty="0" smtClean="0">
                <a:solidFill>
                  <a:schemeClr val="tx1"/>
                </a:solidFill>
                <a:effectLst/>
                <a:latin typeface="+mn-lt"/>
                <a:ea typeface="+mn-ea"/>
                <a:cs typeface="+mn-cs"/>
              </a:rPr>
              <a:t>many countries have increased their budgets for tsunami observation and risk mitigation, our Steering Committee is very productive and</a:t>
            </a:r>
            <a:r>
              <a:rPr lang="en-US" sz="1200" kern="1200" dirty="0" smtClean="0">
                <a:solidFill>
                  <a:schemeClr val="tx1"/>
                </a:solidFill>
                <a:effectLst/>
                <a:latin typeface="+mn-lt"/>
                <a:ea typeface="+mn-ea"/>
                <a:cs typeface="+mn-cs"/>
              </a:rPr>
              <a:t> there are so many ongoing activities that it is impossible to report on all of them today.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will try to remain within my 8 minutes, probably I will have to skip a couple of slides at the end, but will try not to speak too fast because I don’t want to complicate the lives of our translators </a:t>
            </a:r>
            <a:r>
              <a:rPr lang="en-US" sz="1200" strike="sngStrike" kern="1200" dirty="0" smtClean="0">
                <a:solidFill>
                  <a:schemeClr val="tx1"/>
                </a:solidFill>
                <a:effectLst/>
                <a:latin typeface="+mn-lt"/>
                <a:ea typeface="+mn-ea"/>
                <a:cs typeface="+mn-cs"/>
              </a:rPr>
              <a:t>who are doing a difficult job with great professionalism</a:t>
            </a:r>
            <a:r>
              <a:rPr lang="en-US" sz="1200" kern="1200" dirty="0" smtClean="0">
                <a:solidFill>
                  <a:schemeClr val="tx1"/>
                </a:solidFill>
                <a:effectLst/>
                <a:latin typeface="+mn-lt"/>
                <a:ea typeface="+mn-ea"/>
                <a:cs typeface="+mn-cs"/>
              </a:rPr>
              <a:t>, and I take this opportunity to thank them for their hard work!</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activities include the current continuous warning operations and the very intensive meeting activities al all levels: </a:t>
            </a:r>
            <a:r>
              <a:rPr lang="en-US" sz="1200" strike="sngStrike" kern="1200" dirty="0" smtClean="0">
                <a:solidFill>
                  <a:schemeClr val="tx1"/>
                </a:solidFill>
                <a:effectLst/>
                <a:latin typeface="+mn-lt"/>
                <a:ea typeface="+mn-ea"/>
                <a:cs typeface="+mn-cs"/>
              </a:rPr>
              <a:t>that of the ICG, of the WGs and TTs, and several meetings with local and national authorities in many countries. </a:t>
            </a:r>
            <a:r>
              <a:rPr lang="en-US" sz="1200" kern="1200" dirty="0" smtClean="0">
                <a:solidFill>
                  <a:schemeClr val="tx1"/>
                </a:solidFill>
                <a:effectLst/>
                <a:latin typeface="+mn-lt"/>
                <a:ea typeface="+mn-ea"/>
                <a:cs typeface="+mn-cs"/>
              </a:rPr>
              <a:t>Many of these meetings were organized during the path towards the TSUNAMI ready recognition and on the occasion of the NEAMWave23 exercise and the World Tsunami Awareness Day. An important contribution to these activities was provided by the </a:t>
            </a:r>
            <a:r>
              <a:rPr lang="en-US" sz="1200" kern="1200" dirty="0" err="1" smtClean="0">
                <a:solidFill>
                  <a:schemeClr val="tx1"/>
                </a:solidFill>
                <a:effectLst/>
                <a:latin typeface="+mn-lt"/>
                <a:ea typeface="+mn-ea"/>
                <a:cs typeface="+mn-cs"/>
              </a:rPr>
              <a:t>CoastWave</a:t>
            </a:r>
            <a:r>
              <a:rPr lang="en-US" sz="1200" kern="1200" dirty="0" smtClean="0">
                <a:solidFill>
                  <a:schemeClr val="tx1"/>
                </a:solidFill>
                <a:effectLst/>
                <a:latin typeface="+mn-lt"/>
                <a:ea typeface="+mn-ea"/>
                <a:cs typeface="+mn-cs"/>
              </a:rPr>
              <a:t> project, whose Phase 1 has finished last month, whereas the Phase 2 has been approved and will start next month</a:t>
            </a:r>
            <a:r>
              <a:rPr lang="en-US" sz="1200" strike="sngStrike" kern="1200" dirty="0" smtClean="0">
                <a:solidFill>
                  <a:schemeClr val="tx1"/>
                </a:solidFill>
                <a:effectLst/>
                <a:latin typeface="+mn-lt"/>
                <a:ea typeface="+mn-ea"/>
                <a:cs typeface="+mn-cs"/>
              </a:rPr>
              <a:t>, July 2024</a:t>
            </a:r>
            <a:r>
              <a:rPr lang="en-US" sz="1200" kern="1200" dirty="0" smtClean="0">
                <a:solidFill>
                  <a:schemeClr val="tx1"/>
                </a:solidFill>
                <a:effectLst/>
                <a:latin typeface="+mn-lt"/>
                <a:ea typeface="+mn-ea"/>
                <a:cs typeface="+mn-cs"/>
              </a:rPr>
              <a:t>.</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will also briefly take a look at the most recent technological developments in our region. </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3D2C26D8-09FE-F447-B229-36592BCCAE52}" type="slidenum">
              <a:rPr lang="it-IT" smtClean="0"/>
              <a:t>6</a:t>
            </a:fld>
            <a:endParaRPr lang="it-IT"/>
          </a:p>
        </p:txBody>
      </p:sp>
    </p:spTree>
    <p:extLst>
      <p:ext uri="{BB962C8B-B14F-4D97-AF65-F5344CB8AC3E}">
        <p14:creationId xmlns:p14="http://schemas.microsoft.com/office/powerpoint/2010/main" val="120779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5420FDE-BE42-4899-A89D-D736683D42ED}" type="slidenum">
              <a:rPr lang="en-GB" smtClean="0"/>
              <a:t>7</a:t>
            </a:fld>
            <a:endParaRPr lang="en-GB"/>
          </a:p>
        </p:txBody>
      </p:sp>
    </p:spTree>
    <p:extLst>
      <p:ext uri="{BB962C8B-B14F-4D97-AF65-F5344CB8AC3E}">
        <p14:creationId xmlns:p14="http://schemas.microsoft.com/office/powerpoint/2010/main" val="116728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5420FDE-BE42-4899-A89D-D736683D42ED}" type="slidenum">
              <a:rPr lang="en-GB" smtClean="0"/>
              <a:t>8</a:t>
            </a:fld>
            <a:endParaRPr lang="en-GB"/>
          </a:p>
        </p:txBody>
      </p:sp>
    </p:spTree>
    <p:extLst>
      <p:ext uri="{BB962C8B-B14F-4D97-AF65-F5344CB8AC3E}">
        <p14:creationId xmlns:p14="http://schemas.microsoft.com/office/powerpoint/2010/main" val="33803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9</a:t>
            </a:fld>
            <a:endParaRPr lang="en-US" dirty="0"/>
          </a:p>
        </p:txBody>
      </p:sp>
    </p:spTree>
    <p:extLst>
      <p:ext uri="{BB962C8B-B14F-4D97-AF65-F5344CB8AC3E}">
        <p14:creationId xmlns:p14="http://schemas.microsoft.com/office/powerpoint/2010/main" val="789317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6049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7538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0e1330b5c_0_3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g2e0e1330b5c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338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533A46-80B0-A927-3D09-45E8F6321C3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 xmlns:a16="http://schemas.microsoft.com/office/drawing/2014/main" id="{FDF7F49D-3693-969D-1BBB-E6F11665B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 xmlns:a16="http://schemas.microsoft.com/office/drawing/2014/main" id="{D313EE43-BFA7-0102-8A9F-73BAA036730B}"/>
              </a:ext>
            </a:extLst>
          </p:cNvPr>
          <p:cNvSpPr>
            <a:spLocks noGrp="1"/>
          </p:cNvSpPr>
          <p:nvPr>
            <p:ph type="dt" sz="half" idx="10"/>
          </p:nvPr>
        </p:nvSpPr>
        <p:spPr/>
        <p:txBody>
          <a:bodyPr/>
          <a:lstStyle/>
          <a:p>
            <a:fld id="{D2A1E9F4-0E35-4380-8A2F-8B6DB542B144}" type="datetimeFigureOut">
              <a:rPr lang="en-GB" smtClean="0"/>
              <a:t>27/11/2024</a:t>
            </a:fld>
            <a:endParaRPr lang="en-GB"/>
          </a:p>
        </p:txBody>
      </p:sp>
      <p:sp>
        <p:nvSpPr>
          <p:cNvPr id="5" name="Footer Placeholder 4">
            <a:extLst>
              <a:ext uri="{FF2B5EF4-FFF2-40B4-BE49-F238E27FC236}">
                <a16:creationId xmlns="" xmlns:a16="http://schemas.microsoft.com/office/drawing/2014/main" id="{7D8B4810-C31D-B7BD-2EDE-0AA229BB8E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46A03B00-9133-2BEA-0786-1686B8930BDE}"/>
              </a:ext>
            </a:extLst>
          </p:cNvPr>
          <p:cNvSpPr>
            <a:spLocks noGrp="1"/>
          </p:cNvSpPr>
          <p:nvPr>
            <p:ph type="sldNum" sz="quarter" idx="12"/>
          </p:nvPr>
        </p:nvSpPr>
        <p:spPr/>
        <p:txBody>
          <a:bodyPr/>
          <a:lstStyle/>
          <a:p>
            <a:fld id="{193879AD-5D54-44AC-9011-B1982665DC4A}" type="slidenum">
              <a:rPr lang="en-GB" smtClean="0"/>
              <a:t>‹n.›</a:t>
            </a:fld>
            <a:endParaRPr lang="en-GB"/>
          </a:p>
        </p:txBody>
      </p:sp>
    </p:spTree>
    <p:extLst>
      <p:ext uri="{BB962C8B-B14F-4D97-AF65-F5344CB8AC3E}">
        <p14:creationId xmlns:p14="http://schemas.microsoft.com/office/powerpoint/2010/main" val="3534213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6FAB13-B92E-3E6A-B575-1A46C84196E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 xmlns:a16="http://schemas.microsoft.com/office/drawing/2014/main" id="{394EFB77-63CF-873C-D760-D2943D846F7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 xmlns:a16="http://schemas.microsoft.com/office/drawing/2014/main" id="{094FEAF5-E4BD-8484-9546-9C15CC5347FD}"/>
              </a:ext>
            </a:extLst>
          </p:cNvPr>
          <p:cNvSpPr>
            <a:spLocks noGrp="1"/>
          </p:cNvSpPr>
          <p:nvPr>
            <p:ph type="dt" sz="half" idx="10"/>
          </p:nvPr>
        </p:nvSpPr>
        <p:spPr/>
        <p:txBody>
          <a:bodyPr/>
          <a:lstStyle/>
          <a:p>
            <a:fld id="{D2A1E9F4-0E35-4380-8A2F-8B6DB542B144}" type="datetimeFigureOut">
              <a:rPr lang="en-GB" smtClean="0"/>
              <a:t>27/11/2024</a:t>
            </a:fld>
            <a:endParaRPr lang="en-GB"/>
          </a:p>
        </p:txBody>
      </p:sp>
      <p:sp>
        <p:nvSpPr>
          <p:cNvPr id="5" name="Footer Placeholder 4">
            <a:extLst>
              <a:ext uri="{FF2B5EF4-FFF2-40B4-BE49-F238E27FC236}">
                <a16:creationId xmlns="" xmlns:a16="http://schemas.microsoft.com/office/drawing/2014/main" id="{526FECF9-83DC-5558-AEE3-A6CB7CBCAD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FA57C6A6-3DB2-489E-B6F4-280E6B693027}"/>
              </a:ext>
            </a:extLst>
          </p:cNvPr>
          <p:cNvSpPr>
            <a:spLocks noGrp="1"/>
          </p:cNvSpPr>
          <p:nvPr>
            <p:ph type="sldNum" sz="quarter" idx="12"/>
          </p:nvPr>
        </p:nvSpPr>
        <p:spPr/>
        <p:txBody>
          <a:bodyPr/>
          <a:lstStyle/>
          <a:p>
            <a:fld id="{193879AD-5D54-44AC-9011-B1982665DC4A}" type="slidenum">
              <a:rPr lang="en-GB" smtClean="0"/>
              <a:t>‹n.›</a:t>
            </a:fld>
            <a:endParaRPr lang="en-GB"/>
          </a:p>
        </p:txBody>
      </p:sp>
    </p:spTree>
    <p:extLst>
      <p:ext uri="{BB962C8B-B14F-4D97-AF65-F5344CB8AC3E}">
        <p14:creationId xmlns:p14="http://schemas.microsoft.com/office/powerpoint/2010/main" val="874113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856554-7E00-2592-A6A8-066F9442E2D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 xmlns:a16="http://schemas.microsoft.com/office/drawing/2014/main" id="{8386467A-B1B1-0649-9CA5-0A012D82FBE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 xmlns:a16="http://schemas.microsoft.com/office/drawing/2014/main" id="{4D7A667D-6FA0-DE5C-CA25-5376D2C04452}"/>
              </a:ext>
            </a:extLst>
          </p:cNvPr>
          <p:cNvSpPr>
            <a:spLocks noGrp="1"/>
          </p:cNvSpPr>
          <p:nvPr>
            <p:ph type="dt" sz="half" idx="10"/>
          </p:nvPr>
        </p:nvSpPr>
        <p:spPr/>
        <p:txBody>
          <a:bodyPr/>
          <a:lstStyle/>
          <a:p>
            <a:fld id="{D2A1E9F4-0E35-4380-8A2F-8B6DB542B144}" type="datetimeFigureOut">
              <a:rPr lang="en-GB" smtClean="0"/>
              <a:t>27/11/2024</a:t>
            </a:fld>
            <a:endParaRPr lang="en-GB"/>
          </a:p>
        </p:txBody>
      </p:sp>
      <p:sp>
        <p:nvSpPr>
          <p:cNvPr id="5" name="Footer Placeholder 4">
            <a:extLst>
              <a:ext uri="{FF2B5EF4-FFF2-40B4-BE49-F238E27FC236}">
                <a16:creationId xmlns="" xmlns:a16="http://schemas.microsoft.com/office/drawing/2014/main" id="{8A8A3672-599C-92E3-C1C5-204B9ED5C0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C0D4B944-CED3-FA2F-5245-9C3062E55B11}"/>
              </a:ext>
            </a:extLst>
          </p:cNvPr>
          <p:cNvSpPr>
            <a:spLocks noGrp="1"/>
          </p:cNvSpPr>
          <p:nvPr>
            <p:ph type="sldNum" sz="quarter" idx="12"/>
          </p:nvPr>
        </p:nvSpPr>
        <p:spPr/>
        <p:txBody>
          <a:bodyPr/>
          <a:lstStyle/>
          <a:p>
            <a:fld id="{193879AD-5D54-44AC-9011-B1982665DC4A}" type="slidenum">
              <a:rPr lang="en-GB" smtClean="0"/>
              <a:t>‹n.›</a:t>
            </a:fld>
            <a:endParaRPr lang="en-GB"/>
          </a:p>
        </p:txBody>
      </p:sp>
    </p:spTree>
    <p:extLst>
      <p:ext uri="{BB962C8B-B14F-4D97-AF65-F5344CB8AC3E}">
        <p14:creationId xmlns:p14="http://schemas.microsoft.com/office/powerpoint/2010/main" val="1870925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 name="Title Text"/>
          <p:cNvSpPr txBox="1">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139502947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48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189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26DA3A73-BD7D-4263-BD96-67D4CFD2A990}" type="datetimeFigureOut">
              <a:rPr lang="fr-FR" smtClean="0">
                <a:solidFill>
                  <a:prstClr val="black">
                    <a:tint val="75000"/>
                  </a:prstClr>
                </a:solidFill>
              </a:rPr>
              <a:pPr/>
              <a:t>27/11/2024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5FFEDF5-7239-47AB-AF6D-BA9D14F8B76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02277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5DE361B-72A1-4943-ADAA-F502BD8B134D}"/>
              </a:ext>
            </a:extLst>
          </p:cNvPr>
          <p:cNvSpPr>
            <a:spLocks noGrp="1"/>
          </p:cNvSpPr>
          <p:nvPr>
            <p:ph type="title"/>
          </p:nvPr>
        </p:nvSpPr>
        <p:spPr>
          <a:xfrm>
            <a:off x="838200" y="365126"/>
            <a:ext cx="10515600" cy="664778"/>
          </a:xfrm>
          <a:prstGeom prst="rect">
            <a:avLst/>
          </a:prstGeom>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4F1B435C-E1F9-4DEF-B182-3819184C2091}"/>
              </a:ext>
            </a:extLst>
          </p:cNvPr>
          <p:cNvSpPr>
            <a:spLocks noGrp="1"/>
          </p:cNvSpPr>
          <p:nvPr>
            <p:ph idx="1"/>
          </p:nvPr>
        </p:nvSpPr>
        <p:spPr>
          <a:xfrm>
            <a:off x="838200" y="1309036"/>
            <a:ext cx="10515600" cy="4867927"/>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2FF9E784-935B-464F-9FD9-2B5822040C42}"/>
              </a:ext>
            </a:extLst>
          </p:cNvPr>
          <p:cNvSpPr>
            <a:spLocks noGrp="1"/>
          </p:cNvSpPr>
          <p:nvPr>
            <p:ph type="dt" sz="half" idx="10"/>
          </p:nvPr>
        </p:nvSpPr>
        <p:spPr/>
        <p:txBody>
          <a:bodyPr/>
          <a:lstStyle/>
          <a:p>
            <a:fld id="{29D9F4E1-7730-42C5-81CC-1D81BB05C61F}" type="datetime1">
              <a:rPr lang="fr-FR" smtClean="0">
                <a:solidFill>
                  <a:prstClr val="black">
                    <a:tint val="75000"/>
                  </a:prstClr>
                </a:solidFill>
              </a:rPr>
              <a:pPr/>
              <a:t>27/11/2024</a:t>
            </a:fld>
            <a:endParaRPr lang="fr-FR">
              <a:solidFill>
                <a:prstClr val="black">
                  <a:tint val="75000"/>
                </a:prstClr>
              </a:solidFill>
            </a:endParaRPr>
          </a:p>
        </p:txBody>
      </p:sp>
      <p:sp>
        <p:nvSpPr>
          <p:cNvPr id="5" name="Espace réservé du pied de page 4">
            <a:extLst>
              <a:ext uri="{FF2B5EF4-FFF2-40B4-BE49-F238E27FC236}">
                <a16:creationId xmlns="" xmlns:a16="http://schemas.microsoft.com/office/drawing/2014/main" id="{76600AD5-DA7F-45DA-B47F-08E5483DA845}"/>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 xmlns:a16="http://schemas.microsoft.com/office/drawing/2014/main" id="{B3982934-2000-49EF-B820-8AE8F95CAC4B}"/>
              </a:ext>
            </a:extLst>
          </p:cNvPr>
          <p:cNvSpPr>
            <a:spLocks noGrp="1"/>
          </p:cNvSpPr>
          <p:nvPr>
            <p:ph type="sldNum" sz="quarter" idx="12"/>
          </p:nvPr>
        </p:nvSpPr>
        <p:spPr/>
        <p:txBody>
          <a:bodyPr/>
          <a:lstStyle/>
          <a:p>
            <a:fld id="{A071F953-55CE-4F69-B114-32A05255484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9197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34CBF8-97EE-8586-06A1-9FA0853307F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 xmlns:a16="http://schemas.microsoft.com/office/drawing/2014/main" id="{4E5FF919-EC27-B2C7-93ED-F4AC68A6CAE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 xmlns:a16="http://schemas.microsoft.com/office/drawing/2014/main" id="{00067137-7584-9097-44BA-A21915C532CA}"/>
              </a:ext>
            </a:extLst>
          </p:cNvPr>
          <p:cNvSpPr>
            <a:spLocks noGrp="1"/>
          </p:cNvSpPr>
          <p:nvPr>
            <p:ph type="dt" sz="half" idx="10"/>
          </p:nvPr>
        </p:nvSpPr>
        <p:spPr/>
        <p:txBody>
          <a:bodyPr/>
          <a:lstStyle/>
          <a:p>
            <a:fld id="{D2A1E9F4-0E35-4380-8A2F-8B6DB542B144}" type="datetimeFigureOut">
              <a:rPr lang="en-GB" smtClean="0"/>
              <a:t>27/11/2024</a:t>
            </a:fld>
            <a:endParaRPr lang="en-GB"/>
          </a:p>
        </p:txBody>
      </p:sp>
      <p:sp>
        <p:nvSpPr>
          <p:cNvPr id="5" name="Footer Placeholder 4">
            <a:extLst>
              <a:ext uri="{FF2B5EF4-FFF2-40B4-BE49-F238E27FC236}">
                <a16:creationId xmlns="" xmlns:a16="http://schemas.microsoft.com/office/drawing/2014/main" id="{8F1C9DFA-1208-C3DF-3A57-29FC3D8DD7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620CAA48-6BE9-3F31-7A04-3A674AF16A84}"/>
              </a:ext>
            </a:extLst>
          </p:cNvPr>
          <p:cNvSpPr>
            <a:spLocks noGrp="1"/>
          </p:cNvSpPr>
          <p:nvPr>
            <p:ph type="sldNum" sz="quarter" idx="12"/>
          </p:nvPr>
        </p:nvSpPr>
        <p:spPr/>
        <p:txBody>
          <a:bodyPr/>
          <a:lstStyle/>
          <a:p>
            <a:fld id="{193879AD-5D54-44AC-9011-B1982665DC4A}" type="slidenum">
              <a:rPr lang="en-GB" smtClean="0"/>
              <a:t>‹n.›</a:t>
            </a:fld>
            <a:endParaRPr lang="en-GB"/>
          </a:p>
        </p:txBody>
      </p:sp>
    </p:spTree>
    <p:extLst>
      <p:ext uri="{BB962C8B-B14F-4D97-AF65-F5344CB8AC3E}">
        <p14:creationId xmlns:p14="http://schemas.microsoft.com/office/powerpoint/2010/main" val="355823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A97CB7-ECA7-0922-4929-549CA459B68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 xmlns:a16="http://schemas.microsoft.com/office/drawing/2014/main" id="{D5B07D45-8188-3A8B-9137-2105366D96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 xmlns:a16="http://schemas.microsoft.com/office/drawing/2014/main" id="{C5053C2B-CE6A-CD2F-21F1-61AFBB200DD8}"/>
              </a:ext>
            </a:extLst>
          </p:cNvPr>
          <p:cNvSpPr>
            <a:spLocks noGrp="1"/>
          </p:cNvSpPr>
          <p:nvPr>
            <p:ph type="dt" sz="half" idx="10"/>
          </p:nvPr>
        </p:nvSpPr>
        <p:spPr/>
        <p:txBody>
          <a:bodyPr/>
          <a:lstStyle/>
          <a:p>
            <a:fld id="{D2A1E9F4-0E35-4380-8A2F-8B6DB542B144}" type="datetimeFigureOut">
              <a:rPr lang="en-GB" smtClean="0"/>
              <a:t>27/11/2024</a:t>
            </a:fld>
            <a:endParaRPr lang="en-GB"/>
          </a:p>
        </p:txBody>
      </p:sp>
      <p:sp>
        <p:nvSpPr>
          <p:cNvPr id="5" name="Footer Placeholder 4">
            <a:extLst>
              <a:ext uri="{FF2B5EF4-FFF2-40B4-BE49-F238E27FC236}">
                <a16:creationId xmlns="" xmlns:a16="http://schemas.microsoft.com/office/drawing/2014/main" id="{6199DD5A-56A5-C2D9-9CF5-2339D4559B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22A50FFC-0FA6-F981-B259-50C9BC24CDD8}"/>
              </a:ext>
            </a:extLst>
          </p:cNvPr>
          <p:cNvSpPr>
            <a:spLocks noGrp="1"/>
          </p:cNvSpPr>
          <p:nvPr>
            <p:ph type="sldNum" sz="quarter" idx="12"/>
          </p:nvPr>
        </p:nvSpPr>
        <p:spPr/>
        <p:txBody>
          <a:bodyPr/>
          <a:lstStyle/>
          <a:p>
            <a:fld id="{193879AD-5D54-44AC-9011-B1982665DC4A}" type="slidenum">
              <a:rPr lang="en-GB" smtClean="0"/>
              <a:t>‹n.›</a:t>
            </a:fld>
            <a:endParaRPr lang="en-GB"/>
          </a:p>
        </p:txBody>
      </p:sp>
    </p:spTree>
    <p:extLst>
      <p:ext uri="{BB962C8B-B14F-4D97-AF65-F5344CB8AC3E}">
        <p14:creationId xmlns:p14="http://schemas.microsoft.com/office/powerpoint/2010/main" val="696976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57B040-36FC-0ED5-0749-29550723347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 xmlns:a16="http://schemas.microsoft.com/office/drawing/2014/main" id="{1A5B97F3-6D6E-2A48-690F-2930C9F1E91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 xmlns:a16="http://schemas.microsoft.com/office/drawing/2014/main" id="{780A6A06-84BA-343B-FF32-BDC9A7EE30F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 xmlns:a16="http://schemas.microsoft.com/office/drawing/2014/main" id="{2BB46D35-2A7C-8EC2-47AC-BB40DDF94A73}"/>
              </a:ext>
            </a:extLst>
          </p:cNvPr>
          <p:cNvSpPr>
            <a:spLocks noGrp="1"/>
          </p:cNvSpPr>
          <p:nvPr>
            <p:ph type="dt" sz="half" idx="10"/>
          </p:nvPr>
        </p:nvSpPr>
        <p:spPr/>
        <p:txBody>
          <a:bodyPr/>
          <a:lstStyle/>
          <a:p>
            <a:fld id="{D2A1E9F4-0E35-4380-8A2F-8B6DB542B144}" type="datetimeFigureOut">
              <a:rPr lang="en-GB" smtClean="0"/>
              <a:t>27/11/2024</a:t>
            </a:fld>
            <a:endParaRPr lang="en-GB"/>
          </a:p>
        </p:txBody>
      </p:sp>
      <p:sp>
        <p:nvSpPr>
          <p:cNvPr id="6" name="Footer Placeholder 5">
            <a:extLst>
              <a:ext uri="{FF2B5EF4-FFF2-40B4-BE49-F238E27FC236}">
                <a16:creationId xmlns="" xmlns:a16="http://schemas.microsoft.com/office/drawing/2014/main" id="{A4FFFEE1-09BF-374E-1D7B-7F57F02913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C59695C4-A382-1153-0CD2-728E681EC562}"/>
              </a:ext>
            </a:extLst>
          </p:cNvPr>
          <p:cNvSpPr>
            <a:spLocks noGrp="1"/>
          </p:cNvSpPr>
          <p:nvPr>
            <p:ph type="sldNum" sz="quarter" idx="12"/>
          </p:nvPr>
        </p:nvSpPr>
        <p:spPr/>
        <p:txBody>
          <a:bodyPr/>
          <a:lstStyle/>
          <a:p>
            <a:fld id="{193879AD-5D54-44AC-9011-B1982665DC4A}" type="slidenum">
              <a:rPr lang="en-GB" smtClean="0"/>
              <a:t>‹n.›</a:t>
            </a:fld>
            <a:endParaRPr lang="en-GB"/>
          </a:p>
        </p:txBody>
      </p:sp>
    </p:spTree>
    <p:extLst>
      <p:ext uri="{BB962C8B-B14F-4D97-AF65-F5344CB8AC3E}">
        <p14:creationId xmlns:p14="http://schemas.microsoft.com/office/powerpoint/2010/main" val="175415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E0BD1C-E4E5-62FC-A7E6-1CDB5908FD4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 xmlns:a16="http://schemas.microsoft.com/office/drawing/2014/main" id="{0E7E7244-E204-181E-63E8-8A68C7143E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 xmlns:a16="http://schemas.microsoft.com/office/drawing/2014/main" id="{C3DF21C0-3FF6-BB65-375C-4EF37F8AD0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 xmlns:a16="http://schemas.microsoft.com/office/drawing/2014/main" id="{1F2B5256-8A75-D51D-3497-5B502C4FBB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 xmlns:a16="http://schemas.microsoft.com/office/drawing/2014/main" id="{7458DACB-6421-064F-FEE1-80945C36C1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 xmlns:a16="http://schemas.microsoft.com/office/drawing/2014/main" id="{8F7C2CB0-E492-548A-094B-0099B47D9FB0}"/>
              </a:ext>
            </a:extLst>
          </p:cNvPr>
          <p:cNvSpPr>
            <a:spLocks noGrp="1"/>
          </p:cNvSpPr>
          <p:nvPr>
            <p:ph type="dt" sz="half" idx="10"/>
          </p:nvPr>
        </p:nvSpPr>
        <p:spPr/>
        <p:txBody>
          <a:bodyPr/>
          <a:lstStyle/>
          <a:p>
            <a:fld id="{D2A1E9F4-0E35-4380-8A2F-8B6DB542B144}" type="datetimeFigureOut">
              <a:rPr lang="en-GB" smtClean="0"/>
              <a:t>27/11/2024</a:t>
            </a:fld>
            <a:endParaRPr lang="en-GB"/>
          </a:p>
        </p:txBody>
      </p:sp>
      <p:sp>
        <p:nvSpPr>
          <p:cNvPr id="8" name="Footer Placeholder 7">
            <a:extLst>
              <a:ext uri="{FF2B5EF4-FFF2-40B4-BE49-F238E27FC236}">
                <a16:creationId xmlns="" xmlns:a16="http://schemas.microsoft.com/office/drawing/2014/main" id="{B446A11A-E317-1AA5-3595-798FD8E630D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3B1D7696-A0DA-5210-9462-64BB9071B051}"/>
              </a:ext>
            </a:extLst>
          </p:cNvPr>
          <p:cNvSpPr>
            <a:spLocks noGrp="1"/>
          </p:cNvSpPr>
          <p:nvPr>
            <p:ph type="sldNum" sz="quarter" idx="12"/>
          </p:nvPr>
        </p:nvSpPr>
        <p:spPr/>
        <p:txBody>
          <a:bodyPr/>
          <a:lstStyle/>
          <a:p>
            <a:fld id="{193879AD-5D54-44AC-9011-B1982665DC4A}" type="slidenum">
              <a:rPr lang="en-GB" smtClean="0"/>
              <a:t>‹n.›</a:t>
            </a:fld>
            <a:endParaRPr lang="en-GB"/>
          </a:p>
        </p:txBody>
      </p:sp>
    </p:spTree>
    <p:extLst>
      <p:ext uri="{BB962C8B-B14F-4D97-AF65-F5344CB8AC3E}">
        <p14:creationId xmlns:p14="http://schemas.microsoft.com/office/powerpoint/2010/main" val="1829816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61B549-1CF2-90CA-CACD-E977DF6729F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 xmlns:a16="http://schemas.microsoft.com/office/drawing/2014/main" id="{59EE6ACC-5D0A-F746-CD8A-13CD24CD0542}"/>
              </a:ext>
            </a:extLst>
          </p:cNvPr>
          <p:cNvSpPr>
            <a:spLocks noGrp="1"/>
          </p:cNvSpPr>
          <p:nvPr>
            <p:ph type="dt" sz="half" idx="10"/>
          </p:nvPr>
        </p:nvSpPr>
        <p:spPr/>
        <p:txBody>
          <a:bodyPr/>
          <a:lstStyle/>
          <a:p>
            <a:fld id="{D2A1E9F4-0E35-4380-8A2F-8B6DB542B144}" type="datetimeFigureOut">
              <a:rPr lang="en-GB" smtClean="0"/>
              <a:t>27/11/2024</a:t>
            </a:fld>
            <a:endParaRPr lang="en-GB"/>
          </a:p>
        </p:txBody>
      </p:sp>
      <p:sp>
        <p:nvSpPr>
          <p:cNvPr id="4" name="Footer Placeholder 3">
            <a:extLst>
              <a:ext uri="{FF2B5EF4-FFF2-40B4-BE49-F238E27FC236}">
                <a16:creationId xmlns="" xmlns:a16="http://schemas.microsoft.com/office/drawing/2014/main" id="{4C4A6E8E-AFCD-2A44-290B-1C0B8B9157A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43171505-DDAC-D607-839A-780F99201F85}"/>
              </a:ext>
            </a:extLst>
          </p:cNvPr>
          <p:cNvSpPr>
            <a:spLocks noGrp="1"/>
          </p:cNvSpPr>
          <p:nvPr>
            <p:ph type="sldNum" sz="quarter" idx="12"/>
          </p:nvPr>
        </p:nvSpPr>
        <p:spPr/>
        <p:txBody>
          <a:bodyPr/>
          <a:lstStyle/>
          <a:p>
            <a:fld id="{193879AD-5D54-44AC-9011-B1982665DC4A}" type="slidenum">
              <a:rPr lang="en-GB" smtClean="0"/>
              <a:t>‹n.›</a:t>
            </a:fld>
            <a:endParaRPr lang="en-GB"/>
          </a:p>
        </p:txBody>
      </p:sp>
    </p:spTree>
    <p:extLst>
      <p:ext uri="{BB962C8B-B14F-4D97-AF65-F5344CB8AC3E}">
        <p14:creationId xmlns:p14="http://schemas.microsoft.com/office/powerpoint/2010/main" val="2966326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B031FE35-38B7-D23B-3154-A1557A748F0F}"/>
              </a:ext>
            </a:extLst>
          </p:cNvPr>
          <p:cNvSpPr txBox="1"/>
          <p:nvPr userDrawn="1"/>
        </p:nvSpPr>
        <p:spPr>
          <a:xfrm>
            <a:off x="8480809" y="6581001"/>
            <a:ext cx="3828422" cy="276999"/>
          </a:xfrm>
          <a:prstGeom prst="rect">
            <a:avLst/>
          </a:prstGeom>
          <a:noFill/>
        </p:spPr>
        <p:txBody>
          <a:bodyPr wrap="square">
            <a:spAutoFit/>
          </a:bodyPr>
          <a:lstStyle/>
          <a:p>
            <a:pPr algn="ctr"/>
            <a:r>
              <a:rPr lang="en-GB" sz="1200" i="1" dirty="0">
                <a:solidFill>
                  <a:schemeClr val="bg1"/>
                </a:solidFill>
                <a:latin typeface="Franklin Gothic Book" panose="020B0503020102020204" pitchFamily="34" charset="0"/>
              </a:rPr>
              <a:t>Ignacio Aguirre Ayerbe. IHCantabria. ICG/NEAMTWS</a:t>
            </a:r>
          </a:p>
        </p:txBody>
      </p:sp>
    </p:spTree>
    <p:extLst>
      <p:ext uri="{BB962C8B-B14F-4D97-AF65-F5344CB8AC3E}">
        <p14:creationId xmlns:p14="http://schemas.microsoft.com/office/powerpoint/2010/main" val="216555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D9B756-338D-0931-95B6-8CA5F0FA61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 xmlns:a16="http://schemas.microsoft.com/office/drawing/2014/main" id="{019F47A4-5200-A039-8FAA-4DFBFD6E57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 xmlns:a16="http://schemas.microsoft.com/office/drawing/2014/main" id="{00CA3741-7FC0-ED0C-CC8E-FBE284244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77503DB1-ACEC-8AE5-DDF7-7FDDA207BD4F}"/>
              </a:ext>
            </a:extLst>
          </p:cNvPr>
          <p:cNvSpPr>
            <a:spLocks noGrp="1"/>
          </p:cNvSpPr>
          <p:nvPr>
            <p:ph type="dt" sz="half" idx="10"/>
          </p:nvPr>
        </p:nvSpPr>
        <p:spPr/>
        <p:txBody>
          <a:bodyPr/>
          <a:lstStyle/>
          <a:p>
            <a:fld id="{D2A1E9F4-0E35-4380-8A2F-8B6DB542B144}" type="datetimeFigureOut">
              <a:rPr lang="en-GB" smtClean="0"/>
              <a:t>27/11/2024</a:t>
            </a:fld>
            <a:endParaRPr lang="en-GB"/>
          </a:p>
        </p:txBody>
      </p:sp>
      <p:sp>
        <p:nvSpPr>
          <p:cNvPr id="6" name="Footer Placeholder 5">
            <a:extLst>
              <a:ext uri="{FF2B5EF4-FFF2-40B4-BE49-F238E27FC236}">
                <a16:creationId xmlns="" xmlns:a16="http://schemas.microsoft.com/office/drawing/2014/main" id="{138FE7E5-AC51-48A8-97E2-A7B07F97B8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AFBC25DE-9D9F-562B-C626-E6C1314767C9}"/>
              </a:ext>
            </a:extLst>
          </p:cNvPr>
          <p:cNvSpPr>
            <a:spLocks noGrp="1"/>
          </p:cNvSpPr>
          <p:nvPr>
            <p:ph type="sldNum" sz="quarter" idx="12"/>
          </p:nvPr>
        </p:nvSpPr>
        <p:spPr/>
        <p:txBody>
          <a:bodyPr/>
          <a:lstStyle/>
          <a:p>
            <a:fld id="{193879AD-5D54-44AC-9011-B1982665DC4A}" type="slidenum">
              <a:rPr lang="en-GB" smtClean="0"/>
              <a:t>‹n.›</a:t>
            </a:fld>
            <a:endParaRPr lang="en-GB"/>
          </a:p>
        </p:txBody>
      </p:sp>
    </p:spTree>
    <p:extLst>
      <p:ext uri="{BB962C8B-B14F-4D97-AF65-F5344CB8AC3E}">
        <p14:creationId xmlns:p14="http://schemas.microsoft.com/office/powerpoint/2010/main" val="602623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1A42AA-D718-80CE-116E-EBCBA4E5BE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 xmlns:a16="http://schemas.microsoft.com/office/drawing/2014/main" id="{9989F644-8959-9B87-461B-6F541382FE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0364432C-11DA-39EF-2DD2-F5D230599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821E4565-DB18-C62B-ECB5-3633455A8D35}"/>
              </a:ext>
            </a:extLst>
          </p:cNvPr>
          <p:cNvSpPr>
            <a:spLocks noGrp="1"/>
          </p:cNvSpPr>
          <p:nvPr>
            <p:ph type="dt" sz="half" idx="10"/>
          </p:nvPr>
        </p:nvSpPr>
        <p:spPr/>
        <p:txBody>
          <a:bodyPr/>
          <a:lstStyle/>
          <a:p>
            <a:fld id="{D2A1E9F4-0E35-4380-8A2F-8B6DB542B144}" type="datetimeFigureOut">
              <a:rPr lang="en-GB" smtClean="0"/>
              <a:t>27/11/2024</a:t>
            </a:fld>
            <a:endParaRPr lang="en-GB"/>
          </a:p>
        </p:txBody>
      </p:sp>
      <p:sp>
        <p:nvSpPr>
          <p:cNvPr id="6" name="Footer Placeholder 5">
            <a:extLst>
              <a:ext uri="{FF2B5EF4-FFF2-40B4-BE49-F238E27FC236}">
                <a16:creationId xmlns="" xmlns:a16="http://schemas.microsoft.com/office/drawing/2014/main" id="{A725A5C7-DB57-47AA-3CFB-418872F720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12A48DBE-8A37-F704-A68B-585EF92211AF}"/>
              </a:ext>
            </a:extLst>
          </p:cNvPr>
          <p:cNvSpPr>
            <a:spLocks noGrp="1"/>
          </p:cNvSpPr>
          <p:nvPr>
            <p:ph type="sldNum" sz="quarter" idx="12"/>
          </p:nvPr>
        </p:nvSpPr>
        <p:spPr/>
        <p:txBody>
          <a:bodyPr/>
          <a:lstStyle/>
          <a:p>
            <a:fld id="{193879AD-5D54-44AC-9011-B1982665DC4A}" type="slidenum">
              <a:rPr lang="en-GB" smtClean="0"/>
              <a:t>‹n.›</a:t>
            </a:fld>
            <a:endParaRPr lang="en-GB"/>
          </a:p>
        </p:txBody>
      </p:sp>
    </p:spTree>
    <p:extLst>
      <p:ext uri="{BB962C8B-B14F-4D97-AF65-F5344CB8AC3E}">
        <p14:creationId xmlns:p14="http://schemas.microsoft.com/office/powerpoint/2010/main" val="3536588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theme" Target="../theme/theme2.xml"/><Relationship Id="rId5" Type="http://schemas.openxmlformats.org/officeDocument/2006/relationships/image" Target="../media/image1.png"/><Relationship Id="rId6"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9AB1991-D137-C9F7-6A2D-4ED7B0A09E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 xmlns:a16="http://schemas.microsoft.com/office/drawing/2014/main" id="{837820D5-038B-9CF5-3B46-5A31EEEB8D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 xmlns:a16="http://schemas.microsoft.com/office/drawing/2014/main" id="{B64FD9EA-01AB-6858-1510-72C3B274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A1E9F4-0E35-4380-8A2F-8B6DB542B144}" type="datetimeFigureOut">
              <a:rPr lang="en-GB" smtClean="0"/>
              <a:t>27/11/2024</a:t>
            </a:fld>
            <a:endParaRPr lang="en-GB"/>
          </a:p>
        </p:txBody>
      </p:sp>
      <p:sp>
        <p:nvSpPr>
          <p:cNvPr id="5" name="Footer Placeholder 4">
            <a:extLst>
              <a:ext uri="{FF2B5EF4-FFF2-40B4-BE49-F238E27FC236}">
                <a16:creationId xmlns="" xmlns:a16="http://schemas.microsoft.com/office/drawing/2014/main" id="{A13A0BF7-A824-077D-019F-44B359CDDD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 xmlns:a16="http://schemas.microsoft.com/office/drawing/2014/main" id="{D2D1AF4C-F187-48CD-8A70-A06CEBBABC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3879AD-5D54-44AC-9011-B1982665DC4A}" type="slidenum">
              <a:rPr lang="en-GB" smtClean="0"/>
              <a:t>‹n.›</a:t>
            </a:fld>
            <a:endParaRPr lang="en-GB"/>
          </a:p>
        </p:txBody>
      </p:sp>
    </p:spTree>
    <p:extLst>
      <p:ext uri="{BB962C8B-B14F-4D97-AF65-F5344CB8AC3E}">
        <p14:creationId xmlns:p14="http://schemas.microsoft.com/office/powerpoint/2010/main" val="3778786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solidFill>
                  <a:prstClr val="black">
                    <a:tint val="75000"/>
                  </a:prstClr>
                </a:solidFill>
              </a:rPr>
              <a:pPr/>
              <a:t>‹n.›</a:t>
            </a:fld>
            <a:endParaRPr lang="fr-FR">
              <a:solidFill>
                <a:prstClr val="black">
                  <a:tint val="75000"/>
                </a:prstClr>
              </a:solidFill>
            </a:endParaRPr>
          </a:p>
        </p:txBody>
      </p:sp>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solidFill>
                <a:srgbClr val="3C3C3C"/>
              </a:solidFill>
            </a:endParaRPr>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3" name="Picture 12"/>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xmlns=""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solidFill>
                <a:srgbClr val="3C3C3C"/>
              </a:solidFill>
            </a:endParaRPr>
          </a:p>
        </p:txBody>
      </p:sp>
    </p:spTree>
    <p:extLst>
      <p:ext uri="{BB962C8B-B14F-4D97-AF65-F5344CB8AC3E}">
        <p14:creationId xmlns:p14="http://schemas.microsoft.com/office/powerpoint/2010/main" val="10483952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jpg"/><Relationship Id="rId9" Type="http://schemas.openxmlformats.org/officeDocument/2006/relationships/image" Target="../media/image23.png"/><Relationship Id="rId10"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2.xml"/><Relationship Id="rId6" Type="http://schemas.openxmlformats.org/officeDocument/2006/relationships/image" Target="../media/image38.jpeg"/><Relationship Id="rId7" Type="http://schemas.openxmlformats.org/officeDocument/2006/relationships/image" Target="../media/image39.png"/><Relationship Id="rId8" Type="http://schemas.openxmlformats.org/officeDocument/2006/relationships/image" Target="../media/image40.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1.jpeg"/><Relationship Id="rId5" Type="http://schemas.openxmlformats.org/officeDocument/2006/relationships/image" Target="../media/image42.png"/><Relationship Id="rId1" Type="http://schemas.microsoft.com/office/2007/relationships/media" Target="../media/media3.mp4"/><Relationship Id="rId2" Type="http://schemas.openxmlformats.org/officeDocument/2006/relationships/video" Target="../media/media3.mp4"/></Relationships>
</file>

<file path=ppt/slides/_rels/slide21.xml.rels><?xml version="1.0" encoding="UTF-8" standalone="yes"?>
<Relationships xmlns="http://schemas.openxmlformats.org/package/2006/relationships"><Relationship Id="rId11" Type="http://schemas.openxmlformats.org/officeDocument/2006/relationships/image" Target="../media/image46.jpeg"/><Relationship Id="rId12" Type="http://schemas.openxmlformats.org/officeDocument/2006/relationships/image" Target="../media/image47.png"/><Relationship Id="rId1" Type="http://schemas.microsoft.com/office/2007/relationships/media" Target="../media/media4.mp4"/><Relationship Id="rId2" Type="http://schemas.openxmlformats.org/officeDocument/2006/relationships/video" Target="../media/media4.mp4"/><Relationship Id="rId3" Type="http://schemas.microsoft.com/office/2007/relationships/media" Target="../media/media5.mp4"/><Relationship Id="rId4" Type="http://schemas.openxmlformats.org/officeDocument/2006/relationships/video" Target="../media/media5.mp4"/><Relationship Id="rId5" Type="http://schemas.microsoft.com/office/2007/relationships/media" Target="../media/media6.mp4"/><Relationship Id="rId6" Type="http://schemas.openxmlformats.org/officeDocument/2006/relationships/video" Target="../media/media6.mp4"/><Relationship Id="rId7" Type="http://schemas.openxmlformats.org/officeDocument/2006/relationships/slideLayout" Target="../slideLayouts/slideLayout2.xml"/><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8.jpeg"/><Relationship Id="rId5" Type="http://schemas.openxmlformats.org/officeDocument/2006/relationships/image" Target="../media/image49.png"/><Relationship Id="rId1" Type="http://schemas.microsoft.com/office/2007/relationships/media" Target="../media/media7.mp4"/><Relationship Id="rId2" Type="http://schemas.openxmlformats.org/officeDocument/2006/relationships/video" Target="../media/media7.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498600"/>
            <a:ext cx="9144000" cy="2387600"/>
          </a:xfrm>
        </p:spPr>
        <p:txBody>
          <a:bodyPr>
            <a:normAutofit/>
          </a:bodyPr>
          <a:lstStyle/>
          <a:p>
            <a:r>
              <a:rPr lang="it-IT" sz="4400" dirty="0" smtClean="0">
                <a:latin typeface="Calibri" charset="0"/>
                <a:ea typeface="Calibri" charset="0"/>
                <a:cs typeface="Calibri" charset="0"/>
              </a:rPr>
              <a:t>ICG/NEAMTWS</a:t>
            </a:r>
            <a:endParaRPr lang="it-IT" sz="4400" dirty="0">
              <a:latin typeface="Calibri" charset="0"/>
              <a:ea typeface="Calibri" charset="0"/>
              <a:cs typeface="Calibri" charset="0"/>
            </a:endParaRPr>
          </a:p>
        </p:txBody>
      </p:sp>
      <p:sp>
        <p:nvSpPr>
          <p:cNvPr id="3" name="Sottotitolo 2"/>
          <p:cNvSpPr>
            <a:spLocks noGrp="1"/>
          </p:cNvSpPr>
          <p:nvPr>
            <p:ph type="subTitle" idx="1"/>
          </p:nvPr>
        </p:nvSpPr>
        <p:spPr>
          <a:xfrm>
            <a:off x="558800" y="863600"/>
            <a:ext cx="11074400" cy="1655762"/>
          </a:xfrm>
        </p:spPr>
        <p:txBody>
          <a:bodyPr/>
          <a:lstStyle/>
          <a:p>
            <a:r>
              <a:rPr lang="it-IT" dirty="0" smtClean="0">
                <a:latin typeface="Calibri" charset="0"/>
                <a:ea typeface="Calibri" charset="0"/>
                <a:cs typeface="Calibri" charset="0"/>
              </a:rPr>
              <a:t>At the Global Tsunami Symposium in Banda Aceh, </a:t>
            </a:r>
            <a:r>
              <a:rPr lang="it-IT" dirty="0" err="1" smtClean="0">
                <a:latin typeface="Calibri" charset="0"/>
                <a:ea typeface="Calibri" charset="0"/>
                <a:cs typeface="Calibri" charset="0"/>
              </a:rPr>
              <a:t>November</a:t>
            </a:r>
            <a:r>
              <a:rPr lang="it-IT" dirty="0" smtClean="0">
                <a:latin typeface="Calibri" charset="0"/>
                <a:ea typeface="Calibri" charset="0"/>
                <a:cs typeface="Calibri" charset="0"/>
              </a:rPr>
              <a:t> 11-14, 2024</a:t>
            </a:r>
            <a:endParaRPr lang="it-IT" dirty="0">
              <a:latin typeface="Calibri" charset="0"/>
              <a:ea typeface="Calibri" charset="0"/>
              <a:cs typeface="Calibri" charset="0"/>
            </a:endParaRPr>
          </a:p>
        </p:txBody>
      </p:sp>
      <p:pic>
        <p:nvPicPr>
          <p:cNvPr id="4" name="Immagin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800" y="1286933"/>
            <a:ext cx="11086143" cy="5571067"/>
          </a:xfrm>
          <a:prstGeom prst="rect">
            <a:avLst/>
          </a:prstGeom>
        </p:spPr>
      </p:pic>
    </p:spTree>
    <p:extLst>
      <p:ext uri="{BB962C8B-B14F-4D97-AF65-F5344CB8AC3E}">
        <p14:creationId xmlns:p14="http://schemas.microsoft.com/office/powerpoint/2010/main" val="1651255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nding…">
            <a:extLst>
              <a:ext uri="{FF2B5EF4-FFF2-40B4-BE49-F238E27FC236}">
                <a16:creationId xmlns="" xmlns:a16="http://schemas.microsoft.com/office/drawing/2014/main" id="{E56FF069-8F41-F14F-9CD8-6A109611EAE2}"/>
              </a:ext>
            </a:extLst>
          </p:cNvPr>
          <p:cNvSpPr txBox="1"/>
          <p:nvPr/>
        </p:nvSpPr>
        <p:spPr>
          <a:xfrm>
            <a:off x="228597" y="990574"/>
            <a:ext cx="11815763" cy="1965929"/>
          </a:xfrm>
          <a:prstGeom prst="rect">
            <a:avLst/>
          </a:prstGeom>
          <a:solidFill>
            <a:schemeClr val="accent5">
              <a:lumOff val="23235"/>
            </a:schemeClr>
          </a:solidFill>
          <a:ln w="12700">
            <a:miter lim="400000"/>
          </a:ln>
          <a:extLst>
            <a:ext uri="{C572A759-6A51-4108-AA02-DFA0A04FC94B}">
              <ma14:wrappingTextBoxFlag xmlns:ma14="http://schemas.microsoft.com/office/mac/drawingml/2011/main" val="1"/>
            </a:ext>
          </a:extLst>
        </p:spPr>
        <p:txBody>
          <a:bodyPr lIns="45718" tIns="45718" rIns="45718" bIns="45718">
            <a:noAutofit/>
          </a:bodyPr>
          <a:lstStyle/>
          <a:p>
            <a:pPr lvl="1">
              <a:lnSpc>
                <a:spcPct val="110000"/>
              </a:lnSpc>
              <a:spcBef>
                <a:spcPts val="500"/>
              </a:spcBef>
              <a:buClr>
                <a:schemeClr val="accent1"/>
              </a:buClr>
              <a:buSzPct val="80000"/>
              <a:defRPr sz="2200">
                <a:solidFill>
                  <a:srgbClr val="000000"/>
                </a:solidFill>
                <a:latin typeface="+mn-lt"/>
                <a:ea typeface="+mn-ea"/>
                <a:cs typeface="+mn-cs"/>
                <a:sym typeface="Calibri"/>
              </a:defRPr>
            </a:pPr>
            <a:r>
              <a:rPr lang="en-US" sz="1900" dirty="0">
                <a:solidFill>
                  <a:srgbClr val="000000"/>
                </a:solidFill>
                <a:sym typeface="Calibri"/>
              </a:rPr>
              <a:t>       </a:t>
            </a:r>
            <a:r>
              <a:rPr lang="en-US" sz="1900" b="1" dirty="0">
                <a:solidFill>
                  <a:srgbClr val="000000"/>
                </a:solidFill>
                <a:sym typeface="Calibri"/>
              </a:rPr>
              <a:t>Proximity of fault rupture to the shoreline – tsunami warning effectiveness</a:t>
            </a:r>
          </a:p>
          <a:p>
            <a:pPr marL="342900" lvl="1" indent="-342900">
              <a:lnSpc>
                <a:spcPct val="11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900" dirty="0">
                <a:solidFill>
                  <a:srgbClr val="000000"/>
                </a:solidFill>
                <a:sym typeface="Calibri"/>
              </a:rPr>
              <a:t>Wave arrival times were short and left small effective tsunami warning window.</a:t>
            </a:r>
          </a:p>
          <a:p>
            <a:pPr marL="342900" lvl="1" indent="-342900">
              <a:lnSpc>
                <a:spcPct val="11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900" dirty="0">
                <a:solidFill>
                  <a:srgbClr val="000000"/>
                </a:solidFill>
                <a:sym typeface="Calibri"/>
              </a:rPr>
              <a:t>Room for improvement of upstream and downstream TWM dissemination.</a:t>
            </a:r>
          </a:p>
          <a:p>
            <a:pPr marL="342900" lvl="1" indent="-342900">
              <a:lnSpc>
                <a:spcPct val="11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900" dirty="0">
                <a:solidFill>
                  <a:srgbClr val="000000"/>
                </a:solidFill>
                <a:sym typeface="Calibri"/>
              </a:rPr>
              <a:t>The pilot use of Cell Broadcasting technology for tsunami warning had a positive impact in the case of Samos and enhanced self evacuation.</a:t>
            </a:r>
          </a:p>
        </p:txBody>
      </p:sp>
      <p:sp>
        <p:nvSpPr>
          <p:cNvPr id="4" name="Funding…">
            <a:extLst>
              <a:ext uri="{FF2B5EF4-FFF2-40B4-BE49-F238E27FC236}">
                <a16:creationId xmlns="" xmlns:a16="http://schemas.microsoft.com/office/drawing/2014/main" id="{F5D01E72-F56B-5A46-A62E-A6794D0BD826}"/>
              </a:ext>
            </a:extLst>
          </p:cNvPr>
          <p:cNvSpPr txBox="1"/>
          <p:nvPr/>
        </p:nvSpPr>
        <p:spPr>
          <a:xfrm>
            <a:off x="228597" y="3191409"/>
            <a:ext cx="11815763" cy="1093748"/>
          </a:xfrm>
          <a:prstGeom prst="rect">
            <a:avLst/>
          </a:prstGeom>
          <a:solidFill>
            <a:srgbClr val="BFBFBF"/>
          </a:solidFill>
          <a:ln w="12700">
            <a:miter lim="400000"/>
          </a:ln>
          <a:extLst>
            <a:ext uri="{C572A759-6A51-4108-AA02-DFA0A04FC94B}">
              <ma14:wrappingTextBoxFlag xmlns:ma14="http://schemas.microsoft.com/office/mac/drawingml/2011/main" val="1"/>
            </a:ext>
          </a:extLst>
        </p:spPr>
        <p:txBody>
          <a:bodyPr lIns="45718" tIns="45718" rIns="45718" bIns="45718">
            <a:noAutofit/>
          </a:bodyPr>
          <a:lstStyle/>
          <a:p>
            <a:pPr lvl="1">
              <a:lnSpc>
                <a:spcPct val="110000"/>
              </a:lnSpc>
              <a:spcBef>
                <a:spcPts val="500"/>
              </a:spcBef>
              <a:buClr>
                <a:schemeClr val="accent1"/>
              </a:buClr>
              <a:buSzPct val="80000"/>
              <a:defRPr sz="2200">
                <a:solidFill>
                  <a:srgbClr val="000000"/>
                </a:solidFill>
                <a:latin typeface="+mn-lt"/>
                <a:ea typeface="+mn-ea"/>
                <a:cs typeface="+mn-cs"/>
                <a:sym typeface="Calibri"/>
              </a:defRPr>
            </a:pPr>
            <a:r>
              <a:rPr lang="en-US" sz="1900" dirty="0">
                <a:solidFill>
                  <a:srgbClr val="000000"/>
                </a:solidFill>
                <a:sym typeface="Calibri"/>
              </a:rPr>
              <a:t>       </a:t>
            </a:r>
            <a:r>
              <a:rPr lang="en-US" sz="1900" b="1" dirty="0">
                <a:solidFill>
                  <a:srgbClr val="000000"/>
                </a:solidFill>
                <a:sym typeface="Calibri"/>
              </a:rPr>
              <a:t>Density of regional tide gauge network</a:t>
            </a:r>
          </a:p>
          <a:p>
            <a:pPr marL="342900" lvl="1" indent="-342900">
              <a:lnSpc>
                <a:spcPct val="11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900" dirty="0">
                <a:solidFill>
                  <a:srgbClr val="000000"/>
                </a:solidFill>
                <a:sym typeface="Calibri"/>
              </a:rPr>
              <a:t>Aegean geomorphology requires a large number of stations to achieve early tsunami detection of near-field tsunamis.</a:t>
            </a:r>
          </a:p>
        </p:txBody>
      </p:sp>
      <p:sp>
        <p:nvSpPr>
          <p:cNvPr id="5" name="Funding…">
            <a:extLst>
              <a:ext uri="{FF2B5EF4-FFF2-40B4-BE49-F238E27FC236}">
                <a16:creationId xmlns="" xmlns:a16="http://schemas.microsoft.com/office/drawing/2014/main" id="{BD9B425F-3260-184A-9553-02A34635FD23}"/>
              </a:ext>
            </a:extLst>
          </p:cNvPr>
          <p:cNvSpPr txBox="1"/>
          <p:nvPr/>
        </p:nvSpPr>
        <p:spPr>
          <a:xfrm>
            <a:off x="228597" y="4520063"/>
            <a:ext cx="11815763" cy="2231466"/>
          </a:xfrm>
          <a:prstGeom prst="rect">
            <a:avLst/>
          </a:prstGeom>
          <a:solidFill>
            <a:schemeClr val="accent5">
              <a:lumMod val="20000"/>
              <a:lumOff val="80000"/>
            </a:schemeClr>
          </a:solidFill>
          <a:ln w="12700">
            <a:miter lim="400000"/>
          </a:ln>
          <a:extLst>
            <a:ext uri="{C572A759-6A51-4108-AA02-DFA0A04FC94B}">
              <ma14:wrappingTextBoxFlag xmlns:ma14="http://schemas.microsoft.com/office/mac/drawingml/2011/main" val="1"/>
            </a:ext>
          </a:extLst>
        </p:spPr>
        <p:txBody>
          <a:bodyPr lIns="45718" tIns="45718" rIns="45718" bIns="45718">
            <a:noAutofit/>
          </a:bodyPr>
          <a:lstStyle/>
          <a:p>
            <a:pPr lvl="1">
              <a:lnSpc>
                <a:spcPct val="110000"/>
              </a:lnSpc>
              <a:spcBef>
                <a:spcPts val="500"/>
              </a:spcBef>
              <a:buClr>
                <a:schemeClr val="accent1"/>
              </a:buClr>
              <a:buSzPct val="80000"/>
              <a:defRPr sz="2200">
                <a:solidFill>
                  <a:srgbClr val="000000"/>
                </a:solidFill>
                <a:latin typeface="+mn-lt"/>
                <a:ea typeface="+mn-ea"/>
                <a:cs typeface="+mn-cs"/>
                <a:sym typeface="Calibri"/>
              </a:defRPr>
            </a:pPr>
            <a:r>
              <a:rPr lang="en-US" sz="1900" dirty="0">
                <a:solidFill>
                  <a:srgbClr val="000000"/>
                </a:solidFill>
                <a:sym typeface="Calibri"/>
              </a:rPr>
              <a:t>       </a:t>
            </a:r>
            <a:r>
              <a:rPr lang="en-US" sz="1900" b="1" dirty="0">
                <a:solidFill>
                  <a:srgbClr val="000000"/>
                </a:solidFill>
                <a:sym typeface="Calibri"/>
              </a:rPr>
              <a:t>Need for Tsunami Ready communities in the NEAM region – </a:t>
            </a:r>
            <a:r>
              <a:rPr lang="en-US" sz="1900" b="1" dirty="0" err="1">
                <a:solidFill>
                  <a:srgbClr val="000000"/>
                </a:solidFill>
                <a:sym typeface="Calibri"/>
              </a:rPr>
              <a:t>CoastWAVE</a:t>
            </a:r>
            <a:r>
              <a:rPr lang="en-US" sz="1900" b="1" dirty="0">
                <a:solidFill>
                  <a:srgbClr val="000000"/>
                </a:solidFill>
                <a:sym typeface="Calibri"/>
              </a:rPr>
              <a:t> projects and other national initiatives</a:t>
            </a:r>
          </a:p>
          <a:p>
            <a:pPr marL="342900" lvl="1" indent="-342900">
              <a:lnSpc>
                <a:spcPct val="11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900" dirty="0">
                <a:solidFill>
                  <a:srgbClr val="000000"/>
                </a:solidFill>
                <a:sym typeface="Calibri"/>
              </a:rPr>
              <a:t>Earthquake-shaking itself is a natural warning -&gt; </a:t>
            </a:r>
            <a:r>
              <a:rPr lang="en-US" sz="1900" u="sng" dirty="0">
                <a:solidFill>
                  <a:srgbClr val="000000"/>
                </a:solidFill>
                <a:sym typeface="Calibri"/>
              </a:rPr>
              <a:t>continue raising tsunami awareness in the region</a:t>
            </a:r>
            <a:r>
              <a:rPr lang="en-US" sz="1900" dirty="0">
                <a:solidFill>
                  <a:srgbClr val="000000"/>
                </a:solidFill>
                <a:sym typeface="Calibri"/>
              </a:rPr>
              <a:t>.</a:t>
            </a:r>
          </a:p>
          <a:p>
            <a:pPr marL="342900" lvl="1" indent="-342900">
              <a:lnSpc>
                <a:spcPct val="11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900" dirty="0">
                <a:solidFill>
                  <a:srgbClr val="000000"/>
                </a:solidFill>
                <a:sym typeface="Calibri"/>
              </a:rPr>
              <a:t>There is also a need to </a:t>
            </a:r>
            <a:r>
              <a:rPr lang="en-US" sz="1900" u="sng" dirty="0">
                <a:solidFill>
                  <a:srgbClr val="000000"/>
                </a:solidFill>
                <a:sym typeface="Calibri"/>
              </a:rPr>
              <a:t>define tsunami hazard and evacuation zones</a:t>
            </a:r>
            <a:r>
              <a:rPr lang="en-US" sz="1900" dirty="0">
                <a:solidFill>
                  <a:srgbClr val="000000"/>
                </a:solidFill>
                <a:sym typeface="Calibri"/>
              </a:rPr>
              <a:t> for coastal locations.</a:t>
            </a:r>
          </a:p>
          <a:p>
            <a:pPr marL="342900" lvl="1" indent="-342900">
              <a:lnSpc>
                <a:spcPct val="11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900" dirty="0">
                <a:solidFill>
                  <a:srgbClr val="000000"/>
                </a:solidFill>
                <a:sym typeface="Calibri"/>
              </a:rPr>
              <a:t>Hazard mitigation, preparedness and response planning are key to save lives, </a:t>
            </a:r>
            <a:r>
              <a:rPr lang="en-US" sz="1900" u="sng" dirty="0">
                <a:solidFill>
                  <a:srgbClr val="000000"/>
                </a:solidFill>
                <a:sym typeface="Calibri"/>
              </a:rPr>
              <a:t>especially for near-field tsunamis</a:t>
            </a:r>
            <a:r>
              <a:rPr lang="en-US" sz="1900" dirty="0">
                <a:solidFill>
                  <a:srgbClr val="000000"/>
                </a:solidFill>
                <a:sym typeface="Calibri"/>
              </a:rPr>
              <a:t> -&gt; UNESCO global initiative towards building Tsunami Ready communities.</a:t>
            </a:r>
          </a:p>
        </p:txBody>
      </p:sp>
      <p:sp>
        <p:nvSpPr>
          <p:cNvPr id="2" name="Observation of a tsunami-induced eddy">
            <a:extLst>
              <a:ext uri="{FF2B5EF4-FFF2-40B4-BE49-F238E27FC236}">
                <a16:creationId xmlns="" xmlns:a16="http://schemas.microsoft.com/office/drawing/2014/main" id="{D9D0DF5D-292C-EEAC-24C2-499C46660192}"/>
              </a:ext>
            </a:extLst>
          </p:cNvPr>
          <p:cNvSpPr txBox="1">
            <a:spLocks/>
          </p:cNvSpPr>
          <p:nvPr/>
        </p:nvSpPr>
        <p:spPr>
          <a:xfrm>
            <a:off x="228599" y="157135"/>
            <a:ext cx="11815763" cy="598533"/>
          </a:xfrm>
          <a:prstGeom prst="rect">
            <a:avLst/>
          </a:prstGeom>
          <a:solidFill>
            <a:srgbClr val="DDDDDD"/>
          </a:solidFill>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lvl1pPr marL="0" marR="0" indent="0" algn="ctr" defTabSz="425195" rtl="0" latinLnBrk="0">
              <a:lnSpc>
                <a:spcPct val="100000"/>
              </a:lnSpc>
              <a:spcBef>
                <a:spcPts val="0"/>
              </a:spcBef>
              <a:spcAft>
                <a:spcPts val="0"/>
              </a:spcAft>
              <a:buClrTx/>
              <a:buSzTx/>
              <a:buFontTx/>
              <a:buNone/>
              <a:tabLst/>
              <a:defRPr sz="372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9pPr>
          </a:lstStyle>
          <a:p>
            <a:pPr hangingPunct="1"/>
            <a:r>
              <a:rPr lang="en-US" sz="3200" dirty="0"/>
              <a:t>Lessons-learned from the 2020 Samos-Aegean </a:t>
            </a:r>
            <a:r>
              <a:rPr lang="en-US" sz="3200" dirty="0" smtClean="0"/>
              <a:t>tsunami (N. </a:t>
            </a:r>
            <a:r>
              <a:rPr lang="en-US" sz="3200" dirty="0" err="1" smtClean="0"/>
              <a:t>Kalligeris</a:t>
            </a:r>
            <a:r>
              <a:rPr lang="en-US" sz="3200" dirty="0" smtClean="0"/>
              <a:t>)</a:t>
            </a:r>
            <a:endParaRPr lang="en-US" sz="3000" dirty="0"/>
          </a:p>
        </p:txBody>
      </p:sp>
    </p:spTree>
    <p:extLst>
      <p:ext uri="{BB962C8B-B14F-4D97-AF65-F5344CB8AC3E}">
        <p14:creationId xmlns:p14="http://schemas.microsoft.com/office/powerpoint/2010/main" val="339619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p:nvPr/>
        </p:nvSpPr>
        <p:spPr>
          <a:xfrm>
            <a:off x="4845175" y="3175"/>
            <a:ext cx="74478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pic>
        <p:nvPicPr>
          <p:cNvPr id="91" name="Google Shape;91;p1"/>
          <p:cNvPicPr preferRelativeResize="0"/>
          <p:nvPr/>
        </p:nvPicPr>
        <p:blipFill rotWithShape="1">
          <a:blip r:embed="rId3">
            <a:alphaModFix/>
          </a:blip>
          <a:srcRect/>
          <a:stretch/>
        </p:blipFill>
        <p:spPr>
          <a:xfrm>
            <a:off x="0" y="5669350"/>
            <a:ext cx="4616575" cy="1131525"/>
          </a:xfrm>
          <a:prstGeom prst="rect">
            <a:avLst/>
          </a:prstGeom>
          <a:noFill/>
          <a:ln>
            <a:noFill/>
          </a:ln>
        </p:spPr>
      </p:pic>
      <p:sp>
        <p:nvSpPr>
          <p:cNvPr id="92" name="Google Shape;92;p1"/>
          <p:cNvSpPr txBox="1"/>
          <p:nvPr/>
        </p:nvSpPr>
        <p:spPr>
          <a:xfrm>
            <a:off x="2104778" y="664401"/>
            <a:ext cx="8646600" cy="189279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560"/>
              </a:spcBef>
              <a:spcAft>
                <a:spcPts val="0"/>
              </a:spcAft>
              <a:buClr>
                <a:srgbClr val="888888"/>
              </a:buClr>
              <a:buSzPts val="11200"/>
              <a:buFont typeface="Arial"/>
              <a:buNone/>
            </a:pPr>
            <a:r>
              <a:rPr lang="en-US" sz="3200" u="sng" strike="noStrike" cap="none" dirty="0">
                <a:solidFill>
                  <a:schemeClr val="tx1">
                    <a:lumMod val="50000"/>
                    <a:lumOff val="50000"/>
                  </a:schemeClr>
                </a:solidFill>
                <a:latin typeface="Calibri"/>
                <a:ea typeface="Calibri"/>
                <a:cs typeface="Calibri"/>
                <a:sym typeface="Calibri"/>
              </a:rPr>
              <a:t>Stefano </a:t>
            </a:r>
            <a:r>
              <a:rPr lang="en-US" sz="3200" u="sng" strike="noStrike" cap="none" dirty="0" err="1" smtClean="0">
                <a:solidFill>
                  <a:schemeClr val="tx1">
                    <a:lumMod val="50000"/>
                    <a:lumOff val="50000"/>
                  </a:schemeClr>
                </a:solidFill>
                <a:latin typeface="Calibri"/>
                <a:ea typeface="Calibri"/>
                <a:cs typeface="Calibri"/>
                <a:sym typeface="Calibri"/>
              </a:rPr>
              <a:t>Lorito</a:t>
            </a:r>
            <a:r>
              <a:rPr lang="en-US" sz="3200" u="sng" dirty="0" smtClean="0">
                <a:solidFill>
                  <a:schemeClr val="tx1">
                    <a:lumMod val="50000"/>
                    <a:lumOff val="50000"/>
                  </a:schemeClr>
                </a:solidFill>
                <a:latin typeface="Calibri"/>
                <a:ea typeface="Calibri"/>
                <a:cs typeface="Calibri"/>
                <a:sym typeface="Calibri"/>
              </a:rPr>
              <a:t>, </a:t>
            </a:r>
            <a:r>
              <a:rPr lang="en-US" sz="3200" u="none" strike="noStrike" cap="none" dirty="0" smtClean="0">
                <a:solidFill>
                  <a:schemeClr val="tx1">
                    <a:lumMod val="50000"/>
                    <a:lumOff val="50000"/>
                  </a:schemeClr>
                </a:solidFill>
                <a:latin typeface="Calibri"/>
                <a:ea typeface="Calibri"/>
                <a:cs typeface="Calibri"/>
                <a:sym typeface="Calibri"/>
              </a:rPr>
              <a:t>INGV</a:t>
            </a:r>
            <a:r>
              <a:rPr lang="en-US" sz="3200" u="none" strike="noStrike" cap="none" dirty="0">
                <a:solidFill>
                  <a:schemeClr val="tx1">
                    <a:lumMod val="50000"/>
                    <a:lumOff val="50000"/>
                  </a:schemeClr>
                </a:solidFill>
                <a:latin typeface="Calibri"/>
                <a:ea typeface="Calibri"/>
                <a:cs typeface="Calibri"/>
                <a:sym typeface="Calibri"/>
              </a:rPr>
              <a:t>, Italy</a:t>
            </a:r>
            <a:endParaRPr sz="3200" u="none" strike="noStrike" cap="none" dirty="0">
              <a:solidFill>
                <a:schemeClr val="tx1">
                  <a:lumMod val="50000"/>
                  <a:lumOff val="50000"/>
                </a:schemeClr>
              </a:solidFill>
              <a:latin typeface="Calibri"/>
              <a:ea typeface="Calibri"/>
              <a:cs typeface="Calibri"/>
              <a:sym typeface="Calibri"/>
            </a:endParaRPr>
          </a:p>
          <a:p>
            <a:pPr marL="0" marR="0" lvl="0" indent="0" algn="l" rtl="0">
              <a:lnSpc>
                <a:spcPct val="100000"/>
              </a:lnSpc>
              <a:spcBef>
                <a:spcPts val="560"/>
              </a:spcBef>
              <a:spcAft>
                <a:spcPts val="0"/>
              </a:spcAft>
              <a:buClr>
                <a:srgbClr val="595959"/>
              </a:buClr>
              <a:buSzPts val="11200"/>
              <a:buFont typeface="Arial"/>
              <a:buNone/>
            </a:pPr>
            <a:endParaRPr sz="3200" b="0" u="none" strike="noStrike" cap="none" dirty="0">
              <a:solidFill>
                <a:srgbClr val="595959"/>
              </a:solidFill>
              <a:latin typeface="Calibri"/>
              <a:ea typeface="Calibri"/>
              <a:cs typeface="Calibri"/>
              <a:sym typeface="Calibri"/>
            </a:endParaRPr>
          </a:p>
          <a:p>
            <a:pPr marL="0" marR="0" lvl="0" indent="0" algn="l" rtl="0">
              <a:lnSpc>
                <a:spcPct val="100000"/>
              </a:lnSpc>
              <a:spcBef>
                <a:spcPts val="560"/>
              </a:spcBef>
              <a:spcAft>
                <a:spcPts val="0"/>
              </a:spcAft>
              <a:buClr>
                <a:srgbClr val="595959"/>
              </a:buClr>
              <a:buSzPts val="11200"/>
              <a:buFont typeface="Arial"/>
              <a:buNone/>
            </a:pPr>
            <a:r>
              <a:rPr lang="en-US" sz="2800" b="0" u="none" strike="noStrike" cap="none" dirty="0">
                <a:solidFill>
                  <a:srgbClr val="595959"/>
                </a:solidFill>
                <a:latin typeface="Calibri"/>
                <a:ea typeface="Calibri"/>
                <a:cs typeface="Calibri"/>
                <a:sym typeface="Calibri"/>
              </a:rPr>
              <a:t>w/ contributions by, at least: </a:t>
            </a:r>
            <a:endParaRPr sz="2800" b="1" u="none" strike="noStrike" cap="none" dirty="0">
              <a:solidFill>
                <a:srgbClr val="595959"/>
              </a:solidFill>
              <a:latin typeface="Calibri"/>
              <a:ea typeface="Calibri"/>
              <a:cs typeface="Calibri"/>
              <a:sym typeface="Calibri"/>
            </a:endParaRPr>
          </a:p>
        </p:txBody>
      </p:sp>
      <p:sp>
        <p:nvSpPr>
          <p:cNvPr id="94" name="Google Shape;94;p1"/>
          <p:cNvSpPr txBox="1">
            <a:spLocks noGrp="1"/>
          </p:cNvSpPr>
          <p:nvPr>
            <p:ph type="ctrTitle"/>
          </p:nvPr>
        </p:nvSpPr>
        <p:spPr>
          <a:xfrm>
            <a:off x="575875" y="-1500"/>
            <a:ext cx="11272200" cy="988500"/>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rgbClr val="595959"/>
              </a:buClr>
              <a:buSzPts val="3600"/>
              <a:buFont typeface="Calibri"/>
              <a:buNone/>
            </a:pPr>
            <a:r>
              <a:rPr lang="en-US" sz="3700" b="1" dirty="0">
                <a:solidFill>
                  <a:srgbClr val="595959"/>
                </a:solidFill>
              </a:rPr>
              <a:t>Probabilistic Tsunami Forecasting (PTF) </a:t>
            </a:r>
            <a:endParaRPr sz="3700" b="1" dirty="0">
              <a:solidFill>
                <a:srgbClr val="595959"/>
              </a:solidFill>
            </a:endParaRPr>
          </a:p>
        </p:txBody>
      </p:sp>
      <p:pic>
        <p:nvPicPr>
          <p:cNvPr id="95" name="Google Shape;95;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96278" y="252894"/>
            <a:ext cx="772675" cy="1352175"/>
          </a:xfrm>
          <a:prstGeom prst="rect">
            <a:avLst/>
          </a:prstGeom>
          <a:noFill/>
          <a:ln>
            <a:noFill/>
          </a:ln>
        </p:spPr>
      </p:pic>
      <p:pic>
        <p:nvPicPr>
          <p:cNvPr id="96" name="Google Shape;96;p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90189" y="3092843"/>
            <a:ext cx="1654175" cy="864900"/>
          </a:xfrm>
          <a:prstGeom prst="rect">
            <a:avLst/>
          </a:prstGeom>
          <a:solidFill>
            <a:schemeClr val="lt1"/>
          </a:solidFill>
          <a:ln w="9525" cap="flat" cmpd="sng">
            <a:solidFill>
              <a:schemeClr val="lt1"/>
            </a:solidFill>
            <a:prstDash val="solid"/>
            <a:round/>
            <a:headEnd type="none" w="sm" len="sm"/>
            <a:tailEnd type="none" w="sm" len="sm"/>
          </a:ln>
        </p:spPr>
      </p:pic>
      <p:pic>
        <p:nvPicPr>
          <p:cNvPr id="97" name="Google Shape;97;p1" descr="Universidad de Málaga"/>
          <p:cNvPicPr preferRelativeResize="0"/>
          <p:nvPr/>
        </p:nvPicPr>
        <p:blipFill rotWithShape="1">
          <a:blip r:embed="rId6">
            <a:alphaModFix/>
          </a:blip>
          <a:srcRect/>
          <a:stretch/>
        </p:blipFill>
        <p:spPr>
          <a:xfrm>
            <a:off x="6904698" y="3157400"/>
            <a:ext cx="857575" cy="735787"/>
          </a:xfrm>
          <a:prstGeom prst="rect">
            <a:avLst/>
          </a:prstGeom>
          <a:noFill/>
          <a:ln>
            <a:noFill/>
          </a:ln>
        </p:spPr>
      </p:pic>
      <p:pic>
        <p:nvPicPr>
          <p:cNvPr id="98" name="Google Shape;98;p1" descr="CINECA: an introduction | euroCRIS"/>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056350" y="3157400"/>
            <a:ext cx="679222" cy="735800"/>
          </a:xfrm>
          <a:prstGeom prst="rect">
            <a:avLst/>
          </a:prstGeom>
          <a:noFill/>
          <a:ln>
            <a:noFill/>
          </a:ln>
        </p:spPr>
      </p:pic>
      <p:pic>
        <p:nvPicPr>
          <p:cNvPr id="99" name="Google Shape;99;p1" descr="Università di Napoli Federico II (UNINA) – Eulalia Project"/>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0126032" y="3160950"/>
            <a:ext cx="2070168" cy="735800"/>
          </a:xfrm>
          <a:prstGeom prst="rect">
            <a:avLst/>
          </a:prstGeom>
          <a:noFill/>
          <a:ln>
            <a:noFill/>
          </a:ln>
        </p:spPr>
      </p:pic>
      <p:pic>
        <p:nvPicPr>
          <p:cNvPr id="100" name="Google Shape;100;p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998450" y="3198250"/>
            <a:ext cx="957899" cy="621425"/>
          </a:xfrm>
          <a:prstGeom prst="rect">
            <a:avLst/>
          </a:prstGeom>
          <a:noFill/>
          <a:ln>
            <a:noFill/>
          </a:ln>
        </p:spPr>
      </p:pic>
      <p:sp>
        <p:nvSpPr>
          <p:cNvPr id="4" name="TextBox 3">
            <a:extLst>
              <a:ext uri="{FF2B5EF4-FFF2-40B4-BE49-F238E27FC236}">
                <a16:creationId xmlns="" xmlns:a16="http://schemas.microsoft.com/office/drawing/2014/main" id="{9D91C470-530E-A632-0D6D-B87CBC42E535}"/>
              </a:ext>
            </a:extLst>
          </p:cNvPr>
          <p:cNvSpPr txBox="1"/>
          <p:nvPr/>
        </p:nvSpPr>
        <p:spPr>
          <a:xfrm>
            <a:off x="6198911" y="5579262"/>
            <a:ext cx="6052107" cy="584775"/>
          </a:xfrm>
          <a:prstGeom prst="rect">
            <a:avLst/>
          </a:prstGeom>
          <a:noFill/>
        </p:spPr>
        <p:txBody>
          <a:bodyPr wrap="square">
            <a:spAutoFit/>
          </a:bodyPr>
          <a:lstStyle/>
          <a:p>
            <a:pPr algn="r"/>
            <a:r>
              <a:rPr lang="en-GB" sz="1600" i="0" dirty="0">
                <a:solidFill>
                  <a:srgbClr val="444444"/>
                </a:solidFill>
                <a:effectLst/>
                <a:latin typeface="Source Sans Pro" panose="020F0502020204030204" pitchFamily="34" charset="0"/>
              </a:rPr>
              <a:t>2nd UNESCO-IOC Global Tsunami Symposium "Two Decades After 2004 Indian Ocean Tsunami: Reflection and the Way Forward"</a:t>
            </a:r>
            <a:endParaRPr lang="x-none" sz="1600" dirty="0"/>
          </a:p>
        </p:txBody>
      </p:sp>
      <p:sp>
        <p:nvSpPr>
          <p:cNvPr id="5" name="TextBox 4">
            <a:extLst>
              <a:ext uri="{FF2B5EF4-FFF2-40B4-BE49-F238E27FC236}">
                <a16:creationId xmlns="" xmlns:a16="http://schemas.microsoft.com/office/drawing/2014/main" id="{6189C2B8-4207-9A44-FB4E-F010FB212024}"/>
              </a:ext>
            </a:extLst>
          </p:cNvPr>
          <p:cNvSpPr txBox="1"/>
          <p:nvPr/>
        </p:nvSpPr>
        <p:spPr>
          <a:xfrm>
            <a:off x="7039832" y="6173859"/>
            <a:ext cx="6172200" cy="338554"/>
          </a:xfrm>
          <a:prstGeom prst="rect">
            <a:avLst/>
          </a:prstGeom>
          <a:noFill/>
        </p:spPr>
        <p:txBody>
          <a:bodyPr wrap="square">
            <a:spAutoFit/>
          </a:bodyPr>
          <a:lstStyle/>
          <a:p>
            <a:pPr algn="ctr">
              <a:spcBef>
                <a:spcPts val="1500"/>
              </a:spcBef>
              <a:spcAft>
                <a:spcPts val="750"/>
              </a:spcAft>
            </a:pPr>
            <a:r>
              <a:rPr lang="en-GB" sz="1600" b="0" i="0" dirty="0">
                <a:solidFill>
                  <a:srgbClr val="333333"/>
                </a:solidFill>
                <a:effectLst/>
                <a:latin typeface="Source Sans Pro" panose="020B0503030403020204" pitchFamily="34" charset="0"/>
              </a:rPr>
              <a:t>Commemoration of 2004 Indian Ocean Tsunami</a:t>
            </a:r>
          </a:p>
        </p:txBody>
      </p:sp>
      <p:sp>
        <p:nvSpPr>
          <p:cNvPr id="6" name="TextBox 5">
            <a:extLst>
              <a:ext uri="{FF2B5EF4-FFF2-40B4-BE49-F238E27FC236}">
                <a16:creationId xmlns="" xmlns:a16="http://schemas.microsoft.com/office/drawing/2014/main" id="{A8ADCC71-261B-ABB3-8B4C-933B6C2F0884}"/>
              </a:ext>
            </a:extLst>
          </p:cNvPr>
          <p:cNvSpPr txBox="1"/>
          <p:nvPr/>
        </p:nvSpPr>
        <p:spPr>
          <a:xfrm>
            <a:off x="8187419" y="6462321"/>
            <a:ext cx="4871757" cy="338554"/>
          </a:xfrm>
          <a:prstGeom prst="rect">
            <a:avLst/>
          </a:prstGeom>
          <a:noFill/>
        </p:spPr>
        <p:txBody>
          <a:bodyPr wrap="square">
            <a:spAutoFit/>
          </a:bodyPr>
          <a:lstStyle/>
          <a:p>
            <a:r>
              <a:rPr lang="en-GB" sz="1600" b="0" i="0" dirty="0">
                <a:solidFill>
                  <a:srgbClr val="444444"/>
                </a:solidFill>
                <a:effectLst/>
                <a:latin typeface="Source Sans Pro" panose="020B0503030403020204" pitchFamily="34" charset="0"/>
              </a:rPr>
              <a:t>Banda Aceh, Indonesia, 11-14 November 2024</a:t>
            </a:r>
            <a:endParaRPr lang="x-none" sz="1600" dirty="0"/>
          </a:p>
        </p:txBody>
      </p:sp>
      <p:pic>
        <p:nvPicPr>
          <p:cNvPr id="7" name="Picture 6" descr="A blue and green logo&#10;&#10;Description automatically generated">
            <a:extLst>
              <a:ext uri="{FF2B5EF4-FFF2-40B4-BE49-F238E27FC236}">
                <a16:creationId xmlns="" xmlns:a16="http://schemas.microsoft.com/office/drawing/2014/main" id="{EF8AEDBE-A3D6-CA9C-B066-2345AF0A966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6290" y="3193319"/>
            <a:ext cx="939817" cy="954975"/>
          </a:xfrm>
          <a:prstGeom prst="rect">
            <a:avLst/>
          </a:prstGeom>
        </p:spPr>
      </p:pic>
      <p:pic>
        <p:nvPicPr>
          <p:cNvPr id="8" name="Google Shape;320;p29">
            <a:extLst>
              <a:ext uri="{FF2B5EF4-FFF2-40B4-BE49-F238E27FC236}">
                <a16:creationId xmlns="" xmlns:a16="http://schemas.microsoft.com/office/drawing/2014/main" id="{6C198513-BFDE-1D69-00B5-01EC52C6FF72}"/>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999337" y="4249160"/>
            <a:ext cx="999113" cy="793569"/>
          </a:xfrm>
          <a:prstGeom prst="rect">
            <a:avLst/>
          </a:prstGeom>
          <a:noFill/>
          <a:ln>
            <a:noFill/>
          </a:ln>
        </p:spPr>
      </p:pic>
      <p:pic>
        <p:nvPicPr>
          <p:cNvPr id="9" name="Google Shape;322;p29">
            <a:extLst>
              <a:ext uri="{FF2B5EF4-FFF2-40B4-BE49-F238E27FC236}">
                <a16:creationId xmlns="" xmlns:a16="http://schemas.microsoft.com/office/drawing/2014/main" id="{1F7D6FD4-F907-E2DC-F916-08DC1826E0C1}"/>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1386517" y="4857572"/>
            <a:ext cx="761380" cy="343157"/>
          </a:xfrm>
          <a:prstGeom prst="rect">
            <a:avLst/>
          </a:prstGeom>
          <a:noFill/>
          <a:ln>
            <a:noFill/>
          </a:ln>
        </p:spPr>
      </p:pic>
      <p:pic>
        <p:nvPicPr>
          <p:cNvPr id="10" name="Google Shape;323;p29" descr="Risultati immagini per tcs tsunami logo">
            <a:extLst>
              <a:ext uri="{FF2B5EF4-FFF2-40B4-BE49-F238E27FC236}">
                <a16:creationId xmlns="" xmlns:a16="http://schemas.microsoft.com/office/drawing/2014/main" id="{716B9AA6-D38F-8CF9-124A-3EB830762C3E}"/>
              </a:ext>
            </a:extLst>
          </p:cNvPr>
          <p:cNvPicPr preferRelativeResize="0">
            <a:picLocks noChangeAspect="1"/>
          </p:cNvPicPr>
          <p:nvPr/>
        </p:nvPicPr>
        <p:blipFill rotWithShape="1">
          <a:blip r:embed="rId13" cstate="screen">
            <a:alphaModFix/>
            <a:extLst>
              <a:ext uri="{28A0092B-C50C-407E-A947-70E740481C1C}">
                <a14:useLocalDpi xmlns:a14="http://schemas.microsoft.com/office/drawing/2010/main"/>
              </a:ext>
            </a:extLst>
          </a:blip>
          <a:srcRect/>
          <a:stretch/>
        </p:blipFill>
        <p:spPr>
          <a:xfrm>
            <a:off x="11399948" y="4249160"/>
            <a:ext cx="552214" cy="552214"/>
          </a:xfrm>
          <a:prstGeom prst="rect">
            <a:avLst/>
          </a:prstGeom>
          <a:noFill/>
          <a:ln>
            <a:noFill/>
          </a:ln>
        </p:spPr>
      </p:pic>
      <p:pic>
        <p:nvPicPr>
          <p:cNvPr id="11" name="Google Shape;324;p29" descr="A blue globe with a black background&#10;&#10;Description automatically generated">
            <a:extLst>
              <a:ext uri="{FF2B5EF4-FFF2-40B4-BE49-F238E27FC236}">
                <a16:creationId xmlns="" xmlns:a16="http://schemas.microsoft.com/office/drawing/2014/main" id="{5E553F84-87F5-C89E-3A0B-ED38B740842B}"/>
              </a:ext>
            </a:extLst>
          </p:cNvPr>
          <p:cNvPicPr preferRelativeResize="0">
            <a:picLocks noChangeAspect="1"/>
          </p:cNvPicPr>
          <p:nvPr/>
        </p:nvPicPr>
        <p:blipFill rotWithShape="1">
          <a:blip r:embed="rId14" cstate="screen">
            <a:alphaModFix/>
            <a:extLst>
              <a:ext uri="{28A0092B-C50C-407E-A947-70E740481C1C}">
                <a14:useLocalDpi xmlns:a14="http://schemas.microsoft.com/office/drawing/2010/main"/>
              </a:ext>
            </a:extLst>
          </a:blip>
          <a:srcRect/>
          <a:stretch/>
        </p:blipFill>
        <p:spPr>
          <a:xfrm>
            <a:off x="9419140" y="4253408"/>
            <a:ext cx="1639995" cy="568789"/>
          </a:xfrm>
          <a:prstGeom prst="rect">
            <a:avLst/>
          </a:prstGeom>
          <a:noFill/>
          <a:ln>
            <a:noFill/>
          </a:ln>
        </p:spPr>
      </p:pic>
    </p:spTree>
    <p:extLst>
      <p:ext uri="{BB962C8B-B14F-4D97-AF65-F5344CB8AC3E}">
        <p14:creationId xmlns:p14="http://schemas.microsoft.com/office/powerpoint/2010/main" val="12686407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e0e1330b5c_0_311"/>
          <p:cNvSpPr txBox="1"/>
          <p:nvPr/>
        </p:nvSpPr>
        <p:spPr>
          <a:xfrm>
            <a:off x="0" y="14288"/>
            <a:ext cx="12192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000000"/>
                </a:solidFill>
                <a:latin typeface="Calibri"/>
                <a:ea typeface="Calibri"/>
                <a:cs typeface="Calibri"/>
                <a:sym typeface="Calibri"/>
              </a:rPr>
              <a:t>What PTF does</a:t>
            </a:r>
            <a:endParaRPr sz="1400" b="0" i="0" u="none" strike="noStrike" cap="none" dirty="0">
              <a:solidFill>
                <a:srgbClr val="000000"/>
              </a:solidFill>
              <a:latin typeface="Arial"/>
              <a:ea typeface="Arial"/>
              <a:cs typeface="Arial"/>
              <a:sym typeface="Arial"/>
            </a:endParaRPr>
          </a:p>
        </p:txBody>
      </p:sp>
      <p:sp>
        <p:nvSpPr>
          <p:cNvPr id="2" name="Content Placeholder 2">
            <a:extLst>
              <a:ext uri="{FF2B5EF4-FFF2-40B4-BE49-F238E27FC236}">
                <a16:creationId xmlns="" xmlns:a16="http://schemas.microsoft.com/office/drawing/2014/main" id="{C7D623E8-F615-1F70-03CA-56B61EDE0AA9}"/>
              </a:ext>
            </a:extLst>
          </p:cNvPr>
          <p:cNvSpPr txBox="1">
            <a:spLocks/>
          </p:cNvSpPr>
          <p:nvPr/>
        </p:nvSpPr>
        <p:spPr>
          <a:xfrm>
            <a:off x="7048982" y="642461"/>
            <a:ext cx="5019554" cy="32526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just">
              <a:buFont typeface="Arial"/>
              <a:buNone/>
            </a:pPr>
            <a:r>
              <a:rPr lang="x-none" sz="2400" kern="100" dirty="0">
                <a:latin typeface="Aptos" panose="020B0004020202020204" pitchFamily="34" charset="0"/>
                <a:ea typeface="Aptos" panose="020B0004020202020204" pitchFamily="34" charset="0"/>
                <a:cs typeface="Times New Roman" panose="02020603050405020304" pitchFamily="18" charset="0"/>
              </a:rPr>
              <a:t>Probabilistic Tsunami Forecasting (PTF, Selva et al., 2021) is a recently introduced methodology that provides a forecast of a tsunami in terms of </a:t>
            </a:r>
            <a:r>
              <a:rPr lang="x-none" sz="2400" b="1" kern="100" dirty="0">
                <a:latin typeface="Aptos" panose="020B0004020202020204" pitchFamily="34" charset="0"/>
                <a:ea typeface="Aptos" panose="020B0004020202020204" pitchFamily="34" charset="0"/>
                <a:cs typeface="Times New Roman" panose="02020603050405020304" pitchFamily="18" charset="0"/>
              </a:rPr>
              <a:t>the probability distribution of a tsunami intensity measure at different forecast points within a few minutes after the occurrence of an earthquake. </a:t>
            </a:r>
          </a:p>
          <a:p>
            <a:pPr algn="just"/>
            <a:endParaRPr lang="x-none" sz="2400" dirty="0"/>
          </a:p>
        </p:txBody>
      </p:sp>
      <p:pic>
        <p:nvPicPr>
          <p:cNvPr id="3" name="Google Shape;136;p8">
            <a:extLst>
              <a:ext uri="{FF2B5EF4-FFF2-40B4-BE49-F238E27FC236}">
                <a16:creationId xmlns="" xmlns:a16="http://schemas.microsoft.com/office/drawing/2014/main" id="{10E4B0BF-3F3A-FCF9-E513-ED08C0723534}"/>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23464" y="696767"/>
            <a:ext cx="6602263" cy="2745139"/>
          </a:xfrm>
          <a:prstGeom prst="rect">
            <a:avLst/>
          </a:prstGeom>
          <a:noFill/>
          <a:ln>
            <a:noFill/>
          </a:ln>
        </p:spPr>
      </p:pic>
      <p:sp>
        <p:nvSpPr>
          <p:cNvPr id="6" name="Google Shape;136;g2e0e1330b5c_0_303">
            <a:extLst>
              <a:ext uri="{FF2B5EF4-FFF2-40B4-BE49-F238E27FC236}">
                <a16:creationId xmlns="" xmlns:a16="http://schemas.microsoft.com/office/drawing/2014/main" id="{8D439096-E119-3FBC-83ED-B9E07C6F4DEF}"/>
              </a:ext>
            </a:extLst>
          </p:cNvPr>
          <p:cNvSpPr txBox="1"/>
          <p:nvPr/>
        </p:nvSpPr>
        <p:spPr>
          <a:xfrm>
            <a:off x="556474" y="3550426"/>
            <a:ext cx="59022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chemeClr val="dk1"/>
                </a:solidFill>
                <a:latin typeface="Calibri"/>
                <a:ea typeface="Calibri"/>
                <a:cs typeface="Calibri"/>
                <a:sym typeface="Calibri"/>
              </a:rPr>
              <a:t>Selva, Volpe, Lorito, Romano et al., Nature Communications, 2021</a:t>
            </a:r>
            <a:endParaRPr sz="1600" dirty="0">
              <a:solidFill>
                <a:schemeClr val="dk1"/>
              </a:solidFill>
              <a:latin typeface="Calibri"/>
              <a:ea typeface="Calibri"/>
              <a:cs typeface="Calibri"/>
              <a:sym typeface="Calibri"/>
            </a:endParaRPr>
          </a:p>
        </p:txBody>
      </p:sp>
      <p:sp>
        <p:nvSpPr>
          <p:cNvPr id="8" name="TextBox 7">
            <a:extLst>
              <a:ext uri="{FF2B5EF4-FFF2-40B4-BE49-F238E27FC236}">
                <a16:creationId xmlns="" xmlns:a16="http://schemas.microsoft.com/office/drawing/2014/main" id="{77B53097-70AF-5FBD-59FE-44F70506C4E1}"/>
              </a:ext>
            </a:extLst>
          </p:cNvPr>
          <p:cNvSpPr txBox="1"/>
          <p:nvPr/>
        </p:nvSpPr>
        <p:spPr>
          <a:xfrm>
            <a:off x="69449" y="4269815"/>
            <a:ext cx="11875624" cy="1743619"/>
          </a:xfrm>
          <a:prstGeom prst="rect">
            <a:avLst/>
          </a:prstGeom>
          <a:noFill/>
        </p:spPr>
        <p:txBody>
          <a:bodyPr wrap="square">
            <a:spAutoFit/>
          </a:bodyPr>
          <a:lstStyle/>
          <a:p>
            <a:pPr marL="0" lvl="0" indent="0" algn="l" rtl="0">
              <a:lnSpc>
                <a:spcPct val="90000"/>
              </a:lnSpc>
              <a:spcBef>
                <a:spcPts val="560"/>
              </a:spcBef>
              <a:spcAft>
                <a:spcPts val="0"/>
              </a:spcAft>
              <a:buClr>
                <a:schemeClr val="dk1"/>
              </a:buClr>
              <a:buSzPts val="1100"/>
              <a:buFont typeface="Arial"/>
              <a:buNone/>
            </a:pPr>
            <a:r>
              <a:rPr lang="en-US" sz="1800" b="1" i="1" dirty="0">
                <a:solidFill>
                  <a:srgbClr val="595959"/>
                </a:solidFill>
                <a:latin typeface="Aptos" panose="020B0004020202020204" pitchFamily="34" charset="0"/>
              </a:rPr>
              <a:t>PTF is planned to become operational at CAT-INGV, Italy, NEAMTWS TSP in 2025. At least another NEAMTWS TSP, NOA, Greece, is considering its adoption.</a:t>
            </a:r>
          </a:p>
          <a:p>
            <a:pPr marL="0" lvl="0" indent="0" algn="l" rtl="0">
              <a:lnSpc>
                <a:spcPct val="90000"/>
              </a:lnSpc>
              <a:spcBef>
                <a:spcPts val="560"/>
              </a:spcBef>
              <a:spcAft>
                <a:spcPts val="0"/>
              </a:spcAft>
              <a:buClr>
                <a:schemeClr val="dk1"/>
              </a:buClr>
              <a:buSzPts val="1100"/>
              <a:buFont typeface="Arial"/>
              <a:buNone/>
            </a:pPr>
            <a:r>
              <a:rPr lang="en-US" sz="1800" b="1" i="1" dirty="0">
                <a:solidFill>
                  <a:srgbClr val="595959"/>
                </a:solidFill>
                <a:latin typeface="Aptos" panose="020B0004020202020204" pitchFamily="34" charset="0"/>
              </a:rPr>
              <a:t>INCOIS is considering PTF in the frame of the People-</a:t>
            </a:r>
            <a:r>
              <a:rPr lang="en-US" sz="1800" b="1" i="1" dirty="0" err="1">
                <a:solidFill>
                  <a:srgbClr val="595959"/>
                </a:solidFill>
                <a:latin typeface="Aptos" panose="020B0004020202020204" pitchFamily="34" charset="0"/>
              </a:rPr>
              <a:t>Centred</a:t>
            </a:r>
            <a:r>
              <a:rPr lang="en-US" sz="1800" b="1" i="1" dirty="0">
                <a:solidFill>
                  <a:srgbClr val="595959"/>
                </a:solidFill>
                <a:latin typeface="Aptos" panose="020B0004020202020204" pitchFamily="34" charset="0"/>
              </a:rPr>
              <a:t> Early Warning for the Indian Coastlines (PCTWIN) project coordinated by UCL, UK.</a:t>
            </a:r>
          </a:p>
          <a:p>
            <a:pPr marL="0" lvl="0" indent="0" algn="l" rtl="0">
              <a:lnSpc>
                <a:spcPct val="90000"/>
              </a:lnSpc>
              <a:spcBef>
                <a:spcPts val="560"/>
              </a:spcBef>
              <a:spcAft>
                <a:spcPts val="0"/>
              </a:spcAft>
              <a:buClr>
                <a:schemeClr val="dk1"/>
              </a:buClr>
              <a:buSzPts val="1100"/>
              <a:buFont typeface="Arial"/>
              <a:buNone/>
            </a:pPr>
            <a:r>
              <a:rPr lang="en-US" sz="1800" b="1" i="1" dirty="0">
                <a:solidFill>
                  <a:srgbClr val="595959"/>
                </a:solidFill>
                <a:latin typeface="Aptos" panose="020B0004020202020204" pitchFamily="34" charset="0"/>
              </a:rPr>
              <a:t>Others have started to use or develop ensemble modelling approaches which share some elements with PTF to consider uncertainties in the tsunami forecasting (e.g. New Zealand, Chile, USA NOAA).</a:t>
            </a:r>
          </a:p>
        </p:txBody>
      </p:sp>
    </p:spTree>
    <p:extLst>
      <p:ext uri="{BB962C8B-B14F-4D97-AF65-F5344CB8AC3E}">
        <p14:creationId xmlns:p14="http://schemas.microsoft.com/office/powerpoint/2010/main" val="896212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2e0e1330b5c_0_278"/>
          <p:cNvSpPr txBox="1"/>
          <p:nvPr/>
        </p:nvSpPr>
        <p:spPr>
          <a:xfrm>
            <a:off x="0" y="14288"/>
            <a:ext cx="12192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000000"/>
                </a:solidFill>
                <a:latin typeface="Calibri"/>
                <a:ea typeface="Calibri"/>
                <a:cs typeface="Calibri"/>
                <a:sym typeface="Calibri"/>
              </a:rPr>
              <a:t>Conclusions. PTF is aligned with UN Decade Goals!</a:t>
            </a:r>
            <a:endParaRPr sz="1400" b="0" i="0" u="none" strike="noStrike" cap="none" dirty="0">
              <a:solidFill>
                <a:srgbClr val="000000"/>
              </a:solidFill>
              <a:latin typeface="Arial"/>
              <a:ea typeface="Arial"/>
              <a:cs typeface="Arial"/>
              <a:sym typeface="Arial"/>
            </a:endParaRPr>
          </a:p>
        </p:txBody>
      </p:sp>
      <p:sp>
        <p:nvSpPr>
          <p:cNvPr id="106" name="Google Shape;106;g2e0e1330b5c_0_278"/>
          <p:cNvSpPr txBox="1"/>
          <p:nvPr/>
        </p:nvSpPr>
        <p:spPr>
          <a:xfrm>
            <a:off x="0" y="1185611"/>
            <a:ext cx="6453069" cy="4247286"/>
          </a:xfrm>
          <a:prstGeom prst="rect">
            <a:avLst/>
          </a:prstGeom>
          <a:noFill/>
          <a:ln>
            <a:noFill/>
          </a:ln>
        </p:spPr>
        <p:txBody>
          <a:bodyPr spcFirstLastPara="1" wrap="square" lIns="91425" tIns="91425" rIns="91425" bIns="91425" anchor="t" anchorCtr="0">
            <a:spAutoFit/>
          </a:bodyPr>
          <a:lstStyle/>
          <a:p>
            <a:pPr marL="457200" marR="0" lvl="0" indent="-419100" algn="l" rtl="0">
              <a:lnSpc>
                <a:spcPct val="100000"/>
              </a:lnSpc>
              <a:spcBef>
                <a:spcPts val="0"/>
              </a:spcBef>
              <a:spcAft>
                <a:spcPts val="0"/>
              </a:spcAft>
              <a:buClr>
                <a:schemeClr val="dk1"/>
              </a:buClr>
              <a:buSzPts val="3000"/>
              <a:buFont typeface="Calibri"/>
              <a:buChar char="●"/>
            </a:pPr>
            <a:r>
              <a:rPr lang="en-US" sz="2400" dirty="0">
                <a:solidFill>
                  <a:schemeClr val="dk1"/>
                </a:solidFill>
                <a:latin typeface="Aptos" panose="020B0004020202020204" pitchFamily="34" charset="0"/>
                <a:ea typeface="Calibri"/>
                <a:cs typeface="Calibri"/>
                <a:sym typeface="Calibri"/>
              </a:rPr>
              <a:t>Uncertainty Quantification/Reduction for tsunami forecasting </a:t>
            </a:r>
          </a:p>
          <a:p>
            <a:pPr marL="38100" marR="0" lvl="0" algn="l" rtl="0">
              <a:lnSpc>
                <a:spcPct val="100000"/>
              </a:lnSpc>
              <a:spcBef>
                <a:spcPts val="0"/>
              </a:spcBef>
              <a:spcAft>
                <a:spcPts val="0"/>
              </a:spcAft>
              <a:buClr>
                <a:schemeClr val="dk1"/>
              </a:buClr>
              <a:buSzPts val="3000"/>
            </a:pPr>
            <a:endParaRPr sz="2400" dirty="0">
              <a:solidFill>
                <a:schemeClr val="dk1"/>
              </a:solidFill>
              <a:latin typeface="Aptos" panose="020B0004020202020204" pitchFamily="34" charset="0"/>
              <a:ea typeface="Calibri"/>
              <a:cs typeface="Calibri"/>
              <a:sym typeface="Calibri"/>
            </a:endParaRPr>
          </a:p>
          <a:p>
            <a:pPr marL="457200" marR="0" lvl="0" indent="-419100" algn="l" rtl="0">
              <a:lnSpc>
                <a:spcPct val="100000"/>
              </a:lnSpc>
              <a:spcBef>
                <a:spcPts val="0"/>
              </a:spcBef>
              <a:spcAft>
                <a:spcPts val="0"/>
              </a:spcAft>
              <a:buClr>
                <a:schemeClr val="dk1"/>
              </a:buClr>
              <a:buSzPts val="3000"/>
              <a:buFont typeface="Calibri"/>
              <a:buChar char="●"/>
            </a:pPr>
            <a:r>
              <a:rPr lang="en-US" sz="2400" dirty="0">
                <a:solidFill>
                  <a:schemeClr val="dk1"/>
                </a:solidFill>
                <a:latin typeface="Aptos" panose="020B0004020202020204" pitchFamily="34" charset="0"/>
                <a:ea typeface="Calibri"/>
                <a:cs typeface="Calibri"/>
                <a:sym typeface="Calibri"/>
              </a:rPr>
              <a:t>Provide the decision-makers with actionable information</a:t>
            </a:r>
          </a:p>
          <a:p>
            <a:pPr marL="38100" marR="0" lvl="0" algn="l" rtl="0">
              <a:lnSpc>
                <a:spcPct val="100000"/>
              </a:lnSpc>
              <a:spcBef>
                <a:spcPts val="0"/>
              </a:spcBef>
              <a:spcAft>
                <a:spcPts val="0"/>
              </a:spcAft>
              <a:buClr>
                <a:schemeClr val="dk1"/>
              </a:buClr>
              <a:buSzPts val="3000"/>
            </a:pPr>
            <a:endParaRPr sz="2400" dirty="0">
              <a:solidFill>
                <a:schemeClr val="dk1"/>
              </a:solidFill>
              <a:latin typeface="Aptos" panose="020B0004020202020204" pitchFamily="34" charset="0"/>
              <a:ea typeface="Calibri"/>
              <a:cs typeface="Calibri"/>
              <a:sym typeface="Calibri"/>
            </a:endParaRPr>
          </a:p>
          <a:p>
            <a:pPr marL="457200" lvl="0" indent="-419100" algn="l" rtl="0">
              <a:spcBef>
                <a:spcPts val="0"/>
              </a:spcBef>
              <a:spcAft>
                <a:spcPts val="0"/>
              </a:spcAft>
              <a:buClr>
                <a:schemeClr val="dk1"/>
              </a:buClr>
              <a:buSzPts val="3000"/>
              <a:buFont typeface="Calibri"/>
              <a:buChar char="●"/>
            </a:pPr>
            <a:r>
              <a:rPr lang="en-US" sz="2400" dirty="0">
                <a:solidFill>
                  <a:schemeClr val="dk1"/>
                </a:solidFill>
                <a:latin typeface="Aptos" panose="020B0004020202020204" pitchFamily="34" charset="0"/>
                <a:ea typeface="Calibri"/>
                <a:cs typeface="Calibri"/>
                <a:sym typeface="Calibri"/>
              </a:rPr>
              <a:t>Account for tsunami propagation complexity (not only distance)</a:t>
            </a:r>
          </a:p>
          <a:p>
            <a:pPr marL="38100" lvl="0" algn="l" rtl="0">
              <a:spcBef>
                <a:spcPts val="0"/>
              </a:spcBef>
              <a:spcAft>
                <a:spcPts val="0"/>
              </a:spcAft>
              <a:buClr>
                <a:schemeClr val="dk1"/>
              </a:buClr>
              <a:buSzPts val="3000"/>
            </a:pPr>
            <a:endParaRPr sz="2400" dirty="0">
              <a:solidFill>
                <a:schemeClr val="dk1"/>
              </a:solidFill>
              <a:latin typeface="Aptos" panose="020B0004020202020204" pitchFamily="34" charset="0"/>
              <a:ea typeface="Calibri"/>
              <a:cs typeface="Calibri"/>
              <a:sym typeface="Calibri"/>
            </a:endParaRPr>
          </a:p>
          <a:p>
            <a:pPr marL="457200" lvl="0" indent="-419100" algn="l" rtl="0">
              <a:spcBef>
                <a:spcPts val="0"/>
              </a:spcBef>
              <a:spcAft>
                <a:spcPts val="0"/>
              </a:spcAft>
              <a:buClr>
                <a:schemeClr val="dk1"/>
              </a:buClr>
              <a:buSzPts val="3000"/>
              <a:buFont typeface="Calibri"/>
              <a:buChar char="●"/>
            </a:pPr>
            <a:r>
              <a:rPr lang="en-US" sz="2400" dirty="0">
                <a:solidFill>
                  <a:schemeClr val="dk1"/>
                </a:solidFill>
                <a:latin typeface="Aptos" panose="020B0004020202020204" pitchFamily="34" charset="0"/>
                <a:ea typeface="Calibri"/>
                <a:cs typeface="Calibri"/>
                <a:sym typeface="Calibri"/>
              </a:rPr>
              <a:t>Avoid hard-thresholds </a:t>
            </a:r>
            <a:r>
              <a:rPr lang="en-US" sz="2400" dirty="0">
                <a:solidFill>
                  <a:schemeClr val="dk1"/>
                </a:solidFill>
                <a:latin typeface="Aptos" panose="020B0004020202020204" pitchFamily="34" charset="0"/>
                <a:ea typeface="Calibri"/>
                <a:cs typeface="Calibri"/>
                <a:sym typeface="Wingdings" pitchFamily="2" charset="2"/>
              </a:rPr>
              <a:t> </a:t>
            </a:r>
            <a:r>
              <a:rPr lang="en-US" sz="2400" dirty="0">
                <a:solidFill>
                  <a:schemeClr val="dk1"/>
                </a:solidFill>
                <a:latin typeface="Aptos" panose="020B0004020202020204" pitchFamily="34" charset="0"/>
                <a:ea typeface="Calibri"/>
                <a:cs typeface="Calibri"/>
                <a:sym typeface="Calibri"/>
              </a:rPr>
              <a:t>jumps of the alert levels</a:t>
            </a:r>
          </a:p>
        </p:txBody>
      </p:sp>
      <p:pic>
        <p:nvPicPr>
          <p:cNvPr id="3" name="Google Shape;135;g2e0e1330b5c_0_303">
            <a:extLst>
              <a:ext uri="{FF2B5EF4-FFF2-40B4-BE49-F238E27FC236}">
                <a16:creationId xmlns="" xmlns:a16="http://schemas.microsoft.com/office/drawing/2014/main" id="{2DB64326-8A25-EE9B-9E81-80F242457605}"/>
              </a:ext>
            </a:extLst>
          </p:cNvPr>
          <p:cNvPicPr preferRelativeResize="0">
            <a:picLocks noChangeAspect="1"/>
          </p:cNvPicPr>
          <p:nvPr/>
        </p:nvPicPr>
        <p:blipFill>
          <a:blip r:embed="rId3" cstate="screen">
            <a:alphaModFix/>
            <a:extLst>
              <a:ext uri="{28A0092B-C50C-407E-A947-70E740481C1C}">
                <a14:useLocalDpi xmlns:a14="http://schemas.microsoft.com/office/drawing/2010/main"/>
              </a:ext>
            </a:extLst>
          </a:blip>
          <a:srcRect l="4033" t="2160" r="4902" b="13887"/>
          <a:stretch/>
        </p:blipFill>
        <p:spPr>
          <a:xfrm>
            <a:off x="6047839" y="1203767"/>
            <a:ext cx="6211893" cy="4450466"/>
          </a:xfrm>
          <a:prstGeom prst="rect">
            <a:avLst/>
          </a:prstGeom>
          <a:noFill/>
          <a:ln>
            <a:noFill/>
          </a:ln>
        </p:spPr>
      </p:pic>
      <p:sp>
        <p:nvSpPr>
          <p:cNvPr id="4" name="Google Shape;136;g2e0e1330b5c_0_303">
            <a:extLst>
              <a:ext uri="{FF2B5EF4-FFF2-40B4-BE49-F238E27FC236}">
                <a16:creationId xmlns="" xmlns:a16="http://schemas.microsoft.com/office/drawing/2014/main" id="{A6D2A031-6C19-798C-A39F-AFC5CB4DD2F0}"/>
              </a:ext>
            </a:extLst>
          </p:cNvPr>
          <p:cNvSpPr txBox="1"/>
          <p:nvPr/>
        </p:nvSpPr>
        <p:spPr>
          <a:xfrm>
            <a:off x="9220015" y="5672389"/>
            <a:ext cx="277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chemeClr val="dk1"/>
                </a:solidFill>
                <a:latin typeface="Calibri"/>
                <a:ea typeface="Calibri"/>
                <a:cs typeface="Calibri"/>
                <a:sym typeface="Calibri"/>
              </a:rPr>
              <a:t>Angove et al., 2019</a:t>
            </a: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7365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4148"/>
          </a:xfrm>
          <a:prstGeom prst="rect">
            <a:avLst/>
          </a:prstGeom>
        </p:spPr>
      </p:pic>
    </p:spTree>
    <p:extLst>
      <p:ext uri="{BB962C8B-B14F-4D97-AF65-F5344CB8AC3E}">
        <p14:creationId xmlns:p14="http://schemas.microsoft.com/office/powerpoint/2010/main" val="107702002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23CA46A2-3E89-AA2D-24B6-F901C0775599}"/>
              </a:ext>
            </a:extLst>
          </p:cNvPr>
          <p:cNvSpPr>
            <a:spLocks noGrp="1"/>
          </p:cNvSpPr>
          <p:nvPr>
            <p:ph type="title"/>
          </p:nvPr>
        </p:nvSpPr>
        <p:spPr>
          <a:xfrm>
            <a:off x="208445" y="0"/>
            <a:ext cx="6375236" cy="1143000"/>
          </a:xfrm>
        </p:spPr>
        <p:txBody>
          <a:bodyPr>
            <a:normAutofit/>
          </a:bodyPr>
          <a:lstStyle/>
          <a:p>
            <a:pPr algn="l"/>
            <a:r>
              <a:rPr lang="en-US" sz="3733" dirty="0"/>
              <a:t>Global tsunami model presentation summary</a:t>
            </a:r>
            <a:endParaRPr lang="en-GB" sz="3733" dirty="0"/>
          </a:p>
        </p:txBody>
      </p:sp>
      <p:sp>
        <p:nvSpPr>
          <p:cNvPr id="6" name="Text Placeholder 5">
            <a:extLst>
              <a:ext uri="{FF2B5EF4-FFF2-40B4-BE49-F238E27FC236}">
                <a16:creationId xmlns="" xmlns:a16="http://schemas.microsoft.com/office/drawing/2014/main" id="{BD24FEC0-448C-C392-1831-952FA0446814}"/>
              </a:ext>
            </a:extLst>
          </p:cNvPr>
          <p:cNvSpPr>
            <a:spLocks noGrp="1"/>
          </p:cNvSpPr>
          <p:nvPr>
            <p:ph type="body" idx="1"/>
          </p:nvPr>
        </p:nvSpPr>
        <p:spPr>
          <a:xfrm>
            <a:off x="30352" y="1143001"/>
            <a:ext cx="6162861" cy="5565153"/>
          </a:xfrm>
        </p:spPr>
        <p:txBody>
          <a:bodyPr>
            <a:normAutofit fontScale="92500" lnSpcReduction="20000"/>
          </a:bodyPr>
          <a:lstStyle/>
          <a:p>
            <a:r>
              <a:rPr lang="en-US" sz="2400" dirty="0"/>
              <a:t>A short review of status before and after 2004 with respect to how tsunami hazard modeling </a:t>
            </a:r>
            <a:r>
              <a:rPr lang="en-US" sz="2400"/>
              <a:t>is conducted</a:t>
            </a:r>
            <a:endParaRPr lang="en-US" sz="2400" dirty="0"/>
          </a:p>
          <a:p>
            <a:r>
              <a:rPr lang="en-US" sz="2400" dirty="0"/>
              <a:t>Presented the background and status of the Global Tsunami Model – past and near future – vision and mission</a:t>
            </a:r>
          </a:p>
          <a:p>
            <a:r>
              <a:rPr lang="en-US" sz="2400" dirty="0"/>
              <a:t>Announcement of the legal entity GTM Association – stressing the objective of the Association being the future focal point within tsunami hazard and risk modelling</a:t>
            </a:r>
          </a:p>
          <a:p>
            <a:r>
              <a:rPr lang="en-US" sz="2400" dirty="0"/>
              <a:t>Presented the ongoing work on GTM global tsunami hazard model including the following novelties</a:t>
            </a:r>
          </a:p>
          <a:p>
            <a:pPr lvl="1"/>
            <a:r>
              <a:rPr lang="en-US" sz="2000" dirty="0"/>
              <a:t>Covering multiple scales</a:t>
            </a:r>
          </a:p>
          <a:p>
            <a:pPr lvl="1"/>
            <a:r>
              <a:rPr lang="en-US" sz="2000" dirty="0"/>
              <a:t>Heterogeneous slip</a:t>
            </a:r>
          </a:p>
          <a:p>
            <a:pPr lvl="1"/>
            <a:r>
              <a:rPr lang="en-US" sz="2000" dirty="0"/>
              <a:t>Depth dependence</a:t>
            </a:r>
          </a:p>
          <a:p>
            <a:pPr lvl="1"/>
            <a:r>
              <a:rPr lang="en-US" sz="2000" dirty="0"/>
              <a:t>More comprehensive coastline coverage</a:t>
            </a:r>
          </a:p>
          <a:p>
            <a:pPr lvl="1"/>
            <a:r>
              <a:rPr lang="en-US" sz="2000" dirty="0"/>
              <a:t>Interoperability with GEM Input/Output</a:t>
            </a:r>
          </a:p>
          <a:p>
            <a:pPr lvl="1"/>
            <a:r>
              <a:rPr lang="en-US" sz="2000" dirty="0"/>
              <a:t>Incorporation of tides</a:t>
            </a:r>
          </a:p>
          <a:p>
            <a:pPr lvl="1"/>
            <a:r>
              <a:rPr lang="en-US" sz="2000" dirty="0"/>
              <a:t>Modelling future sea-level rise</a:t>
            </a:r>
          </a:p>
          <a:p>
            <a:endParaRPr lang="en-US" sz="2000" dirty="0"/>
          </a:p>
          <a:p>
            <a:endParaRPr lang="en-US" sz="2400" dirty="0"/>
          </a:p>
          <a:p>
            <a:endParaRPr lang="en-US" sz="2400" dirty="0"/>
          </a:p>
          <a:p>
            <a:endParaRPr lang="en-GB" sz="2400" dirty="0"/>
          </a:p>
        </p:txBody>
      </p:sp>
      <p:pic>
        <p:nvPicPr>
          <p:cNvPr id="7" name="Picture 2" descr="GTM Inauguration Galery">
            <a:extLst>
              <a:ext uri="{FF2B5EF4-FFF2-40B4-BE49-F238E27FC236}">
                <a16:creationId xmlns="" xmlns:a16="http://schemas.microsoft.com/office/drawing/2014/main" id="{58D73B9E-0C05-BAE0-B776-DEA745AF565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03506" y="1"/>
            <a:ext cx="4458143" cy="251796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300;p29">
            <a:extLst>
              <a:ext uri="{FF2B5EF4-FFF2-40B4-BE49-F238E27FC236}">
                <a16:creationId xmlns="" xmlns:a16="http://schemas.microsoft.com/office/drawing/2014/main" id="{E7D65893-2AD7-3D2E-BC6E-3E41FF196E4F}"/>
              </a:ext>
            </a:extLst>
          </p:cNvPr>
          <p:cNvSpPr txBox="1"/>
          <p:nvPr/>
        </p:nvSpPr>
        <p:spPr>
          <a:xfrm>
            <a:off x="7703504" y="2459"/>
            <a:ext cx="4458144" cy="552309"/>
          </a:xfrm>
          <a:prstGeom prst="rect">
            <a:avLst/>
          </a:prstGeom>
          <a:solidFill>
            <a:schemeClr val="bg1">
              <a:alpha val="70000"/>
            </a:schemeClr>
          </a:solidFill>
          <a:ln>
            <a:noFill/>
          </a:ln>
        </p:spPr>
        <p:txBody>
          <a:bodyPr spcFirstLastPara="1" wrap="square" lIns="119076" tIns="59489" rIns="119076" bIns="59489" anchor="t" anchorCtr="0">
            <a:spAutoFit/>
          </a:bodyPr>
          <a:lstStyle/>
          <a:p>
            <a:pPr algn="ctr"/>
            <a:r>
              <a:rPr lang="en-GB" sz="1404" b="1" dirty="0">
                <a:latin typeface="Calibri"/>
                <a:ea typeface="Calibri"/>
                <a:cs typeface="Calibri"/>
                <a:sym typeface="Calibri"/>
              </a:rPr>
              <a:t>GTM inauguration meeting at INGV in Rome September 2024</a:t>
            </a:r>
            <a:endParaRPr sz="1404" b="1" dirty="0"/>
          </a:p>
        </p:txBody>
      </p:sp>
      <p:pic>
        <p:nvPicPr>
          <p:cNvPr id="9" name="Google Shape;186;p8" descr="A map of the world&#10;&#10;Description automatically generated">
            <a:extLst>
              <a:ext uri="{FF2B5EF4-FFF2-40B4-BE49-F238E27FC236}">
                <a16:creationId xmlns="" xmlns:a16="http://schemas.microsoft.com/office/drawing/2014/main" id="{E5AD568F-13EF-6CEF-FC63-E544BB065D1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39733" y="1849171"/>
            <a:ext cx="4888240" cy="2592527"/>
          </a:xfrm>
          <a:prstGeom prst="rect">
            <a:avLst/>
          </a:prstGeom>
          <a:noFill/>
          <a:ln>
            <a:noFill/>
          </a:ln>
        </p:spPr>
      </p:pic>
      <p:sp>
        <p:nvSpPr>
          <p:cNvPr id="10" name="TextBox 9">
            <a:extLst>
              <a:ext uri="{FF2B5EF4-FFF2-40B4-BE49-F238E27FC236}">
                <a16:creationId xmlns="" xmlns:a16="http://schemas.microsoft.com/office/drawing/2014/main" id="{401D9079-D3CD-248E-33FB-69E6A8ED81D3}"/>
              </a:ext>
            </a:extLst>
          </p:cNvPr>
          <p:cNvSpPr txBox="1"/>
          <p:nvPr/>
        </p:nvSpPr>
        <p:spPr>
          <a:xfrm>
            <a:off x="6371306" y="3429001"/>
            <a:ext cx="2297500" cy="524503"/>
          </a:xfrm>
          <a:prstGeom prst="rect">
            <a:avLst/>
          </a:prstGeom>
          <a:noFill/>
        </p:spPr>
        <p:txBody>
          <a:bodyPr wrap="square" rtlCol="0">
            <a:spAutoFit/>
          </a:bodyPr>
          <a:lstStyle/>
          <a:p>
            <a:r>
              <a:rPr lang="en-US" sz="1404" dirty="0"/>
              <a:t>Countries with subscribers of </a:t>
            </a:r>
          </a:p>
          <a:p>
            <a:r>
              <a:rPr lang="en-US" sz="1404" dirty="0"/>
              <a:t>Letter of Interest</a:t>
            </a:r>
            <a:endParaRPr lang="en-GB" sz="1404" dirty="0"/>
          </a:p>
        </p:txBody>
      </p:sp>
      <p:pic>
        <p:nvPicPr>
          <p:cNvPr id="12" name="Picture 11" descr="A close-up of a map&#10;&#10;Description automatically generated">
            <a:extLst>
              <a:ext uri="{FF2B5EF4-FFF2-40B4-BE49-F238E27FC236}">
                <a16:creationId xmlns="" xmlns:a16="http://schemas.microsoft.com/office/drawing/2014/main" id="{C238CBE7-6A1A-2CA4-2436-D54ED14BF9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5952" y="4620453"/>
            <a:ext cx="5715696" cy="2235088"/>
          </a:xfrm>
          <a:prstGeom prst="rect">
            <a:avLst/>
          </a:prstGeom>
        </p:spPr>
      </p:pic>
      <p:sp>
        <p:nvSpPr>
          <p:cNvPr id="13" name="Google Shape;300;p29">
            <a:extLst>
              <a:ext uri="{FF2B5EF4-FFF2-40B4-BE49-F238E27FC236}">
                <a16:creationId xmlns="" xmlns:a16="http://schemas.microsoft.com/office/drawing/2014/main" id="{93C60D68-8F6D-C534-9F4F-11F759A2D8FC}"/>
              </a:ext>
            </a:extLst>
          </p:cNvPr>
          <p:cNvSpPr txBox="1"/>
          <p:nvPr/>
        </p:nvSpPr>
        <p:spPr>
          <a:xfrm>
            <a:off x="6439733" y="4284271"/>
            <a:ext cx="5622483" cy="336225"/>
          </a:xfrm>
          <a:prstGeom prst="rect">
            <a:avLst/>
          </a:prstGeom>
          <a:solidFill>
            <a:schemeClr val="bg1">
              <a:alpha val="70000"/>
            </a:schemeClr>
          </a:solidFill>
          <a:ln>
            <a:noFill/>
          </a:ln>
        </p:spPr>
        <p:txBody>
          <a:bodyPr spcFirstLastPara="1" wrap="square" lIns="119076" tIns="59489" rIns="119076" bIns="59489" anchor="t" anchorCtr="0">
            <a:spAutoFit/>
          </a:bodyPr>
          <a:lstStyle/>
          <a:p>
            <a:pPr algn="ctr"/>
            <a:r>
              <a:rPr lang="en-GB" sz="1404" b="1" dirty="0">
                <a:latin typeface="Calibri"/>
                <a:ea typeface="Calibri"/>
                <a:cs typeface="Calibri"/>
                <a:sym typeface="Calibri"/>
              </a:rPr>
              <a:t>Workflow of the Global tsunami hazard model</a:t>
            </a:r>
            <a:endParaRPr sz="1404" b="1" dirty="0"/>
          </a:p>
        </p:txBody>
      </p:sp>
    </p:spTree>
    <p:extLst>
      <p:ext uri="{BB962C8B-B14F-4D97-AF65-F5344CB8AC3E}">
        <p14:creationId xmlns:p14="http://schemas.microsoft.com/office/powerpoint/2010/main" val="16714165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screen">
            <a:extLst>
              <a:ext uri="{28A0092B-C50C-407E-A947-70E740481C1C}">
                <a14:useLocalDpi xmlns:a14="http://schemas.microsoft.com/office/drawing/2010/main"/>
              </a:ext>
            </a:extLst>
          </a:blip>
          <a:srcRect b="42465"/>
          <a:stretch/>
        </p:blipFill>
        <p:spPr>
          <a:xfrm>
            <a:off x="1841325" y="100207"/>
            <a:ext cx="8166970" cy="6642187"/>
          </a:xfrm>
          <a:prstGeom prst="rect">
            <a:avLst/>
          </a:prstGeom>
        </p:spPr>
      </p:pic>
    </p:spTree>
    <p:extLst>
      <p:ext uri="{BB962C8B-B14F-4D97-AF65-F5344CB8AC3E}">
        <p14:creationId xmlns:p14="http://schemas.microsoft.com/office/powerpoint/2010/main" val="1987669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207311" cy="6726477"/>
          </a:xfrm>
          <a:prstGeom prst="rect">
            <a:avLst/>
          </a:prstGeom>
        </p:spPr>
      </p:pic>
    </p:spTree>
    <p:extLst>
      <p:ext uri="{BB962C8B-B14F-4D97-AF65-F5344CB8AC3E}">
        <p14:creationId xmlns:p14="http://schemas.microsoft.com/office/powerpoint/2010/main" val="12082222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999934" cy="6753633"/>
          </a:xfrm>
          <a:prstGeom prst="rect">
            <a:avLst/>
          </a:prstGeom>
        </p:spPr>
      </p:pic>
    </p:spTree>
    <p:extLst>
      <p:ext uri="{BB962C8B-B14F-4D97-AF65-F5344CB8AC3E}">
        <p14:creationId xmlns:p14="http://schemas.microsoft.com/office/powerpoint/2010/main" val="1878933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6090" y="-160968"/>
            <a:ext cx="10515600" cy="1325563"/>
          </a:xfrm>
        </p:spPr>
        <p:txBody>
          <a:bodyPr>
            <a:normAutofit/>
          </a:bodyPr>
          <a:lstStyle/>
          <a:p>
            <a:r>
              <a:rPr lang="it-IT" sz="3200" dirty="0" smtClean="0"/>
              <a:t>Field trip 1 </a:t>
            </a:r>
            <a:r>
              <a:rPr lang="mr-IN" sz="3200" dirty="0" smtClean="0"/>
              <a:t>–</a:t>
            </a:r>
            <a:r>
              <a:rPr lang="it-IT" sz="3200" dirty="0" smtClean="0"/>
              <a:t> LHOK NGA Tsunami Ready </a:t>
            </a:r>
            <a:r>
              <a:rPr lang="it-IT" sz="3200" dirty="0" err="1" smtClean="0"/>
              <a:t>village</a:t>
            </a:r>
            <a:r>
              <a:rPr lang="it-IT" sz="3200" dirty="0" smtClean="0"/>
              <a:t> and </a:t>
            </a:r>
            <a:r>
              <a:rPr lang="it-IT" sz="3200" dirty="0" err="1" smtClean="0"/>
              <a:t>drill</a:t>
            </a:r>
            <a:endParaRPr lang="it-IT" sz="3200" dirty="0"/>
          </a:p>
        </p:txBody>
      </p:sp>
      <p:pic>
        <p:nvPicPr>
          <p:cNvPr id="3" name="Immagin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642" y="1164595"/>
            <a:ext cx="2867677" cy="5098093"/>
          </a:xfrm>
          <a:prstGeom prst="rect">
            <a:avLst/>
          </a:prstGeom>
        </p:spPr>
      </p:pic>
      <p:pic>
        <p:nvPicPr>
          <p:cNvPr id="4" name="WhatsApp Video 2024-11-24 at 16.55.4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51601" y="1757556"/>
            <a:ext cx="5585999" cy="3148711"/>
          </a:xfrm>
          <a:prstGeom prst="rect">
            <a:avLst/>
          </a:prstGeom>
        </p:spPr>
      </p:pic>
      <p:pic>
        <p:nvPicPr>
          <p:cNvPr id="5" name="WhatsApp Video 2024-11-24 at 17.25.4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926882" y="1013355"/>
            <a:ext cx="2951535" cy="5249333"/>
          </a:xfrm>
          <a:prstGeom prst="rect">
            <a:avLst/>
          </a:prstGeom>
        </p:spPr>
      </p:pic>
    </p:spTree>
    <p:extLst>
      <p:ext uri="{BB962C8B-B14F-4D97-AF65-F5344CB8AC3E}">
        <p14:creationId xmlns:p14="http://schemas.microsoft.com/office/powerpoint/2010/main" val="70455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chemeClr val="accent1">
                <a:lumMod val="45000"/>
                <a:lumOff val="55000"/>
              </a:schemeClr>
            </a:gs>
            <a:gs pos="94000">
              <a:schemeClr val="accent1">
                <a:lumMod val="45000"/>
                <a:lumOff val="55000"/>
              </a:schemeClr>
            </a:gs>
            <a:gs pos="62000">
              <a:schemeClr val="accent1">
                <a:lumMod val="30000"/>
                <a:lumOff val="70000"/>
                <a:alpha val="0"/>
              </a:schemeClr>
            </a:gs>
          </a:gsLst>
          <a:lin ang="5400000" scaled="1"/>
        </a:gradFill>
        <a:effectLst/>
      </p:bgPr>
    </p:bg>
    <p:spTree>
      <p:nvGrpSpPr>
        <p:cNvPr id="1" name=""/>
        <p:cNvGrpSpPr/>
        <p:nvPr/>
      </p:nvGrpSpPr>
      <p:grpSpPr>
        <a:xfrm>
          <a:off x="0" y="0"/>
          <a:ext cx="0" cy="0"/>
          <a:chOff x="0" y="0"/>
          <a:chExt cx="0" cy="0"/>
        </a:xfrm>
      </p:grpSpPr>
      <p:pic>
        <p:nvPicPr>
          <p:cNvPr id="2" name="Google Shape;196;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14749" y="0"/>
            <a:ext cx="1253706" cy="695707"/>
          </a:xfrm>
          <a:prstGeom prst="rect">
            <a:avLst/>
          </a:prstGeom>
          <a:noFill/>
          <a:ln>
            <a:noFill/>
          </a:ln>
        </p:spPr>
      </p:pic>
      <p:sp>
        <p:nvSpPr>
          <p:cNvPr id="3" name="Titolo 2"/>
          <p:cNvSpPr>
            <a:spLocks noGrp="1"/>
          </p:cNvSpPr>
          <p:nvPr>
            <p:ph type="title"/>
          </p:nvPr>
        </p:nvSpPr>
        <p:spPr/>
        <p:txBody>
          <a:bodyPr/>
          <a:lstStyle/>
          <a:p>
            <a:pPr algn="ctr"/>
            <a:r>
              <a:rPr lang="it-IT" sz="3200" b="1" dirty="0" err="1">
                <a:solidFill>
                  <a:schemeClr val="accent1">
                    <a:lumMod val="50000"/>
                  </a:schemeClr>
                </a:solidFill>
              </a:rPr>
              <a:t>https</a:t>
            </a:r>
            <a:r>
              <a:rPr lang="it-IT" sz="3200" b="1" dirty="0">
                <a:solidFill>
                  <a:schemeClr val="accent1">
                    <a:lumMod val="50000"/>
                  </a:schemeClr>
                </a:solidFill>
              </a:rPr>
              <a:t>://</a:t>
            </a:r>
            <a:r>
              <a:rPr lang="it-IT" sz="3200" b="1" dirty="0" err="1">
                <a:solidFill>
                  <a:schemeClr val="accent1">
                    <a:lumMod val="50000"/>
                  </a:schemeClr>
                </a:solidFill>
              </a:rPr>
              <a:t>globaltsunamisymposium.bmkg.go.id</a:t>
            </a:r>
            <a:r>
              <a:rPr lang="it-IT" sz="3200" b="1" dirty="0">
                <a:solidFill>
                  <a:schemeClr val="accent1">
                    <a:lumMod val="50000"/>
                  </a:schemeClr>
                </a:solidFill>
              </a:rPr>
              <a:t>/</a:t>
            </a:r>
          </a:p>
        </p:txBody>
      </p:sp>
      <p:pic>
        <p:nvPicPr>
          <p:cNvPr id="7" name="Segnaposto contenuto 6"/>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145490" y="1309688"/>
            <a:ext cx="9901020" cy="4867275"/>
          </a:xfrm>
        </p:spPr>
      </p:pic>
    </p:spTree>
    <p:extLst>
      <p:ext uri="{BB962C8B-B14F-4D97-AF65-F5344CB8AC3E}">
        <p14:creationId xmlns:p14="http://schemas.microsoft.com/office/powerpoint/2010/main" val="21242087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olo 1"/>
          <p:cNvSpPr>
            <a:spLocks noGrp="1"/>
          </p:cNvSpPr>
          <p:nvPr>
            <p:ph type="title"/>
          </p:nvPr>
        </p:nvSpPr>
        <p:spPr>
          <a:xfrm>
            <a:off x="2766219" y="-312208"/>
            <a:ext cx="10515600" cy="1325563"/>
          </a:xfrm>
        </p:spPr>
        <p:txBody>
          <a:bodyPr>
            <a:normAutofit/>
          </a:bodyPr>
          <a:lstStyle/>
          <a:p>
            <a:pPr algn="ctr"/>
            <a:r>
              <a:rPr lang="it-IT" sz="3600" b="1" dirty="0" smtClean="0">
                <a:solidFill>
                  <a:schemeClr val="bg1"/>
                </a:solidFill>
              </a:rPr>
              <a:t>The </a:t>
            </a:r>
            <a:r>
              <a:rPr lang="it-IT" sz="3600" b="1" dirty="0" err="1" smtClean="0">
                <a:solidFill>
                  <a:schemeClr val="bg1"/>
                </a:solidFill>
              </a:rPr>
              <a:t>Mosque</a:t>
            </a:r>
            <a:r>
              <a:rPr lang="it-IT" sz="3600" b="1" dirty="0" smtClean="0">
                <a:solidFill>
                  <a:schemeClr val="bg1"/>
                </a:solidFill>
              </a:rPr>
              <a:t> </a:t>
            </a:r>
            <a:r>
              <a:rPr lang="it-IT" sz="3600" b="1" dirty="0" err="1" smtClean="0">
                <a:solidFill>
                  <a:schemeClr val="bg1"/>
                </a:solidFill>
              </a:rPr>
              <a:t>that</a:t>
            </a:r>
            <a:r>
              <a:rPr lang="it-IT" sz="3600" b="1" dirty="0" smtClean="0">
                <a:solidFill>
                  <a:schemeClr val="bg1"/>
                </a:solidFill>
              </a:rPr>
              <a:t> </a:t>
            </a:r>
            <a:r>
              <a:rPr lang="it-IT" sz="3600" b="1" dirty="0" err="1" smtClean="0">
                <a:solidFill>
                  <a:schemeClr val="bg1"/>
                </a:solidFill>
              </a:rPr>
              <a:t>resisted</a:t>
            </a:r>
            <a:r>
              <a:rPr lang="it-IT" sz="3600" b="1" dirty="0" smtClean="0">
                <a:solidFill>
                  <a:schemeClr val="bg1"/>
                </a:solidFill>
              </a:rPr>
              <a:t> the tsunami</a:t>
            </a:r>
            <a:endParaRPr lang="it-IT" sz="3600" b="1" dirty="0">
              <a:solidFill>
                <a:schemeClr val="bg1"/>
              </a:solidFill>
            </a:endParaRPr>
          </a:p>
        </p:txBody>
      </p:sp>
      <p:pic>
        <p:nvPicPr>
          <p:cNvPr id="5" name="WhatsApp Video 2024-11-24 at 11.23.4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3856037" cy="6858000"/>
          </a:xfrm>
          <a:prstGeom prst="rect">
            <a:avLst/>
          </a:prstGeom>
        </p:spPr>
      </p:pic>
    </p:spTree>
    <p:extLst>
      <p:ext uri="{BB962C8B-B14F-4D97-AF65-F5344CB8AC3E}">
        <p14:creationId xmlns:p14="http://schemas.microsoft.com/office/powerpoint/2010/main" val="119542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1133" y="-220134"/>
            <a:ext cx="10515600" cy="1325563"/>
          </a:xfrm>
        </p:spPr>
        <p:txBody>
          <a:bodyPr>
            <a:normAutofit/>
          </a:bodyPr>
          <a:lstStyle/>
          <a:p>
            <a:pPr algn="ctr"/>
            <a:r>
              <a:rPr lang="it-IT" sz="3600" dirty="0" smtClean="0">
                <a:latin typeface="Calibri" charset="0"/>
                <a:ea typeface="Calibri" charset="0"/>
                <a:cs typeface="Calibri" charset="0"/>
              </a:rPr>
              <a:t>Field trip </a:t>
            </a:r>
            <a:r>
              <a:rPr lang="mr-IN" sz="3600" dirty="0" smtClean="0">
                <a:latin typeface="Calibri" charset="0"/>
                <a:ea typeface="Calibri" charset="0"/>
                <a:cs typeface="Calibri" charset="0"/>
              </a:rPr>
              <a:t>–</a:t>
            </a:r>
            <a:r>
              <a:rPr lang="it-IT" sz="3600" dirty="0" smtClean="0">
                <a:latin typeface="Calibri" charset="0"/>
                <a:ea typeface="Calibri" charset="0"/>
                <a:cs typeface="Calibri" charset="0"/>
              </a:rPr>
              <a:t> </a:t>
            </a:r>
            <a:r>
              <a:rPr lang="it-IT" sz="3600" dirty="0" err="1" smtClean="0">
                <a:latin typeface="Calibri" charset="0"/>
                <a:ea typeface="Calibri" charset="0"/>
                <a:cs typeface="Calibri" charset="0"/>
              </a:rPr>
              <a:t>Museum</a:t>
            </a:r>
            <a:r>
              <a:rPr lang="it-IT" sz="3600" dirty="0" smtClean="0">
                <a:latin typeface="Calibri" charset="0"/>
                <a:ea typeface="Calibri" charset="0"/>
                <a:cs typeface="Calibri" charset="0"/>
              </a:rPr>
              <a:t> Tsunami Aceh</a:t>
            </a:r>
            <a:endParaRPr lang="it-IT" sz="3600" dirty="0">
              <a:latin typeface="Calibri" charset="0"/>
              <a:ea typeface="Calibri" charset="0"/>
              <a:cs typeface="Calibri" charset="0"/>
            </a:endParaRPr>
          </a:p>
        </p:txBody>
      </p:sp>
      <p:pic>
        <p:nvPicPr>
          <p:cNvPr id="3" name="WhatsApp Video 2024-11-24 at 11.21.4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97201" y="745063"/>
            <a:ext cx="3332378" cy="5926667"/>
          </a:xfrm>
          <a:prstGeom prst="rect">
            <a:avLst/>
          </a:prstGeom>
        </p:spPr>
      </p:pic>
      <p:pic>
        <p:nvPicPr>
          <p:cNvPr id="6" name="WhatsApp Video 2024-11-24 at 11.21.19.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345923" y="745064"/>
            <a:ext cx="3332378" cy="5926667"/>
          </a:xfrm>
          <a:prstGeom prst="rect">
            <a:avLst/>
          </a:prstGeom>
        </p:spPr>
      </p:pic>
      <p:pic>
        <p:nvPicPr>
          <p:cNvPr id="8" name="Immagine 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61081" y="3797297"/>
            <a:ext cx="1916113" cy="2874434"/>
          </a:xfrm>
          <a:prstGeom prst="rect">
            <a:avLst/>
          </a:prstGeom>
        </p:spPr>
      </p:pic>
      <p:pic>
        <p:nvPicPr>
          <p:cNvPr id="9" name="Immagin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06368" y="3797297"/>
            <a:ext cx="1616869" cy="2874434"/>
          </a:xfrm>
          <a:prstGeom prst="rect">
            <a:avLst/>
          </a:prstGeom>
        </p:spPr>
      </p:pic>
      <p:pic>
        <p:nvPicPr>
          <p:cNvPr id="7" name="WhatsApp Video 2024-11-24 at 11.17.50.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2843308" y="1105429"/>
            <a:ext cx="4432625" cy="2498579"/>
          </a:xfrm>
          <a:prstGeom prst="rect">
            <a:avLst/>
          </a:prstGeom>
        </p:spPr>
      </p:pic>
    </p:spTree>
    <p:extLst>
      <p:ext uri="{BB962C8B-B14F-4D97-AF65-F5344CB8AC3E}">
        <p14:creationId xmlns:p14="http://schemas.microsoft.com/office/powerpoint/2010/main" val="55071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 fill="hold"/>
                                        <p:tgtEl>
                                          <p:spTgt spid="3"/>
                                        </p:tgtEl>
                                      </p:cBhvr>
                                    </p:cmd>
                                  </p:childTnLst>
                                </p:cTn>
                              </p:par>
                            </p:childTnLst>
                          </p:cTn>
                        </p:par>
                        <p:par>
                          <p:cTn id="7" fill="hold">
                            <p:stCondLst>
                              <p:cond delay="14131"/>
                            </p:stCondLst>
                            <p:childTnLst>
                              <p:par>
                                <p:cTn id="8" presetID="1" presetClass="mediacall" presetSubtype="0" fill="hold" nodeType="afterEffect">
                                  <p:stCondLst>
                                    <p:cond delay="0"/>
                                  </p:stCondLst>
                                  <p:childTnLst>
                                    <p:cmd type="call" cmd="playFrom(0.0)">
                                      <p:cBhvr>
                                        <p:cTn id="9" dur="26893"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p:cMediaNode vol="80000">
                <p:cTn id="20" fill="hold" display="0">
                  <p:stCondLst>
                    <p:cond delay="indefinite"/>
                  </p:stCondLst>
                </p:cTn>
                <p:tgtEl>
                  <p:spTgt spid="6"/>
                </p:tgtEl>
              </p:cMediaNode>
            </p:video>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fullScrn="1">
              <p:cMediaNode vol="80000">
                <p:cTn id="31"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22867" y="-207963"/>
            <a:ext cx="10515600" cy="1325563"/>
          </a:xfrm>
        </p:spPr>
        <p:txBody>
          <a:bodyPr/>
          <a:lstStyle/>
          <a:p>
            <a:pPr algn="ctr"/>
            <a:r>
              <a:rPr lang="it-IT" dirty="0" err="1" smtClean="0">
                <a:latin typeface="Calibri" charset="0"/>
                <a:ea typeface="Calibri" charset="0"/>
                <a:cs typeface="Calibri" charset="0"/>
              </a:rPr>
              <a:t>Visit</a:t>
            </a:r>
            <a:r>
              <a:rPr lang="it-IT" dirty="0" smtClean="0">
                <a:latin typeface="Calibri" charset="0"/>
                <a:ea typeface="Calibri" charset="0"/>
                <a:cs typeface="Calibri" charset="0"/>
              </a:rPr>
              <a:t> to the TDMRC</a:t>
            </a:r>
            <a:endParaRPr lang="it-IT" dirty="0">
              <a:latin typeface="Calibri" charset="0"/>
              <a:ea typeface="Calibri" charset="0"/>
              <a:cs typeface="Calibri" charset="0"/>
            </a:endParaRPr>
          </a:p>
        </p:txBody>
      </p:sp>
      <p:pic>
        <p:nvPicPr>
          <p:cNvPr id="3" name="Immagin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68400" y="846667"/>
            <a:ext cx="10058400" cy="5657850"/>
          </a:xfrm>
          <a:prstGeom prst="rect">
            <a:avLst/>
          </a:prstGeom>
        </p:spPr>
      </p:pic>
      <p:pic>
        <p:nvPicPr>
          <p:cNvPr id="4" name="WhatsApp Video 2024-11-24 at 11.15.0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17442" y="0"/>
            <a:ext cx="3874558" cy="6890940"/>
          </a:xfrm>
          <a:prstGeom prst="rect">
            <a:avLst/>
          </a:prstGeom>
        </p:spPr>
      </p:pic>
    </p:spTree>
    <p:extLst>
      <p:ext uri="{BB962C8B-B14F-4D97-AF65-F5344CB8AC3E}">
        <p14:creationId xmlns:p14="http://schemas.microsoft.com/office/powerpoint/2010/main" val="128339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In </a:t>
            </a:r>
            <a:r>
              <a:rPr lang="it-IT" dirty="0" err="1" smtClean="0"/>
              <a:t>summary</a:t>
            </a:r>
            <a:endParaRPr lang="it-IT" dirty="0"/>
          </a:p>
        </p:txBody>
      </p:sp>
      <p:sp>
        <p:nvSpPr>
          <p:cNvPr id="3" name="Segnaposto contenuto 2"/>
          <p:cNvSpPr>
            <a:spLocks noGrp="1"/>
          </p:cNvSpPr>
          <p:nvPr>
            <p:ph idx="1"/>
          </p:nvPr>
        </p:nvSpPr>
        <p:spPr/>
        <p:txBody>
          <a:bodyPr/>
          <a:lstStyle/>
          <a:p>
            <a:r>
              <a:rPr lang="it-IT" dirty="0" smtClean="0"/>
              <a:t>The </a:t>
            </a:r>
            <a:r>
              <a:rPr lang="it-IT" dirty="0" err="1" smtClean="0"/>
              <a:t>presence</a:t>
            </a:r>
            <a:r>
              <a:rPr lang="it-IT" dirty="0" smtClean="0"/>
              <a:t> of NEAMTWS in the Global Symposium </a:t>
            </a:r>
            <a:r>
              <a:rPr lang="it-IT" dirty="0" err="1" smtClean="0"/>
              <a:t>has</a:t>
            </a:r>
            <a:r>
              <a:rPr lang="it-IT" dirty="0" smtClean="0"/>
              <a:t> </a:t>
            </a:r>
            <a:r>
              <a:rPr lang="it-IT" dirty="0" err="1" smtClean="0"/>
              <a:t>been</a:t>
            </a:r>
            <a:r>
              <a:rPr lang="it-IT" dirty="0" smtClean="0"/>
              <a:t> </a:t>
            </a:r>
            <a:r>
              <a:rPr lang="it-IT" dirty="0" err="1" smtClean="0"/>
              <a:t>relevant</a:t>
            </a:r>
            <a:r>
              <a:rPr lang="it-IT" dirty="0" smtClean="0"/>
              <a:t> in </a:t>
            </a:r>
            <a:r>
              <a:rPr lang="it-IT" dirty="0" err="1" smtClean="0"/>
              <a:t>quantity</a:t>
            </a:r>
            <a:r>
              <a:rPr lang="it-IT" dirty="0" smtClean="0"/>
              <a:t> and </a:t>
            </a:r>
            <a:r>
              <a:rPr lang="it-IT" dirty="0" err="1" smtClean="0"/>
              <a:t>quality</a:t>
            </a:r>
            <a:r>
              <a:rPr lang="it-IT" dirty="0" smtClean="0"/>
              <a:t> of the </a:t>
            </a:r>
            <a:r>
              <a:rPr lang="it-IT" dirty="0" err="1" smtClean="0"/>
              <a:t>presentations</a:t>
            </a:r>
            <a:endParaRPr lang="it-IT" dirty="0" smtClean="0"/>
          </a:p>
          <a:p>
            <a:r>
              <a:rPr lang="it-IT" dirty="0" smtClean="0"/>
              <a:t>The </a:t>
            </a:r>
            <a:r>
              <a:rPr lang="it-IT" dirty="0" err="1" smtClean="0"/>
              <a:t>topics</a:t>
            </a:r>
            <a:r>
              <a:rPr lang="it-IT" dirty="0" smtClean="0"/>
              <a:t> </a:t>
            </a:r>
            <a:r>
              <a:rPr lang="it-IT" dirty="0" err="1" smtClean="0"/>
              <a:t>brought</a:t>
            </a:r>
            <a:r>
              <a:rPr lang="it-IT" dirty="0" smtClean="0"/>
              <a:t> by </a:t>
            </a:r>
            <a:r>
              <a:rPr lang="it-IT" dirty="0" err="1" smtClean="0"/>
              <a:t>our</a:t>
            </a:r>
            <a:r>
              <a:rPr lang="it-IT" dirty="0" smtClean="0"/>
              <a:t> ICG </a:t>
            </a:r>
            <a:r>
              <a:rPr lang="it-IT" dirty="0" err="1" smtClean="0"/>
              <a:t>researchers</a:t>
            </a:r>
            <a:r>
              <a:rPr lang="it-IT" dirty="0" smtClean="0"/>
              <a:t> </a:t>
            </a:r>
            <a:r>
              <a:rPr lang="it-IT" dirty="0" err="1" smtClean="0"/>
              <a:t>were</a:t>
            </a:r>
            <a:r>
              <a:rPr lang="it-IT" dirty="0" smtClean="0"/>
              <a:t> </a:t>
            </a:r>
            <a:r>
              <a:rPr lang="it-IT" dirty="0" err="1" smtClean="0"/>
              <a:t>highly</a:t>
            </a:r>
            <a:r>
              <a:rPr lang="it-IT" dirty="0" smtClean="0"/>
              <a:t> </a:t>
            </a:r>
            <a:r>
              <a:rPr lang="it-IT" dirty="0" err="1" smtClean="0"/>
              <a:t>appreciated</a:t>
            </a:r>
            <a:r>
              <a:rPr lang="it-IT" dirty="0" smtClean="0"/>
              <a:t> and </a:t>
            </a:r>
            <a:r>
              <a:rPr lang="it-IT" dirty="0" err="1" smtClean="0"/>
              <a:t>aroused</a:t>
            </a:r>
            <a:r>
              <a:rPr lang="it-IT" dirty="0" smtClean="0"/>
              <a:t> </a:t>
            </a:r>
            <a:r>
              <a:rPr lang="it-IT" dirty="0" err="1" smtClean="0"/>
              <a:t>much</a:t>
            </a:r>
            <a:r>
              <a:rPr lang="it-IT" dirty="0" smtClean="0"/>
              <a:t> </a:t>
            </a:r>
            <a:r>
              <a:rPr lang="it-IT" dirty="0" err="1" smtClean="0"/>
              <a:t>interest</a:t>
            </a:r>
            <a:r>
              <a:rPr lang="it-IT" dirty="0" smtClean="0"/>
              <a:t> </a:t>
            </a:r>
          </a:p>
          <a:p>
            <a:r>
              <a:rPr lang="it-IT" dirty="0" smtClean="0"/>
              <a:t>The </a:t>
            </a:r>
            <a:r>
              <a:rPr lang="it-IT" dirty="0" err="1" smtClean="0"/>
              <a:t>participation</a:t>
            </a:r>
            <a:r>
              <a:rPr lang="it-IT" dirty="0" smtClean="0"/>
              <a:t> to the </a:t>
            </a:r>
            <a:r>
              <a:rPr lang="it-IT" dirty="0" err="1" smtClean="0"/>
              <a:t>field</a:t>
            </a:r>
            <a:r>
              <a:rPr lang="it-IT" dirty="0" smtClean="0"/>
              <a:t> trip </a:t>
            </a:r>
            <a:r>
              <a:rPr lang="it-IT" dirty="0" err="1" smtClean="0"/>
              <a:t>has</a:t>
            </a:r>
            <a:r>
              <a:rPr lang="it-IT" dirty="0" smtClean="0"/>
              <a:t> </a:t>
            </a:r>
            <a:r>
              <a:rPr lang="it-IT" dirty="0" err="1" smtClean="0"/>
              <a:t>been</a:t>
            </a:r>
            <a:r>
              <a:rPr lang="it-IT" dirty="0" smtClean="0"/>
              <a:t> </a:t>
            </a:r>
            <a:r>
              <a:rPr lang="it-IT" dirty="0" err="1" smtClean="0"/>
              <a:t>very</a:t>
            </a:r>
            <a:r>
              <a:rPr lang="it-IT" dirty="0" smtClean="0"/>
              <a:t> </a:t>
            </a:r>
            <a:r>
              <a:rPr lang="it-IT" dirty="0" err="1" smtClean="0"/>
              <a:t>emotional</a:t>
            </a:r>
            <a:r>
              <a:rPr lang="it-IT" dirty="0" smtClean="0"/>
              <a:t> and </a:t>
            </a:r>
            <a:r>
              <a:rPr lang="it-IT" dirty="0" err="1" smtClean="0"/>
              <a:t>touching</a:t>
            </a:r>
            <a:endParaRPr lang="it-IT" dirty="0" smtClean="0"/>
          </a:p>
          <a:p>
            <a:r>
              <a:rPr lang="it-IT" dirty="0" smtClean="0"/>
              <a:t>Impression of an </a:t>
            </a:r>
            <a:r>
              <a:rPr lang="it-IT" dirty="0" err="1" smtClean="0"/>
              <a:t>unexpected</a:t>
            </a:r>
            <a:r>
              <a:rPr lang="it-IT" dirty="0" smtClean="0"/>
              <a:t> </a:t>
            </a:r>
            <a:r>
              <a:rPr lang="it-IT" dirty="0" err="1" smtClean="0"/>
              <a:t>reoccupation</a:t>
            </a:r>
            <a:r>
              <a:rPr lang="it-IT" dirty="0" smtClean="0"/>
              <a:t> of the </a:t>
            </a:r>
            <a:r>
              <a:rPr lang="it-IT" dirty="0" err="1" smtClean="0"/>
              <a:t>coastal</a:t>
            </a:r>
            <a:r>
              <a:rPr lang="it-IT" dirty="0" smtClean="0"/>
              <a:t> </a:t>
            </a:r>
            <a:r>
              <a:rPr lang="it-IT" dirty="0" err="1" smtClean="0"/>
              <a:t>areas</a:t>
            </a:r>
            <a:r>
              <a:rPr lang="it-IT" dirty="0" smtClean="0"/>
              <a:t> </a:t>
            </a:r>
            <a:r>
              <a:rPr lang="it-IT" dirty="0" err="1" smtClean="0"/>
              <a:t>devastated</a:t>
            </a:r>
            <a:r>
              <a:rPr lang="it-IT" dirty="0" smtClean="0"/>
              <a:t> in 2004 </a:t>
            </a:r>
          </a:p>
          <a:p>
            <a:endParaRPr lang="it-IT" dirty="0" smtClean="0"/>
          </a:p>
          <a:p>
            <a:endParaRPr lang="it-IT" dirty="0"/>
          </a:p>
          <a:p>
            <a:endParaRPr lang="it-IT" dirty="0"/>
          </a:p>
        </p:txBody>
      </p:sp>
    </p:spTree>
    <p:extLst>
      <p:ext uri="{BB962C8B-B14F-4D97-AF65-F5344CB8AC3E}">
        <p14:creationId xmlns:p14="http://schemas.microsoft.com/office/powerpoint/2010/main" val="9553675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39800" y="-229129"/>
            <a:ext cx="10515600" cy="1325563"/>
          </a:xfrm>
        </p:spPr>
        <p:txBody>
          <a:bodyPr/>
          <a:lstStyle/>
          <a:p>
            <a:pPr lvl="0" algn="ctr"/>
            <a:r>
              <a:rPr lang="it-IT" dirty="0" err="1">
                <a:solidFill>
                  <a:srgbClr val="000000"/>
                </a:solidFill>
                <a:latin typeface="Calibri"/>
                <a:ea typeface="Calibri"/>
                <a:cs typeface="Calibri"/>
                <a:sym typeface="Calibri"/>
              </a:rPr>
              <a:t>Terima</a:t>
            </a:r>
            <a:r>
              <a:rPr lang="it-IT" dirty="0">
                <a:latin typeface="Calibri"/>
                <a:ea typeface="Calibri"/>
                <a:cs typeface="Calibri"/>
                <a:sym typeface="Calibri"/>
              </a:rPr>
              <a:t> </a:t>
            </a:r>
            <a:r>
              <a:rPr lang="it-IT" dirty="0" err="1" smtClean="0">
                <a:latin typeface="Calibri"/>
                <a:ea typeface="Calibri"/>
                <a:cs typeface="Calibri"/>
                <a:sym typeface="Calibri"/>
              </a:rPr>
              <a:t>Kasih</a:t>
            </a:r>
            <a:endParaRPr lang="it-IT" dirty="0"/>
          </a:p>
        </p:txBody>
      </p:sp>
      <p:pic>
        <p:nvPicPr>
          <p:cNvPr id="4" name="Immagin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56577"/>
            <a:ext cx="12190658" cy="5490633"/>
          </a:xfrm>
          <a:prstGeom prst="rect">
            <a:avLst/>
          </a:prstGeom>
        </p:spPr>
      </p:pic>
      <p:sp>
        <p:nvSpPr>
          <p:cNvPr id="5" name="Titolo 1"/>
          <p:cNvSpPr txBox="1">
            <a:spLocks/>
          </p:cNvSpPr>
          <p:nvPr/>
        </p:nvSpPr>
        <p:spPr>
          <a:xfrm>
            <a:off x="939800" y="59073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err="1" smtClean="0">
                <a:solidFill>
                  <a:srgbClr val="000000"/>
                </a:solidFill>
                <a:latin typeface="Calibri"/>
                <a:ea typeface="Calibri"/>
                <a:cs typeface="Calibri"/>
                <a:sym typeface="Calibri"/>
              </a:rPr>
              <a:t>Thank</a:t>
            </a:r>
            <a:r>
              <a:rPr lang="it-IT" dirty="0" smtClean="0">
                <a:solidFill>
                  <a:srgbClr val="000000"/>
                </a:solidFill>
                <a:latin typeface="Calibri"/>
                <a:ea typeface="Calibri"/>
                <a:cs typeface="Calibri"/>
                <a:sym typeface="Calibri"/>
              </a:rPr>
              <a:t> </a:t>
            </a:r>
            <a:r>
              <a:rPr lang="it-IT" dirty="0" err="1" smtClean="0">
                <a:solidFill>
                  <a:srgbClr val="000000"/>
                </a:solidFill>
                <a:latin typeface="Calibri"/>
                <a:ea typeface="Calibri"/>
                <a:cs typeface="Calibri"/>
                <a:sym typeface="Calibri"/>
              </a:rPr>
              <a:t>you</a:t>
            </a:r>
            <a:endParaRPr lang="it-IT" dirty="0"/>
          </a:p>
        </p:txBody>
      </p:sp>
    </p:spTree>
    <p:extLst>
      <p:ext uri="{BB962C8B-B14F-4D97-AF65-F5344CB8AC3E}">
        <p14:creationId xmlns:p14="http://schemas.microsoft.com/office/powerpoint/2010/main" val="139286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39656"/>
            <a:ext cx="10515600" cy="1325563"/>
          </a:xfrm>
        </p:spPr>
        <p:txBody>
          <a:bodyPr>
            <a:normAutofit/>
          </a:bodyPr>
          <a:lstStyle/>
          <a:p>
            <a:pPr algn="ctr"/>
            <a:r>
              <a:rPr lang="it-IT" sz="3200" dirty="0" smtClean="0"/>
              <a:t>NEAM </a:t>
            </a:r>
            <a:r>
              <a:rPr lang="it-IT" sz="3200" dirty="0" err="1" smtClean="0"/>
              <a:t>participation</a:t>
            </a:r>
            <a:r>
              <a:rPr lang="it-IT" sz="3200" dirty="0" smtClean="0"/>
              <a:t> in the Global Symposium, </a:t>
            </a:r>
            <a:br>
              <a:rPr lang="it-IT" sz="3200" dirty="0" smtClean="0"/>
            </a:br>
            <a:r>
              <a:rPr lang="it-IT" sz="3200" dirty="0" smtClean="0"/>
              <a:t>Banda Aceh, Indonesia, </a:t>
            </a:r>
            <a:r>
              <a:rPr lang="it-IT" sz="3200" dirty="0" err="1" smtClean="0"/>
              <a:t>November</a:t>
            </a:r>
            <a:r>
              <a:rPr lang="it-IT" sz="3200" dirty="0" smtClean="0"/>
              <a:t> 11-14, 2024</a:t>
            </a:r>
            <a:endParaRPr lang="it-IT" sz="3200" dirty="0"/>
          </a:p>
        </p:txBody>
      </p:sp>
      <p:sp>
        <p:nvSpPr>
          <p:cNvPr id="3" name="Segnaposto contenuto 2"/>
          <p:cNvSpPr>
            <a:spLocks noGrp="1"/>
          </p:cNvSpPr>
          <p:nvPr>
            <p:ph idx="1"/>
          </p:nvPr>
        </p:nvSpPr>
        <p:spPr>
          <a:xfrm>
            <a:off x="750517" y="1603004"/>
            <a:ext cx="11086578" cy="5098420"/>
          </a:xfrm>
        </p:spPr>
        <p:txBody>
          <a:bodyPr>
            <a:noAutofit/>
          </a:bodyPr>
          <a:lstStyle/>
          <a:p>
            <a:r>
              <a:rPr lang="it-IT" sz="2200" dirty="0" smtClean="0">
                <a:latin typeface="Calibri" charset="0"/>
                <a:ea typeface="Calibri" charset="0"/>
                <a:cs typeface="Calibri" charset="0"/>
              </a:rPr>
              <a:t>ICG/NEAMTWS (Gaps, </a:t>
            </a:r>
            <a:r>
              <a:rPr lang="it-IT" sz="2200" dirty="0" err="1" smtClean="0">
                <a:latin typeface="Calibri" charset="0"/>
                <a:ea typeface="Calibri" charset="0"/>
                <a:cs typeface="Calibri" charset="0"/>
              </a:rPr>
              <a:t>challenges</a:t>
            </a:r>
            <a:r>
              <a:rPr lang="it-IT" sz="2200" dirty="0" smtClean="0">
                <a:latin typeface="Calibri" charset="0"/>
                <a:ea typeface="Calibri" charset="0"/>
                <a:cs typeface="Calibri" charset="0"/>
              </a:rPr>
              <a:t>, </a:t>
            </a:r>
            <a:r>
              <a:rPr lang="it-IT" sz="2200" dirty="0" err="1" smtClean="0">
                <a:latin typeface="Calibri" charset="0"/>
                <a:ea typeface="Calibri" charset="0"/>
                <a:cs typeface="Calibri" charset="0"/>
              </a:rPr>
              <a:t>priorities</a:t>
            </a:r>
            <a:r>
              <a:rPr lang="it-IT" sz="2200" dirty="0" smtClean="0">
                <a:latin typeface="Calibri" charset="0"/>
                <a:ea typeface="Calibri" charset="0"/>
                <a:cs typeface="Calibri" charset="0"/>
              </a:rPr>
              <a:t> in tsunami </a:t>
            </a:r>
            <a:r>
              <a:rPr lang="it-IT" sz="2200" dirty="0" err="1" smtClean="0">
                <a:latin typeface="Calibri" charset="0"/>
                <a:ea typeface="Calibri" charset="0"/>
                <a:cs typeface="Calibri" charset="0"/>
              </a:rPr>
              <a:t>risk</a:t>
            </a:r>
            <a:r>
              <a:rPr lang="it-IT" sz="2200" dirty="0" smtClean="0">
                <a:latin typeface="Calibri" charset="0"/>
                <a:ea typeface="Calibri" charset="0"/>
                <a:cs typeface="Calibri" charset="0"/>
              </a:rPr>
              <a:t>, </a:t>
            </a:r>
            <a:r>
              <a:rPr lang="it-IT" sz="2200" dirty="0" err="1" smtClean="0">
                <a:latin typeface="Calibri" charset="0"/>
                <a:ea typeface="Calibri" charset="0"/>
                <a:cs typeface="Calibri" charset="0"/>
              </a:rPr>
              <a:t>detection</a:t>
            </a:r>
            <a:r>
              <a:rPr lang="it-IT" sz="2200" dirty="0" smtClean="0">
                <a:latin typeface="Calibri" charset="0"/>
                <a:ea typeface="Calibri" charset="0"/>
                <a:cs typeface="Calibri" charset="0"/>
              </a:rPr>
              <a:t>, </a:t>
            </a:r>
            <a:r>
              <a:rPr lang="it-IT" sz="2200" dirty="0" err="1" smtClean="0">
                <a:latin typeface="Calibri" charset="0"/>
                <a:ea typeface="Calibri" charset="0"/>
                <a:cs typeface="Calibri" charset="0"/>
              </a:rPr>
              <a:t>warning</a:t>
            </a:r>
            <a:r>
              <a:rPr lang="it-IT" sz="2200" dirty="0" smtClean="0">
                <a:latin typeface="Calibri" charset="0"/>
                <a:ea typeface="Calibri" charset="0"/>
                <a:cs typeface="Calibri" charset="0"/>
              </a:rPr>
              <a:t> and </a:t>
            </a:r>
            <a:r>
              <a:rPr lang="it-IT" sz="2200" dirty="0" err="1" smtClean="0">
                <a:latin typeface="Calibri" charset="0"/>
                <a:ea typeface="Calibri" charset="0"/>
                <a:cs typeface="Calibri" charset="0"/>
              </a:rPr>
              <a:t>dissemination</a:t>
            </a:r>
            <a:r>
              <a:rPr lang="it-IT" sz="2200" dirty="0" smtClean="0">
                <a:latin typeface="Calibri" charset="0"/>
                <a:ea typeface="Calibri" charset="0"/>
                <a:cs typeface="Calibri" charset="0"/>
              </a:rPr>
              <a:t>, </a:t>
            </a:r>
            <a:r>
              <a:rPr lang="it-IT" sz="2200" dirty="0" err="1" smtClean="0">
                <a:latin typeface="Calibri" charset="0"/>
                <a:ea typeface="Calibri" charset="0"/>
                <a:cs typeface="Calibri" charset="0"/>
              </a:rPr>
              <a:t>awareness</a:t>
            </a:r>
            <a:r>
              <a:rPr lang="it-IT" sz="2200" dirty="0" smtClean="0">
                <a:latin typeface="Calibri" charset="0"/>
                <a:ea typeface="Calibri" charset="0"/>
                <a:cs typeface="Calibri" charset="0"/>
              </a:rPr>
              <a:t> and </a:t>
            </a:r>
            <a:r>
              <a:rPr lang="it-IT" sz="2200" dirty="0" err="1" smtClean="0">
                <a:latin typeface="Calibri" charset="0"/>
                <a:ea typeface="Calibri" charset="0"/>
                <a:cs typeface="Calibri" charset="0"/>
              </a:rPr>
              <a:t>preparedness</a:t>
            </a:r>
            <a:r>
              <a:rPr lang="it-IT" sz="2200" dirty="0" smtClean="0">
                <a:latin typeface="Calibri" charset="0"/>
                <a:ea typeface="Calibri" charset="0"/>
                <a:cs typeface="Calibri" charset="0"/>
              </a:rPr>
              <a:t>) </a:t>
            </a:r>
            <a:r>
              <a:rPr lang="mr-IN" sz="2200" dirty="0" smtClean="0">
                <a:latin typeface="Calibri" charset="0"/>
                <a:ea typeface="Calibri" charset="0"/>
                <a:cs typeface="Calibri" charset="0"/>
              </a:rPr>
              <a:t>–</a:t>
            </a:r>
            <a:r>
              <a:rPr lang="it-IT" sz="2200" dirty="0" smtClean="0">
                <a:latin typeface="Calibri" charset="0"/>
                <a:ea typeface="Calibri" charset="0"/>
                <a:cs typeface="Calibri" charset="0"/>
              </a:rPr>
              <a:t> </a:t>
            </a:r>
            <a:r>
              <a:rPr lang="it-IT" sz="2200" b="1" dirty="0" smtClean="0">
                <a:latin typeface="Calibri" charset="0"/>
                <a:ea typeface="Calibri" charset="0"/>
                <a:cs typeface="Calibri" charset="0"/>
              </a:rPr>
              <a:t>A. Amato</a:t>
            </a:r>
          </a:p>
          <a:p>
            <a:r>
              <a:rPr lang="it-IT" sz="2200" dirty="0" smtClean="0">
                <a:latin typeface="Calibri" charset="0"/>
                <a:ea typeface="Calibri" charset="0"/>
                <a:cs typeface="Calibri" charset="0"/>
              </a:rPr>
              <a:t>  </a:t>
            </a:r>
            <a:r>
              <a:rPr lang="it-IT" sz="2200" dirty="0" err="1" smtClean="0">
                <a:latin typeface="Calibri" charset="0"/>
                <a:ea typeface="Calibri" charset="0"/>
                <a:cs typeface="Calibri" charset="0"/>
              </a:rPr>
              <a:t>Strengthening</a:t>
            </a:r>
            <a:r>
              <a:rPr lang="it-IT" sz="2200" dirty="0" smtClean="0">
                <a:latin typeface="Calibri" charset="0"/>
                <a:ea typeface="Calibri" charset="0"/>
                <a:cs typeface="Calibri" charset="0"/>
              </a:rPr>
              <a:t> and </a:t>
            </a:r>
            <a:r>
              <a:rPr lang="it-IT" sz="2200" dirty="0" err="1" smtClean="0">
                <a:latin typeface="Calibri" charset="0"/>
                <a:ea typeface="Calibri" charset="0"/>
                <a:cs typeface="Calibri" charset="0"/>
              </a:rPr>
              <a:t>empowering</a:t>
            </a:r>
            <a:r>
              <a:rPr lang="it-IT" sz="2200" dirty="0" smtClean="0">
                <a:latin typeface="Calibri" charset="0"/>
                <a:ea typeface="Calibri" charset="0"/>
                <a:cs typeface="Calibri" charset="0"/>
              </a:rPr>
              <a:t> </a:t>
            </a:r>
            <a:r>
              <a:rPr lang="it-IT" sz="2200" dirty="0" err="1" smtClean="0">
                <a:latin typeface="Calibri" charset="0"/>
                <a:ea typeface="Calibri" charset="0"/>
                <a:cs typeface="Calibri" charset="0"/>
              </a:rPr>
              <a:t>communities</a:t>
            </a:r>
            <a:r>
              <a:rPr lang="it-IT" sz="2200" dirty="0" smtClean="0">
                <a:latin typeface="Calibri" charset="0"/>
                <a:ea typeface="Calibri" charset="0"/>
                <a:cs typeface="Calibri" charset="0"/>
              </a:rPr>
              <a:t> </a:t>
            </a:r>
            <a:r>
              <a:rPr lang="it-IT" sz="2200" dirty="0" err="1" smtClean="0">
                <a:latin typeface="Calibri" charset="0"/>
                <a:ea typeface="Calibri" charset="0"/>
                <a:cs typeface="Calibri" charset="0"/>
              </a:rPr>
              <a:t>at</a:t>
            </a:r>
            <a:r>
              <a:rPr lang="it-IT" sz="2200" dirty="0" smtClean="0">
                <a:latin typeface="Calibri" charset="0"/>
                <a:ea typeface="Calibri" charset="0"/>
                <a:cs typeface="Calibri" charset="0"/>
              </a:rPr>
              <a:t> tsunami </a:t>
            </a:r>
            <a:r>
              <a:rPr lang="it-IT" sz="2200" dirty="0" err="1" smtClean="0">
                <a:latin typeface="Calibri" charset="0"/>
                <a:ea typeface="Calibri" charset="0"/>
                <a:cs typeface="Calibri" charset="0"/>
              </a:rPr>
              <a:t>risk</a:t>
            </a:r>
            <a:r>
              <a:rPr lang="it-IT" sz="2200" dirty="0" smtClean="0">
                <a:latin typeface="Calibri" charset="0"/>
                <a:ea typeface="Calibri" charset="0"/>
                <a:cs typeface="Calibri" charset="0"/>
              </a:rPr>
              <a:t>: </a:t>
            </a:r>
            <a:r>
              <a:rPr lang="it-IT" sz="2200" dirty="0" err="1" smtClean="0">
                <a:latin typeface="Calibri" charset="0"/>
                <a:ea typeface="Calibri" charset="0"/>
                <a:cs typeface="Calibri" charset="0"/>
              </a:rPr>
              <a:t>Evacuation</a:t>
            </a:r>
            <a:r>
              <a:rPr lang="it-IT" sz="2200" dirty="0" smtClean="0">
                <a:latin typeface="Calibri" charset="0"/>
                <a:ea typeface="Calibri" charset="0"/>
                <a:cs typeface="Calibri" charset="0"/>
              </a:rPr>
              <a:t> planning-</a:t>
            </a:r>
            <a:r>
              <a:rPr lang="it-IT" sz="2200" dirty="0" err="1" smtClean="0">
                <a:latin typeface="Calibri" charset="0"/>
                <a:ea typeface="Calibri" charset="0"/>
                <a:cs typeface="Calibri" charset="0"/>
              </a:rPr>
              <a:t>based</a:t>
            </a:r>
            <a:r>
              <a:rPr lang="it-IT" sz="2200" dirty="0" smtClean="0">
                <a:latin typeface="Calibri" charset="0"/>
                <a:ea typeface="Calibri" charset="0"/>
                <a:cs typeface="Calibri" charset="0"/>
              </a:rPr>
              <a:t> </a:t>
            </a:r>
            <a:r>
              <a:rPr lang="it-IT" sz="2200" dirty="0" err="1" smtClean="0">
                <a:latin typeface="Calibri" charset="0"/>
                <a:ea typeface="Calibri" charset="0"/>
                <a:cs typeface="Calibri" charset="0"/>
              </a:rPr>
              <a:t>disaster</a:t>
            </a:r>
            <a:r>
              <a:rPr lang="it-IT" sz="2200" dirty="0" smtClean="0">
                <a:latin typeface="Calibri" charset="0"/>
                <a:ea typeface="Calibri" charset="0"/>
                <a:cs typeface="Calibri" charset="0"/>
              </a:rPr>
              <a:t> </a:t>
            </a:r>
            <a:r>
              <a:rPr lang="it-IT" sz="2200" dirty="0" err="1" smtClean="0">
                <a:latin typeface="Calibri" charset="0"/>
                <a:ea typeface="Calibri" charset="0"/>
                <a:cs typeface="Calibri" charset="0"/>
              </a:rPr>
              <a:t>risk</a:t>
            </a:r>
            <a:r>
              <a:rPr lang="it-IT" sz="2200" dirty="0" smtClean="0">
                <a:latin typeface="Calibri" charset="0"/>
                <a:ea typeface="Calibri" charset="0"/>
                <a:cs typeface="Calibri" charset="0"/>
              </a:rPr>
              <a:t> </a:t>
            </a:r>
            <a:r>
              <a:rPr lang="it-IT" sz="2200" dirty="0" err="1">
                <a:latin typeface="Calibri" charset="0"/>
                <a:ea typeface="Calibri" charset="0"/>
                <a:cs typeface="Calibri" charset="0"/>
              </a:rPr>
              <a:t>reduction</a:t>
            </a:r>
            <a:r>
              <a:rPr lang="it-IT" sz="2200" dirty="0">
                <a:latin typeface="Calibri" charset="0"/>
                <a:ea typeface="Calibri" charset="0"/>
                <a:cs typeface="Calibri" charset="0"/>
              </a:rPr>
              <a:t> . </a:t>
            </a:r>
            <a:r>
              <a:rPr lang="it-IT" sz="2200" b="1" dirty="0">
                <a:latin typeface="Calibri" charset="0"/>
                <a:ea typeface="Calibri" charset="0"/>
                <a:cs typeface="Calibri" charset="0"/>
              </a:rPr>
              <a:t>I. </a:t>
            </a:r>
            <a:r>
              <a:rPr lang="it-IT" sz="2200" b="1" dirty="0" err="1">
                <a:latin typeface="Calibri" charset="0"/>
                <a:ea typeface="Calibri" charset="0"/>
                <a:cs typeface="Calibri" charset="0"/>
              </a:rPr>
              <a:t>Aguirre</a:t>
            </a:r>
            <a:r>
              <a:rPr lang="it-IT" sz="2200" b="1" dirty="0">
                <a:latin typeface="Calibri" charset="0"/>
                <a:ea typeface="Calibri" charset="0"/>
                <a:cs typeface="Calibri" charset="0"/>
              </a:rPr>
              <a:t> </a:t>
            </a:r>
            <a:r>
              <a:rPr lang="it-IT" sz="2200" b="1" dirty="0" err="1" smtClean="0">
                <a:latin typeface="Calibri" charset="0"/>
                <a:ea typeface="Calibri" charset="0"/>
                <a:cs typeface="Calibri" charset="0"/>
              </a:rPr>
              <a:t>Ayerbe</a:t>
            </a:r>
            <a:endParaRPr lang="it-IT" sz="2200" b="1" dirty="0" smtClean="0">
              <a:latin typeface="Calibri" charset="0"/>
              <a:ea typeface="Calibri" charset="0"/>
              <a:cs typeface="Calibri" charset="0"/>
            </a:endParaRPr>
          </a:p>
          <a:p>
            <a:r>
              <a:rPr lang="en-GB" sz="2200" dirty="0" smtClean="0">
                <a:latin typeface="Calibri" charset="0"/>
                <a:ea typeface="Calibri" charset="0"/>
                <a:cs typeface="Calibri" charset="0"/>
              </a:rPr>
              <a:t>Non-seismic </a:t>
            </a:r>
            <a:r>
              <a:rPr lang="en-GB" sz="2200" dirty="0">
                <a:latin typeface="Calibri" charset="0"/>
                <a:ea typeface="Calibri" charset="0"/>
                <a:cs typeface="Calibri" charset="0"/>
              </a:rPr>
              <a:t>Tsunami sources: Tsunami Warning @Stromboli </a:t>
            </a:r>
            <a:r>
              <a:rPr lang="en-GB" sz="2200" dirty="0" smtClean="0">
                <a:latin typeface="Calibri" charset="0"/>
                <a:ea typeface="Calibri" charset="0"/>
                <a:cs typeface="Calibri" charset="0"/>
              </a:rPr>
              <a:t>- </a:t>
            </a:r>
            <a:r>
              <a:rPr lang="en-GB" sz="2200" b="1" dirty="0" smtClean="0">
                <a:latin typeface="Calibri" charset="0"/>
                <a:ea typeface="Calibri" charset="0"/>
                <a:cs typeface="Calibri" charset="0"/>
              </a:rPr>
              <a:t>F</a:t>
            </a:r>
            <a:r>
              <a:rPr lang="en-GB" sz="2200" b="1" dirty="0">
                <a:latin typeface="Calibri" charset="0"/>
                <a:ea typeface="Calibri" charset="0"/>
                <a:cs typeface="Calibri" charset="0"/>
              </a:rPr>
              <a:t>. </a:t>
            </a:r>
            <a:r>
              <a:rPr lang="en-GB" sz="2200" b="1" dirty="0" smtClean="0">
                <a:latin typeface="Calibri" charset="0"/>
                <a:ea typeface="Calibri" charset="0"/>
                <a:cs typeface="Calibri" charset="0"/>
              </a:rPr>
              <a:t>Romano</a:t>
            </a:r>
          </a:p>
          <a:p>
            <a:r>
              <a:rPr lang="en-GB" sz="2200" dirty="0">
                <a:latin typeface="Calibri" charset="0"/>
                <a:ea typeface="Calibri" charset="0"/>
                <a:cs typeface="Calibri" charset="0"/>
              </a:rPr>
              <a:t>Tsunami Ready Recognition Programme in </a:t>
            </a:r>
            <a:r>
              <a:rPr lang="en-GB" sz="2200" dirty="0" smtClean="0">
                <a:latin typeface="Calibri" charset="0"/>
                <a:ea typeface="Calibri" charset="0"/>
                <a:cs typeface="Calibri" charset="0"/>
              </a:rPr>
              <a:t>NEAMTWS </a:t>
            </a:r>
            <a:r>
              <a:rPr lang="mr-IN" sz="2200" dirty="0" smtClean="0">
                <a:latin typeface="Calibri" charset="0"/>
                <a:ea typeface="Calibri" charset="0"/>
                <a:cs typeface="Calibri" charset="0"/>
              </a:rPr>
              <a:t>–</a:t>
            </a:r>
            <a:r>
              <a:rPr lang="en-GB" sz="2200" dirty="0" smtClean="0">
                <a:latin typeface="Calibri" charset="0"/>
                <a:ea typeface="Calibri" charset="0"/>
                <a:cs typeface="Calibri" charset="0"/>
              </a:rPr>
              <a:t> </a:t>
            </a:r>
            <a:r>
              <a:rPr lang="en-GB" sz="2200" b="1" dirty="0" smtClean="0">
                <a:latin typeface="Calibri" charset="0"/>
                <a:ea typeface="Calibri" charset="0"/>
                <a:cs typeface="Calibri" charset="0"/>
              </a:rPr>
              <a:t>E. </a:t>
            </a:r>
            <a:r>
              <a:rPr lang="en-GB" sz="2200" b="1" dirty="0" err="1" smtClean="0">
                <a:latin typeface="Calibri" charset="0"/>
                <a:ea typeface="Calibri" charset="0"/>
                <a:cs typeface="Calibri" charset="0"/>
              </a:rPr>
              <a:t>Daskalaki</a:t>
            </a:r>
            <a:endParaRPr lang="en-GB" sz="2200" b="1" dirty="0" smtClean="0">
              <a:latin typeface="Calibri" charset="0"/>
              <a:ea typeface="Calibri" charset="0"/>
              <a:cs typeface="Calibri" charset="0"/>
            </a:endParaRPr>
          </a:p>
          <a:p>
            <a:r>
              <a:rPr lang="en-GB" sz="2200" dirty="0">
                <a:latin typeface="Calibri" charset="0"/>
                <a:ea typeface="Calibri" charset="0"/>
                <a:cs typeface="Calibri" charset="0"/>
              </a:rPr>
              <a:t>Lessons-learned from the 2020 Samos-Aegean </a:t>
            </a:r>
            <a:r>
              <a:rPr lang="en-GB" sz="2200" dirty="0" smtClean="0">
                <a:latin typeface="Calibri" charset="0"/>
                <a:ea typeface="Calibri" charset="0"/>
                <a:cs typeface="Calibri" charset="0"/>
              </a:rPr>
              <a:t>tsunami </a:t>
            </a:r>
            <a:r>
              <a:rPr lang="mr-IN" sz="2200" dirty="0" smtClean="0">
                <a:latin typeface="Calibri" charset="0"/>
                <a:ea typeface="Calibri" charset="0"/>
                <a:cs typeface="Calibri" charset="0"/>
              </a:rPr>
              <a:t>–</a:t>
            </a:r>
            <a:r>
              <a:rPr lang="en-GB" sz="2200" dirty="0" smtClean="0">
                <a:latin typeface="Calibri" charset="0"/>
                <a:ea typeface="Calibri" charset="0"/>
                <a:cs typeface="Calibri" charset="0"/>
              </a:rPr>
              <a:t> </a:t>
            </a:r>
            <a:r>
              <a:rPr lang="en-GB" sz="2200" b="1" dirty="0" smtClean="0">
                <a:latin typeface="Calibri" charset="0"/>
                <a:ea typeface="Calibri" charset="0"/>
                <a:cs typeface="Calibri" charset="0"/>
              </a:rPr>
              <a:t>N. </a:t>
            </a:r>
            <a:r>
              <a:rPr lang="en-GB" sz="2200" b="1" dirty="0" err="1" smtClean="0">
                <a:latin typeface="Calibri" charset="0"/>
                <a:ea typeface="Calibri" charset="0"/>
                <a:cs typeface="Calibri" charset="0"/>
              </a:rPr>
              <a:t>Kalligeris</a:t>
            </a:r>
            <a:endParaRPr lang="en-GB" sz="2200" b="1" dirty="0" smtClean="0">
              <a:latin typeface="Calibri" charset="0"/>
              <a:ea typeface="Calibri" charset="0"/>
              <a:cs typeface="Calibri" charset="0"/>
            </a:endParaRPr>
          </a:p>
          <a:p>
            <a:r>
              <a:rPr lang="en-GB" sz="2200" dirty="0" smtClean="0">
                <a:latin typeface="Calibri" charset="0"/>
                <a:ea typeface="Calibri" charset="0"/>
                <a:cs typeface="Calibri" charset="0"/>
              </a:rPr>
              <a:t>Global Tsunami Model </a:t>
            </a:r>
            <a:r>
              <a:rPr lang="mr-IN" sz="2200" dirty="0" smtClean="0">
                <a:latin typeface="Calibri" charset="0"/>
                <a:ea typeface="Calibri" charset="0"/>
                <a:cs typeface="Calibri" charset="0"/>
              </a:rPr>
              <a:t>–</a:t>
            </a:r>
            <a:r>
              <a:rPr lang="en-GB" sz="2200" dirty="0" smtClean="0">
                <a:latin typeface="Calibri" charset="0"/>
                <a:ea typeface="Calibri" charset="0"/>
                <a:cs typeface="Calibri" charset="0"/>
              </a:rPr>
              <a:t> GTM </a:t>
            </a:r>
            <a:r>
              <a:rPr lang="mr-IN" sz="2200" dirty="0" smtClean="0">
                <a:latin typeface="Calibri" charset="0"/>
                <a:ea typeface="Calibri" charset="0"/>
                <a:cs typeface="Calibri" charset="0"/>
              </a:rPr>
              <a:t>–</a:t>
            </a:r>
            <a:r>
              <a:rPr lang="en-GB" sz="2200" dirty="0" smtClean="0">
                <a:latin typeface="Calibri" charset="0"/>
                <a:ea typeface="Calibri" charset="0"/>
                <a:cs typeface="Calibri" charset="0"/>
              </a:rPr>
              <a:t> Development of a new global hazard model (</a:t>
            </a:r>
            <a:r>
              <a:rPr lang="en-GB" sz="2200" b="1" dirty="0" smtClean="0">
                <a:latin typeface="Calibri" charset="0"/>
                <a:ea typeface="Calibri" charset="0"/>
                <a:cs typeface="Calibri" charset="0"/>
              </a:rPr>
              <a:t>F. </a:t>
            </a:r>
            <a:r>
              <a:rPr lang="en-GB" sz="2200" b="1" dirty="0" err="1" smtClean="0">
                <a:latin typeface="Calibri" charset="0"/>
                <a:ea typeface="Calibri" charset="0"/>
                <a:cs typeface="Calibri" charset="0"/>
              </a:rPr>
              <a:t>Løvolt</a:t>
            </a:r>
            <a:r>
              <a:rPr lang="en-GB" sz="2200" dirty="0" smtClean="0">
                <a:latin typeface="Calibri" charset="0"/>
                <a:ea typeface="Calibri" charset="0"/>
                <a:cs typeface="Calibri" charset="0"/>
              </a:rPr>
              <a:t>, S. </a:t>
            </a:r>
            <a:r>
              <a:rPr lang="en-GB" sz="2200" dirty="0" err="1" smtClean="0">
                <a:latin typeface="Calibri" charset="0"/>
                <a:ea typeface="Calibri" charset="0"/>
                <a:cs typeface="Calibri" charset="0"/>
              </a:rPr>
              <a:t>Lorito</a:t>
            </a:r>
            <a:r>
              <a:rPr lang="en-GB" sz="2200" dirty="0" smtClean="0">
                <a:latin typeface="Calibri" charset="0"/>
                <a:ea typeface="Calibri" charset="0"/>
                <a:cs typeface="Calibri" charset="0"/>
              </a:rPr>
              <a:t>, GTM Team)</a:t>
            </a:r>
          </a:p>
          <a:p>
            <a:r>
              <a:rPr lang="en-GB" sz="2200" dirty="0" smtClean="0">
                <a:latin typeface="Calibri" charset="0"/>
                <a:ea typeface="Calibri" charset="0"/>
                <a:cs typeface="Calibri" charset="0"/>
              </a:rPr>
              <a:t>Probabilistic Tsunami Forecasting </a:t>
            </a:r>
            <a:r>
              <a:rPr lang="mr-IN" sz="2200" dirty="0" smtClean="0">
                <a:latin typeface="Calibri" charset="0"/>
                <a:ea typeface="Calibri" charset="0"/>
                <a:cs typeface="Calibri" charset="0"/>
              </a:rPr>
              <a:t>–</a:t>
            </a:r>
            <a:r>
              <a:rPr lang="en-GB" sz="2200" dirty="0" smtClean="0">
                <a:latin typeface="Calibri" charset="0"/>
                <a:ea typeface="Calibri" charset="0"/>
                <a:cs typeface="Calibri" charset="0"/>
              </a:rPr>
              <a:t> </a:t>
            </a:r>
            <a:r>
              <a:rPr lang="en-GB" sz="2200" b="1" dirty="0" smtClean="0">
                <a:latin typeface="Calibri" charset="0"/>
                <a:ea typeface="Calibri" charset="0"/>
                <a:cs typeface="Calibri" charset="0"/>
              </a:rPr>
              <a:t>S. </a:t>
            </a:r>
            <a:r>
              <a:rPr lang="en-GB" sz="2200" b="1" dirty="0" err="1" smtClean="0">
                <a:latin typeface="Calibri" charset="0"/>
                <a:ea typeface="Calibri" charset="0"/>
                <a:cs typeface="Calibri" charset="0"/>
              </a:rPr>
              <a:t>Lorito</a:t>
            </a:r>
            <a:endParaRPr lang="en-GB" sz="2200" b="1" dirty="0" smtClean="0">
              <a:latin typeface="Calibri" charset="0"/>
              <a:ea typeface="Calibri" charset="0"/>
              <a:cs typeface="Calibri" charset="0"/>
            </a:endParaRPr>
          </a:p>
          <a:p>
            <a:r>
              <a:rPr lang="en-GB" sz="2200" dirty="0" smtClean="0">
                <a:latin typeface="Calibri" charset="0"/>
                <a:ea typeface="Calibri" charset="0"/>
                <a:cs typeface="Calibri" charset="0"/>
              </a:rPr>
              <a:t>Tsunami </a:t>
            </a:r>
            <a:r>
              <a:rPr lang="en-GB" sz="2200" dirty="0" smtClean="0">
                <a:latin typeface="Calibri" charset="0"/>
                <a:ea typeface="Calibri" charset="0"/>
                <a:cs typeface="Calibri" charset="0"/>
              </a:rPr>
              <a:t>generated by volcanic source mechanisms, monitoring and warning system </a:t>
            </a:r>
            <a:r>
              <a:rPr lang="mr-IN" sz="2200" dirty="0" smtClean="0">
                <a:latin typeface="Calibri" charset="0"/>
                <a:ea typeface="Calibri" charset="0"/>
                <a:cs typeface="Calibri" charset="0"/>
              </a:rPr>
              <a:t>–</a:t>
            </a:r>
            <a:r>
              <a:rPr lang="en-GB" sz="2200" dirty="0" smtClean="0">
                <a:latin typeface="Calibri" charset="0"/>
                <a:ea typeface="Calibri" charset="0"/>
                <a:cs typeface="Calibri" charset="0"/>
              </a:rPr>
              <a:t> </a:t>
            </a:r>
            <a:r>
              <a:rPr lang="en-GB" sz="2200" b="1" dirty="0" smtClean="0">
                <a:latin typeface="Calibri" charset="0"/>
                <a:ea typeface="Calibri" charset="0"/>
                <a:cs typeface="Calibri" charset="0"/>
              </a:rPr>
              <a:t>F. </a:t>
            </a:r>
            <a:r>
              <a:rPr lang="en-GB" sz="2200" b="1" dirty="0" err="1" smtClean="0">
                <a:latin typeface="Calibri" charset="0"/>
                <a:ea typeface="Calibri" charset="0"/>
                <a:cs typeface="Calibri" charset="0"/>
              </a:rPr>
              <a:t>Schindelé</a:t>
            </a:r>
            <a:endParaRPr lang="en-GB" sz="2200" dirty="0" smtClean="0">
              <a:latin typeface="Calibri" charset="0"/>
              <a:ea typeface="Calibri" charset="0"/>
              <a:cs typeface="Calibri" charset="0"/>
            </a:endParaRPr>
          </a:p>
          <a:p>
            <a:endParaRPr lang="en-GB" sz="2200" dirty="0" smtClean="0">
              <a:latin typeface="Calibri" charset="0"/>
              <a:ea typeface="Calibri" charset="0"/>
              <a:cs typeface="Calibri" charset="0"/>
            </a:endParaRPr>
          </a:p>
          <a:p>
            <a:endParaRPr lang="it-IT" sz="2200" dirty="0">
              <a:latin typeface="Calibri" charset="0"/>
              <a:ea typeface="Calibri" charset="0"/>
              <a:cs typeface="Calibri" charset="0"/>
            </a:endParaRPr>
          </a:p>
        </p:txBody>
      </p:sp>
    </p:spTree>
    <p:extLst>
      <p:ext uri="{BB962C8B-B14F-4D97-AF65-F5344CB8AC3E}">
        <p14:creationId xmlns:p14="http://schemas.microsoft.com/office/powerpoint/2010/main" val="42964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39656"/>
            <a:ext cx="10515600" cy="1325563"/>
          </a:xfrm>
        </p:spPr>
        <p:txBody>
          <a:bodyPr>
            <a:normAutofit/>
          </a:bodyPr>
          <a:lstStyle/>
          <a:p>
            <a:pPr algn="ctr"/>
            <a:r>
              <a:rPr lang="it-IT" sz="3200" dirty="0" smtClean="0"/>
              <a:t>NEAM </a:t>
            </a:r>
            <a:r>
              <a:rPr lang="it-IT" sz="3200" dirty="0" err="1" smtClean="0"/>
              <a:t>participation</a:t>
            </a:r>
            <a:r>
              <a:rPr lang="it-IT" sz="3200" dirty="0" smtClean="0"/>
              <a:t> in the Global Symposium, </a:t>
            </a:r>
            <a:br>
              <a:rPr lang="it-IT" sz="3200" dirty="0" smtClean="0"/>
            </a:br>
            <a:r>
              <a:rPr lang="it-IT" sz="3200" dirty="0" smtClean="0"/>
              <a:t>Banda Aceh, Indonesia, </a:t>
            </a:r>
            <a:r>
              <a:rPr lang="it-IT" sz="3200" dirty="0" err="1" smtClean="0"/>
              <a:t>November</a:t>
            </a:r>
            <a:r>
              <a:rPr lang="it-IT" sz="3200" dirty="0" smtClean="0"/>
              <a:t> 11-14, </a:t>
            </a:r>
            <a:r>
              <a:rPr lang="it-IT" sz="3200" dirty="0" smtClean="0"/>
              <a:t>2024 /</a:t>
            </a:r>
            <a:r>
              <a:rPr lang="it-IT" sz="3200" dirty="0" err="1" smtClean="0"/>
              <a:t>Posters</a:t>
            </a:r>
            <a:endParaRPr lang="it-IT" sz="3200" dirty="0"/>
          </a:p>
        </p:txBody>
      </p:sp>
      <p:sp>
        <p:nvSpPr>
          <p:cNvPr id="3" name="Segnaposto contenuto 2"/>
          <p:cNvSpPr>
            <a:spLocks noGrp="1"/>
          </p:cNvSpPr>
          <p:nvPr>
            <p:ph idx="1"/>
          </p:nvPr>
        </p:nvSpPr>
        <p:spPr>
          <a:xfrm>
            <a:off x="838200" y="1815947"/>
            <a:ext cx="11149208" cy="4772743"/>
          </a:xfrm>
        </p:spPr>
        <p:txBody>
          <a:bodyPr>
            <a:noAutofit/>
          </a:bodyPr>
          <a:lstStyle/>
          <a:p>
            <a:endParaRPr lang="en-GB" sz="2400" dirty="0" smtClean="0">
              <a:latin typeface="Calibri" charset="0"/>
              <a:ea typeface="Calibri" charset="0"/>
              <a:cs typeface="Calibri" charset="0"/>
            </a:endParaRPr>
          </a:p>
          <a:p>
            <a:r>
              <a:rPr lang="en-GB" sz="2400" dirty="0" smtClean="0">
                <a:latin typeface="Calibri" charset="0"/>
                <a:ea typeface="Calibri" charset="0"/>
                <a:cs typeface="Calibri" charset="0"/>
              </a:rPr>
              <a:t>Preparing </a:t>
            </a:r>
            <a:r>
              <a:rPr lang="en-GB" sz="2400" dirty="0" smtClean="0">
                <a:latin typeface="Calibri" charset="0"/>
                <a:ea typeface="Calibri" charset="0"/>
                <a:cs typeface="Calibri" charset="0"/>
              </a:rPr>
              <a:t>teenagers for tsunami hazard </a:t>
            </a:r>
            <a:r>
              <a:rPr lang="mr-IN" sz="2400" dirty="0" smtClean="0">
                <a:latin typeface="Calibri" charset="0"/>
                <a:ea typeface="Calibri" charset="0"/>
                <a:cs typeface="Calibri" charset="0"/>
              </a:rPr>
              <a:t>–</a:t>
            </a:r>
            <a:r>
              <a:rPr lang="en-GB" sz="2400" dirty="0" smtClean="0">
                <a:latin typeface="Calibri" charset="0"/>
                <a:ea typeface="Calibri" charset="0"/>
                <a:cs typeface="Calibri" charset="0"/>
              </a:rPr>
              <a:t> M.A. </a:t>
            </a:r>
            <a:r>
              <a:rPr lang="en-GB" sz="2400" dirty="0" err="1" smtClean="0">
                <a:latin typeface="Calibri" charset="0"/>
                <a:ea typeface="Calibri" charset="0"/>
                <a:cs typeface="Calibri" charset="0"/>
              </a:rPr>
              <a:t>Baptista</a:t>
            </a:r>
            <a:r>
              <a:rPr lang="en-GB" sz="2400" dirty="0" smtClean="0">
                <a:latin typeface="Calibri" charset="0"/>
                <a:ea typeface="Calibri" charset="0"/>
                <a:cs typeface="Calibri" charset="0"/>
              </a:rPr>
              <a:t> </a:t>
            </a:r>
            <a:endParaRPr lang="en-GB" sz="2400" dirty="0" smtClean="0">
              <a:latin typeface="Calibri" charset="0"/>
              <a:ea typeface="Calibri" charset="0"/>
              <a:cs typeface="Calibri" charset="0"/>
            </a:endParaRPr>
          </a:p>
          <a:p>
            <a:r>
              <a:rPr lang="en-GB" sz="2400" dirty="0">
                <a:latin typeface="Calibri" charset="0"/>
                <a:ea typeface="Calibri" charset="0"/>
                <a:cs typeface="Calibri" charset="0"/>
              </a:rPr>
              <a:t>E</a:t>
            </a:r>
            <a:r>
              <a:rPr lang="en-GB" sz="2400" dirty="0" smtClean="0">
                <a:latin typeface="Calibri" charset="0"/>
                <a:ea typeface="Calibri" charset="0"/>
                <a:cs typeface="Calibri" charset="0"/>
              </a:rPr>
              <a:t>nhancing the </a:t>
            </a:r>
            <a:r>
              <a:rPr lang="en-GB" sz="2400" dirty="0">
                <a:latin typeface="Calibri" charset="0"/>
                <a:ea typeface="Calibri" charset="0"/>
                <a:cs typeface="Calibri" charset="0"/>
              </a:rPr>
              <a:t>P</a:t>
            </a:r>
            <a:r>
              <a:rPr lang="en-GB" sz="2400" dirty="0" smtClean="0">
                <a:latin typeface="Calibri" charset="0"/>
                <a:ea typeface="Calibri" charset="0"/>
                <a:cs typeface="Calibri" charset="0"/>
              </a:rPr>
              <a:t>ortuguese </a:t>
            </a:r>
            <a:r>
              <a:rPr lang="en-GB" sz="2400" dirty="0">
                <a:latin typeface="Calibri" charset="0"/>
                <a:ea typeface="Calibri" charset="0"/>
                <a:cs typeface="Calibri" charset="0"/>
              </a:rPr>
              <a:t>T</a:t>
            </a:r>
            <a:r>
              <a:rPr lang="en-GB" sz="2400" dirty="0" smtClean="0">
                <a:latin typeface="Calibri" charset="0"/>
                <a:ea typeface="Calibri" charset="0"/>
                <a:cs typeface="Calibri" charset="0"/>
              </a:rPr>
              <a:t>sunami </a:t>
            </a:r>
            <a:r>
              <a:rPr lang="en-GB" sz="2400" dirty="0">
                <a:latin typeface="Calibri" charset="0"/>
                <a:ea typeface="Calibri" charset="0"/>
                <a:cs typeface="Calibri" charset="0"/>
              </a:rPr>
              <a:t>W</a:t>
            </a:r>
            <a:r>
              <a:rPr lang="en-GB" sz="2400" dirty="0" smtClean="0">
                <a:latin typeface="Calibri" charset="0"/>
                <a:ea typeface="Calibri" charset="0"/>
                <a:cs typeface="Calibri" charset="0"/>
              </a:rPr>
              <a:t>arning </a:t>
            </a:r>
            <a:r>
              <a:rPr lang="en-GB" sz="2400" dirty="0">
                <a:latin typeface="Calibri" charset="0"/>
                <a:ea typeface="Calibri" charset="0"/>
                <a:cs typeface="Calibri" charset="0"/>
              </a:rPr>
              <a:t>S</a:t>
            </a:r>
            <a:r>
              <a:rPr lang="en-GB" sz="2400" dirty="0" smtClean="0">
                <a:latin typeface="Calibri" charset="0"/>
                <a:ea typeface="Calibri" charset="0"/>
                <a:cs typeface="Calibri" charset="0"/>
              </a:rPr>
              <a:t>ystem (PTTWS) with the installation of the CAM smart cable </a:t>
            </a:r>
            <a:r>
              <a:rPr lang="mr-IN" sz="2400" dirty="0" smtClean="0">
                <a:latin typeface="Calibri" charset="0"/>
                <a:ea typeface="Calibri" charset="0"/>
                <a:cs typeface="Calibri" charset="0"/>
              </a:rPr>
              <a:t>–</a:t>
            </a:r>
            <a:r>
              <a:rPr lang="en-GB" sz="2400" dirty="0" smtClean="0">
                <a:latin typeface="Calibri" charset="0"/>
                <a:ea typeface="Calibri" charset="0"/>
                <a:cs typeface="Calibri" charset="0"/>
              </a:rPr>
              <a:t> F. </a:t>
            </a:r>
            <a:r>
              <a:rPr lang="en-GB" sz="2400" dirty="0" err="1" smtClean="0">
                <a:latin typeface="Calibri" charset="0"/>
                <a:ea typeface="Calibri" charset="0"/>
                <a:cs typeface="Calibri" charset="0"/>
              </a:rPr>
              <a:t>Carrilho</a:t>
            </a:r>
            <a:r>
              <a:rPr lang="en-GB" sz="2400" dirty="0" smtClean="0">
                <a:latin typeface="Calibri" charset="0"/>
                <a:ea typeface="Calibri" charset="0"/>
                <a:cs typeface="Calibri" charset="0"/>
              </a:rPr>
              <a:t> et al.</a:t>
            </a:r>
          </a:p>
          <a:p>
            <a:r>
              <a:rPr lang="en-GB" sz="2400" dirty="0">
                <a:latin typeface="Calibri" charset="0"/>
                <a:ea typeface="Calibri" charset="0"/>
                <a:cs typeface="Calibri" charset="0"/>
              </a:rPr>
              <a:t>V</a:t>
            </a:r>
            <a:r>
              <a:rPr lang="en-GB" sz="2400" dirty="0" smtClean="0">
                <a:latin typeface="Calibri" charset="0"/>
                <a:ea typeface="Calibri" charset="0"/>
                <a:cs typeface="Calibri" charset="0"/>
              </a:rPr>
              <a:t>olcanic tsunamis and their Early </a:t>
            </a:r>
            <a:r>
              <a:rPr lang="en-GB" sz="2400" dirty="0">
                <a:latin typeface="Calibri" charset="0"/>
                <a:ea typeface="Calibri" charset="0"/>
                <a:cs typeface="Calibri" charset="0"/>
              </a:rPr>
              <a:t>W</a:t>
            </a:r>
            <a:r>
              <a:rPr lang="en-GB" sz="2400" dirty="0" smtClean="0">
                <a:latin typeface="Calibri" charset="0"/>
                <a:ea typeface="Calibri" charset="0"/>
                <a:cs typeface="Calibri" charset="0"/>
              </a:rPr>
              <a:t>arning challenges: The global 2022 </a:t>
            </a:r>
            <a:r>
              <a:rPr lang="en-GB" sz="2400" dirty="0">
                <a:latin typeface="Calibri" charset="0"/>
                <a:ea typeface="Calibri" charset="0"/>
                <a:cs typeface="Calibri" charset="0"/>
              </a:rPr>
              <a:t>T</a:t>
            </a:r>
            <a:r>
              <a:rPr lang="en-GB" sz="2400" dirty="0" smtClean="0">
                <a:latin typeface="Calibri" charset="0"/>
                <a:ea typeface="Calibri" charset="0"/>
                <a:cs typeface="Calibri" charset="0"/>
              </a:rPr>
              <a:t>onga tsunami </a:t>
            </a:r>
            <a:r>
              <a:rPr lang="mr-IN" sz="2400" dirty="0" smtClean="0">
                <a:latin typeface="Calibri" charset="0"/>
                <a:ea typeface="Calibri" charset="0"/>
                <a:cs typeface="Calibri" charset="0"/>
              </a:rPr>
              <a:t>–</a:t>
            </a:r>
            <a:r>
              <a:rPr lang="en-GB" sz="2400" dirty="0" smtClean="0">
                <a:latin typeface="Calibri" charset="0"/>
                <a:ea typeface="Calibri" charset="0"/>
                <a:cs typeface="Calibri" charset="0"/>
              </a:rPr>
              <a:t> R. </a:t>
            </a:r>
            <a:r>
              <a:rPr lang="en-GB" sz="2400" dirty="0" err="1" smtClean="0">
                <a:latin typeface="Calibri" charset="0"/>
                <a:ea typeface="Calibri" charset="0"/>
                <a:cs typeface="Calibri" charset="0"/>
              </a:rPr>
              <a:t>Omira</a:t>
            </a:r>
            <a:r>
              <a:rPr lang="en-GB" sz="2400" dirty="0" smtClean="0">
                <a:latin typeface="Calibri" charset="0"/>
                <a:ea typeface="Calibri" charset="0"/>
                <a:cs typeface="Calibri" charset="0"/>
              </a:rPr>
              <a:t> et al.</a:t>
            </a:r>
            <a:endParaRPr lang="en-GB" sz="2400" dirty="0" smtClean="0">
              <a:latin typeface="Calibri" charset="0"/>
              <a:ea typeface="Calibri" charset="0"/>
              <a:cs typeface="Calibri" charset="0"/>
            </a:endParaRPr>
          </a:p>
          <a:p>
            <a:pPr marL="0" indent="0">
              <a:buNone/>
            </a:pPr>
            <a:endParaRPr lang="en-GB" sz="2400" dirty="0" smtClean="0">
              <a:solidFill>
                <a:schemeClr val="tx1">
                  <a:lumMod val="50000"/>
                  <a:lumOff val="50000"/>
                </a:schemeClr>
              </a:solidFill>
              <a:latin typeface="Calibri" charset="0"/>
              <a:ea typeface="Calibri" charset="0"/>
              <a:cs typeface="Calibri" charset="0"/>
            </a:endParaRPr>
          </a:p>
          <a:p>
            <a:pPr marL="0" indent="0">
              <a:buNone/>
            </a:pPr>
            <a:endParaRPr lang="en-GB" sz="2400" dirty="0">
              <a:solidFill>
                <a:schemeClr val="tx1">
                  <a:lumMod val="50000"/>
                  <a:lumOff val="50000"/>
                </a:schemeClr>
              </a:solidFill>
              <a:latin typeface="Calibri" charset="0"/>
              <a:ea typeface="Calibri" charset="0"/>
              <a:cs typeface="Calibri" charset="0"/>
            </a:endParaRPr>
          </a:p>
          <a:p>
            <a:pPr marL="0" indent="0">
              <a:buNone/>
            </a:pPr>
            <a:r>
              <a:rPr lang="en-GB" sz="2400" dirty="0" smtClean="0">
                <a:solidFill>
                  <a:schemeClr val="tx1">
                    <a:lumMod val="50000"/>
                    <a:lumOff val="50000"/>
                  </a:schemeClr>
                </a:solidFill>
                <a:latin typeface="Calibri" charset="0"/>
                <a:ea typeface="Calibri" charset="0"/>
                <a:cs typeface="Calibri" charset="0"/>
              </a:rPr>
              <a:t>NEAM </a:t>
            </a:r>
            <a:r>
              <a:rPr lang="en-GB" sz="2400" dirty="0" smtClean="0">
                <a:solidFill>
                  <a:schemeClr val="tx1">
                    <a:lumMod val="50000"/>
                    <a:lumOff val="50000"/>
                  </a:schemeClr>
                </a:solidFill>
                <a:latin typeface="Calibri" charset="0"/>
                <a:ea typeface="Calibri" charset="0"/>
                <a:cs typeface="Calibri" charset="0"/>
              </a:rPr>
              <a:t>scientists also included </a:t>
            </a:r>
            <a:r>
              <a:rPr lang="en-GB" sz="2400" dirty="0" err="1" smtClean="0">
                <a:solidFill>
                  <a:schemeClr val="tx1">
                    <a:lumMod val="50000"/>
                    <a:lumOff val="50000"/>
                  </a:schemeClr>
                </a:solidFill>
                <a:latin typeface="Calibri" charset="0"/>
                <a:ea typeface="Calibri" charset="0"/>
                <a:cs typeface="Calibri" charset="0"/>
              </a:rPr>
              <a:t>Jorn</a:t>
            </a:r>
            <a:r>
              <a:rPr lang="en-GB" sz="2400" dirty="0" smtClean="0">
                <a:solidFill>
                  <a:schemeClr val="tx1">
                    <a:lumMod val="50000"/>
                    <a:lumOff val="50000"/>
                  </a:schemeClr>
                </a:solidFill>
                <a:latin typeface="Calibri" charset="0"/>
                <a:ea typeface="Calibri" charset="0"/>
                <a:cs typeface="Calibri" charset="0"/>
              </a:rPr>
              <a:t> </a:t>
            </a:r>
            <a:r>
              <a:rPr lang="en-GB" sz="2400" dirty="0" err="1" smtClean="0">
                <a:solidFill>
                  <a:schemeClr val="tx1">
                    <a:lumMod val="50000"/>
                    <a:lumOff val="50000"/>
                  </a:schemeClr>
                </a:solidFill>
                <a:latin typeface="Calibri" charset="0"/>
                <a:ea typeface="Calibri" charset="0"/>
                <a:cs typeface="Calibri" charset="0"/>
              </a:rPr>
              <a:t>Lauterjung</a:t>
            </a:r>
            <a:r>
              <a:rPr lang="en-GB" sz="2400" dirty="0" smtClean="0">
                <a:solidFill>
                  <a:schemeClr val="tx1">
                    <a:lumMod val="50000"/>
                    <a:lumOff val="50000"/>
                  </a:schemeClr>
                </a:solidFill>
                <a:latin typeface="Calibri" charset="0"/>
                <a:ea typeface="Calibri" charset="0"/>
                <a:cs typeface="Calibri" charset="0"/>
              </a:rPr>
              <a:t>, H. </a:t>
            </a:r>
            <a:r>
              <a:rPr lang="en-GB" sz="2400" dirty="0" err="1" smtClean="0">
                <a:solidFill>
                  <a:schemeClr val="tx1">
                    <a:lumMod val="50000"/>
                    <a:lumOff val="50000"/>
                  </a:schemeClr>
                </a:solidFill>
                <a:latin typeface="Calibri" charset="0"/>
                <a:ea typeface="Calibri" charset="0"/>
                <a:cs typeface="Calibri" charset="0"/>
              </a:rPr>
              <a:t>Spahn</a:t>
            </a:r>
            <a:r>
              <a:rPr lang="en-GB" sz="2400" dirty="0" smtClean="0">
                <a:solidFill>
                  <a:schemeClr val="tx1">
                    <a:lumMod val="50000"/>
                    <a:lumOff val="50000"/>
                  </a:schemeClr>
                </a:solidFill>
                <a:latin typeface="Calibri" charset="0"/>
                <a:ea typeface="Calibri" charset="0"/>
                <a:cs typeface="Calibri" charset="0"/>
              </a:rPr>
              <a:t>, N. Clark, R. Haigh, </a:t>
            </a:r>
            <a:r>
              <a:rPr lang="mr-IN" sz="2400" dirty="0" smtClean="0">
                <a:solidFill>
                  <a:schemeClr val="tx1">
                    <a:lumMod val="50000"/>
                    <a:lumOff val="50000"/>
                  </a:schemeClr>
                </a:solidFill>
                <a:latin typeface="Calibri" charset="0"/>
                <a:ea typeface="Calibri" charset="0"/>
                <a:cs typeface="Calibri" charset="0"/>
              </a:rPr>
              <a:t>…</a:t>
            </a:r>
            <a:endParaRPr lang="en-GB" sz="2400" dirty="0" smtClean="0">
              <a:solidFill>
                <a:schemeClr val="tx1">
                  <a:lumMod val="50000"/>
                  <a:lumOff val="50000"/>
                </a:schemeClr>
              </a:solidFill>
              <a:latin typeface="Calibri" charset="0"/>
              <a:ea typeface="Calibri" charset="0"/>
              <a:cs typeface="Calibri" charset="0"/>
            </a:endParaRPr>
          </a:p>
          <a:p>
            <a:endParaRPr lang="en-GB" sz="2400" dirty="0">
              <a:latin typeface="Calibri" charset="0"/>
              <a:ea typeface="Calibri" charset="0"/>
              <a:cs typeface="Calibri" charset="0"/>
            </a:endParaRPr>
          </a:p>
          <a:p>
            <a:endParaRPr lang="en-GB" sz="2400" dirty="0" smtClean="0">
              <a:latin typeface="Calibri" charset="0"/>
              <a:ea typeface="Calibri" charset="0"/>
              <a:cs typeface="Calibri" charset="0"/>
            </a:endParaRPr>
          </a:p>
          <a:p>
            <a:endParaRPr lang="en-GB" sz="2400" dirty="0" smtClean="0">
              <a:latin typeface="Calibri" charset="0"/>
              <a:ea typeface="Calibri" charset="0"/>
              <a:cs typeface="Calibri" charset="0"/>
            </a:endParaRPr>
          </a:p>
          <a:p>
            <a:endParaRPr lang="it-IT" sz="2400" dirty="0">
              <a:latin typeface="Calibri" charset="0"/>
              <a:ea typeface="Calibri" charset="0"/>
              <a:cs typeface="Calibri" charset="0"/>
            </a:endParaRPr>
          </a:p>
        </p:txBody>
      </p:sp>
    </p:spTree>
    <p:extLst>
      <p:ext uri="{BB962C8B-B14F-4D97-AF65-F5344CB8AC3E}">
        <p14:creationId xmlns:p14="http://schemas.microsoft.com/office/powerpoint/2010/main" val="828067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304"/>
            <a:ext cx="12201588" cy="6865304"/>
          </a:xfrm>
          <a:prstGeom prst="rect">
            <a:avLst/>
          </a:prstGeom>
        </p:spPr>
      </p:pic>
    </p:spTree>
    <p:extLst>
      <p:ext uri="{BB962C8B-B14F-4D97-AF65-F5344CB8AC3E}">
        <p14:creationId xmlns:p14="http://schemas.microsoft.com/office/powerpoint/2010/main" val="3853903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96;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14749" y="0"/>
            <a:ext cx="1253706" cy="695707"/>
          </a:xfrm>
          <a:prstGeom prst="rect">
            <a:avLst/>
          </a:prstGeom>
          <a:noFill/>
          <a:ln>
            <a:noFill/>
          </a:ln>
        </p:spPr>
      </p:pic>
      <p:sp>
        <p:nvSpPr>
          <p:cNvPr id="4" name="Titolo 3"/>
          <p:cNvSpPr>
            <a:spLocks noGrp="1"/>
          </p:cNvSpPr>
          <p:nvPr>
            <p:ph type="title"/>
          </p:nvPr>
        </p:nvSpPr>
        <p:spPr>
          <a:xfrm>
            <a:off x="399149" y="234740"/>
            <a:ext cx="10515600" cy="664778"/>
          </a:xfrm>
        </p:spPr>
        <p:txBody>
          <a:bodyPr>
            <a:normAutofit/>
          </a:bodyPr>
          <a:lstStyle/>
          <a:p>
            <a:pPr algn="ctr"/>
            <a:r>
              <a:rPr lang="it-IT" sz="2800" b="1" dirty="0" smtClean="0">
                <a:solidFill>
                  <a:schemeClr val="accent5">
                    <a:lumMod val="75000"/>
                  </a:schemeClr>
                </a:solidFill>
              </a:rPr>
              <a:t>The ICG/NEAMTWS </a:t>
            </a:r>
            <a:r>
              <a:rPr lang="it-IT" sz="2800" b="1" dirty="0" err="1" smtClean="0">
                <a:solidFill>
                  <a:schemeClr val="accent5">
                    <a:lumMod val="75000"/>
                  </a:schemeClr>
                </a:solidFill>
              </a:rPr>
              <a:t>activities</a:t>
            </a:r>
            <a:r>
              <a:rPr lang="it-IT" sz="2800" b="1" dirty="0" smtClean="0">
                <a:solidFill>
                  <a:schemeClr val="accent5">
                    <a:lumMod val="75000"/>
                  </a:schemeClr>
                </a:solidFill>
              </a:rPr>
              <a:t>/</a:t>
            </a:r>
            <a:r>
              <a:rPr lang="it-IT" sz="2800" b="1" dirty="0" err="1" smtClean="0">
                <a:solidFill>
                  <a:schemeClr val="accent5">
                    <a:lumMod val="75000"/>
                  </a:schemeClr>
                </a:solidFill>
              </a:rPr>
              <a:t>advancements</a:t>
            </a:r>
            <a:r>
              <a:rPr lang="it-IT" sz="2800" b="1" dirty="0" smtClean="0">
                <a:solidFill>
                  <a:schemeClr val="accent5">
                    <a:lumMod val="75000"/>
                  </a:schemeClr>
                </a:solidFill>
              </a:rPr>
              <a:t> 2024</a:t>
            </a:r>
            <a:endParaRPr lang="it-IT" sz="2800" b="1" dirty="0">
              <a:solidFill>
                <a:schemeClr val="accent5">
                  <a:lumMod val="75000"/>
                </a:schemeClr>
              </a:solidFill>
            </a:endParaRPr>
          </a:p>
        </p:txBody>
      </p:sp>
      <p:sp>
        <p:nvSpPr>
          <p:cNvPr id="5" name="Segnaposto contenuto 4"/>
          <p:cNvSpPr>
            <a:spLocks noGrp="1"/>
          </p:cNvSpPr>
          <p:nvPr>
            <p:ph idx="1"/>
          </p:nvPr>
        </p:nvSpPr>
        <p:spPr>
          <a:xfrm>
            <a:off x="574963" y="930447"/>
            <a:ext cx="11437497" cy="5608139"/>
          </a:xfrm>
        </p:spPr>
        <p:txBody>
          <a:bodyPr>
            <a:normAutofit fontScale="92500"/>
          </a:bodyPr>
          <a:lstStyle/>
          <a:p>
            <a:pPr marL="0" marR="0" lvl="0" indent="0" defTabSz="914400" eaLnBrk="1" fontAlgn="auto" latinLnBrk="0" hangingPunct="1">
              <a:lnSpc>
                <a:spcPct val="100000"/>
              </a:lnSpc>
              <a:spcBef>
                <a:spcPts val="0"/>
              </a:spcBef>
              <a:spcAft>
                <a:spcPts val="0"/>
              </a:spcAft>
              <a:buClrTx/>
              <a:buSzTx/>
              <a:buFontTx/>
              <a:buNone/>
              <a:tabLst/>
              <a:defRPr/>
            </a:pPr>
            <a:endParaRPr lang="it-IT" sz="2600" dirty="0">
              <a:solidFill>
                <a:srgbClr val="002060"/>
              </a:solidFill>
            </a:endParaRPr>
          </a:p>
          <a:p>
            <a:pPr marR="0" lvl="0" defTabSz="914400" eaLnBrk="1" fontAlgn="auto" latinLnBrk="0" hangingPunct="1">
              <a:lnSpc>
                <a:spcPct val="100000"/>
              </a:lnSpc>
              <a:spcBef>
                <a:spcPts val="0"/>
              </a:spcBef>
              <a:spcAft>
                <a:spcPts val="0"/>
              </a:spcAft>
              <a:buClrTx/>
              <a:buSzTx/>
              <a:buFont typeface="Wingdings" charset="2"/>
              <a:buChar char="ü"/>
              <a:tabLst/>
              <a:defRPr/>
            </a:pPr>
            <a:r>
              <a:rPr lang="it-IT" sz="2600" dirty="0" smtClean="0">
                <a:solidFill>
                  <a:srgbClr val="002060"/>
                </a:solidFill>
              </a:rPr>
              <a:t> </a:t>
            </a:r>
            <a:r>
              <a:rPr lang="it-IT" sz="2600" dirty="0" err="1" smtClean="0">
                <a:solidFill>
                  <a:srgbClr val="002060"/>
                </a:solidFill>
              </a:rPr>
              <a:t>Continued</a:t>
            </a:r>
            <a:r>
              <a:rPr lang="it-IT" sz="2600" dirty="0" smtClean="0">
                <a:solidFill>
                  <a:srgbClr val="002060"/>
                </a:solidFill>
              </a:rPr>
              <a:t> </a:t>
            </a:r>
            <a:r>
              <a:rPr lang="it-IT" sz="2600" dirty="0" err="1" smtClean="0">
                <a:solidFill>
                  <a:srgbClr val="002060"/>
                </a:solidFill>
              </a:rPr>
              <a:t>operations</a:t>
            </a:r>
            <a:r>
              <a:rPr lang="it-IT" sz="2600" dirty="0" smtClean="0">
                <a:solidFill>
                  <a:srgbClr val="002060"/>
                </a:solidFill>
              </a:rPr>
              <a:t> (</a:t>
            </a:r>
            <a:r>
              <a:rPr lang="it-IT" sz="2600" dirty="0" err="1" smtClean="0">
                <a:solidFill>
                  <a:srgbClr val="002060"/>
                </a:solidFill>
              </a:rPr>
              <a:t>monitoring</a:t>
            </a:r>
            <a:r>
              <a:rPr lang="it-IT" sz="2600" dirty="0" smtClean="0">
                <a:solidFill>
                  <a:srgbClr val="002060"/>
                </a:solidFill>
              </a:rPr>
              <a:t>, </a:t>
            </a:r>
            <a:r>
              <a:rPr lang="it-IT" sz="2600" dirty="0" err="1" smtClean="0">
                <a:solidFill>
                  <a:srgbClr val="002060"/>
                </a:solidFill>
              </a:rPr>
              <a:t>warning</a:t>
            </a:r>
            <a:r>
              <a:rPr lang="it-IT" sz="2600" dirty="0" smtClean="0">
                <a:solidFill>
                  <a:srgbClr val="002060"/>
                </a:solidFill>
              </a:rPr>
              <a:t>, </a:t>
            </a:r>
            <a:r>
              <a:rPr lang="it-IT" sz="2600" dirty="0" err="1" smtClean="0">
                <a:solidFill>
                  <a:srgbClr val="002060"/>
                </a:solidFill>
              </a:rPr>
              <a:t>meetings</a:t>
            </a:r>
            <a:r>
              <a:rPr lang="it-IT" sz="2600" dirty="0" smtClean="0">
                <a:solidFill>
                  <a:srgbClr val="002060"/>
                </a:solidFill>
              </a:rPr>
              <a:t>, etc.)</a:t>
            </a:r>
          </a:p>
          <a:p>
            <a:pPr marR="0" lvl="0" defTabSz="914400" eaLnBrk="1" fontAlgn="auto" latinLnBrk="0" hangingPunct="1">
              <a:lnSpc>
                <a:spcPct val="100000"/>
              </a:lnSpc>
              <a:spcBef>
                <a:spcPts val="0"/>
              </a:spcBef>
              <a:spcAft>
                <a:spcPts val="0"/>
              </a:spcAft>
              <a:buClrTx/>
              <a:buSzTx/>
              <a:buFont typeface="Wingdings" charset="2"/>
              <a:buChar char="ü"/>
              <a:tabLst/>
              <a:defRPr/>
            </a:pPr>
            <a:r>
              <a:rPr lang="it-IT" sz="2600" dirty="0" smtClean="0">
                <a:solidFill>
                  <a:srgbClr val="002060"/>
                </a:solidFill>
              </a:rPr>
              <a:t> 6 </a:t>
            </a:r>
            <a:r>
              <a:rPr lang="it-IT" sz="2600" dirty="0" err="1" smtClean="0">
                <a:solidFill>
                  <a:srgbClr val="002060"/>
                </a:solidFill>
              </a:rPr>
              <a:t>recognized</a:t>
            </a:r>
            <a:r>
              <a:rPr lang="it-IT" sz="2600" dirty="0" smtClean="0">
                <a:solidFill>
                  <a:srgbClr val="002060"/>
                </a:solidFill>
              </a:rPr>
              <a:t> </a:t>
            </a:r>
            <a:r>
              <a:rPr lang="it-IT" sz="2600" b="1" dirty="0" smtClean="0">
                <a:solidFill>
                  <a:srgbClr val="002060"/>
                </a:solidFill>
              </a:rPr>
              <a:t>Tsunami Ready </a:t>
            </a:r>
            <a:r>
              <a:rPr lang="it-IT" sz="2600" dirty="0" err="1" smtClean="0">
                <a:solidFill>
                  <a:srgbClr val="002060"/>
                </a:solidFill>
              </a:rPr>
              <a:t>communities</a:t>
            </a:r>
            <a:r>
              <a:rPr lang="it-IT" sz="2600" dirty="0" smtClean="0">
                <a:solidFill>
                  <a:srgbClr val="002060"/>
                </a:solidFill>
              </a:rPr>
              <a:t> in 2024 (and </a:t>
            </a:r>
            <a:r>
              <a:rPr lang="it-IT" sz="2600" dirty="0" err="1" smtClean="0">
                <a:solidFill>
                  <a:srgbClr val="002060"/>
                </a:solidFill>
              </a:rPr>
              <a:t>others</a:t>
            </a:r>
            <a:r>
              <a:rPr lang="it-IT" sz="2600" dirty="0" smtClean="0">
                <a:solidFill>
                  <a:srgbClr val="002060"/>
                </a:solidFill>
              </a:rPr>
              <a:t> </a:t>
            </a:r>
            <a:r>
              <a:rPr lang="it-IT" sz="2600" dirty="0" err="1" smtClean="0">
                <a:solidFill>
                  <a:srgbClr val="002060"/>
                </a:solidFill>
              </a:rPr>
              <a:t>coming</a:t>
            </a:r>
            <a:r>
              <a:rPr lang="it-IT" sz="2600" dirty="0" smtClean="0">
                <a:solidFill>
                  <a:srgbClr val="002060"/>
                </a:solidFill>
              </a:rPr>
              <a:t> </a:t>
            </a:r>
            <a:r>
              <a:rPr lang="it-IT" sz="2600" dirty="0" err="1" smtClean="0">
                <a:solidFill>
                  <a:srgbClr val="002060"/>
                </a:solidFill>
              </a:rPr>
              <a:t>soon</a:t>
            </a:r>
            <a:r>
              <a:rPr lang="it-IT" sz="2600" dirty="0" smtClean="0">
                <a:solidFill>
                  <a:srgbClr val="002060"/>
                </a:solidFill>
              </a:rPr>
              <a:t>)</a:t>
            </a:r>
          </a:p>
          <a:p>
            <a:pPr marR="0" lvl="0" defTabSz="914400" eaLnBrk="1" fontAlgn="auto" latinLnBrk="0" hangingPunct="1">
              <a:lnSpc>
                <a:spcPct val="100000"/>
              </a:lnSpc>
              <a:spcBef>
                <a:spcPts val="0"/>
              </a:spcBef>
              <a:spcAft>
                <a:spcPts val="0"/>
              </a:spcAft>
              <a:buClrTx/>
              <a:buSzTx/>
              <a:buFont typeface="Wingdings" charset="2"/>
              <a:buChar char="ü"/>
              <a:tabLst/>
              <a:defRPr/>
            </a:pPr>
            <a:r>
              <a:rPr lang="it-IT" sz="2600" dirty="0">
                <a:solidFill>
                  <a:srgbClr val="002060"/>
                </a:solidFill>
              </a:rPr>
              <a:t> </a:t>
            </a:r>
            <a:r>
              <a:rPr lang="it-IT" sz="2600" dirty="0" err="1" smtClean="0">
                <a:solidFill>
                  <a:srgbClr val="002060"/>
                </a:solidFill>
              </a:rPr>
              <a:t>Improved</a:t>
            </a:r>
            <a:r>
              <a:rPr lang="it-IT" sz="2600" dirty="0" smtClean="0">
                <a:solidFill>
                  <a:srgbClr val="002060"/>
                </a:solidFill>
              </a:rPr>
              <a:t> </a:t>
            </a:r>
            <a:r>
              <a:rPr lang="it-IT" sz="2600" dirty="0" err="1" smtClean="0">
                <a:solidFill>
                  <a:srgbClr val="002060"/>
                </a:solidFill>
              </a:rPr>
              <a:t>response</a:t>
            </a:r>
            <a:r>
              <a:rPr lang="it-IT" sz="2600" dirty="0" smtClean="0">
                <a:solidFill>
                  <a:srgbClr val="002060"/>
                </a:solidFill>
              </a:rPr>
              <a:t> in the </a:t>
            </a:r>
            <a:r>
              <a:rPr lang="it-IT" sz="2600" b="1" dirty="0" smtClean="0">
                <a:solidFill>
                  <a:srgbClr val="002060"/>
                </a:solidFill>
              </a:rPr>
              <a:t>NEAMWave23</a:t>
            </a:r>
            <a:r>
              <a:rPr lang="it-IT" sz="2600" dirty="0" smtClean="0">
                <a:solidFill>
                  <a:srgbClr val="002060"/>
                </a:solidFill>
              </a:rPr>
              <a:t> </a:t>
            </a:r>
            <a:r>
              <a:rPr lang="it-IT" sz="2600" dirty="0" err="1" smtClean="0">
                <a:solidFill>
                  <a:srgbClr val="002060"/>
                </a:solidFill>
              </a:rPr>
              <a:t>exercise</a:t>
            </a:r>
            <a:endParaRPr lang="it-IT" sz="2600" dirty="0" smtClean="0">
              <a:solidFill>
                <a:srgbClr val="002060"/>
              </a:solidFill>
            </a:endParaRPr>
          </a:p>
          <a:p>
            <a:pPr marR="0" lvl="0" defTabSz="914400" eaLnBrk="1" fontAlgn="auto" latinLnBrk="0" hangingPunct="1">
              <a:lnSpc>
                <a:spcPct val="100000"/>
              </a:lnSpc>
              <a:spcBef>
                <a:spcPts val="0"/>
              </a:spcBef>
              <a:spcAft>
                <a:spcPts val="0"/>
              </a:spcAft>
              <a:buClrTx/>
              <a:buSzTx/>
              <a:buFont typeface="Wingdings" charset="2"/>
              <a:buChar char="ü"/>
              <a:tabLst/>
              <a:defRPr/>
            </a:pPr>
            <a:r>
              <a:rPr lang="it-IT" sz="2600" dirty="0" err="1" smtClean="0">
                <a:solidFill>
                  <a:srgbClr val="002060"/>
                </a:solidFill>
              </a:rPr>
              <a:t>Closing</a:t>
            </a:r>
            <a:r>
              <a:rPr lang="it-IT" sz="2600" dirty="0" smtClean="0">
                <a:solidFill>
                  <a:srgbClr val="002060"/>
                </a:solidFill>
              </a:rPr>
              <a:t> of </a:t>
            </a:r>
            <a:r>
              <a:rPr lang="it-IT" sz="2600" b="1" dirty="0" err="1" smtClean="0">
                <a:solidFill>
                  <a:srgbClr val="002060"/>
                </a:solidFill>
              </a:rPr>
              <a:t>CoastWave</a:t>
            </a:r>
            <a:r>
              <a:rPr lang="it-IT" sz="2600" dirty="0" smtClean="0">
                <a:solidFill>
                  <a:srgbClr val="002060"/>
                </a:solidFill>
              </a:rPr>
              <a:t> </a:t>
            </a:r>
            <a:r>
              <a:rPr lang="it-IT" sz="2600" dirty="0" err="1" smtClean="0">
                <a:solidFill>
                  <a:srgbClr val="002060"/>
                </a:solidFill>
              </a:rPr>
              <a:t>project</a:t>
            </a:r>
            <a:r>
              <a:rPr lang="it-IT" sz="2600" dirty="0" smtClean="0">
                <a:solidFill>
                  <a:srgbClr val="002060"/>
                </a:solidFill>
              </a:rPr>
              <a:t> (2022-2024), </a:t>
            </a:r>
            <a:r>
              <a:rPr lang="it-IT" sz="2600" b="1" dirty="0" smtClean="0">
                <a:solidFill>
                  <a:srgbClr val="002060"/>
                </a:solidFill>
              </a:rPr>
              <a:t>Phase-2</a:t>
            </a:r>
            <a:r>
              <a:rPr lang="it-IT" sz="2600" dirty="0" smtClean="0">
                <a:solidFill>
                  <a:srgbClr val="002060"/>
                </a:solidFill>
              </a:rPr>
              <a:t> </a:t>
            </a:r>
            <a:r>
              <a:rPr lang="it-IT" sz="2600" smtClean="0">
                <a:solidFill>
                  <a:srgbClr val="002060"/>
                </a:solidFill>
              </a:rPr>
              <a:t>started </a:t>
            </a:r>
            <a:r>
              <a:rPr lang="it-IT" sz="2600" dirty="0" err="1" smtClean="0">
                <a:solidFill>
                  <a:srgbClr val="002060"/>
                </a:solidFill>
              </a:rPr>
              <a:t>July</a:t>
            </a:r>
            <a:r>
              <a:rPr lang="it-IT" sz="2600" dirty="0" smtClean="0">
                <a:solidFill>
                  <a:srgbClr val="002060"/>
                </a:solidFill>
              </a:rPr>
              <a:t> 2024 (DG-ECHO)</a:t>
            </a:r>
          </a:p>
          <a:p>
            <a:pPr marR="0" lvl="0" defTabSz="914400" eaLnBrk="1" fontAlgn="auto" latinLnBrk="0" hangingPunct="1">
              <a:lnSpc>
                <a:spcPct val="100000"/>
              </a:lnSpc>
              <a:spcBef>
                <a:spcPts val="0"/>
              </a:spcBef>
              <a:spcAft>
                <a:spcPts val="0"/>
              </a:spcAft>
              <a:buClrTx/>
              <a:buSzTx/>
              <a:buFont typeface="Wingdings" charset="2"/>
              <a:buChar char="ü"/>
              <a:tabLst/>
              <a:defRPr/>
            </a:pPr>
            <a:r>
              <a:rPr lang="it-IT" sz="2600" dirty="0">
                <a:solidFill>
                  <a:srgbClr val="002060"/>
                </a:solidFill>
              </a:rPr>
              <a:t> </a:t>
            </a:r>
            <a:r>
              <a:rPr lang="it-IT" sz="2600" dirty="0" err="1" smtClean="0">
                <a:solidFill>
                  <a:srgbClr val="002060"/>
                </a:solidFill>
              </a:rPr>
              <a:t>Other</a:t>
            </a:r>
            <a:r>
              <a:rPr lang="it-IT" sz="2600" dirty="0" smtClean="0">
                <a:solidFill>
                  <a:srgbClr val="002060"/>
                </a:solidFill>
              </a:rPr>
              <a:t> </a:t>
            </a:r>
            <a:r>
              <a:rPr lang="it-IT" sz="2600" dirty="0" err="1" smtClean="0">
                <a:solidFill>
                  <a:srgbClr val="002060"/>
                </a:solidFill>
              </a:rPr>
              <a:t>projects</a:t>
            </a:r>
            <a:r>
              <a:rPr lang="it-IT" sz="2600" dirty="0" smtClean="0">
                <a:solidFill>
                  <a:srgbClr val="002060"/>
                </a:solidFill>
              </a:rPr>
              <a:t> on tsunami science and </a:t>
            </a:r>
            <a:r>
              <a:rPr lang="it-IT" sz="2600" dirty="0" err="1" smtClean="0">
                <a:solidFill>
                  <a:srgbClr val="002060"/>
                </a:solidFill>
              </a:rPr>
              <a:t>hazard</a:t>
            </a:r>
            <a:r>
              <a:rPr lang="it-IT" sz="2600" dirty="0" smtClean="0">
                <a:solidFill>
                  <a:srgbClr val="002060"/>
                </a:solidFill>
              </a:rPr>
              <a:t> - </a:t>
            </a:r>
            <a:r>
              <a:rPr lang="it-IT" sz="2600" dirty="0" err="1" smtClean="0">
                <a:solidFill>
                  <a:srgbClr val="002060"/>
                </a:solidFill>
              </a:rPr>
              <a:t>risk</a:t>
            </a:r>
            <a:r>
              <a:rPr lang="it-IT" sz="2600" dirty="0" smtClean="0">
                <a:solidFill>
                  <a:srgbClr val="002060"/>
                </a:solidFill>
              </a:rPr>
              <a:t> </a:t>
            </a:r>
            <a:r>
              <a:rPr lang="it-IT" sz="2600" dirty="0" err="1" smtClean="0">
                <a:solidFill>
                  <a:srgbClr val="002060"/>
                </a:solidFill>
              </a:rPr>
              <a:t>mitigation</a:t>
            </a:r>
            <a:r>
              <a:rPr lang="it-IT" sz="2600" dirty="0" smtClean="0">
                <a:solidFill>
                  <a:srgbClr val="002060"/>
                </a:solidFill>
              </a:rPr>
              <a:t> (+ EPOS, GTM, etc.)</a:t>
            </a:r>
          </a:p>
          <a:p>
            <a:pPr lvl="0">
              <a:lnSpc>
                <a:spcPct val="100000"/>
              </a:lnSpc>
              <a:spcBef>
                <a:spcPts val="0"/>
              </a:spcBef>
              <a:buFont typeface="Wingdings" charset="2"/>
              <a:buChar char="ü"/>
              <a:defRPr/>
            </a:pPr>
            <a:r>
              <a:rPr lang="it-IT" sz="2600" dirty="0">
                <a:solidFill>
                  <a:srgbClr val="002060"/>
                </a:solidFill>
              </a:rPr>
              <a:t> New Task Team on </a:t>
            </a:r>
            <a:r>
              <a:rPr lang="it-IT" sz="2600" b="1" dirty="0">
                <a:solidFill>
                  <a:srgbClr val="002060"/>
                </a:solidFill>
              </a:rPr>
              <a:t>non-</a:t>
            </a:r>
            <a:r>
              <a:rPr lang="it-IT" sz="2600" b="1" dirty="0" err="1">
                <a:solidFill>
                  <a:srgbClr val="002060"/>
                </a:solidFill>
              </a:rPr>
              <a:t>seismic</a:t>
            </a:r>
            <a:r>
              <a:rPr lang="it-IT" sz="2600" b="1" dirty="0">
                <a:solidFill>
                  <a:srgbClr val="002060"/>
                </a:solidFill>
              </a:rPr>
              <a:t> </a:t>
            </a:r>
            <a:r>
              <a:rPr lang="it-IT" sz="2600" b="1" dirty="0" smtClean="0">
                <a:solidFill>
                  <a:srgbClr val="002060"/>
                </a:solidFill>
              </a:rPr>
              <a:t>tsunami </a:t>
            </a:r>
            <a:r>
              <a:rPr lang="it-IT" sz="2600" b="1" dirty="0" err="1" smtClean="0">
                <a:solidFill>
                  <a:srgbClr val="002060"/>
                </a:solidFill>
              </a:rPr>
              <a:t>sources</a:t>
            </a:r>
            <a:r>
              <a:rPr lang="it-IT" sz="2600" b="1" dirty="0" smtClean="0">
                <a:solidFill>
                  <a:srgbClr val="002060"/>
                </a:solidFill>
              </a:rPr>
              <a:t> </a:t>
            </a:r>
            <a:r>
              <a:rPr lang="it-IT" sz="2600" dirty="0" smtClean="0">
                <a:solidFill>
                  <a:srgbClr val="002060"/>
                </a:solidFill>
              </a:rPr>
              <a:t>(Stromboli test case + WS)</a:t>
            </a:r>
          </a:p>
          <a:p>
            <a:pPr lvl="0">
              <a:lnSpc>
                <a:spcPct val="100000"/>
              </a:lnSpc>
              <a:spcBef>
                <a:spcPts val="0"/>
              </a:spcBef>
              <a:buFont typeface="Wingdings" charset="2"/>
              <a:buChar char="ü"/>
              <a:defRPr/>
            </a:pPr>
            <a:r>
              <a:rPr lang="it-IT" sz="2600" dirty="0">
                <a:solidFill>
                  <a:srgbClr val="002060"/>
                </a:solidFill>
              </a:rPr>
              <a:t> </a:t>
            </a:r>
            <a:r>
              <a:rPr lang="it-IT" sz="2600" dirty="0" smtClean="0">
                <a:solidFill>
                  <a:srgbClr val="002060"/>
                </a:solidFill>
              </a:rPr>
              <a:t>Educational </a:t>
            </a:r>
            <a:r>
              <a:rPr lang="it-IT" sz="2600" dirty="0" err="1" smtClean="0">
                <a:solidFill>
                  <a:srgbClr val="002060"/>
                </a:solidFill>
              </a:rPr>
              <a:t>activities</a:t>
            </a:r>
            <a:endParaRPr lang="it-IT" sz="2600" dirty="0" smtClean="0">
              <a:solidFill>
                <a:srgbClr val="002060"/>
              </a:solidFill>
            </a:endParaRPr>
          </a:p>
          <a:p>
            <a:pPr lvl="0">
              <a:lnSpc>
                <a:spcPct val="100000"/>
              </a:lnSpc>
              <a:spcBef>
                <a:spcPts val="0"/>
              </a:spcBef>
              <a:buFont typeface="Wingdings" charset="2"/>
              <a:buChar char="ü"/>
              <a:defRPr/>
            </a:pPr>
            <a:endParaRPr lang="it-IT" sz="2600" dirty="0" smtClean="0">
              <a:solidFill>
                <a:srgbClr val="002060"/>
              </a:solidFill>
            </a:endParaRPr>
          </a:p>
          <a:p>
            <a:pPr lvl="0">
              <a:lnSpc>
                <a:spcPct val="100000"/>
              </a:lnSpc>
              <a:spcBef>
                <a:spcPts val="0"/>
              </a:spcBef>
              <a:buFont typeface="Wingdings" charset="2"/>
              <a:buChar char="ü"/>
            </a:pPr>
            <a:r>
              <a:rPr lang="it-IT" sz="2600" dirty="0">
                <a:solidFill>
                  <a:srgbClr val="002060"/>
                </a:solidFill>
              </a:rPr>
              <a:t> </a:t>
            </a:r>
            <a:r>
              <a:rPr lang="it-IT" sz="2600" dirty="0" smtClean="0">
                <a:solidFill>
                  <a:srgbClr val="002060"/>
                </a:solidFill>
              </a:rPr>
              <a:t>New </a:t>
            </a:r>
            <a:r>
              <a:rPr lang="it-IT" sz="2600" dirty="0" err="1" smtClean="0">
                <a:solidFill>
                  <a:srgbClr val="002060"/>
                </a:solidFill>
              </a:rPr>
              <a:t>developments</a:t>
            </a:r>
            <a:r>
              <a:rPr lang="it-IT" sz="2600" dirty="0" smtClean="0">
                <a:solidFill>
                  <a:srgbClr val="002060"/>
                </a:solidFill>
              </a:rPr>
              <a:t> and </a:t>
            </a:r>
            <a:r>
              <a:rPr lang="it-IT" sz="2600" dirty="0" err="1" smtClean="0">
                <a:solidFill>
                  <a:srgbClr val="002060"/>
                </a:solidFill>
              </a:rPr>
              <a:t>technologies</a:t>
            </a:r>
            <a:r>
              <a:rPr lang="it-IT" sz="2600" dirty="0" smtClean="0">
                <a:solidFill>
                  <a:srgbClr val="002060"/>
                </a:solidFill>
              </a:rPr>
              <a:t>:</a:t>
            </a:r>
          </a:p>
          <a:p>
            <a:pPr lvl="1">
              <a:lnSpc>
                <a:spcPct val="100000"/>
              </a:lnSpc>
              <a:spcBef>
                <a:spcPts val="0"/>
              </a:spcBef>
              <a:buFont typeface="Wingdings" charset="2"/>
              <a:buChar char="Ø"/>
            </a:pPr>
            <a:r>
              <a:rPr lang="it-IT" sz="2600" dirty="0" smtClean="0">
                <a:solidFill>
                  <a:srgbClr val="002060"/>
                </a:solidFill>
              </a:rPr>
              <a:t> New </a:t>
            </a:r>
            <a:r>
              <a:rPr lang="it-IT" sz="2600" dirty="0" err="1" smtClean="0">
                <a:solidFill>
                  <a:srgbClr val="002060"/>
                </a:solidFill>
              </a:rPr>
              <a:t>tide</a:t>
            </a:r>
            <a:r>
              <a:rPr lang="it-IT" sz="2600" dirty="0" smtClean="0">
                <a:solidFill>
                  <a:srgbClr val="002060"/>
                </a:solidFill>
              </a:rPr>
              <a:t> </a:t>
            </a:r>
            <a:r>
              <a:rPr lang="it-IT" sz="2600" dirty="0" err="1" smtClean="0">
                <a:solidFill>
                  <a:srgbClr val="002060"/>
                </a:solidFill>
              </a:rPr>
              <a:t>gauges</a:t>
            </a:r>
            <a:r>
              <a:rPr lang="it-IT" sz="2600" dirty="0" smtClean="0">
                <a:solidFill>
                  <a:srgbClr val="002060"/>
                </a:solidFill>
              </a:rPr>
              <a:t> in </a:t>
            </a:r>
            <a:r>
              <a:rPr lang="it-IT" sz="2600" dirty="0" err="1" smtClean="0">
                <a:solidFill>
                  <a:srgbClr val="002060"/>
                </a:solidFill>
              </a:rPr>
              <a:t>several</a:t>
            </a:r>
            <a:r>
              <a:rPr lang="it-IT" sz="2600" dirty="0" smtClean="0">
                <a:solidFill>
                  <a:srgbClr val="002060"/>
                </a:solidFill>
              </a:rPr>
              <a:t> MS </a:t>
            </a:r>
            <a:r>
              <a:rPr lang="it-IT" sz="2600" dirty="0" err="1" smtClean="0">
                <a:solidFill>
                  <a:srgbClr val="002060"/>
                </a:solidFill>
              </a:rPr>
              <a:t>coastal</a:t>
            </a:r>
            <a:r>
              <a:rPr lang="it-IT" sz="2600" dirty="0" smtClean="0">
                <a:solidFill>
                  <a:srgbClr val="002060"/>
                </a:solidFill>
              </a:rPr>
              <a:t> </a:t>
            </a:r>
            <a:r>
              <a:rPr lang="it-IT" sz="2600" dirty="0" err="1" smtClean="0">
                <a:solidFill>
                  <a:srgbClr val="002060"/>
                </a:solidFill>
              </a:rPr>
              <a:t>areas</a:t>
            </a:r>
            <a:r>
              <a:rPr lang="it-IT" sz="2600" dirty="0" smtClean="0">
                <a:solidFill>
                  <a:srgbClr val="002060"/>
                </a:solidFill>
              </a:rPr>
              <a:t> (</a:t>
            </a:r>
            <a:r>
              <a:rPr lang="it-IT" sz="2600" b="1" dirty="0" smtClean="0">
                <a:solidFill>
                  <a:srgbClr val="002060"/>
                </a:solidFill>
              </a:rPr>
              <a:t>20 in </a:t>
            </a:r>
            <a:r>
              <a:rPr lang="it-IT" sz="2600" b="1" dirty="0" err="1" smtClean="0">
                <a:solidFill>
                  <a:srgbClr val="002060"/>
                </a:solidFill>
              </a:rPr>
              <a:t>Marmara</a:t>
            </a:r>
            <a:r>
              <a:rPr lang="it-IT" sz="2600" b="1" dirty="0" smtClean="0">
                <a:solidFill>
                  <a:srgbClr val="002060"/>
                </a:solidFill>
              </a:rPr>
              <a:t> Sea</a:t>
            </a:r>
            <a:r>
              <a:rPr lang="it-IT" sz="2600" dirty="0">
                <a:solidFill>
                  <a:srgbClr val="002060"/>
                </a:solidFill>
              </a:rPr>
              <a:t>, </a:t>
            </a:r>
            <a:r>
              <a:rPr lang="it-IT" sz="2600" dirty="0" err="1">
                <a:solidFill>
                  <a:srgbClr val="002060"/>
                </a:solidFill>
              </a:rPr>
              <a:t>Türkiye</a:t>
            </a:r>
            <a:r>
              <a:rPr lang="it-IT" sz="2600" dirty="0">
                <a:solidFill>
                  <a:srgbClr val="002060"/>
                </a:solidFill>
              </a:rPr>
              <a:t>)</a:t>
            </a:r>
            <a:endParaRPr lang="it-IT" sz="2600" dirty="0" smtClean="0">
              <a:solidFill>
                <a:srgbClr val="002060"/>
              </a:solidFill>
            </a:endParaRPr>
          </a:p>
          <a:p>
            <a:pPr lvl="1">
              <a:lnSpc>
                <a:spcPct val="100000"/>
              </a:lnSpc>
              <a:spcBef>
                <a:spcPts val="0"/>
              </a:spcBef>
              <a:buFont typeface="Wingdings" charset="2"/>
              <a:buChar char="Ø"/>
            </a:pPr>
            <a:r>
              <a:rPr lang="it-IT" sz="2600" dirty="0" smtClean="0">
                <a:solidFill>
                  <a:srgbClr val="002060"/>
                </a:solidFill>
              </a:rPr>
              <a:t> First </a:t>
            </a:r>
            <a:r>
              <a:rPr lang="it-IT" sz="2600" dirty="0" err="1" smtClean="0">
                <a:solidFill>
                  <a:srgbClr val="002060"/>
                </a:solidFill>
              </a:rPr>
              <a:t>cabled</a:t>
            </a:r>
            <a:r>
              <a:rPr lang="it-IT" sz="2600" dirty="0" smtClean="0">
                <a:solidFill>
                  <a:srgbClr val="002060"/>
                </a:solidFill>
              </a:rPr>
              <a:t> </a:t>
            </a:r>
            <a:r>
              <a:rPr lang="it-IT" sz="2600" b="1" dirty="0" err="1" smtClean="0">
                <a:solidFill>
                  <a:srgbClr val="002060"/>
                </a:solidFill>
              </a:rPr>
              <a:t>deep-ocean</a:t>
            </a:r>
            <a:r>
              <a:rPr lang="it-IT" sz="2600" b="1" dirty="0" smtClean="0">
                <a:solidFill>
                  <a:srgbClr val="002060"/>
                </a:solidFill>
              </a:rPr>
              <a:t> </a:t>
            </a:r>
            <a:r>
              <a:rPr lang="it-IT" sz="2600" b="1" dirty="0" err="1" smtClean="0">
                <a:solidFill>
                  <a:srgbClr val="002060"/>
                </a:solidFill>
              </a:rPr>
              <a:t>sensors</a:t>
            </a:r>
            <a:r>
              <a:rPr lang="it-IT" sz="2600" b="1" dirty="0" smtClean="0">
                <a:solidFill>
                  <a:srgbClr val="002060"/>
                </a:solidFill>
              </a:rPr>
              <a:t> </a:t>
            </a:r>
            <a:r>
              <a:rPr lang="it-IT" sz="2600" dirty="0" err="1" smtClean="0">
                <a:solidFill>
                  <a:srgbClr val="002060"/>
                </a:solidFill>
              </a:rPr>
              <a:t>connected</a:t>
            </a:r>
            <a:r>
              <a:rPr lang="it-IT" sz="2600" dirty="0" smtClean="0">
                <a:solidFill>
                  <a:srgbClr val="002060"/>
                </a:solidFill>
              </a:rPr>
              <a:t> to </a:t>
            </a:r>
            <a:r>
              <a:rPr lang="it-IT" sz="2600" dirty="0" err="1" smtClean="0">
                <a:solidFill>
                  <a:srgbClr val="002060"/>
                </a:solidFill>
              </a:rPr>
              <a:t>TSPs</a:t>
            </a:r>
            <a:r>
              <a:rPr lang="it-IT" sz="2600" dirty="0" smtClean="0">
                <a:solidFill>
                  <a:srgbClr val="002060"/>
                </a:solidFill>
              </a:rPr>
              <a:t> </a:t>
            </a:r>
          </a:p>
          <a:p>
            <a:pPr lvl="1">
              <a:lnSpc>
                <a:spcPct val="100000"/>
              </a:lnSpc>
              <a:spcBef>
                <a:spcPts val="0"/>
              </a:spcBef>
              <a:buFont typeface="Wingdings" charset="2"/>
              <a:buChar char="Ø"/>
            </a:pPr>
            <a:r>
              <a:rPr lang="it-IT" sz="2600" dirty="0" err="1" smtClean="0">
                <a:solidFill>
                  <a:srgbClr val="002060"/>
                </a:solidFill>
              </a:rPr>
              <a:t>Two</a:t>
            </a:r>
            <a:r>
              <a:rPr lang="it-IT" sz="2600" dirty="0" smtClean="0">
                <a:solidFill>
                  <a:srgbClr val="002060"/>
                </a:solidFill>
              </a:rPr>
              <a:t> </a:t>
            </a:r>
            <a:r>
              <a:rPr lang="it-IT" sz="2600" b="1" dirty="0">
                <a:solidFill>
                  <a:srgbClr val="002060"/>
                </a:solidFill>
              </a:rPr>
              <a:t>DART-</a:t>
            </a:r>
            <a:r>
              <a:rPr lang="it-IT" sz="2600" b="1" dirty="0" err="1">
                <a:solidFill>
                  <a:srgbClr val="002060"/>
                </a:solidFill>
              </a:rPr>
              <a:t>like</a:t>
            </a:r>
            <a:r>
              <a:rPr lang="it-IT" sz="2600" b="1" dirty="0">
                <a:solidFill>
                  <a:srgbClr val="002060"/>
                </a:solidFill>
              </a:rPr>
              <a:t> </a:t>
            </a:r>
            <a:r>
              <a:rPr lang="it-IT" sz="2600" b="1" dirty="0" err="1">
                <a:solidFill>
                  <a:srgbClr val="002060"/>
                </a:solidFill>
              </a:rPr>
              <a:t>buoys</a:t>
            </a:r>
            <a:r>
              <a:rPr lang="it-IT" sz="2600" b="1" dirty="0">
                <a:solidFill>
                  <a:srgbClr val="002060"/>
                </a:solidFill>
              </a:rPr>
              <a:t> </a:t>
            </a:r>
            <a:r>
              <a:rPr lang="it-IT" sz="2600" dirty="0" err="1" smtClean="0">
                <a:solidFill>
                  <a:srgbClr val="002060"/>
                </a:solidFill>
              </a:rPr>
              <a:t>coming</a:t>
            </a:r>
            <a:r>
              <a:rPr lang="it-IT" sz="2600" dirty="0" smtClean="0">
                <a:solidFill>
                  <a:srgbClr val="002060"/>
                </a:solidFill>
              </a:rPr>
              <a:t> in </a:t>
            </a:r>
            <a:r>
              <a:rPr lang="it-IT" sz="2600" dirty="0">
                <a:solidFill>
                  <a:srgbClr val="002060"/>
                </a:solidFill>
              </a:rPr>
              <a:t>the </a:t>
            </a:r>
            <a:r>
              <a:rPr lang="it-IT" sz="2600" dirty="0" err="1">
                <a:solidFill>
                  <a:srgbClr val="002060"/>
                </a:solidFill>
              </a:rPr>
              <a:t>Ionian</a:t>
            </a:r>
            <a:r>
              <a:rPr lang="it-IT" sz="2600" dirty="0">
                <a:solidFill>
                  <a:srgbClr val="002060"/>
                </a:solidFill>
              </a:rPr>
              <a:t> </a:t>
            </a:r>
            <a:r>
              <a:rPr lang="it-IT" sz="2600" dirty="0" err="1">
                <a:solidFill>
                  <a:srgbClr val="002060"/>
                </a:solidFill>
              </a:rPr>
              <a:t>sea</a:t>
            </a:r>
            <a:r>
              <a:rPr lang="it-IT" sz="2600" dirty="0">
                <a:solidFill>
                  <a:srgbClr val="002060"/>
                </a:solidFill>
              </a:rPr>
              <a:t> (2025</a:t>
            </a:r>
            <a:r>
              <a:rPr lang="it-IT" sz="2600" dirty="0" smtClean="0">
                <a:solidFill>
                  <a:srgbClr val="002060"/>
                </a:solidFill>
              </a:rPr>
              <a:t>) + 1 </a:t>
            </a:r>
            <a:r>
              <a:rPr lang="it-IT" sz="2600" dirty="0" err="1" smtClean="0">
                <a:solidFill>
                  <a:srgbClr val="002060"/>
                </a:solidFill>
              </a:rPr>
              <a:t>near</a:t>
            </a:r>
            <a:r>
              <a:rPr lang="it-IT" sz="2600" dirty="0" smtClean="0">
                <a:solidFill>
                  <a:srgbClr val="002060"/>
                </a:solidFill>
              </a:rPr>
              <a:t> Stromboli</a:t>
            </a:r>
          </a:p>
          <a:p>
            <a:pPr lvl="1">
              <a:lnSpc>
                <a:spcPct val="100000"/>
              </a:lnSpc>
              <a:spcBef>
                <a:spcPts val="0"/>
              </a:spcBef>
              <a:buFont typeface="Wingdings" charset="2"/>
              <a:buChar char="Ø"/>
            </a:pPr>
            <a:r>
              <a:rPr lang="it-IT" sz="2600" dirty="0">
                <a:solidFill>
                  <a:srgbClr val="002060"/>
                </a:solidFill>
              </a:rPr>
              <a:t> </a:t>
            </a:r>
            <a:r>
              <a:rPr lang="it-IT" sz="2600" dirty="0" err="1" smtClean="0">
                <a:solidFill>
                  <a:srgbClr val="002060"/>
                </a:solidFill>
              </a:rPr>
              <a:t>Probabilistic</a:t>
            </a:r>
            <a:r>
              <a:rPr lang="it-IT" sz="2600" dirty="0" smtClean="0">
                <a:solidFill>
                  <a:srgbClr val="002060"/>
                </a:solidFill>
              </a:rPr>
              <a:t> Tsunami </a:t>
            </a:r>
            <a:r>
              <a:rPr lang="it-IT" sz="2600" dirty="0" err="1" smtClean="0">
                <a:solidFill>
                  <a:srgbClr val="002060"/>
                </a:solidFill>
              </a:rPr>
              <a:t>Forecasting</a:t>
            </a:r>
            <a:r>
              <a:rPr lang="it-IT" sz="2600" dirty="0" smtClean="0">
                <a:solidFill>
                  <a:srgbClr val="002060"/>
                </a:solidFill>
              </a:rPr>
              <a:t> - </a:t>
            </a:r>
            <a:r>
              <a:rPr lang="it-IT" sz="2600" b="1" dirty="0" smtClean="0">
                <a:solidFill>
                  <a:srgbClr val="002060"/>
                </a:solidFill>
              </a:rPr>
              <a:t>PTF </a:t>
            </a:r>
            <a:r>
              <a:rPr lang="it-IT" sz="2600" dirty="0" err="1" smtClean="0">
                <a:solidFill>
                  <a:srgbClr val="002060"/>
                </a:solidFill>
              </a:rPr>
              <a:t>implementation</a:t>
            </a:r>
            <a:endParaRPr lang="it-IT" sz="2600" dirty="0" smtClean="0">
              <a:solidFill>
                <a:srgbClr val="002060"/>
              </a:solidFill>
            </a:endParaRPr>
          </a:p>
        </p:txBody>
      </p:sp>
    </p:spTree>
    <p:extLst>
      <p:ext uri="{BB962C8B-B14F-4D97-AF65-F5344CB8AC3E}">
        <p14:creationId xmlns:p14="http://schemas.microsoft.com/office/powerpoint/2010/main" val="1296586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lin ang="10800000" scaled="1"/>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D90B1C8-484D-74F0-C140-3D41FD27F6FF}"/>
              </a:ext>
            </a:extLst>
          </p:cNvPr>
          <p:cNvSpPr txBox="1"/>
          <p:nvPr/>
        </p:nvSpPr>
        <p:spPr>
          <a:xfrm>
            <a:off x="40650" y="0"/>
            <a:ext cx="5644785" cy="584775"/>
          </a:xfrm>
          <a:prstGeom prst="rect">
            <a:avLst/>
          </a:prstGeom>
          <a:noFill/>
        </p:spPr>
        <p:txBody>
          <a:bodyPr wrap="square">
            <a:spAutoFit/>
          </a:bodyPr>
          <a:lstStyle/>
          <a:p>
            <a:pPr algn="ctr"/>
            <a:r>
              <a:rPr lang="en-GB" sz="3200" dirty="0">
                <a:solidFill>
                  <a:schemeClr val="bg1">
                    <a:lumMod val="75000"/>
                  </a:schemeClr>
                </a:solidFill>
                <a:latin typeface="Franklin Gothic Medium" panose="020B0603020102020204" pitchFamily="34" charset="0"/>
              </a:rPr>
              <a:t>TSUNAMI: AN INTENSIVE RISK</a:t>
            </a:r>
          </a:p>
        </p:txBody>
      </p:sp>
      <p:pic>
        <p:nvPicPr>
          <p:cNvPr id="3" name="Imagen 10">
            <a:extLst>
              <a:ext uri="{FF2B5EF4-FFF2-40B4-BE49-F238E27FC236}">
                <a16:creationId xmlns="" xmlns:a16="http://schemas.microsoft.com/office/drawing/2014/main" id="{BE06279E-F576-6AB1-B3D5-1C3F11E260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9381" y="46892"/>
            <a:ext cx="4891969" cy="4383763"/>
          </a:xfrm>
          <a:prstGeom prst="rect">
            <a:avLst/>
          </a:prstGeom>
        </p:spPr>
      </p:pic>
      <p:pic>
        <p:nvPicPr>
          <p:cNvPr id="9" name="Picture 8">
            <a:extLst>
              <a:ext uri="{FF2B5EF4-FFF2-40B4-BE49-F238E27FC236}">
                <a16:creationId xmlns="" xmlns:a16="http://schemas.microsoft.com/office/drawing/2014/main" id="{AC6A2542-CC7C-C0F2-68F1-DB6E409B4B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832" y="686411"/>
            <a:ext cx="6468444" cy="2146701"/>
          </a:xfrm>
          <a:prstGeom prst="rect">
            <a:avLst/>
          </a:prstGeom>
        </p:spPr>
      </p:pic>
      <p:pic>
        <p:nvPicPr>
          <p:cNvPr id="14" name="Picture 13">
            <a:extLst>
              <a:ext uri="{FF2B5EF4-FFF2-40B4-BE49-F238E27FC236}">
                <a16:creationId xmlns="" xmlns:a16="http://schemas.microsoft.com/office/drawing/2014/main" id="{DA79E3CA-6FC0-EF06-C6A0-4008702F8C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50" y="2781836"/>
            <a:ext cx="7692628" cy="4046020"/>
          </a:xfrm>
          <a:prstGeom prst="rect">
            <a:avLst/>
          </a:prstGeom>
          <a:solidFill>
            <a:schemeClr val="bg1"/>
          </a:solidFill>
        </p:spPr>
      </p:pic>
      <p:sp>
        <p:nvSpPr>
          <p:cNvPr id="4" name="TextBox 3">
            <a:extLst>
              <a:ext uri="{FF2B5EF4-FFF2-40B4-BE49-F238E27FC236}">
                <a16:creationId xmlns="" xmlns:a16="http://schemas.microsoft.com/office/drawing/2014/main" id="{E1FB1529-2850-C360-84F6-1C24A5542B4E}"/>
              </a:ext>
            </a:extLst>
          </p:cNvPr>
          <p:cNvSpPr txBox="1"/>
          <p:nvPr/>
        </p:nvSpPr>
        <p:spPr>
          <a:xfrm>
            <a:off x="9183229" y="4396781"/>
            <a:ext cx="2968121" cy="584775"/>
          </a:xfrm>
          <a:prstGeom prst="rect">
            <a:avLst/>
          </a:prstGeom>
          <a:noFill/>
        </p:spPr>
        <p:txBody>
          <a:bodyPr wrap="square">
            <a:spAutoFit/>
          </a:bodyPr>
          <a:lstStyle/>
          <a:p>
            <a:pPr algn="ctr"/>
            <a:r>
              <a:rPr lang="en-GB" sz="3200" dirty="0">
                <a:solidFill>
                  <a:schemeClr val="bg1">
                    <a:lumMod val="75000"/>
                  </a:schemeClr>
                </a:solidFill>
                <a:latin typeface="Franklin Gothic Medium" panose="020B0603020102020204" pitchFamily="34" charset="0"/>
              </a:rPr>
              <a:t>Chipiona, Spain</a:t>
            </a:r>
          </a:p>
        </p:txBody>
      </p:sp>
      <p:sp>
        <p:nvSpPr>
          <p:cNvPr id="5" name="TextBox 4">
            <a:extLst>
              <a:ext uri="{FF2B5EF4-FFF2-40B4-BE49-F238E27FC236}">
                <a16:creationId xmlns="" xmlns:a16="http://schemas.microsoft.com/office/drawing/2014/main" id="{3B05CE0D-57AE-C1C7-92E3-94D00ADAA0EC}"/>
              </a:ext>
            </a:extLst>
          </p:cNvPr>
          <p:cNvSpPr txBox="1"/>
          <p:nvPr/>
        </p:nvSpPr>
        <p:spPr>
          <a:xfrm>
            <a:off x="7699168" y="5487064"/>
            <a:ext cx="2968121" cy="584775"/>
          </a:xfrm>
          <a:prstGeom prst="rect">
            <a:avLst/>
          </a:prstGeom>
          <a:noFill/>
        </p:spPr>
        <p:txBody>
          <a:bodyPr wrap="square">
            <a:spAutoFit/>
          </a:bodyPr>
          <a:lstStyle/>
          <a:p>
            <a:pPr algn="ctr"/>
            <a:r>
              <a:rPr lang="en-GB" sz="3200" dirty="0">
                <a:solidFill>
                  <a:schemeClr val="bg1">
                    <a:lumMod val="75000"/>
                  </a:schemeClr>
                </a:solidFill>
                <a:latin typeface="Franklin Gothic Medium" panose="020B0603020102020204" pitchFamily="34" charset="0"/>
              </a:rPr>
              <a:t>Larnaca, Cyprus</a:t>
            </a:r>
          </a:p>
        </p:txBody>
      </p:sp>
      <p:pic>
        <p:nvPicPr>
          <p:cNvPr id="20" name="Picture 18">
            <a:extLst>
              <a:ext uri="{FF2B5EF4-FFF2-40B4-BE49-F238E27FC236}">
                <a16:creationId xmlns="" xmlns:a16="http://schemas.microsoft.com/office/drawing/2014/main" id="{CAE87871-4E3C-0334-C405-C8CC3B3F89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44625" y="4936163"/>
            <a:ext cx="2594597" cy="520931"/>
          </a:xfrm>
          <a:prstGeom prst="rect">
            <a:avLst/>
          </a:prstGeom>
        </p:spPr>
      </p:pic>
      <p:pic>
        <p:nvPicPr>
          <p:cNvPr id="21" name="Picture 14">
            <a:extLst>
              <a:ext uri="{FF2B5EF4-FFF2-40B4-BE49-F238E27FC236}">
                <a16:creationId xmlns="" xmlns:a16="http://schemas.microsoft.com/office/drawing/2014/main" id="{9D2054F0-DA0D-8303-A5D8-92B91D7DE98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816463" y="6045719"/>
            <a:ext cx="2741959" cy="504000"/>
          </a:xfrm>
          <a:prstGeom prst="rect">
            <a:avLst/>
          </a:prstGeom>
        </p:spPr>
      </p:pic>
    </p:spTree>
    <p:extLst>
      <p:ext uri="{BB962C8B-B14F-4D97-AF65-F5344CB8AC3E}">
        <p14:creationId xmlns:p14="http://schemas.microsoft.com/office/powerpoint/2010/main" val="553821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lin ang="10800000" scaled="1"/>
          <a:tileRect/>
        </a:gradFill>
        <a:effectLst/>
      </p:bgPr>
    </p:bg>
    <p:spTree>
      <p:nvGrpSpPr>
        <p:cNvPr id="1" name=""/>
        <p:cNvGrpSpPr/>
        <p:nvPr/>
      </p:nvGrpSpPr>
      <p:grpSpPr>
        <a:xfrm>
          <a:off x="0" y="0"/>
          <a:ext cx="0" cy="0"/>
          <a:chOff x="0" y="0"/>
          <a:chExt cx="0" cy="0"/>
        </a:xfrm>
      </p:grpSpPr>
      <p:sp>
        <p:nvSpPr>
          <p:cNvPr id="8" name="Rounded Rectangle 12">
            <a:extLst>
              <a:ext uri="{FF2B5EF4-FFF2-40B4-BE49-F238E27FC236}">
                <a16:creationId xmlns="" xmlns:a16="http://schemas.microsoft.com/office/drawing/2014/main" id="{BB20AC24-7592-BC01-C8AD-5F731A7EF99E}"/>
              </a:ext>
            </a:extLst>
          </p:cNvPr>
          <p:cNvSpPr/>
          <p:nvPr/>
        </p:nvSpPr>
        <p:spPr>
          <a:xfrm>
            <a:off x="517170" y="2852617"/>
            <a:ext cx="11333081" cy="1505527"/>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Box 3">
            <a:extLst>
              <a:ext uri="{FF2B5EF4-FFF2-40B4-BE49-F238E27FC236}">
                <a16:creationId xmlns="" xmlns:a16="http://schemas.microsoft.com/office/drawing/2014/main" id="{0DD4C6D9-33D8-EB7E-C57F-0F44507861CF}"/>
              </a:ext>
            </a:extLst>
          </p:cNvPr>
          <p:cNvSpPr txBox="1"/>
          <p:nvPr/>
        </p:nvSpPr>
        <p:spPr>
          <a:xfrm>
            <a:off x="120010" y="106755"/>
            <a:ext cx="11804512" cy="6001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FFC000"/>
                </a:solidFill>
                <a:effectLst/>
                <a:uLnTx/>
                <a:uFillTx/>
                <a:latin typeface="Arial" panose="020B0604020202020204" pitchFamily="34" charset="0"/>
                <a:ea typeface="SF Pro Semibold" pitchFamily="2" charset="0"/>
                <a:cs typeface="Arial" panose="020B0604020202020204" pitchFamily="34" charset="0"/>
              </a:rPr>
              <a:t>Non-seismic Tsunami sources: Tsunami Warning @Stromboli </a:t>
            </a:r>
          </a:p>
          <a:p>
            <a:r>
              <a:rPr kumimoji="0" lang="en-GB" sz="1300" b="0" i="1" u="none" strike="noStrike" kern="1200" cap="none" spc="0" normalizeH="0" baseline="0" noProof="0" dirty="0">
                <a:ln>
                  <a:noFill/>
                </a:ln>
                <a:solidFill>
                  <a:srgbClr val="FFC000"/>
                </a:solidFill>
                <a:effectLst/>
                <a:uLnTx/>
                <a:uFillTx/>
                <a:latin typeface="Arial" panose="020B0604020202020204" pitchFamily="34" charset="0"/>
                <a:ea typeface="SF Pro Semibold" pitchFamily="2" charset="0"/>
                <a:cs typeface="Arial" panose="020B0604020202020204" pitchFamily="34" charset="0"/>
              </a:rPr>
              <a:t>F. Romano (INGV) during the</a:t>
            </a:r>
            <a:r>
              <a:rPr kumimoji="0" lang="en-GB" sz="1300" b="0" i="0" u="none" strike="noStrike" kern="1200" cap="none" spc="0" normalizeH="0" baseline="0" noProof="0" dirty="0">
                <a:ln>
                  <a:noFill/>
                </a:ln>
                <a:solidFill>
                  <a:srgbClr val="FFC000"/>
                </a:solidFill>
                <a:effectLst/>
                <a:uLnTx/>
                <a:uFillTx/>
                <a:latin typeface="Arial" panose="020B0604020202020204" pitchFamily="34" charset="0"/>
                <a:ea typeface="SF Pro Semibold" pitchFamily="2" charset="0"/>
                <a:cs typeface="Arial" panose="020B0604020202020204" pitchFamily="34" charset="0"/>
              </a:rPr>
              <a:t> </a:t>
            </a:r>
            <a:r>
              <a:rPr kumimoji="0" lang="en-GB" sz="1300" b="0" i="1" u="none" strike="noStrike" kern="1200" cap="none" spc="0" normalizeH="0" baseline="0" noProof="0" dirty="0">
                <a:ln>
                  <a:noFill/>
                </a:ln>
                <a:solidFill>
                  <a:srgbClr val="FFC000"/>
                </a:solidFill>
                <a:effectLst/>
                <a:uLnTx/>
                <a:uFillTx/>
                <a:latin typeface="Arial" panose="020B0604020202020204" pitchFamily="34" charset="0"/>
                <a:ea typeface="SF Pro Semibold" pitchFamily="2" charset="0"/>
                <a:cs typeface="Arial" panose="020B0604020202020204" pitchFamily="34" charset="0"/>
              </a:rPr>
              <a:t>2nd UNESCO-IOC Global Tsunami Symposium (Banda Aceh, 11-14 November 2024)</a:t>
            </a:r>
            <a:endParaRPr kumimoji="0" lang="en-GB" sz="1300" b="0" i="0" u="none" strike="noStrike" kern="1200" cap="none" spc="0" normalizeH="0" baseline="0" noProof="0" dirty="0">
              <a:ln>
                <a:noFill/>
              </a:ln>
              <a:solidFill>
                <a:srgbClr val="FFC000"/>
              </a:solidFill>
              <a:effectLst/>
              <a:uLnTx/>
              <a:uFillTx/>
              <a:latin typeface="Arial" panose="020B0604020202020204" pitchFamily="34" charset="0"/>
              <a:ea typeface="SF Pro Semibold" pitchFamily="2" charset="0"/>
              <a:cs typeface="Arial" panose="020B0604020202020204" pitchFamily="34" charset="0"/>
            </a:endParaRPr>
          </a:p>
        </p:txBody>
      </p:sp>
      <p:sp>
        <p:nvSpPr>
          <p:cNvPr id="11" name="TextBox 5">
            <a:extLst>
              <a:ext uri="{FF2B5EF4-FFF2-40B4-BE49-F238E27FC236}">
                <a16:creationId xmlns="" xmlns:a16="http://schemas.microsoft.com/office/drawing/2014/main" id="{3641DB98-4C98-4DDB-E55D-A71E902BD57D}"/>
              </a:ext>
            </a:extLst>
          </p:cNvPr>
          <p:cNvSpPr txBox="1"/>
          <p:nvPr/>
        </p:nvSpPr>
        <p:spPr>
          <a:xfrm>
            <a:off x="120010" y="894363"/>
            <a:ext cx="5394099" cy="181588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x-none" sz="1600" b="0" i="0" u="none" strike="noStrike" kern="1200" cap="none" spc="0" normalizeH="0" baseline="0" noProof="0" dirty="0">
                <a:ln>
                  <a:noFill/>
                </a:ln>
                <a:solidFill>
                  <a:srgbClr val="00B0F0"/>
                </a:solidFill>
                <a:effectLst/>
                <a:uLnTx/>
                <a:uFillTx/>
                <a:latin typeface="Arial" panose="020B0604020202020204" pitchFamily="34" charset="0"/>
                <a:ea typeface="SF Pro Semibold" pitchFamily="2" charset="0"/>
                <a:cs typeface="Arial" panose="020B0604020202020204" pitchFamily="34" charset="0"/>
              </a:rPr>
              <a:t>Non-seismic tsunamis </a:t>
            </a:r>
            <a:r>
              <a:rPr kumimoji="0" lang="x-none" sz="1600" b="0" i="0" u="none" strike="noStrike" kern="1200" cap="none" spc="0" normalizeH="0" baseline="0" noProof="0" dirty="0">
                <a:ln>
                  <a:noFill/>
                </a:ln>
                <a:solidFill>
                  <a:prstClr val="white"/>
                </a:solidFill>
                <a:effectLst/>
                <a:uLnTx/>
                <a:uFillTx/>
                <a:latin typeface="Arial" panose="020B0604020202020204" pitchFamily="34" charset="0"/>
                <a:ea typeface="SF Pro Semibold" pitchFamily="2" charset="0"/>
                <a:cs typeface="Arial" panose="020B0604020202020204" pitchFamily="34" charset="0"/>
              </a:rPr>
              <a:t>are a new challenge for TEWS after some recent events (e.g. Anak Krakatau, Hunga Tonga)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600" dirty="0">
                <a:solidFill>
                  <a:prstClr val="white"/>
                </a:solidFill>
                <a:latin typeface="Arial" panose="020B0604020202020204" pitchFamily="34" charset="0"/>
                <a:ea typeface="SF Pro Semibold" pitchFamily="2" charset="0"/>
                <a:cs typeface="Arial" panose="020B0604020202020204" pitchFamily="34" charset="0"/>
              </a:rPr>
              <a:t>In </a:t>
            </a:r>
            <a:r>
              <a:rPr lang="x-none" sz="1600" dirty="0">
                <a:solidFill>
                  <a:srgbClr val="00B0F0"/>
                </a:solidFill>
                <a:latin typeface="Arial" panose="020B0604020202020204" pitchFamily="34" charset="0"/>
                <a:ea typeface="SF Pro Semibold" pitchFamily="2" charset="0"/>
                <a:cs typeface="Arial" panose="020B0604020202020204" pitchFamily="34" charset="0"/>
              </a:rPr>
              <a:t>Italy</a:t>
            </a:r>
            <a:r>
              <a:rPr lang="x-none" sz="1600" dirty="0">
                <a:solidFill>
                  <a:prstClr val="white"/>
                </a:solidFill>
                <a:latin typeface="Arial" panose="020B0604020202020204" pitchFamily="34" charset="0"/>
                <a:ea typeface="SF Pro Semibold" pitchFamily="2" charset="0"/>
                <a:cs typeface="Arial" panose="020B0604020202020204" pitchFamily="34" charset="0"/>
              </a:rPr>
              <a:t> there are </a:t>
            </a:r>
            <a:r>
              <a:rPr lang="x-none" sz="1600" dirty="0">
                <a:solidFill>
                  <a:srgbClr val="00B0F0"/>
                </a:solidFill>
                <a:latin typeface="Arial" panose="020B0604020202020204" pitchFamily="34" charset="0"/>
                <a:ea typeface="SF Pro Semibold" pitchFamily="2" charset="0"/>
                <a:cs typeface="Arial" panose="020B0604020202020204" pitchFamily="34" charset="0"/>
              </a:rPr>
              <a:t>two TEWS</a:t>
            </a:r>
            <a:r>
              <a:rPr lang="x-none" sz="1600" dirty="0">
                <a:solidFill>
                  <a:prstClr val="white"/>
                </a:solidFill>
                <a:latin typeface="Arial" panose="020B0604020202020204" pitchFamily="34" charset="0"/>
                <a:ea typeface="SF Pro Semibold" pitchFamily="2" charset="0"/>
                <a:cs typeface="Arial" panose="020B0604020202020204" pitchFamily="34" charset="0"/>
              </a:rPr>
              <a:t>, one for seismically induced tsunamis (CAT-INGV) and one for tsunami generated by the Stromboli’s volcanic activity that </a:t>
            </a:r>
            <a:r>
              <a:rPr lang="x-none" sz="1600" dirty="0">
                <a:solidFill>
                  <a:srgbClr val="00B0F0"/>
                </a:solidFill>
                <a:latin typeface="Arial" panose="020B0604020202020204" pitchFamily="34" charset="0"/>
                <a:ea typeface="SF Pro Semibold" pitchFamily="2" charset="0"/>
                <a:cs typeface="Arial" panose="020B0604020202020204" pitchFamily="34" charset="0"/>
              </a:rPr>
              <a:t>operate independently </a:t>
            </a:r>
            <a:endParaRPr kumimoji="0" lang="x-none" sz="1600" b="0" i="0" u="none" strike="noStrike" kern="1200" cap="none" spc="0" normalizeH="0" baseline="0" noProof="0" dirty="0">
              <a:ln>
                <a:noFill/>
              </a:ln>
              <a:solidFill>
                <a:srgbClr val="00B0F0"/>
              </a:solidFill>
              <a:effectLst/>
              <a:uLnTx/>
              <a:uFillTx/>
              <a:latin typeface="Arial" panose="020B0604020202020204" pitchFamily="34" charset="0"/>
              <a:ea typeface="SF Pro Semibold" pitchFamily="2" charset="0"/>
              <a:cs typeface="Arial" panose="020B0604020202020204" pitchFamily="34" charset="0"/>
            </a:endParaRPr>
          </a:p>
        </p:txBody>
      </p:sp>
      <p:grpSp>
        <p:nvGrpSpPr>
          <p:cNvPr id="12" name="Group 1">
            <a:extLst>
              <a:ext uri="{FF2B5EF4-FFF2-40B4-BE49-F238E27FC236}">
                <a16:creationId xmlns="" xmlns:a16="http://schemas.microsoft.com/office/drawing/2014/main" id="{E8C6DCB4-19F3-824F-73CA-2A027A53EE2B}"/>
              </a:ext>
            </a:extLst>
          </p:cNvPr>
          <p:cNvGrpSpPr/>
          <p:nvPr/>
        </p:nvGrpSpPr>
        <p:grpSpPr>
          <a:xfrm>
            <a:off x="8770777" y="-1"/>
            <a:ext cx="3421224" cy="718457"/>
            <a:chOff x="0" y="4708216"/>
            <a:chExt cx="10537371" cy="2149784"/>
          </a:xfrm>
        </p:grpSpPr>
        <p:sp>
          <p:nvSpPr>
            <p:cNvPr id="13" name="Rectangle 2">
              <a:extLst>
                <a:ext uri="{FF2B5EF4-FFF2-40B4-BE49-F238E27FC236}">
                  <a16:creationId xmlns="" xmlns:a16="http://schemas.microsoft.com/office/drawing/2014/main" id="{AE6ADB87-DBAA-6DBD-7AFA-48D6DEB87ADC}"/>
                </a:ext>
              </a:extLst>
            </p:cNvPr>
            <p:cNvSpPr/>
            <p:nvPr/>
          </p:nvSpPr>
          <p:spPr>
            <a:xfrm>
              <a:off x="0" y="4708216"/>
              <a:ext cx="10537371" cy="21497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5" name="Google Shape;80;p3">
              <a:extLst>
                <a:ext uri="{FF2B5EF4-FFF2-40B4-BE49-F238E27FC236}">
                  <a16:creationId xmlns="" xmlns:a16="http://schemas.microsoft.com/office/drawing/2014/main" id="{F05C71FB-96A5-AF44-25E9-ED49BC6AFBC2}"/>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4000" y="4940300"/>
              <a:ext cx="5023772" cy="1765130"/>
            </a:xfrm>
            <a:prstGeom prst="rect">
              <a:avLst/>
            </a:prstGeom>
            <a:noFill/>
            <a:ln>
              <a:noFill/>
            </a:ln>
          </p:spPr>
        </p:pic>
        <p:pic>
          <p:nvPicPr>
            <p:cNvPr id="16" name="Immagine 10">
              <a:extLst>
                <a:ext uri="{FF2B5EF4-FFF2-40B4-BE49-F238E27FC236}">
                  <a16:creationId xmlns="" xmlns:a16="http://schemas.microsoft.com/office/drawing/2014/main" id="{619B2A0C-56F3-5EED-4751-0BAE5FB622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1802" y="4955651"/>
              <a:ext cx="4851774" cy="1567320"/>
            </a:xfrm>
            <a:prstGeom prst="rect">
              <a:avLst/>
            </a:prstGeom>
            <a:solidFill>
              <a:srgbClr val="FFFFFF"/>
            </a:solidFill>
            <a:effectLst>
              <a:outerShdw blurRad="50800" dist="38100" dir="2700000" algn="tl" rotWithShape="0">
                <a:prstClr val="black">
                  <a:alpha val="40000"/>
                </a:prstClr>
              </a:outerShdw>
            </a:effectLst>
          </p:spPr>
        </p:pic>
      </p:grpSp>
      <p:sp>
        <p:nvSpPr>
          <p:cNvPr id="17" name="Right Arrow 9">
            <a:extLst>
              <a:ext uri="{FF2B5EF4-FFF2-40B4-BE49-F238E27FC236}">
                <a16:creationId xmlns="" xmlns:a16="http://schemas.microsoft.com/office/drawing/2014/main" id="{FBC5FD3E-8D95-C625-F533-3610C0F55A01}"/>
              </a:ext>
            </a:extLst>
          </p:cNvPr>
          <p:cNvSpPr/>
          <p:nvPr/>
        </p:nvSpPr>
        <p:spPr>
          <a:xfrm>
            <a:off x="5701147" y="1495866"/>
            <a:ext cx="660400" cy="529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TextBox 10">
            <a:extLst>
              <a:ext uri="{FF2B5EF4-FFF2-40B4-BE49-F238E27FC236}">
                <a16:creationId xmlns="" xmlns:a16="http://schemas.microsoft.com/office/drawing/2014/main" id="{DE2CF148-702B-0022-05F2-D2D513AA5609}"/>
              </a:ext>
            </a:extLst>
          </p:cNvPr>
          <p:cNvSpPr txBox="1"/>
          <p:nvPr/>
        </p:nvSpPr>
        <p:spPr>
          <a:xfrm>
            <a:off x="6464172" y="1286864"/>
            <a:ext cx="5507573" cy="83099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GB" sz="1600" dirty="0">
                <a:solidFill>
                  <a:schemeClr val="bg1"/>
                </a:solidFill>
                <a:effectLst/>
                <a:latin typeface="Arial" panose="020B0604020202020204" pitchFamily="34" charset="0"/>
                <a:cs typeface="Arial" panose="020B0604020202020204" pitchFamily="34" charset="0"/>
              </a:rPr>
              <a:t>moving towards a more </a:t>
            </a:r>
            <a:r>
              <a:rPr lang="en-GB" sz="1600" dirty="0">
                <a:solidFill>
                  <a:srgbClr val="00B0F0"/>
                </a:solidFill>
                <a:effectLst/>
                <a:latin typeface="Arial" panose="020B0604020202020204" pitchFamily="34" charset="0"/>
                <a:cs typeface="Arial" panose="020B0604020202020204" pitchFamily="34" charset="0"/>
              </a:rPr>
              <a:t>comprehensive and unified approach</a:t>
            </a:r>
            <a:r>
              <a:rPr lang="en-GB" sz="1600" dirty="0">
                <a:solidFill>
                  <a:schemeClr val="bg1"/>
                </a:solidFill>
                <a:effectLst/>
                <a:latin typeface="Arial" panose="020B0604020202020204" pitchFamily="34" charset="0"/>
                <a:cs typeface="Arial" panose="020B0604020202020204" pitchFamily="34" charset="0"/>
              </a:rPr>
              <a:t> to tsunami monitoring and tsunami risk management is necessary</a:t>
            </a:r>
            <a:endParaRPr kumimoji="0" lang="x-none" sz="1600" b="0" i="0" u="none" strike="noStrike" kern="1200" cap="none" spc="0" normalizeH="0" baseline="0" noProof="0" dirty="0">
              <a:ln>
                <a:noFill/>
              </a:ln>
              <a:solidFill>
                <a:prstClr val="white"/>
              </a:solidFill>
              <a:effectLst/>
              <a:uLnTx/>
              <a:uFillTx/>
              <a:latin typeface="Arial" panose="020B0604020202020204" pitchFamily="34" charset="0"/>
              <a:ea typeface="SF Pro Semibold" pitchFamily="2" charset="0"/>
              <a:cs typeface="Arial" panose="020B0604020202020204" pitchFamily="34" charset="0"/>
            </a:endParaRPr>
          </a:p>
        </p:txBody>
      </p:sp>
      <p:sp>
        <p:nvSpPr>
          <p:cNvPr id="19" name="TextBox 11">
            <a:extLst>
              <a:ext uri="{FF2B5EF4-FFF2-40B4-BE49-F238E27FC236}">
                <a16:creationId xmlns="" xmlns:a16="http://schemas.microsoft.com/office/drawing/2014/main" id="{00314F3B-B189-8810-5A02-63FC4E19AF3E}"/>
              </a:ext>
            </a:extLst>
          </p:cNvPr>
          <p:cNvSpPr txBox="1"/>
          <p:nvPr/>
        </p:nvSpPr>
        <p:spPr>
          <a:xfrm>
            <a:off x="617414" y="2973483"/>
            <a:ext cx="11140475" cy="1323439"/>
          </a:xfrm>
          <a:prstGeom prst="rect">
            <a:avLst/>
          </a:prstGeom>
          <a:noFill/>
        </p:spPr>
        <p:txBody>
          <a:bodyPr wrap="square" rtlCol="0">
            <a:spAutoFit/>
          </a:bodyPr>
          <a:lstStyle/>
          <a:p>
            <a:r>
              <a:rPr lang="en-GB" sz="1600" dirty="0">
                <a:solidFill>
                  <a:schemeClr val="bg1"/>
                </a:solidFill>
                <a:effectLst/>
                <a:latin typeface="Arial" panose="020B0604020202020204" pitchFamily="34" charset="0"/>
                <a:cs typeface="Arial" panose="020B0604020202020204" pitchFamily="34" charset="0"/>
              </a:rPr>
              <a:t>A multi-hazard TEWS represents a </a:t>
            </a:r>
            <a:r>
              <a:rPr lang="en-GB" sz="1600" dirty="0">
                <a:solidFill>
                  <a:srgbClr val="00B0F0"/>
                </a:solidFill>
                <a:effectLst/>
                <a:latin typeface="Arial" panose="020B0604020202020204" pitchFamily="34" charset="0"/>
                <a:cs typeface="Arial" panose="020B0604020202020204" pitchFamily="34" charset="0"/>
              </a:rPr>
              <a:t>challenge</a:t>
            </a:r>
            <a:r>
              <a:rPr lang="en-GB" sz="1600" dirty="0">
                <a:solidFill>
                  <a:schemeClr val="bg1"/>
                </a:solidFill>
                <a:effectLst/>
                <a:latin typeface="Arial" panose="020B0604020202020204" pitchFamily="34" charset="0"/>
                <a:cs typeface="Arial" panose="020B0604020202020204" pitchFamily="34" charset="0"/>
              </a:rPr>
              <a:t> because it is necessary </a:t>
            </a:r>
            <a:r>
              <a:rPr lang="en-GB" sz="1600" dirty="0">
                <a:solidFill>
                  <a:schemeClr val="bg1"/>
                </a:solidFill>
                <a:effectLst/>
                <a:latin typeface="SFProDisplay" pitchFamily="2" charset="0"/>
              </a:rPr>
              <a:t>to address: </a:t>
            </a:r>
            <a:endParaRPr lang="en-GB" sz="1600" dirty="0">
              <a:solidFill>
                <a:schemeClr val="bg1"/>
              </a:solidFill>
            </a:endParaRPr>
          </a:p>
          <a:p>
            <a:r>
              <a:rPr lang="en-GB" sz="1600" dirty="0">
                <a:solidFill>
                  <a:schemeClr val="bg1"/>
                </a:solidFill>
                <a:effectLst/>
                <a:latin typeface="CourierNewPSMT" panose="02070309020205020404" pitchFamily="49" charset="0"/>
              </a:rPr>
              <a:t>o </a:t>
            </a:r>
            <a:r>
              <a:rPr lang="en-GB" sz="1600" dirty="0">
                <a:solidFill>
                  <a:schemeClr val="bg1"/>
                </a:solidFill>
                <a:effectLst/>
                <a:latin typeface="SFProDisplay" pitchFamily="2" charset="0"/>
              </a:rPr>
              <a:t>Different types of </a:t>
            </a:r>
            <a:r>
              <a:rPr lang="en-GB" sz="1600" dirty="0">
                <a:solidFill>
                  <a:srgbClr val="FFFF00"/>
                </a:solidFill>
                <a:effectLst/>
                <a:latin typeface="SFProDisplay" pitchFamily="2" charset="0"/>
              </a:rPr>
              <a:t>observations</a:t>
            </a:r>
            <a:r>
              <a:rPr lang="en-GB" sz="1600" dirty="0">
                <a:solidFill>
                  <a:schemeClr val="bg1"/>
                </a:solidFill>
                <a:effectLst/>
                <a:latin typeface="SFProDisplay" pitchFamily="2" charset="0"/>
              </a:rPr>
              <a:t> with which the volcano and associated tsunami can be monitored </a:t>
            </a:r>
            <a:endParaRPr lang="en-GB" sz="1600" dirty="0">
              <a:solidFill>
                <a:schemeClr val="bg1"/>
              </a:solidFill>
            </a:endParaRPr>
          </a:p>
          <a:p>
            <a:r>
              <a:rPr lang="en-GB" sz="1600" dirty="0">
                <a:solidFill>
                  <a:schemeClr val="bg1"/>
                </a:solidFill>
                <a:effectLst/>
                <a:latin typeface="CourierNewPSMT" panose="02070309020205020404" pitchFamily="49" charset="0"/>
              </a:rPr>
              <a:t>o </a:t>
            </a:r>
            <a:r>
              <a:rPr lang="en-GB" sz="1600" dirty="0">
                <a:solidFill>
                  <a:schemeClr val="bg1"/>
                </a:solidFill>
                <a:effectLst/>
                <a:latin typeface="SFProDisplay" pitchFamily="2" charset="0"/>
              </a:rPr>
              <a:t>Different types of </a:t>
            </a:r>
            <a:r>
              <a:rPr lang="en-GB" sz="1600" dirty="0">
                <a:solidFill>
                  <a:srgbClr val="FFFF00"/>
                </a:solidFill>
                <a:effectLst/>
                <a:latin typeface="SFProDisplay" pitchFamily="2" charset="0"/>
              </a:rPr>
              <a:t>numerical modelling </a:t>
            </a:r>
            <a:r>
              <a:rPr lang="en-GB" sz="1600" dirty="0">
                <a:solidFill>
                  <a:schemeClr val="bg1"/>
                </a:solidFill>
                <a:effectLst/>
                <a:latin typeface="SFProDisplay" pitchFamily="2" charset="0"/>
              </a:rPr>
              <a:t>of the generation and propagation phase of tsunamis generated by non-seismic sources </a:t>
            </a:r>
            <a:endParaRPr lang="en-GB" sz="1600" dirty="0">
              <a:solidFill>
                <a:schemeClr val="bg1"/>
              </a:solidFill>
            </a:endParaRPr>
          </a:p>
          <a:p>
            <a:r>
              <a:rPr lang="en-GB" sz="1600" dirty="0">
                <a:solidFill>
                  <a:schemeClr val="bg1"/>
                </a:solidFill>
                <a:effectLst/>
                <a:latin typeface="CourierNewPSMT" panose="02070309020205020404" pitchFamily="49" charset="0"/>
              </a:rPr>
              <a:t>o </a:t>
            </a:r>
            <a:r>
              <a:rPr lang="en-GB" sz="1600" dirty="0">
                <a:solidFill>
                  <a:srgbClr val="FFFF00"/>
                </a:solidFill>
                <a:effectLst/>
                <a:latin typeface="SFProDisplay" pitchFamily="2" charset="0"/>
              </a:rPr>
              <a:t>Hazard</a:t>
            </a:r>
            <a:r>
              <a:rPr lang="en-GB" sz="1600" dirty="0">
                <a:solidFill>
                  <a:schemeClr val="bg1"/>
                </a:solidFill>
                <a:effectLst/>
                <a:latin typeface="SFProDisplay" pitchFamily="2" charset="0"/>
              </a:rPr>
              <a:t> analysis for volcanic tsunamis</a:t>
            </a:r>
            <a:br>
              <a:rPr lang="en-GB" sz="1600" dirty="0">
                <a:solidFill>
                  <a:schemeClr val="bg1"/>
                </a:solidFill>
                <a:effectLst/>
                <a:latin typeface="SFProDisplay" pitchFamily="2" charset="0"/>
              </a:rPr>
            </a:br>
            <a:r>
              <a:rPr lang="en-GB" sz="1600" dirty="0">
                <a:solidFill>
                  <a:schemeClr val="bg1"/>
                </a:solidFill>
                <a:effectLst/>
                <a:latin typeface="CourierNewPSMT" panose="02070309020205020404" pitchFamily="49" charset="0"/>
              </a:rPr>
              <a:t>o </a:t>
            </a:r>
            <a:r>
              <a:rPr lang="en-GB" sz="1600" dirty="0">
                <a:solidFill>
                  <a:schemeClr val="bg1"/>
                </a:solidFill>
                <a:effectLst/>
                <a:latin typeface="SFProDisplay" pitchFamily="2" charset="0"/>
              </a:rPr>
              <a:t>Alerting and tsunami </a:t>
            </a:r>
            <a:r>
              <a:rPr lang="en-GB" sz="1600" dirty="0">
                <a:solidFill>
                  <a:srgbClr val="FFFF00"/>
                </a:solidFill>
                <a:effectLst/>
                <a:latin typeface="SFProDisplay" pitchFamily="2" charset="0"/>
              </a:rPr>
              <a:t>forecasting</a:t>
            </a:r>
            <a:r>
              <a:rPr lang="en-GB" sz="1600" dirty="0">
                <a:solidFill>
                  <a:schemeClr val="bg1"/>
                </a:solidFill>
                <a:effectLst/>
                <a:latin typeface="SFProDisplay" pitchFamily="2" charset="0"/>
              </a:rPr>
              <a:t> procedures for this type of events (including the integration in the national and regional TEWS)</a:t>
            </a:r>
            <a:endParaRPr lang="en-GB" sz="1600" dirty="0">
              <a:solidFill>
                <a:schemeClr val="bg1"/>
              </a:solidFill>
            </a:endParaRPr>
          </a:p>
        </p:txBody>
      </p:sp>
      <p:sp>
        <p:nvSpPr>
          <p:cNvPr id="20" name="Bent Up Arrow 13">
            <a:extLst>
              <a:ext uri="{FF2B5EF4-FFF2-40B4-BE49-F238E27FC236}">
                <a16:creationId xmlns="" xmlns:a16="http://schemas.microsoft.com/office/drawing/2014/main" id="{C34000E1-A81C-32F2-F139-19947DEE4DCA}"/>
              </a:ext>
            </a:extLst>
          </p:cNvPr>
          <p:cNvSpPr/>
          <p:nvPr/>
        </p:nvSpPr>
        <p:spPr>
          <a:xfrm>
            <a:off x="10352672" y="2692028"/>
            <a:ext cx="759522" cy="542803"/>
          </a:xfrm>
          <a:prstGeom prst="ben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1" name="TextBox 14">
            <a:extLst>
              <a:ext uri="{FF2B5EF4-FFF2-40B4-BE49-F238E27FC236}">
                <a16:creationId xmlns="" xmlns:a16="http://schemas.microsoft.com/office/drawing/2014/main" id="{0E6D2329-B06A-C3D3-4F9B-0F173AC8434E}"/>
              </a:ext>
            </a:extLst>
          </p:cNvPr>
          <p:cNvSpPr txBox="1"/>
          <p:nvPr/>
        </p:nvSpPr>
        <p:spPr>
          <a:xfrm>
            <a:off x="9664635" y="2147250"/>
            <a:ext cx="2407355" cy="5847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GB" sz="1600" dirty="0">
                <a:solidFill>
                  <a:srgbClr val="FFFF00"/>
                </a:solidFill>
                <a:effectLst/>
                <a:latin typeface="Arial" panose="020B0604020202020204" pitchFamily="34" charset="0"/>
                <a:cs typeface="Arial" panose="020B0604020202020204" pitchFamily="34" charset="0"/>
              </a:rPr>
              <a:t>Italian project promoted by Italian Civil Protection</a:t>
            </a:r>
            <a:endParaRPr kumimoji="0" lang="x-none" sz="1600" b="0" i="0" u="none" strike="noStrike" kern="1200" cap="none" spc="0" normalizeH="0" baseline="0" noProof="0" dirty="0">
              <a:ln>
                <a:noFill/>
              </a:ln>
              <a:solidFill>
                <a:srgbClr val="FFFF00"/>
              </a:solidFill>
              <a:effectLst/>
              <a:uLnTx/>
              <a:uFillTx/>
              <a:latin typeface="Arial" panose="020B0604020202020204" pitchFamily="34" charset="0"/>
              <a:ea typeface="SF Pro Semibold" pitchFamily="2" charset="0"/>
              <a:cs typeface="Arial" panose="020B0604020202020204" pitchFamily="34" charset="0"/>
            </a:endParaRPr>
          </a:p>
        </p:txBody>
      </p:sp>
      <p:sp>
        <p:nvSpPr>
          <p:cNvPr id="22" name="TextBox 15">
            <a:extLst>
              <a:ext uri="{FF2B5EF4-FFF2-40B4-BE49-F238E27FC236}">
                <a16:creationId xmlns="" xmlns:a16="http://schemas.microsoft.com/office/drawing/2014/main" id="{E76E50DB-0EBF-2CFD-81A3-1CBD1760029C}"/>
              </a:ext>
            </a:extLst>
          </p:cNvPr>
          <p:cNvSpPr txBox="1"/>
          <p:nvPr/>
        </p:nvSpPr>
        <p:spPr>
          <a:xfrm>
            <a:off x="517170" y="4703255"/>
            <a:ext cx="4442691" cy="5847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GB" sz="1600" dirty="0">
                <a:solidFill>
                  <a:schemeClr val="bg1"/>
                </a:solidFill>
                <a:effectLst/>
                <a:latin typeface="Arial" panose="020B0604020202020204" pitchFamily="34" charset="0"/>
                <a:cs typeface="Arial" panose="020B0604020202020204" pitchFamily="34" charset="0"/>
              </a:rPr>
              <a:t>In thi</a:t>
            </a:r>
            <a:r>
              <a:rPr lang="en-GB" sz="1600" dirty="0">
                <a:solidFill>
                  <a:schemeClr val="bg1"/>
                </a:solidFill>
                <a:latin typeface="Arial" panose="020B0604020202020204" pitchFamily="34" charset="0"/>
                <a:cs typeface="Arial" panose="020B0604020202020204" pitchFamily="34" charset="0"/>
              </a:rPr>
              <a:t>s framework INGV organised an </a:t>
            </a:r>
            <a:r>
              <a:rPr lang="en-GB" sz="1600" dirty="0">
                <a:solidFill>
                  <a:srgbClr val="00B0F0"/>
                </a:solidFill>
                <a:latin typeface="Arial" panose="020B0604020202020204" pitchFamily="34" charset="0"/>
                <a:cs typeface="Arial" panose="020B0604020202020204" pitchFamily="34" charset="0"/>
              </a:rPr>
              <a:t>international workshop</a:t>
            </a:r>
            <a:endParaRPr kumimoji="0" lang="x-none" sz="1600" b="0" i="0" u="none" strike="noStrike" kern="1200" cap="none" spc="0" normalizeH="0" baseline="0" noProof="0" dirty="0">
              <a:ln>
                <a:noFill/>
              </a:ln>
              <a:solidFill>
                <a:srgbClr val="00B0F0"/>
              </a:solidFill>
              <a:effectLst/>
              <a:uLnTx/>
              <a:uFillTx/>
              <a:latin typeface="Arial" panose="020B0604020202020204" pitchFamily="34" charset="0"/>
              <a:ea typeface="SF Pro Semibold" pitchFamily="2" charset="0"/>
              <a:cs typeface="Arial" panose="020B0604020202020204" pitchFamily="34" charset="0"/>
            </a:endParaRPr>
          </a:p>
        </p:txBody>
      </p:sp>
      <p:sp>
        <p:nvSpPr>
          <p:cNvPr id="23" name="TextBox 16">
            <a:extLst>
              <a:ext uri="{FF2B5EF4-FFF2-40B4-BE49-F238E27FC236}">
                <a16:creationId xmlns="" xmlns:a16="http://schemas.microsoft.com/office/drawing/2014/main" id="{23D4EA2A-57C4-F96D-121E-AC01E0ED9E08}"/>
              </a:ext>
            </a:extLst>
          </p:cNvPr>
          <p:cNvSpPr txBox="1"/>
          <p:nvPr/>
        </p:nvSpPr>
        <p:spPr>
          <a:xfrm>
            <a:off x="5514109" y="4743983"/>
            <a:ext cx="6677892" cy="2246769"/>
          </a:xfrm>
          <a:prstGeom prst="rect">
            <a:avLst/>
          </a:prstGeom>
          <a:solidFill>
            <a:schemeClr val="accent1"/>
          </a:solidFill>
        </p:spPr>
        <p:txBody>
          <a:bodyPr wrap="square" rtlCol="0">
            <a:spAutoFit/>
          </a:bodyPr>
          <a:lstStyle/>
          <a:p>
            <a:pPr marL="342900" indent="-342900">
              <a:buFont typeface="Arial" panose="020B0604020202020204" pitchFamily="34" charset="0"/>
              <a:buChar char="•"/>
            </a:pPr>
            <a:r>
              <a:rPr lang="it-IT" sz="1400" dirty="0" err="1">
                <a:solidFill>
                  <a:schemeClr val="bg1"/>
                </a:solidFill>
                <a:latin typeface="Arial" panose="020B0604020202020204" pitchFamily="34" charset="0"/>
                <a:ea typeface="SF Pro Semibold" pitchFamily="2" charset="0"/>
                <a:cs typeface="Arial" panose="020B0604020202020204" pitchFamily="34" charset="0"/>
              </a:rPr>
              <a:t>Endorsed</a:t>
            </a:r>
            <a:r>
              <a:rPr lang="it-IT" sz="1400" dirty="0">
                <a:solidFill>
                  <a:schemeClr val="bg1"/>
                </a:solidFill>
                <a:latin typeface="Arial" panose="020B0604020202020204" pitchFamily="34" charset="0"/>
                <a:ea typeface="SF Pro Semibold" pitchFamily="2" charset="0"/>
                <a:cs typeface="Arial" panose="020B0604020202020204" pitchFamily="34" charset="0"/>
              </a:rPr>
              <a:t> by the </a:t>
            </a:r>
            <a:r>
              <a:rPr lang="it-IT" sz="1400" dirty="0">
                <a:solidFill>
                  <a:srgbClr val="00B0F0"/>
                </a:solidFill>
                <a:latin typeface="Arial" panose="020B0604020202020204" pitchFamily="34" charset="0"/>
                <a:ea typeface="SF Pro Semibold" pitchFamily="2" charset="0"/>
                <a:cs typeface="Arial" panose="020B0604020202020204" pitchFamily="34" charset="0"/>
              </a:rPr>
              <a:t>TT on </a:t>
            </a:r>
            <a:r>
              <a:rPr lang="en-GB" sz="1400" dirty="0">
                <a:solidFill>
                  <a:srgbClr val="00B0F0"/>
                </a:solidFill>
                <a:effectLst/>
                <a:latin typeface="Arial" panose="020B0604020202020204" pitchFamily="34" charset="0"/>
                <a:cs typeface="Arial" panose="020B0604020202020204" pitchFamily="34" charset="0"/>
              </a:rPr>
              <a:t>Non Seismic Tsunami sources </a:t>
            </a:r>
            <a:r>
              <a:rPr lang="en-GB" sz="1400" dirty="0">
                <a:solidFill>
                  <a:schemeClr val="bg1"/>
                </a:solidFill>
                <a:effectLst/>
                <a:latin typeface="Arial" panose="020B0604020202020204" pitchFamily="34" charset="0"/>
                <a:cs typeface="Arial" panose="020B0604020202020204" pitchFamily="34" charset="0"/>
              </a:rPr>
              <a:t>for the ICG/NEAMTWS</a:t>
            </a:r>
          </a:p>
          <a:p>
            <a:pPr marL="342900" indent="-342900">
              <a:buFont typeface="Arial" panose="020B0604020202020204" pitchFamily="34" charset="0"/>
              <a:buChar char="•"/>
            </a:pPr>
            <a:r>
              <a:rPr lang="en-GB" sz="1400" dirty="0">
                <a:solidFill>
                  <a:schemeClr val="bg1"/>
                </a:solidFill>
                <a:latin typeface="Arial" panose="020B0604020202020204" pitchFamily="34" charset="0"/>
                <a:ea typeface="SF Pro Semibold" pitchFamily="2" charset="0"/>
                <a:cs typeface="Arial" panose="020B0604020202020204" pitchFamily="34" charset="0"/>
              </a:rPr>
              <a:t>Endorsed by the </a:t>
            </a:r>
            <a:r>
              <a:rPr lang="en-GB" sz="1400" dirty="0">
                <a:solidFill>
                  <a:srgbClr val="00B0F0"/>
                </a:solidFill>
                <a:latin typeface="Arial" panose="020B0604020202020204" pitchFamily="34" charset="0"/>
                <a:ea typeface="SF Pro Semibold" pitchFamily="2" charset="0"/>
                <a:cs typeface="Arial" panose="020B0604020202020204" pitchFamily="34" charset="0"/>
              </a:rPr>
              <a:t>UN Decade of Ocean Science for Sustainable Development</a:t>
            </a:r>
            <a:endParaRPr lang="x-none" sz="1400" dirty="0">
              <a:solidFill>
                <a:srgbClr val="00B0F0"/>
              </a:solidFill>
              <a:latin typeface="Arial" panose="020B0604020202020204" pitchFamily="34" charset="0"/>
              <a:ea typeface="SF Pro Semibold" pitchFamily="2" charset="0"/>
              <a:cs typeface="Arial" panose="020B0604020202020204" pitchFamily="34" charset="0"/>
            </a:endParaRPr>
          </a:p>
          <a:p>
            <a:pPr marL="342900" indent="-342900">
              <a:buFont typeface="Arial" panose="020B0604020202020204" pitchFamily="34" charset="0"/>
              <a:buChar char="•"/>
            </a:pPr>
            <a:endParaRPr lang="x-none" sz="1400" dirty="0">
              <a:solidFill>
                <a:schemeClr val="bg1"/>
              </a:solidFill>
              <a:latin typeface="Arial" panose="020B0604020202020204" pitchFamily="34" charset="0"/>
              <a:ea typeface="SF Pro Semibold" pitchFamily="2" charset="0"/>
              <a:cs typeface="Arial" panose="020B0604020202020204" pitchFamily="34" charset="0"/>
            </a:endParaRPr>
          </a:p>
          <a:p>
            <a:r>
              <a:rPr lang="en-GB" sz="1400" dirty="0">
                <a:solidFill>
                  <a:schemeClr val="bg1"/>
                </a:solidFill>
                <a:latin typeface="Arial" panose="020B0604020202020204" pitchFamily="34" charset="0"/>
                <a:ea typeface="SF Pro Semibold" pitchFamily="2" charset="0"/>
                <a:cs typeface="Arial" panose="020B0604020202020204" pitchFamily="34" charset="0"/>
              </a:rPr>
              <a:t>T</a:t>
            </a:r>
            <a:r>
              <a:rPr lang="x-none" sz="1400" dirty="0">
                <a:solidFill>
                  <a:schemeClr val="bg1"/>
                </a:solidFill>
                <a:latin typeface="Arial" panose="020B0604020202020204" pitchFamily="34" charset="0"/>
                <a:ea typeface="SF Pro Semibold" pitchFamily="2" charset="0"/>
                <a:cs typeface="Arial" panose="020B0604020202020204" pitchFamily="34" charset="0"/>
              </a:rPr>
              <a:t>he workshop aimed at inviting worldwide geophysical experts to:</a:t>
            </a:r>
          </a:p>
          <a:p>
            <a:pPr marL="342900" indent="-342900">
              <a:buFont typeface="Arial" panose="020B0604020202020204" pitchFamily="34" charset="0"/>
              <a:buChar char="•"/>
            </a:pPr>
            <a:r>
              <a:rPr lang="it-IT" sz="1400" dirty="0">
                <a:solidFill>
                  <a:srgbClr val="00B0F0"/>
                </a:solidFill>
                <a:latin typeface="Arial" panose="020B0604020202020204" pitchFamily="34" charset="0"/>
                <a:ea typeface="SF Pro Semibold" pitchFamily="2" charset="0"/>
                <a:cs typeface="Arial" panose="020B0604020202020204" pitchFamily="34" charset="0"/>
              </a:rPr>
              <a:t>Review</a:t>
            </a:r>
            <a:r>
              <a:rPr lang="it-IT" sz="1400" dirty="0">
                <a:solidFill>
                  <a:schemeClr val="bg1"/>
                </a:solidFill>
                <a:latin typeface="Arial" panose="020B0604020202020204" pitchFamily="34" charset="0"/>
                <a:ea typeface="SF Pro Semibold" pitchFamily="2" charset="0"/>
                <a:cs typeface="Arial" panose="020B0604020202020204" pitchFamily="34" charset="0"/>
              </a:rPr>
              <a:t> the state of the art </a:t>
            </a:r>
            <a:r>
              <a:rPr lang="it-IT" sz="1400" dirty="0" err="1">
                <a:solidFill>
                  <a:schemeClr val="bg1"/>
                </a:solidFill>
                <a:latin typeface="Arial" panose="020B0604020202020204" pitchFamily="34" charset="0"/>
                <a:ea typeface="SF Pro Semibold" pitchFamily="2" charset="0"/>
                <a:cs typeface="Arial" panose="020B0604020202020204" pitchFamily="34" charset="0"/>
              </a:rPr>
              <a:t>about</a:t>
            </a:r>
            <a:r>
              <a:rPr lang="it-IT" sz="1400" dirty="0">
                <a:solidFill>
                  <a:schemeClr val="bg1"/>
                </a:solidFill>
                <a:latin typeface="Arial" panose="020B0604020202020204" pitchFamily="34" charset="0"/>
                <a:ea typeface="SF Pro Semibold" pitchFamily="2" charset="0"/>
                <a:cs typeface="Arial" panose="020B0604020202020204" pitchFamily="34" charset="0"/>
              </a:rPr>
              <a:t> </a:t>
            </a:r>
            <a:r>
              <a:rPr lang="it-IT" sz="1400" dirty="0" err="1">
                <a:solidFill>
                  <a:srgbClr val="00B0F0"/>
                </a:solidFill>
                <a:latin typeface="Arial" panose="020B0604020202020204" pitchFamily="34" charset="0"/>
                <a:ea typeface="SF Pro Semibold" pitchFamily="2" charset="0"/>
                <a:cs typeface="Arial" panose="020B0604020202020204" pitchFamily="34" charset="0"/>
              </a:rPr>
              <a:t>Observations</a:t>
            </a:r>
            <a:r>
              <a:rPr lang="it-IT" sz="1400" dirty="0">
                <a:solidFill>
                  <a:srgbClr val="00B0F0"/>
                </a:solidFill>
                <a:latin typeface="Arial" panose="020B0604020202020204" pitchFamily="34" charset="0"/>
                <a:ea typeface="SF Pro Semibold" pitchFamily="2" charset="0"/>
                <a:cs typeface="Arial" panose="020B0604020202020204" pitchFamily="34" charset="0"/>
              </a:rPr>
              <a:t>, </a:t>
            </a:r>
            <a:r>
              <a:rPr lang="it-IT" sz="1400" dirty="0" err="1">
                <a:solidFill>
                  <a:srgbClr val="00B0F0"/>
                </a:solidFill>
                <a:latin typeface="Arial" panose="020B0604020202020204" pitchFamily="34" charset="0"/>
                <a:ea typeface="SF Pro Semibold" pitchFamily="2" charset="0"/>
                <a:cs typeface="Arial" panose="020B0604020202020204" pitchFamily="34" charset="0"/>
              </a:rPr>
              <a:t>Modeling</a:t>
            </a:r>
            <a:r>
              <a:rPr lang="it-IT" sz="1400" dirty="0">
                <a:solidFill>
                  <a:srgbClr val="00B0F0"/>
                </a:solidFill>
                <a:latin typeface="Arial" panose="020B0604020202020204" pitchFamily="34" charset="0"/>
                <a:ea typeface="SF Pro Semibold" pitchFamily="2" charset="0"/>
                <a:cs typeface="Arial" panose="020B0604020202020204" pitchFamily="34" charset="0"/>
              </a:rPr>
              <a:t>, Hazard, and Forecasting</a:t>
            </a:r>
            <a:r>
              <a:rPr lang="it-IT" sz="1400" dirty="0">
                <a:solidFill>
                  <a:schemeClr val="bg1"/>
                </a:solidFill>
                <a:latin typeface="Arial" panose="020B0604020202020204" pitchFamily="34" charset="0"/>
                <a:ea typeface="SF Pro Semibold" pitchFamily="2" charset="0"/>
                <a:cs typeface="Arial" panose="020B0604020202020204" pitchFamily="34" charset="0"/>
              </a:rPr>
              <a:t> for tsunami </a:t>
            </a:r>
            <a:r>
              <a:rPr lang="it-IT" sz="1400" dirty="0" err="1">
                <a:solidFill>
                  <a:schemeClr val="bg1"/>
                </a:solidFill>
                <a:latin typeface="Arial" panose="020B0604020202020204" pitchFamily="34" charset="0"/>
                <a:ea typeface="SF Pro Semibold" pitchFamily="2" charset="0"/>
                <a:cs typeface="Arial" panose="020B0604020202020204" pitchFamily="34" charset="0"/>
              </a:rPr>
              <a:t>generated</a:t>
            </a:r>
            <a:r>
              <a:rPr lang="it-IT" sz="1400" dirty="0">
                <a:solidFill>
                  <a:schemeClr val="bg1"/>
                </a:solidFill>
                <a:latin typeface="Arial" panose="020B0604020202020204" pitchFamily="34" charset="0"/>
                <a:ea typeface="SF Pro Semibold" pitchFamily="2" charset="0"/>
                <a:cs typeface="Arial" panose="020B0604020202020204" pitchFamily="34" charset="0"/>
              </a:rPr>
              <a:t> by </a:t>
            </a:r>
            <a:r>
              <a:rPr lang="it-IT" sz="1400" dirty="0" err="1">
                <a:solidFill>
                  <a:schemeClr val="bg1"/>
                </a:solidFill>
                <a:latin typeface="Arial" panose="020B0604020202020204" pitchFamily="34" charset="0"/>
                <a:ea typeface="SF Pro Semibold" pitchFamily="2" charset="0"/>
                <a:cs typeface="Arial" panose="020B0604020202020204" pitchFamily="34" charset="0"/>
              </a:rPr>
              <a:t>volcanic</a:t>
            </a:r>
            <a:r>
              <a:rPr lang="it-IT" sz="1400" dirty="0">
                <a:solidFill>
                  <a:schemeClr val="bg1"/>
                </a:solidFill>
                <a:latin typeface="Arial" panose="020B0604020202020204" pitchFamily="34" charset="0"/>
                <a:ea typeface="SF Pro Semibold" pitchFamily="2" charset="0"/>
                <a:cs typeface="Arial" panose="020B0604020202020204" pitchFamily="34" charset="0"/>
              </a:rPr>
              <a:t> events</a:t>
            </a:r>
          </a:p>
          <a:p>
            <a:pPr marL="342900" indent="-342900">
              <a:buFont typeface="Arial" panose="020B0604020202020204" pitchFamily="34" charset="0"/>
              <a:buChar char="•"/>
            </a:pPr>
            <a:r>
              <a:rPr lang="it-IT" sz="1400" dirty="0">
                <a:solidFill>
                  <a:schemeClr val="bg1"/>
                </a:solidFill>
                <a:latin typeface="Arial" panose="020B0604020202020204" pitchFamily="34" charset="0"/>
                <a:ea typeface="SF Pro Semibold" pitchFamily="2" charset="0"/>
                <a:cs typeface="Arial" panose="020B0604020202020204" pitchFamily="34" charset="0"/>
              </a:rPr>
              <a:t>Review </a:t>
            </a:r>
            <a:r>
              <a:rPr lang="it-IT" sz="1400" dirty="0" err="1">
                <a:solidFill>
                  <a:schemeClr val="bg1"/>
                </a:solidFill>
                <a:latin typeface="Arial" panose="020B0604020202020204" pitchFamily="34" charset="0"/>
                <a:ea typeface="SF Pro Semibold" pitchFamily="2" charset="0"/>
                <a:cs typeface="Arial" panose="020B0604020202020204" pitchFamily="34" charset="0"/>
              </a:rPr>
              <a:t>what</a:t>
            </a:r>
            <a:r>
              <a:rPr lang="it-IT" sz="1400" dirty="0">
                <a:solidFill>
                  <a:schemeClr val="bg1"/>
                </a:solidFill>
                <a:latin typeface="Arial" panose="020B0604020202020204" pitchFamily="34" charset="0"/>
                <a:ea typeface="SF Pro Semibold" pitchFamily="2" charset="0"/>
                <a:cs typeface="Arial" panose="020B0604020202020204" pitchFamily="34" charset="0"/>
              </a:rPr>
              <a:t> </a:t>
            </a:r>
            <a:r>
              <a:rPr lang="it-IT" sz="1400" dirty="0" err="1">
                <a:solidFill>
                  <a:schemeClr val="bg1"/>
                </a:solidFill>
                <a:latin typeface="Arial" panose="020B0604020202020204" pitchFamily="34" charset="0"/>
                <a:ea typeface="SF Pro Semibold" pitchFamily="2" charset="0"/>
                <a:cs typeface="Arial" panose="020B0604020202020204" pitchFamily="34" charset="0"/>
              </a:rPr>
              <a:t>Italy</a:t>
            </a:r>
            <a:r>
              <a:rPr lang="it-IT" sz="1400" dirty="0">
                <a:solidFill>
                  <a:schemeClr val="bg1"/>
                </a:solidFill>
                <a:latin typeface="Arial" panose="020B0604020202020204" pitchFamily="34" charset="0"/>
                <a:ea typeface="SF Pro Semibold" pitchFamily="2" charset="0"/>
                <a:cs typeface="Arial" panose="020B0604020202020204" pitchFamily="34" charset="0"/>
              </a:rPr>
              <a:t> </a:t>
            </a:r>
            <a:r>
              <a:rPr lang="it-IT" sz="1400" dirty="0" err="1">
                <a:solidFill>
                  <a:schemeClr val="bg1"/>
                </a:solidFill>
                <a:latin typeface="Arial" panose="020B0604020202020204" pitchFamily="34" charset="0"/>
                <a:ea typeface="SF Pro Semibold" pitchFamily="2" charset="0"/>
                <a:cs typeface="Arial" panose="020B0604020202020204" pitchFamily="34" charset="0"/>
              </a:rPr>
              <a:t>has</a:t>
            </a:r>
            <a:r>
              <a:rPr lang="it-IT" sz="1400" dirty="0">
                <a:solidFill>
                  <a:schemeClr val="bg1"/>
                </a:solidFill>
                <a:latin typeface="Arial" panose="020B0604020202020204" pitchFamily="34" charset="0"/>
                <a:ea typeface="SF Pro Semibold" pitchFamily="2" charset="0"/>
                <a:cs typeface="Arial" panose="020B0604020202020204" pitchFamily="34" charset="0"/>
              </a:rPr>
              <a:t> in place for the Stromboli TEWS</a:t>
            </a:r>
          </a:p>
          <a:p>
            <a:pPr marL="342900" indent="-342900">
              <a:buFont typeface="Arial" panose="020B0604020202020204" pitchFamily="34" charset="0"/>
              <a:buChar char="•"/>
            </a:pPr>
            <a:r>
              <a:rPr lang="it-IT" sz="1400" dirty="0">
                <a:solidFill>
                  <a:schemeClr val="bg1"/>
                </a:solidFill>
                <a:latin typeface="Arial" panose="020B0604020202020204" pitchFamily="34" charset="0"/>
                <a:ea typeface="SF Pro Semibold" pitchFamily="2" charset="0"/>
                <a:cs typeface="Arial" panose="020B0604020202020204" pitchFamily="34" charset="0"/>
              </a:rPr>
              <a:t>Present </a:t>
            </a:r>
            <a:r>
              <a:rPr lang="it-IT" sz="1400" dirty="0" err="1">
                <a:solidFill>
                  <a:schemeClr val="bg1"/>
                </a:solidFill>
                <a:latin typeface="Arial" panose="020B0604020202020204" pitchFamily="34" charset="0"/>
                <a:ea typeface="SF Pro Semibold" pitchFamily="2" charset="0"/>
                <a:cs typeface="Arial" panose="020B0604020202020204" pitchFamily="34" charset="0"/>
              </a:rPr>
              <a:t>their</a:t>
            </a:r>
            <a:r>
              <a:rPr lang="it-IT" sz="1400" dirty="0">
                <a:solidFill>
                  <a:schemeClr val="bg1"/>
                </a:solidFill>
                <a:latin typeface="Arial" panose="020B0604020202020204" pitchFamily="34" charset="0"/>
                <a:ea typeface="SF Pro Semibold" pitchFamily="2" charset="0"/>
                <a:cs typeface="Arial" panose="020B0604020202020204" pitchFamily="34" charset="0"/>
              </a:rPr>
              <a:t> </a:t>
            </a:r>
            <a:r>
              <a:rPr lang="it-IT" sz="1400" dirty="0" err="1">
                <a:solidFill>
                  <a:schemeClr val="bg1"/>
                </a:solidFill>
                <a:latin typeface="Arial" panose="020B0604020202020204" pitchFamily="34" charset="0"/>
                <a:ea typeface="SF Pro Semibold" pitchFamily="2" charset="0"/>
                <a:cs typeface="Arial" panose="020B0604020202020204" pitchFamily="34" charset="0"/>
              </a:rPr>
              <a:t>ideas</a:t>
            </a:r>
            <a:r>
              <a:rPr lang="it-IT" sz="1400" dirty="0">
                <a:solidFill>
                  <a:schemeClr val="bg1"/>
                </a:solidFill>
                <a:latin typeface="Arial" panose="020B0604020202020204" pitchFamily="34" charset="0"/>
                <a:ea typeface="SF Pro Semibold" pitchFamily="2" charset="0"/>
                <a:cs typeface="Arial" panose="020B0604020202020204" pitchFamily="34" charset="0"/>
              </a:rPr>
              <a:t> for </a:t>
            </a:r>
            <a:r>
              <a:rPr lang="it-IT" sz="1400" dirty="0" err="1">
                <a:solidFill>
                  <a:schemeClr val="bg1"/>
                </a:solidFill>
                <a:latin typeface="Arial" panose="020B0604020202020204" pitchFamily="34" charset="0"/>
                <a:ea typeface="SF Pro Semibold" pitchFamily="2" charset="0"/>
                <a:cs typeface="Arial" panose="020B0604020202020204" pitchFamily="34" charset="0"/>
              </a:rPr>
              <a:t>improvements</a:t>
            </a:r>
            <a:r>
              <a:rPr lang="it-IT" sz="1400" dirty="0">
                <a:solidFill>
                  <a:schemeClr val="bg1"/>
                </a:solidFill>
                <a:latin typeface="Arial" panose="020B0604020202020204" pitchFamily="34" charset="0"/>
                <a:ea typeface="SF Pro Semibold" pitchFamily="2" charset="0"/>
                <a:cs typeface="Arial" panose="020B0604020202020204" pitchFamily="34" charset="0"/>
              </a:rPr>
              <a:t> </a:t>
            </a:r>
            <a:r>
              <a:rPr lang="it-IT" sz="1400" dirty="0" err="1">
                <a:solidFill>
                  <a:schemeClr val="bg1"/>
                </a:solidFill>
                <a:latin typeface="Arial" panose="020B0604020202020204" pitchFamily="34" charset="0"/>
                <a:ea typeface="SF Pro Semibold" pitchFamily="2" charset="0"/>
                <a:cs typeface="Arial" panose="020B0604020202020204" pitchFamily="34" charset="0"/>
              </a:rPr>
              <a:t>based</a:t>
            </a:r>
            <a:r>
              <a:rPr lang="it-IT" sz="1400" dirty="0">
                <a:solidFill>
                  <a:schemeClr val="bg1"/>
                </a:solidFill>
                <a:latin typeface="Arial" panose="020B0604020202020204" pitchFamily="34" charset="0"/>
                <a:ea typeface="SF Pro Semibold" pitchFamily="2" charset="0"/>
                <a:cs typeface="Arial" panose="020B0604020202020204" pitchFamily="34" charset="0"/>
              </a:rPr>
              <a:t> in the </a:t>
            </a:r>
            <a:r>
              <a:rPr lang="it-IT" sz="1400" dirty="0" err="1">
                <a:solidFill>
                  <a:schemeClr val="bg1"/>
                </a:solidFill>
                <a:latin typeface="Arial" panose="020B0604020202020204" pitchFamily="34" charset="0"/>
                <a:ea typeface="SF Pro Semibold" pitchFamily="2" charset="0"/>
                <a:cs typeface="Arial" panose="020B0604020202020204" pitchFamily="34" charset="0"/>
              </a:rPr>
              <a:t>current</a:t>
            </a:r>
            <a:r>
              <a:rPr lang="it-IT" sz="1400" dirty="0">
                <a:solidFill>
                  <a:schemeClr val="bg1"/>
                </a:solidFill>
                <a:latin typeface="Arial" panose="020B0604020202020204" pitchFamily="34" charset="0"/>
                <a:ea typeface="SF Pro Semibold" pitchFamily="2" charset="0"/>
                <a:cs typeface="Arial" panose="020B0604020202020204" pitchFamily="34" charset="0"/>
              </a:rPr>
              <a:t> </a:t>
            </a:r>
            <a:r>
              <a:rPr lang="it-IT" sz="1400" dirty="0" err="1">
                <a:solidFill>
                  <a:schemeClr val="bg1"/>
                </a:solidFill>
                <a:latin typeface="Arial" panose="020B0604020202020204" pitchFamily="34" charset="0"/>
                <a:ea typeface="SF Pro Semibold" pitchFamily="2" charset="0"/>
                <a:cs typeface="Arial" panose="020B0604020202020204" pitchFamily="34" charset="0"/>
              </a:rPr>
              <a:t>knowldege</a:t>
            </a:r>
            <a:endParaRPr lang="it-IT" sz="1400" dirty="0">
              <a:solidFill>
                <a:schemeClr val="bg1"/>
              </a:solidFill>
              <a:latin typeface="Arial" panose="020B0604020202020204" pitchFamily="34" charset="0"/>
              <a:ea typeface="SF Pro Semibold" pitchFamily="2" charset="0"/>
              <a:cs typeface="Arial" panose="020B0604020202020204" pitchFamily="34" charset="0"/>
            </a:endParaRPr>
          </a:p>
          <a:p>
            <a:pPr marL="342900" indent="-342900">
              <a:buFont typeface="Arial" panose="020B0604020202020204" pitchFamily="34" charset="0"/>
              <a:buChar char="•"/>
            </a:pPr>
            <a:r>
              <a:rPr lang="it-IT" sz="1400" dirty="0" err="1">
                <a:solidFill>
                  <a:schemeClr val="bg1"/>
                </a:solidFill>
                <a:latin typeface="Arial" panose="020B0604020202020204" pitchFamily="34" charset="0"/>
                <a:ea typeface="SF Pro Semibold" pitchFamily="2" charset="0"/>
                <a:cs typeface="Arial" panose="020B0604020202020204" pitchFamily="34" charset="0"/>
              </a:rPr>
              <a:t>Suggest</a:t>
            </a:r>
            <a:r>
              <a:rPr lang="it-IT" sz="1400" dirty="0">
                <a:solidFill>
                  <a:schemeClr val="bg1"/>
                </a:solidFill>
                <a:latin typeface="Arial" panose="020B0604020202020204" pitchFamily="34" charset="0"/>
                <a:ea typeface="SF Pro Semibold" pitchFamily="2" charset="0"/>
                <a:cs typeface="Arial" panose="020B0604020202020204" pitchFamily="34" charset="0"/>
              </a:rPr>
              <a:t> </a:t>
            </a:r>
            <a:r>
              <a:rPr lang="it-IT" sz="1400" dirty="0">
                <a:solidFill>
                  <a:srgbClr val="00B0F0"/>
                </a:solidFill>
                <a:latin typeface="Arial" panose="020B0604020202020204" pitchFamily="34" charset="0"/>
                <a:ea typeface="SF Pro Semibold" pitchFamily="2" charset="0"/>
                <a:cs typeface="Arial" panose="020B0604020202020204" pitchFamily="34" charset="0"/>
              </a:rPr>
              <a:t>new </a:t>
            </a:r>
            <a:r>
              <a:rPr lang="it-IT" sz="1400" dirty="0" err="1">
                <a:solidFill>
                  <a:srgbClr val="00B0F0"/>
                </a:solidFill>
                <a:latin typeface="Arial" panose="020B0604020202020204" pitchFamily="34" charset="0"/>
                <a:ea typeface="SF Pro Semibold" pitchFamily="2" charset="0"/>
                <a:cs typeface="Arial" panose="020B0604020202020204" pitchFamily="34" charset="0"/>
              </a:rPr>
              <a:t>direction</a:t>
            </a:r>
            <a:r>
              <a:rPr lang="it-IT" sz="1400" dirty="0">
                <a:solidFill>
                  <a:srgbClr val="00B0F0"/>
                </a:solidFill>
                <a:latin typeface="Arial" panose="020B0604020202020204" pitchFamily="34" charset="0"/>
                <a:ea typeface="SF Pro Semibold" pitchFamily="2" charset="0"/>
                <a:cs typeface="Arial" panose="020B0604020202020204" pitchFamily="34" charset="0"/>
              </a:rPr>
              <a:t> </a:t>
            </a:r>
            <a:r>
              <a:rPr lang="it-IT" sz="1400" dirty="0" err="1" smtClean="0">
                <a:solidFill>
                  <a:srgbClr val="00B0F0"/>
                </a:solidFill>
                <a:latin typeface="Arial" panose="020B0604020202020204" pitchFamily="34" charset="0"/>
                <a:ea typeface="SF Pro Semibold" pitchFamily="2" charset="0"/>
                <a:cs typeface="Arial" panose="020B0604020202020204" pitchFamily="34" charset="0"/>
              </a:rPr>
              <a:t>research</a:t>
            </a:r>
            <a:endParaRPr lang="it-IT" sz="1400" dirty="0" smtClean="0">
              <a:solidFill>
                <a:srgbClr val="00B0F0"/>
              </a:solidFill>
              <a:latin typeface="Arial" panose="020B0604020202020204" pitchFamily="34" charset="0"/>
              <a:ea typeface="SF Pro Semibold" pitchFamily="2" charset="0"/>
              <a:cs typeface="Arial" panose="020B0604020202020204" pitchFamily="34" charset="0"/>
            </a:endParaRPr>
          </a:p>
          <a:p>
            <a:pPr marL="342900" indent="-342900">
              <a:buFont typeface="Arial" panose="020B0604020202020204" pitchFamily="34" charset="0"/>
              <a:buChar char="•"/>
            </a:pPr>
            <a:endParaRPr lang="it-IT" sz="1400" dirty="0">
              <a:solidFill>
                <a:srgbClr val="00B0F0"/>
              </a:solidFill>
              <a:latin typeface="Arial" panose="020B0604020202020204" pitchFamily="34" charset="0"/>
              <a:ea typeface="SF Pro Semibold" pitchFamily="2" charset="0"/>
              <a:cs typeface="Arial" panose="020B0604020202020204" pitchFamily="34" charset="0"/>
            </a:endParaRPr>
          </a:p>
        </p:txBody>
      </p:sp>
      <p:pic>
        <p:nvPicPr>
          <p:cNvPr id="24" name="Picture 17">
            <a:extLst>
              <a:ext uri="{FF2B5EF4-FFF2-40B4-BE49-F238E27FC236}">
                <a16:creationId xmlns="" xmlns:a16="http://schemas.microsoft.com/office/drawing/2014/main" id="{A404A3E6-71D0-2D5B-8CDF-FC286FD62C9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652" y="5414771"/>
            <a:ext cx="2934796" cy="1443229"/>
          </a:xfrm>
          <a:prstGeom prst="rect">
            <a:avLst/>
          </a:prstGeom>
        </p:spPr>
      </p:pic>
      <p:pic>
        <p:nvPicPr>
          <p:cNvPr id="25" name="Picture 18">
            <a:extLst>
              <a:ext uri="{FF2B5EF4-FFF2-40B4-BE49-F238E27FC236}">
                <a16:creationId xmlns="" xmlns:a16="http://schemas.microsoft.com/office/drawing/2014/main" id="{B6072848-6236-2FE3-A2FE-6CA2EE16F9E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989448" y="5414771"/>
            <a:ext cx="2419351" cy="1443229"/>
          </a:xfrm>
          <a:prstGeom prst="rect">
            <a:avLst/>
          </a:prstGeom>
        </p:spPr>
      </p:pic>
    </p:spTree>
    <p:extLst>
      <p:ext uri="{BB962C8B-B14F-4D97-AF65-F5344CB8AC3E}">
        <p14:creationId xmlns:p14="http://schemas.microsoft.com/office/powerpoint/2010/main" val="1954931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B446C4-B17E-B507-E25F-8B4099C0B2D5}"/>
              </a:ext>
            </a:extLst>
          </p:cNvPr>
          <p:cNvSpPr>
            <a:spLocks noGrp="1"/>
          </p:cNvSpPr>
          <p:nvPr>
            <p:ph type="title"/>
          </p:nvPr>
        </p:nvSpPr>
        <p:spPr>
          <a:xfrm>
            <a:off x="258962" y="262312"/>
            <a:ext cx="9417513" cy="1525588"/>
          </a:xfrm>
        </p:spPr>
        <p:txBody>
          <a:bodyPr>
            <a:normAutofit fontScale="90000"/>
          </a:bodyPr>
          <a:lstStyle/>
          <a:p>
            <a:pPr algn="r"/>
            <a:r>
              <a:rPr lang="en-US" sz="2400" cap="none" dirty="0">
                <a:solidFill>
                  <a:srgbClr val="000000"/>
                </a:solidFill>
              </a:rPr>
              <a:t>Summary of presentation on </a:t>
            </a:r>
            <a:r>
              <a:rPr lang="en-US" sz="2400" b="1" dirty="0">
                <a:solidFill>
                  <a:srgbClr val="000000"/>
                </a:solidFill>
              </a:rPr>
              <a:t>UNESCO-IOC </a:t>
            </a:r>
            <a:br>
              <a:rPr lang="en-US" sz="2400" b="1" dirty="0">
                <a:solidFill>
                  <a:srgbClr val="000000"/>
                </a:solidFill>
              </a:rPr>
            </a:br>
            <a:r>
              <a:rPr lang="en-US" sz="2400" b="1" dirty="0">
                <a:solidFill>
                  <a:srgbClr val="000000"/>
                </a:solidFill>
              </a:rPr>
              <a:t>Tsunami Ready Recognition </a:t>
            </a:r>
            <a:r>
              <a:rPr lang="en-US" sz="2400" b="1" dirty="0" err="1">
                <a:solidFill>
                  <a:srgbClr val="000000"/>
                </a:solidFill>
              </a:rPr>
              <a:t>Programme</a:t>
            </a:r>
            <a:r>
              <a:rPr lang="el-GR" sz="2400" b="1" dirty="0">
                <a:solidFill>
                  <a:srgbClr val="000000"/>
                </a:solidFill>
              </a:rPr>
              <a:t> </a:t>
            </a:r>
            <a:r>
              <a:rPr lang="en-US" sz="2400" b="1" dirty="0">
                <a:solidFill>
                  <a:srgbClr val="000000"/>
                </a:solidFill>
              </a:rPr>
              <a:t>in NEAMTWS</a:t>
            </a:r>
            <a:r>
              <a:rPr lang="en-US" b="1" dirty="0">
                <a:solidFill>
                  <a:srgbClr val="000000"/>
                </a:solidFill>
              </a:rPr>
              <a:t/>
            </a:r>
            <a:br>
              <a:rPr lang="en-US" b="1" dirty="0">
                <a:solidFill>
                  <a:srgbClr val="000000"/>
                </a:solidFill>
              </a:rPr>
            </a:br>
            <a:r>
              <a:rPr lang="en-US" sz="2000" i="1" dirty="0">
                <a:solidFill>
                  <a:srgbClr val="0070C0"/>
                </a:solidFill>
                <a:effectLst>
                  <a:outerShdw blurRad="38100" dist="38100" dir="2700000" algn="tl">
                    <a:srgbClr val="000000">
                      <a:alpha val="43137"/>
                    </a:srgbClr>
                  </a:outerShdw>
                </a:effectLst>
              </a:rPr>
              <a:t>2</a:t>
            </a:r>
            <a:r>
              <a:rPr lang="en-US" sz="1300" dirty="0">
                <a:solidFill>
                  <a:srgbClr val="0070C0"/>
                </a:solidFill>
              </a:rPr>
              <a:t>nd</a:t>
            </a:r>
            <a:r>
              <a:rPr lang="en-US" sz="2000" i="1" dirty="0">
                <a:solidFill>
                  <a:srgbClr val="0070C0"/>
                </a:solidFill>
                <a:effectLst>
                  <a:outerShdw blurRad="38100" dist="38100" dir="2700000" algn="tl">
                    <a:srgbClr val="000000">
                      <a:alpha val="43137"/>
                    </a:srgbClr>
                  </a:outerShdw>
                </a:effectLst>
              </a:rPr>
              <a:t> UNESCO IOC Global Tsunami </a:t>
            </a:r>
            <a:r>
              <a:rPr lang="en-US" sz="2000" i="1" dirty="0" smtClean="0">
                <a:solidFill>
                  <a:srgbClr val="0070C0"/>
                </a:solidFill>
                <a:effectLst>
                  <a:outerShdw blurRad="38100" dist="38100" dir="2700000" algn="tl">
                    <a:srgbClr val="000000">
                      <a:alpha val="43137"/>
                    </a:srgbClr>
                  </a:outerShdw>
                </a:effectLst>
              </a:rPr>
              <a:t>Symposium by Elena </a:t>
            </a:r>
            <a:r>
              <a:rPr lang="en-US" sz="2000" i="1" dirty="0" err="1" smtClean="0">
                <a:solidFill>
                  <a:srgbClr val="0070C0"/>
                </a:solidFill>
                <a:effectLst>
                  <a:outerShdw blurRad="38100" dist="38100" dir="2700000" algn="tl">
                    <a:srgbClr val="000000">
                      <a:alpha val="43137"/>
                    </a:srgbClr>
                  </a:outerShdw>
                </a:effectLst>
              </a:rPr>
              <a:t>Daskalaki</a:t>
            </a:r>
            <a:r>
              <a:rPr lang="en-US" dirty="0"/>
              <a:t/>
            </a:r>
            <a:br>
              <a:rPr lang="en-US" dirty="0"/>
            </a:br>
            <a:endParaRPr lang="en-US" dirty="0"/>
          </a:p>
        </p:txBody>
      </p:sp>
      <p:sp>
        <p:nvSpPr>
          <p:cNvPr id="3" name="Text Placeholder 2">
            <a:extLst>
              <a:ext uri="{FF2B5EF4-FFF2-40B4-BE49-F238E27FC236}">
                <a16:creationId xmlns="" xmlns:a16="http://schemas.microsoft.com/office/drawing/2014/main" id="{BCF28F92-3610-A583-D724-386A83F27ABF}"/>
              </a:ext>
            </a:extLst>
          </p:cNvPr>
          <p:cNvSpPr>
            <a:spLocks noGrp="1"/>
          </p:cNvSpPr>
          <p:nvPr>
            <p:ph type="body" idx="1"/>
          </p:nvPr>
        </p:nvSpPr>
        <p:spPr>
          <a:xfrm>
            <a:off x="419100" y="1240944"/>
            <a:ext cx="11353800" cy="4809545"/>
          </a:xfrm>
        </p:spPr>
        <p:txBody>
          <a:bodyPr>
            <a:noAutofit/>
          </a:bodyPr>
          <a:lstStyle/>
          <a:p>
            <a:pPr marL="274320" indent="-274320">
              <a:lnSpc>
                <a:spcPts val="2160"/>
              </a:lnSpc>
              <a:spcBef>
                <a:spcPts val="600"/>
              </a:spcBef>
              <a:spcAft>
                <a:spcPts val="600"/>
              </a:spcAft>
              <a:buFont typeface="Arial" panose="020B0604020202020204" pitchFamily="34" charset="0"/>
              <a:buChar char="•"/>
            </a:pPr>
            <a:r>
              <a:rPr lang="en-US" sz="2000" dirty="0">
                <a:solidFill>
                  <a:schemeClr val="tx1"/>
                </a:solidFill>
                <a:latin typeface="Calibri" charset="0"/>
                <a:ea typeface="Calibri" charset="0"/>
                <a:cs typeface="Calibri" charset="0"/>
              </a:rPr>
              <a:t>Overview of the North-East Atlantic and Mediterranean region, focusing on </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tsunamis</a:t>
            </a:r>
            <a:r>
              <a:rPr lang="en-US" sz="2000" dirty="0">
                <a:solidFill>
                  <a:schemeClr val="tx1"/>
                </a:solidFill>
                <a:latin typeface="Calibri" charset="0"/>
                <a:ea typeface="Calibri" charset="0"/>
                <a:cs typeface="Calibri" charset="0"/>
              </a:rPr>
              <a:t> and the </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coastal population exposure</a:t>
            </a:r>
            <a:r>
              <a:rPr lang="en-US" sz="2000" dirty="0">
                <a:solidFill>
                  <a:schemeClr val="tx1"/>
                </a:solidFill>
                <a:latin typeface="Calibri" charset="0"/>
                <a:ea typeface="Calibri" charset="0"/>
                <a:cs typeface="Calibri" charset="0"/>
              </a:rPr>
              <a:t>.</a:t>
            </a:r>
          </a:p>
          <a:p>
            <a:pPr marL="274320" indent="-274320">
              <a:lnSpc>
                <a:spcPts val="2160"/>
              </a:lnSpc>
              <a:spcBef>
                <a:spcPts val="600"/>
              </a:spcBef>
              <a:spcAft>
                <a:spcPts val="600"/>
              </a:spcAft>
              <a:buFont typeface="Arial" panose="020B0604020202020204" pitchFamily="34" charset="0"/>
              <a:buChar char="•"/>
            </a:pPr>
            <a:r>
              <a:rPr lang="es-ES" sz="2000" dirty="0" err="1">
                <a:solidFill>
                  <a:schemeClr val="tx1"/>
                </a:solidFill>
                <a:latin typeface="Calibri" charset="0"/>
                <a:ea typeface="Calibri" charset="0"/>
                <a:cs typeface="Calibri" charset="0"/>
              </a:rPr>
              <a:t>Presentation</a:t>
            </a:r>
            <a:r>
              <a:rPr lang="es-ES" sz="2000" dirty="0">
                <a:solidFill>
                  <a:schemeClr val="tx1"/>
                </a:solidFill>
                <a:latin typeface="Calibri" charset="0"/>
                <a:ea typeface="Calibri" charset="0"/>
                <a:cs typeface="Calibri" charset="0"/>
              </a:rPr>
              <a:t> </a:t>
            </a:r>
            <a:r>
              <a:rPr lang="es-ES" sz="2000" dirty="0" err="1">
                <a:solidFill>
                  <a:schemeClr val="tx1"/>
                </a:solidFill>
                <a:latin typeface="Calibri" charset="0"/>
                <a:ea typeface="Calibri" charset="0"/>
                <a:cs typeface="Calibri" charset="0"/>
              </a:rPr>
              <a:t>of</a:t>
            </a:r>
            <a:r>
              <a:rPr lang="es-ES" sz="2000" dirty="0">
                <a:solidFill>
                  <a:schemeClr val="tx1"/>
                </a:solidFill>
                <a:latin typeface="Calibri" charset="0"/>
                <a:ea typeface="Calibri" charset="0"/>
                <a:cs typeface="Calibri" charset="0"/>
              </a:rPr>
              <a:t> </a:t>
            </a:r>
            <a:r>
              <a:rPr lang="en-US" sz="2000" dirty="0">
                <a:solidFill>
                  <a:schemeClr val="tx1"/>
                </a:solidFill>
                <a:latin typeface="Calibri" charset="0"/>
                <a:ea typeface="Calibri" charset="0"/>
                <a:cs typeface="Calibri" charset="0"/>
              </a:rPr>
              <a:t>The </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Tsunami Ready Recognition </a:t>
            </a:r>
            <a:r>
              <a:rPr lang="en-US" sz="2000" b="1" dirty="0" err="1">
                <a:solidFill>
                  <a:schemeClr val="tx1"/>
                </a:solidFill>
                <a:effectLst>
                  <a:outerShdw blurRad="38100" dist="38100" dir="2700000" algn="tl">
                    <a:srgbClr val="000000">
                      <a:alpha val="43137"/>
                    </a:srgbClr>
                  </a:outerShdw>
                </a:effectLst>
                <a:latin typeface="Calibri" charset="0"/>
                <a:ea typeface="Calibri" charset="0"/>
                <a:cs typeface="Calibri" charset="0"/>
              </a:rPr>
              <a:t>Programme</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 </a:t>
            </a:r>
            <a:r>
              <a:rPr lang="en-US" sz="2000" dirty="0">
                <a:solidFill>
                  <a:schemeClr val="tx1"/>
                </a:solidFill>
                <a:latin typeface="Calibri" charset="0"/>
                <a:ea typeface="Calibri" charset="0"/>
                <a:cs typeface="Calibri" charset="0"/>
              </a:rPr>
              <a:t>(TRRP) in the NEAM region as a significant initiative which is implemented through the </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IOC-UNESCO </a:t>
            </a:r>
            <a:r>
              <a:rPr lang="pt-BR"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EU DG ECHO CoastWAVE</a:t>
            </a:r>
            <a:r>
              <a:rPr lang="en-US" sz="2000" dirty="0">
                <a:solidFill>
                  <a:schemeClr val="tx1"/>
                </a:solidFill>
                <a:latin typeface="Calibri" charset="0"/>
                <a:ea typeface="Calibri" charset="0"/>
                <a:cs typeface="Calibri" charset="0"/>
              </a:rPr>
              <a:t> </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project </a:t>
            </a:r>
            <a:r>
              <a:rPr lang="en-US" sz="2000" dirty="0">
                <a:solidFill>
                  <a:schemeClr val="tx1"/>
                </a:solidFill>
                <a:latin typeface="Calibri" charset="0"/>
                <a:ea typeface="Calibri" charset="0"/>
                <a:cs typeface="Calibri" charset="0"/>
              </a:rPr>
              <a:t>along with various </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national initiatives</a:t>
            </a:r>
            <a:r>
              <a:rPr lang="en-US" sz="2000" dirty="0">
                <a:solidFill>
                  <a:schemeClr val="tx1"/>
                </a:solidFill>
                <a:latin typeface="Calibri" charset="0"/>
                <a:ea typeface="Calibri" charset="0"/>
                <a:cs typeface="Calibri" charset="0"/>
              </a:rPr>
              <a:t>.</a:t>
            </a:r>
          </a:p>
          <a:p>
            <a:pPr marL="274320" indent="-274320">
              <a:lnSpc>
                <a:spcPts val="2160"/>
              </a:lnSpc>
              <a:spcBef>
                <a:spcPts val="600"/>
              </a:spcBef>
              <a:spcAft>
                <a:spcPts val="600"/>
              </a:spcAft>
              <a:buFont typeface="Arial" panose="020B0604020202020204" pitchFamily="34" charset="0"/>
              <a:buChar char="•"/>
            </a:pP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11 Countries </a:t>
            </a:r>
            <a:r>
              <a:rPr lang="en-US" sz="2000" dirty="0">
                <a:solidFill>
                  <a:schemeClr val="tx1"/>
                </a:solidFill>
                <a:latin typeface="Calibri" charset="0"/>
                <a:ea typeface="Calibri" charset="0"/>
                <a:cs typeface="Calibri" charset="0"/>
              </a:rPr>
              <a:t>are</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 </a:t>
            </a:r>
            <a:r>
              <a:rPr lang="en-US" sz="2000" dirty="0">
                <a:solidFill>
                  <a:schemeClr val="tx1"/>
                </a:solidFill>
                <a:latin typeface="Calibri" charset="0"/>
                <a:ea typeface="Calibri" charset="0"/>
                <a:cs typeface="Calibri" charset="0"/>
              </a:rPr>
              <a:t>applying the TRRP in NEAM with 6 communities already recognized as Tsunami Ready </a:t>
            </a:r>
            <a:r>
              <a:rPr lang="en-US" sz="2000" b="1" dirty="0">
                <a:solidFill>
                  <a:srgbClr val="0070C0"/>
                </a:solidFill>
                <a:latin typeface="Calibri" charset="0"/>
                <a:ea typeface="Calibri" charset="0"/>
                <a:cs typeface="Calibri" charset="0"/>
              </a:rPr>
              <a:t>Alexandria</a:t>
            </a:r>
            <a:r>
              <a:rPr lang="en-US" sz="2000" dirty="0">
                <a:solidFill>
                  <a:schemeClr val="tx1"/>
                </a:solidFill>
                <a:latin typeface="Calibri" charset="0"/>
                <a:ea typeface="Calibri" charset="0"/>
                <a:cs typeface="Calibri" charset="0"/>
              </a:rPr>
              <a:t>-Egypt, </a:t>
            </a:r>
            <a:r>
              <a:rPr lang="en-US" sz="2000" b="1" kern="100" dirty="0">
                <a:solidFill>
                  <a:srgbClr val="0070C0"/>
                </a:solidFill>
                <a:latin typeface="Calibri" charset="0"/>
                <a:ea typeface="Calibri" charset="0"/>
                <a:cs typeface="Calibri" charset="0"/>
              </a:rPr>
              <a:t>Cannes</a:t>
            </a:r>
            <a:r>
              <a:rPr lang="en-US" sz="2000" dirty="0">
                <a:solidFill>
                  <a:schemeClr val="tx1"/>
                </a:solidFill>
                <a:latin typeface="Calibri" charset="0"/>
                <a:ea typeface="Calibri" charset="0"/>
                <a:cs typeface="Calibri" charset="0"/>
              </a:rPr>
              <a:t>-France, </a:t>
            </a:r>
            <a:r>
              <a:rPr lang="en-US" sz="2000" b="1" dirty="0">
                <a:solidFill>
                  <a:srgbClr val="0070C0"/>
                </a:solidFill>
                <a:latin typeface="Calibri" charset="0"/>
                <a:ea typeface="Calibri" charset="0"/>
                <a:cs typeface="Calibri" charset="0"/>
              </a:rPr>
              <a:t>Samos-</a:t>
            </a:r>
            <a:r>
              <a:rPr lang="en-US" sz="2000" dirty="0">
                <a:solidFill>
                  <a:schemeClr val="tx1"/>
                </a:solidFill>
                <a:latin typeface="Calibri" charset="0"/>
                <a:ea typeface="Calibri" charset="0"/>
                <a:cs typeface="Calibri" charset="0"/>
              </a:rPr>
              <a:t>Greece, </a:t>
            </a:r>
            <a:r>
              <a:rPr lang="it-IT" sz="2000" b="1" kern="100" dirty="0">
                <a:solidFill>
                  <a:srgbClr val="0070C0"/>
                </a:solidFill>
                <a:latin typeface="Calibri" charset="0"/>
                <a:ea typeface="Calibri" charset="0"/>
                <a:cs typeface="Calibri" charset="0"/>
              </a:rPr>
              <a:t>Minturno</a:t>
            </a:r>
            <a:r>
              <a:rPr lang="it-IT" sz="2000" dirty="0">
                <a:solidFill>
                  <a:schemeClr val="tx1"/>
                </a:solidFill>
                <a:latin typeface="Calibri" charset="0"/>
                <a:ea typeface="Calibri" charset="0"/>
                <a:cs typeface="Calibri" charset="0"/>
              </a:rPr>
              <a:t>-Italy, </a:t>
            </a:r>
            <a:r>
              <a:rPr lang="fr-FR" sz="2000" b="1" kern="100" dirty="0" err="1">
                <a:solidFill>
                  <a:srgbClr val="0070C0"/>
                </a:solidFill>
                <a:latin typeface="Calibri" charset="0"/>
                <a:ea typeface="Calibri" charset="0"/>
                <a:cs typeface="Calibri" charset="0"/>
              </a:rPr>
              <a:t>Chipiona</a:t>
            </a:r>
            <a:r>
              <a:rPr lang="fr-FR" sz="2000" dirty="0">
                <a:solidFill>
                  <a:schemeClr val="tx1"/>
                </a:solidFill>
                <a:latin typeface="Calibri" charset="0"/>
                <a:ea typeface="Calibri" charset="0"/>
                <a:cs typeface="Calibri" charset="0"/>
              </a:rPr>
              <a:t>-Spain</a:t>
            </a:r>
            <a:r>
              <a:rPr lang="en-US" sz="2000" dirty="0">
                <a:solidFill>
                  <a:schemeClr val="tx1"/>
                </a:solidFill>
                <a:latin typeface="Calibri" charset="0"/>
                <a:ea typeface="Calibri" charset="0"/>
                <a:cs typeface="Calibri" charset="0"/>
              </a:rPr>
              <a:t> and </a:t>
            </a:r>
            <a:r>
              <a:rPr lang="fr-FR" sz="2000" b="1" dirty="0" err="1">
                <a:solidFill>
                  <a:srgbClr val="0070C0"/>
                </a:solidFill>
                <a:latin typeface="Calibri" charset="0"/>
                <a:ea typeface="Calibri" charset="0"/>
                <a:cs typeface="Calibri" charset="0"/>
              </a:rPr>
              <a:t>Buyukçekmece</a:t>
            </a:r>
            <a:r>
              <a:rPr lang="fr-FR" sz="2000" dirty="0">
                <a:solidFill>
                  <a:schemeClr val="tx1"/>
                </a:solidFill>
                <a:latin typeface="Calibri" charset="0"/>
                <a:ea typeface="Calibri" charset="0"/>
                <a:cs typeface="Calibri" charset="0"/>
              </a:rPr>
              <a:t>-</a:t>
            </a:r>
            <a:r>
              <a:rPr lang="en-US" sz="2000" dirty="0">
                <a:solidFill>
                  <a:schemeClr val="tx1"/>
                </a:solidFill>
                <a:latin typeface="Calibri" charset="0"/>
                <a:ea typeface="Calibri" charset="0"/>
                <a:cs typeface="Calibri" charset="0"/>
              </a:rPr>
              <a:t>Türkiye.</a:t>
            </a:r>
            <a:endParaRPr lang="en-US" sz="2000" dirty="0">
              <a:solidFill>
                <a:srgbClr val="0070C0"/>
              </a:solidFill>
              <a:latin typeface="Calibri" charset="0"/>
              <a:ea typeface="Calibri" charset="0"/>
              <a:cs typeface="Calibri" charset="0"/>
            </a:endParaRPr>
          </a:p>
          <a:p>
            <a:pPr marL="274320" indent="-274320">
              <a:lnSpc>
                <a:spcPts val="2160"/>
              </a:lnSpc>
              <a:spcBef>
                <a:spcPts val="600"/>
              </a:spcBef>
              <a:spcAft>
                <a:spcPts val="600"/>
              </a:spcAft>
              <a:buFont typeface="Arial" panose="020B0604020202020204" pitchFamily="34" charset="0"/>
              <a:buChar char="•"/>
            </a:pP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Best practices </a:t>
            </a:r>
            <a:r>
              <a:rPr lang="en-US" sz="2000" dirty="0">
                <a:latin typeface="Calibri" charset="0"/>
                <a:ea typeface="Calibri" charset="0"/>
                <a:cs typeface="Calibri" charset="0"/>
              </a:rPr>
              <a:t>&amp; </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Innovations</a:t>
            </a:r>
            <a:r>
              <a:rPr lang="en-US" sz="2000" dirty="0">
                <a:latin typeface="Calibri" charset="0"/>
                <a:ea typeface="Calibri" charset="0"/>
                <a:cs typeface="Calibri" charset="0"/>
              </a:rPr>
              <a:t> in regional TRRP implementation. </a:t>
            </a:r>
          </a:p>
          <a:p>
            <a:pPr marL="274320" indent="-274320">
              <a:lnSpc>
                <a:spcPts val="2160"/>
              </a:lnSpc>
              <a:spcBef>
                <a:spcPts val="600"/>
              </a:spcBef>
              <a:spcAft>
                <a:spcPts val="600"/>
              </a:spcAft>
              <a:buFont typeface="Arial" panose="020B0604020202020204" pitchFamily="34" charset="0"/>
              <a:buChar char="•"/>
            </a:pPr>
            <a:r>
              <a:rPr lang="en-US" sz="2000" dirty="0">
                <a:latin typeface="Calibri" charset="0"/>
                <a:ea typeface="Calibri" charset="0"/>
                <a:cs typeface="Calibri" charset="0"/>
              </a:rPr>
              <a:t>Main </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challenges</a:t>
            </a:r>
            <a:r>
              <a:rPr lang="en-US" sz="2000" dirty="0">
                <a:latin typeface="Calibri" charset="0"/>
                <a:ea typeface="Calibri" charset="0"/>
                <a:cs typeface="Calibri" charset="0"/>
              </a:rPr>
              <a:t> in regional TRRP implementation.</a:t>
            </a:r>
          </a:p>
          <a:p>
            <a:pPr marL="285750" indent="-285750" algn="l">
              <a:lnSpc>
                <a:spcPts val="2160"/>
              </a:lnSpc>
              <a:spcBef>
                <a:spcPts val="600"/>
              </a:spcBef>
              <a:spcAft>
                <a:spcPts val="600"/>
              </a:spcAft>
              <a:buFont typeface="Arial" panose="020B0604020202020204" pitchFamily="34" charset="0"/>
              <a:buChar char="•"/>
            </a:pP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Future steps </a:t>
            </a:r>
            <a:r>
              <a:rPr lang="en-US" sz="2000" dirty="0">
                <a:latin typeface="Calibri" charset="0"/>
                <a:ea typeface="Calibri" charset="0"/>
                <a:cs typeface="Calibri" charset="0"/>
              </a:rPr>
              <a:t>for TRRP Implementation in the NEAM region – short introduction on </a:t>
            </a:r>
            <a:r>
              <a:rPr lang="en-US" sz="2000" dirty="0">
                <a:solidFill>
                  <a:schemeClr val="tx1"/>
                </a:solidFill>
                <a:latin typeface="Calibri" charset="0"/>
                <a:ea typeface="Calibri" charset="0"/>
                <a:cs typeface="Calibri" charset="0"/>
              </a:rPr>
              <a:t>IOC-UNESCO </a:t>
            </a:r>
            <a:r>
              <a:rPr lang="pt-BR" sz="2000" dirty="0">
                <a:solidFill>
                  <a:schemeClr val="tx1"/>
                </a:solidFill>
                <a:latin typeface="Calibri" charset="0"/>
                <a:ea typeface="Calibri" charset="0"/>
                <a:cs typeface="Calibri" charset="0"/>
              </a:rPr>
              <a:t>EU DG ECHO CoastWAVE 2.0</a:t>
            </a:r>
            <a:r>
              <a:rPr lang="en-US" sz="2000" dirty="0">
                <a:solidFill>
                  <a:schemeClr val="tx1"/>
                </a:solidFill>
                <a:latin typeface="Calibri" charset="0"/>
                <a:ea typeface="Calibri" charset="0"/>
                <a:cs typeface="Calibri" charset="0"/>
              </a:rPr>
              <a:t> project.</a:t>
            </a:r>
            <a:endParaRPr lang="pt-BR" sz="2000" dirty="0">
              <a:latin typeface="Calibri" charset="0"/>
              <a:ea typeface="Calibri" charset="0"/>
              <a:cs typeface="Calibri" charset="0"/>
            </a:endParaRPr>
          </a:p>
          <a:p>
            <a:pPr marL="285750" indent="-285750" algn="l">
              <a:lnSpc>
                <a:spcPts val="2160"/>
              </a:lnSpc>
              <a:spcBef>
                <a:spcPts val="600"/>
              </a:spcBef>
              <a:spcAft>
                <a:spcPts val="600"/>
              </a:spcAft>
              <a:buFont typeface="Arial" panose="020B0604020202020204" pitchFamily="34" charset="0"/>
              <a:buChar char="•"/>
            </a:pPr>
            <a:r>
              <a:rPr lang="en-US" sz="2000" dirty="0">
                <a:latin typeface="Calibri" charset="0"/>
                <a:ea typeface="Calibri" charset="0"/>
                <a:cs typeface="Calibri" charset="0"/>
              </a:rPr>
              <a:t>Key aspects concerning </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tsunami detection</a:t>
            </a:r>
            <a:r>
              <a:rPr lang="en-US" sz="2000" dirty="0">
                <a:latin typeface="Calibri" charset="0"/>
                <a:ea typeface="Calibri" charset="0"/>
                <a:cs typeface="Calibri" charset="0"/>
              </a:rPr>
              <a:t>, </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forecasting</a:t>
            </a:r>
            <a:r>
              <a:rPr lang="en-US" sz="2000" dirty="0">
                <a:latin typeface="Calibri" charset="0"/>
                <a:ea typeface="Calibri" charset="0"/>
                <a:cs typeface="Calibri" charset="0"/>
              </a:rPr>
              <a:t>, </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dissemination</a:t>
            </a:r>
            <a:r>
              <a:rPr lang="en-US" sz="2000" dirty="0">
                <a:latin typeface="Calibri" charset="0"/>
                <a:ea typeface="Calibri" charset="0"/>
                <a:cs typeface="Calibri" charset="0"/>
              </a:rPr>
              <a:t> of alerts, </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education</a:t>
            </a:r>
            <a:r>
              <a:rPr lang="en-US" sz="2000" dirty="0">
                <a:latin typeface="Calibri" charset="0"/>
                <a:ea typeface="Calibri" charset="0"/>
                <a:cs typeface="Calibri" charset="0"/>
              </a:rPr>
              <a:t>, and </a:t>
            </a:r>
            <a:r>
              <a:rPr lang="en-US" sz="2000" b="1" dirty="0">
                <a:solidFill>
                  <a:schemeClr val="tx1"/>
                </a:solidFill>
                <a:effectLst>
                  <a:outerShdw blurRad="38100" dist="38100" dir="2700000" algn="tl">
                    <a:srgbClr val="000000">
                      <a:alpha val="43137"/>
                    </a:srgbClr>
                  </a:outerShdw>
                </a:effectLst>
                <a:latin typeface="Calibri" charset="0"/>
                <a:ea typeface="Calibri" charset="0"/>
                <a:cs typeface="Calibri" charset="0"/>
              </a:rPr>
              <a:t>awareness</a:t>
            </a:r>
            <a:r>
              <a:rPr lang="en-US" sz="2000" dirty="0">
                <a:solidFill>
                  <a:schemeClr val="tx1"/>
                </a:solidFill>
                <a:effectLst>
                  <a:outerShdw blurRad="38100" dist="38100" dir="2700000" algn="tl">
                    <a:srgbClr val="000000">
                      <a:alpha val="43137"/>
                    </a:srgbClr>
                  </a:outerShdw>
                </a:effectLst>
                <a:latin typeface="Calibri" charset="0"/>
                <a:ea typeface="Calibri" charset="0"/>
                <a:cs typeface="Calibri" charset="0"/>
              </a:rPr>
              <a:t>.</a:t>
            </a:r>
            <a:endParaRPr lang="en-US" sz="2000" dirty="0">
              <a:solidFill>
                <a:schemeClr val="tx1"/>
              </a:solidFill>
              <a:latin typeface="Calibri" charset="0"/>
              <a:ea typeface="Calibri" charset="0"/>
              <a:cs typeface="Calibri" charset="0"/>
            </a:endParaRPr>
          </a:p>
        </p:txBody>
      </p:sp>
      <p:pic>
        <p:nvPicPr>
          <p:cNvPr id="9" name="Picture 8" descr="Logo&#10;&#10;Description automatically generated">
            <a:extLst>
              <a:ext uri="{FF2B5EF4-FFF2-40B4-BE49-F238E27FC236}">
                <a16:creationId xmlns="" xmlns:a16="http://schemas.microsoft.com/office/drawing/2014/main" id="{DB28BADD-6302-94FD-036C-ADF0728435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76475" y="46474"/>
            <a:ext cx="2534920" cy="978632"/>
          </a:xfrm>
          <a:prstGeom prst="rect">
            <a:avLst/>
          </a:prstGeom>
          <a:ln>
            <a:noFill/>
          </a:ln>
        </p:spPr>
      </p:pic>
      <p:sp>
        <p:nvSpPr>
          <p:cNvPr id="14" name="Date Placeholder 8">
            <a:extLst>
              <a:ext uri="{FF2B5EF4-FFF2-40B4-BE49-F238E27FC236}">
                <a16:creationId xmlns="" xmlns:a16="http://schemas.microsoft.com/office/drawing/2014/main" id="{66149C04-FBAF-7A21-D4C6-8523E04C8537}"/>
              </a:ext>
            </a:extLst>
          </p:cNvPr>
          <p:cNvSpPr>
            <a:spLocks noGrp="1"/>
          </p:cNvSpPr>
          <p:nvPr>
            <p:ph type="dt" sz="half" idx="10"/>
          </p:nvPr>
        </p:nvSpPr>
        <p:spPr>
          <a:xfrm>
            <a:off x="838200" y="6446401"/>
            <a:ext cx="2743200" cy="365125"/>
          </a:xfrm>
        </p:spPr>
        <p:txBody>
          <a:bodyPr/>
          <a:lstStyle/>
          <a:p>
            <a:r>
              <a:rPr lang="en-US" dirty="0"/>
              <a:t>2024</a:t>
            </a:r>
          </a:p>
        </p:txBody>
      </p:sp>
      <p:sp>
        <p:nvSpPr>
          <p:cNvPr id="15" name="Footer Placeholder 9">
            <a:extLst>
              <a:ext uri="{FF2B5EF4-FFF2-40B4-BE49-F238E27FC236}">
                <a16:creationId xmlns="" xmlns:a16="http://schemas.microsoft.com/office/drawing/2014/main" id="{8CBB1AD7-C2CF-01E3-8656-13CFC01F23E2}"/>
              </a:ext>
            </a:extLst>
          </p:cNvPr>
          <p:cNvSpPr>
            <a:spLocks noGrp="1"/>
          </p:cNvSpPr>
          <p:nvPr>
            <p:ph type="ftr" sz="quarter" idx="11"/>
          </p:nvPr>
        </p:nvSpPr>
        <p:spPr>
          <a:xfrm>
            <a:off x="4038600" y="6446401"/>
            <a:ext cx="4114800" cy="365125"/>
          </a:xfrm>
        </p:spPr>
        <p:txBody>
          <a:bodyPr/>
          <a:lstStyle/>
          <a:p>
            <a:r>
              <a:rPr lang="en-US" sz="900" i="1" dirty="0"/>
              <a:t>ICG/NEAMTWS XIX Session, 27 - 29 </a:t>
            </a:r>
            <a:r>
              <a:rPr lang="en-US" i="1" dirty="0"/>
              <a:t>November</a:t>
            </a:r>
            <a:r>
              <a:rPr lang="en-US" sz="900" i="1" dirty="0"/>
              <a:t> 2024. Paris, France</a:t>
            </a:r>
          </a:p>
        </p:txBody>
      </p:sp>
      <p:sp>
        <p:nvSpPr>
          <p:cNvPr id="16" name="Slide Number Placeholder 10">
            <a:extLst>
              <a:ext uri="{FF2B5EF4-FFF2-40B4-BE49-F238E27FC236}">
                <a16:creationId xmlns="" xmlns:a16="http://schemas.microsoft.com/office/drawing/2014/main" id="{76863B40-055E-33F5-9E04-F51333DE5821}"/>
              </a:ext>
            </a:extLst>
          </p:cNvPr>
          <p:cNvSpPr>
            <a:spLocks noGrp="1"/>
          </p:cNvSpPr>
          <p:nvPr>
            <p:ph type="sldNum" sz="quarter" idx="12"/>
          </p:nvPr>
        </p:nvSpPr>
        <p:spPr>
          <a:xfrm>
            <a:off x="8610600" y="6446401"/>
            <a:ext cx="2743200" cy="365125"/>
          </a:xfrm>
        </p:spPr>
        <p:txBody>
          <a:bodyPr/>
          <a:lstStyle/>
          <a:p>
            <a:fld id="{B5CEABB6-07DC-46E8-9B57-56EC44A396E5}" type="slidenum">
              <a:rPr lang="en-US" smtClean="0"/>
              <a:pPr/>
              <a:t>9</a:t>
            </a:fld>
            <a:endParaRPr lang="en-US" dirty="0"/>
          </a:p>
        </p:txBody>
      </p:sp>
    </p:spTree>
    <p:extLst>
      <p:ext uri="{BB962C8B-B14F-4D97-AF65-F5344CB8AC3E}">
        <p14:creationId xmlns:p14="http://schemas.microsoft.com/office/powerpoint/2010/main" val="18517357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19328</TotalTime>
  <Words>1707</Words>
  <Application>Microsoft Macintosh PowerPoint</Application>
  <PresentationFormat>Widescreen</PresentationFormat>
  <Paragraphs>163</Paragraphs>
  <Slides>24</Slides>
  <Notes>10</Notes>
  <HiddenSlides>0</HiddenSlides>
  <MMClips>7</MMClips>
  <ScaleCrop>false</ScaleCrop>
  <HeadingPairs>
    <vt:vector size="6" baseType="variant">
      <vt:variant>
        <vt:lpstr>Caratteri utilizzati</vt:lpstr>
      </vt:variant>
      <vt:variant>
        <vt:i4>14</vt:i4>
      </vt:variant>
      <vt:variant>
        <vt:lpstr>Tema</vt:lpstr>
      </vt:variant>
      <vt:variant>
        <vt:i4>2</vt:i4>
      </vt:variant>
      <vt:variant>
        <vt:lpstr>Titoli diapositive</vt:lpstr>
      </vt:variant>
      <vt:variant>
        <vt:i4>24</vt:i4>
      </vt:variant>
    </vt:vector>
  </HeadingPairs>
  <TitlesOfParts>
    <vt:vector size="40" baseType="lpstr">
      <vt:lpstr>Aptos</vt:lpstr>
      <vt:lpstr>Aptos Display</vt:lpstr>
      <vt:lpstr>Calibri</vt:lpstr>
      <vt:lpstr>Calibri Light</vt:lpstr>
      <vt:lpstr>CourierNewPSMT</vt:lpstr>
      <vt:lpstr>Franklin Gothic Book</vt:lpstr>
      <vt:lpstr>Franklin Gothic Medium</vt:lpstr>
      <vt:lpstr>Mangal</vt:lpstr>
      <vt:lpstr>SF Pro Semibold</vt:lpstr>
      <vt:lpstr>SFProDisplay</vt:lpstr>
      <vt:lpstr>Source Sans Pro</vt:lpstr>
      <vt:lpstr>Times New Roman</vt:lpstr>
      <vt:lpstr>Wingdings</vt:lpstr>
      <vt:lpstr>Arial</vt:lpstr>
      <vt:lpstr>Office Theme</vt:lpstr>
      <vt:lpstr>9_Custom Design</vt:lpstr>
      <vt:lpstr>ICG/NEAMTWS</vt:lpstr>
      <vt:lpstr>https://globaltsunamisymposium.bmkg.go.id/</vt:lpstr>
      <vt:lpstr>NEAM participation in the Global Symposium,  Banda Aceh, Indonesia, November 11-14, 2024</vt:lpstr>
      <vt:lpstr>NEAM participation in the Global Symposium,  Banda Aceh, Indonesia, November 11-14, 2024 /Posters</vt:lpstr>
      <vt:lpstr>Presentazione di PowerPoint</vt:lpstr>
      <vt:lpstr>The ICG/NEAMTWS activities/advancements 2024</vt:lpstr>
      <vt:lpstr>Presentazione di PowerPoint</vt:lpstr>
      <vt:lpstr>Presentazione di PowerPoint</vt:lpstr>
      <vt:lpstr>Summary of presentation on UNESCO-IOC  Tsunami Ready Recognition Programme in NEAMTWS 2nd UNESCO IOC Global Tsunami Symposium by Elena Daskalaki </vt:lpstr>
      <vt:lpstr>Presentazione di PowerPoint</vt:lpstr>
      <vt:lpstr>Probabilistic Tsunami Forecasting (PTF) </vt:lpstr>
      <vt:lpstr>Presentazione di PowerPoint</vt:lpstr>
      <vt:lpstr>Presentazione di PowerPoint</vt:lpstr>
      <vt:lpstr>Presentazione di PowerPoint</vt:lpstr>
      <vt:lpstr>Global tsunami model presentation summary</vt:lpstr>
      <vt:lpstr>Presentazione di PowerPoint</vt:lpstr>
      <vt:lpstr>Presentazione di PowerPoint</vt:lpstr>
      <vt:lpstr>Presentazione di PowerPoint</vt:lpstr>
      <vt:lpstr>Field trip 1 – LHOK NGA Tsunami Ready village and drill</vt:lpstr>
      <vt:lpstr>The Mosque that resisted the tsunami</vt:lpstr>
      <vt:lpstr>Field trip – Museum Tsunami Aceh</vt:lpstr>
      <vt:lpstr>Visit to the TDMRC</vt:lpstr>
      <vt:lpstr>In summary</vt:lpstr>
      <vt:lpstr>Terima Kasih</vt:lpstr>
    </vt:vector>
  </TitlesOfParts>
  <Company>Universidad de Cantabria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Aguirre Ayerbe, Ignacio</dc:creator>
  <cp:lastModifiedBy>Utente di Microsoft Office</cp:lastModifiedBy>
  <cp:revision>102</cp:revision>
  <dcterms:created xsi:type="dcterms:W3CDTF">2024-10-27T07:56:37Z</dcterms:created>
  <dcterms:modified xsi:type="dcterms:W3CDTF">2024-11-27T11:54:40Z</dcterms:modified>
</cp:coreProperties>
</file>