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3.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446" r:id="rId3"/>
    <p:sldId id="469" r:id="rId4"/>
    <p:sldId id="458" r:id="rId5"/>
    <p:sldId id="476" r:id="rId6"/>
    <p:sldId id="451" r:id="rId7"/>
    <p:sldId id="452" r:id="rId8"/>
    <p:sldId id="475" r:id="rId9"/>
    <p:sldId id="453" r:id="rId10"/>
    <p:sldId id="454" r:id="rId11"/>
    <p:sldId id="461" r:id="rId12"/>
    <p:sldId id="470" r:id="rId13"/>
    <p:sldId id="477" r:id="rId14"/>
    <p:sldId id="457" r:id="rId15"/>
    <p:sldId id="478" r:id="rId16"/>
    <p:sldId id="479" r:id="rId17"/>
    <p:sldId id="480" r:id="rId18"/>
    <p:sldId id="455" r:id="rId19"/>
    <p:sldId id="471" r:id="rId20"/>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guide id="4" orient="horz" pos="21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96" autoAdjust="0"/>
    <p:restoredTop sz="94900" autoAdjust="0"/>
  </p:normalViewPr>
  <p:slideViewPr>
    <p:cSldViewPr snapToGrid="0" snapToObjects="1">
      <p:cViewPr varScale="1">
        <p:scale>
          <a:sx n="106" d="100"/>
          <a:sy n="106" d="100"/>
        </p:scale>
        <p:origin x="1000" y="176"/>
      </p:cViewPr>
      <p:guideLst>
        <p:guide orient="horz" pos="2160"/>
        <p:guide pos="3840"/>
        <p:guide pos="3120"/>
        <p:guide orient="horz" pos="21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28.11.2024</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43BF49-2B01-0A4A-8F1B-9659BAE9EFB1}" type="slidenum">
              <a:rPr lang="tr-TR" smtClean="0"/>
              <a:t>10</a:t>
            </a:fld>
            <a:endParaRPr lang="tr-TR"/>
          </a:p>
        </p:txBody>
      </p:sp>
    </p:spTree>
    <p:extLst>
      <p:ext uri="{BB962C8B-B14F-4D97-AF65-F5344CB8AC3E}">
        <p14:creationId xmlns:p14="http://schemas.microsoft.com/office/powerpoint/2010/main" val="92154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5" name="Footer Placeholder 4">
            <a:extLst>
              <a:ext uri="{FF2B5EF4-FFF2-40B4-BE49-F238E27FC236}">
                <a16:creationId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5" name="Footer Placeholder 4">
            <a:extLst>
              <a:ext uri="{FF2B5EF4-FFF2-40B4-BE49-F238E27FC236}">
                <a16:creationId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5" name="Footer Placeholder 4">
            <a:extLst>
              <a:ext uri="{FF2B5EF4-FFF2-40B4-BE49-F238E27FC236}">
                <a16:creationId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5" name="Footer Placeholder 4">
            <a:extLst>
              <a:ext uri="{FF2B5EF4-FFF2-40B4-BE49-F238E27FC236}">
                <a16:creationId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5" name="Footer Placeholder 4">
            <a:extLst>
              <a:ext uri="{FF2B5EF4-FFF2-40B4-BE49-F238E27FC236}">
                <a16:creationId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6" name="Footer Placeholder 5">
            <a:extLst>
              <a:ext uri="{FF2B5EF4-FFF2-40B4-BE49-F238E27FC236}">
                <a16:creationId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8" name="Footer Placeholder 7">
            <a:extLst>
              <a:ext uri="{FF2B5EF4-FFF2-40B4-BE49-F238E27FC236}">
                <a16:creationId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4" name="Footer Placeholder 3">
            <a:extLst>
              <a:ext uri="{FF2B5EF4-FFF2-40B4-BE49-F238E27FC236}">
                <a16:creationId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3" name="Footer Placeholder 2">
            <a:extLst>
              <a:ext uri="{FF2B5EF4-FFF2-40B4-BE49-F238E27FC236}">
                <a16:creationId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6" name="Footer Placeholder 5">
            <a:extLst>
              <a:ext uri="{FF2B5EF4-FFF2-40B4-BE49-F238E27FC236}">
                <a16:creationId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11/28/24</a:t>
            </a:fld>
            <a:endParaRPr lang="en-US"/>
          </a:p>
        </p:txBody>
      </p:sp>
      <p:sp>
        <p:nvSpPr>
          <p:cNvPr id="6" name="Footer Placeholder 5">
            <a:extLst>
              <a:ext uri="{FF2B5EF4-FFF2-40B4-BE49-F238E27FC236}">
                <a16:creationId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11/28/24</a:t>
            </a:fld>
            <a:endParaRPr lang="en-US"/>
          </a:p>
        </p:txBody>
      </p:sp>
      <p:sp>
        <p:nvSpPr>
          <p:cNvPr id="5" name="Footer Placeholder 4">
            <a:extLst>
              <a:ext uri="{FF2B5EF4-FFF2-40B4-BE49-F238E27FC236}">
                <a16:creationId xmlns:a16="http://schemas.microsoft.com/office/drawing/2014/main"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CF303CD-C22A-AB41-B42F-657C14964665}"/>
              </a:ext>
            </a:extLst>
          </p:cNvPr>
          <p:cNvSpPr>
            <a:spLocks noGrp="1"/>
          </p:cNvSpPr>
          <p:nvPr>
            <p:ph type="subTitle" idx="1"/>
          </p:nvPr>
        </p:nvSpPr>
        <p:spPr>
          <a:xfrm>
            <a:off x="1238250" y="6090543"/>
            <a:ext cx="7429500" cy="644561"/>
          </a:xfrm>
        </p:spPr>
        <p:txBody>
          <a:bodyPr>
            <a:normAutofit/>
          </a:bodyPr>
          <a:lstStyle/>
          <a:p>
            <a:r>
              <a:rPr lang="en-GB" sz="2000" i="1" dirty="0"/>
              <a:t>19</a:t>
            </a:r>
            <a:r>
              <a:rPr lang="en-GB" sz="2000" i="1" baseline="30000" dirty="0"/>
              <a:t>th</a:t>
            </a:r>
            <a:r>
              <a:rPr lang="en-GB" sz="2000" i="1" dirty="0"/>
              <a:t> session ICG/NEAMTWS</a:t>
            </a:r>
            <a:br>
              <a:rPr lang="en-GB" sz="2000" i="1" dirty="0"/>
            </a:br>
            <a:r>
              <a:rPr lang="en-GB" sz="2000" i="1" dirty="0"/>
              <a:t>27 – 29 November 2024</a:t>
            </a:r>
            <a:endParaRPr lang="en-US" sz="2000" i="1" dirty="0"/>
          </a:p>
        </p:txBody>
      </p:sp>
      <p:sp>
        <p:nvSpPr>
          <p:cNvPr id="10" name="TextBox 9">
            <a:extLst>
              <a:ext uri="{FF2B5EF4-FFF2-40B4-BE49-F238E27FC236}">
                <a16:creationId xmlns:a16="http://schemas.microsoft.com/office/drawing/2014/main" id="{4B474A55-EB20-4D4A-BE74-6C63D86CA542}"/>
              </a:ext>
            </a:extLst>
          </p:cNvPr>
          <p:cNvSpPr txBox="1"/>
          <p:nvPr/>
        </p:nvSpPr>
        <p:spPr>
          <a:xfrm>
            <a:off x="671630" y="4416307"/>
            <a:ext cx="8562745" cy="861774"/>
          </a:xfrm>
          <a:prstGeom prst="rect">
            <a:avLst/>
          </a:prstGeom>
          <a:noFill/>
        </p:spPr>
        <p:txBody>
          <a:bodyPr wrap="square" rtlCol="0">
            <a:spAutoFit/>
          </a:bodyPr>
          <a:lstStyle/>
          <a:p>
            <a:pPr algn="ctr"/>
            <a:r>
              <a:rPr lang="tr-TR" sz="2500" dirty="0"/>
              <a:t>Coordinated by Task Team on Tsunami Exercise</a:t>
            </a:r>
            <a:endParaRPr lang="en-US" sz="2500" dirty="0"/>
          </a:p>
          <a:p>
            <a:pPr algn="ctr"/>
            <a:r>
              <a:rPr lang="tr-TR" sz="2500" dirty="0"/>
              <a:t>(</a:t>
            </a:r>
            <a:r>
              <a:rPr lang="tr-TR" sz="2500" i="1" dirty="0"/>
              <a:t>co-chairs</a:t>
            </a:r>
            <a:r>
              <a:rPr lang="tr-TR" sz="2500" dirty="0"/>
              <a:t>: </a:t>
            </a:r>
            <a:r>
              <a:rPr lang="tr-TR" sz="2500" b="1" dirty="0"/>
              <a:t>Ceren Ozer Sozdinler</a:t>
            </a:r>
            <a:r>
              <a:rPr lang="en-US" sz="2500" b="1" dirty="0"/>
              <a:t> - </a:t>
            </a:r>
            <a:r>
              <a:rPr lang="tr-TR" sz="2500" b="1" dirty="0"/>
              <a:t>Marinos Charalampakis</a:t>
            </a:r>
            <a:r>
              <a:rPr lang="tr-TR" sz="2500" dirty="0"/>
              <a:t>) </a:t>
            </a:r>
          </a:p>
        </p:txBody>
      </p:sp>
      <p:sp>
        <p:nvSpPr>
          <p:cNvPr id="2" name="Rectangle 1">
            <a:extLst>
              <a:ext uri="{FF2B5EF4-FFF2-40B4-BE49-F238E27FC236}">
                <a16:creationId xmlns:a16="http://schemas.microsoft.com/office/drawing/2014/main" id="{37B8EC98-909C-514C-AE35-9084067FD784}"/>
              </a:ext>
            </a:extLst>
          </p:cNvPr>
          <p:cNvSpPr/>
          <p:nvPr/>
        </p:nvSpPr>
        <p:spPr>
          <a:xfrm>
            <a:off x="607137" y="2526116"/>
            <a:ext cx="8683727" cy="692049"/>
          </a:xfrm>
          <a:prstGeom prst="rect">
            <a:avLst/>
          </a:prstGeom>
        </p:spPr>
        <p:txBody>
          <a:bodyPr wrap="square">
            <a:spAutoFit/>
          </a:bodyPr>
          <a:lstStyle/>
          <a:p>
            <a:pPr lvl="0" algn="ctr">
              <a:lnSpc>
                <a:spcPct val="115000"/>
              </a:lnSpc>
              <a:spcAft>
                <a:spcPts val="0"/>
              </a:spcAft>
            </a:pP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4.</a:t>
            </a:r>
            <a:r>
              <a:rPr lang="tr-TR"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6 </a:t>
            </a: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Report on NEAMWave23 Exercise</a:t>
            </a:r>
            <a:endParaRPr lang="tr-TR" sz="3600"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399D059B-A106-49FA-13C7-9589D615E055}"/>
              </a:ext>
            </a:extLst>
          </p:cNvPr>
          <p:cNvPicPr>
            <a:picLocks noChangeAspect="1"/>
          </p:cNvPicPr>
          <p:nvPr/>
        </p:nvPicPr>
        <p:blipFill>
          <a:blip r:embed="rId2"/>
          <a:stretch>
            <a:fillRect/>
          </a:stretch>
        </p:blipFill>
        <p:spPr>
          <a:xfrm>
            <a:off x="2729026" y="288314"/>
            <a:ext cx="4447948" cy="1425340"/>
          </a:xfrm>
          <a:prstGeom prst="rect">
            <a:avLst/>
          </a:prstGeom>
        </p:spPr>
      </p:pic>
    </p:spTree>
    <p:extLst>
      <p:ext uri="{BB962C8B-B14F-4D97-AF65-F5344CB8AC3E}">
        <p14:creationId xmlns:p14="http://schemas.microsoft.com/office/powerpoint/2010/main" val="73063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Phase C comments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sp>
        <p:nvSpPr>
          <p:cNvPr id="6" name="object 10"/>
          <p:cNvSpPr txBox="1"/>
          <p:nvPr/>
        </p:nvSpPr>
        <p:spPr>
          <a:xfrm>
            <a:off x="332509" y="1741464"/>
            <a:ext cx="9074727" cy="4714875"/>
          </a:xfrm>
          <a:prstGeom prst="rect">
            <a:avLst/>
          </a:prstGeom>
        </p:spPr>
        <p:txBody>
          <a:bodyPr vert="horz" wrap="square" lIns="0" tIns="0" rIns="0" bIns="0" rtlCol="0">
            <a:noAutofit/>
          </a:bodyPr>
          <a:lstStyle/>
          <a:p>
            <a:pPr marL="298450" marR="12700" indent="-285750" algn="just" defTabSz="457200">
              <a:lnSpc>
                <a:spcPct val="110000"/>
              </a:lnSpc>
              <a:buFontTx/>
              <a:buChar char="-"/>
            </a:pPr>
            <a:r>
              <a:rPr lang="en-US" sz="2200" dirty="0">
                <a:cs typeface="Calibri"/>
              </a:rPr>
              <a:t>Network problem experienced by ERCC during the exercise caused delay in actions and communication problems with Finland. It highlights the importance of making sure that the contact list of the national contact points is always up to date.</a:t>
            </a:r>
          </a:p>
          <a:p>
            <a:pPr marL="298450" marR="12700" indent="-285750" algn="just" defTabSz="457200">
              <a:lnSpc>
                <a:spcPct val="110000"/>
              </a:lnSpc>
              <a:buFontTx/>
              <a:buChar char="-"/>
            </a:pPr>
            <a:r>
              <a:rPr lang="en-US" sz="2200" dirty="0">
                <a:cs typeface="Calibri"/>
              </a:rPr>
              <a:t>The purpose of the Phase C would be achieved better with the participation of at least </a:t>
            </a:r>
            <a:r>
              <a:rPr lang="en-US" sz="2200" b="1" dirty="0">
                <a:cs typeface="Calibri"/>
              </a:rPr>
              <a:t>one country requesting assistance and two or more offering</a:t>
            </a:r>
            <a:r>
              <a:rPr lang="en-US" sz="2200" dirty="0">
                <a:cs typeface="Calibri"/>
              </a:rPr>
              <a:t>. </a:t>
            </a:r>
            <a:r>
              <a:rPr lang="en-US" sz="2200" b="1" dirty="0">
                <a:cs typeface="Calibri"/>
              </a:rPr>
              <a:t>These could be set as minimum criteria for conducting Phase C.</a:t>
            </a:r>
          </a:p>
          <a:p>
            <a:pPr marL="298450" marR="12700" indent="-285750" algn="just" defTabSz="457200">
              <a:lnSpc>
                <a:spcPct val="110000"/>
              </a:lnSpc>
              <a:buFontTx/>
              <a:buChar char="-"/>
            </a:pPr>
            <a:r>
              <a:rPr lang="en-US" sz="2200" dirty="0">
                <a:cs typeface="Calibri"/>
              </a:rPr>
              <a:t>Better involve Civil Protection authorities.</a:t>
            </a:r>
          </a:p>
          <a:p>
            <a:pPr marL="298450" marR="12700" indent="-285750" algn="just" defTabSz="457200">
              <a:lnSpc>
                <a:spcPct val="110000"/>
              </a:lnSpc>
              <a:buFontTx/>
              <a:buChar char="-"/>
            </a:pPr>
            <a:r>
              <a:rPr lang="en-US" sz="2200" dirty="0">
                <a:cs typeface="Calibri"/>
              </a:rPr>
              <a:t>The ERCC highlighted the complexity of the Tsunami messages and proposed at least to list the “affected country” by wave arrival time. </a:t>
            </a:r>
          </a:p>
          <a:p>
            <a:pPr marL="298450" marR="12700" indent="-285750" algn="just" defTabSz="457200">
              <a:lnSpc>
                <a:spcPct val="110000"/>
              </a:lnSpc>
              <a:buFontTx/>
              <a:buChar char="-"/>
            </a:pPr>
            <a:r>
              <a:rPr lang="en-US" sz="2200" dirty="0">
                <a:cs typeface="Calibri"/>
              </a:rPr>
              <a:t>For the next exercise, they should enhance their efforts to inform well in advance the civil protection community and aim at a bigger participation to Phase C.</a:t>
            </a:r>
          </a:p>
        </p:txBody>
      </p:sp>
      <p:pic>
        <p:nvPicPr>
          <p:cNvPr id="3" name="Picture 2">
            <a:extLst>
              <a:ext uri="{FF2B5EF4-FFF2-40B4-BE49-F238E27FC236}">
                <a16:creationId xmlns:a16="http://schemas.microsoft.com/office/drawing/2014/main" id="{265999CF-B981-BFDA-9F6A-98BF6536CC88}"/>
              </a:ext>
            </a:extLst>
          </p:cNvPr>
          <p:cNvPicPr>
            <a:picLocks noChangeAspect="1"/>
          </p:cNvPicPr>
          <p:nvPr/>
        </p:nvPicPr>
        <p:blipFill>
          <a:blip r:embed="rId4"/>
          <a:stretch>
            <a:fillRect/>
          </a:stretch>
        </p:blipFill>
        <p:spPr>
          <a:xfrm>
            <a:off x="7611646" y="13716"/>
            <a:ext cx="2282798" cy="731520"/>
          </a:xfrm>
          <a:prstGeom prst="rect">
            <a:avLst/>
          </a:prstGeom>
        </p:spPr>
      </p:pic>
      <p:sp>
        <p:nvSpPr>
          <p:cNvPr id="7" name="Subtitle 2">
            <a:extLst>
              <a:ext uri="{FF2B5EF4-FFF2-40B4-BE49-F238E27FC236}">
                <a16:creationId xmlns:a16="http://schemas.microsoft.com/office/drawing/2014/main" id="{1F716B85-B762-EF44-34E7-4607135A653B}"/>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403064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7036-180D-6C54-4C8B-5E2A7C1A1E5C}"/>
            </a:ext>
          </a:extLst>
        </p:cNvPr>
        <p:cNvGrpSpPr/>
        <p:nvPr/>
      </p:nvGrpSpPr>
      <p:grpSpPr>
        <a:xfrm>
          <a:off x="0" y="0"/>
          <a:ext cx="0" cy="0"/>
          <a:chOff x="0" y="0"/>
          <a:chExt cx="0" cy="0"/>
        </a:xfrm>
      </p:grpSpPr>
      <p:pic>
        <p:nvPicPr>
          <p:cNvPr id="14" name="Picture 2">
            <a:extLst>
              <a:ext uri="{FF2B5EF4-FFF2-40B4-BE49-F238E27FC236}">
                <a16:creationId xmlns:a16="http://schemas.microsoft.com/office/drawing/2014/main" id="{0A217E42-8AD6-E488-D3C7-F2D8175A38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83" y="1393798"/>
            <a:ext cx="8908187" cy="51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a:extLst>
              <a:ext uri="{FF2B5EF4-FFF2-40B4-BE49-F238E27FC236}">
                <a16:creationId xmlns:a16="http://schemas.microsoft.com/office/drawing/2014/main" id="{FEBF41BC-ECB5-9139-CFD8-3EF3A3BE9C15}"/>
              </a:ext>
            </a:extLst>
          </p:cNvPr>
          <p:cNvSpPr/>
          <p:nvPr/>
        </p:nvSpPr>
        <p:spPr>
          <a:xfrm>
            <a:off x="8730152" y="4474913"/>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17" name="Oval 16">
            <a:extLst>
              <a:ext uri="{FF2B5EF4-FFF2-40B4-BE49-F238E27FC236}">
                <a16:creationId xmlns:a16="http://schemas.microsoft.com/office/drawing/2014/main" id="{35FFD92D-F6E3-3A9F-0262-157C56C62475}"/>
              </a:ext>
            </a:extLst>
          </p:cNvPr>
          <p:cNvSpPr/>
          <p:nvPr/>
        </p:nvSpPr>
        <p:spPr>
          <a:xfrm>
            <a:off x="8225629" y="570770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18" name="Oval 17">
            <a:extLst>
              <a:ext uri="{FF2B5EF4-FFF2-40B4-BE49-F238E27FC236}">
                <a16:creationId xmlns:a16="http://schemas.microsoft.com/office/drawing/2014/main" id="{4A0B0AF3-06AD-BC2D-A4A3-FBEFA66EAD69}"/>
              </a:ext>
            </a:extLst>
          </p:cNvPr>
          <p:cNvSpPr/>
          <p:nvPr/>
        </p:nvSpPr>
        <p:spPr>
          <a:xfrm>
            <a:off x="7373757" y="3806839"/>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19" name="Oval 18">
            <a:extLst>
              <a:ext uri="{FF2B5EF4-FFF2-40B4-BE49-F238E27FC236}">
                <a16:creationId xmlns:a16="http://schemas.microsoft.com/office/drawing/2014/main" id="{ED6E1831-013C-3659-74E9-0300A518C179}"/>
              </a:ext>
            </a:extLst>
          </p:cNvPr>
          <p:cNvSpPr/>
          <p:nvPr/>
        </p:nvSpPr>
        <p:spPr>
          <a:xfrm>
            <a:off x="7694755" y="276466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0" name="Oval 19">
            <a:extLst>
              <a:ext uri="{FF2B5EF4-FFF2-40B4-BE49-F238E27FC236}">
                <a16:creationId xmlns:a16="http://schemas.microsoft.com/office/drawing/2014/main" id="{549743AD-C689-F28A-BA65-875904A4669E}"/>
              </a:ext>
            </a:extLst>
          </p:cNvPr>
          <p:cNvSpPr/>
          <p:nvPr/>
        </p:nvSpPr>
        <p:spPr>
          <a:xfrm>
            <a:off x="4828775" y="4621680"/>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1" name="Oval 20">
            <a:extLst>
              <a:ext uri="{FF2B5EF4-FFF2-40B4-BE49-F238E27FC236}">
                <a16:creationId xmlns:a16="http://schemas.microsoft.com/office/drawing/2014/main" id="{F33BA105-0695-5665-A7DD-DB71AFBAAF38}"/>
              </a:ext>
            </a:extLst>
          </p:cNvPr>
          <p:cNvSpPr/>
          <p:nvPr/>
        </p:nvSpPr>
        <p:spPr>
          <a:xfrm>
            <a:off x="949710" y="3736418"/>
            <a:ext cx="182880"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2" name="Oval 21">
            <a:extLst>
              <a:ext uri="{FF2B5EF4-FFF2-40B4-BE49-F238E27FC236}">
                <a16:creationId xmlns:a16="http://schemas.microsoft.com/office/drawing/2014/main" id="{FC3AF452-DD86-4FEA-76A9-67D0788BEFA8}"/>
              </a:ext>
            </a:extLst>
          </p:cNvPr>
          <p:cNvSpPr/>
          <p:nvPr/>
        </p:nvSpPr>
        <p:spPr>
          <a:xfrm>
            <a:off x="823282" y="4295286"/>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25" name="TextBox 24">
            <a:extLst>
              <a:ext uri="{FF2B5EF4-FFF2-40B4-BE49-F238E27FC236}">
                <a16:creationId xmlns:a16="http://schemas.microsoft.com/office/drawing/2014/main" id="{5B970F62-133D-27BE-3287-77349A0EFAE0}"/>
              </a:ext>
            </a:extLst>
          </p:cNvPr>
          <p:cNvSpPr txBox="1"/>
          <p:nvPr/>
        </p:nvSpPr>
        <p:spPr>
          <a:xfrm>
            <a:off x="7491237" y="3621893"/>
            <a:ext cx="555597"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Samos</a:t>
            </a:r>
          </a:p>
        </p:txBody>
      </p:sp>
      <p:sp>
        <p:nvSpPr>
          <p:cNvPr id="26" name="TextBox 25">
            <a:extLst>
              <a:ext uri="{FF2B5EF4-FFF2-40B4-BE49-F238E27FC236}">
                <a16:creationId xmlns:a16="http://schemas.microsoft.com/office/drawing/2014/main" id="{7939EFCB-7EE6-D0CB-C8B7-5B8A4F0B6933}"/>
              </a:ext>
            </a:extLst>
          </p:cNvPr>
          <p:cNvSpPr txBox="1"/>
          <p:nvPr/>
        </p:nvSpPr>
        <p:spPr>
          <a:xfrm>
            <a:off x="8333034" y="4621680"/>
            <a:ext cx="64183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Larnaka</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27" name="TextBox 26">
            <a:extLst>
              <a:ext uri="{FF2B5EF4-FFF2-40B4-BE49-F238E27FC236}">
                <a16:creationId xmlns:a16="http://schemas.microsoft.com/office/drawing/2014/main" id="{E396775A-C7EB-5290-29E5-4528DBD361EB}"/>
              </a:ext>
            </a:extLst>
          </p:cNvPr>
          <p:cNvSpPr txBox="1"/>
          <p:nvPr/>
        </p:nvSpPr>
        <p:spPr>
          <a:xfrm>
            <a:off x="7656084" y="5439321"/>
            <a:ext cx="833173"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Alexandria</a:t>
            </a:r>
          </a:p>
        </p:txBody>
      </p:sp>
      <p:sp>
        <p:nvSpPr>
          <p:cNvPr id="31" name="TextBox 30">
            <a:extLst>
              <a:ext uri="{FF2B5EF4-FFF2-40B4-BE49-F238E27FC236}">
                <a16:creationId xmlns:a16="http://schemas.microsoft.com/office/drawing/2014/main" id="{38EE35A3-F8DC-E1E0-C06C-B8CC8C214790}"/>
              </a:ext>
            </a:extLst>
          </p:cNvPr>
          <p:cNvSpPr txBox="1"/>
          <p:nvPr/>
        </p:nvSpPr>
        <p:spPr>
          <a:xfrm>
            <a:off x="7656080" y="2460364"/>
            <a:ext cx="653380"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Istanbul</a:t>
            </a:r>
          </a:p>
        </p:txBody>
      </p:sp>
      <p:sp>
        <p:nvSpPr>
          <p:cNvPr id="33" name="TextBox 32">
            <a:extLst>
              <a:ext uri="{FF2B5EF4-FFF2-40B4-BE49-F238E27FC236}">
                <a16:creationId xmlns:a16="http://schemas.microsoft.com/office/drawing/2014/main" id="{92647180-35AA-1C1A-E9B4-BA3CD2C51491}"/>
              </a:ext>
            </a:extLst>
          </p:cNvPr>
          <p:cNvSpPr txBox="1"/>
          <p:nvPr/>
        </p:nvSpPr>
        <p:spPr>
          <a:xfrm>
            <a:off x="5008594" y="4711365"/>
            <a:ext cx="50167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Malta</a:t>
            </a:r>
          </a:p>
        </p:txBody>
      </p:sp>
      <p:sp>
        <p:nvSpPr>
          <p:cNvPr id="34" name="TextBox 33">
            <a:extLst>
              <a:ext uri="{FF2B5EF4-FFF2-40B4-BE49-F238E27FC236}">
                <a16:creationId xmlns:a16="http://schemas.microsoft.com/office/drawing/2014/main" id="{9B1C750B-4998-7652-CFE1-713912696F0D}"/>
              </a:ext>
            </a:extLst>
          </p:cNvPr>
          <p:cNvSpPr txBox="1"/>
          <p:nvPr/>
        </p:nvSpPr>
        <p:spPr>
          <a:xfrm>
            <a:off x="1045617" y="3450668"/>
            <a:ext cx="816841"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Chipiona</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35" name="TextBox 34">
            <a:extLst>
              <a:ext uri="{FF2B5EF4-FFF2-40B4-BE49-F238E27FC236}">
                <a16:creationId xmlns:a16="http://schemas.microsoft.com/office/drawing/2014/main" id="{93F6E584-CB54-56CE-1E8D-E65C466502FB}"/>
              </a:ext>
            </a:extLst>
          </p:cNvPr>
          <p:cNvSpPr txBox="1"/>
          <p:nvPr/>
        </p:nvSpPr>
        <p:spPr>
          <a:xfrm>
            <a:off x="754169" y="4503906"/>
            <a:ext cx="699868"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rPr>
              <a:t>El </a:t>
            </a: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Jadida</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36" name="5-Point Star 35">
            <a:extLst>
              <a:ext uri="{FF2B5EF4-FFF2-40B4-BE49-F238E27FC236}">
                <a16:creationId xmlns:a16="http://schemas.microsoft.com/office/drawing/2014/main" id="{0EE2080B-8F15-CF5F-5001-92C1E0FF083D}"/>
              </a:ext>
            </a:extLst>
          </p:cNvPr>
          <p:cNvSpPr/>
          <p:nvPr/>
        </p:nvSpPr>
        <p:spPr>
          <a:xfrm>
            <a:off x="6939009" y="4941722"/>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5-Point Star 36">
            <a:extLst>
              <a:ext uri="{FF2B5EF4-FFF2-40B4-BE49-F238E27FC236}">
                <a16:creationId xmlns:a16="http://schemas.microsoft.com/office/drawing/2014/main" id="{EC2584CD-8422-15D1-9EED-7352E45A3756}"/>
              </a:ext>
            </a:extLst>
          </p:cNvPr>
          <p:cNvSpPr/>
          <p:nvPr/>
        </p:nvSpPr>
        <p:spPr>
          <a:xfrm>
            <a:off x="459370" y="3636420"/>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bject 16">
            <a:extLst>
              <a:ext uri="{FF2B5EF4-FFF2-40B4-BE49-F238E27FC236}">
                <a16:creationId xmlns:a16="http://schemas.microsoft.com/office/drawing/2014/main" id="{373ABDBA-5520-B169-707E-B6D2A5A737E9}"/>
              </a:ext>
            </a:extLst>
          </p:cNvPr>
          <p:cNvSpPr txBox="1">
            <a:spLocks noGrp="1"/>
          </p:cNvSpPr>
          <p:nvPr>
            <p:ph type="title"/>
          </p:nvPr>
        </p:nvSpPr>
        <p:spPr>
          <a:xfrm>
            <a:off x="459370" y="23621"/>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000" u="sng" spc="-55" dirty="0">
                <a:latin typeface="Calibri Light"/>
                <a:cs typeface="Calibri Light"/>
              </a:rPr>
              <a:t>N</a:t>
            </a:r>
            <a:r>
              <a:rPr sz="4000" u="sng" spc="-95" dirty="0">
                <a:latin typeface="Calibri Light"/>
                <a:cs typeface="Calibri Light"/>
              </a:rPr>
              <a:t>E</a:t>
            </a:r>
            <a:r>
              <a:rPr sz="4000" u="sng" spc="-60" dirty="0">
                <a:latin typeface="Calibri Light"/>
                <a:cs typeface="Calibri Light"/>
              </a:rPr>
              <a:t>A</a:t>
            </a:r>
            <a:r>
              <a:rPr sz="4000" u="sng" spc="-50" dirty="0">
                <a:latin typeface="Calibri Light"/>
                <a:cs typeface="Calibri Light"/>
              </a:rPr>
              <a:t>M</a:t>
            </a:r>
            <a:r>
              <a:rPr sz="4000" u="sng" spc="-225" dirty="0">
                <a:latin typeface="Calibri Light"/>
                <a:cs typeface="Calibri Light"/>
              </a:rPr>
              <a:t>W</a:t>
            </a:r>
            <a:r>
              <a:rPr sz="4000" u="sng" spc="-165" dirty="0">
                <a:latin typeface="Calibri Light"/>
                <a:cs typeface="Calibri Light"/>
              </a:rPr>
              <a:t>a</a:t>
            </a:r>
            <a:r>
              <a:rPr sz="4000" u="sng" spc="-100" dirty="0">
                <a:latin typeface="Calibri Light"/>
                <a:cs typeface="Calibri Light"/>
              </a:rPr>
              <a:t>v</a:t>
            </a:r>
            <a:r>
              <a:rPr sz="4000" u="sng" spc="-45" dirty="0">
                <a:latin typeface="Calibri Light"/>
                <a:cs typeface="Calibri Light"/>
              </a:rPr>
              <a:t>e</a:t>
            </a:r>
            <a:r>
              <a:rPr lang="en-US" sz="4000" u="sng" spc="-45" dirty="0">
                <a:latin typeface="Calibri Light"/>
                <a:cs typeface="Calibri Light"/>
              </a:rPr>
              <a:t>2</a:t>
            </a:r>
            <a:r>
              <a:rPr lang="en-US" sz="4000" u="sng" spc="-50" dirty="0">
                <a:latin typeface="Calibri Light"/>
                <a:cs typeface="Calibri Light"/>
              </a:rPr>
              <a:t>3 &amp; Tsunami Ready</a:t>
            </a:r>
            <a:endParaRPr sz="4000" dirty="0">
              <a:latin typeface="Calibri Light"/>
              <a:cs typeface="Calibri Light"/>
            </a:endParaRPr>
          </a:p>
        </p:txBody>
      </p:sp>
      <p:sp>
        <p:nvSpPr>
          <p:cNvPr id="23" name="object 23">
            <a:extLst>
              <a:ext uri="{FF2B5EF4-FFF2-40B4-BE49-F238E27FC236}">
                <a16:creationId xmlns:a16="http://schemas.microsoft.com/office/drawing/2014/main" id="{97709905-790C-F7C3-042C-9A50A64523E8}"/>
              </a:ext>
            </a:extLst>
          </p:cNvPr>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53BEBA8C-B887-BFA1-B861-929A6DA2D6F7}"/>
              </a:ext>
            </a:extLst>
          </p:cNvPr>
          <p:cNvSpPr txBox="1"/>
          <p:nvPr/>
        </p:nvSpPr>
        <p:spPr>
          <a:xfrm>
            <a:off x="120938" y="3025204"/>
            <a:ext cx="2365784" cy="523220"/>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NE Atlantic Scenario</a:t>
            </a: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mn-ea"/>
                <a:cs typeface="+mn-cs"/>
              </a:rPr>
              <a:t>(Mw=8.5) by </a:t>
            </a:r>
            <a:r>
              <a:rPr kumimoji="0" lang="en-US" sz="1400" b="1" i="0" u="none" strike="noStrike" kern="1200" cap="none" spc="0" normalizeH="0" baseline="0" noProof="0" dirty="0">
                <a:ln>
                  <a:noFill/>
                </a:ln>
                <a:solidFill>
                  <a:prstClr val="white"/>
                </a:solidFill>
                <a:effectLst/>
                <a:uLnTx/>
                <a:uFillTx/>
                <a:latin typeface="Calibri"/>
                <a:ea typeface="+mn-ea"/>
                <a:cs typeface="+mn-cs"/>
              </a:rPr>
              <a:t>IPMA</a:t>
            </a:r>
            <a:r>
              <a:rPr kumimoji="0" lang="en-US" sz="1400" b="0" i="0" u="none" strike="noStrike" kern="1200" cap="none" spc="0" normalizeH="0" baseline="0" noProof="0" dirty="0">
                <a:ln>
                  <a:noFill/>
                </a:ln>
                <a:solidFill>
                  <a:prstClr val="white"/>
                </a:solidFill>
                <a:effectLst/>
                <a:uLnTx/>
                <a:uFillTx/>
                <a:latin typeface="Calibri"/>
                <a:ea typeface="+mn-ea"/>
                <a:cs typeface="+mn-cs"/>
              </a:rPr>
              <a:t> &amp; </a:t>
            </a:r>
            <a:r>
              <a:rPr kumimoji="0" lang="en-US" sz="1400" b="1" i="0" u="none" strike="noStrike" kern="1200" cap="none" spc="0" normalizeH="0" baseline="0" noProof="0" dirty="0">
                <a:ln>
                  <a:noFill/>
                </a:ln>
                <a:solidFill>
                  <a:prstClr val="white"/>
                </a:solidFill>
                <a:effectLst/>
                <a:uLnTx/>
                <a:uFillTx/>
                <a:latin typeface="Calibri"/>
                <a:ea typeface="+mn-ea"/>
                <a:cs typeface="+mn-cs"/>
              </a:rPr>
              <a:t>CENALT</a:t>
            </a:r>
          </a:p>
        </p:txBody>
      </p:sp>
      <p:sp>
        <p:nvSpPr>
          <p:cNvPr id="29" name="TextBox 28">
            <a:extLst>
              <a:ext uri="{FF2B5EF4-FFF2-40B4-BE49-F238E27FC236}">
                <a16:creationId xmlns:a16="http://schemas.microsoft.com/office/drawing/2014/main" id="{E04D7EB2-FB02-37DA-F6FA-72C01352341F}"/>
              </a:ext>
            </a:extLst>
          </p:cNvPr>
          <p:cNvSpPr txBox="1"/>
          <p:nvPr/>
        </p:nvSpPr>
        <p:spPr>
          <a:xfrm>
            <a:off x="5510266" y="5298368"/>
            <a:ext cx="1984429" cy="738664"/>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Eastern Mediterranean Scenario </a:t>
            </a:r>
            <a:r>
              <a:rPr kumimoji="0" lang="en-US" sz="1400" b="0" i="0" u="none" strike="noStrike" kern="1200" cap="none" spc="0" normalizeH="0" baseline="0" noProof="0" dirty="0">
                <a:ln>
                  <a:noFill/>
                </a:ln>
                <a:solidFill>
                  <a:prstClr val="white"/>
                </a:solidFill>
                <a:effectLst/>
                <a:uLnTx/>
                <a:uFillTx/>
                <a:latin typeface="Calibri"/>
                <a:ea typeface="+mn-ea"/>
                <a:cs typeface="+mn-cs"/>
              </a:rPr>
              <a:t>(Mw=8.1) by </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INGV, NOA</a:t>
            </a: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 </a:t>
            </a:r>
            <a:r>
              <a:rPr kumimoji="0" lang="en-US" sz="1400" b="0" i="0" u="none" strike="noStrike" kern="1200" cap="none" spc="0" normalizeH="0" baseline="0" noProof="0" dirty="0">
                <a:ln>
                  <a:noFill/>
                </a:ln>
                <a:solidFill>
                  <a:prstClr val="white"/>
                </a:solidFill>
                <a:effectLst/>
                <a:uLnTx/>
                <a:uFillTx/>
                <a:latin typeface="Calibri"/>
                <a:ea typeface="+mn-ea"/>
                <a:cs typeface="+mn-cs"/>
              </a:rPr>
              <a:t>&amp; </a:t>
            </a: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KOERI </a:t>
            </a:r>
          </a:p>
        </p:txBody>
      </p:sp>
      <p:pic>
        <p:nvPicPr>
          <p:cNvPr id="2" name="Picture 1">
            <a:extLst>
              <a:ext uri="{FF2B5EF4-FFF2-40B4-BE49-F238E27FC236}">
                <a16:creationId xmlns:a16="http://schemas.microsoft.com/office/drawing/2014/main" id="{7F06DE63-A3F0-6076-9A63-5F5DE429899A}"/>
              </a:ext>
            </a:extLst>
          </p:cNvPr>
          <p:cNvPicPr>
            <a:picLocks noChangeAspect="1"/>
          </p:cNvPicPr>
          <p:nvPr/>
        </p:nvPicPr>
        <p:blipFill>
          <a:blip r:embed="rId4"/>
          <a:stretch>
            <a:fillRect/>
          </a:stretch>
        </p:blipFill>
        <p:spPr>
          <a:xfrm>
            <a:off x="7611646" y="13716"/>
            <a:ext cx="2282798" cy="731520"/>
          </a:xfrm>
          <a:prstGeom prst="rect">
            <a:avLst/>
          </a:prstGeom>
        </p:spPr>
      </p:pic>
      <p:sp>
        <p:nvSpPr>
          <p:cNvPr id="3" name="Oval 2">
            <a:extLst>
              <a:ext uri="{FF2B5EF4-FFF2-40B4-BE49-F238E27FC236}">
                <a16:creationId xmlns:a16="http://schemas.microsoft.com/office/drawing/2014/main" id="{4A334170-730A-C157-75D6-AC3A20AB8664}"/>
              </a:ext>
            </a:extLst>
          </p:cNvPr>
          <p:cNvSpPr/>
          <p:nvPr/>
        </p:nvSpPr>
        <p:spPr>
          <a:xfrm>
            <a:off x="4953000" y="3141974"/>
            <a:ext cx="179819" cy="182880"/>
          </a:xfrm>
          <a:prstGeom prst="ellipse">
            <a:avLst/>
          </a:prstGeom>
          <a:solidFill>
            <a:srgbClr val="FFFF00"/>
          </a:solidFill>
          <a:ln w="6350" cap="flat">
            <a:solidFill>
              <a:srgbClr val="000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Light"/>
              <a:ea typeface="+mn-ea"/>
              <a:cs typeface="+mn-cs"/>
              <a:sym typeface="Helvetica"/>
            </a:endParaRPr>
          </a:p>
        </p:txBody>
      </p:sp>
      <p:sp>
        <p:nvSpPr>
          <p:cNvPr id="4" name="TextBox 3">
            <a:extLst>
              <a:ext uri="{FF2B5EF4-FFF2-40B4-BE49-F238E27FC236}">
                <a16:creationId xmlns:a16="http://schemas.microsoft.com/office/drawing/2014/main" id="{289AD9D2-339A-A187-9515-75E1EA0372F4}"/>
              </a:ext>
            </a:extLst>
          </p:cNvPr>
          <p:cNvSpPr txBox="1"/>
          <p:nvPr/>
        </p:nvSpPr>
        <p:spPr>
          <a:xfrm>
            <a:off x="4661781" y="3328647"/>
            <a:ext cx="762256"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FFFF00"/>
                </a:solidFill>
                <a:effectLst/>
                <a:uLnTx/>
                <a:uFillTx/>
                <a:latin typeface="Calibri Light"/>
                <a:ea typeface="+mn-ea"/>
                <a:cs typeface="+mn-cs"/>
                <a:sym typeface="Helvetica"/>
              </a:rPr>
              <a:t>Minturno</a:t>
            </a:r>
            <a:endParaRPr kumimoji="0" lang="en-US" sz="1400" b="1" i="0" u="none" strike="noStrike" kern="1200" cap="none" spc="0" normalizeH="0" baseline="0" noProof="0" dirty="0">
              <a:ln>
                <a:noFill/>
              </a:ln>
              <a:solidFill>
                <a:srgbClr val="FFFF00"/>
              </a:solidFill>
              <a:effectLst/>
              <a:uLnTx/>
              <a:uFillTx/>
              <a:latin typeface="Calibri Light"/>
              <a:ea typeface="+mn-ea"/>
              <a:cs typeface="+mn-cs"/>
              <a:sym typeface="Helvetica"/>
            </a:endParaRPr>
          </a:p>
        </p:txBody>
      </p:sp>
      <p:sp>
        <p:nvSpPr>
          <p:cNvPr id="6" name="Subtitle 2">
            <a:extLst>
              <a:ext uri="{FF2B5EF4-FFF2-40B4-BE49-F238E27FC236}">
                <a16:creationId xmlns:a16="http://schemas.microsoft.com/office/drawing/2014/main" id="{2477C05E-4E54-9C1B-F602-6D7AAABDEC9E}"/>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3883444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C9078-8836-C536-F9EC-75DD6ECC550F}"/>
              </a:ext>
            </a:extLst>
          </p:cNvPr>
          <p:cNvSpPr>
            <a:spLocks noGrp="1"/>
          </p:cNvSpPr>
          <p:nvPr>
            <p:ph idx="1"/>
          </p:nvPr>
        </p:nvSpPr>
        <p:spPr>
          <a:xfrm>
            <a:off x="228600" y="1722404"/>
            <a:ext cx="9339146" cy="5409701"/>
          </a:xfrm>
        </p:spPr>
        <p:txBody>
          <a:bodyPr>
            <a:noAutofit/>
          </a:bodyPr>
          <a:lstStyle/>
          <a:p>
            <a:pPr>
              <a:lnSpc>
                <a:spcPct val="110000"/>
              </a:lnSpc>
            </a:pPr>
            <a:r>
              <a:rPr lang="en-US" sz="2200" dirty="0" err="1"/>
              <a:t>CoastWAVE</a:t>
            </a:r>
            <a:r>
              <a:rPr lang="en-US" sz="2200" dirty="0"/>
              <a:t> project activities created great synergy in NEAMWave23 </a:t>
            </a:r>
            <a:r>
              <a:rPr lang="en-US" sz="2200" dirty="0" err="1"/>
              <a:t>PhaseB</a:t>
            </a:r>
            <a:r>
              <a:rPr lang="en-US" sz="2200" dirty="0"/>
              <a:t>.</a:t>
            </a:r>
          </a:p>
          <a:p>
            <a:pPr>
              <a:lnSpc>
                <a:spcPct val="110000"/>
              </a:lnSpc>
            </a:pPr>
            <a:r>
              <a:rPr lang="en-US" sz="2200" dirty="0"/>
              <a:t> Project member states conducted drill, table-top and full-scale types of </a:t>
            </a:r>
            <a:r>
              <a:rPr lang="en-US" sz="2200" dirty="0" err="1"/>
              <a:t>PhaseB</a:t>
            </a:r>
            <a:r>
              <a:rPr lang="en-US" sz="2200" dirty="0"/>
              <a:t> exercises.</a:t>
            </a:r>
          </a:p>
        </p:txBody>
      </p:sp>
      <p:sp>
        <p:nvSpPr>
          <p:cNvPr id="5" name="object 23">
            <a:extLst>
              <a:ext uri="{FF2B5EF4-FFF2-40B4-BE49-F238E27FC236}">
                <a16:creationId xmlns:a16="http://schemas.microsoft.com/office/drawing/2014/main" id="{B518E66A-355C-938E-272D-8F7F3F4BD188}"/>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B6001338-BF61-3ED0-3971-AA507D96DB7B}"/>
              </a:ext>
            </a:extLst>
          </p:cNvPr>
          <p:cNvPicPr>
            <a:picLocks noChangeAspect="1"/>
          </p:cNvPicPr>
          <p:nvPr/>
        </p:nvPicPr>
        <p:blipFill>
          <a:blip r:embed="rId3"/>
          <a:stretch>
            <a:fillRect/>
          </a:stretch>
        </p:blipFill>
        <p:spPr>
          <a:xfrm>
            <a:off x="7611646" y="13716"/>
            <a:ext cx="2282798" cy="731520"/>
          </a:xfrm>
          <a:prstGeom prst="rect">
            <a:avLst/>
          </a:prstGeom>
        </p:spPr>
      </p:pic>
      <p:sp>
        <p:nvSpPr>
          <p:cNvPr id="2" name="object 16">
            <a:extLst>
              <a:ext uri="{FF2B5EF4-FFF2-40B4-BE49-F238E27FC236}">
                <a16:creationId xmlns:a16="http://schemas.microsoft.com/office/drawing/2014/main" id="{24055098-88F9-1A2E-675E-AEBE65630203}"/>
              </a:ext>
            </a:extLst>
          </p:cNvPr>
          <p:cNvSpPr txBox="1">
            <a:spLocks noGrp="1"/>
          </p:cNvSpPr>
          <p:nvPr>
            <p:ph type="title"/>
          </p:nvPr>
        </p:nvSpPr>
        <p:spPr>
          <a:xfrm>
            <a:off x="459370" y="313553"/>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000" u="sng" spc="-55" dirty="0">
                <a:latin typeface="Calibri Light"/>
                <a:cs typeface="Calibri Light"/>
              </a:rPr>
              <a:t>N</a:t>
            </a:r>
            <a:r>
              <a:rPr sz="4000" u="sng" spc="-95" dirty="0">
                <a:latin typeface="Calibri Light"/>
                <a:cs typeface="Calibri Light"/>
              </a:rPr>
              <a:t>E</a:t>
            </a:r>
            <a:r>
              <a:rPr sz="4000" u="sng" spc="-60" dirty="0">
                <a:latin typeface="Calibri Light"/>
                <a:cs typeface="Calibri Light"/>
              </a:rPr>
              <a:t>A</a:t>
            </a:r>
            <a:r>
              <a:rPr sz="4000" u="sng" spc="-50" dirty="0">
                <a:latin typeface="Calibri Light"/>
                <a:cs typeface="Calibri Light"/>
              </a:rPr>
              <a:t>M</a:t>
            </a:r>
            <a:r>
              <a:rPr sz="4000" u="sng" spc="-225" dirty="0">
                <a:latin typeface="Calibri Light"/>
                <a:cs typeface="Calibri Light"/>
              </a:rPr>
              <a:t>W</a:t>
            </a:r>
            <a:r>
              <a:rPr sz="4000" u="sng" spc="-165" dirty="0">
                <a:latin typeface="Calibri Light"/>
                <a:cs typeface="Calibri Light"/>
              </a:rPr>
              <a:t>a</a:t>
            </a:r>
            <a:r>
              <a:rPr sz="4000" u="sng" spc="-100" dirty="0">
                <a:latin typeface="Calibri Light"/>
                <a:cs typeface="Calibri Light"/>
              </a:rPr>
              <a:t>v</a:t>
            </a:r>
            <a:r>
              <a:rPr sz="4000" u="sng" spc="-45" dirty="0">
                <a:latin typeface="Calibri Light"/>
                <a:cs typeface="Calibri Light"/>
              </a:rPr>
              <a:t>e</a:t>
            </a:r>
            <a:r>
              <a:rPr lang="en-US" sz="4000" u="sng" spc="-45" dirty="0">
                <a:latin typeface="Calibri Light"/>
                <a:cs typeface="Calibri Light"/>
              </a:rPr>
              <a:t>2</a:t>
            </a:r>
            <a:r>
              <a:rPr lang="en-US" sz="4000" u="sng" spc="-50" dirty="0">
                <a:latin typeface="Calibri Light"/>
                <a:cs typeface="Calibri Light"/>
              </a:rPr>
              <a:t>3 &amp; Tsunami Ready</a:t>
            </a:r>
            <a:endParaRPr sz="4000" dirty="0">
              <a:latin typeface="Calibri Light"/>
              <a:cs typeface="Calibri Light"/>
            </a:endParaRPr>
          </a:p>
        </p:txBody>
      </p:sp>
      <p:pic>
        <p:nvPicPr>
          <p:cNvPr id="4" name="Picture 3">
            <a:extLst>
              <a:ext uri="{FF2B5EF4-FFF2-40B4-BE49-F238E27FC236}">
                <a16:creationId xmlns:a16="http://schemas.microsoft.com/office/drawing/2014/main" id="{E68FF97E-329D-29DB-2092-EEB6860573A1}"/>
              </a:ext>
            </a:extLst>
          </p:cNvPr>
          <p:cNvPicPr>
            <a:picLocks noChangeAspect="1"/>
          </p:cNvPicPr>
          <p:nvPr/>
        </p:nvPicPr>
        <p:blipFill>
          <a:blip r:embed="rId4"/>
          <a:srcRect l="67682"/>
          <a:stretch/>
        </p:blipFill>
        <p:spPr>
          <a:xfrm>
            <a:off x="5906991" y="3210652"/>
            <a:ext cx="1496954" cy="2706338"/>
          </a:xfrm>
          <a:prstGeom prst="rect">
            <a:avLst/>
          </a:prstGeom>
        </p:spPr>
      </p:pic>
      <p:sp>
        <p:nvSpPr>
          <p:cNvPr id="8" name="Subtitle 2">
            <a:extLst>
              <a:ext uri="{FF2B5EF4-FFF2-40B4-BE49-F238E27FC236}">
                <a16:creationId xmlns:a16="http://schemas.microsoft.com/office/drawing/2014/main" id="{779AE013-9414-6ED0-1094-06AD86042BBD}"/>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
        <p:nvSpPr>
          <p:cNvPr id="10" name="TextBox 9">
            <a:extLst>
              <a:ext uri="{FF2B5EF4-FFF2-40B4-BE49-F238E27FC236}">
                <a16:creationId xmlns:a16="http://schemas.microsoft.com/office/drawing/2014/main" id="{D2467038-201E-1DCF-FFED-217459434348}"/>
              </a:ext>
            </a:extLst>
          </p:cNvPr>
          <p:cNvSpPr txBox="1"/>
          <p:nvPr/>
        </p:nvSpPr>
        <p:spPr>
          <a:xfrm>
            <a:off x="228599" y="5941411"/>
            <a:ext cx="9569917" cy="646331"/>
          </a:xfrm>
          <a:prstGeom prst="rect">
            <a:avLst/>
          </a:prstGeom>
          <a:noFill/>
        </p:spPr>
        <p:txBody>
          <a:bodyPr wrap="square">
            <a:spAutoFit/>
          </a:bodyPr>
          <a:lstStyle/>
          <a:p>
            <a:r>
              <a:rPr lang="en-GB" sz="1800" i="1" dirty="0">
                <a:effectLst/>
                <a:latin typeface="Arial" panose="020B0604020202020204" pitchFamily="34" charset="0"/>
                <a:ea typeface="Arial" panose="020B0604020202020204" pitchFamily="34" charset="0"/>
              </a:rPr>
              <a:t>Types of Phase B exercise of NEAMWave23, according to the subscription and participation (referring to the evaluation forms and ICG presentations) of the MS.</a:t>
            </a:r>
            <a:r>
              <a:rPr lang="en-TR" dirty="0">
                <a:effectLst/>
              </a:rPr>
              <a:t> </a:t>
            </a:r>
            <a:endParaRPr lang="en-US" dirty="0"/>
          </a:p>
        </p:txBody>
      </p:sp>
      <p:graphicFrame>
        <p:nvGraphicFramePr>
          <p:cNvPr id="12" name="Table 11">
            <a:extLst>
              <a:ext uri="{FF2B5EF4-FFF2-40B4-BE49-F238E27FC236}">
                <a16:creationId xmlns:a16="http://schemas.microsoft.com/office/drawing/2014/main" id="{22863D05-2BC7-CF90-8756-3E3E0164632D}"/>
              </a:ext>
            </a:extLst>
          </p:cNvPr>
          <p:cNvGraphicFramePr>
            <a:graphicFrameLocks noGrp="1"/>
          </p:cNvGraphicFramePr>
          <p:nvPr>
            <p:extLst>
              <p:ext uri="{D42A27DB-BD31-4B8C-83A1-F6EECF244321}">
                <p14:modId xmlns:p14="http://schemas.microsoft.com/office/powerpoint/2010/main" val="2740524311"/>
              </p:ext>
            </p:extLst>
          </p:nvPr>
        </p:nvGraphicFramePr>
        <p:xfrm>
          <a:off x="1699210" y="3006793"/>
          <a:ext cx="4190942" cy="2906296"/>
        </p:xfrm>
        <a:graphic>
          <a:graphicData uri="http://schemas.openxmlformats.org/drawingml/2006/table">
            <a:tbl>
              <a:tblPr bandRow="1"/>
              <a:tblGrid>
                <a:gridCol w="1810290">
                  <a:extLst>
                    <a:ext uri="{9D8B030D-6E8A-4147-A177-3AD203B41FA5}">
                      <a16:colId xmlns:a16="http://schemas.microsoft.com/office/drawing/2014/main" val="1810780827"/>
                    </a:ext>
                  </a:extLst>
                </a:gridCol>
                <a:gridCol w="1190326">
                  <a:extLst>
                    <a:ext uri="{9D8B030D-6E8A-4147-A177-3AD203B41FA5}">
                      <a16:colId xmlns:a16="http://schemas.microsoft.com/office/drawing/2014/main" val="4235922333"/>
                    </a:ext>
                  </a:extLst>
                </a:gridCol>
                <a:gridCol w="1190326">
                  <a:extLst>
                    <a:ext uri="{9D8B030D-6E8A-4147-A177-3AD203B41FA5}">
                      <a16:colId xmlns:a16="http://schemas.microsoft.com/office/drawing/2014/main" val="2346442969"/>
                    </a:ext>
                  </a:extLst>
                </a:gridCol>
              </a:tblGrid>
              <a:tr h="336808">
                <a:tc>
                  <a:txBody>
                    <a:bodyPr/>
                    <a:lstStyle/>
                    <a:p>
                      <a:pPr algn="ctr"/>
                      <a:r>
                        <a:rPr lang="en-GB" sz="1800" b="1" dirty="0">
                          <a:solidFill>
                            <a:srgbClr val="000000"/>
                          </a:solidFill>
                          <a:effectLst/>
                          <a:latin typeface="Arial" panose="020B0604020202020204" pitchFamily="34" charset="0"/>
                          <a:ea typeface="Arial" panose="020B0604020202020204" pitchFamily="34" charset="0"/>
                        </a:rPr>
                        <a:t>Type</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b="1" dirty="0">
                          <a:solidFill>
                            <a:srgbClr val="000000"/>
                          </a:solidFill>
                          <a:effectLst/>
                          <a:latin typeface="Arial" panose="020B0604020202020204" pitchFamily="34" charset="0"/>
                          <a:ea typeface="Arial" panose="020B0604020202020204" pitchFamily="34" charset="0"/>
                        </a:rPr>
                        <a:t>MS-Subs.</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MS- Particip.</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333175"/>
                  </a:ext>
                </a:extLst>
              </a:tr>
              <a:tr h="336808">
                <a:tc>
                  <a:txBody>
                    <a:bodyPr/>
                    <a:lstStyle/>
                    <a:p>
                      <a:r>
                        <a:rPr lang="en-GB" sz="1800" dirty="0">
                          <a:solidFill>
                            <a:srgbClr val="000000"/>
                          </a:solidFill>
                          <a:effectLst/>
                          <a:latin typeface="Arial" panose="020B0604020202020204" pitchFamily="34" charset="0"/>
                          <a:ea typeface="Arial" panose="020B0604020202020204" pitchFamily="34" charset="0"/>
                        </a:rPr>
                        <a:t> Orientation</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Arial" panose="020B0604020202020204" pitchFamily="34" charset="0"/>
                          <a:ea typeface="Arial" panose="020B0604020202020204" pitchFamily="34" charset="0"/>
                        </a:rPr>
                        <a:t>0</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5442636"/>
                  </a:ext>
                </a:extLst>
              </a:tr>
              <a:tr h="336808">
                <a:tc>
                  <a:txBody>
                    <a:bodyPr/>
                    <a:lstStyle/>
                    <a:p>
                      <a:r>
                        <a:rPr lang="en-GB" sz="1800">
                          <a:solidFill>
                            <a:srgbClr val="000000"/>
                          </a:solidFill>
                          <a:effectLst/>
                          <a:latin typeface="Arial" panose="020B0604020202020204" pitchFamily="34" charset="0"/>
                          <a:ea typeface="Arial" panose="020B0604020202020204" pitchFamily="34" charset="0"/>
                        </a:rPr>
                        <a:t> Drill</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Arial" panose="020B0604020202020204" pitchFamily="34" charset="0"/>
                          <a:ea typeface="Arial" panose="020B0604020202020204" pitchFamily="34" charset="0"/>
                        </a:rPr>
                        <a:t>2</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66435"/>
                  </a:ext>
                </a:extLst>
              </a:tr>
              <a:tr h="336808">
                <a:tc>
                  <a:txBody>
                    <a:bodyPr/>
                    <a:lstStyle/>
                    <a:p>
                      <a:r>
                        <a:rPr lang="en-GB" sz="1800">
                          <a:solidFill>
                            <a:srgbClr val="000000"/>
                          </a:solidFill>
                          <a:effectLst/>
                          <a:latin typeface="Arial" panose="020B0604020202020204" pitchFamily="34" charset="0"/>
                          <a:ea typeface="Arial" panose="020B0604020202020204" pitchFamily="34" charset="0"/>
                        </a:rPr>
                        <a:t> Table-top</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Arial" panose="020B0604020202020204" pitchFamily="34" charset="0"/>
                          <a:ea typeface="Arial" panose="020B0604020202020204" pitchFamily="34" charset="0"/>
                        </a:rPr>
                        <a:t>5</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63455639"/>
                  </a:ext>
                </a:extLst>
              </a:tr>
              <a:tr h="336808">
                <a:tc>
                  <a:txBody>
                    <a:bodyPr/>
                    <a:lstStyle/>
                    <a:p>
                      <a:r>
                        <a:rPr lang="en-GB" sz="1800">
                          <a:solidFill>
                            <a:srgbClr val="000000"/>
                          </a:solidFill>
                          <a:effectLst/>
                          <a:latin typeface="Arial" panose="020B0604020202020204" pitchFamily="34" charset="0"/>
                          <a:ea typeface="Arial" panose="020B0604020202020204" pitchFamily="34" charset="0"/>
                        </a:rPr>
                        <a:t> Functional</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Arial" panose="020B0604020202020204" pitchFamily="34" charset="0"/>
                          <a:ea typeface="Arial" panose="020B0604020202020204" pitchFamily="34" charset="0"/>
                        </a:rPr>
                        <a:t>3</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659822"/>
                  </a:ext>
                </a:extLst>
              </a:tr>
              <a:tr h="336808">
                <a:tc>
                  <a:txBody>
                    <a:bodyPr/>
                    <a:lstStyle/>
                    <a:p>
                      <a:r>
                        <a:rPr lang="en-GB" sz="1800">
                          <a:solidFill>
                            <a:srgbClr val="000000"/>
                          </a:solidFill>
                          <a:effectLst/>
                          <a:latin typeface="Arial" panose="020B0604020202020204" pitchFamily="34" charset="0"/>
                          <a:ea typeface="Arial" panose="020B0604020202020204" pitchFamily="34" charset="0"/>
                        </a:rPr>
                        <a:t> Full scale</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Arial" panose="020B0604020202020204" pitchFamily="34" charset="0"/>
                          <a:ea typeface="Arial" panose="020B0604020202020204" pitchFamily="34" charset="0"/>
                        </a:rPr>
                        <a:t>2</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dirty="0">
                          <a:effectLst/>
                          <a:latin typeface="Arial" panose="020B0604020202020204" pitchFamily="34" charset="0"/>
                          <a:ea typeface="Calibri" panose="020F0502020204030204" pitchFamily="34" charset="0"/>
                          <a:cs typeface="Arial" panose="020B0604020202020204" pitchFamily="34" charset="0"/>
                        </a:rPr>
                        <a:t>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1003125"/>
                  </a:ext>
                </a:extLst>
              </a:tr>
              <a:tr h="336808">
                <a:tc>
                  <a:txBody>
                    <a:bodyPr/>
                    <a:lstStyle/>
                    <a:p>
                      <a:r>
                        <a:rPr lang="en-GB" sz="1800">
                          <a:solidFill>
                            <a:srgbClr val="000000"/>
                          </a:solidFill>
                          <a:effectLst/>
                          <a:latin typeface="Arial" panose="020B0604020202020204" pitchFamily="34" charset="0"/>
                          <a:ea typeface="Arial" panose="020B0604020202020204" pitchFamily="34" charset="0"/>
                        </a:rPr>
                        <a:t> Other</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dirty="0">
                          <a:solidFill>
                            <a:srgbClr val="000000"/>
                          </a:solidFill>
                          <a:effectLst/>
                          <a:latin typeface="Arial" panose="020B0604020202020204" pitchFamily="34" charset="0"/>
                          <a:ea typeface="Arial" panose="020B0604020202020204" pitchFamily="34" charset="0"/>
                        </a:rPr>
                        <a:t>2</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6849474"/>
                  </a:ext>
                </a:extLst>
              </a:tr>
              <a:tr h="336808">
                <a:tc>
                  <a:txBody>
                    <a:bodyPr/>
                    <a:lstStyle/>
                    <a:p>
                      <a:r>
                        <a:rPr lang="en-GB" sz="1800" b="1">
                          <a:solidFill>
                            <a:srgbClr val="000000"/>
                          </a:solidFill>
                          <a:effectLst/>
                          <a:latin typeface="Arial" panose="020B0604020202020204" pitchFamily="34" charset="0"/>
                          <a:ea typeface="Arial" panose="020B0604020202020204" pitchFamily="34" charset="0"/>
                        </a:rPr>
                        <a:t> Total</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GB" sz="1800" b="1" dirty="0">
                          <a:solidFill>
                            <a:srgbClr val="000000"/>
                          </a:solidFill>
                          <a:effectLst/>
                          <a:latin typeface="Arial" panose="020B0604020202020204" pitchFamily="34" charset="0"/>
                          <a:ea typeface="Arial" panose="020B0604020202020204" pitchFamily="34" charset="0"/>
                        </a:rPr>
                        <a:t>14</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TR"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625963"/>
                  </a:ext>
                </a:extLst>
              </a:tr>
            </a:tbl>
          </a:graphicData>
        </a:graphic>
      </p:graphicFrame>
    </p:spTree>
    <p:extLst>
      <p:ext uri="{BB962C8B-B14F-4D97-AF65-F5344CB8AC3E}">
        <p14:creationId xmlns:p14="http://schemas.microsoft.com/office/powerpoint/2010/main" val="157084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7AFC-7DF0-BD88-DD68-1C461CC54F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8182F68-82EB-4407-F5C0-0CB15934EC54}"/>
              </a:ext>
            </a:extLst>
          </p:cNvPr>
          <p:cNvSpPr>
            <a:spLocks noGrp="1"/>
          </p:cNvSpPr>
          <p:nvPr>
            <p:ph idx="1"/>
          </p:nvPr>
        </p:nvSpPr>
        <p:spPr>
          <a:xfrm>
            <a:off x="5316615" y="1825625"/>
            <a:ext cx="4133979" cy="4351338"/>
          </a:xfrm>
        </p:spPr>
        <p:txBody>
          <a:bodyPr/>
          <a:lstStyle/>
          <a:p>
            <a:pPr marL="0" indent="0">
              <a:buNone/>
            </a:pPr>
            <a:r>
              <a:rPr lang="en-US" sz="3300" b="1" dirty="0"/>
              <a:t>Member States participation in NeamWAVE23</a:t>
            </a:r>
          </a:p>
          <a:p>
            <a:pPr marL="0" indent="0">
              <a:buNone/>
            </a:pPr>
            <a:endParaRPr lang="en-US" dirty="0"/>
          </a:p>
          <a:p>
            <a:pPr marL="0" indent="0">
              <a:buNone/>
            </a:pPr>
            <a:r>
              <a:rPr lang="en-US" dirty="0"/>
              <a:t>15 out of 40 NEAMTWS Member States participated in the exercise.</a:t>
            </a:r>
          </a:p>
        </p:txBody>
      </p:sp>
      <p:pic>
        <p:nvPicPr>
          <p:cNvPr id="7" name="Picture 6">
            <a:extLst>
              <a:ext uri="{FF2B5EF4-FFF2-40B4-BE49-F238E27FC236}">
                <a16:creationId xmlns:a16="http://schemas.microsoft.com/office/drawing/2014/main" id="{C99A24DE-C02B-0ED5-A6D2-89166FA3D53C}"/>
              </a:ext>
            </a:extLst>
          </p:cNvPr>
          <p:cNvPicPr>
            <a:picLocks noChangeAspect="1"/>
          </p:cNvPicPr>
          <p:nvPr/>
        </p:nvPicPr>
        <p:blipFill>
          <a:blip r:embed="rId2"/>
          <a:stretch>
            <a:fillRect/>
          </a:stretch>
        </p:blipFill>
        <p:spPr>
          <a:xfrm>
            <a:off x="63572" y="13716"/>
            <a:ext cx="5027411" cy="6869981"/>
          </a:xfrm>
          <a:prstGeom prst="rect">
            <a:avLst/>
          </a:prstGeom>
        </p:spPr>
      </p:pic>
      <p:pic>
        <p:nvPicPr>
          <p:cNvPr id="9" name="Picture 8">
            <a:extLst>
              <a:ext uri="{FF2B5EF4-FFF2-40B4-BE49-F238E27FC236}">
                <a16:creationId xmlns:a16="http://schemas.microsoft.com/office/drawing/2014/main" id="{0E504E1C-BB91-5051-AA9E-3A8F44CF6D1C}"/>
              </a:ext>
            </a:extLst>
          </p:cNvPr>
          <p:cNvPicPr>
            <a:picLocks noChangeAspect="1"/>
          </p:cNvPicPr>
          <p:nvPr/>
        </p:nvPicPr>
        <p:blipFill>
          <a:blip r:embed="rId3"/>
          <a:stretch>
            <a:fillRect/>
          </a:stretch>
        </p:blipFill>
        <p:spPr>
          <a:xfrm>
            <a:off x="7611646" y="13716"/>
            <a:ext cx="2282798" cy="731520"/>
          </a:xfrm>
          <a:prstGeom prst="rect">
            <a:avLst/>
          </a:prstGeom>
        </p:spPr>
      </p:pic>
      <p:sp>
        <p:nvSpPr>
          <p:cNvPr id="10" name="Subtitle 2">
            <a:extLst>
              <a:ext uri="{FF2B5EF4-FFF2-40B4-BE49-F238E27FC236}">
                <a16:creationId xmlns:a16="http://schemas.microsoft.com/office/drawing/2014/main" id="{4EF5CEA0-F96F-3F6F-2B40-81BF1A9E21C5}"/>
              </a:ext>
            </a:extLst>
          </p:cNvPr>
          <p:cNvSpPr txBox="1">
            <a:spLocks/>
          </p:cNvSpPr>
          <p:nvPr/>
        </p:nvSpPr>
        <p:spPr>
          <a:xfrm>
            <a:off x="3779565"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
        <p:nvSpPr>
          <p:cNvPr id="11" name="object 5">
            <a:extLst>
              <a:ext uri="{FF2B5EF4-FFF2-40B4-BE49-F238E27FC236}">
                <a16:creationId xmlns:a16="http://schemas.microsoft.com/office/drawing/2014/main" id="{27DC990D-A875-87B8-D758-71D39A0D2A2B}"/>
              </a:ext>
            </a:extLst>
          </p:cNvPr>
          <p:cNvSpPr/>
          <p:nvPr/>
        </p:nvSpPr>
        <p:spPr>
          <a:xfrm>
            <a:off x="5368845" y="24384"/>
            <a:ext cx="1688973" cy="720852"/>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98725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F36D-E2C4-2171-DA83-FD01070ADA9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1BA93D9-CCEA-84F2-F3CB-C1AC60AD73E0}"/>
              </a:ext>
            </a:extLst>
          </p:cNvPr>
          <p:cNvSpPr txBox="1">
            <a:spLocks noGrp="1"/>
          </p:cNvSpPr>
          <p:nvPr>
            <p:ph type="title"/>
          </p:nvPr>
        </p:nvSpPr>
        <p:spPr>
          <a:xfrm>
            <a:off x="681037" y="27582"/>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TT-TE comments</a:t>
            </a:r>
            <a:endParaRPr sz="4000" dirty="0">
              <a:latin typeface="Calibri Light"/>
              <a:cs typeface="Calibri Light"/>
            </a:endParaRPr>
          </a:p>
        </p:txBody>
      </p:sp>
      <p:sp>
        <p:nvSpPr>
          <p:cNvPr id="5" name="object 5">
            <a:extLst>
              <a:ext uri="{FF2B5EF4-FFF2-40B4-BE49-F238E27FC236}">
                <a16:creationId xmlns:a16="http://schemas.microsoft.com/office/drawing/2014/main" id="{AC968DE2-B9E5-350C-545A-C13750722048}"/>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0">
            <a:extLst>
              <a:ext uri="{FF2B5EF4-FFF2-40B4-BE49-F238E27FC236}">
                <a16:creationId xmlns:a16="http://schemas.microsoft.com/office/drawing/2014/main" id="{8F44A53A-8B49-42C2-9D9C-D701F1D922F0}"/>
              </a:ext>
            </a:extLst>
          </p:cNvPr>
          <p:cNvSpPr txBox="1"/>
          <p:nvPr/>
        </p:nvSpPr>
        <p:spPr>
          <a:xfrm>
            <a:off x="343354" y="1449519"/>
            <a:ext cx="8984944" cy="5007430"/>
          </a:xfrm>
          <a:prstGeom prst="rect">
            <a:avLst/>
          </a:prstGeom>
        </p:spPr>
        <p:txBody>
          <a:bodyPr vert="horz" wrap="square" lIns="0" tIns="0" rIns="0" bIns="0" rtlCol="0">
            <a:noAutofit/>
          </a:bodyPr>
          <a:lstStyle/>
          <a:p>
            <a:pPr marL="298450" marR="12700" indent="-285750" algn="just" defTabSz="457200">
              <a:lnSpc>
                <a:spcPct val="110000"/>
              </a:lnSpc>
              <a:buFontTx/>
              <a:buChar char="-"/>
            </a:pPr>
            <a:r>
              <a:rPr lang="en-US" sz="1900" dirty="0">
                <a:cs typeface="Calibri"/>
              </a:rPr>
              <a:t>The participation of CPAs is “indirectly” increasing with the synergy of </a:t>
            </a:r>
            <a:r>
              <a:rPr lang="en-US" sz="1900" dirty="0" err="1">
                <a:cs typeface="Calibri"/>
              </a:rPr>
              <a:t>CoastWAVE</a:t>
            </a:r>
            <a:r>
              <a:rPr lang="en-US" sz="1900" dirty="0">
                <a:cs typeface="Calibri"/>
              </a:rPr>
              <a:t> project. </a:t>
            </a:r>
          </a:p>
          <a:p>
            <a:pPr marL="298450" marR="12700" indent="-285750" algn="just" defTabSz="457200">
              <a:lnSpc>
                <a:spcPct val="110000"/>
              </a:lnSpc>
              <a:buFontTx/>
              <a:buChar char="-"/>
            </a:pPr>
            <a:r>
              <a:rPr lang="en-US" sz="1900" dirty="0">
                <a:cs typeface="Calibri"/>
              </a:rPr>
              <a:t>Submission of exercise evaluation forms is highly important for TT-TE to better evaluate the functionality of </a:t>
            </a:r>
            <a:r>
              <a:rPr lang="en-US" sz="1900" dirty="0" err="1">
                <a:cs typeface="Calibri"/>
              </a:rPr>
              <a:t>NEAMWave</a:t>
            </a:r>
            <a:r>
              <a:rPr lang="en-US" sz="1900" dirty="0">
                <a:cs typeface="Calibri"/>
              </a:rPr>
              <a:t> (Subscription forms cannot be used as reference in the final evaluation report).</a:t>
            </a:r>
          </a:p>
          <a:p>
            <a:pPr marL="298450" marR="12700" indent="-285750" algn="just" defTabSz="457200">
              <a:lnSpc>
                <a:spcPct val="110000"/>
              </a:lnSpc>
              <a:buFontTx/>
              <a:buChar char="-"/>
            </a:pPr>
            <a:r>
              <a:rPr lang="en-US" sz="1900" dirty="0">
                <a:cs typeface="Calibri"/>
              </a:rPr>
              <a:t>New Exercise Online Platform was more functional and user-friendly in NEAMWave23. Dissemination of exercise materials was delayed but was more effective due to the division of the exercise manual in two Parts.</a:t>
            </a:r>
          </a:p>
          <a:p>
            <a:pPr marL="298450" marR="12700" indent="-285750" algn="just" defTabSz="457200">
              <a:lnSpc>
                <a:spcPct val="110000"/>
              </a:lnSpc>
              <a:buFontTx/>
              <a:buChar char="-"/>
            </a:pPr>
            <a:r>
              <a:rPr lang="en-US" sz="1900" dirty="0"/>
              <a:t>A digital tool can be developed for managing and updating contacts both for preparing the exercise and for managing new subscriptions.</a:t>
            </a:r>
            <a:endParaRPr lang="en-US" sz="1900" dirty="0">
              <a:cs typeface="Calibri"/>
            </a:endParaRPr>
          </a:p>
          <a:p>
            <a:pPr marL="298450" marR="12700" indent="-285750" algn="just" defTabSz="457200">
              <a:lnSpc>
                <a:spcPct val="110000"/>
              </a:lnSpc>
              <a:buFontTx/>
              <a:buChar char="-"/>
            </a:pPr>
            <a:r>
              <a:rPr lang="en-US" sz="1900" dirty="0">
                <a:cs typeface="Calibri"/>
              </a:rPr>
              <a:t>Subscription and evaluation need to be improved to better capture the need of partners at local level (and not only NEAMTWS related, i.e. TSPs, TWFPs,…)</a:t>
            </a:r>
          </a:p>
          <a:p>
            <a:pPr marL="298450" marR="12700" indent="-285750" algn="just" defTabSz="457200">
              <a:lnSpc>
                <a:spcPct val="110000"/>
              </a:lnSpc>
              <a:buFontTx/>
              <a:buChar char="-"/>
            </a:pPr>
            <a:r>
              <a:rPr lang="en-US" sz="1900" dirty="0">
                <a:cs typeface="Calibri"/>
              </a:rPr>
              <a:t>It can be discussed with ERCC to set a number of minimum criteria for conducting Phase C; i.e. one country requesting and two or more countries offering assistance.</a:t>
            </a:r>
          </a:p>
          <a:p>
            <a:pPr marL="298450" marR="12700" indent="-285750" algn="just" defTabSz="457200">
              <a:lnSpc>
                <a:spcPct val="110000"/>
              </a:lnSpc>
              <a:buFontTx/>
              <a:buChar char="-"/>
            </a:pPr>
            <a:r>
              <a:rPr lang="en-US" sz="1900" dirty="0">
                <a:cs typeface="Calibri"/>
              </a:rPr>
              <a:t>Clarification is necessary for the definition of Phase B exercise types by discussing with CPAs and/or ERCC.</a:t>
            </a:r>
          </a:p>
          <a:p>
            <a:pPr marL="298450" marR="12700" indent="-285750" algn="just" defTabSz="457200">
              <a:lnSpc>
                <a:spcPct val="110000"/>
              </a:lnSpc>
              <a:buFontTx/>
              <a:buChar char="-"/>
            </a:pPr>
            <a:endParaRPr lang="en-US" dirty="0">
              <a:cs typeface="Calibri"/>
            </a:endParaRPr>
          </a:p>
        </p:txBody>
      </p:sp>
      <p:pic>
        <p:nvPicPr>
          <p:cNvPr id="3" name="Picture 2">
            <a:extLst>
              <a:ext uri="{FF2B5EF4-FFF2-40B4-BE49-F238E27FC236}">
                <a16:creationId xmlns:a16="http://schemas.microsoft.com/office/drawing/2014/main" id="{341998D0-2117-66AF-EBF2-0EE443CC74B5}"/>
              </a:ext>
            </a:extLst>
          </p:cNvPr>
          <p:cNvPicPr>
            <a:picLocks noChangeAspect="1"/>
          </p:cNvPicPr>
          <p:nvPr/>
        </p:nvPicPr>
        <p:blipFill>
          <a:blip r:embed="rId3"/>
          <a:stretch>
            <a:fillRect/>
          </a:stretch>
        </p:blipFill>
        <p:spPr>
          <a:xfrm>
            <a:off x="7611646" y="13716"/>
            <a:ext cx="2282798" cy="731520"/>
          </a:xfrm>
          <a:prstGeom prst="rect">
            <a:avLst/>
          </a:prstGeom>
        </p:spPr>
      </p:pic>
      <p:sp>
        <p:nvSpPr>
          <p:cNvPr id="4" name="Subtitle 2">
            <a:extLst>
              <a:ext uri="{FF2B5EF4-FFF2-40B4-BE49-F238E27FC236}">
                <a16:creationId xmlns:a16="http://schemas.microsoft.com/office/drawing/2014/main" id="{598058C7-FF66-8CEF-D85B-CFDF35573C2F}"/>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2744983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9F1C0-FDFE-64C8-C60C-8982439FE88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AD68E32-536B-D576-C3B3-FFE84221D7E2}"/>
              </a:ext>
            </a:extLst>
          </p:cNvPr>
          <p:cNvSpPr txBox="1">
            <a:spLocks noGrp="1"/>
          </p:cNvSpPr>
          <p:nvPr>
            <p:ph type="title"/>
          </p:nvPr>
        </p:nvSpPr>
        <p:spPr>
          <a:xfrm>
            <a:off x="681037" y="27582"/>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NEAMWave25</a:t>
            </a:r>
            <a:endParaRPr sz="4000" dirty="0">
              <a:latin typeface="Calibri Light"/>
              <a:cs typeface="Calibri Light"/>
            </a:endParaRPr>
          </a:p>
        </p:txBody>
      </p:sp>
      <p:sp>
        <p:nvSpPr>
          <p:cNvPr id="5" name="object 5">
            <a:extLst>
              <a:ext uri="{FF2B5EF4-FFF2-40B4-BE49-F238E27FC236}">
                <a16:creationId xmlns:a16="http://schemas.microsoft.com/office/drawing/2014/main" id="{3F711DA8-55FF-2D3C-D144-2691E00872D3}"/>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0">
            <a:extLst>
              <a:ext uri="{FF2B5EF4-FFF2-40B4-BE49-F238E27FC236}">
                <a16:creationId xmlns:a16="http://schemas.microsoft.com/office/drawing/2014/main" id="{064C53F7-E903-05DD-1DE7-DC4B5FD4ED27}"/>
              </a:ext>
            </a:extLst>
          </p:cNvPr>
          <p:cNvSpPr txBox="1"/>
          <p:nvPr/>
        </p:nvSpPr>
        <p:spPr>
          <a:xfrm>
            <a:off x="404037" y="1708927"/>
            <a:ext cx="8891809" cy="2987244"/>
          </a:xfrm>
          <a:prstGeom prst="rect">
            <a:avLst/>
          </a:prstGeom>
        </p:spPr>
        <p:txBody>
          <a:bodyPr vert="horz" wrap="square" lIns="0" tIns="0" rIns="0" bIns="0" rtlCol="0">
            <a:noAutofit/>
          </a:bodyPr>
          <a:lstStyle/>
          <a:p>
            <a:pPr marL="298450" marR="12700" indent="-285750" algn="just" defTabSz="457200">
              <a:lnSpc>
                <a:spcPct val="110000"/>
              </a:lnSpc>
              <a:buFontTx/>
              <a:buChar char="-"/>
            </a:pPr>
            <a:endParaRPr lang="en-US" dirty="0">
              <a:cs typeface="Calibri"/>
            </a:endParaRPr>
          </a:p>
        </p:txBody>
      </p:sp>
      <p:pic>
        <p:nvPicPr>
          <p:cNvPr id="3" name="Picture 2">
            <a:extLst>
              <a:ext uri="{FF2B5EF4-FFF2-40B4-BE49-F238E27FC236}">
                <a16:creationId xmlns:a16="http://schemas.microsoft.com/office/drawing/2014/main" id="{140C3B47-A80B-9319-060C-5E3FD61201E6}"/>
              </a:ext>
            </a:extLst>
          </p:cNvPr>
          <p:cNvPicPr>
            <a:picLocks noChangeAspect="1"/>
          </p:cNvPicPr>
          <p:nvPr/>
        </p:nvPicPr>
        <p:blipFill>
          <a:blip r:embed="rId3"/>
          <a:stretch>
            <a:fillRect/>
          </a:stretch>
        </p:blipFill>
        <p:spPr>
          <a:xfrm>
            <a:off x="7611646" y="13716"/>
            <a:ext cx="2282798" cy="731520"/>
          </a:xfrm>
          <a:prstGeom prst="rect">
            <a:avLst/>
          </a:prstGeom>
        </p:spPr>
      </p:pic>
      <p:sp>
        <p:nvSpPr>
          <p:cNvPr id="4" name="Subtitle 2">
            <a:extLst>
              <a:ext uri="{FF2B5EF4-FFF2-40B4-BE49-F238E27FC236}">
                <a16:creationId xmlns:a16="http://schemas.microsoft.com/office/drawing/2014/main" id="{B2A106F2-98E2-3326-7838-F3219C589DEA}"/>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
        <p:nvSpPr>
          <p:cNvPr id="8" name="object 10">
            <a:extLst>
              <a:ext uri="{FF2B5EF4-FFF2-40B4-BE49-F238E27FC236}">
                <a16:creationId xmlns:a16="http://schemas.microsoft.com/office/drawing/2014/main" id="{5838B44F-3874-40F8-9F51-FA97B3CFAA2E}"/>
              </a:ext>
            </a:extLst>
          </p:cNvPr>
          <p:cNvSpPr txBox="1"/>
          <p:nvPr/>
        </p:nvSpPr>
        <p:spPr>
          <a:xfrm>
            <a:off x="343354" y="1449518"/>
            <a:ext cx="8984944" cy="5103805"/>
          </a:xfrm>
          <a:prstGeom prst="rect">
            <a:avLst/>
          </a:prstGeom>
        </p:spPr>
        <p:txBody>
          <a:bodyPr vert="horz" wrap="square" lIns="0" tIns="0" rIns="0" bIns="0" rtlCol="0">
            <a:noAutofit/>
          </a:bodyPr>
          <a:lstStyle/>
          <a:p>
            <a:pPr marL="298450" marR="12700" indent="-285750" algn="just" defTabSz="457200">
              <a:lnSpc>
                <a:spcPct val="110000"/>
              </a:lnSpc>
              <a:buFontTx/>
              <a:buChar char="-"/>
            </a:pPr>
            <a:r>
              <a:rPr lang="en-US" sz="1900" b="1" dirty="0">
                <a:cs typeface="Calibri"/>
              </a:rPr>
              <a:t>Exercise Final Evaluation Report</a:t>
            </a:r>
            <a:r>
              <a:rPr lang="en-US" sz="1900" dirty="0">
                <a:cs typeface="Calibri"/>
              </a:rPr>
              <a:t>:</a:t>
            </a:r>
          </a:p>
          <a:p>
            <a:pPr marL="469900" marR="12700" lvl="1" algn="just" defTabSz="457200">
              <a:lnSpc>
                <a:spcPct val="110000"/>
              </a:lnSpc>
            </a:pPr>
            <a:r>
              <a:rPr lang="en-US" sz="1900" dirty="0">
                <a:cs typeface="Calibri"/>
              </a:rPr>
              <a:t>It should be simplified in a way to be easier to prepare and more user-friendly to read.</a:t>
            </a:r>
          </a:p>
          <a:p>
            <a:pPr marL="298450" marR="12700" indent="-285750" algn="just" defTabSz="457200">
              <a:lnSpc>
                <a:spcPct val="110000"/>
              </a:lnSpc>
              <a:buFontTx/>
              <a:buChar char="-"/>
            </a:pPr>
            <a:r>
              <a:rPr lang="en-US" sz="1900" b="1" dirty="0">
                <a:cs typeface="Calibri"/>
              </a:rPr>
              <a:t>TSP Final Evaluation Reports</a:t>
            </a:r>
            <a:r>
              <a:rPr lang="en-US" sz="1900" dirty="0">
                <a:cs typeface="Calibri"/>
              </a:rPr>
              <a:t>:</a:t>
            </a:r>
          </a:p>
          <a:p>
            <a:pPr marL="469900" marR="12700" lvl="1" algn="just" defTabSz="457200">
              <a:lnSpc>
                <a:spcPct val="110000"/>
              </a:lnSpc>
            </a:pPr>
            <a:r>
              <a:rPr lang="en-US" sz="1900" dirty="0">
                <a:cs typeface="Calibri"/>
              </a:rPr>
              <a:t>There is no interaction between providers and recipients, thus reports are not describing the whole picture. They should be limited to a couple of pages with certain bullet-point content, including summary of exercise performance, suggestions and recommendations, in the following concept: </a:t>
            </a:r>
            <a:r>
              <a:rPr lang="en-US" sz="1900" b="1" dirty="0">
                <a:cs typeface="Calibri"/>
              </a:rPr>
              <a:t>objectives, success criteria, best practices, lessons learnt and actions for the future.</a:t>
            </a:r>
          </a:p>
          <a:p>
            <a:pPr marL="298450" marR="12700" indent="-285750" algn="just" defTabSz="457200">
              <a:lnSpc>
                <a:spcPct val="110000"/>
              </a:lnSpc>
              <a:buFontTx/>
              <a:buChar char="-"/>
            </a:pPr>
            <a:r>
              <a:rPr lang="en-US" sz="1900" b="1" dirty="0">
                <a:cs typeface="Calibri"/>
              </a:rPr>
              <a:t>Subscription Mechanism</a:t>
            </a:r>
            <a:r>
              <a:rPr lang="en-US" sz="1900" dirty="0">
                <a:cs typeface="Calibri"/>
              </a:rPr>
              <a:t>:</a:t>
            </a:r>
          </a:p>
          <a:p>
            <a:pPr marL="469900" marR="12700" lvl="1" algn="just" defTabSz="457200">
              <a:lnSpc>
                <a:spcPct val="110000"/>
              </a:lnSpc>
            </a:pPr>
            <a:r>
              <a:rPr lang="en-US" sz="1900" dirty="0">
                <a:cs typeface="Calibri"/>
              </a:rPr>
              <a:t>It should be only for providing “new” contact details “explicitly” for the exercise, if needed, and for registering new participants (other than the subscribers). Minimum information should be requested. We should find a way to also register “public” participants.</a:t>
            </a:r>
          </a:p>
          <a:p>
            <a:pPr marL="298450" marR="12700" indent="-285750" algn="just" defTabSz="457200">
              <a:lnSpc>
                <a:spcPct val="110000"/>
              </a:lnSpc>
              <a:buFontTx/>
              <a:buChar char="-"/>
            </a:pPr>
            <a:r>
              <a:rPr lang="en-US" sz="1900" b="1" dirty="0">
                <a:cs typeface="Calibri"/>
              </a:rPr>
              <a:t>Evaluation forms</a:t>
            </a:r>
            <a:r>
              <a:rPr lang="en-US" sz="1900" dirty="0">
                <a:cs typeface="Calibri"/>
              </a:rPr>
              <a:t>:</a:t>
            </a:r>
          </a:p>
          <a:p>
            <a:pPr marL="469900" marR="12700" lvl="1" algn="just" defTabSz="457200">
              <a:lnSpc>
                <a:spcPct val="110000"/>
              </a:lnSpc>
            </a:pPr>
            <a:r>
              <a:rPr lang="en-US" sz="1900" dirty="0">
                <a:cs typeface="Calibri"/>
              </a:rPr>
              <a:t>Statistics and assessment of the participation in the exercise will be made only by the evaluation forms and not by the subscription forms.</a:t>
            </a:r>
          </a:p>
        </p:txBody>
      </p:sp>
    </p:spTree>
    <p:extLst>
      <p:ext uri="{BB962C8B-B14F-4D97-AF65-F5344CB8AC3E}">
        <p14:creationId xmlns:p14="http://schemas.microsoft.com/office/powerpoint/2010/main" val="877439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F7395-63DB-7BD0-9D98-B487D90F7AB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3F1A50A-8046-257D-9775-A06258FB6ED9}"/>
              </a:ext>
            </a:extLst>
          </p:cNvPr>
          <p:cNvSpPr txBox="1">
            <a:spLocks noGrp="1"/>
          </p:cNvSpPr>
          <p:nvPr>
            <p:ph type="title"/>
          </p:nvPr>
        </p:nvSpPr>
        <p:spPr>
          <a:xfrm>
            <a:off x="681037" y="27582"/>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NEAMWave25</a:t>
            </a:r>
            <a:endParaRPr sz="4000" dirty="0">
              <a:latin typeface="Calibri Light"/>
              <a:cs typeface="Calibri Light"/>
            </a:endParaRPr>
          </a:p>
        </p:txBody>
      </p:sp>
      <p:sp>
        <p:nvSpPr>
          <p:cNvPr id="5" name="object 5">
            <a:extLst>
              <a:ext uri="{FF2B5EF4-FFF2-40B4-BE49-F238E27FC236}">
                <a16:creationId xmlns:a16="http://schemas.microsoft.com/office/drawing/2014/main" id="{7D69A2CD-07EE-8EA4-2B32-30CE7CB56341}"/>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0">
            <a:extLst>
              <a:ext uri="{FF2B5EF4-FFF2-40B4-BE49-F238E27FC236}">
                <a16:creationId xmlns:a16="http://schemas.microsoft.com/office/drawing/2014/main" id="{F41F156E-94C0-3E94-7210-CE16669E5D48}"/>
              </a:ext>
            </a:extLst>
          </p:cNvPr>
          <p:cNvSpPr txBox="1"/>
          <p:nvPr/>
        </p:nvSpPr>
        <p:spPr>
          <a:xfrm>
            <a:off x="404037" y="1708927"/>
            <a:ext cx="8891809" cy="2987244"/>
          </a:xfrm>
          <a:prstGeom prst="rect">
            <a:avLst/>
          </a:prstGeom>
        </p:spPr>
        <p:txBody>
          <a:bodyPr vert="horz" wrap="square" lIns="0" tIns="0" rIns="0" bIns="0" rtlCol="0">
            <a:noAutofit/>
          </a:bodyPr>
          <a:lstStyle/>
          <a:p>
            <a:pPr marL="298450" marR="12700" indent="-285750" algn="just" defTabSz="457200">
              <a:lnSpc>
                <a:spcPct val="110000"/>
              </a:lnSpc>
              <a:buFontTx/>
              <a:buChar char="-"/>
            </a:pPr>
            <a:endParaRPr lang="en-US" dirty="0">
              <a:cs typeface="Calibri"/>
            </a:endParaRPr>
          </a:p>
        </p:txBody>
      </p:sp>
      <p:pic>
        <p:nvPicPr>
          <p:cNvPr id="3" name="Picture 2">
            <a:extLst>
              <a:ext uri="{FF2B5EF4-FFF2-40B4-BE49-F238E27FC236}">
                <a16:creationId xmlns:a16="http://schemas.microsoft.com/office/drawing/2014/main" id="{D7275B42-AEF9-D9AE-F308-C537B85D04EF}"/>
              </a:ext>
            </a:extLst>
          </p:cNvPr>
          <p:cNvPicPr>
            <a:picLocks noChangeAspect="1"/>
          </p:cNvPicPr>
          <p:nvPr/>
        </p:nvPicPr>
        <p:blipFill>
          <a:blip r:embed="rId3"/>
          <a:stretch>
            <a:fillRect/>
          </a:stretch>
        </p:blipFill>
        <p:spPr>
          <a:xfrm>
            <a:off x="7611646" y="13716"/>
            <a:ext cx="2282798" cy="731520"/>
          </a:xfrm>
          <a:prstGeom prst="rect">
            <a:avLst/>
          </a:prstGeom>
        </p:spPr>
      </p:pic>
      <p:sp>
        <p:nvSpPr>
          <p:cNvPr id="4" name="Subtitle 2">
            <a:extLst>
              <a:ext uri="{FF2B5EF4-FFF2-40B4-BE49-F238E27FC236}">
                <a16:creationId xmlns:a16="http://schemas.microsoft.com/office/drawing/2014/main" id="{179546A0-862C-D710-5CBE-70D859A75EF3}"/>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
        <p:nvSpPr>
          <p:cNvPr id="8" name="object 10">
            <a:extLst>
              <a:ext uri="{FF2B5EF4-FFF2-40B4-BE49-F238E27FC236}">
                <a16:creationId xmlns:a16="http://schemas.microsoft.com/office/drawing/2014/main" id="{FC0547A9-B559-3248-18F8-71CAD6178E21}"/>
              </a:ext>
            </a:extLst>
          </p:cNvPr>
          <p:cNvSpPr txBox="1"/>
          <p:nvPr/>
        </p:nvSpPr>
        <p:spPr>
          <a:xfrm>
            <a:off x="343354" y="1449519"/>
            <a:ext cx="8984944" cy="5007430"/>
          </a:xfrm>
          <a:prstGeom prst="rect">
            <a:avLst/>
          </a:prstGeom>
        </p:spPr>
        <p:txBody>
          <a:bodyPr vert="horz" wrap="square" lIns="0" tIns="0" rIns="0" bIns="0" rtlCol="0">
            <a:noAutofit/>
          </a:bodyPr>
          <a:lstStyle/>
          <a:p>
            <a:pPr marL="298450" marR="12700" indent="-285750" algn="just" defTabSz="457200">
              <a:lnSpc>
                <a:spcPct val="110000"/>
              </a:lnSpc>
              <a:buFontTx/>
              <a:buChar char="-"/>
            </a:pPr>
            <a:r>
              <a:rPr lang="en-US" sz="2000" b="1" dirty="0">
                <a:cs typeface="Calibri"/>
              </a:rPr>
              <a:t>NEAMWave25 Scenarios - Options</a:t>
            </a:r>
            <a:r>
              <a:rPr lang="en-US" sz="2000" dirty="0">
                <a:cs typeface="Calibri"/>
              </a:rPr>
              <a:t>:</a:t>
            </a:r>
          </a:p>
          <a:p>
            <a:pPr marL="812800" marR="12700" lvl="1" indent="-342900" algn="just" defTabSz="457200">
              <a:lnSpc>
                <a:spcPct val="110000"/>
              </a:lnSpc>
              <a:buFont typeface="Arial" panose="020B0604020202020204" pitchFamily="34" charset="0"/>
              <a:buChar char="•"/>
            </a:pPr>
            <a:r>
              <a:rPr lang="en-US" sz="2000" u="sng" dirty="0">
                <a:cs typeface="Calibri"/>
              </a:rPr>
              <a:t>5 scenarios, each one prepared jointly by 1 TSP and 1 NTWC</a:t>
            </a:r>
            <a:r>
              <a:rPr lang="en-US" sz="2000" dirty="0">
                <a:cs typeface="Calibri"/>
              </a:rPr>
              <a:t>.</a:t>
            </a:r>
          </a:p>
          <a:p>
            <a:pPr marL="812800" marR="12700" lvl="1" indent="-342900" algn="just" defTabSz="457200">
              <a:lnSpc>
                <a:spcPct val="110000"/>
              </a:lnSpc>
              <a:buFont typeface="Arial" panose="020B0604020202020204" pitchFamily="34" charset="0"/>
              <a:buChar char="•"/>
            </a:pPr>
            <a:r>
              <a:rPr lang="en-US" sz="2000" dirty="0">
                <a:cs typeface="Calibri"/>
              </a:rPr>
              <a:t>TSPs could prepare more than 1 scenarios (single or jointly) to accommodate MS needs.</a:t>
            </a:r>
          </a:p>
          <a:p>
            <a:pPr marL="812800" marR="12700" lvl="1" indent="-342900" algn="just" defTabSz="457200">
              <a:lnSpc>
                <a:spcPct val="110000"/>
              </a:lnSpc>
              <a:buFont typeface="Arial" panose="020B0604020202020204" pitchFamily="34" charset="0"/>
              <a:buChar char="•"/>
            </a:pPr>
            <a:r>
              <a:rPr lang="en-US" sz="2000" dirty="0">
                <a:cs typeface="Calibri"/>
              </a:rPr>
              <a:t>In a joint scenario TSPs disseminate messages with different alert level.</a:t>
            </a:r>
          </a:p>
          <a:p>
            <a:pPr marL="298450" marR="12700" indent="-285750" algn="just" defTabSz="457200">
              <a:lnSpc>
                <a:spcPct val="110000"/>
              </a:lnSpc>
              <a:buFontTx/>
              <a:buChar char="-"/>
            </a:pPr>
            <a:r>
              <a:rPr lang="en-US" sz="2000" b="1" dirty="0">
                <a:cs typeface="Calibri"/>
              </a:rPr>
              <a:t>Implementation Date</a:t>
            </a:r>
            <a:r>
              <a:rPr lang="en-US" sz="2000" dirty="0">
                <a:cs typeface="Calibri"/>
              </a:rPr>
              <a:t>:</a:t>
            </a:r>
          </a:p>
          <a:p>
            <a:pPr marL="469900" marR="12700" lvl="1" algn="just" defTabSz="457200">
              <a:lnSpc>
                <a:spcPct val="110000"/>
              </a:lnSpc>
            </a:pPr>
            <a:r>
              <a:rPr lang="en-US" sz="2000" dirty="0">
                <a:cs typeface="Calibri"/>
              </a:rPr>
              <a:t>Having NEAMWave26 in March 2026 to be parallel with Tsunami Ready activities (</a:t>
            </a:r>
            <a:r>
              <a:rPr lang="en-US" sz="2000" dirty="0" err="1">
                <a:cs typeface="Calibri"/>
              </a:rPr>
              <a:t>CoastWAVE</a:t>
            </a:r>
            <a:r>
              <a:rPr lang="en-US" sz="2000" dirty="0">
                <a:cs typeface="Calibri"/>
              </a:rPr>
              <a:t> Project) </a:t>
            </a:r>
          </a:p>
          <a:p>
            <a:pPr marL="469900" marR="12700" lvl="1" algn="just" defTabSz="457200">
              <a:lnSpc>
                <a:spcPct val="110000"/>
              </a:lnSpc>
            </a:pPr>
            <a:r>
              <a:rPr lang="en-US" sz="2000" dirty="0">
                <a:cs typeface="Calibri"/>
              </a:rPr>
              <a:t>We also propose to have the exercise in a more relaxed schedule, for example one scenario per week.</a:t>
            </a:r>
          </a:p>
          <a:p>
            <a:pPr marL="298450" marR="12700" indent="-285750" algn="just" defTabSz="457200">
              <a:lnSpc>
                <a:spcPct val="110000"/>
              </a:lnSpc>
              <a:buFontTx/>
              <a:buChar char="-"/>
            </a:pPr>
            <a:r>
              <a:rPr lang="en-US" sz="2000" b="1" dirty="0">
                <a:cs typeface="Calibri"/>
              </a:rPr>
              <a:t>Fax message dissemination</a:t>
            </a:r>
            <a:r>
              <a:rPr lang="en-US" sz="2000" dirty="0">
                <a:cs typeface="Calibri"/>
              </a:rPr>
              <a:t>:</a:t>
            </a:r>
          </a:p>
          <a:p>
            <a:pPr marL="469900" marR="12700" lvl="1" algn="just" defTabSz="457200">
              <a:lnSpc>
                <a:spcPct val="110000"/>
              </a:lnSpc>
            </a:pPr>
            <a:r>
              <a:rPr lang="en-US" sz="2000" dirty="0">
                <a:cs typeface="Calibri"/>
              </a:rPr>
              <a:t>Manual should be updated to illustrate the termination of fax message dissemination. Should we also establish new ways of message dissemination, like the CAP-TSU and the SMS?</a:t>
            </a:r>
          </a:p>
          <a:p>
            <a:pPr marL="12700" marR="12700" algn="just" defTabSz="457200">
              <a:lnSpc>
                <a:spcPct val="110000"/>
              </a:lnSpc>
            </a:pPr>
            <a:endParaRPr lang="en-US" dirty="0">
              <a:cs typeface="Calibri"/>
            </a:endParaRPr>
          </a:p>
        </p:txBody>
      </p:sp>
    </p:spTree>
    <p:extLst>
      <p:ext uri="{BB962C8B-B14F-4D97-AF65-F5344CB8AC3E}">
        <p14:creationId xmlns:p14="http://schemas.microsoft.com/office/powerpoint/2010/main" val="562874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10A0-049F-1087-E1A6-71AF9E8228F5}"/>
              </a:ext>
            </a:extLst>
          </p:cNvPr>
          <p:cNvSpPr>
            <a:spLocks noGrp="1"/>
          </p:cNvSpPr>
          <p:nvPr>
            <p:ph type="title"/>
          </p:nvPr>
        </p:nvSpPr>
        <p:spPr>
          <a:xfrm>
            <a:off x="681037" y="974663"/>
            <a:ext cx="8543925" cy="1325563"/>
          </a:xfrm>
        </p:spPr>
        <p:txBody>
          <a:bodyPr>
            <a:normAutofit fontScale="90000"/>
          </a:bodyPr>
          <a:lstStyle/>
          <a:p>
            <a:r>
              <a:rPr lang="en-US" u="sng" dirty="0"/>
              <a:t>Following “Governance and Organization Discussions” in NEAMTWS…</a:t>
            </a:r>
          </a:p>
        </p:txBody>
      </p:sp>
      <p:sp>
        <p:nvSpPr>
          <p:cNvPr id="3" name="Content Placeholder 2">
            <a:extLst>
              <a:ext uri="{FF2B5EF4-FFF2-40B4-BE49-F238E27FC236}">
                <a16:creationId xmlns:a16="http://schemas.microsoft.com/office/drawing/2014/main" id="{6E532529-DD44-2DB9-B65F-76F58EAD18B9}"/>
              </a:ext>
            </a:extLst>
          </p:cNvPr>
          <p:cNvSpPr>
            <a:spLocks noGrp="1"/>
          </p:cNvSpPr>
          <p:nvPr>
            <p:ph idx="1"/>
          </p:nvPr>
        </p:nvSpPr>
        <p:spPr>
          <a:xfrm>
            <a:off x="681038" y="2540321"/>
            <a:ext cx="8543925" cy="3812978"/>
          </a:xfrm>
        </p:spPr>
        <p:txBody>
          <a:bodyPr>
            <a:normAutofit lnSpcReduction="10000"/>
          </a:bodyPr>
          <a:lstStyle/>
          <a:p>
            <a:pPr marL="0" indent="0">
              <a:buNone/>
            </a:pPr>
            <a:r>
              <a:rPr lang="en-US" dirty="0"/>
              <a:t>Proposal from TT-TE: </a:t>
            </a:r>
          </a:p>
          <a:p>
            <a:pPr marL="0" indent="0">
              <a:buNone/>
            </a:pPr>
            <a:r>
              <a:rPr lang="en-US" dirty="0"/>
              <a:t>Changing the name of Task Team on Tsunami Exercise to Task Team on </a:t>
            </a:r>
            <a:r>
              <a:rPr lang="en-US" dirty="0" err="1"/>
              <a:t>NEAMWave</a:t>
            </a:r>
            <a:r>
              <a:rPr lang="en-US" dirty="0"/>
              <a:t> Exercise (TT-</a:t>
            </a:r>
            <a:r>
              <a:rPr lang="en-US" dirty="0" err="1"/>
              <a:t>NEAMWave</a:t>
            </a:r>
            <a:r>
              <a:rPr lang="en-US" dirty="0"/>
              <a:t>)</a:t>
            </a:r>
          </a:p>
          <a:p>
            <a:pPr marL="0" indent="0">
              <a:buNone/>
            </a:pPr>
            <a:endParaRPr lang="en-US" dirty="0"/>
          </a:p>
          <a:p>
            <a:pPr marL="0" indent="0">
              <a:buNone/>
            </a:pPr>
            <a:r>
              <a:rPr lang="en-US" dirty="0"/>
              <a:t>Other ICGs:</a:t>
            </a:r>
          </a:p>
          <a:p>
            <a:pPr marL="0" indent="0">
              <a:buNone/>
            </a:pPr>
            <a:r>
              <a:rPr lang="en-US" dirty="0"/>
              <a:t>	- SC Task Team </a:t>
            </a:r>
            <a:r>
              <a:rPr lang="en-US" dirty="0" err="1"/>
              <a:t>PacWave</a:t>
            </a:r>
            <a:r>
              <a:rPr lang="en-US" dirty="0"/>
              <a:t> Exercises  (SC-TT-</a:t>
            </a:r>
            <a:r>
              <a:rPr lang="en-US" dirty="0" err="1"/>
              <a:t>PacWave</a:t>
            </a:r>
            <a:r>
              <a:rPr lang="en-US" dirty="0"/>
              <a:t>)</a:t>
            </a:r>
          </a:p>
          <a:p>
            <a:pPr marL="0" indent="0">
              <a:buNone/>
            </a:pPr>
            <a:r>
              <a:rPr lang="en-US" dirty="0"/>
              <a:t>	- Task Team on Caribe Wave (TT-Caribe Wave)</a:t>
            </a:r>
          </a:p>
          <a:p>
            <a:pPr marL="0" indent="0">
              <a:buNone/>
            </a:pPr>
            <a:r>
              <a:rPr lang="en-US" dirty="0"/>
              <a:t>	- Task Team on </a:t>
            </a:r>
            <a:r>
              <a:rPr lang="en-US" dirty="0" err="1"/>
              <a:t>IOWave</a:t>
            </a:r>
            <a:r>
              <a:rPr lang="en-US" dirty="0"/>
              <a:t> Exercise</a:t>
            </a:r>
          </a:p>
          <a:p>
            <a:pPr marL="0" indent="0">
              <a:buNone/>
            </a:pPr>
            <a:endParaRPr lang="en-US" dirty="0"/>
          </a:p>
          <a:p>
            <a:pPr marL="0" indent="0">
              <a:buNone/>
            </a:pPr>
            <a:endParaRPr lang="en-US" dirty="0"/>
          </a:p>
          <a:p>
            <a:pPr marL="0" indent="0">
              <a:buNone/>
            </a:pPr>
            <a:endParaRPr lang="en-US" dirty="0"/>
          </a:p>
        </p:txBody>
      </p:sp>
      <p:sp>
        <p:nvSpPr>
          <p:cNvPr id="4" name="object 5">
            <a:extLst>
              <a:ext uri="{FF2B5EF4-FFF2-40B4-BE49-F238E27FC236}">
                <a16:creationId xmlns:a16="http://schemas.microsoft.com/office/drawing/2014/main" id="{CF995C2E-9E5E-E056-21E7-A4BDB93B386F}"/>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5" name="Picture 4">
            <a:extLst>
              <a:ext uri="{FF2B5EF4-FFF2-40B4-BE49-F238E27FC236}">
                <a16:creationId xmlns:a16="http://schemas.microsoft.com/office/drawing/2014/main" id="{B585572F-D516-31AA-F11A-241BA67CDBDE}"/>
              </a:ext>
            </a:extLst>
          </p:cNvPr>
          <p:cNvPicPr>
            <a:picLocks noChangeAspect="1"/>
          </p:cNvPicPr>
          <p:nvPr/>
        </p:nvPicPr>
        <p:blipFill>
          <a:blip r:embed="rId3"/>
          <a:stretch>
            <a:fillRect/>
          </a:stretch>
        </p:blipFill>
        <p:spPr>
          <a:xfrm>
            <a:off x="7611646" y="13716"/>
            <a:ext cx="2282798" cy="731520"/>
          </a:xfrm>
          <a:prstGeom prst="rect">
            <a:avLst/>
          </a:prstGeom>
        </p:spPr>
      </p:pic>
      <p:sp>
        <p:nvSpPr>
          <p:cNvPr id="6" name="Subtitle 2">
            <a:extLst>
              <a:ext uri="{FF2B5EF4-FFF2-40B4-BE49-F238E27FC236}">
                <a16:creationId xmlns:a16="http://schemas.microsoft.com/office/drawing/2014/main" id="{AE8A90A8-ABAA-530B-014B-283AB00001AF}"/>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2573214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err="1">
                <a:latin typeface="Calibri Light"/>
                <a:cs typeface="Calibri Light"/>
              </a:rPr>
              <a:t>PoA</a:t>
            </a:r>
            <a:r>
              <a:rPr lang="en-US" sz="4000" u="sng" spc="-50" dirty="0">
                <a:latin typeface="Calibri Light"/>
                <a:cs typeface="Calibri Light"/>
              </a:rPr>
              <a:t> of TT-TE for 2024</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4" name="Picture 3">
            <a:extLst>
              <a:ext uri="{FF2B5EF4-FFF2-40B4-BE49-F238E27FC236}">
                <a16:creationId xmlns:a16="http://schemas.microsoft.com/office/drawing/2014/main" id="{6A08D1FB-167A-BD44-E41E-9897A0C7A59F}"/>
              </a:ext>
            </a:extLst>
          </p:cNvPr>
          <p:cNvPicPr>
            <a:picLocks noChangeAspect="1"/>
          </p:cNvPicPr>
          <p:nvPr/>
        </p:nvPicPr>
        <p:blipFill>
          <a:blip r:embed="rId3"/>
          <a:stretch>
            <a:fillRect/>
          </a:stretch>
        </p:blipFill>
        <p:spPr>
          <a:xfrm>
            <a:off x="7611646" y="13716"/>
            <a:ext cx="2282798" cy="731520"/>
          </a:xfrm>
          <a:prstGeom prst="rect">
            <a:avLst/>
          </a:prstGeom>
        </p:spPr>
      </p:pic>
      <p:pic>
        <p:nvPicPr>
          <p:cNvPr id="8" name="Picture 7">
            <a:extLst>
              <a:ext uri="{FF2B5EF4-FFF2-40B4-BE49-F238E27FC236}">
                <a16:creationId xmlns:a16="http://schemas.microsoft.com/office/drawing/2014/main" id="{6E96DD27-79FC-CD5F-3368-CDC8826114AD}"/>
              </a:ext>
            </a:extLst>
          </p:cNvPr>
          <p:cNvPicPr>
            <a:picLocks noChangeAspect="1"/>
          </p:cNvPicPr>
          <p:nvPr/>
        </p:nvPicPr>
        <p:blipFill>
          <a:blip r:embed="rId4"/>
          <a:stretch>
            <a:fillRect/>
          </a:stretch>
        </p:blipFill>
        <p:spPr>
          <a:xfrm>
            <a:off x="1186961" y="2042105"/>
            <a:ext cx="7532077" cy="4354482"/>
          </a:xfrm>
          <a:prstGeom prst="rect">
            <a:avLst/>
          </a:prstGeom>
        </p:spPr>
      </p:pic>
      <p:sp>
        <p:nvSpPr>
          <p:cNvPr id="3" name="Rectangle 2">
            <a:extLst>
              <a:ext uri="{FF2B5EF4-FFF2-40B4-BE49-F238E27FC236}">
                <a16:creationId xmlns:a16="http://schemas.microsoft.com/office/drawing/2014/main" id="{2E450E3F-CFF7-DF4F-8746-804A0D064C19}"/>
              </a:ext>
            </a:extLst>
          </p:cNvPr>
          <p:cNvSpPr/>
          <p:nvPr/>
        </p:nvSpPr>
        <p:spPr>
          <a:xfrm>
            <a:off x="1061545" y="3849625"/>
            <a:ext cx="7788165" cy="4813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588D67D3-3420-EAC8-05AA-C796F2A5BA45}"/>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
        <p:nvSpPr>
          <p:cNvPr id="7" name="Rectangle 6">
            <a:extLst>
              <a:ext uri="{FF2B5EF4-FFF2-40B4-BE49-F238E27FC236}">
                <a16:creationId xmlns:a16="http://schemas.microsoft.com/office/drawing/2014/main" id="{8FC2EEF9-9E5E-7C19-B116-D5045ECD36A0}"/>
              </a:ext>
            </a:extLst>
          </p:cNvPr>
          <p:cNvSpPr/>
          <p:nvPr/>
        </p:nvSpPr>
        <p:spPr>
          <a:xfrm>
            <a:off x="1056289" y="4824985"/>
            <a:ext cx="7788165" cy="48137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B668B6-7848-0E94-E1F6-5C23CD46921B}"/>
              </a:ext>
            </a:extLst>
          </p:cNvPr>
          <p:cNvSpPr/>
          <p:nvPr/>
        </p:nvSpPr>
        <p:spPr>
          <a:xfrm>
            <a:off x="1076081" y="6128793"/>
            <a:ext cx="7768373" cy="3085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576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C5D2-05D6-7AED-E91B-1F4D2504111C}"/>
            </a:ext>
          </a:extLst>
        </p:cNvPr>
        <p:cNvGrpSpPr/>
        <p:nvPr/>
      </p:nvGrpSpPr>
      <p:grpSpPr>
        <a:xfrm>
          <a:off x="0" y="0"/>
          <a:ext cx="0" cy="0"/>
          <a:chOff x="0" y="0"/>
          <a:chExt cx="0" cy="0"/>
        </a:xfrm>
      </p:grpSpPr>
      <p:sp>
        <p:nvSpPr>
          <p:cNvPr id="5" name="object 5">
            <a:extLst>
              <a:ext uri="{FF2B5EF4-FFF2-40B4-BE49-F238E27FC236}">
                <a16:creationId xmlns:a16="http://schemas.microsoft.com/office/drawing/2014/main" id="{DE7CAD34-9496-D2B3-AC81-72D41BB8D545}"/>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a:extLst>
              <a:ext uri="{FF2B5EF4-FFF2-40B4-BE49-F238E27FC236}">
                <a16:creationId xmlns:a16="http://schemas.microsoft.com/office/drawing/2014/main" id="{66F127D2-752A-D669-1D4F-883463001E36}"/>
              </a:ext>
            </a:extLst>
          </p:cNvPr>
          <p:cNvSpPr txBox="1"/>
          <p:nvPr/>
        </p:nvSpPr>
        <p:spPr>
          <a:xfrm>
            <a:off x="430392" y="2106517"/>
            <a:ext cx="9045216" cy="4619625"/>
          </a:xfrm>
          <a:prstGeom prst="rect">
            <a:avLst/>
          </a:prstGeom>
        </p:spPr>
        <p:txBody>
          <a:bodyPr vert="horz" wrap="square" lIns="0" tIns="0" rIns="0" bIns="0" rtlCol="0">
            <a:noAutofit/>
          </a:bodyPr>
          <a:lstStyle/>
          <a:p>
            <a:pPr marL="12700" marR="12700" algn="ctr" defTabSz="457200">
              <a:lnSpc>
                <a:spcPct val="150000"/>
              </a:lnSpc>
            </a:pPr>
            <a:r>
              <a:rPr lang="en-US" sz="4000" b="1" i="1" dirty="0">
                <a:latin typeface="Apple Braille" pitchFamily="2" charset="0"/>
                <a:cs typeface="APPLE CHANCERY" panose="03020702040506060504" pitchFamily="66" charset="-79"/>
              </a:rPr>
              <a:t>Thank you!</a:t>
            </a:r>
          </a:p>
          <a:p>
            <a:pPr marL="12700" marR="12700" algn="ctr" defTabSz="457200">
              <a:lnSpc>
                <a:spcPct val="150000"/>
              </a:lnSpc>
            </a:pPr>
            <a:endParaRPr lang="en-US" sz="3000" b="1" dirty="0">
              <a:latin typeface="Apple Braille" pitchFamily="2" charset="0"/>
              <a:cs typeface="APPLE CHANCERY" panose="03020702040506060504" pitchFamily="66" charset="-79"/>
            </a:endParaRPr>
          </a:p>
          <a:p>
            <a:pPr marL="12700" marR="12700" algn="ctr" defTabSz="457200">
              <a:lnSpc>
                <a:spcPct val="150000"/>
              </a:lnSpc>
            </a:pPr>
            <a:r>
              <a:rPr lang="en-US" sz="3000" dirty="0">
                <a:latin typeface="Apple Braille" pitchFamily="2" charset="0"/>
                <a:cs typeface="Apple Chancery" panose="03020702040506060504" pitchFamily="66" charset="-79"/>
              </a:rPr>
              <a:t>TT-TE co-chairs: </a:t>
            </a:r>
          </a:p>
          <a:p>
            <a:pPr marL="12700" marR="12700" algn="ctr" defTabSz="457200">
              <a:lnSpc>
                <a:spcPct val="150000"/>
              </a:lnSpc>
            </a:pPr>
            <a:r>
              <a:rPr lang="en-US" sz="3000" dirty="0" err="1">
                <a:latin typeface="Apple Braille" pitchFamily="2" charset="0"/>
                <a:cs typeface="Apple Chancery" panose="03020702040506060504" pitchFamily="66" charset="-79"/>
              </a:rPr>
              <a:t>Ceren</a:t>
            </a:r>
            <a:r>
              <a:rPr lang="en-US" sz="3000" dirty="0">
                <a:latin typeface="Apple Braille" pitchFamily="2" charset="0"/>
                <a:cs typeface="Apple Chancery" panose="03020702040506060504" pitchFamily="66" charset="-79"/>
              </a:rPr>
              <a:t> Ozer </a:t>
            </a:r>
            <a:r>
              <a:rPr lang="en-US" sz="3000" dirty="0" err="1">
                <a:latin typeface="Apple Braille" pitchFamily="2" charset="0"/>
                <a:cs typeface="Apple Chancery" panose="03020702040506060504" pitchFamily="66" charset="-79"/>
              </a:rPr>
              <a:t>Sozdinler</a:t>
            </a:r>
            <a:r>
              <a:rPr lang="en-US" sz="3000" dirty="0">
                <a:latin typeface="Apple Braille" pitchFamily="2" charset="0"/>
                <a:cs typeface="Apple Chancery" panose="03020702040506060504" pitchFamily="66" charset="-79"/>
              </a:rPr>
              <a:t> - Marinos </a:t>
            </a:r>
            <a:r>
              <a:rPr lang="en-US" sz="3000" dirty="0" err="1">
                <a:latin typeface="Apple Braille" pitchFamily="2" charset="0"/>
                <a:cs typeface="Apple Chancery" panose="03020702040506060504" pitchFamily="66" charset="-79"/>
              </a:rPr>
              <a:t>Charalampakis</a:t>
            </a:r>
            <a:endParaRPr lang="en-US" sz="3000" dirty="0">
              <a:latin typeface="Apple Braille" pitchFamily="2" charset="0"/>
              <a:cs typeface="Apple Chancery" panose="03020702040506060504" pitchFamily="66" charset="-79"/>
            </a:endParaRPr>
          </a:p>
        </p:txBody>
      </p:sp>
      <p:pic>
        <p:nvPicPr>
          <p:cNvPr id="3" name="Picture 2">
            <a:extLst>
              <a:ext uri="{FF2B5EF4-FFF2-40B4-BE49-F238E27FC236}">
                <a16:creationId xmlns:a16="http://schemas.microsoft.com/office/drawing/2014/main" id="{D671CC76-4030-0B51-DEF2-B1F7C836D65A}"/>
              </a:ext>
            </a:extLst>
          </p:cNvPr>
          <p:cNvPicPr>
            <a:picLocks noChangeAspect="1"/>
          </p:cNvPicPr>
          <p:nvPr/>
        </p:nvPicPr>
        <p:blipFill>
          <a:blip r:embed="rId3"/>
          <a:stretch>
            <a:fillRect/>
          </a:stretch>
        </p:blipFill>
        <p:spPr>
          <a:xfrm>
            <a:off x="7611646" y="13716"/>
            <a:ext cx="2282798" cy="731520"/>
          </a:xfrm>
          <a:prstGeom prst="rect">
            <a:avLst/>
          </a:prstGeom>
        </p:spPr>
      </p:pic>
      <p:sp>
        <p:nvSpPr>
          <p:cNvPr id="6" name="Subtitle 2">
            <a:extLst>
              <a:ext uri="{FF2B5EF4-FFF2-40B4-BE49-F238E27FC236}">
                <a16:creationId xmlns:a16="http://schemas.microsoft.com/office/drawing/2014/main" id="{AA1E9C6D-BA9B-30CB-DC0F-E24A9EE1F7B9}"/>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70024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983" y="1393798"/>
            <a:ext cx="8908187" cy="514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5-Point Star 35"/>
          <p:cNvSpPr/>
          <p:nvPr/>
        </p:nvSpPr>
        <p:spPr>
          <a:xfrm>
            <a:off x="6762288" y="4888022"/>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505412" y="3636420"/>
            <a:ext cx="353442" cy="307773"/>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16"/>
          <p:cNvSpPr txBox="1">
            <a:spLocks noGrp="1"/>
          </p:cNvSpPr>
          <p:nvPr>
            <p:ph type="title"/>
          </p:nvPr>
        </p:nvSpPr>
        <p:spPr>
          <a:xfrm>
            <a:off x="681038" y="-15871"/>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800" u="sng" spc="-55" dirty="0">
                <a:latin typeface="Calibri Light"/>
                <a:cs typeface="Calibri Light"/>
              </a:rPr>
              <a:t>N</a:t>
            </a:r>
            <a:r>
              <a:rPr sz="4800" u="sng" spc="-95" dirty="0">
                <a:latin typeface="Calibri Light"/>
                <a:cs typeface="Calibri Light"/>
              </a:rPr>
              <a:t>E</a:t>
            </a:r>
            <a:r>
              <a:rPr sz="4800" u="sng" spc="-60" dirty="0">
                <a:latin typeface="Calibri Light"/>
                <a:cs typeface="Calibri Light"/>
              </a:rPr>
              <a:t>A</a:t>
            </a:r>
            <a:r>
              <a:rPr sz="4800" u="sng" spc="-50" dirty="0">
                <a:latin typeface="Calibri Light"/>
                <a:cs typeface="Calibri Light"/>
              </a:rPr>
              <a:t>M</a:t>
            </a:r>
            <a:r>
              <a:rPr sz="4800" u="sng" spc="-225" dirty="0">
                <a:latin typeface="Calibri Light"/>
                <a:cs typeface="Calibri Light"/>
              </a:rPr>
              <a:t>W</a:t>
            </a:r>
            <a:r>
              <a:rPr sz="4800" u="sng" spc="-165" dirty="0">
                <a:latin typeface="Calibri Light"/>
                <a:cs typeface="Calibri Light"/>
              </a:rPr>
              <a:t>a</a:t>
            </a:r>
            <a:r>
              <a:rPr sz="4800" u="sng" spc="-100" dirty="0">
                <a:latin typeface="Calibri Light"/>
                <a:cs typeface="Calibri Light"/>
              </a:rPr>
              <a:t>v</a:t>
            </a:r>
            <a:r>
              <a:rPr sz="4800" u="sng" spc="-45" dirty="0">
                <a:latin typeface="Calibri Light"/>
                <a:cs typeface="Calibri Light"/>
              </a:rPr>
              <a:t>e</a:t>
            </a:r>
            <a:r>
              <a:rPr lang="en-US" sz="4800" u="sng" spc="-45" dirty="0">
                <a:latin typeface="Calibri Light"/>
                <a:cs typeface="Calibri Light"/>
              </a:rPr>
              <a:t>2</a:t>
            </a:r>
            <a:r>
              <a:rPr lang="en-US" sz="4800" u="sng" spc="-50" dirty="0">
                <a:latin typeface="Calibri Light"/>
                <a:cs typeface="Calibri Light"/>
              </a:rPr>
              <a:t>3</a:t>
            </a:r>
            <a:endParaRPr sz="4800" dirty="0">
              <a:latin typeface="Calibri Light"/>
              <a:cs typeface="Calibri Light"/>
            </a:endParaRPr>
          </a:p>
        </p:txBody>
      </p:sp>
      <p:sp>
        <p:nvSpPr>
          <p:cNvPr id="23" name="object 23"/>
          <p:cNvSpPr/>
          <p:nvPr/>
        </p:nvSpPr>
        <p:spPr>
          <a:xfrm>
            <a:off x="11556" y="13716"/>
            <a:ext cx="1688973" cy="720852"/>
          </a:xfrm>
          <a:prstGeom prst="rect">
            <a:avLst/>
          </a:prstGeom>
          <a:blipFill>
            <a:blip r:embed="rId3" cstate="print"/>
            <a:stretch>
              <a:fillRect/>
            </a:stretch>
          </a:blipFill>
        </p:spPr>
        <p:txBody>
          <a:bodyPr wrap="square" lIns="0" tIns="0" rIns="0" bIns="0" rtlCol="0">
            <a:noAutofit/>
          </a:bodyPr>
          <a:lstStyle/>
          <a:p>
            <a:endParaRPr/>
          </a:p>
        </p:txBody>
      </p:sp>
      <p:sp>
        <p:nvSpPr>
          <p:cNvPr id="28" name="TextBox 27"/>
          <p:cNvSpPr txBox="1"/>
          <p:nvPr/>
        </p:nvSpPr>
        <p:spPr>
          <a:xfrm>
            <a:off x="541524" y="1490345"/>
            <a:ext cx="2441427" cy="1323439"/>
          </a:xfrm>
          <a:prstGeom prst="rect">
            <a:avLst/>
          </a:prstGeom>
          <a:solidFill>
            <a:schemeClr val="bg1">
              <a:lumMod val="65000"/>
              <a:alpha val="60000"/>
            </a:schemeClr>
          </a:solidFill>
        </p:spPr>
        <p:txBody>
          <a:bodyPr wrap="square" rtlCol="0">
            <a:spAutoFit/>
          </a:bodyPr>
          <a:lstStyle/>
          <a:p>
            <a:pPr algn="ctr"/>
            <a:r>
              <a:rPr lang="en-US" sz="1600" b="1" dirty="0">
                <a:solidFill>
                  <a:schemeClr val="bg1"/>
                </a:solidFill>
              </a:rPr>
              <a:t>North-Eastern Atlantic</a:t>
            </a:r>
            <a:endParaRPr lang="en-US" sz="1600" dirty="0">
              <a:solidFill>
                <a:schemeClr val="bg1"/>
              </a:solidFill>
            </a:endParaRPr>
          </a:p>
          <a:p>
            <a:pPr algn="ctr"/>
            <a:r>
              <a:rPr lang="en-US" sz="1600" dirty="0">
                <a:solidFill>
                  <a:schemeClr val="bg1"/>
                </a:solidFill>
              </a:rPr>
              <a:t>Joint scenario (Mw=8.5) by </a:t>
            </a:r>
            <a:r>
              <a:rPr lang="en-US" sz="1600" b="1" dirty="0">
                <a:solidFill>
                  <a:schemeClr val="bg1"/>
                </a:solidFill>
              </a:rPr>
              <a:t>IPMA</a:t>
            </a:r>
            <a:r>
              <a:rPr lang="en-US" sz="1600" dirty="0">
                <a:solidFill>
                  <a:schemeClr val="bg1"/>
                </a:solidFill>
              </a:rPr>
              <a:t> &amp; </a:t>
            </a:r>
            <a:r>
              <a:rPr lang="en-US" sz="1600" b="1" dirty="0">
                <a:solidFill>
                  <a:schemeClr val="bg1"/>
                </a:solidFill>
              </a:rPr>
              <a:t>CENALT</a:t>
            </a:r>
          </a:p>
          <a:p>
            <a:pPr algn="ctr"/>
            <a:r>
              <a:rPr lang="en-GB" sz="1600" b="1" dirty="0">
                <a:solidFill>
                  <a:schemeClr val="bg1"/>
                </a:solidFill>
              </a:rPr>
              <a:t>6 November  2023</a:t>
            </a:r>
            <a:endParaRPr lang="en-US" sz="1600" b="1" dirty="0">
              <a:solidFill>
                <a:schemeClr val="bg1"/>
              </a:solidFill>
            </a:endParaRPr>
          </a:p>
          <a:p>
            <a:pPr algn="ctr"/>
            <a:r>
              <a:rPr lang="en-GB" sz="1600" b="1" dirty="0">
                <a:solidFill>
                  <a:schemeClr val="bg1"/>
                </a:solidFill>
              </a:rPr>
              <a:t>08:00 UTC (6 hours)</a:t>
            </a:r>
            <a:endParaRPr lang="en-US" sz="1600" b="1" dirty="0">
              <a:solidFill>
                <a:schemeClr val="bg1"/>
              </a:solidFill>
            </a:endParaRPr>
          </a:p>
        </p:txBody>
      </p:sp>
      <p:sp>
        <p:nvSpPr>
          <p:cNvPr id="29" name="TextBox 28"/>
          <p:cNvSpPr txBox="1"/>
          <p:nvPr/>
        </p:nvSpPr>
        <p:spPr>
          <a:xfrm>
            <a:off x="4994429" y="5639712"/>
            <a:ext cx="4230534" cy="830997"/>
          </a:xfrm>
          <a:prstGeom prst="rect">
            <a:avLst/>
          </a:prstGeom>
          <a:solidFill>
            <a:schemeClr val="bg1">
              <a:lumMod val="65000"/>
              <a:alpha val="60000"/>
            </a:schemeClr>
          </a:solidFill>
        </p:spPr>
        <p:txBody>
          <a:bodyPr wrap="square" rtlCol="0">
            <a:spAutoFit/>
          </a:bodyPr>
          <a:lstStyle/>
          <a:p>
            <a:pPr algn="ctr"/>
            <a:r>
              <a:rPr lang="en-US" sz="1600" b="1" dirty="0">
                <a:solidFill>
                  <a:schemeClr val="bg1"/>
                </a:solidFill>
              </a:rPr>
              <a:t>Eastern Mediterranean</a:t>
            </a:r>
            <a:endParaRPr lang="en-US" sz="1600" dirty="0">
              <a:solidFill>
                <a:schemeClr val="bg1"/>
              </a:solidFill>
            </a:endParaRPr>
          </a:p>
          <a:p>
            <a:pPr algn="ctr"/>
            <a:r>
              <a:rPr lang="en-US" sz="1600" dirty="0">
                <a:solidFill>
                  <a:schemeClr val="bg1"/>
                </a:solidFill>
              </a:rPr>
              <a:t>Joint Scenario (Mw=8.1) by </a:t>
            </a:r>
            <a:r>
              <a:rPr lang="en-US" sz="1600" b="1" dirty="0">
                <a:solidFill>
                  <a:schemeClr val="bg1"/>
                </a:solidFill>
                <a:effectLst>
                  <a:outerShdw blurRad="38100" dist="38100" dir="2700000" algn="tl">
                    <a:srgbClr val="000000">
                      <a:alpha val="43137"/>
                    </a:srgbClr>
                  </a:outerShdw>
                </a:effectLst>
              </a:rPr>
              <a:t>INGV, NOA</a:t>
            </a:r>
            <a:r>
              <a:rPr lang="en-US" sz="1600" dirty="0">
                <a:solidFill>
                  <a:schemeClr val="bg1"/>
                </a:solidFill>
                <a:effectLst>
                  <a:outerShdw blurRad="38100" dist="38100" dir="2700000" algn="tl">
                    <a:srgbClr val="000000">
                      <a:alpha val="43137"/>
                    </a:srgbClr>
                  </a:outerShdw>
                </a:effectLst>
              </a:rPr>
              <a:t> </a:t>
            </a:r>
            <a:r>
              <a:rPr lang="en-US" sz="1600" dirty="0">
                <a:solidFill>
                  <a:schemeClr val="bg1"/>
                </a:solidFill>
              </a:rPr>
              <a:t>&amp; </a:t>
            </a:r>
            <a:r>
              <a:rPr lang="en-US" sz="1600" b="1" dirty="0">
                <a:solidFill>
                  <a:schemeClr val="bg1"/>
                </a:solidFill>
              </a:rPr>
              <a:t>KOERI </a:t>
            </a:r>
          </a:p>
          <a:p>
            <a:pPr algn="ctr"/>
            <a:r>
              <a:rPr lang="en-GB" sz="1600" b="1" dirty="0">
                <a:solidFill>
                  <a:schemeClr val="bg1"/>
                </a:solidFill>
              </a:rPr>
              <a:t>7 November  2023</a:t>
            </a:r>
            <a:r>
              <a:rPr lang="en-US" sz="1600" b="1" dirty="0">
                <a:solidFill>
                  <a:schemeClr val="bg1"/>
                </a:solidFill>
              </a:rPr>
              <a:t> </a:t>
            </a:r>
            <a:r>
              <a:rPr lang="en-GB" sz="1600" b="1" dirty="0">
                <a:solidFill>
                  <a:schemeClr val="bg1"/>
                </a:solidFill>
              </a:rPr>
              <a:t>08:00 UTC (3½ hours)</a:t>
            </a:r>
            <a:endParaRPr lang="en-US" sz="1600" b="1" dirty="0">
              <a:solidFill>
                <a:schemeClr val="bg1"/>
              </a:solidFill>
            </a:endParaRPr>
          </a:p>
        </p:txBody>
      </p:sp>
      <p:cxnSp>
        <p:nvCxnSpPr>
          <p:cNvPr id="30" name="Straight Arrow Connector 29"/>
          <p:cNvCxnSpPr>
            <a:cxnSpLocks/>
          </p:cNvCxnSpPr>
          <p:nvPr/>
        </p:nvCxnSpPr>
        <p:spPr>
          <a:xfrm flipH="1">
            <a:off x="823283" y="2743200"/>
            <a:ext cx="622745" cy="89322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29" idx="0"/>
          </p:cNvCxnSpPr>
          <p:nvPr/>
        </p:nvCxnSpPr>
        <p:spPr>
          <a:xfrm flipH="1" flipV="1">
            <a:off x="6977930" y="5261341"/>
            <a:ext cx="131766" cy="378371"/>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516E5D3-1BB6-EB5E-3767-7A5E04B5E118}"/>
              </a:ext>
            </a:extLst>
          </p:cNvPr>
          <p:cNvPicPr>
            <a:picLocks noChangeAspect="1"/>
          </p:cNvPicPr>
          <p:nvPr/>
        </p:nvPicPr>
        <p:blipFill>
          <a:blip r:embed="rId4"/>
          <a:stretch>
            <a:fillRect/>
          </a:stretch>
        </p:blipFill>
        <p:spPr>
          <a:xfrm>
            <a:off x="7611646" y="13716"/>
            <a:ext cx="2282798" cy="731520"/>
          </a:xfrm>
          <a:prstGeom prst="rect">
            <a:avLst/>
          </a:prstGeom>
        </p:spPr>
      </p:pic>
      <p:pic>
        <p:nvPicPr>
          <p:cNvPr id="4" name="Picture 3">
            <a:extLst>
              <a:ext uri="{FF2B5EF4-FFF2-40B4-BE49-F238E27FC236}">
                <a16:creationId xmlns:a16="http://schemas.microsoft.com/office/drawing/2014/main" id="{05D4F589-3C9F-BE50-319B-74CA3139AA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012" t="10314"/>
          <a:stretch/>
        </p:blipFill>
        <p:spPr>
          <a:xfrm>
            <a:off x="4270168" y="2120199"/>
            <a:ext cx="3059140" cy="1737423"/>
          </a:xfrm>
          <a:prstGeom prst="rect">
            <a:avLst/>
          </a:prstGeom>
        </p:spPr>
      </p:pic>
      <p:pic>
        <p:nvPicPr>
          <p:cNvPr id="7" name="Picture 6" descr="A picture containing text, map, screenshot, multimedia software&#10;&#10;Description automatically generated">
            <a:extLst>
              <a:ext uri="{FF2B5EF4-FFF2-40B4-BE49-F238E27FC236}">
                <a16:creationId xmlns:a16="http://schemas.microsoft.com/office/drawing/2014/main" id="{34E9827C-9716-FFF1-8D77-24E07194ADED}"/>
              </a:ext>
            </a:extLst>
          </p:cNvPr>
          <p:cNvPicPr>
            <a:picLocks noChangeAspect="1"/>
          </p:cNvPicPr>
          <p:nvPr/>
        </p:nvPicPr>
        <p:blipFill rotWithShape="1">
          <a:blip r:embed="rId6"/>
          <a:srcRect r="35634"/>
          <a:stretch/>
        </p:blipFill>
        <p:spPr bwMode="auto">
          <a:xfrm>
            <a:off x="1008215" y="3941942"/>
            <a:ext cx="2712393" cy="2555554"/>
          </a:xfrm>
          <a:prstGeom prst="rect">
            <a:avLst/>
          </a:prstGeom>
        </p:spPr>
      </p:pic>
      <p:sp>
        <p:nvSpPr>
          <p:cNvPr id="9" name="Subtitle 2">
            <a:extLst>
              <a:ext uri="{FF2B5EF4-FFF2-40B4-BE49-F238E27FC236}">
                <a16:creationId xmlns:a16="http://schemas.microsoft.com/office/drawing/2014/main" id="{1F0C1049-6C5D-9408-1520-4BDE0C6DA356}"/>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109063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52ED3308-A016-DDEB-AB9B-D6A863A7C9F8}"/>
              </a:ext>
            </a:extLst>
          </p:cNvPr>
          <p:cNvSpPr txBox="1">
            <a:spLocks noGrp="1"/>
          </p:cNvSpPr>
          <p:nvPr>
            <p:ph type="title"/>
          </p:nvPr>
        </p:nvSpPr>
        <p:spPr>
          <a:xfrm>
            <a:off x="681038" y="-80920"/>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Participation Statistics</a:t>
            </a:r>
            <a:endParaRPr sz="4000" dirty="0">
              <a:latin typeface="Calibri Light"/>
              <a:cs typeface="Calibri Light"/>
            </a:endParaRPr>
          </a:p>
        </p:txBody>
      </p:sp>
      <p:sp>
        <p:nvSpPr>
          <p:cNvPr id="18" name="object 5">
            <a:extLst>
              <a:ext uri="{FF2B5EF4-FFF2-40B4-BE49-F238E27FC236}">
                <a16:creationId xmlns:a16="http://schemas.microsoft.com/office/drawing/2014/main" id="{EE2DDA18-E779-2C49-070E-8EDD4B7C09C9}"/>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pic>
        <p:nvPicPr>
          <p:cNvPr id="19" name="Picture 18">
            <a:extLst>
              <a:ext uri="{FF2B5EF4-FFF2-40B4-BE49-F238E27FC236}">
                <a16:creationId xmlns:a16="http://schemas.microsoft.com/office/drawing/2014/main" id="{0271FA4E-03B3-71A2-C8ED-F7FDC67A998D}"/>
              </a:ext>
            </a:extLst>
          </p:cNvPr>
          <p:cNvPicPr>
            <a:picLocks noChangeAspect="1"/>
          </p:cNvPicPr>
          <p:nvPr/>
        </p:nvPicPr>
        <p:blipFill>
          <a:blip r:embed="rId3"/>
          <a:stretch>
            <a:fillRect/>
          </a:stretch>
        </p:blipFill>
        <p:spPr>
          <a:xfrm>
            <a:off x="7611646" y="13716"/>
            <a:ext cx="2282798" cy="731520"/>
          </a:xfrm>
          <a:prstGeom prst="rect">
            <a:avLst/>
          </a:prstGeom>
        </p:spPr>
      </p:pic>
      <p:sp>
        <p:nvSpPr>
          <p:cNvPr id="20" name="TextBox 19">
            <a:extLst>
              <a:ext uri="{FF2B5EF4-FFF2-40B4-BE49-F238E27FC236}">
                <a16:creationId xmlns:a16="http://schemas.microsoft.com/office/drawing/2014/main" id="{D24DDA0F-C742-CC57-53D1-52A9C3B3224F}"/>
              </a:ext>
            </a:extLst>
          </p:cNvPr>
          <p:cNvSpPr txBox="1"/>
          <p:nvPr/>
        </p:nvSpPr>
        <p:spPr>
          <a:xfrm>
            <a:off x="238822" y="1518777"/>
            <a:ext cx="9428356" cy="707886"/>
          </a:xfrm>
          <a:prstGeom prst="rect">
            <a:avLst/>
          </a:prstGeom>
          <a:solidFill>
            <a:srgbClr val="FFC000"/>
          </a:solidFill>
        </p:spPr>
        <p:txBody>
          <a:bodyPr wrap="square">
            <a:spAutoFit/>
          </a:bodyPr>
          <a:lstStyle/>
          <a:p>
            <a:r>
              <a:rPr lang="en-US" sz="2000" dirty="0"/>
              <a:t>IOC CL 2950: “Very importantly, Member States registered as recipients of a Tsunami Service Provider are urged to also subscribe to the exercise through the online form”.</a:t>
            </a:r>
          </a:p>
        </p:txBody>
      </p:sp>
      <p:sp>
        <p:nvSpPr>
          <p:cNvPr id="2" name="Subtitle 2">
            <a:extLst>
              <a:ext uri="{FF2B5EF4-FFF2-40B4-BE49-F238E27FC236}">
                <a16:creationId xmlns:a16="http://schemas.microsoft.com/office/drawing/2014/main" id="{858D8C4B-3B8C-F454-AD0B-6F1482039583}"/>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graphicFrame>
        <p:nvGraphicFramePr>
          <p:cNvPr id="6" name="Table 5">
            <a:extLst>
              <a:ext uri="{FF2B5EF4-FFF2-40B4-BE49-F238E27FC236}">
                <a16:creationId xmlns:a16="http://schemas.microsoft.com/office/drawing/2014/main" id="{F9D789BE-4F87-95A9-C67D-20A700E6E434}"/>
              </a:ext>
            </a:extLst>
          </p:cNvPr>
          <p:cNvGraphicFramePr>
            <a:graphicFrameLocks noGrp="1"/>
          </p:cNvGraphicFramePr>
          <p:nvPr>
            <p:extLst>
              <p:ext uri="{D42A27DB-BD31-4B8C-83A1-F6EECF244321}">
                <p14:modId xmlns:p14="http://schemas.microsoft.com/office/powerpoint/2010/main" val="2450254522"/>
              </p:ext>
            </p:extLst>
          </p:nvPr>
        </p:nvGraphicFramePr>
        <p:xfrm>
          <a:off x="1990724" y="2331326"/>
          <a:ext cx="5924551" cy="3886200"/>
        </p:xfrm>
        <a:graphic>
          <a:graphicData uri="http://schemas.openxmlformats.org/drawingml/2006/table">
            <a:tbl>
              <a:tblPr/>
              <a:tblGrid>
                <a:gridCol w="983200">
                  <a:extLst>
                    <a:ext uri="{9D8B030D-6E8A-4147-A177-3AD203B41FA5}">
                      <a16:colId xmlns:a16="http://schemas.microsoft.com/office/drawing/2014/main" val="3319788039"/>
                    </a:ext>
                  </a:extLst>
                </a:gridCol>
                <a:gridCol w="966504">
                  <a:extLst>
                    <a:ext uri="{9D8B030D-6E8A-4147-A177-3AD203B41FA5}">
                      <a16:colId xmlns:a16="http://schemas.microsoft.com/office/drawing/2014/main" val="2121113975"/>
                    </a:ext>
                  </a:extLst>
                </a:gridCol>
                <a:gridCol w="966504">
                  <a:extLst>
                    <a:ext uri="{9D8B030D-6E8A-4147-A177-3AD203B41FA5}">
                      <a16:colId xmlns:a16="http://schemas.microsoft.com/office/drawing/2014/main" val="3895234789"/>
                    </a:ext>
                  </a:extLst>
                </a:gridCol>
                <a:gridCol w="924455">
                  <a:extLst>
                    <a:ext uri="{9D8B030D-6E8A-4147-A177-3AD203B41FA5}">
                      <a16:colId xmlns:a16="http://schemas.microsoft.com/office/drawing/2014/main" val="2825781254"/>
                    </a:ext>
                  </a:extLst>
                </a:gridCol>
                <a:gridCol w="1041944">
                  <a:extLst>
                    <a:ext uri="{9D8B030D-6E8A-4147-A177-3AD203B41FA5}">
                      <a16:colId xmlns:a16="http://schemas.microsoft.com/office/drawing/2014/main" val="4071433290"/>
                    </a:ext>
                  </a:extLst>
                </a:gridCol>
                <a:gridCol w="1041944">
                  <a:extLst>
                    <a:ext uri="{9D8B030D-6E8A-4147-A177-3AD203B41FA5}">
                      <a16:colId xmlns:a16="http://schemas.microsoft.com/office/drawing/2014/main" val="112071436"/>
                    </a:ext>
                  </a:extLst>
                </a:gridCol>
              </a:tblGrid>
              <a:tr h="215900">
                <a:tc rowSpan="2">
                  <a:txBody>
                    <a:bodyPr/>
                    <a:lstStyle/>
                    <a:p>
                      <a:pPr algn="ctr"/>
                      <a:r>
                        <a:rPr lang="en-GB" sz="1000" b="1">
                          <a:solidFill>
                            <a:srgbClr val="000000"/>
                          </a:solidFill>
                          <a:effectLst/>
                          <a:latin typeface="Arial" panose="020B0604020202020204" pitchFamily="34" charset="0"/>
                          <a:ea typeface="Arial" panose="020B0604020202020204" pitchFamily="34" charset="0"/>
                        </a:rPr>
                        <a:t>Country</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gridSpan="3">
                  <a:txBody>
                    <a:bodyPr/>
                    <a:lstStyle/>
                    <a:p>
                      <a:pPr algn="ctr"/>
                      <a:r>
                        <a:rPr lang="en-GB" sz="1000" b="1">
                          <a:solidFill>
                            <a:srgbClr val="000000"/>
                          </a:solidFill>
                          <a:effectLst/>
                          <a:latin typeface="Arial" panose="020B0604020202020204" pitchFamily="34" charset="0"/>
                          <a:ea typeface="Arial" panose="020B0604020202020204" pitchFamily="34" charset="0"/>
                        </a:rPr>
                        <a:t>NE Atlantic Scenario</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hMerge="1">
                  <a:txBody>
                    <a:bodyPr/>
                    <a:lstStyle/>
                    <a:p>
                      <a:endParaRPr lang="en-US"/>
                    </a:p>
                  </a:txBody>
                  <a:tcPr/>
                </a:tc>
                <a:tc gridSpan="2">
                  <a:txBody>
                    <a:bodyPr/>
                    <a:lstStyle/>
                    <a:p>
                      <a:pPr algn="ctr"/>
                      <a:r>
                        <a:rPr lang="en-GB" sz="1000" b="1">
                          <a:solidFill>
                            <a:srgbClr val="000000"/>
                          </a:solidFill>
                          <a:effectLst/>
                          <a:latin typeface="Arial" panose="020B0604020202020204" pitchFamily="34" charset="0"/>
                          <a:ea typeface="Arial" panose="020B0604020202020204" pitchFamily="34" charset="0"/>
                        </a:rPr>
                        <a:t>Eastern Med. Scenario</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extLst>
                  <a:ext uri="{0D108BD9-81ED-4DB2-BD59-A6C34878D82A}">
                    <a16:rowId xmlns:a16="http://schemas.microsoft.com/office/drawing/2014/main" val="1137546299"/>
                  </a:ext>
                </a:extLst>
              </a:tr>
              <a:tr h="215900">
                <a:tc vMerge="1">
                  <a:txBody>
                    <a:bodyPr/>
                    <a:lstStyle/>
                    <a:p>
                      <a:endParaRPr lang="en-US"/>
                    </a:p>
                  </a:txBody>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Phase A</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Phase B</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Phase C</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Phase A</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Phase B</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514280950"/>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Cyprus</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(T)</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518295"/>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Denmark</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(F)</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6668448"/>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Egypt</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(D)</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9071693"/>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Finland</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(O)</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7936641"/>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Germany</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(T)</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416446"/>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Greece</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(T)</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787497"/>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Israel</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(T)</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0422999"/>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Italy</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(D)</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02393"/>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Lebanon</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959682"/>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Malta</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(F)</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(F)</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941689"/>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Monaco</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114651"/>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Portugal</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(FS)</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079891"/>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Romania</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(O)</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096860"/>
                  </a:ext>
                </a:extLst>
              </a:tr>
              <a:tr h="215900">
                <a:tc>
                  <a:txBody>
                    <a:bodyPr/>
                    <a:lstStyle/>
                    <a:p>
                      <a:pPr algn="ctr"/>
                      <a:r>
                        <a:rPr lang="en-GB" sz="1000" dirty="0">
                          <a:solidFill>
                            <a:srgbClr val="000000"/>
                          </a:solidFill>
                          <a:effectLst/>
                          <a:latin typeface="Arial" panose="020B0604020202020204" pitchFamily="34" charset="0"/>
                          <a:ea typeface="Arial" panose="020B0604020202020204" pitchFamily="34" charset="0"/>
                        </a:rPr>
                        <a:t>Spain</a:t>
                      </a:r>
                      <a:endParaRPr lang="en-TR"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(FS)</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4352050"/>
                  </a:ext>
                </a:extLst>
              </a:tr>
              <a:tr h="215900">
                <a:tc>
                  <a:txBody>
                    <a:bodyPr/>
                    <a:lstStyle/>
                    <a:p>
                      <a:pPr algn="ctr"/>
                      <a:r>
                        <a:rPr lang="en-GB" sz="1000">
                          <a:solidFill>
                            <a:srgbClr val="000000"/>
                          </a:solidFill>
                          <a:effectLst/>
                          <a:latin typeface="Arial" panose="020B0604020202020204" pitchFamily="34" charset="0"/>
                          <a:ea typeface="Arial" panose="020B0604020202020204" pitchFamily="34" charset="0"/>
                        </a:rPr>
                        <a:t>Turkiye</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 </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1000">
                          <a:effectLst/>
                          <a:latin typeface="Arial" panose="020B0604020202020204" pitchFamily="34" charset="0"/>
                          <a:ea typeface="Arial" panose="020B0604020202020204" pitchFamily="34" charset="0"/>
                        </a:rPr>
                        <a:t>X (T)</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2112738"/>
                  </a:ext>
                </a:extLst>
              </a:tr>
              <a:tr h="215900">
                <a:tc>
                  <a:txBody>
                    <a:bodyPr/>
                    <a:lstStyle/>
                    <a:p>
                      <a:pPr algn="ctr"/>
                      <a:r>
                        <a:rPr lang="en-GB" sz="1000" b="1">
                          <a:solidFill>
                            <a:srgbClr val="000000"/>
                          </a:solidFill>
                          <a:effectLst/>
                          <a:latin typeface="Arial" panose="020B0604020202020204" pitchFamily="34" charset="0"/>
                          <a:ea typeface="Arial" panose="020B0604020202020204" pitchFamily="34" charset="0"/>
                        </a:rPr>
                        <a:t>TOTAL</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5</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6</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1</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000" b="1">
                          <a:solidFill>
                            <a:srgbClr val="000000"/>
                          </a:solidFill>
                          <a:effectLst/>
                          <a:latin typeface="Arial" panose="020B0604020202020204" pitchFamily="34" charset="0"/>
                          <a:ea typeface="Arial" panose="020B0604020202020204" pitchFamily="34" charset="0"/>
                        </a:rPr>
                        <a:t>5</a:t>
                      </a:r>
                      <a:endParaRPr lang="en-TR"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en-GB" sz="1000" b="1" dirty="0">
                          <a:solidFill>
                            <a:srgbClr val="000000"/>
                          </a:solidFill>
                          <a:effectLst/>
                          <a:latin typeface="Arial" panose="020B0604020202020204" pitchFamily="34" charset="0"/>
                          <a:ea typeface="Arial" panose="020B0604020202020204" pitchFamily="34" charset="0"/>
                        </a:rPr>
                        <a:t>8</a:t>
                      </a:r>
                      <a:endParaRPr lang="en-TR"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84128456"/>
                  </a:ext>
                </a:extLst>
              </a:tr>
            </a:tbl>
          </a:graphicData>
        </a:graphic>
      </p:graphicFrame>
    </p:spTree>
    <p:extLst>
      <p:ext uri="{BB962C8B-B14F-4D97-AF65-F5344CB8AC3E}">
        <p14:creationId xmlns:p14="http://schemas.microsoft.com/office/powerpoint/2010/main" val="2900138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Evaluation </a:t>
            </a:r>
            <a:r>
              <a:rPr lang="en-US" sz="4000" u="sng" spc="-155" dirty="0">
                <a:latin typeface="Calibri Light"/>
                <a:cs typeface="Calibri Light"/>
              </a:rPr>
              <a:t>in numbers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p:cNvSpPr txBox="1"/>
          <p:nvPr/>
        </p:nvSpPr>
        <p:spPr>
          <a:xfrm>
            <a:off x="430392" y="2106517"/>
            <a:ext cx="9045216" cy="4619625"/>
          </a:xfrm>
          <a:prstGeom prst="rect">
            <a:avLst/>
          </a:prstGeom>
        </p:spPr>
        <p:txBody>
          <a:bodyPr vert="horz" wrap="square" lIns="0" tIns="0" rIns="0" bIns="0" rtlCol="0">
            <a:noAutofit/>
          </a:bodyPr>
          <a:lstStyle/>
          <a:p>
            <a:pPr marL="12700" marR="12700" algn="ctr" defTabSz="457200">
              <a:lnSpc>
                <a:spcPct val="150000"/>
              </a:lnSpc>
            </a:pPr>
            <a:r>
              <a:rPr lang="en-US" sz="2000" b="1" dirty="0">
                <a:cs typeface="Calibri"/>
              </a:rPr>
              <a:t>44 Evaluation forms have been received.</a:t>
            </a:r>
          </a:p>
          <a:p>
            <a:pPr marL="298450" marR="12700" indent="-285750" algn="just" defTabSz="457200">
              <a:lnSpc>
                <a:spcPct val="150000"/>
              </a:lnSpc>
              <a:buFontTx/>
              <a:buChar char="-"/>
            </a:pPr>
            <a:r>
              <a:rPr lang="en-US" sz="2000" b="1" dirty="0">
                <a:cs typeface="Calibri"/>
              </a:rPr>
              <a:t>Phase A (TSP): 5 Member States</a:t>
            </a:r>
          </a:p>
          <a:p>
            <a:pPr marL="12700" marR="12700" algn="just" defTabSz="457200">
              <a:lnSpc>
                <a:spcPct val="150000"/>
              </a:lnSpc>
            </a:pPr>
            <a:r>
              <a:rPr lang="en-US" sz="2000" dirty="0">
                <a:cs typeface="Calibri"/>
              </a:rPr>
              <a:t>France (CENALT), Greece (NOA), Italy (INGV), Portugal (IPMA) &amp; </a:t>
            </a:r>
            <a:r>
              <a:rPr lang="en-US" sz="2000" dirty="0" err="1">
                <a:cs typeface="Calibri"/>
              </a:rPr>
              <a:t>Turkiye</a:t>
            </a:r>
            <a:r>
              <a:rPr lang="en-US" sz="2000" dirty="0">
                <a:cs typeface="Calibri"/>
              </a:rPr>
              <a:t> (KOERI)</a:t>
            </a:r>
          </a:p>
          <a:p>
            <a:pPr marL="12700" marR="12700" algn="just" defTabSz="457200">
              <a:lnSpc>
                <a:spcPct val="150000"/>
              </a:lnSpc>
            </a:pPr>
            <a:r>
              <a:rPr lang="en-US" sz="2000" dirty="0">
                <a:cs typeface="Calibri"/>
              </a:rPr>
              <a:t>Final Evaluation Reports were submitted by CENALT, NOA, INGV and KOERI.</a:t>
            </a:r>
          </a:p>
          <a:p>
            <a:pPr marL="298450" marR="12700" indent="-285750" algn="just" defTabSz="457200">
              <a:lnSpc>
                <a:spcPct val="150000"/>
              </a:lnSpc>
              <a:buFontTx/>
              <a:buChar char="-"/>
            </a:pPr>
            <a:r>
              <a:rPr lang="en-US" sz="2000" b="1" dirty="0">
                <a:cs typeface="Calibri"/>
              </a:rPr>
              <a:t>Phase A (TSR): 9 Member States and 1 International body</a:t>
            </a:r>
          </a:p>
          <a:p>
            <a:pPr marL="12700" marR="12700" algn="just" defTabSz="457200">
              <a:lnSpc>
                <a:spcPct val="150000"/>
              </a:lnSpc>
            </a:pPr>
            <a:r>
              <a:rPr lang="en-US" sz="2000" dirty="0">
                <a:cs typeface="Calibri"/>
              </a:rPr>
              <a:t>Cyprus, Finland, France, Greece, Italy, Portugal, Romania, Spain &amp; </a:t>
            </a:r>
            <a:r>
              <a:rPr lang="en-US" sz="2000" dirty="0" err="1">
                <a:cs typeface="Calibri"/>
              </a:rPr>
              <a:t>Turkiye</a:t>
            </a:r>
            <a:r>
              <a:rPr lang="en-US" sz="2000" dirty="0">
                <a:cs typeface="Calibri"/>
              </a:rPr>
              <a:t> and ERCC</a:t>
            </a:r>
          </a:p>
          <a:p>
            <a:pPr marL="298450" marR="12700" indent="-285750" algn="just" defTabSz="457200">
              <a:lnSpc>
                <a:spcPct val="150000"/>
              </a:lnSpc>
              <a:buFontTx/>
              <a:buChar char="-"/>
            </a:pPr>
            <a:r>
              <a:rPr lang="en-US" sz="2000" b="1" dirty="0">
                <a:cs typeface="Calibri"/>
              </a:rPr>
              <a:t>Phase B: 14 Member States subscribed – 5 MS </a:t>
            </a:r>
            <a:r>
              <a:rPr lang="en-US" sz="2000" b="1">
                <a:cs typeface="Calibri"/>
              </a:rPr>
              <a:t>sybmitted </a:t>
            </a:r>
            <a:r>
              <a:rPr lang="en-US" sz="2000" b="1" dirty="0">
                <a:cs typeface="Calibri"/>
              </a:rPr>
              <a:t>evaluation forms</a:t>
            </a:r>
          </a:p>
          <a:p>
            <a:pPr marL="12700" marR="12700" algn="just" defTabSz="457200">
              <a:lnSpc>
                <a:spcPct val="150000"/>
              </a:lnSpc>
            </a:pPr>
            <a:r>
              <a:rPr lang="en-US" sz="2000" dirty="0">
                <a:cs typeface="Calibri"/>
              </a:rPr>
              <a:t>	Cyprus, Greece, Italy, Spain &amp; </a:t>
            </a:r>
            <a:r>
              <a:rPr lang="en-US" sz="2000" dirty="0" err="1">
                <a:cs typeface="Calibri"/>
              </a:rPr>
              <a:t>Turkiye</a:t>
            </a:r>
            <a:endParaRPr lang="en-US" sz="2000" dirty="0">
              <a:cs typeface="Calibri"/>
            </a:endParaRPr>
          </a:p>
          <a:p>
            <a:pPr marL="298450" marR="12700" indent="-285750" algn="just" defTabSz="457200">
              <a:lnSpc>
                <a:spcPct val="150000"/>
              </a:lnSpc>
              <a:buFontTx/>
              <a:buChar char="-"/>
            </a:pPr>
            <a:r>
              <a:rPr lang="en-US" sz="2000" b="1" dirty="0">
                <a:cs typeface="Calibri"/>
              </a:rPr>
              <a:t>Phase C: 1 Member State</a:t>
            </a:r>
          </a:p>
          <a:p>
            <a:pPr marL="12700" marR="12700" algn="just" defTabSz="457200">
              <a:lnSpc>
                <a:spcPct val="150000"/>
              </a:lnSpc>
            </a:pPr>
            <a:r>
              <a:rPr lang="en-US" sz="2000" dirty="0">
                <a:cs typeface="Calibri"/>
              </a:rPr>
              <a:t>	Finland</a:t>
            </a:r>
          </a:p>
        </p:txBody>
      </p:sp>
      <p:pic>
        <p:nvPicPr>
          <p:cNvPr id="3" name="Picture 2">
            <a:extLst>
              <a:ext uri="{FF2B5EF4-FFF2-40B4-BE49-F238E27FC236}">
                <a16:creationId xmlns:a16="http://schemas.microsoft.com/office/drawing/2014/main" id="{8059CDF4-FBE0-C454-61DC-B080FD4F75A3}"/>
              </a:ext>
            </a:extLst>
          </p:cNvPr>
          <p:cNvPicPr>
            <a:picLocks noChangeAspect="1"/>
          </p:cNvPicPr>
          <p:nvPr/>
        </p:nvPicPr>
        <p:blipFill>
          <a:blip r:embed="rId3"/>
          <a:stretch>
            <a:fillRect/>
          </a:stretch>
        </p:blipFill>
        <p:spPr>
          <a:xfrm>
            <a:off x="7611646" y="13716"/>
            <a:ext cx="2282798" cy="731520"/>
          </a:xfrm>
          <a:prstGeom prst="rect">
            <a:avLst/>
          </a:prstGeom>
        </p:spPr>
      </p:pic>
      <p:sp>
        <p:nvSpPr>
          <p:cNvPr id="6" name="Subtitle 2">
            <a:extLst>
              <a:ext uri="{FF2B5EF4-FFF2-40B4-BE49-F238E27FC236}">
                <a16:creationId xmlns:a16="http://schemas.microsoft.com/office/drawing/2014/main" id="{F2C3D456-0D66-5EA7-230C-5002DD5620F1}"/>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324290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851D7-027A-7DF1-F781-C5C4495C18C8}"/>
            </a:ext>
          </a:extLst>
        </p:cNvPr>
        <p:cNvGrpSpPr/>
        <p:nvPr/>
      </p:nvGrpSpPr>
      <p:grpSpPr>
        <a:xfrm>
          <a:off x="0" y="0"/>
          <a:ext cx="0" cy="0"/>
          <a:chOff x="0" y="0"/>
          <a:chExt cx="0" cy="0"/>
        </a:xfrm>
      </p:grpSpPr>
      <p:sp>
        <p:nvSpPr>
          <p:cNvPr id="5" name="object 23">
            <a:extLst>
              <a:ext uri="{FF2B5EF4-FFF2-40B4-BE49-F238E27FC236}">
                <a16:creationId xmlns:a16="http://schemas.microsoft.com/office/drawing/2014/main" id="{275A5C37-4286-602F-9247-B6939848DBDA}"/>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4C9B0239-AFAC-35C4-B095-5988D6A3E655}"/>
              </a:ext>
            </a:extLst>
          </p:cNvPr>
          <p:cNvPicPr>
            <a:picLocks noChangeAspect="1"/>
          </p:cNvPicPr>
          <p:nvPr/>
        </p:nvPicPr>
        <p:blipFill>
          <a:blip r:embed="rId3"/>
          <a:stretch>
            <a:fillRect/>
          </a:stretch>
        </p:blipFill>
        <p:spPr>
          <a:xfrm>
            <a:off x="7611646" y="13716"/>
            <a:ext cx="2282798" cy="731520"/>
          </a:xfrm>
          <a:prstGeom prst="rect">
            <a:avLst/>
          </a:prstGeom>
        </p:spPr>
      </p:pic>
      <p:sp>
        <p:nvSpPr>
          <p:cNvPr id="2" name="object 16">
            <a:extLst>
              <a:ext uri="{FF2B5EF4-FFF2-40B4-BE49-F238E27FC236}">
                <a16:creationId xmlns:a16="http://schemas.microsoft.com/office/drawing/2014/main" id="{1D160D0A-6A0D-63C5-1A73-2A5A16F386D0}"/>
              </a:ext>
            </a:extLst>
          </p:cNvPr>
          <p:cNvSpPr txBox="1">
            <a:spLocks noGrp="1"/>
          </p:cNvSpPr>
          <p:nvPr>
            <p:ph type="title"/>
          </p:nvPr>
        </p:nvSpPr>
        <p:spPr>
          <a:xfrm>
            <a:off x="459370" y="313553"/>
            <a:ext cx="8543925" cy="1325563"/>
          </a:xfrm>
          <a:prstGeom prst="rect">
            <a:avLst/>
          </a:prstGeom>
        </p:spPr>
        <p:txBody>
          <a:bodyPr vert="horz" wrap="square" lIns="0" tIns="477520" rIns="0" bIns="0" rtlCol="0">
            <a:noAutofit/>
          </a:bodyPr>
          <a:lstStyle/>
          <a:p>
            <a:pPr marL="153035" algn="ctr">
              <a:lnSpc>
                <a:spcPct val="100000"/>
              </a:lnSpc>
              <a:tabLst>
                <a:tab pos="7607934" algn="l"/>
              </a:tabLst>
            </a:pPr>
            <a:r>
              <a:rPr sz="4000" u="sng" spc="-55" dirty="0">
                <a:latin typeface="Calibri Light"/>
                <a:cs typeface="Calibri Light"/>
              </a:rPr>
              <a:t>N</a:t>
            </a:r>
            <a:r>
              <a:rPr sz="4000" u="sng" spc="-95" dirty="0">
                <a:latin typeface="Calibri Light"/>
                <a:cs typeface="Calibri Light"/>
              </a:rPr>
              <a:t>E</a:t>
            </a:r>
            <a:r>
              <a:rPr sz="4000" u="sng" spc="-60" dirty="0">
                <a:latin typeface="Calibri Light"/>
                <a:cs typeface="Calibri Light"/>
              </a:rPr>
              <a:t>A</a:t>
            </a:r>
            <a:r>
              <a:rPr sz="4000" u="sng" spc="-50" dirty="0">
                <a:latin typeface="Calibri Light"/>
                <a:cs typeface="Calibri Light"/>
              </a:rPr>
              <a:t>M</a:t>
            </a:r>
            <a:r>
              <a:rPr sz="4000" u="sng" spc="-225" dirty="0">
                <a:latin typeface="Calibri Light"/>
                <a:cs typeface="Calibri Light"/>
              </a:rPr>
              <a:t>W</a:t>
            </a:r>
            <a:r>
              <a:rPr sz="4000" u="sng" spc="-165" dirty="0">
                <a:latin typeface="Calibri Light"/>
                <a:cs typeface="Calibri Light"/>
              </a:rPr>
              <a:t>a</a:t>
            </a:r>
            <a:r>
              <a:rPr sz="4000" u="sng" spc="-100" dirty="0">
                <a:latin typeface="Calibri Light"/>
                <a:cs typeface="Calibri Light"/>
              </a:rPr>
              <a:t>v</a:t>
            </a:r>
            <a:r>
              <a:rPr sz="4000" u="sng" spc="-45" dirty="0">
                <a:latin typeface="Calibri Light"/>
                <a:cs typeface="Calibri Light"/>
              </a:rPr>
              <a:t>e</a:t>
            </a:r>
            <a:r>
              <a:rPr lang="en-US" sz="4000" u="sng" spc="-45" dirty="0">
                <a:latin typeface="Calibri Light"/>
                <a:cs typeface="Calibri Light"/>
              </a:rPr>
              <a:t>2</a:t>
            </a:r>
            <a:r>
              <a:rPr lang="en-US" sz="4000" u="sng" spc="-50" dirty="0">
                <a:latin typeface="Calibri Light"/>
                <a:cs typeface="Calibri Light"/>
              </a:rPr>
              <a:t>3 Subscription &amp; Evaluation</a:t>
            </a:r>
            <a:endParaRPr sz="4000" dirty="0">
              <a:latin typeface="Calibri Light"/>
              <a:cs typeface="Calibri Light"/>
            </a:endParaRPr>
          </a:p>
        </p:txBody>
      </p:sp>
      <p:pic>
        <p:nvPicPr>
          <p:cNvPr id="4" name="Picture 3">
            <a:extLst>
              <a:ext uri="{FF2B5EF4-FFF2-40B4-BE49-F238E27FC236}">
                <a16:creationId xmlns:a16="http://schemas.microsoft.com/office/drawing/2014/main" id="{A5DD3759-B030-7A82-7B5F-BED88829C462}"/>
              </a:ext>
            </a:extLst>
          </p:cNvPr>
          <p:cNvPicPr>
            <a:picLocks noChangeAspect="1"/>
          </p:cNvPicPr>
          <p:nvPr/>
        </p:nvPicPr>
        <p:blipFill>
          <a:blip r:embed="rId4"/>
          <a:srcRect l="67682"/>
          <a:stretch/>
        </p:blipFill>
        <p:spPr>
          <a:xfrm>
            <a:off x="3827161" y="3163150"/>
            <a:ext cx="1490387" cy="2694466"/>
          </a:xfrm>
          <a:prstGeom prst="rect">
            <a:avLst/>
          </a:prstGeom>
        </p:spPr>
      </p:pic>
      <p:sp>
        <p:nvSpPr>
          <p:cNvPr id="8" name="Subtitle 2">
            <a:extLst>
              <a:ext uri="{FF2B5EF4-FFF2-40B4-BE49-F238E27FC236}">
                <a16:creationId xmlns:a16="http://schemas.microsoft.com/office/drawing/2014/main" id="{7125175B-ABAB-7B56-4B76-204F2F494E83}"/>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graphicFrame>
        <p:nvGraphicFramePr>
          <p:cNvPr id="13" name="Content Placeholder 4">
            <a:extLst>
              <a:ext uri="{FF2B5EF4-FFF2-40B4-BE49-F238E27FC236}">
                <a16:creationId xmlns:a16="http://schemas.microsoft.com/office/drawing/2014/main" id="{95A7D1FF-BAD7-03A2-DB8F-EA29D2B61A20}"/>
              </a:ext>
            </a:extLst>
          </p:cNvPr>
          <p:cNvGraphicFramePr>
            <a:graphicFrameLocks/>
          </p:cNvGraphicFramePr>
          <p:nvPr/>
        </p:nvGraphicFramePr>
        <p:xfrm>
          <a:off x="210359" y="1717649"/>
          <a:ext cx="5337709" cy="4826798"/>
        </p:xfrm>
        <a:graphic>
          <a:graphicData uri="http://schemas.openxmlformats.org/drawingml/2006/table">
            <a:tbl>
              <a:tblPr bandRow="1"/>
              <a:tblGrid>
                <a:gridCol w="1607371">
                  <a:extLst>
                    <a:ext uri="{9D8B030D-6E8A-4147-A177-3AD203B41FA5}">
                      <a16:colId xmlns:a16="http://schemas.microsoft.com/office/drawing/2014/main" val="1539704227"/>
                    </a:ext>
                  </a:extLst>
                </a:gridCol>
                <a:gridCol w="917712">
                  <a:extLst>
                    <a:ext uri="{9D8B030D-6E8A-4147-A177-3AD203B41FA5}">
                      <a16:colId xmlns:a16="http://schemas.microsoft.com/office/drawing/2014/main" val="1172697737"/>
                    </a:ext>
                  </a:extLst>
                </a:gridCol>
                <a:gridCol w="937542">
                  <a:extLst>
                    <a:ext uri="{9D8B030D-6E8A-4147-A177-3AD203B41FA5}">
                      <a16:colId xmlns:a16="http://schemas.microsoft.com/office/drawing/2014/main" val="65579868"/>
                    </a:ext>
                  </a:extLst>
                </a:gridCol>
                <a:gridCol w="937542">
                  <a:extLst>
                    <a:ext uri="{9D8B030D-6E8A-4147-A177-3AD203B41FA5}">
                      <a16:colId xmlns:a16="http://schemas.microsoft.com/office/drawing/2014/main" val="1632410944"/>
                    </a:ext>
                  </a:extLst>
                </a:gridCol>
                <a:gridCol w="937542">
                  <a:extLst>
                    <a:ext uri="{9D8B030D-6E8A-4147-A177-3AD203B41FA5}">
                      <a16:colId xmlns:a16="http://schemas.microsoft.com/office/drawing/2014/main" val="4206396577"/>
                    </a:ext>
                  </a:extLst>
                </a:gridCol>
              </a:tblGrid>
              <a:tr h="562623">
                <a:tc rowSpan="2">
                  <a:txBody>
                    <a:bodyPr/>
                    <a:lstStyle/>
                    <a:p>
                      <a:pPr algn="ctr"/>
                      <a:r>
                        <a:rPr lang="en-GB" sz="1800" b="1" dirty="0">
                          <a:solidFill>
                            <a:srgbClr val="000000"/>
                          </a:solidFill>
                          <a:effectLst/>
                          <a:latin typeface="Calibri" panose="020F0502020204030204" pitchFamily="34" charset="0"/>
                          <a:ea typeface="Calibri" panose="020F0502020204030204" pitchFamily="34" charset="0"/>
                        </a:rPr>
                        <a:t>Country</a:t>
                      </a:r>
                      <a:endParaRPr lang="en-TR"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r>
                        <a:rPr lang="en-GB" sz="1800" b="1" dirty="0">
                          <a:solidFill>
                            <a:srgbClr val="000000"/>
                          </a:solidFill>
                          <a:effectLst/>
                          <a:latin typeface="Calibri" panose="020F0502020204030204" pitchFamily="34" charset="0"/>
                          <a:ea typeface="Calibri" panose="020F0502020204030204" pitchFamily="34" charset="0"/>
                        </a:rPr>
                        <a:t>Eastern Mediterranean</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gridSpan="2">
                  <a:txBody>
                    <a:bodyPr/>
                    <a:lstStyle/>
                    <a:p>
                      <a:pPr algn="ctr"/>
                      <a:r>
                        <a:rPr lang="en-GB" sz="1800" b="1">
                          <a:solidFill>
                            <a:srgbClr val="000000"/>
                          </a:solidFill>
                          <a:effectLst/>
                          <a:latin typeface="Calibri" panose="020F0502020204030204" pitchFamily="34" charset="0"/>
                          <a:ea typeface="Calibri" panose="020F0502020204030204" pitchFamily="34" charset="0"/>
                        </a:rPr>
                        <a:t>North-eastern Atlantic</a:t>
                      </a:r>
                      <a:endParaRPr lang="en-TR" sz="18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extLst>
                  <a:ext uri="{0D108BD9-81ED-4DB2-BD59-A6C34878D82A}">
                    <a16:rowId xmlns:a16="http://schemas.microsoft.com/office/drawing/2014/main" val="2861178691"/>
                  </a:ext>
                </a:extLst>
              </a:tr>
              <a:tr h="285357">
                <a:tc vMerge="1">
                  <a:txBody>
                    <a:bodyPr/>
                    <a:lstStyle/>
                    <a:p>
                      <a:endParaRPr lang="en-US"/>
                    </a:p>
                  </a:txBody>
                  <a:tcPr/>
                </a:tc>
                <a:tc>
                  <a:txBody>
                    <a:bodyPr/>
                    <a:lstStyle/>
                    <a:p>
                      <a:pPr algn="ctr"/>
                      <a:r>
                        <a:rPr lang="en-GB" sz="1800" b="1" i="1">
                          <a:solidFill>
                            <a:srgbClr val="000000"/>
                          </a:solidFill>
                          <a:effectLst/>
                          <a:latin typeface="Calibri" panose="020F0502020204030204" pitchFamily="34" charset="0"/>
                          <a:ea typeface="Calibri" panose="020F0502020204030204" pitchFamily="34" charset="0"/>
                        </a:rPr>
                        <a:t>Sub.</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b="1" i="1" dirty="0">
                          <a:solidFill>
                            <a:srgbClr val="000000"/>
                          </a:solidFill>
                          <a:effectLst/>
                          <a:latin typeface="Calibri" panose="020F0502020204030204" pitchFamily="34" charset="0"/>
                          <a:ea typeface="Calibri" panose="020F0502020204030204" pitchFamily="34" charset="0"/>
                        </a:rPr>
                        <a:t>Ev.</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b="1" i="1">
                          <a:solidFill>
                            <a:srgbClr val="000000"/>
                          </a:solidFill>
                          <a:effectLst/>
                          <a:latin typeface="Calibri" panose="020F0502020204030204" pitchFamily="34" charset="0"/>
                          <a:ea typeface="Calibri" panose="020F0502020204030204" pitchFamily="34" charset="0"/>
                        </a:rPr>
                        <a:t>Sub.</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b="1" i="1">
                          <a:solidFill>
                            <a:srgbClr val="000000"/>
                          </a:solidFill>
                          <a:effectLst/>
                          <a:latin typeface="Calibri" panose="020F0502020204030204" pitchFamily="34" charset="0"/>
                          <a:ea typeface="Calibri" panose="020F0502020204030204" pitchFamily="34" charset="0"/>
                        </a:rPr>
                        <a:t>Ev.</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73626136"/>
                  </a:ext>
                </a:extLst>
              </a:tr>
              <a:tr h="281312">
                <a:tc>
                  <a:txBody>
                    <a:bodyPr/>
                    <a:lstStyle/>
                    <a:p>
                      <a:r>
                        <a:rPr lang="en-GB" sz="1800">
                          <a:solidFill>
                            <a:srgbClr val="000000"/>
                          </a:solidFill>
                          <a:effectLst/>
                          <a:latin typeface="Calibri" panose="020F0502020204030204" pitchFamily="34" charset="0"/>
                          <a:ea typeface="Calibri" panose="020F0502020204030204" pitchFamily="34" charset="0"/>
                        </a:rPr>
                        <a:t>Cyprus</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T</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T</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394674929"/>
                  </a:ext>
                </a:extLst>
              </a:tr>
              <a:tr h="281312">
                <a:tc>
                  <a:txBody>
                    <a:bodyPr/>
                    <a:lstStyle/>
                    <a:p>
                      <a:r>
                        <a:rPr lang="en-GB" sz="1800">
                          <a:solidFill>
                            <a:srgbClr val="000000"/>
                          </a:solidFill>
                          <a:effectLst/>
                          <a:latin typeface="Calibri" panose="020F0502020204030204" pitchFamily="34" charset="0"/>
                          <a:ea typeface="Calibri" panose="020F0502020204030204" pitchFamily="34" charset="0"/>
                        </a:rPr>
                        <a:t>Denmark</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F</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075769635"/>
                  </a:ext>
                </a:extLst>
              </a:tr>
              <a:tr h="281312">
                <a:tc>
                  <a:txBody>
                    <a:bodyPr/>
                    <a:lstStyle/>
                    <a:p>
                      <a:r>
                        <a:rPr lang="en-GB" sz="1800">
                          <a:solidFill>
                            <a:srgbClr val="000000"/>
                          </a:solidFill>
                          <a:effectLst/>
                          <a:latin typeface="Calibri" panose="020F0502020204030204" pitchFamily="34" charset="0"/>
                          <a:ea typeface="Calibri" panose="020F0502020204030204" pitchFamily="34" charset="0"/>
                        </a:rPr>
                        <a:t>Egypt</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D</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792065397"/>
                  </a:ext>
                </a:extLst>
              </a:tr>
              <a:tr h="281312">
                <a:tc>
                  <a:txBody>
                    <a:bodyPr/>
                    <a:lstStyle/>
                    <a:p>
                      <a:r>
                        <a:rPr lang="en-GB" sz="1800">
                          <a:solidFill>
                            <a:srgbClr val="000000"/>
                          </a:solidFill>
                          <a:effectLst/>
                          <a:latin typeface="Calibri" panose="020F0502020204030204" pitchFamily="34" charset="0"/>
                          <a:ea typeface="Calibri" panose="020F0502020204030204" pitchFamily="34" charset="0"/>
                        </a:rPr>
                        <a:t>Finland</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O</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042526839"/>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Germany</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T</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636457767"/>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Greece</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T</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T + D</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970893975"/>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Israel</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T</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88054759"/>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Italy</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D</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D</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638449525"/>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Malta</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F</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F</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276280725"/>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Portugal</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FS</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335447295"/>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Romania</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O</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857363926"/>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Spain</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FS</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FS</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205946169"/>
                  </a:ext>
                </a:extLst>
              </a:tr>
              <a:tr h="285357">
                <a:tc>
                  <a:txBody>
                    <a:bodyPr/>
                    <a:lstStyle/>
                    <a:p>
                      <a:r>
                        <a:rPr lang="en-GB" sz="1800">
                          <a:solidFill>
                            <a:srgbClr val="000000"/>
                          </a:solidFill>
                          <a:effectLst/>
                          <a:latin typeface="Calibri" panose="020F0502020204030204" pitchFamily="34" charset="0"/>
                          <a:ea typeface="Calibri" panose="020F0502020204030204" pitchFamily="34" charset="0"/>
                        </a:rPr>
                        <a:t>Turkiye</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T</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T</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a:solidFill>
                            <a:srgbClr val="000000"/>
                          </a:solidFill>
                          <a:effectLst/>
                          <a:latin typeface="Calibri" panose="020F0502020204030204" pitchFamily="34" charset="0"/>
                          <a:ea typeface="Calibri" panose="020F0502020204030204" pitchFamily="34" charset="0"/>
                        </a:rPr>
                        <a:t> </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dirty="0">
                          <a:solidFill>
                            <a:srgbClr val="000000"/>
                          </a:solidFill>
                          <a:effectLst/>
                          <a:latin typeface="Calibri" panose="020F0502020204030204" pitchFamily="34" charset="0"/>
                          <a:ea typeface="Calibri" panose="020F0502020204030204" pitchFamily="34" charset="0"/>
                        </a:rPr>
                        <a:t> </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297290081"/>
                  </a:ext>
                </a:extLst>
              </a:tr>
              <a:tr h="285357">
                <a:tc>
                  <a:txBody>
                    <a:bodyPr/>
                    <a:lstStyle/>
                    <a:p>
                      <a:pPr algn="r"/>
                      <a:r>
                        <a:rPr lang="en-GB" sz="1800" b="1">
                          <a:solidFill>
                            <a:srgbClr val="FF0000"/>
                          </a:solidFill>
                          <a:effectLst/>
                          <a:latin typeface="Calibri" panose="020F0502020204030204" pitchFamily="34" charset="0"/>
                          <a:ea typeface="Calibri" panose="020F0502020204030204" pitchFamily="34" charset="0"/>
                        </a:rPr>
                        <a:t>TOTAL</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lang="en-GB" sz="1800" b="1">
                          <a:solidFill>
                            <a:srgbClr val="FF0000"/>
                          </a:solidFill>
                          <a:effectLst/>
                          <a:latin typeface="Calibri" panose="020F0502020204030204" pitchFamily="34" charset="0"/>
                          <a:ea typeface="Calibri" panose="020F0502020204030204" pitchFamily="34" charset="0"/>
                        </a:rPr>
                        <a:t>8</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b="1" dirty="0">
                          <a:solidFill>
                            <a:srgbClr val="FF0000"/>
                          </a:solidFill>
                          <a:effectLst/>
                          <a:latin typeface="Calibri" panose="020F0502020204030204" pitchFamily="34" charset="0"/>
                          <a:ea typeface="Calibri" panose="020F0502020204030204" pitchFamily="34" charset="0"/>
                        </a:rPr>
                        <a:t>5</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r>
                        <a:rPr lang="en-GB" sz="1800" b="1">
                          <a:solidFill>
                            <a:srgbClr val="FF0000"/>
                          </a:solidFill>
                          <a:effectLst/>
                          <a:latin typeface="Calibri" panose="020F0502020204030204" pitchFamily="34" charset="0"/>
                          <a:ea typeface="Calibri" panose="020F0502020204030204" pitchFamily="34" charset="0"/>
                        </a:rPr>
                        <a:t>6</a:t>
                      </a:r>
                      <a:endParaRPr lang="en-TR" sz="18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a:r>
                        <a:rPr lang="en-GB" sz="1800" b="1" dirty="0">
                          <a:solidFill>
                            <a:srgbClr val="FF0000"/>
                          </a:solidFill>
                          <a:effectLst/>
                          <a:latin typeface="Calibri" panose="020F0502020204030204" pitchFamily="34" charset="0"/>
                          <a:ea typeface="Calibri" panose="020F0502020204030204" pitchFamily="34" charset="0"/>
                        </a:rPr>
                        <a:t>1</a:t>
                      </a:r>
                      <a:endParaRPr lang="en-TR" sz="18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20329735"/>
                  </a:ext>
                </a:extLst>
              </a:tr>
            </a:tbl>
          </a:graphicData>
        </a:graphic>
      </p:graphicFrame>
      <p:sp>
        <p:nvSpPr>
          <p:cNvPr id="15" name="TextBox 14">
            <a:extLst>
              <a:ext uri="{FF2B5EF4-FFF2-40B4-BE49-F238E27FC236}">
                <a16:creationId xmlns:a16="http://schemas.microsoft.com/office/drawing/2014/main" id="{3B51DDB6-DB04-7B0C-C60B-E9945F333E74}"/>
              </a:ext>
            </a:extLst>
          </p:cNvPr>
          <p:cNvSpPr txBox="1"/>
          <p:nvPr/>
        </p:nvSpPr>
        <p:spPr>
          <a:xfrm>
            <a:off x="5803600" y="3262630"/>
            <a:ext cx="3711104" cy="1554272"/>
          </a:xfrm>
          <a:prstGeom prst="rect">
            <a:avLst/>
          </a:prstGeom>
          <a:noFill/>
        </p:spPr>
        <p:txBody>
          <a:bodyPr wrap="square">
            <a:spAutoFit/>
          </a:bodyPr>
          <a:lstStyle/>
          <a:p>
            <a:r>
              <a:rPr lang="en-GB" sz="1900" i="1" dirty="0">
                <a:effectLst/>
                <a:latin typeface="Calibri" panose="020F0502020204030204" pitchFamily="34" charset="0"/>
                <a:ea typeface="Arial" panose="020B0604020202020204" pitchFamily="34" charset="0"/>
                <a:cs typeface="Calibri" panose="020F0502020204030204" pitchFamily="34" charset="0"/>
              </a:rPr>
              <a:t>Member States participation in NEAMWave23 Phase B exercise (Sub.: according to the subscription, Ev; according to the evaluation forms or the TSP evaluation report). </a:t>
            </a:r>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930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Phase A TSP comments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p:cNvSpPr txBox="1"/>
          <p:nvPr/>
        </p:nvSpPr>
        <p:spPr>
          <a:xfrm>
            <a:off x="333376" y="1755869"/>
            <a:ext cx="9267824" cy="4647374"/>
          </a:xfrm>
          <a:prstGeom prst="rect">
            <a:avLst/>
          </a:prstGeom>
        </p:spPr>
        <p:txBody>
          <a:bodyPr vert="horz" wrap="square" lIns="0" tIns="0" rIns="0" bIns="0" rtlCol="0">
            <a:noAutofit/>
          </a:bodyPr>
          <a:lstStyle/>
          <a:p>
            <a:pPr marL="298450" marR="12700" indent="-285750" algn="just" defTabSz="457200">
              <a:buFontTx/>
              <a:buChar char="-"/>
            </a:pPr>
            <a:r>
              <a:rPr lang="en-US" sz="2000" dirty="0"/>
              <a:t>NEAMWave23 was a good opportunity for:</a:t>
            </a:r>
          </a:p>
          <a:p>
            <a:pPr marL="755650" marR="12700" lvl="1" indent="-285750" algn="just" defTabSz="457200">
              <a:buFontTx/>
              <a:buChar char="-"/>
            </a:pPr>
            <a:r>
              <a:rPr lang="en-US" sz="2000" dirty="0"/>
              <a:t>checking the preparedness of the personnel on shift to manage the issuing of the messages, </a:t>
            </a:r>
          </a:p>
          <a:p>
            <a:pPr marL="755650" marR="12700" lvl="1" indent="-285750" algn="just" defTabSz="457200">
              <a:buFontTx/>
              <a:buChar char="-"/>
            </a:pPr>
            <a:r>
              <a:rPr lang="en-US" sz="2000" dirty="0"/>
              <a:t>testing in almost real conditions some new features in the analysis and reporting software. </a:t>
            </a:r>
          </a:p>
          <a:p>
            <a:pPr marL="755650" marR="12700" lvl="1" indent="-285750" algn="just" defTabSz="457200">
              <a:buFontTx/>
              <a:buChar char="-"/>
            </a:pPr>
            <a:r>
              <a:rPr lang="en-US" sz="2000" dirty="0"/>
              <a:t>Implementing the distribution of messages to a local level in the civil protection system</a:t>
            </a:r>
          </a:p>
          <a:p>
            <a:pPr marL="755650" marR="12700" lvl="1" indent="-285750" algn="just" defTabSz="457200">
              <a:buFontTx/>
              <a:buChar char="-"/>
            </a:pPr>
            <a:r>
              <a:rPr lang="en-US" sz="2000" dirty="0"/>
              <a:t>updating the communication channels, verifying the TSPs operational system and raising awareness among the end-user community,</a:t>
            </a:r>
          </a:p>
          <a:p>
            <a:pPr marL="755650" marR="12700" lvl="1" indent="-285750" algn="just" defTabSz="457200">
              <a:buFontTx/>
              <a:buChar char="-"/>
            </a:pPr>
            <a:r>
              <a:rPr lang="en-US" sz="2000" dirty="0"/>
              <a:t>testing both the procedures and the performance of TSPs</a:t>
            </a:r>
          </a:p>
          <a:p>
            <a:pPr marL="298450" marR="12700" indent="-285750" algn="just" defTabSz="457200">
              <a:buFontTx/>
              <a:buChar char="-"/>
            </a:pPr>
            <a:r>
              <a:rPr lang="en-US" sz="2000" dirty="0"/>
              <a:t>Some problems occurred in:</a:t>
            </a:r>
          </a:p>
          <a:p>
            <a:pPr marL="755650" marR="12700" lvl="1" indent="-285750" algn="just" defTabSz="457200">
              <a:buFontTx/>
              <a:buChar char="-"/>
            </a:pPr>
            <a:r>
              <a:rPr lang="en-US" sz="2000" dirty="0"/>
              <a:t>dissemination for messages through fax system mostly due to the non-uniqueness of the fax number from where they are emitted. </a:t>
            </a:r>
          </a:p>
          <a:p>
            <a:pPr marL="755650" marR="12700" lvl="1" indent="-285750" algn="just" defTabSz="457200">
              <a:buFontTx/>
              <a:buChar char="-"/>
            </a:pPr>
            <a:r>
              <a:rPr lang="en-US" sz="2000" dirty="0"/>
              <a:t>sending emails, showing the need of multi-technology message transmission</a:t>
            </a:r>
          </a:p>
          <a:p>
            <a:pPr marL="298450" marR="12700" indent="-285750" algn="just" defTabSz="457200">
              <a:buFontTx/>
              <a:buChar char="-"/>
            </a:pPr>
            <a:endParaRPr lang="en-US" sz="2000" dirty="0"/>
          </a:p>
        </p:txBody>
      </p:sp>
      <p:pic>
        <p:nvPicPr>
          <p:cNvPr id="3" name="Picture 2">
            <a:extLst>
              <a:ext uri="{FF2B5EF4-FFF2-40B4-BE49-F238E27FC236}">
                <a16:creationId xmlns:a16="http://schemas.microsoft.com/office/drawing/2014/main" id="{277AEDB1-2841-35FF-A974-D2B09830DD8C}"/>
              </a:ext>
            </a:extLst>
          </p:cNvPr>
          <p:cNvPicPr>
            <a:picLocks noChangeAspect="1"/>
          </p:cNvPicPr>
          <p:nvPr/>
        </p:nvPicPr>
        <p:blipFill>
          <a:blip r:embed="rId3"/>
          <a:stretch>
            <a:fillRect/>
          </a:stretch>
        </p:blipFill>
        <p:spPr>
          <a:xfrm>
            <a:off x="7611646" y="13716"/>
            <a:ext cx="2282798" cy="731520"/>
          </a:xfrm>
          <a:prstGeom prst="rect">
            <a:avLst/>
          </a:prstGeom>
        </p:spPr>
      </p:pic>
      <p:sp>
        <p:nvSpPr>
          <p:cNvPr id="9" name="Subtitle 2">
            <a:extLst>
              <a:ext uri="{FF2B5EF4-FFF2-40B4-BE49-F238E27FC236}">
                <a16:creationId xmlns:a16="http://schemas.microsoft.com/office/drawing/2014/main" id="{08E571D8-5C02-D6E5-41EF-C65A94B977F2}"/>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3480293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Phase A TSR comments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6" name="object 10"/>
          <p:cNvSpPr txBox="1"/>
          <p:nvPr/>
        </p:nvSpPr>
        <p:spPr>
          <a:xfrm>
            <a:off x="333376" y="1966498"/>
            <a:ext cx="9267824" cy="4714875"/>
          </a:xfrm>
          <a:prstGeom prst="rect">
            <a:avLst/>
          </a:prstGeom>
        </p:spPr>
        <p:txBody>
          <a:bodyPr vert="horz" wrap="square" lIns="0" tIns="0" rIns="0" bIns="0" rtlCol="0">
            <a:noAutofit/>
          </a:bodyPr>
          <a:lstStyle/>
          <a:p>
            <a:pPr marL="298450" marR="12700" indent="-285750" algn="just" defTabSz="457200">
              <a:buFontTx/>
              <a:buChar char="-"/>
            </a:pPr>
            <a:r>
              <a:rPr lang="en-US" sz="2000" dirty="0"/>
              <a:t>NEAMWave23 was very useful:</a:t>
            </a:r>
          </a:p>
          <a:p>
            <a:pPr marL="12700" marR="12700" algn="just" defTabSz="457200"/>
            <a:endParaRPr lang="en-US" sz="2000" dirty="0"/>
          </a:p>
          <a:p>
            <a:pPr marL="755650" marR="12700" lvl="1" indent="-285750" algn="just" defTabSz="457200">
              <a:buFontTx/>
              <a:buChar char="-"/>
            </a:pPr>
            <a:r>
              <a:rPr lang="en-US" sz="2000" dirty="0"/>
              <a:t>to verify operational readiness of TSP as message recipient</a:t>
            </a:r>
          </a:p>
          <a:p>
            <a:pPr marL="755650" marR="12700" lvl="1" indent="-285750" algn="just" defTabSz="457200">
              <a:buFontTx/>
              <a:buChar char="-"/>
            </a:pPr>
            <a:r>
              <a:rPr lang="en-US" sz="2000" dirty="0"/>
              <a:t>to assess transmission delays and evaluation of messages associated to large tsunami events. </a:t>
            </a:r>
          </a:p>
          <a:p>
            <a:pPr marL="755650" marR="12700" lvl="1" indent="-285750" algn="just" defTabSz="457200">
              <a:buFontTx/>
              <a:buChar char="-"/>
            </a:pPr>
            <a:r>
              <a:rPr lang="en-US" sz="2000" dirty="0"/>
              <a:t>for having immediate and efficient communication between all agencies. </a:t>
            </a:r>
          </a:p>
          <a:p>
            <a:pPr marL="755650" marR="12700" lvl="1" indent="-285750" algn="just" defTabSz="457200">
              <a:buFontTx/>
              <a:buChar char="-"/>
            </a:pPr>
            <a:r>
              <a:rPr lang="en-US" sz="2000" dirty="0"/>
              <a:t>for testing the communication channels</a:t>
            </a:r>
          </a:p>
          <a:p>
            <a:pPr marL="755650" marR="12700" lvl="1" indent="-285750" algn="just" defTabSz="457200">
              <a:buFontTx/>
              <a:buChar char="-"/>
            </a:pPr>
            <a:r>
              <a:rPr lang="en-US" sz="2000" dirty="0"/>
              <a:t>for having chance to evaluate operating procedures and manuals </a:t>
            </a:r>
          </a:p>
          <a:p>
            <a:pPr marL="298450" marR="12700" indent="-285750" algn="just" defTabSz="457200">
              <a:buFontTx/>
              <a:buChar char="-"/>
            </a:pPr>
            <a:endParaRPr lang="en-US" sz="2000" dirty="0"/>
          </a:p>
          <a:p>
            <a:pPr marL="298450" marR="12700" indent="-285750" algn="just" defTabSz="457200">
              <a:buFontTx/>
              <a:buChar char="-"/>
            </a:pPr>
            <a:r>
              <a:rPr lang="en-US" sz="2000" dirty="0"/>
              <a:t>Some problems in email messages, i.e. incorrect name of TSP and its address</a:t>
            </a:r>
          </a:p>
          <a:p>
            <a:pPr marL="298450" marR="12700" indent="-285750" algn="just" defTabSz="457200">
              <a:buFontTx/>
              <a:buChar char="-"/>
            </a:pPr>
            <a:endParaRPr lang="en-US" sz="2000" dirty="0"/>
          </a:p>
        </p:txBody>
      </p:sp>
      <p:pic>
        <p:nvPicPr>
          <p:cNvPr id="3" name="Picture 2">
            <a:extLst>
              <a:ext uri="{FF2B5EF4-FFF2-40B4-BE49-F238E27FC236}">
                <a16:creationId xmlns:a16="http://schemas.microsoft.com/office/drawing/2014/main" id="{A5CF346D-A1D8-CF3C-C567-B9F713793611}"/>
              </a:ext>
            </a:extLst>
          </p:cNvPr>
          <p:cNvPicPr>
            <a:picLocks noChangeAspect="1"/>
          </p:cNvPicPr>
          <p:nvPr/>
        </p:nvPicPr>
        <p:blipFill>
          <a:blip r:embed="rId3"/>
          <a:stretch>
            <a:fillRect/>
          </a:stretch>
        </p:blipFill>
        <p:spPr>
          <a:xfrm>
            <a:off x="7611646" y="13716"/>
            <a:ext cx="2282798" cy="731520"/>
          </a:xfrm>
          <a:prstGeom prst="rect">
            <a:avLst/>
          </a:prstGeom>
        </p:spPr>
      </p:pic>
      <p:sp>
        <p:nvSpPr>
          <p:cNvPr id="4" name="Subtitle 2">
            <a:extLst>
              <a:ext uri="{FF2B5EF4-FFF2-40B4-BE49-F238E27FC236}">
                <a16:creationId xmlns:a16="http://schemas.microsoft.com/office/drawing/2014/main" id="{8673A23F-9AF2-5AE4-B643-572202D50781}"/>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4127783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7909A-35AF-4CE2-4C99-3A56889A3C4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EE3B24E-27E0-CAF8-658F-6844FD502234}"/>
              </a:ext>
            </a:extLst>
          </p:cNvPr>
          <p:cNvSpPr txBox="1">
            <a:spLocks noGrp="1"/>
          </p:cNvSpPr>
          <p:nvPr>
            <p:ph type="title"/>
          </p:nvPr>
        </p:nvSpPr>
        <p:spPr>
          <a:xfrm>
            <a:off x="681038" y="88904"/>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Phase B comments</a:t>
            </a:r>
            <a:endParaRPr sz="4000" dirty="0">
              <a:latin typeface="Calibri Light"/>
              <a:cs typeface="Calibri Light"/>
            </a:endParaRPr>
          </a:p>
        </p:txBody>
      </p:sp>
      <p:sp>
        <p:nvSpPr>
          <p:cNvPr id="5" name="object 5">
            <a:extLst>
              <a:ext uri="{FF2B5EF4-FFF2-40B4-BE49-F238E27FC236}">
                <a16:creationId xmlns:a16="http://schemas.microsoft.com/office/drawing/2014/main" id="{65A134C5-58E1-4FA1-C02A-62DF90391D53}"/>
              </a:ext>
            </a:extLst>
          </p:cNvPr>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a:extLst>
              <a:ext uri="{FF2B5EF4-FFF2-40B4-BE49-F238E27FC236}">
                <a16:creationId xmlns:a16="http://schemas.microsoft.com/office/drawing/2014/main" id="{3AE9E3E9-BD89-CFF0-C409-859467B27ED6}"/>
              </a:ext>
            </a:extLst>
          </p:cNvPr>
          <p:cNvSpPr txBox="1"/>
          <p:nvPr/>
        </p:nvSpPr>
        <p:spPr>
          <a:xfrm>
            <a:off x="333376" y="1580491"/>
            <a:ext cx="8990733" cy="4714875"/>
          </a:xfrm>
          <a:prstGeom prst="rect">
            <a:avLst/>
          </a:prstGeom>
        </p:spPr>
        <p:txBody>
          <a:bodyPr vert="horz" wrap="square" lIns="0" tIns="0" rIns="0" bIns="0" rtlCol="0">
            <a:noAutofit/>
          </a:bodyPr>
          <a:lstStyle/>
          <a:p>
            <a:pPr marL="298450" marR="12700" indent="-285750" algn="just" defTabSz="457200">
              <a:buFontTx/>
              <a:buChar char="-"/>
            </a:pPr>
            <a:r>
              <a:rPr lang="en-US" sz="2200" dirty="0">
                <a:cs typeface="Calibri"/>
              </a:rPr>
              <a:t>Improvement of National Messages, because it seems that they are not well understood at local/municipality level.</a:t>
            </a:r>
          </a:p>
          <a:p>
            <a:pPr marL="298450" marR="12700" indent="-285750" algn="just" defTabSz="457200">
              <a:buFontTx/>
              <a:buChar char="-"/>
            </a:pPr>
            <a:endParaRPr lang="en-US" sz="2200" dirty="0">
              <a:cs typeface="Calibri"/>
            </a:endParaRPr>
          </a:p>
          <a:p>
            <a:pPr marL="298450" marR="12700" indent="-285750" algn="just" defTabSz="457200">
              <a:buFontTx/>
              <a:buChar char="-"/>
            </a:pPr>
            <a:r>
              <a:rPr lang="en-US" sz="2200" dirty="0">
                <a:cs typeface="Calibri"/>
              </a:rPr>
              <a:t>More municipalities and local communities to be included in future </a:t>
            </a:r>
            <a:r>
              <a:rPr lang="en-US" sz="2200" dirty="0" err="1">
                <a:cs typeface="Calibri"/>
              </a:rPr>
              <a:t>NEAMWave</a:t>
            </a:r>
            <a:r>
              <a:rPr lang="en-US" sz="2200" dirty="0">
                <a:cs typeface="Calibri"/>
              </a:rPr>
              <a:t> exercises.</a:t>
            </a:r>
          </a:p>
          <a:p>
            <a:pPr marL="12700" marR="12700" algn="just" defTabSz="457200"/>
            <a:endParaRPr lang="en-US" sz="2200" dirty="0">
              <a:cs typeface="Calibri"/>
            </a:endParaRPr>
          </a:p>
          <a:p>
            <a:pPr marL="298450" marR="12700" indent="-285750" algn="just" defTabSz="457200">
              <a:buFontTx/>
              <a:buChar char="-"/>
            </a:pPr>
            <a:r>
              <a:rPr lang="en-US" sz="2200" dirty="0">
                <a:cs typeface="Calibri"/>
              </a:rPr>
              <a:t>It could be useful to have a dedicated meeting before the exercise, with the rest of countries participating in the exercise, as well as the involved TSPs and the Task Team on Tsunami Exercise. – </a:t>
            </a:r>
            <a:r>
              <a:rPr lang="en-US" sz="2200" b="1" dirty="0" err="1">
                <a:cs typeface="Calibri"/>
              </a:rPr>
              <a:t>NEAMWave</a:t>
            </a:r>
            <a:r>
              <a:rPr lang="en-US" sz="2200" b="1" dirty="0">
                <a:cs typeface="Calibri"/>
              </a:rPr>
              <a:t> Preparation Meeting</a:t>
            </a:r>
          </a:p>
          <a:p>
            <a:pPr marL="298450" marR="12700" indent="-285750" algn="just" defTabSz="457200">
              <a:buFontTx/>
              <a:buChar char="-"/>
            </a:pPr>
            <a:endParaRPr lang="en-US" sz="2200" b="1" dirty="0">
              <a:cs typeface="Calibri"/>
            </a:endParaRPr>
          </a:p>
          <a:p>
            <a:pPr marL="298450" marR="12700" indent="-285750" algn="just" defTabSz="457200">
              <a:buFontTx/>
              <a:buChar char="-"/>
            </a:pPr>
            <a:r>
              <a:rPr lang="en-US" sz="2200" dirty="0">
                <a:cs typeface="Calibri"/>
              </a:rPr>
              <a:t>A request for </a:t>
            </a:r>
            <a:r>
              <a:rPr lang="en-US" sz="2200" b="1" dirty="0">
                <a:cs typeface="Calibri"/>
              </a:rPr>
              <a:t>more complex scenarios </a:t>
            </a:r>
            <a:r>
              <a:rPr lang="en-US" sz="2200" dirty="0">
                <a:cs typeface="Calibri"/>
              </a:rPr>
              <a:t>(without being extreme), such as those with changing alert levels, or varying alert levels across different TSPs, where </a:t>
            </a:r>
            <a:r>
              <a:rPr lang="en-US" sz="2200" b="1" dirty="0">
                <a:cs typeface="Calibri"/>
              </a:rPr>
              <a:t>decision-making may not be straight forward.</a:t>
            </a:r>
          </a:p>
          <a:p>
            <a:pPr marL="298450" marR="12700" indent="-285750" algn="just" defTabSz="457200">
              <a:buFontTx/>
              <a:buChar char="-"/>
            </a:pPr>
            <a:endParaRPr lang="en-US" sz="2000" dirty="0">
              <a:cs typeface="Calibri"/>
            </a:endParaRPr>
          </a:p>
          <a:p>
            <a:pPr marL="298450" marR="12700" indent="-285750" algn="just" defTabSz="457200">
              <a:buFontTx/>
              <a:buChar char="-"/>
            </a:pPr>
            <a:endParaRPr lang="en-US" sz="2000" dirty="0">
              <a:cs typeface="Calibri"/>
            </a:endParaRPr>
          </a:p>
          <a:p>
            <a:pPr marL="12700" marR="12700" algn="just" defTabSz="457200"/>
            <a:endParaRPr lang="en-US" sz="2000" dirty="0">
              <a:cs typeface="Calibri"/>
            </a:endParaRPr>
          </a:p>
        </p:txBody>
      </p:sp>
      <p:pic>
        <p:nvPicPr>
          <p:cNvPr id="3" name="Picture 2">
            <a:extLst>
              <a:ext uri="{FF2B5EF4-FFF2-40B4-BE49-F238E27FC236}">
                <a16:creationId xmlns:a16="http://schemas.microsoft.com/office/drawing/2014/main" id="{CACE722C-5C8B-4E5A-D0E3-44DFC4E686A6}"/>
              </a:ext>
            </a:extLst>
          </p:cNvPr>
          <p:cNvPicPr>
            <a:picLocks noChangeAspect="1"/>
          </p:cNvPicPr>
          <p:nvPr/>
        </p:nvPicPr>
        <p:blipFill>
          <a:blip r:embed="rId3"/>
          <a:stretch>
            <a:fillRect/>
          </a:stretch>
        </p:blipFill>
        <p:spPr>
          <a:xfrm>
            <a:off x="7611646" y="13716"/>
            <a:ext cx="2282798" cy="731520"/>
          </a:xfrm>
          <a:prstGeom prst="rect">
            <a:avLst/>
          </a:prstGeom>
        </p:spPr>
      </p:pic>
      <p:sp>
        <p:nvSpPr>
          <p:cNvPr id="6" name="Subtitle 2">
            <a:extLst>
              <a:ext uri="{FF2B5EF4-FFF2-40B4-BE49-F238E27FC236}">
                <a16:creationId xmlns:a16="http://schemas.microsoft.com/office/drawing/2014/main" id="{DD888D72-A716-B869-228F-5644EE16A779}"/>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657224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88904"/>
            <a:ext cx="8543925" cy="1325563"/>
          </a:xfrm>
          <a:prstGeom prst="rect">
            <a:avLst/>
          </a:prstGeom>
        </p:spPr>
        <p:txBody>
          <a:bodyPr vert="horz" wrap="square" lIns="0" tIns="605027" rIns="0" bIns="0" rtlCol="0">
            <a:noAutofit/>
          </a:bodyPr>
          <a:lstStyle/>
          <a:p>
            <a:pPr marL="132715" algn="ctr">
              <a:lnSpc>
                <a:spcPct val="100000"/>
              </a:lnSpc>
              <a:tabLst>
                <a:tab pos="7607934" algn="l"/>
              </a:tabLst>
            </a:pPr>
            <a:r>
              <a:rPr lang="en-US" sz="4000" u="sng" spc="-50" dirty="0">
                <a:latin typeface="Calibri Light"/>
                <a:cs typeface="Calibri Light"/>
              </a:rPr>
              <a:t>Phase B comments</a:t>
            </a:r>
            <a:endParaRPr sz="4000" dirty="0">
              <a:latin typeface="Calibri Light"/>
              <a:cs typeface="Calibri Light"/>
            </a:endParaRPr>
          </a:p>
        </p:txBody>
      </p:sp>
      <p:sp>
        <p:nvSpPr>
          <p:cNvPr id="5" name="object 5"/>
          <p:cNvSpPr/>
          <p:nvPr/>
        </p:nvSpPr>
        <p:spPr>
          <a:xfrm>
            <a:off x="11556" y="13716"/>
            <a:ext cx="1688973" cy="720852"/>
          </a:xfrm>
          <a:prstGeom prst="rect">
            <a:avLst/>
          </a:prstGeom>
          <a:blipFill>
            <a:blip r:embed="rId2" cstate="print"/>
            <a:stretch>
              <a:fillRect/>
            </a:stretch>
          </a:blipFill>
        </p:spPr>
        <p:txBody>
          <a:bodyPr wrap="square" lIns="0" tIns="0" rIns="0" bIns="0" rtlCol="0">
            <a:noAutofit/>
          </a:bodyPr>
          <a:lstStyle/>
          <a:p>
            <a:endParaRPr/>
          </a:p>
        </p:txBody>
      </p:sp>
      <p:sp>
        <p:nvSpPr>
          <p:cNvPr id="7" name="object 10"/>
          <p:cNvSpPr txBox="1"/>
          <p:nvPr/>
        </p:nvSpPr>
        <p:spPr>
          <a:xfrm>
            <a:off x="333376" y="1580491"/>
            <a:ext cx="9267824" cy="4714875"/>
          </a:xfrm>
          <a:prstGeom prst="rect">
            <a:avLst/>
          </a:prstGeom>
        </p:spPr>
        <p:txBody>
          <a:bodyPr vert="horz" wrap="square" lIns="0" tIns="0" rIns="0" bIns="0" rtlCol="0">
            <a:noAutofit/>
          </a:bodyPr>
          <a:lstStyle/>
          <a:p>
            <a:pPr marL="298450" marR="12700" indent="-285750" algn="just" defTabSz="457200">
              <a:buFontTx/>
              <a:buChar char="-"/>
            </a:pPr>
            <a:endParaRPr lang="en-US" sz="2200" dirty="0">
              <a:cs typeface="Calibri"/>
            </a:endParaRPr>
          </a:p>
          <a:p>
            <a:pPr marL="298450" marR="12700" indent="-285750" algn="just" defTabSz="457200">
              <a:buFontTx/>
              <a:buChar char="-"/>
            </a:pPr>
            <a:r>
              <a:rPr lang="en-US" sz="2800" dirty="0">
                <a:cs typeface="Calibri"/>
              </a:rPr>
              <a:t>There were also comments on the content of the messages:</a:t>
            </a:r>
          </a:p>
          <a:p>
            <a:pPr marL="812800" marR="12700" lvl="1" indent="-342900" algn="just" defTabSz="457200">
              <a:buFont typeface="Arial" panose="020B0604020202020204" pitchFamily="34" charset="0"/>
              <a:buChar char="•"/>
            </a:pPr>
            <a:r>
              <a:rPr lang="en-US" sz="2800" dirty="0">
                <a:cs typeface="Calibri"/>
              </a:rPr>
              <a:t>The number of forecast points is different between TSPs</a:t>
            </a:r>
          </a:p>
          <a:p>
            <a:pPr marL="812800" marR="12700" lvl="1" indent="-342900" algn="just" defTabSz="457200">
              <a:buFont typeface="Arial" panose="020B0604020202020204" pitchFamily="34" charset="0"/>
              <a:buChar char="•"/>
            </a:pPr>
            <a:r>
              <a:rPr lang="en-US" sz="2800" dirty="0">
                <a:cs typeface="Calibri"/>
              </a:rPr>
              <a:t>Tsunami Arrival Times are sometimes too different between TSPs</a:t>
            </a:r>
          </a:p>
          <a:p>
            <a:pPr marL="812800" marR="12700" lvl="1" indent="-342900" algn="just" defTabSz="457200">
              <a:buFont typeface="Arial" panose="020B0604020202020204" pitchFamily="34" charset="0"/>
              <a:buChar char="•"/>
            </a:pPr>
            <a:r>
              <a:rPr lang="en-US" sz="2800" dirty="0">
                <a:cs typeface="Calibri"/>
              </a:rPr>
              <a:t>Cartographic products are not harmonized</a:t>
            </a:r>
          </a:p>
          <a:p>
            <a:pPr marL="812800" marR="12700" lvl="1" indent="-342900" algn="just" defTabSz="457200">
              <a:buFont typeface="Arial" panose="020B0604020202020204" pitchFamily="34" charset="0"/>
              <a:buChar char="•"/>
            </a:pPr>
            <a:r>
              <a:rPr lang="en-US" sz="2800" dirty="0">
                <a:cs typeface="Calibri"/>
              </a:rPr>
              <a:t>The messages are lengthy.</a:t>
            </a:r>
          </a:p>
          <a:p>
            <a:pPr marL="469900" marR="12700" lvl="1" algn="just" defTabSz="457200"/>
            <a:endParaRPr lang="en-US" sz="2200" dirty="0">
              <a:cs typeface="Calibri"/>
            </a:endParaRPr>
          </a:p>
        </p:txBody>
      </p:sp>
      <p:pic>
        <p:nvPicPr>
          <p:cNvPr id="3" name="Picture 2">
            <a:extLst>
              <a:ext uri="{FF2B5EF4-FFF2-40B4-BE49-F238E27FC236}">
                <a16:creationId xmlns:a16="http://schemas.microsoft.com/office/drawing/2014/main" id="{FF19C3F1-3B88-0310-4ABD-DED100AC38EC}"/>
              </a:ext>
            </a:extLst>
          </p:cNvPr>
          <p:cNvPicPr>
            <a:picLocks noChangeAspect="1"/>
          </p:cNvPicPr>
          <p:nvPr/>
        </p:nvPicPr>
        <p:blipFill>
          <a:blip r:embed="rId3"/>
          <a:stretch>
            <a:fillRect/>
          </a:stretch>
        </p:blipFill>
        <p:spPr>
          <a:xfrm>
            <a:off x="7611646" y="13716"/>
            <a:ext cx="2282798" cy="731520"/>
          </a:xfrm>
          <a:prstGeom prst="rect">
            <a:avLst/>
          </a:prstGeom>
        </p:spPr>
      </p:pic>
      <p:sp>
        <p:nvSpPr>
          <p:cNvPr id="6" name="Subtitle 2">
            <a:extLst>
              <a:ext uri="{FF2B5EF4-FFF2-40B4-BE49-F238E27FC236}">
                <a16:creationId xmlns:a16="http://schemas.microsoft.com/office/drawing/2014/main" id="{59CA9DCB-0E4D-8C1E-9ED6-997126AEF3AD}"/>
              </a:ext>
            </a:extLst>
          </p:cNvPr>
          <p:cNvSpPr txBox="1">
            <a:spLocks/>
          </p:cNvSpPr>
          <p:nvPr/>
        </p:nvSpPr>
        <p:spPr>
          <a:xfrm>
            <a:off x="1238250" y="6553324"/>
            <a:ext cx="7429500" cy="2656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200" i="1" dirty="0"/>
              <a:t>19</a:t>
            </a:r>
            <a:r>
              <a:rPr lang="en-GB" sz="1200" i="1" baseline="30000" dirty="0"/>
              <a:t>th</a:t>
            </a:r>
            <a:r>
              <a:rPr lang="en-GB" sz="1200" i="1" dirty="0"/>
              <a:t> session ICG/NEAMTWS  ●  27 – 29 November 2024</a:t>
            </a:r>
            <a:endParaRPr lang="en-US" sz="1200" i="1" dirty="0"/>
          </a:p>
        </p:txBody>
      </p:sp>
    </p:spTree>
    <p:extLst>
      <p:ext uri="{BB962C8B-B14F-4D97-AF65-F5344CB8AC3E}">
        <p14:creationId xmlns:p14="http://schemas.microsoft.com/office/powerpoint/2010/main" val="2533715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9208</TotalTime>
  <Words>1908</Words>
  <Application>Microsoft Macintosh PowerPoint</Application>
  <PresentationFormat>A4 Paper (210x297 mm)</PresentationFormat>
  <Paragraphs>353</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SimSun</vt:lpstr>
      <vt:lpstr>Apple Braille</vt:lpstr>
      <vt:lpstr>Arial</vt:lpstr>
      <vt:lpstr>Calibri</vt:lpstr>
      <vt:lpstr>Calibri Light</vt:lpstr>
      <vt:lpstr>Office Theme</vt:lpstr>
      <vt:lpstr>PowerPoint Presentation</vt:lpstr>
      <vt:lpstr>NEAMWave23</vt:lpstr>
      <vt:lpstr>Participation Statistics</vt:lpstr>
      <vt:lpstr>Evaluation in numbers</vt:lpstr>
      <vt:lpstr>NEAMWave23 Subscription &amp; Evaluation</vt:lpstr>
      <vt:lpstr>Phase A TSP comments</vt:lpstr>
      <vt:lpstr>Phase A TSR comments</vt:lpstr>
      <vt:lpstr>Phase B comments</vt:lpstr>
      <vt:lpstr>Phase B comments</vt:lpstr>
      <vt:lpstr>Phase C comments</vt:lpstr>
      <vt:lpstr>NEAMWave23 &amp; Tsunami Ready</vt:lpstr>
      <vt:lpstr>NEAMWave23 &amp; Tsunami Ready</vt:lpstr>
      <vt:lpstr>PowerPoint Presentation</vt:lpstr>
      <vt:lpstr>TT-TE comments</vt:lpstr>
      <vt:lpstr>NEAMWave25</vt:lpstr>
      <vt:lpstr>NEAMWave25</vt:lpstr>
      <vt:lpstr>Following “Governance and Organization Discussions” in NEAMTWS…</vt:lpstr>
      <vt:lpstr>PoA of TT-TE for 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Ceren ÖZER SÖZDİNLER</cp:lastModifiedBy>
  <cp:revision>158</cp:revision>
  <dcterms:created xsi:type="dcterms:W3CDTF">2020-04-20T02:04:48Z</dcterms:created>
  <dcterms:modified xsi:type="dcterms:W3CDTF">2024-11-28T09:27:58Z</dcterms:modified>
</cp:coreProperties>
</file>