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6" r:id="rId4"/>
  </p:sldMasterIdLst>
  <p:notesMasterIdLst>
    <p:notesMasterId r:id="rId26"/>
  </p:notesMasterIdLst>
  <p:handoutMasterIdLst>
    <p:handoutMasterId r:id="rId27"/>
  </p:handoutMasterIdLst>
  <p:sldIdLst>
    <p:sldId id="256" r:id="rId5"/>
    <p:sldId id="757" r:id="rId6"/>
    <p:sldId id="300" r:id="rId7"/>
    <p:sldId id="302" r:id="rId8"/>
    <p:sldId id="304" r:id="rId9"/>
    <p:sldId id="753" r:id="rId10"/>
    <p:sldId id="262" r:id="rId11"/>
    <p:sldId id="295" r:id="rId12"/>
    <p:sldId id="283" r:id="rId13"/>
    <p:sldId id="741" r:id="rId14"/>
    <p:sldId id="750" r:id="rId15"/>
    <p:sldId id="744" r:id="rId16"/>
    <p:sldId id="751" r:id="rId17"/>
    <p:sldId id="746" r:id="rId18"/>
    <p:sldId id="759" r:id="rId19"/>
    <p:sldId id="743" r:id="rId20"/>
    <p:sldId id="758" r:id="rId21"/>
    <p:sldId id="270" r:id="rId22"/>
    <p:sldId id="748" r:id="rId23"/>
    <p:sldId id="268" r:id="rId24"/>
    <p:sldId id="75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08" userDrawn="1">
          <p15:clr>
            <a:srgbClr val="A4A3A4"/>
          </p15:clr>
        </p15:guide>
        <p15:guide id="2" pos="70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  <p:cmAuthor id="4" name="ElenaD ." initials="E." lastIdx="9" clrIdx="3">
    <p:extLst>
      <p:ext uri="{19B8F6BF-5375-455C-9EA6-DF929625EA0E}">
        <p15:presenceInfo xmlns:p15="http://schemas.microsoft.com/office/powerpoint/2012/main" userId="785d1f0b0ebe26b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6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91" autoAdjust="0"/>
    <p:restoredTop sz="94509" autoAdjust="0"/>
  </p:normalViewPr>
  <p:slideViewPr>
    <p:cSldViewPr snapToGrid="0">
      <p:cViewPr varScale="1">
        <p:scale>
          <a:sx n="110" d="100"/>
          <a:sy n="110" d="100"/>
        </p:scale>
        <p:origin x="163" y="72"/>
      </p:cViewPr>
      <p:guideLst>
        <p:guide orient="horz" pos="3408"/>
        <p:guide pos="70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F6ED8B-CF52-4A64-BACC-61D9C1041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7022B2-02C5-4E03-99BC-0BA3C57AC4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2A77B-D33C-49B3-A83C-450AA2ED72B3}" type="datetimeFigureOut">
              <a:rPr lang="en-US" smtClean="0"/>
              <a:t>11/27/2024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FEE8C-8D38-4F2A-950E-071C6823E2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567A6D-959B-4552-AB8D-4CCA819CAA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9A36D-7FAC-478F-9944-F324014F6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467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D8F9A-F5CB-4EF8-A859-ED5E107B9763}" type="datetimeFigureOut">
              <a:rPr lang="en-US" smtClean="0"/>
              <a:t>11/27/2024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9A9E5-4F7F-4A7D-9DE1-8992323292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78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510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061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293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3022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4521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420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8330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4250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1348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4053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rtl="0">
              <a:lnSpc>
                <a:spcPct val="115000"/>
              </a:lnSpc>
              <a:buFont typeface="+mj-lt"/>
              <a:buNone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291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4206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1589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2A220-426E-F246-F573-22C7CA274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B8A50C-5109-C1B7-4119-4A9A24BF43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C85A77-3EC6-8826-524F-9275A72E30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5F836-77E1-2AD7-A000-3D0A145A0B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274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278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23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907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83EBC-D47D-9C22-D588-BCCBA03BB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01DD42-0183-E4FC-783C-169110DD8E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065781-8AC2-A939-A098-2F7C09C2FA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8955A1-DB49-5151-6F51-3842C800FF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382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343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735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889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anchor="b">
            <a:noAutofit/>
          </a:bodyPr>
          <a:lstStyle>
            <a:lvl1pPr algn="l">
              <a:defRPr sz="3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08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comparis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3855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066E2EA-C6EA-4A02-818E-33BD582D92E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47551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7B9C3B0-3522-407C-B662-631E19ECC95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88717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9698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26261" y="4824188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38210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38B0D13-BD5F-460B-B337-F4A934202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5141" y="2358007"/>
            <a:ext cx="2438400" cy="20193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E72876B-D3DA-4462-9E24-3354D8D02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0625" y="2531837"/>
            <a:ext cx="2190750" cy="19431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4A539B6-6E3F-41BA-ACE2-76E8BB651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45608" y="2421056"/>
            <a:ext cx="2324100" cy="2057400"/>
          </a:xfrm>
          <a:prstGeom prst="rect">
            <a:avLst/>
          </a:prstGeom>
        </p:spPr>
      </p:pic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82D8880F-3EAC-45C9-91F2-19A193791A1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129698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9019518E-E850-403D-A5B5-4B53F8C4A56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26261" y="5280763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A8058154-45E5-403E-B714-AC85774F391F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7938210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619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40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AE202E03-5C65-4305-B969-65220AD41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41825" b="23071"/>
          <a:stretch/>
        </p:blipFill>
        <p:spPr>
          <a:xfrm flipH="1">
            <a:off x="0" y="0"/>
            <a:ext cx="5441888" cy="6858000"/>
          </a:xfrm>
          <a:custGeom>
            <a:avLst/>
            <a:gdLst>
              <a:gd name="connsiteX0" fmla="*/ 5441888 w 5441888"/>
              <a:gd name="connsiteY0" fmla="*/ 0 h 6858000"/>
              <a:gd name="connsiteX1" fmla="*/ 0 w 5441888"/>
              <a:gd name="connsiteY1" fmla="*/ 0 h 6858000"/>
              <a:gd name="connsiteX2" fmla="*/ 0 w 5441888"/>
              <a:gd name="connsiteY2" fmla="*/ 6858000 h 6858000"/>
              <a:gd name="connsiteX3" fmla="*/ 5441888 w 54418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1888" h="6858000">
                <a:moveTo>
                  <a:pt x="5441888" y="0"/>
                </a:moveTo>
                <a:lnTo>
                  <a:pt x="0" y="0"/>
                </a:lnTo>
                <a:lnTo>
                  <a:pt x="0" y="6858000"/>
                </a:lnTo>
                <a:lnTo>
                  <a:pt x="5441888" y="6858000"/>
                </a:lnTo>
                <a:close/>
              </a:path>
            </a:pathLst>
          </a:cu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1E1C8C6D-0530-475B-A7F7-0E00C33AC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3D2778A3-7084-4333-8349-03B1FEB5FE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70ED2545-F96B-400C-B6F4-F1D2D83B72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4A2FECA2-3808-47DC-84EB-CD3395C205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24393B9A-03C4-45C1-8172-F8B354458A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18EC24A5-B4A5-4BAB-AE40-30EB69D6EF7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726F36C0-4E6A-4A10-960D-11D78D0444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933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46070C-E825-43D0-99F4-8B4614131131}"/>
              </a:ext>
            </a:extLst>
          </p:cNvPr>
          <p:cNvSpPr/>
          <p:nvPr userDrawn="1"/>
        </p:nvSpPr>
        <p:spPr>
          <a:xfrm>
            <a:off x="0" y="3057683"/>
            <a:ext cx="12191998" cy="2010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4E92FC5-6FC2-45C2-9200-3244F9EA6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Year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D75C136-D6C3-4431-8776-997070627AA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FD15D323-BFE3-4ACE-9A2E-C9EB69458B1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B520767-B49F-4503-8120-B66E411F33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0C2F5A0-E03E-4C89-B9EB-8D48889F5F9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B3645A3-D681-45BF-B195-452D000802C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Year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9D3CBFE-13C8-4DB1-A831-9393264923E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2385A0A-C61D-4BBD-AC77-D7642F895E2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ED89FCE-7507-4C8C-923F-92229058946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2F73935-BF53-4510-8B8F-EDB1CD56A1B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A9276DB-F427-4F8E-8E4C-466600F390F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79023948-0C1E-4DAB-B885-1C713409AA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AB6A03C-6180-41ED-A88D-ECBB80D160F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45AD645-55F0-41A9-AC53-ED30BF1340B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39F248D-01B4-40EE-B483-E8E81806DFB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D0F1859-7A34-42DF-873E-2CF864E4C4B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6EB397AF-B5C1-40FE-86D4-BA660E4C6E4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AF1343D5-DC0F-4C7E-967F-CFC300A2C80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AD688A5-D2DF-4FC3-8171-FAEA8C4F556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EA05A5D4-01B0-4932-B03E-571986E282E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2A84601-CD4F-49ED-8D51-CEF03236305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C49FB196-753D-4A12-9460-57D8AB4B540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FC05EC7-9D6C-486B-9E2F-D3612013C0A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98F455FB-241B-4E1F-B581-FA6CBA23954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9E38664A-8108-4E24-800B-3C32ADA4397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2908458B-A3ED-4855-9E08-108D7C4A8D3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FA35437-CCDE-4D92-B879-F23B329C8EC3}"/>
              </a:ext>
            </a:extLst>
          </p:cNvPr>
          <p:cNvSpPr/>
          <p:nvPr userDrawn="1"/>
        </p:nvSpPr>
        <p:spPr>
          <a:xfrm>
            <a:off x="929640" y="4034785"/>
            <a:ext cx="10332720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Date Placeholder 2">
            <a:extLst>
              <a:ext uri="{FF2B5EF4-FFF2-40B4-BE49-F238E27FC236}">
                <a16:creationId xmlns:a16="http://schemas.microsoft.com/office/drawing/2014/main" id="{1CDC588F-73BC-4108-974B-0EAAB8213C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noProof="0" dirty="0"/>
              <a:t>20XX</a:t>
            </a:r>
          </a:p>
        </p:txBody>
      </p:sp>
      <p:sp>
        <p:nvSpPr>
          <p:cNvPr id="37" name="Footer Placeholder 3">
            <a:extLst>
              <a:ext uri="{FF2B5EF4-FFF2-40B4-BE49-F238E27FC236}">
                <a16:creationId xmlns:a16="http://schemas.microsoft.com/office/drawing/2014/main" id="{B2AC1EB2-9B8F-4077-8B66-64F9549F2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noProof="0" dirty="0"/>
              <a:t>Pitch Deck</a:t>
            </a:r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28DE3E33-346A-45AF-B164-CB5DF04F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56323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988B2D-0240-4256-8268-4B9FF1E72363}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2590800" cy="7620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EEAAE1-3D04-41C3-B2D2-B3BEF34C3B27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704850" cy="102790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5756781-A599-0594-4502-A54BC85E87F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8199" y="2136775"/>
            <a:ext cx="10515599" cy="369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43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4 Peo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87181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36914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2757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4745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3248" y="5084524"/>
            <a:ext cx="2123743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692980" y="5099206"/>
            <a:ext cx="2135755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83644" y="5099206"/>
            <a:ext cx="2123743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603525" y="5084524"/>
            <a:ext cx="2123742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487181" y="5464114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36913" y="5478796"/>
            <a:ext cx="1855949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327577" y="5478796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7458" y="5464114"/>
            <a:ext cx="184551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4B72DA-52CB-4D39-A342-8857B4D95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7334250" y="0"/>
            <a:ext cx="4857750" cy="76200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D9BCDA-DFB7-41A4-A7C7-CEE86CED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487150" y="0"/>
            <a:ext cx="704850" cy="1724025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372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93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8 Peop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16934" y="2428875"/>
            <a:ext cx="1066800" cy="10668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 algn="l"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390120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739214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339926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217963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634432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5" name="Picture Placeholder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6" name="Picture Placeholder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7" name="Picture Placeholder 10">
            <a:extLst>
              <a:ext uri="{FF2B5EF4-FFF2-40B4-BE49-F238E27FC236}">
                <a16:creationId xmlns:a16="http://schemas.microsoft.com/office/drawing/2014/main" id="{0FB38616-82FB-4DAD-A82E-3777ACB4114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1693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390120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739214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229878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634432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0DFD584-E5CF-41EF-B51E-679CE22DD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5C02DDF-25A6-42C7-9525-F279CE209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95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DC2540D-94C4-405B-8607-0CEDD6F54B9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075447" y="2370670"/>
            <a:ext cx="1856232" cy="1664208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43D2F47-FAF2-42C2-967D-251DD4B940D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200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10">
            <a:extLst>
              <a:ext uri="{FF2B5EF4-FFF2-40B4-BE49-F238E27FC236}">
                <a16:creationId xmlns:a16="http://schemas.microsoft.com/office/drawing/2014/main" id="{11C6EC54-ADFA-4CFF-9E9B-DC7E96C854C2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805651" y="2370670"/>
            <a:ext cx="1856232" cy="1664208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3788813"/>
            <a:ext cx="2342205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3322C250-87FC-4F14-A42C-FFDA120D0D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2665" y="4464810"/>
            <a:ext cx="2342205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562665" y="5120722"/>
            <a:ext cx="2342205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10">
            <a:extLst>
              <a:ext uri="{FF2B5EF4-FFF2-40B4-BE49-F238E27FC236}">
                <a16:creationId xmlns:a16="http://schemas.microsoft.com/office/drawing/2014/main" id="{1B6DD41C-FCE2-4AC6-A235-2FF1B905DAAD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530117" y="2370670"/>
            <a:ext cx="1856232" cy="1664208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3C675D6-83FA-4036-B516-098EDCAF2506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98609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98609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10">
            <a:extLst>
              <a:ext uri="{FF2B5EF4-FFF2-40B4-BE49-F238E27FC236}">
                <a16:creationId xmlns:a16="http://schemas.microsoft.com/office/drawing/2014/main" id="{CEB4C3DB-E51E-4479-90C2-DFE5DB4B248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60321" y="2370670"/>
            <a:ext cx="1856232" cy="1664208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4A1E92D-A5BF-4268-BFF3-1418A1F0358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3788457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6439AAC-8A96-4015-8A87-ED8DF7027B6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023074" y="4464454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1328057"/>
          </a:xfrm>
          <a:prstGeom prst="line">
            <a:avLst/>
          </a:prstGeom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790950" cy="89217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92F9083-A886-4EEB-94D6-1FAE6DC3300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023074" y="5120366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696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3682546"/>
            <a:ext cx="5111750" cy="152558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>
            <a:cxnSpLocks/>
          </p:cNvCxnSpPr>
          <p:nvPr/>
        </p:nvCxnSpPr>
        <p:spPr>
          <a:xfrm flipH="1" flipV="1">
            <a:off x="0" y="876300"/>
            <a:ext cx="4762500" cy="1628775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68C87F-B9C3-4DFF-8454-F3F52CE4346B}"/>
              </a:ext>
            </a:extLst>
          </p:cNvPr>
          <p:cNvCxnSpPr>
            <a:cxnSpLocks/>
          </p:cNvCxnSpPr>
          <p:nvPr/>
        </p:nvCxnSpPr>
        <p:spPr>
          <a:xfrm flipH="1" flipV="1">
            <a:off x="2638425" y="0"/>
            <a:ext cx="2124076" cy="518636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316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anchor="b">
            <a:noAutofit/>
          </a:bodyPr>
          <a:lstStyle>
            <a:lvl1pPr algn="l">
              <a:defRPr sz="32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2004161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5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499" y="1020445"/>
            <a:ext cx="3171825" cy="1325563"/>
          </a:xfrm>
        </p:spPr>
        <p:txBody>
          <a:bodyPr anchor="b">
            <a:normAutofit/>
          </a:bodyPr>
          <a:lstStyle>
            <a:lvl1pPr>
              <a:defRPr sz="28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499" y="2924175"/>
            <a:ext cx="3171825" cy="25193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270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318" y="148113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4375" y="2557463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0800" y="363378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05000" y="4710114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5" y="1594478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8" y="2682564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7" y="3755394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79" y="4824430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795F91-C721-4363-956D-756673AE7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C14461-E27D-413D-B31A-47B74646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6AEA4C-7710-4829-BA87-8DD77F159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BD473E-6203-491C-87AC-54AC0AB2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5823" y="6356350"/>
            <a:ext cx="1808712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812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5664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73004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73143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85899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86412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B05E19C-DF33-4515-AC52-F95850810E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72630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C0EBC62D-442C-45D3-B66B-C6578FBB33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73143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298DCF7-7DC1-4618-8133-F63847B0A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688388" y="0"/>
            <a:ext cx="3503612" cy="23529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3A6567-233D-4A3B-B52B-DE7E5E35A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20943" y="0"/>
            <a:ext cx="2471057" cy="2699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64D564EB-CA78-42C6-AD76-3C4E7B3AE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CFFBB3A-BDCF-4878-8D04-E8BB9A050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8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8760" y="4156405"/>
            <a:ext cx="3139440" cy="1325563"/>
          </a:xfrm>
        </p:spPr>
        <p:txBody>
          <a:bodyPr anchor="b">
            <a:normAutofit/>
          </a:bodyPr>
          <a:lstStyle>
            <a:lvl1pPr algn="l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153063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186006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7D6A00C-D56B-4E8B-B992-7DA51D3C72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263043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DA90DA32-7E6A-4713-BDC9-73910E2A0E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295985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D7E57261-C874-4DFD-AF7D-F9EC50B3B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373022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843F77CE-098F-4777-8C30-5CEE7954D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05965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4CAE269A-B6AB-42A6-9575-6057FA25A2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0106" y="4830024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6866A49-A3A8-4869-961C-EB41F6BC7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19680" y="5159449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D8D9106-8780-461D-9091-E074B0A3C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-4696" y="-1"/>
            <a:ext cx="4896735" cy="43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50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rodu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0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FBD260-5143-4B12-B9F8-33E48D548909}"/>
              </a:ext>
            </a:extLst>
          </p:cNvPr>
          <p:cNvCxnSpPr/>
          <p:nvPr/>
        </p:nvCxnSpPr>
        <p:spPr>
          <a:xfrm>
            <a:off x="9096375" y="1497012"/>
            <a:ext cx="3095625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/>
          <p:nvPr/>
        </p:nvCxnSpPr>
        <p:spPr>
          <a:xfrm flipH="1">
            <a:off x="6953250" y="-25401"/>
            <a:ext cx="3790950" cy="690245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70146B66-4F07-44BE-8AAB-48EA5170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3A927BE5-2F4C-4EBD-9093-C4ED6E30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24463" y="6356350"/>
            <a:ext cx="1743075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C4C1336B-CF5E-42FF-80E8-7D33A2D6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27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571235"/>
            <a:ext cx="4179570" cy="1715531"/>
          </a:xfrm>
        </p:spPr>
        <p:txBody>
          <a:bodyPr anchor="ctr">
            <a:noAutofit/>
          </a:bodyPr>
          <a:lstStyle>
            <a:lvl1pPr algn="l">
              <a:defRPr sz="36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68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EE644D4-F9A4-4237-BD5C-4B97ABA93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AC7E4E-FE06-4E90-8107-6B543E5515ED}"/>
              </a:ext>
            </a:extLst>
          </p:cNvPr>
          <p:cNvCxnSpPr/>
          <p:nvPr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864668D-D640-4ABF-BB9A-D60176660F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2E289D5A-B06B-43D4-A3CA-3B06C4D49F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1DCC2995-DE17-436D-82AE-6E107865CB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7E70A65-1FB1-4F42-854B-8213ED73F7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5657994-DC61-4DEB-BB2B-65DFCA997A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8397EE2-60CD-47FD-AF8F-83A5324D9D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1E25EFF1-65C7-4F93-8740-46885C6BEA57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C16D80BF-B599-4FC0-ABD5-98777872FE5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64421B1-FF90-4939-90BD-8206DE5036D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98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834606"/>
            <a:ext cx="2896671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3105150"/>
          </a:xfrm>
          <a:prstGeom prst="line">
            <a:avLst/>
          </a:prstGeom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2238376" cy="24765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189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45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0" r:id="rId3"/>
    <p:sldLayoutId id="2147483688" r:id="rId4"/>
    <p:sldLayoutId id="2147483694" r:id="rId5"/>
    <p:sldLayoutId id="2147483697" r:id="rId6"/>
    <p:sldLayoutId id="2147483673" r:id="rId7"/>
    <p:sldLayoutId id="2147483676" r:id="rId8"/>
    <p:sldLayoutId id="2147483672" r:id="rId9"/>
    <p:sldLayoutId id="2147483699" r:id="rId10"/>
    <p:sldLayoutId id="2147483671" r:id="rId11"/>
    <p:sldLayoutId id="2147483700" r:id="rId12"/>
    <p:sldLayoutId id="2147483692" r:id="rId13"/>
    <p:sldLayoutId id="2147483681" r:id="rId14"/>
    <p:sldLayoutId id="2147483674" r:id="rId15"/>
    <p:sldLayoutId id="2147483675" r:id="rId16"/>
    <p:sldLayoutId id="2147483696" r:id="rId17"/>
    <p:sldLayoutId id="2147483677" r:id="rId18"/>
    <p:sldLayoutId id="2147483678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3.pn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5.jp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eb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0.png"/><Relationship Id="rId3" Type="http://schemas.openxmlformats.org/officeDocument/2006/relationships/hyperlink" Target="https://www.instagram.com/coastwaveproject/" TargetMode="External"/><Relationship Id="rId7" Type="http://schemas.openxmlformats.org/officeDocument/2006/relationships/image" Target="../media/image107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png"/><Relationship Id="rId11" Type="http://schemas.openxmlformats.org/officeDocument/2006/relationships/image" Target="../media/image36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43.png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web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28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27.png"/><Relationship Id="rId18" Type="http://schemas.openxmlformats.org/officeDocument/2006/relationships/image" Target="../media/image60.jpg"/><Relationship Id="rId3" Type="http://schemas.openxmlformats.org/officeDocument/2006/relationships/image" Target="../media/image46.jpeg"/><Relationship Id="rId21" Type="http://schemas.openxmlformats.org/officeDocument/2006/relationships/image" Target="../media/image63.jpe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17" Type="http://schemas.openxmlformats.org/officeDocument/2006/relationships/image" Target="../media/image59.jp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8.jpg"/><Relationship Id="rId20" Type="http://schemas.openxmlformats.org/officeDocument/2006/relationships/image" Target="../media/image6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11" Type="http://schemas.openxmlformats.org/officeDocument/2006/relationships/image" Target="../media/image54.jpg"/><Relationship Id="rId5" Type="http://schemas.openxmlformats.org/officeDocument/2006/relationships/image" Target="../media/image48.jpeg"/><Relationship Id="rId15" Type="http://schemas.openxmlformats.org/officeDocument/2006/relationships/image" Target="../media/image57.jpg"/><Relationship Id="rId23" Type="http://schemas.openxmlformats.org/officeDocument/2006/relationships/image" Target="../media/image65.jpg"/><Relationship Id="rId10" Type="http://schemas.openxmlformats.org/officeDocument/2006/relationships/image" Target="../media/image53.jpeg"/><Relationship Id="rId19" Type="http://schemas.openxmlformats.org/officeDocument/2006/relationships/image" Target="../media/image61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Relationship Id="rId14" Type="http://schemas.openxmlformats.org/officeDocument/2006/relationships/image" Target="../media/image56.jpg"/><Relationship Id="rId22" Type="http://schemas.openxmlformats.org/officeDocument/2006/relationships/image" Target="../media/image6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jpg"/><Relationship Id="rId10" Type="http://schemas.openxmlformats.org/officeDocument/2006/relationships/image" Target="../media/image73.png"/><Relationship Id="rId4" Type="http://schemas.openxmlformats.org/officeDocument/2006/relationships/image" Target="../media/image67.jp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93560" y="4360070"/>
            <a:ext cx="5164782" cy="1088230"/>
          </a:xfrm>
        </p:spPr>
        <p:txBody>
          <a:bodyPr>
            <a:noAutofit/>
          </a:bodyPr>
          <a:lstStyle/>
          <a:p>
            <a:pPr algn="r"/>
            <a:r>
              <a:rPr lang="en-GB" sz="1800" i="1" dirty="0">
                <a:solidFill>
                  <a:prstClr val="black"/>
                </a:solidFill>
              </a:rPr>
              <a:t>Co chairs</a:t>
            </a:r>
          </a:p>
          <a:p>
            <a:pPr algn="r"/>
            <a:r>
              <a:rPr lang="en-GB" sz="2200" dirty="0">
                <a:solidFill>
                  <a:prstClr val="black"/>
                </a:solidFill>
              </a:rPr>
              <a:t>Elena </a:t>
            </a:r>
            <a:r>
              <a:rPr lang="en-GB" sz="2200" dirty="0" err="1">
                <a:solidFill>
                  <a:prstClr val="black"/>
                </a:solidFill>
              </a:rPr>
              <a:t>Daskalaki</a:t>
            </a:r>
            <a:r>
              <a:rPr lang="en-GB" sz="2200" dirty="0">
                <a:solidFill>
                  <a:prstClr val="black"/>
                </a:solidFill>
              </a:rPr>
              <a:t> (Greece)</a:t>
            </a:r>
          </a:p>
          <a:p>
            <a:pPr algn="r"/>
            <a:r>
              <a:rPr lang="en-GB" sz="2200" dirty="0">
                <a:solidFill>
                  <a:prstClr val="black"/>
                </a:solidFill>
              </a:rPr>
              <a:t>Maria Ana Baptista (Portugal)</a:t>
            </a:r>
          </a:p>
        </p:txBody>
      </p:sp>
      <p:pic>
        <p:nvPicPr>
          <p:cNvPr id="16" name="Picture 15" descr="A picture containing text, orange, room, gambling house&#10;&#10;Description automatically generated">
            <a:extLst>
              <a:ext uri="{FF2B5EF4-FFF2-40B4-BE49-F238E27FC236}">
                <a16:creationId xmlns:a16="http://schemas.microsoft.com/office/drawing/2014/main" id="{5013964E-FC6D-4A27-0CAC-C67CB94BB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29" y="4201091"/>
            <a:ext cx="2305250" cy="2305250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74FE641F-231B-9BBF-CF49-C571940200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t="4147" r="2286" b="4839"/>
          <a:stretch/>
        </p:blipFill>
        <p:spPr>
          <a:xfrm>
            <a:off x="7792309" y="107952"/>
            <a:ext cx="4399691" cy="1698546"/>
          </a:xfrm>
          <a:prstGeom prst="rect">
            <a:avLst/>
          </a:prstGeom>
          <a:ln>
            <a:noFill/>
          </a:ln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13B9417D-48C2-A103-E86A-FCA678E1E4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93560" y="1924810"/>
            <a:ext cx="4941771" cy="2672668"/>
          </a:xfrm>
        </p:spPr>
        <p:txBody>
          <a:bodyPr/>
          <a:lstStyle/>
          <a:p>
            <a:pPr algn="r">
              <a:lnSpc>
                <a:spcPct val="115000"/>
              </a:lnSpc>
            </a:pPr>
            <a:r>
              <a:rPr lang="en-GB" sz="3200" dirty="0">
                <a:solidFill>
                  <a:srgbClr val="000000"/>
                </a:solidFill>
              </a:rPr>
              <a:t>ICG NEAMTWS</a:t>
            </a:r>
            <a:br>
              <a:rPr lang="en-GB" sz="3200" dirty="0">
                <a:solidFill>
                  <a:srgbClr val="000000"/>
                </a:solidFill>
              </a:rPr>
            </a:br>
            <a:r>
              <a:rPr lang="en-GB" sz="3600" b="1" dirty="0">
                <a:solidFill>
                  <a:srgbClr val="000000"/>
                </a:solidFill>
              </a:rPr>
              <a:t>Task Team on Tsunami Ready</a:t>
            </a:r>
            <a:br>
              <a:rPr lang="en-GB" sz="3600" b="1" dirty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0C9805-6D28-52C7-5615-5B906D30E4C0}"/>
              </a:ext>
            </a:extLst>
          </p:cNvPr>
          <p:cNvSpPr txBox="1"/>
          <p:nvPr/>
        </p:nvSpPr>
        <p:spPr>
          <a:xfrm>
            <a:off x="4136698" y="6296485"/>
            <a:ext cx="80553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ICG NEAMTWS XIX Session, 27 - 29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November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2024, Paris, France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D8AAA-F072-7035-5280-8D8A2C0D9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26617-C36F-EEA8-0ECA-D5A6DDB35B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1350" y="2571235"/>
            <a:ext cx="4179570" cy="1715531"/>
          </a:xfrm>
        </p:spPr>
        <p:txBody>
          <a:bodyPr/>
          <a:lstStyle/>
          <a:p>
            <a:pPr algn="ctr"/>
            <a:r>
              <a:rPr lang="en-US" dirty="0"/>
              <a:t>Best practices &amp;</a:t>
            </a:r>
            <a:br>
              <a:rPr lang="en-US" dirty="0"/>
            </a:br>
            <a:r>
              <a:rPr lang="en-US" dirty="0"/>
              <a:t>Innovations</a:t>
            </a:r>
          </a:p>
        </p:txBody>
      </p:sp>
    </p:spTree>
    <p:extLst>
      <p:ext uri="{BB962C8B-B14F-4D97-AF65-F5344CB8AC3E}">
        <p14:creationId xmlns:p14="http://schemas.microsoft.com/office/powerpoint/2010/main" val="804892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E09704-2A0C-7311-FC91-380FC75C9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81255F-0BF5-84C8-5699-93BF2E114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900" i="1" dirty="0"/>
              <a:t>ICG/NEAMTWS XIX Session, 27 - 29 </a:t>
            </a:r>
            <a:r>
              <a:rPr lang="en-US" i="1" dirty="0"/>
              <a:t>November</a:t>
            </a:r>
            <a:r>
              <a:rPr lang="en-US" sz="900" i="1" dirty="0"/>
              <a:t> 2024. Paris, France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4D872-E3AA-4A93-8358-0AD6C8149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11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0F0973-E05C-720C-5F66-70F146A9CDE5}"/>
              </a:ext>
            </a:extLst>
          </p:cNvPr>
          <p:cNvSpPr/>
          <p:nvPr/>
        </p:nvSpPr>
        <p:spPr>
          <a:xfrm>
            <a:off x="214745" y="540366"/>
            <a:ext cx="3026295" cy="4486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1AA2DB79-502C-6FED-6C04-68E2BC7E3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745" y="409289"/>
            <a:ext cx="3026295" cy="680932"/>
          </a:xfrm>
        </p:spPr>
        <p:txBody>
          <a:bodyPr anchor="ctr">
            <a:normAutofit/>
          </a:bodyPr>
          <a:lstStyle/>
          <a:p>
            <a:pPr algn="l"/>
            <a:r>
              <a:rPr lang="en-US" cap="none" dirty="0">
                <a:solidFill>
                  <a:schemeClr val="tx1"/>
                </a:solidFill>
              </a:rPr>
              <a:t>Cannes - France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2034B5-F5A1-6F06-8255-389C9FE29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508" y="1894109"/>
            <a:ext cx="3366655" cy="21529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EE0D16-7534-3B6A-A788-2FB9B58B0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99" y="4047034"/>
            <a:ext cx="4235583" cy="24016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EAAAA2-0C91-1510-2E34-250912C42A34}"/>
              </a:ext>
            </a:extLst>
          </p:cNvPr>
          <p:cNvSpPr txBox="1"/>
          <p:nvPr/>
        </p:nvSpPr>
        <p:spPr>
          <a:xfrm>
            <a:off x="98399" y="1052389"/>
            <a:ext cx="59976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0" i="0" u="none" strike="noStrike" baseline="0" dirty="0">
                <a:solidFill>
                  <a:srgbClr val="000000"/>
                </a:solidFill>
              </a:rPr>
              <a:t>Installation of tsunami evacuation signage (mosaic tile encrusted in the ground, stickers and aluminum support)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98D681-3EAC-2A4A-3DD2-215E257DA78B}"/>
              </a:ext>
            </a:extLst>
          </p:cNvPr>
          <p:cNvSpPr txBox="1"/>
          <p:nvPr/>
        </p:nvSpPr>
        <p:spPr>
          <a:xfrm>
            <a:off x="3631942" y="1667229"/>
            <a:ext cx="23368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The signage will also be adapted to the regulatory constraints imposed by the presence of a nature reserve. Wooden supports are being studied. 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611733-A75D-5863-63B9-65A4D308ED0A}"/>
              </a:ext>
            </a:extLst>
          </p:cNvPr>
          <p:cNvSpPr/>
          <p:nvPr/>
        </p:nvSpPr>
        <p:spPr>
          <a:xfrm>
            <a:off x="9143354" y="458234"/>
            <a:ext cx="2914827" cy="48359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US" sz="2800" spc="15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Samos - Greece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590D5C0-720C-49E9-15D4-65EF985A3BB0}"/>
              </a:ext>
            </a:extLst>
          </p:cNvPr>
          <p:cNvSpPr txBox="1">
            <a:spLocks/>
          </p:cNvSpPr>
          <p:nvPr/>
        </p:nvSpPr>
        <p:spPr>
          <a:xfrm>
            <a:off x="6212346" y="1052389"/>
            <a:ext cx="5862017" cy="58029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800" dirty="0">
                <a:solidFill>
                  <a:srgbClr val="000000"/>
                </a:solidFill>
              </a:rPr>
              <a:t>Online evacuation map assessable to the public through QR code and GIS based online cartography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09A1333-D840-84F8-2488-8081CB5A0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0802" y="1757162"/>
            <a:ext cx="2140242" cy="4633812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6C46CDA-7E1F-3A04-641E-3BE23E5D3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220" y="3699949"/>
            <a:ext cx="4925423" cy="26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707423C-EE06-7F21-1197-F2FA41C4A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521" y="1757162"/>
            <a:ext cx="2232624" cy="228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E1F1A6-2BE8-6A02-167C-0213FC587D0F}"/>
              </a:ext>
            </a:extLst>
          </p:cNvPr>
          <p:cNvSpPr txBox="1"/>
          <p:nvPr/>
        </p:nvSpPr>
        <p:spPr>
          <a:xfrm>
            <a:off x="3345326" y="-6719"/>
            <a:ext cx="5501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Tsunami Ready Communities</a:t>
            </a:r>
          </a:p>
        </p:txBody>
      </p:sp>
    </p:spTree>
    <p:extLst>
      <p:ext uri="{BB962C8B-B14F-4D97-AF65-F5344CB8AC3E}">
        <p14:creationId xmlns:p14="http://schemas.microsoft.com/office/powerpoint/2010/main" val="343269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2452B-A140-9863-27FF-ABF70C377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0">
            <a:extLst>
              <a:ext uri="{FF2B5EF4-FFF2-40B4-BE49-F238E27FC236}">
                <a16:creationId xmlns:a16="http://schemas.microsoft.com/office/drawing/2014/main" id="{8B568704-8E84-2697-D6F3-92003D717E41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2024</a:t>
            </a:r>
          </a:p>
        </p:txBody>
      </p:sp>
      <p:sp>
        <p:nvSpPr>
          <p:cNvPr id="20" name="Slide Number Placeholder 12">
            <a:extLst>
              <a:ext uri="{FF2B5EF4-FFF2-40B4-BE49-F238E27FC236}">
                <a16:creationId xmlns:a16="http://schemas.microsoft.com/office/drawing/2014/main" id="{BC445C65-30CD-7362-B099-7838FCA33CEA}"/>
              </a:ext>
            </a:extLst>
          </p:cNvPr>
          <p:cNvSpPr txBox="1">
            <a:spLocks/>
          </p:cNvSpPr>
          <p:nvPr/>
        </p:nvSpPr>
        <p:spPr>
          <a:xfrm>
            <a:off x="10810874" y="6356350"/>
            <a:ext cx="5429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CEABB6-07DC-46E8-9B57-56EC44A396E5}" type="slidenum"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12</a:t>
            </a:fld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4DD8BE9A-5088-AC87-E52B-C2D2751EDB26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i="1" dirty="0"/>
              <a:t>ICG/NEAMTWS XIX Session, 27 - 29 </a:t>
            </a:r>
            <a:r>
              <a:rPr lang="en-US" i="1" dirty="0"/>
              <a:t>November</a:t>
            </a:r>
            <a:r>
              <a:rPr lang="en-US" sz="900" i="1" dirty="0"/>
              <a:t> 2024. Paris, France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E8FE27-EB91-CEBB-0261-14D5C5A2C2F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031" y="1264340"/>
            <a:ext cx="3258060" cy="18322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F6042100-8730-2092-F06F-7E09434156D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637" y="1260029"/>
            <a:ext cx="1405452" cy="636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DCBCF9-AF4C-8805-A8D0-7586FE92A6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1" y="1256592"/>
            <a:ext cx="3120955" cy="22042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6A6574-E38B-2583-5061-498E297B0B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56" y="3021619"/>
            <a:ext cx="6458008" cy="333473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A3C7E69-BD46-E647-2083-256EFFDA9BB1}"/>
              </a:ext>
            </a:extLst>
          </p:cNvPr>
          <p:cNvGrpSpPr/>
          <p:nvPr/>
        </p:nvGrpSpPr>
        <p:grpSpPr>
          <a:xfrm>
            <a:off x="0" y="3214956"/>
            <a:ext cx="3001738" cy="1200329"/>
            <a:chOff x="25399" y="2865487"/>
            <a:chExt cx="3001738" cy="120032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DB9699B-2C63-6EAE-EE4F-8E5C7DFBE01D}"/>
                </a:ext>
              </a:extLst>
            </p:cNvPr>
            <p:cNvSpPr/>
            <p:nvPr/>
          </p:nvSpPr>
          <p:spPr>
            <a:xfrm>
              <a:off x="82056" y="2900322"/>
              <a:ext cx="2906677" cy="1130661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50BD4D3-5F77-4786-936E-50408C5307F5}"/>
                </a:ext>
              </a:extLst>
            </p:cNvPr>
            <p:cNvSpPr txBox="1"/>
            <p:nvPr/>
          </p:nvSpPr>
          <p:spPr>
            <a:xfrm>
              <a:off x="25399" y="2865487"/>
              <a:ext cx="300173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dirty="0">
                  <a:solidFill>
                    <a:srgbClr val="424242"/>
                  </a:solidFill>
                </a:rPr>
                <a:t>Community-based Tsunami Evacuation maps Technical &amp; participatory approaches (Co-designed)</a:t>
              </a:r>
              <a:endParaRPr lang="en-US" dirty="0"/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2CF7A464-4167-99A3-9E82-C21AF914BE3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9" b="9867"/>
          <a:stretch/>
        </p:blipFill>
        <p:spPr>
          <a:xfrm>
            <a:off x="6951352" y="1331994"/>
            <a:ext cx="5158592" cy="3253199"/>
          </a:xfrm>
          <a:prstGeom prst="rect">
            <a:avLst/>
          </a:prstGeom>
        </p:spPr>
      </p:pic>
      <p:sp>
        <p:nvSpPr>
          <p:cNvPr id="37" name="TextBox 4">
            <a:extLst>
              <a:ext uri="{FF2B5EF4-FFF2-40B4-BE49-F238E27FC236}">
                <a16:creationId xmlns:a16="http://schemas.microsoft.com/office/drawing/2014/main" id="{A07C4E80-2730-6F84-E75B-5D763DDF0263}"/>
              </a:ext>
            </a:extLst>
          </p:cNvPr>
          <p:cNvSpPr txBox="1"/>
          <p:nvPr/>
        </p:nvSpPr>
        <p:spPr>
          <a:xfrm>
            <a:off x="6839460" y="4622241"/>
            <a:ext cx="52078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/>
              <a:t>Providing the opportunity to work in harmony by collaborating with all institutions and governmental offices; in local, province and national level </a:t>
            </a:r>
            <a:endParaRPr lang="tr-TR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3E5628-072F-6BEC-1775-28940DEBD7D3}"/>
              </a:ext>
            </a:extLst>
          </p:cNvPr>
          <p:cNvGrpSpPr/>
          <p:nvPr/>
        </p:nvGrpSpPr>
        <p:grpSpPr>
          <a:xfrm>
            <a:off x="214744" y="598376"/>
            <a:ext cx="3366655" cy="482178"/>
            <a:chOff x="214745" y="515908"/>
            <a:chExt cx="3044286" cy="4821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10E1E37-F879-BF0A-707B-88FB29EBB4F8}"/>
                </a:ext>
              </a:extLst>
            </p:cNvPr>
            <p:cNvSpPr/>
            <p:nvPr/>
          </p:nvSpPr>
          <p:spPr>
            <a:xfrm>
              <a:off x="214745" y="540366"/>
              <a:ext cx="3026295" cy="44867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2000" dirty="0"/>
            </a:p>
          </p:txBody>
        </p:sp>
        <p:sp>
          <p:nvSpPr>
            <p:cNvPr id="6" name="Title 10">
              <a:extLst>
                <a:ext uri="{FF2B5EF4-FFF2-40B4-BE49-F238E27FC236}">
                  <a16:creationId xmlns:a16="http://schemas.microsoft.com/office/drawing/2014/main" id="{55ADA8BA-AA14-D286-2A53-E0F2232300F4}"/>
                </a:ext>
              </a:extLst>
            </p:cNvPr>
            <p:cNvSpPr txBox="1">
              <a:spLocks/>
            </p:cNvSpPr>
            <p:nvPr/>
          </p:nvSpPr>
          <p:spPr>
            <a:xfrm>
              <a:off x="232736" y="515908"/>
              <a:ext cx="3026295" cy="48217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800" kern="1200" cap="all" spc="15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cap="none" dirty="0" err="1">
                  <a:solidFill>
                    <a:schemeClr val="tx1"/>
                  </a:solidFill>
                </a:rPr>
                <a:t>Chipiona</a:t>
              </a:r>
              <a:r>
                <a:rPr lang="en-US" cap="none" dirty="0">
                  <a:solidFill>
                    <a:schemeClr val="tx1"/>
                  </a:solidFill>
                </a:rPr>
                <a:t> - Spain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5C4C7BF-FEF4-820C-281F-663E08865CDC}"/>
              </a:ext>
            </a:extLst>
          </p:cNvPr>
          <p:cNvSpPr/>
          <p:nvPr/>
        </p:nvSpPr>
        <p:spPr>
          <a:xfrm>
            <a:off x="7802881" y="606623"/>
            <a:ext cx="4244390" cy="48359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GB" sz="2800" spc="15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Büyükçekmece</a:t>
            </a:r>
            <a:r>
              <a:rPr lang="en-GB" sz="2800" spc="15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Türkiye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18BE79-AC29-DE2D-CF13-74B2415D9CC6}"/>
              </a:ext>
            </a:extLst>
          </p:cNvPr>
          <p:cNvSpPr txBox="1"/>
          <p:nvPr/>
        </p:nvSpPr>
        <p:spPr>
          <a:xfrm>
            <a:off x="3345326" y="-6719"/>
            <a:ext cx="5501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Tsunami Ready Communities</a:t>
            </a:r>
          </a:p>
        </p:txBody>
      </p:sp>
    </p:spTree>
    <p:extLst>
      <p:ext uri="{BB962C8B-B14F-4D97-AF65-F5344CB8AC3E}">
        <p14:creationId xmlns:p14="http://schemas.microsoft.com/office/powerpoint/2010/main" val="423963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D26CE-D003-5DC3-C374-0CD4E0FC5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776861-7B0A-4AD0-9827-66000F2BA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847D6A-FC97-F280-75DE-223CF4599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900" i="1" dirty="0"/>
              <a:t>ICG/NEAMTWS XIX Session, 27 - 29 </a:t>
            </a:r>
            <a:r>
              <a:rPr lang="en-US" i="1" dirty="0"/>
              <a:t>November</a:t>
            </a:r>
            <a:r>
              <a:rPr lang="en-US" sz="900" i="1" dirty="0"/>
              <a:t> 2024. Paris, France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EB97AA-95CC-B86B-5271-EA9D10626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13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88489B-5933-413A-9E20-F4B3315ABDDA}"/>
              </a:ext>
            </a:extLst>
          </p:cNvPr>
          <p:cNvSpPr txBox="1"/>
          <p:nvPr/>
        </p:nvSpPr>
        <p:spPr>
          <a:xfrm>
            <a:off x="8153400" y="1272967"/>
            <a:ext cx="38792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dirty="0"/>
              <a:t>Buildings, labeled A, B, and C, serve as critical </a:t>
            </a:r>
            <a:r>
              <a:rPr lang="en-US" b="1" dirty="0"/>
              <a:t>refuge points </a:t>
            </a:r>
            <a:r>
              <a:rPr lang="en-US" dirty="0"/>
              <a:t>during a tsunami event. </a:t>
            </a:r>
            <a:r>
              <a:rPr lang="en-US" i="1" dirty="0"/>
              <a:t>Hamouda et al.(2024)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CA896AF-4DB3-A61B-3910-338031B8D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807" y="2582218"/>
            <a:ext cx="5083491" cy="36922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F0F37B5-298D-CBEB-3C88-C6D9DACF6B47}"/>
              </a:ext>
            </a:extLst>
          </p:cNvPr>
          <p:cNvSpPr txBox="1"/>
          <p:nvPr/>
        </p:nvSpPr>
        <p:spPr>
          <a:xfrm>
            <a:off x="5680307" y="1287042"/>
            <a:ext cx="24730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>
              <a:buFont typeface="Wingdings" panose="05000000000000000000" pitchFamily="2" charset="2"/>
              <a:buChar char="ü"/>
            </a:pPr>
            <a:r>
              <a:rPr lang="en-US" b="1" dirty="0"/>
              <a:t>Vertical evacuation </a:t>
            </a:r>
            <a:r>
              <a:rPr lang="en-US" dirty="0"/>
              <a:t>where tsunami inundation can reach further inland. </a:t>
            </a:r>
          </a:p>
        </p:txBody>
      </p:sp>
      <p:pic>
        <p:nvPicPr>
          <p:cNvPr id="20" name="Picture 16">
            <a:extLst>
              <a:ext uri="{FF2B5EF4-FFF2-40B4-BE49-F238E27FC236}">
                <a16:creationId xmlns:a16="http://schemas.microsoft.com/office/drawing/2014/main" id="{0AF26A1E-BCD8-D17E-D708-DB8E8E7CA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870" y="1228218"/>
            <a:ext cx="3448474" cy="258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8DB9D32-9328-BB6A-8E53-2FB6BB3CB3AD}"/>
              </a:ext>
            </a:extLst>
          </p:cNvPr>
          <p:cNvSpPr txBox="1"/>
          <p:nvPr/>
        </p:nvSpPr>
        <p:spPr>
          <a:xfrm>
            <a:off x="0" y="3859153"/>
            <a:ext cx="531245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it-IT" b="1" dirty="0"/>
              <a:t>Vertical evacuation drill </a:t>
            </a:r>
            <a:r>
              <a:rPr lang="it-IT" dirty="0"/>
              <a:t>at the a. De Santis’ state middle school </a:t>
            </a:r>
            <a:r>
              <a:rPr lang="en-US" dirty="0">
                <a:solidFill>
                  <a:srgbClr val="424242"/>
                </a:solidFill>
              </a:rPr>
              <a:t>activated with the contribution of local bodies in different </a:t>
            </a:r>
            <a:r>
              <a:rPr lang="en-US" b="1" dirty="0">
                <a:solidFill>
                  <a:srgbClr val="424242"/>
                </a:solidFill>
              </a:rPr>
              <a:t>school complexes.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dirty="0"/>
              <a:t>The </a:t>
            </a:r>
            <a:r>
              <a:rPr lang="en-US" b="1" dirty="0"/>
              <a:t>sound alert system </a:t>
            </a:r>
            <a:r>
              <a:rPr lang="en-US" dirty="0"/>
              <a:t>and all the emergency signs have been installed, with the acquisition of the "</a:t>
            </a:r>
            <a:r>
              <a:rPr lang="en-US" b="1" dirty="0"/>
              <a:t>ALERT SYSTEM</a:t>
            </a:r>
            <a:r>
              <a:rPr lang="en-US" dirty="0"/>
              <a:t>", a </a:t>
            </a:r>
            <a:r>
              <a:rPr lang="en-US" b="1" dirty="0"/>
              <a:t>mobile application</a:t>
            </a:r>
            <a:r>
              <a:rPr lang="en-US" dirty="0"/>
              <a:t>, which allows the resident population to be alerted in the event of any type of alert. </a:t>
            </a:r>
            <a:endParaRPr lang="it-IT" dirty="0"/>
          </a:p>
          <a:p>
            <a:pPr algn="just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B31CC3E-C155-AA39-E526-071AC79F97AC}"/>
              </a:ext>
            </a:extLst>
          </p:cNvPr>
          <p:cNvGrpSpPr/>
          <p:nvPr/>
        </p:nvGrpSpPr>
        <p:grpSpPr>
          <a:xfrm>
            <a:off x="214745" y="598376"/>
            <a:ext cx="3044286" cy="482178"/>
            <a:chOff x="214745" y="515908"/>
            <a:chExt cx="3044286" cy="48217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B4CB744-022C-BB6C-8EE2-D45A231D3CF5}"/>
                </a:ext>
              </a:extLst>
            </p:cNvPr>
            <p:cNvSpPr/>
            <p:nvPr/>
          </p:nvSpPr>
          <p:spPr>
            <a:xfrm>
              <a:off x="214745" y="540366"/>
              <a:ext cx="3026295" cy="44867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2000" dirty="0"/>
            </a:p>
          </p:txBody>
        </p:sp>
        <p:sp>
          <p:nvSpPr>
            <p:cNvPr id="7" name="Title 10">
              <a:extLst>
                <a:ext uri="{FF2B5EF4-FFF2-40B4-BE49-F238E27FC236}">
                  <a16:creationId xmlns:a16="http://schemas.microsoft.com/office/drawing/2014/main" id="{4F87E37C-0247-E77C-DB61-2E46C9D549F0}"/>
                </a:ext>
              </a:extLst>
            </p:cNvPr>
            <p:cNvSpPr txBox="1">
              <a:spLocks/>
            </p:cNvSpPr>
            <p:nvPr/>
          </p:nvSpPr>
          <p:spPr>
            <a:xfrm>
              <a:off x="232736" y="515908"/>
              <a:ext cx="3026295" cy="48217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800" kern="1200" cap="all" spc="15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cap="none" dirty="0" err="1">
                  <a:solidFill>
                    <a:schemeClr val="tx1"/>
                  </a:solidFill>
                </a:rPr>
                <a:t>Minturno</a:t>
              </a:r>
              <a:r>
                <a:rPr lang="en-US" cap="none" dirty="0">
                  <a:solidFill>
                    <a:schemeClr val="tx1"/>
                  </a:solidFill>
                </a:rPr>
                <a:t> - Italy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7DF04C08-65B8-9435-4E0D-76632351849D}"/>
              </a:ext>
            </a:extLst>
          </p:cNvPr>
          <p:cNvSpPr/>
          <p:nvPr/>
        </p:nvSpPr>
        <p:spPr>
          <a:xfrm>
            <a:off x="8932971" y="606623"/>
            <a:ext cx="3114299" cy="48359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  <a:cs typeface="Calibri" charset="0"/>
              </a:rPr>
              <a:t>Alexandria</a:t>
            </a:r>
            <a:r>
              <a:rPr lang="en-US" sz="2800" dirty="0">
                <a:solidFill>
                  <a:schemeClr val="tx1"/>
                </a:solidFill>
              </a:rPr>
              <a:t> - </a:t>
            </a:r>
            <a:r>
              <a:rPr lang="en-US" sz="2800" dirty="0">
                <a:solidFill>
                  <a:schemeClr val="tx1"/>
                </a:solidFill>
                <a:cs typeface="Calibri" charset="0"/>
              </a:rPr>
              <a:t>Egypt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A6996A-906A-7F07-0FA3-3935C893F6E3}"/>
              </a:ext>
            </a:extLst>
          </p:cNvPr>
          <p:cNvSpPr txBox="1"/>
          <p:nvPr/>
        </p:nvSpPr>
        <p:spPr>
          <a:xfrm>
            <a:off x="3345326" y="-6719"/>
            <a:ext cx="5501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Tsunami Ready Communities</a:t>
            </a:r>
          </a:p>
        </p:txBody>
      </p:sp>
    </p:spTree>
    <p:extLst>
      <p:ext uri="{BB962C8B-B14F-4D97-AF65-F5344CB8AC3E}">
        <p14:creationId xmlns:p14="http://schemas.microsoft.com/office/powerpoint/2010/main" val="1345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92058C-D081-7091-5701-2517BB9B8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BB9303-DB74-EE71-EF5B-B0C1CB1B1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900" i="1" dirty="0"/>
              <a:t>ICG/NEAMTWS XIX Session, 27 - 29 </a:t>
            </a:r>
            <a:r>
              <a:rPr lang="en-US" i="1" dirty="0"/>
              <a:t>November</a:t>
            </a:r>
            <a:r>
              <a:rPr lang="en-US" sz="900" i="1" dirty="0"/>
              <a:t> 2024. Paris, France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C637E5-6D2E-9602-472A-4FA280D88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14</a:t>
            </a:fld>
            <a:endParaRPr lang="en-US" dirty="0"/>
          </a:p>
        </p:txBody>
      </p:sp>
      <p:pic>
        <p:nvPicPr>
          <p:cNvPr id="63" name="image42.png">
            <a:extLst>
              <a:ext uri="{FF2B5EF4-FFF2-40B4-BE49-F238E27FC236}">
                <a16:creationId xmlns:a16="http://schemas.microsoft.com/office/drawing/2014/main" id="{6899EC72-5A12-D1F2-3249-F7885A05885E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87580" y="4239044"/>
            <a:ext cx="5020497" cy="2065743"/>
          </a:xfrm>
          <a:prstGeom prst="rect">
            <a:avLst/>
          </a:prstGeom>
          <a:ln/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FE060E32-E3A8-0E7B-6528-398289B89613}"/>
              </a:ext>
            </a:extLst>
          </p:cNvPr>
          <p:cNvSpPr txBox="1"/>
          <p:nvPr/>
        </p:nvSpPr>
        <p:spPr>
          <a:xfrm>
            <a:off x="277755" y="1280417"/>
            <a:ext cx="776444" cy="30777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kern="1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PTHA</a:t>
            </a:r>
            <a:endParaRPr lang="es-ES" sz="1400" b="1" dirty="0">
              <a:solidFill>
                <a:schemeClr val="bg1"/>
              </a:solidFill>
            </a:endParaRPr>
          </a:p>
        </p:txBody>
      </p:sp>
      <p:pic>
        <p:nvPicPr>
          <p:cNvPr id="6" name="image4.png">
            <a:extLst>
              <a:ext uri="{FF2B5EF4-FFF2-40B4-BE49-F238E27FC236}">
                <a16:creationId xmlns:a16="http://schemas.microsoft.com/office/drawing/2014/main" id="{251A6F76-69CB-DBC7-B2EA-FE2660AAE958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2545329" y="1484272"/>
            <a:ext cx="3962435" cy="204583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2" name="Google Shape;225;g1e449e85613_0_44">
            <a:extLst>
              <a:ext uri="{FF2B5EF4-FFF2-40B4-BE49-F238E27FC236}">
                <a16:creationId xmlns:a16="http://schemas.microsoft.com/office/drawing/2014/main" id="{9CE3ECD4-2017-5D24-2330-B0CD30F9FAD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0261" t="50200" r="33393" b="6808"/>
          <a:stretch/>
        </p:blipFill>
        <p:spPr>
          <a:xfrm>
            <a:off x="151771" y="1622351"/>
            <a:ext cx="2228452" cy="202089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109;p3">
            <a:extLst>
              <a:ext uri="{FF2B5EF4-FFF2-40B4-BE49-F238E27FC236}">
                <a16:creationId xmlns:a16="http://schemas.microsoft.com/office/drawing/2014/main" id="{1C1E167D-734D-E113-B7E9-A70EA16F114B}"/>
              </a:ext>
            </a:extLst>
          </p:cNvPr>
          <p:cNvSpPr txBox="1"/>
          <p:nvPr/>
        </p:nvSpPr>
        <p:spPr>
          <a:xfrm rot="5400000">
            <a:off x="1485437" y="2115898"/>
            <a:ext cx="1891964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algn="ctr">
              <a:buSzPts val="1800"/>
            </a:pPr>
            <a:r>
              <a:rPr lang="en-US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ARP 5000 years</a:t>
            </a:r>
            <a:endParaRPr b="1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4E8DBE8-9BE5-2EA2-D9B9-DC487377E8B5}"/>
              </a:ext>
            </a:extLst>
          </p:cNvPr>
          <p:cNvSpPr txBox="1"/>
          <p:nvPr/>
        </p:nvSpPr>
        <p:spPr>
          <a:xfrm>
            <a:off x="2392965" y="3615785"/>
            <a:ext cx="4114799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kern="1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Multi-stakeholder development of evacuation maps based on PTHA and Evacuation models</a:t>
            </a:r>
            <a:endParaRPr lang="es-ES" sz="1400" dirty="0">
              <a:solidFill>
                <a:schemeClr val="bg1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27D861-CE72-DF23-8151-5937F3C93D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7029" y="1370223"/>
            <a:ext cx="2743200" cy="479055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809D8A0-962F-F7F9-3A0B-23E1E8A8A7C0}"/>
              </a:ext>
            </a:extLst>
          </p:cNvPr>
          <p:cNvSpPr txBox="1"/>
          <p:nvPr/>
        </p:nvSpPr>
        <p:spPr>
          <a:xfrm>
            <a:off x="6472869" y="1327373"/>
            <a:ext cx="274279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b="0" i="0" dirty="0">
                <a:solidFill>
                  <a:srgbClr val="404040"/>
                </a:solidFill>
                <a:effectLst/>
              </a:rPr>
              <a:t>A tsunami </a:t>
            </a:r>
            <a:r>
              <a:rPr lang="en-US" b="1" i="0" dirty="0">
                <a:solidFill>
                  <a:srgbClr val="404040"/>
                </a:solidFill>
                <a:effectLst/>
              </a:rPr>
              <a:t>alert device </a:t>
            </a:r>
            <a:r>
              <a:rPr lang="en-US" b="0" i="0" dirty="0">
                <a:solidFill>
                  <a:srgbClr val="404040"/>
                </a:solidFill>
                <a:effectLst/>
              </a:rPr>
              <a:t>comprises a panel equipped with data receivers, a display, a siren and a loudspeaker.</a:t>
            </a:r>
          </a:p>
          <a:p>
            <a:pPr algn="r"/>
            <a:r>
              <a:rPr lang="en-US" b="0" i="0" dirty="0">
                <a:solidFill>
                  <a:srgbClr val="404040"/>
                </a:solidFill>
                <a:effectLst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b="0" i="0" dirty="0">
                <a:solidFill>
                  <a:srgbClr val="404040"/>
                </a:solidFill>
                <a:effectLst/>
              </a:rPr>
              <a:t>It can be activated by </a:t>
            </a:r>
            <a:r>
              <a:rPr lang="en-US" dirty="0"/>
              <a:t>Global Disaster Alert and Coordination System (</a:t>
            </a:r>
            <a:r>
              <a:rPr lang="en-US" b="0" i="0" dirty="0">
                <a:solidFill>
                  <a:srgbClr val="404040"/>
                </a:solidFill>
                <a:effectLst/>
              </a:rPr>
              <a:t>GDACS) or local sea-level measurement systems to </a:t>
            </a:r>
            <a:r>
              <a:rPr lang="en-US" b="1" i="0" dirty="0">
                <a:solidFill>
                  <a:srgbClr val="404040"/>
                </a:solidFill>
                <a:effectLst/>
              </a:rPr>
              <a:t>deliver warnings</a:t>
            </a:r>
            <a:r>
              <a:rPr lang="en-US" b="0" i="0" dirty="0">
                <a:solidFill>
                  <a:srgbClr val="404040"/>
                </a:solidFill>
                <a:effectLst/>
              </a:rPr>
              <a:t> in at-risk areas in the event of tsunamis or other dangerous waves. 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0C4392-5FC6-840A-4B71-14920FF88302}"/>
              </a:ext>
            </a:extLst>
          </p:cNvPr>
          <p:cNvSpPr txBox="1"/>
          <p:nvPr/>
        </p:nvSpPr>
        <p:spPr>
          <a:xfrm>
            <a:off x="3360516" y="82694"/>
            <a:ext cx="56368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going </a:t>
            </a:r>
            <a:r>
              <a:rPr lang="en-US" sz="3200" dirty="0">
                <a:solidFill>
                  <a:srgbClr val="0070C0"/>
                </a:solidFill>
              </a:rPr>
              <a:t>efforts towards Tsunami Ready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63DE9C5-C314-5338-E221-832B6D3AB5AD}"/>
              </a:ext>
            </a:extLst>
          </p:cNvPr>
          <p:cNvGrpSpPr/>
          <p:nvPr/>
        </p:nvGrpSpPr>
        <p:grpSpPr>
          <a:xfrm>
            <a:off x="214745" y="598376"/>
            <a:ext cx="3044286" cy="482178"/>
            <a:chOff x="214745" y="515908"/>
            <a:chExt cx="3044286" cy="48217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0C5797A-6801-22C4-107A-8409B1A15251}"/>
                </a:ext>
              </a:extLst>
            </p:cNvPr>
            <p:cNvSpPr/>
            <p:nvPr/>
          </p:nvSpPr>
          <p:spPr>
            <a:xfrm>
              <a:off x="214745" y="540366"/>
              <a:ext cx="3026295" cy="44867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2000" dirty="0"/>
            </a:p>
          </p:txBody>
        </p:sp>
        <p:sp>
          <p:nvSpPr>
            <p:cNvPr id="11" name="Title 10">
              <a:extLst>
                <a:ext uri="{FF2B5EF4-FFF2-40B4-BE49-F238E27FC236}">
                  <a16:creationId xmlns:a16="http://schemas.microsoft.com/office/drawing/2014/main" id="{C4299918-C6DB-684D-1AE5-28A3CF9B0362}"/>
                </a:ext>
              </a:extLst>
            </p:cNvPr>
            <p:cNvSpPr txBox="1">
              <a:spLocks/>
            </p:cNvSpPr>
            <p:nvPr/>
          </p:nvSpPr>
          <p:spPr>
            <a:xfrm>
              <a:off x="232736" y="515908"/>
              <a:ext cx="3026295" cy="48217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800" kern="1200" cap="all" spc="15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600" cap="none" dirty="0" err="1">
                  <a:solidFill>
                    <a:schemeClr val="tx1"/>
                  </a:solidFill>
                </a:rPr>
                <a:t>Larnaca</a:t>
              </a:r>
              <a:r>
                <a:rPr lang="en-US" sz="2600" cap="none" dirty="0">
                  <a:solidFill>
                    <a:schemeClr val="tx1"/>
                  </a:solidFill>
                </a:rPr>
                <a:t> - </a:t>
              </a:r>
              <a:r>
                <a:rPr lang="en-US" cap="none" dirty="0">
                  <a:solidFill>
                    <a:schemeClr val="tx1"/>
                  </a:solidFill>
                </a:rPr>
                <a:t>Cyprus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B5CAD-1F8A-B88E-2625-645C8ECF82B9}"/>
              </a:ext>
            </a:extLst>
          </p:cNvPr>
          <p:cNvSpPr/>
          <p:nvPr/>
        </p:nvSpPr>
        <p:spPr>
          <a:xfrm>
            <a:off x="8831485" y="606623"/>
            <a:ext cx="3215786" cy="48359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  <a:cs typeface="Calibri" charset="0"/>
              </a:rPr>
              <a:t>Marsaxlokk - Malta</a:t>
            </a:r>
          </a:p>
        </p:txBody>
      </p:sp>
    </p:spTree>
    <p:extLst>
      <p:ext uri="{BB962C8B-B14F-4D97-AF65-F5344CB8AC3E}">
        <p14:creationId xmlns:p14="http://schemas.microsoft.com/office/powerpoint/2010/main" val="273775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10EE84-0321-3BB6-4077-EC7C19AFF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496" y="3832933"/>
            <a:ext cx="6084455" cy="2705979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404040"/>
                </a:solidFill>
              </a:rPr>
              <a:t>The '</a:t>
            </a:r>
            <a:r>
              <a:rPr lang="en-US" sz="1800" b="1" dirty="0">
                <a:solidFill>
                  <a:srgbClr val="404040"/>
                </a:solidFill>
              </a:rPr>
              <a:t>tsunami walk</a:t>
            </a:r>
            <a:r>
              <a:rPr lang="en-US" sz="1800" dirty="0">
                <a:solidFill>
                  <a:srgbClr val="404040"/>
                </a:solidFill>
              </a:rPr>
              <a:t>' organized by the University of </a:t>
            </a:r>
            <a:r>
              <a:rPr lang="en-US" sz="1800" dirty="0" err="1">
                <a:solidFill>
                  <a:srgbClr val="404040"/>
                </a:solidFill>
              </a:rPr>
              <a:t>Chouai</a:t>
            </a:r>
            <a:r>
              <a:rPr lang="en-US" sz="1800" dirty="0">
                <a:solidFill>
                  <a:srgbClr val="404040"/>
                </a:solidFill>
              </a:rPr>
              <a:t> </a:t>
            </a:r>
            <a:r>
              <a:rPr lang="en-US" sz="1800" dirty="0" err="1">
                <a:solidFill>
                  <a:srgbClr val="404040"/>
                </a:solidFill>
              </a:rPr>
              <a:t>Doukkali</a:t>
            </a:r>
            <a:r>
              <a:rPr lang="en-US" sz="1800" dirty="0">
                <a:solidFill>
                  <a:srgbClr val="404040"/>
                </a:solidFill>
              </a:rPr>
              <a:t> (UCD) as part of the </a:t>
            </a:r>
            <a:r>
              <a:rPr lang="en-US" sz="1800" dirty="0" err="1">
                <a:solidFill>
                  <a:srgbClr val="404040"/>
                </a:solidFill>
              </a:rPr>
              <a:t>CoastWAVE</a:t>
            </a:r>
            <a:r>
              <a:rPr lang="en-US" sz="1800" dirty="0">
                <a:solidFill>
                  <a:srgbClr val="404040"/>
                </a:solidFill>
              </a:rPr>
              <a:t> project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404040"/>
                </a:solidFill>
              </a:rPr>
              <a:t>By involving the media and students, the exercise not only educates participants about the dangers of tsunamis but also demonstrates the importance of following evacuation routes and reaching safe zones.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84C145-292E-A811-6694-89C30BA1F5D7}"/>
              </a:ext>
            </a:extLst>
          </p:cNvPr>
          <p:cNvSpPr txBox="1"/>
          <p:nvPr/>
        </p:nvSpPr>
        <p:spPr>
          <a:xfrm>
            <a:off x="3360516" y="82694"/>
            <a:ext cx="56368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going </a:t>
            </a:r>
            <a:r>
              <a:rPr lang="en-US" sz="3200" dirty="0">
                <a:solidFill>
                  <a:srgbClr val="0070C0"/>
                </a:solidFill>
              </a:rPr>
              <a:t>efforts towards Tsunami Ready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314715D-C176-BA7B-318F-230F3818BFBA}"/>
              </a:ext>
            </a:extLst>
          </p:cNvPr>
          <p:cNvGrpSpPr/>
          <p:nvPr/>
        </p:nvGrpSpPr>
        <p:grpSpPr>
          <a:xfrm>
            <a:off x="232736" y="573918"/>
            <a:ext cx="3805864" cy="506636"/>
            <a:chOff x="232736" y="491450"/>
            <a:chExt cx="3546784" cy="50663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5FBD13B-DC04-4BB9-0BEE-7EEE92A62910}"/>
                </a:ext>
              </a:extLst>
            </p:cNvPr>
            <p:cNvSpPr/>
            <p:nvPr/>
          </p:nvSpPr>
          <p:spPr>
            <a:xfrm>
              <a:off x="331796" y="491450"/>
              <a:ext cx="3348664" cy="44867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2800" dirty="0"/>
            </a:p>
          </p:txBody>
        </p:sp>
        <p:sp>
          <p:nvSpPr>
            <p:cNvPr id="15" name="Title 10">
              <a:extLst>
                <a:ext uri="{FF2B5EF4-FFF2-40B4-BE49-F238E27FC236}">
                  <a16:creationId xmlns:a16="http://schemas.microsoft.com/office/drawing/2014/main" id="{3DB965A0-A2B9-C3C8-5C16-A8DC6FCB9403}"/>
                </a:ext>
              </a:extLst>
            </p:cNvPr>
            <p:cNvSpPr txBox="1">
              <a:spLocks/>
            </p:cNvSpPr>
            <p:nvPr/>
          </p:nvSpPr>
          <p:spPr>
            <a:xfrm>
              <a:off x="232736" y="515908"/>
              <a:ext cx="3546784" cy="48217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800" kern="1200" cap="all" spc="15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cap="none" dirty="0">
                  <a:solidFill>
                    <a:schemeClr val="tx1"/>
                  </a:solidFill>
                </a:rPr>
                <a:t>El </a:t>
              </a:r>
              <a:r>
                <a:rPr lang="en-US" cap="none" dirty="0" err="1">
                  <a:solidFill>
                    <a:schemeClr val="tx1"/>
                  </a:solidFill>
                </a:rPr>
                <a:t>Jadida</a:t>
              </a:r>
              <a:r>
                <a:rPr lang="en-US" cap="none" dirty="0">
                  <a:solidFill>
                    <a:schemeClr val="tx1"/>
                  </a:solidFill>
                </a:rPr>
                <a:t> - Morocco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5E78730-3D7D-2F56-AA49-79204A32B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76" y="1184370"/>
            <a:ext cx="4460736" cy="250825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3DFBF00-8C0B-E7C9-1C68-36DB6A9AEB62}"/>
              </a:ext>
            </a:extLst>
          </p:cNvPr>
          <p:cNvSpPr/>
          <p:nvPr/>
        </p:nvSpPr>
        <p:spPr>
          <a:xfrm>
            <a:off x="8706255" y="573918"/>
            <a:ext cx="3312615" cy="48359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sz="2800" dirty="0" err="1">
                <a:solidFill>
                  <a:schemeClr val="tx1"/>
                </a:solidFill>
                <a:cs typeface="Calibri" charset="0"/>
              </a:rPr>
              <a:t>Quarteira</a:t>
            </a:r>
            <a:r>
              <a:rPr lang="en-US" sz="2800" dirty="0">
                <a:solidFill>
                  <a:schemeClr val="tx1"/>
                </a:solidFill>
                <a:cs typeface="Calibri" charset="0"/>
              </a:rPr>
              <a:t> - Portugal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48EF52-4E69-7B39-AE3E-0673A2233C9E}"/>
              </a:ext>
            </a:extLst>
          </p:cNvPr>
          <p:cNvSpPr txBox="1"/>
          <p:nvPr/>
        </p:nvSpPr>
        <p:spPr>
          <a:xfrm>
            <a:off x="9425982" y="1284333"/>
            <a:ext cx="273927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pc="50" dirty="0">
                <a:solidFill>
                  <a:srgbClr val="404040"/>
                </a:solidFill>
              </a:rPr>
              <a:t>For the first time in the municipality of </a:t>
            </a:r>
            <a:r>
              <a:rPr lang="en-US" spc="50" dirty="0" err="1">
                <a:solidFill>
                  <a:srgbClr val="404040"/>
                </a:solidFill>
              </a:rPr>
              <a:t>Loulé</a:t>
            </a:r>
            <a:r>
              <a:rPr lang="en-US" spc="50" dirty="0">
                <a:solidFill>
                  <a:srgbClr val="404040"/>
                </a:solidFill>
              </a:rPr>
              <a:t>, a school was evacuated during a full-scale exercise.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Involved around 700 people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pc="50" dirty="0">
              <a:solidFill>
                <a:srgbClr val="404040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6BDB6DC-B0CF-9F69-C7EC-D48EBA894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233" y="1347215"/>
            <a:ext cx="3573237" cy="238332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7D65641-CB51-4479-3E4F-2BCF4730D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6021" y="3779960"/>
            <a:ext cx="3694590" cy="246160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0935CE1-3E48-D499-BDBC-8A498C7E9BC9}"/>
              </a:ext>
            </a:extLst>
          </p:cNvPr>
          <p:cNvSpPr txBox="1"/>
          <p:nvPr/>
        </p:nvSpPr>
        <p:spPr>
          <a:xfrm>
            <a:off x="5876233" y="3832933"/>
            <a:ext cx="23997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>
              <a:buFont typeface="Wingdings" panose="05000000000000000000" pitchFamily="2" charset="2"/>
              <a:buChar char="ü"/>
            </a:pPr>
            <a:r>
              <a:rPr lang="en-US" dirty="0"/>
              <a:t>These initiatives were part of the nationwide public exercise called </a:t>
            </a:r>
          </a:p>
          <a:p>
            <a:pPr algn="r"/>
            <a:r>
              <a:rPr lang="en-US" dirty="0"/>
              <a:t>“A TERRA TREME”</a:t>
            </a:r>
          </a:p>
        </p:txBody>
      </p:sp>
      <p:sp>
        <p:nvSpPr>
          <p:cNvPr id="31" name="Date Placeholder 2">
            <a:extLst>
              <a:ext uri="{FF2B5EF4-FFF2-40B4-BE49-F238E27FC236}">
                <a16:creationId xmlns:a16="http://schemas.microsoft.com/office/drawing/2014/main" id="{8A2943C7-32A4-D889-C3D2-86C460AC9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2024</a:t>
            </a:r>
          </a:p>
        </p:txBody>
      </p:sp>
      <p:sp>
        <p:nvSpPr>
          <p:cNvPr id="32" name="Footer Placeholder 3">
            <a:extLst>
              <a:ext uri="{FF2B5EF4-FFF2-40B4-BE49-F238E27FC236}">
                <a16:creationId xmlns:a16="http://schemas.microsoft.com/office/drawing/2014/main" id="{2D583617-EA58-7E1A-B87F-378E2B44A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sz="900" i="1" dirty="0"/>
              <a:t>ICG/NEAMTWS XIX Session, 27 - 29 </a:t>
            </a:r>
            <a:r>
              <a:rPr lang="en-US" i="1" dirty="0"/>
              <a:t>November</a:t>
            </a:r>
            <a:r>
              <a:rPr lang="en-US" sz="900" i="1" dirty="0"/>
              <a:t> 2024. Paris, France</a:t>
            </a: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AC0655DA-51F6-4A9F-628B-B75820001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93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4071F1-3A41-67E9-C080-35E6302A1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178" y="3749334"/>
            <a:ext cx="4121822" cy="2753066"/>
          </a:xfrm>
          <a:prstGeom prst="rect">
            <a:avLst/>
          </a:prstGeom>
        </p:spPr>
      </p:pic>
      <p:sp>
        <p:nvSpPr>
          <p:cNvPr id="30" name="Content Placeholder 7">
            <a:extLst>
              <a:ext uri="{FF2B5EF4-FFF2-40B4-BE49-F238E27FC236}">
                <a16:creationId xmlns:a16="http://schemas.microsoft.com/office/drawing/2014/main" id="{9F20373F-8605-C682-C4AF-684400531FCC}"/>
              </a:ext>
            </a:extLst>
          </p:cNvPr>
          <p:cNvSpPr txBox="1">
            <a:spLocks/>
          </p:cNvSpPr>
          <p:nvPr/>
        </p:nvSpPr>
        <p:spPr>
          <a:xfrm>
            <a:off x="8261976" y="5920398"/>
            <a:ext cx="1997565" cy="5426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Minturno</a:t>
            </a:r>
            <a:r>
              <a:rPr 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-Italy October 25, 2024</a:t>
            </a:r>
            <a:endParaRPr lang="el-GR" sz="1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charset="0"/>
              <a:cs typeface="Calibri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0E595A7-88F5-F308-8419-98C37D2035CD}"/>
              </a:ext>
            </a:extLst>
          </p:cNvPr>
          <p:cNvGrpSpPr/>
          <p:nvPr/>
        </p:nvGrpSpPr>
        <p:grpSpPr>
          <a:xfrm>
            <a:off x="7514292" y="1155986"/>
            <a:ext cx="4694155" cy="2639500"/>
            <a:chOff x="6965019" y="-497012"/>
            <a:chExt cx="4694155" cy="2639500"/>
          </a:xfrm>
        </p:grpSpPr>
        <p:pic>
          <p:nvPicPr>
            <p:cNvPr id="1036" name="Picture 12" descr="Tsunami Ready ceremony Spain">
              <a:extLst>
                <a:ext uri="{FF2B5EF4-FFF2-40B4-BE49-F238E27FC236}">
                  <a16:creationId xmlns:a16="http://schemas.microsoft.com/office/drawing/2014/main" id="{8FA61845-281A-000A-0F24-6094EAC78A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5019" y="-497012"/>
              <a:ext cx="4694155" cy="2639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Content Placeholder 7">
              <a:extLst>
                <a:ext uri="{FF2B5EF4-FFF2-40B4-BE49-F238E27FC236}">
                  <a16:creationId xmlns:a16="http://schemas.microsoft.com/office/drawing/2014/main" id="{9C620D81-AE4B-64EF-E844-BC60ABBA51F6}"/>
                </a:ext>
              </a:extLst>
            </p:cNvPr>
            <p:cNvSpPr txBox="1">
              <a:spLocks/>
            </p:cNvSpPr>
            <p:nvPr/>
          </p:nvSpPr>
          <p:spPr>
            <a:xfrm>
              <a:off x="9661609" y="-390455"/>
              <a:ext cx="1997565" cy="60678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en-US"/>
              </a:defPPr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dirty="0" err="1"/>
                <a:t>Chipiona</a:t>
              </a:r>
              <a:r>
                <a:rPr lang="en-US" dirty="0"/>
                <a:t>-Spain</a:t>
              </a:r>
            </a:p>
            <a:p>
              <a:pPr>
                <a:spcBef>
                  <a:spcPts val="0"/>
                </a:spcBef>
              </a:pPr>
              <a:r>
                <a:rPr lang="en-US" dirty="0"/>
                <a:t>June 21, 2024</a:t>
              </a:r>
              <a:endParaRPr lang="el-GR" dirty="0"/>
            </a:p>
          </p:txBody>
        </p:sp>
      </p:grpSp>
      <p:pic>
        <p:nvPicPr>
          <p:cNvPr id="13" name="Picture 3" descr="K:\TSUNAMI READY\coChair\ICG2024_Paris\Capture.JPG">
            <a:extLst>
              <a:ext uri="{FF2B5EF4-FFF2-40B4-BE49-F238E27FC236}">
                <a16:creationId xmlns:a16="http://schemas.microsoft.com/office/drawing/2014/main" id="{4115559D-F785-5763-1830-B7C7EC8E7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5" y="345548"/>
            <a:ext cx="3748397" cy="27590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6C2C1-C1D5-3B60-D9D0-4BC851551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16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0C4E7EA-0F77-9FBB-C7FB-A1DA8BDD0A85}"/>
              </a:ext>
            </a:extLst>
          </p:cNvPr>
          <p:cNvSpPr txBox="1">
            <a:spLocks/>
          </p:cNvSpPr>
          <p:nvPr/>
        </p:nvSpPr>
        <p:spPr>
          <a:xfrm>
            <a:off x="976662" y="275991"/>
            <a:ext cx="2493122" cy="6067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Cannes-France January 19, 2024</a:t>
            </a:r>
            <a:endParaRPr lang="el-GR" sz="18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charset="0"/>
              <a:cs typeface="Calibri" charset="0"/>
            </a:endParaRP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617D6D42-ABCE-892A-8525-C0FDCA882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sz="900" i="1" dirty="0"/>
              <a:t>ICG/NEAMTWS XIX Session, 27 - 29 </a:t>
            </a:r>
            <a:r>
              <a:rPr lang="en-US" i="1" dirty="0"/>
              <a:t>November</a:t>
            </a:r>
            <a:r>
              <a:rPr lang="en-US" sz="900" i="1" dirty="0"/>
              <a:t> 2024. Paris, France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81FBF41-2A5A-8468-B8C5-A4CDC863221C}"/>
              </a:ext>
            </a:extLst>
          </p:cNvPr>
          <p:cNvGrpSpPr/>
          <p:nvPr/>
        </p:nvGrpSpPr>
        <p:grpSpPr>
          <a:xfrm>
            <a:off x="3849422" y="-2789"/>
            <a:ext cx="4342565" cy="2895043"/>
            <a:chOff x="3790615" y="346123"/>
            <a:chExt cx="4342565" cy="2895043"/>
          </a:xfrm>
        </p:grpSpPr>
        <p:pic>
          <p:nvPicPr>
            <p:cNvPr id="1026" name="Picture 2" descr="TSU">
              <a:extLst>
                <a:ext uri="{FF2B5EF4-FFF2-40B4-BE49-F238E27FC236}">
                  <a16:creationId xmlns:a16="http://schemas.microsoft.com/office/drawing/2014/main" id="{48EAF54A-A009-B527-EAB2-5613E02D3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615" y="346123"/>
              <a:ext cx="4342565" cy="2895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Content Placeholder 7">
              <a:extLst>
                <a:ext uri="{FF2B5EF4-FFF2-40B4-BE49-F238E27FC236}">
                  <a16:creationId xmlns:a16="http://schemas.microsoft.com/office/drawing/2014/main" id="{2B4C3465-497F-8404-EC9E-0D84C75F274B}"/>
                </a:ext>
              </a:extLst>
            </p:cNvPr>
            <p:cNvSpPr txBox="1">
              <a:spLocks/>
            </p:cNvSpPr>
            <p:nvPr/>
          </p:nvSpPr>
          <p:spPr>
            <a:xfrm>
              <a:off x="4284415" y="2543396"/>
              <a:ext cx="2493122" cy="60678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sz="1800" b="1" i="1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Büyükçekmece</a:t>
              </a:r>
              <a:r>
                <a:rPr lang="en-US" sz="1800" b="1" i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-Türkiye March 15, 2024</a:t>
              </a:r>
              <a:endParaRPr lang="el-GR" sz="18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7A04AB79-B391-9C58-AE1A-EE0631CA7599}"/>
              </a:ext>
            </a:extLst>
          </p:cNvPr>
          <p:cNvSpPr txBox="1">
            <a:spLocks/>
          </p:cNvSpPr>
          <p:nvPr/>
        </p:nvSpPr>
        <p:spPr>
          <a:xfrm>
            <a:off x="5828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20</a:t>
            </a:r>
            <a:r>
              <a:rPr lang="el-GR"/>
              <a:t>24</a:t>
            </a:r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D105D41-079F-E19C-8FEA-490CC0CFC51F}"/>
              </a:ext>
            </a:extLst>
          </p:cNvPr>
          <p:cNvGrpSpPr/>
          <p:nvPr/>
        </p:nvGrpSpPr>
        <p:grpSpPr>
          <a:xfrm>
            <a:off x="125745" y="3244606"/>
            <a:ext cx="4509987" cy="2831759"/>
            <a:chOff x="222165" y="3524590"/>
            <a:chExt cx="4509987" cy="2831759"/>
          </a:xfrm>
        </p:grpSpPr>
        <p:pic>
          <p:nvPicPr>
            <p:cNvPr id="1028" name="Picture 4" descr=" Participants at the Tsunami Ready Recognition Ceremony (Photo: NIOF) ">
              <a:extLst>
                <a:ext uri="{FF2B5EF4-FFF2-40B4-BE49-F238E27FC236}">
                  <a16:creationId xmlns:a16="http://schemas.microsoft.com/office/drawing/2014/main" id="{66705464-F010-F9A4-A902-E6EB73773E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538" y="3524590"/>
              <a:ext cx="4254614" cy="2831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Content Placeholder 7">
              <a:extLst>
                <a:ext uri="{FF2B5EF4-FFF2-40B4-BE49-F238E27FC236}">
                  <a16:creationId xmlns:a16="http://schemas.microsoft.com/office/drawing/2014/main" id="{50981F15-6FE2-CDAD-F5EA-13FFDFCA1109}"/>
                </a:ext>
              </a:extLst>
            </p:cNvPr>
            <p:cNvSpPr txBox="1">
              <a:spLocks/>
            </p:cNvSpPr>
            <p:nvPr/>
          </p:nvSpPr>
          <p:spPr>
            <a:xfrm>
              <a:off x="1847132" y="3663595"/>
              <a:ext cx="2001285" cy="50357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>
                <a:buNone/>
              </a:pPr>
              <a:r>
                <a:rPr lang="en-US" sz="1800" b="1" i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Alexandria-Egypt</a:t>
              </a:r>
            </a:p>
            <a:p>
              <a:pPr marL="0" indent="0" algn="just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sz="1800" b="1" i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May 25, 2024</a:t>
              </a:r>
              <a:endParaRPr lang="el-GR" sz="18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5" name="Picture 4" descr=" Participants at the Tsunami Ready Recognition Ceremony (Photo: NIOF) ">
              <a:extLst>
                <a:ext uri="{FF2B5EF4-FFF2-40B4-BE49-F238E27FC236}">
                  <a16:creationId xmlns:a16="http://schemas.microsoft.com/office/drawing/2014/main" id="{16FA4B14-EFDE-9AE6-950B-BDD8A61024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65" y="3524590"/>
              <a:ext cx="4254614" cy="2831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Content Placeholder 7">
              <a:extLst>
                <a:ext uri="{FF2B5EF4-FFF2-40B4-BE49-F238E27FC236}">
                  <a16:creationId xmlns:a16="http://schemas.microsoft.com/office/drawing/2014/main" id="{FA400E15-9774-772D-83D7-DF5E910E786B}"/>
                </a:ext>
              </a:extLst>
            </p:cNvPr>
            <p:cNvSpPr txBox="1">
              <a:spLocks/>
            </p:cNvSpPr>
            <p:nvPr/>
          </p:nvSpPr>
          <p:spPr>
            <a:xfrm>
              <a:off x="1591759" y="3663595"/>
              <a:ext cx="2001285" cy="50357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>
                <a:buNone/>
              </a:pPr>
              <a:r>
                <a:rPr lang="en-US" sz="1800" b="1" i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Alexandria-Egypt</a:t>
              </a:r>
            </a:p>
            <a:p>
              <a:pPr marL="0" indent="0" algn="just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800" b="1" i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May 25, 2024</a:t>
              </a:r>
              <a:endParaRPr lang="el-GR" sz="18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508F48B-D6EA-4E1B-F2DB-248F90A06750}"/>
              </a:ext>
            </a:extLst>
          </p:cNvPr>
          <p:cNvGrpSpPr/>
          <p:nvPr/>
        </p:nvGrpSpPr>
        <p:grpSpPr>
          <a:xfrm>
            <a:off x="4003730" y="3433583"/>
            <a:ext cx="4468027" cy="2919947"/>
            <a:chOff x="4514039" y="3226587"/>
            <a:chExt cx="4677169" cy="3008134"/>
          </a:xfrm>
        </p:grpSpPr>
        <p:pic>
          <p:nvPicPr>
            <p:cNvPr id="1030" name="Picture 6" descr="Mr. Paraskevas Papageorgiou, Mayor of the municipality of Eastern Samos (Centre), with other key stakeholders and participants at the Tsunami Ready Recognition Ceremony.">
              <a:extLst>
                <a:ext uri="{FF2B5EF4-FFF2-40B4-BE49-F238E27FC236}">
                  <a16:creationId xmlns:a16="http://schemas.microsoft.com/office/drawing/2014/main" id="{56B817A0-74E3-49E8-DEE4-084C705A06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4039" y="3226587"/>
              <a:ext cx="4508506" cy="3008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Content Placeholder 7">
              <a:extLst>
                <a:ext uri="{FF2B5EF4-FFF2-40B4-BE49-F238E27FC236}">
                  <a16:creationId xmlns:a16="http://schemas.microsoft.com/office/drawing/2014/main" id="{6039031F-1201-B2C1-EA80-B2361EA01489}"/>
                </a:ext>
              </a:extLst>
            </p:cNvPr>
            <p:cNvSpPr txBox="1">
              <a:spLocks/>
            </p:cNvSpPr>
            <p:nvPr/>
          </p:nvSpPr>
          <p:spPr>
            <a:xfrm>
              <a:off x="7193643" y="3320702"/>
              <a:ext cx="1997565" cy="60678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en-US"/>
              </a:defPPr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dirty="0"/>
                <a:t>Samos-Greece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dirty="0"/>
                <a:t>June 19, 2024</a:t>
              </a:r>
              <a:endParaRPr lang="el-GR" dirty="0"/>
            </a:p>
          </p:txBody>
        </p:sp>
      </p:grp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3C3D729-E13B-EE6F-40E6-F3D9A7F510F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t="4147" r="2286" b="4839"/>
          <a:stretch/>
        </p:blipFill>
        <p:spPr>
          <a:xfrm>
            <a:off x="9873363" y="-10545"/>
            <a:ext cx="2397760" cy="9256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2271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7878B-1C38-477C-7BFA-BA8EE17A10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7153A3-4663-6289-9CBB-097085F72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24" y="-2789"/>
            <a:ext cx="12208447" cy="699389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E00EAF-2CEE-EF2F-CDAF-1817709971FA}"/>
              </a:ext>
            </a:extLst>
          </p:cNvPr>
          <p:cNvSpPr/>
          <p:nvPr/>
        </p:nvSpPr>
        <p:spPr>
          <a:xfrm>
            <a:off x="165369" y="6177065"/>
            <a:ext cx="3073941" cy="573932"/>
          </a:xfrm>
          <a:prstGeom prst="round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B738E67-0445-564D-1B30-C76D95F230D9}"/>
              </a:ext>
            </a:extLst>
          </p:cNvPr>
          <p:cNvSpPr/>
          <p:nvPr/>
        </p:nvSpPr>
        <p:spPr>
          <a:xfrm>
            <a:off x="1702339" y="2811294"/>
            <a:ext cx="1352145" cy="982493"/>
          </a:xfrm>
          <a:prstGeom prst="ellipse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125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C0E0A-2715-4BF9-8659-0ED8629BA2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75224-81EB-4CDA-BBBE-44B4B2F3C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sz="900" i="1" dirty="0"/>
              <a:t>ICG/NEAMTWS XIX Session, 27 - 29 </a:t>
            </a:r>
            <a:r>
              <a:rPr lang="en-US" i="1" dirty="0"/>
              <a:t>November</a:t>
            </a:r>
            <a:r>
              <a:rPr lang="en-US" sz="900" i="1" dirty="0"/>
              <a:t> 2024. Paris, France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6454289-8ED9-01B6-3CE1-02B98D12D6B5}"/>
              </a:ext>
            </a:extLst>
          </p:cNvPr>
          <p:cNvSpPr txBox="1">
            <a:spLocks/>
          </p:cNvSpPr>
          <p:nvPr/>
        </p:nvSpPr>
        <p:spPr>
          <a:xfrm>
            <a:off x="3769360" y="765435"/>
            <a:ext cx="8130540" cy="657008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9144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l-GR" sz="2200" kern="100" dirty="0"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0FB2797-344A-F3F2-F4F8-BF8B55B0E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2719" y="108993"/>
            <a:ext cx="9966960" cy="529845"/>
          </a:xfrm>
        </p:spPr>
        <p:txBody>
          <a:bodyPr>
            <a:noAutofit/>
          </a:bodyPr>
          <a:lstStyle/>
          <a:p>
            <a:pPr algn="r"/>
            <a:r>
              <a:rPr lang="en-US" sz="3600" dirty="0"/>
              <a:t>Main challenges in TRRP implementation 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5FCADD-0E14-F4FA-C63D-D4CD875744C9}"/>
              </a:ext>
            </a:extLst>
          </p:cNvPr>
          <p:cNvSpPr txBox="1"/>
          <p:nvPr/>
        </p:nvSpPr>
        <p:spPr>
          <a:xfrm>
            <a:off x="233496" y="1099135"/>
            <a:ext cx="117081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/>
              <a:t>Adaptation to Local Contexts</a:t>
            </a:r>
            <a:r>
              <a:rPr lang="en-US" sz="2000" dirty="0"/>
              <a:t>: Adapting the TRRP to fit the specific needs and conditions of different communities can be challenging.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1CB967-C97A-2C80-3F8A-C08A660AEF80}"/>
              </a:ext>
            </a:extLst>
          </p:cNvPr>
          <p:cNvSpPr txBox="1"/>
          <p:nvPr/>
        </p:nvSpPr>
        <p:spPr>
          <a:xfrm>
            <a:off x="6290853" y="2904453"/>
            <a:ext cx="588518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/>
              <a:t>Sustainability</a:t>
            </a:r>
            <a:r>
              <a:rPr lang="en-US" sz="2000" dirty="0"/>
              <a:t>: Maintaining the momentum and ensuring the long-term sustainability of the </a:t>
            </a:r>
            <a:r>
              <a:rPr lang="en-US" sz="2000" dirty="0" err="1"/>
              <a:t>programme</a:t>
            </a:r>
            <a:r>
              <a:rPr lang="en-US" sz="2000" dirty="0"/>
              <a:t> requires continuous support from scientific and disaster/emergency experts, as well as ongoing funding and resources.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4BD2DA-1797-6A57-2FA6-2533AE286CA4}"/>
              </a:ext>
            </a:extLst>
          </p:cNvPr>
          <p:cNvSpPr txBox="1"/>
          <p:nvPr/>
        </p:nvSpPr>
        <p:spPr>
          <a:xfrm>
            <a:off x="235677" y="3011120"/>
            <a:ext cx="61264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/>
              <a:t>Resource Allocation:</a:t>
            </a:r>
            <a:r>
              <a:rPr lang="en-US" sz="2000" dirty="0"/>
              <a:t> Ensuring adequate financial and human resources for the implementation and maintenance of tsunami preparedness measures can be difficult.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152D71-206A-11FE-FB4C-651D7662FAC3}"/>
              </a:ext>
            </a:extLst>
          </p:cNvPr>
          <p:cNvSpPr txBox="1"/>
          <p:nvPr/>
        </p:nvSpPr>
        <p:spPr>
          <a:xfrm>
            <a:off x="6298650" y="1832161"/>
            <a:ext cx="56012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/>
              <a:t>Coordination</a:t>
            </a:r>
            <a:r>
              <a:rPr lang="en-US" sz="2000" dirty="0"/>
              <a:t>: Effective coordination between national, regional, and local authorities is essential.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FFCB58-0056-7721-F6D5-3593E92CCBCD}"/>
              </a:ext>
            </a:extLst>
          </p:cNvPr>
          <p:cNvSpPr txBox="1"/>
          <p:nvPr/>
        </p:nvSpPr>
        <p:spPr>
          <a:xfrm>
            <a:off x="233496" y="2001794"/>
            <a:ext cx="62698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/>
              <a:t>Community Engagement</a:t>
            </a:r>
            <a:r>
              <a:rPr lang="en-US" sz="2000" dirty="0"/>
              <a:t>: Gain the active participation and support of local communities</a:t>
            </a:r>
            <a:r>
              <a:rPr lang="el-GR" sz="2000" dirty="0"/>
              <a:t>. </a:t>
            </a:r>
            <a:endParaRPr lang="el-GR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CA7A8-36EF-5295-E37D-EE5ABD0BE1CC}"/>
              </a:ext>
            </a:extLst>
          </p:cNvPr>
          <p:cNvSpPr txBox="1"/>
          <p:nvPr/>
        </p:nvSpPr>
        <p:spPr>
          <a:xfrm>
            <a:off x="6282869" y="4717188"/>
            <a:ext cx="575509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/>
              <a:t>Technological Integration: </a:t>
            </a:r>
            <a:r>
              <a:rPr lang="en-US" sz="2000" dirty="0"/>
              <a:t>Implementing and maintaining advanced technologies for tsunami detection, forecasting, and alert dissemination can be resource-intensive and require specialized expertise.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67C6BD-EEEB-B69B-B2B1-27CAC4F436BA}"/>
              </a:ext>
            </a:extLst>
          </p:cNvPr>
          <p:cNvSpPr txBox="1"/>
          <p:nvPr/>
        </p:nvSpPr>
        <p:spPr>
          <a:xfrm>
            <a:off x="266157" y="4543615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/>
              <a:t>Compliance and Reporting: </a:t>
            </a:r>
            <a:r>
              <a:rPr lang="en-US" sz="2000" dirty="0"/>
              <a:t>Ensuring that communities meet the established indicators and maintain compliance with UNESCO requirements involves regular monitoring, evaluation, and reporting, which can be administratively demanding.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B36A00F2-07E5-F313-9551-C110C0B111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t="4147" r="2286" b="4839"/>
          <a:stretch/>
        </p:blipFill>
        <p:spPr>
          <a:xfrm>
            <a:off x="9873363" y="-10545"/>
            <a:ext cx="2397760" cy="9256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2106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3BE4A-137D-3B15-B7CF-9AFF7C21E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7683" y="1521375"/>
            <a:ext cx="10605617" cy="5336625"/>
          </a:xfrm>
        </p:spPr>
        <p:txBody>
          <a:bodyPr>
            <a:norm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333333"/>
                </a:solidFill>
              </a:rPr>
              <a:t>IOC-UNESCO DG ECHO </a:t>
            </a:r>
            <a:r>
              <a:rPr lang="en-US" sz="2400" b="1" i="1" dirty="0">
                <a:solidFill>
                  <a:srgbClr val="333333"/>
                </a:solidFill>
              </a:rPr>
              <a:t>CoastWAVE2.0</a:t>
            </a:r>
            <a:r>
              <a:rPr lang="en-US" sz="2400" b="1" dirty="0">
                <a:solidFill>
                  <a:srgbClr val="333333"/>
                </a:solidFill>
              </a:rPr>
              <a:t> </a:t>
            </a:r>
            <a:r>
              <a:rPr lang="en-US" sz="2400" dirty="0">
                <a:solidFill>
                  <a:srgbClr val="333333"/>
                </a:solidFill>
              </a:rPr>
              <a:t>Project</a:t>
            </a:r>
            <a:endParaRPr lang="en-US" sz="2400" u="sng" dirty="0">
              <a:solidFill>
                <a:srgbClr val="333333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en-US" sz="2400" b="1" i="1" dirty="0">
              <a:solidFill>
                <a:srgbClr val="333333"/>
              </a:solidFill>
            </a:endParaRPr>
          </a:p>
          <a:p>
            <a:pPr algn="just"/>
            <a:endParaRPr lang="en-US" sz="2400" b="1" dirty="0">
              <a:solidFill>
                <a:srgbClr val="333333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333333"/>
                </a:solidFill>
              </a:rPr>
              <a:t>Regional Initiatives for TRRP: </a:t>
            </a:r>
            <a:r>
              <a:rPr lang="en-US" sz="2400" b="1" i="1" dirty="0">
                <a:solidFill>
                  <a:srgbClr val="333333"/>
                </a:solidFill>
              </a:rPr>
              <a:t>NEAM-COMMITMENT</a:t>
            </a:r>
            <a:r>
              <a:rPr lang="en-US" sz="2400" i="1" dirty="0">
                <a:solidFill>
                  <a:srgbClr val="333333"/>
                </a:solidFill>
              </a:rPr>
              <a:t> EU Project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US" sz="2400" b="1" dirty="0">
              <a:solidFill>
                <a:srgbClr val="333333"/>
              </a:solidFill>
            </a:endParaRPr>
          </a:p>
          <a:p>
            <a:pPr algn="just"/>
            <a:endParaRPr lang="en-US" sz="2400" b="1" i="0" dirty="0">
              <a:solidFill>
                <a:srgbClr val="333333"/>
              </a:solidFill>
              <a:effectLst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333333"/>
                </a:solidFill>
              </a:rPr>
              <a:t>National Initiatives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en-US" sz="2400" dirty="0">
              <a:solidFill>
                <a:srgbClr val="333333"/>
              </a:solidFill>
            </a:endParaRPr>
          </a:p>
          <a:p>
            <a:pPr lvl="7" algn="just"/>
            <a:r>
              <a:rPr lang="en-US" sz="2600" dirty="0">
                <a:solidFill>
                  <a:srgbClr val="333333"/>
                </a:solidFill>
              </a:rPr>
              <a:t>…..</a:t>
            </a:r>
            <a:endParaRPr lang="en-US" sz="2600" b="1" dirty="0">
              <a:solidFill>
                <a:srgbClr val="333333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CF323-3420-FB29-C267-747B9FBD0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A70AC-0729-3605-683F-D6A6E1DA3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19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4C34241-39AE-E94E-193A-4191D31EB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sz="900" i="1" dirty="0"/>
              <a:t>ICG/NEAMTWS XIX Session, 27 - 29 </a:t>
            </a:r>
            <a:r>
              <a:rPr lang="en-US" i="1" dirty="0"/>
              <a:t>November</a:t>
            </a:r>
            <a:r>
              <a:rPr lang="en-US" sz="900" i="1" dirty="0"/>
              <a:t> 2024. Paris, France</a:t>
            </a:r>
          </a:p>
        </p:txBody>
      </p:sp>
      <p:pic>
        <p:nvPicPr>
          <p:cNvPr id="5" name="Imagen 2">
            <a:extLst>
              <a:ext uri="{FF2B5EF4-FFF2-40B4-BE49-F238E27FC236}">
                <a16:creationId xmlns:a16="http://schemas.microsoft.com/office/drawing/2014/main" id="{9D2196BE-671A-5D7D-40B1-BD495B6AE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8370" y="220331"/>
            <a:ext cx="3693084" cy="832112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F83B5D5-A713-E397-28FC-B8EB8A2F1D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t="4147" r="2286" b="4839"/>
          <a:stretch/>
        </p:blipFill>
        <p:spPr>
          <a:xfrm>
            <a:off x="237809" y="126763"/>
            <a:ext cx="2397760" cy="925680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58645F-9B8A-F3B1-FD98-157A5CB0434C}"/>
              </a:ext>
            </a:extLst>
          </p:cNvPr>
          <p:cNvSpPr txBox="1"/>
          <p:nvPr/>
        </p:nvSpPr>
        <p:spPr>
          <a:xfrm>
            <a:off x="2683770" y="106045"/>
            <a:ext cx="61010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cap="all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Future steps for TRRP implementation</a:t>
            </a:r>
            <a:r>
              <a:rPr lang="en-US" dirty="0"/>
              <a:t> 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99F9279-1D71-1C89-09B7-3874BF9CDCCC}"/>
              </a:ext>
            </a:extLst>
          </p:cNvPr>
          <p:cNvGrpSpPr/>
          <p:nvPr/>
        </p:nvGrpSpPr>
        <p:grpSpPr>
          <a:xfrm>
            <a:off x="876519" y="2186335"/>
            <a:ext cx="6324162" cy="3505055"/>
            <a:chOff x="990013" y="1979183"/>
            <a:chExt cx="6324162" cy="350505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7FBD065-6765-102E-FA4E-F05C8B98E470}"/>
                </a:ext>
              </a:extLst>
            </p:cNvPr>
            <p:cNvGrpSpPr/>
            <p:nvPr/>
          </p:nvGrpSpPr>
          <p:grpSpPr>
            <a:xfrm>
              <a:off x="2002726" y="4951336"/>
              <a:ext cx="1681556" cy="532902"/>
              <a:chOff x="-1204795" y="5435195"/>
              <a:chExt cx="1681556" cy="532902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6007F93-FCCC-6AA2-D4FE-4969351DE1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204795" y="5435195"/>
                <a:ext cx="733787" cy="532902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4E028869-3B49-A845-9C2D-E852921C7F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13166" y="5485846"/>
                <a:ext cx="689927" cy="459115"/>
              </a:xfrm>
              <a:prstGeom prst="rect">
                <a:avLst/>
              </a:prstGeom>
            </p:spPr>
          </p:pic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66A6FB4-9346-B0DC-C824-F0D9DE2BE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79372" y="3511910"/>
              <a:ext cx="731527" cy="48679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B1B80FF-C7E6-EC86-3B50-FA879538D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25755" y="3493191"/>
              <a:ext cx="796275" cy="52988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2070FF0-12A8-A062-D5B0-52D590471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20764" y="1993908"/>
              <a:ext cx="755288" cy="50261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7F1C3F5-834A-B5EF-D40C-6A9306837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6759" y="1979183"/>
              <a:ext cx="777416" cy="51733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B11ECC3-C85A-6E54-6595-535314AF3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80989" y="2011807"/>
              <a:ext cx="778777" cy="51918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FB62261-9167-9A0B-3708-CA0E569B6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V="1">
              <a:off x="2843504" y="1996132"/>
              <a:ext cx="777415" cy="51814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DD234F3-1333-963D-213B-0C43C6F4C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687998" y="1990076"/>
              <a:ext cx="761046" cy="506442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B267CA9-378A-EB90-401F-526D0150E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04657" y="2011807"/>
              <a:ext cx="731527" cy="48679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01524F0-5FD2-7D3B-0482-77DB7B1AA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0013" y="2017329"/>
              <a:ext cx="720093" cy="479189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B8915A6-1FD3-CE40-1A92-84BEF4174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03992" y="5001987"/>
              <a:ext cx="718786" cy="479190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B176F9A-9F4D-4860-CABB-E4DD47B7A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77331" y="3504871"/>
              <a:ext cx="718786" cy="47919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1BC3F38-496D-6336-0AD1-BB63F623A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03992" y="3503967"/>
              <a:ext cx="733787" cy="4883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0998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EA7F6-D47E-ADE3-0642-D9171BB23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82" y="349114"/>
            <a:ext cx="3171825" cy="1325563"/>
          </a:xfrm>
        </p:spPr>
        <p:txBody>
          <a:bodyPr>
            <a:normAutofit/>
          </a:bodyPr>
          <a:lstStyle/>
          <a:p>
            <a:r>
              <a:rPr lang="en-US" sz="32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4A1D4-217A-7EB1-2E46-9F1BA8E8D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182" y="2252844"/>
            <a:ext cx="5896818" cy="3928037"/>
          </a:xfrm>
        </p:spPr>
        <p:txBody>
          <a:bodyPr>
            <a:noAutofit/>
          </a:bodyPr>
          <a:lstStyle/>
          <a:p>
            <a:pPr marL="514350" indent="-514350">
              <a:spcAft>
                <a:spcPts val="1800"/>
              </a:spcAft>
              <a:buFont typeface="+mj-lt"/>
              <a:buAutoNum type="romanUcPeriod"/>
            </a:pPr>
            <a:r>
              <a:rPr lang="en-US" sz="2000" b="0" i="0" dirty="0">
                <a:solidFill>
                  <a:srgbClr val="202124"/>
                </a:solidFill>
                <a:effectLst/>
              </a:rPr>
              <a:t>PLAN OF ACTION AND </a:t>
            </a:r>
            <a:r>
              <a:rPr lang="en-US" sz="2000" dirty="0">
                <a:solidFill>
                  <a:srgbClr val="202124"/>
                </a:solidFill>
              </a:rPr>
              <a:t>UPDATES ON ACTIVITIES OF THE TASK TEAM </a:t>
            </a:r>
            <a:endParaRPr lang="en-US" sz="2000" b="0" i="0" dirty="0">
              <a:solidFill>
                <a:srgbClr val="202124"/>
              </a:solidFill>
              <a:effectLst/>
            </a:endParaRPr>
          </a:p>
          <a:p>
            <a:pPr marL="514350" indent="-514350">
              <a:spcAft>
                <a:spcPts val="1800"/>
              </a:spcAft>
              <a:buFont typeface="+mj-lt"/>
              <a:buAutoNum type="romanUcPeriod"/>
            </a:pPr>
            <a:r>
              <a:rPr lang="en-US" sz="2000" b="0" i="0" dirty="0">
                <a:solidFill>
                  <a:srgbClr val="202124"/>
                </a:solidFill>
                <a:effectLst/>
              </a:rPr>
              <a:t>PROGRESS IN THE IMPLEMENTATION OF TSUNAMI READY IN THE NEAM</a:t>
            </a:r>
          </a:p>
          <a:p>
            <a:pPr marL="514350" indent="-514350">
              <a:spcAft>
                <a:spcPts val="1800"/>
              </a:spcAft>
              <a:buFont typeface="+mj-lt"/>
              <a:buAutoNum type="romanUcPeriod"/>
            </a:pPr>
            <a:r>
              <a:rPr lang="en-US" sz="2000" dirty="0">
                <a:solidFill>
                  <a:srgbClr val="202124"/>
                </a:solidFill>
              </a:rPr>
              <a:t>BEST PRACTICES AND MAIN CHALLENGES IN IMPLEMENTING THE TRRP IN NEAM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dirty="0">
                <a:solidFill>
                  <a:srgbClr val="202124"/>
                </a:solidFill>
              </a:rPr>
              <a:t>RECOMMENDATIONS BY ICG NEAMTWS TT-TR</a:t>
            </a:r>
          </a:p>
          <a:p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1FA69-0185-0EA9-7EBF-553AA2D9B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A8ADA-6E8E-1FAF-4719-F34E0EC30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900" i="1" dirty="0"/>
              <a:t>ICG/NEAMTWS XIX Session, 27 - 29 </a:t>
            </a:r>
            <a:r>
              <a:rPr lang="en-US" i="1" dirty="0"/>
              <a:t>November</a:t>
            </a:r>
            <a:r>
              <a:rPr lang="en-US" sz="900" i="1" dirty="0"/>
              <a:t> 2024. Paris, France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AA928-BAB3-D01B-76B2-4143B3F9B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02224" y="6356349"/>
            <a:ext cx="987552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</a:t>
            </a:fld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6557B6-D3A4-F9FA-DB22-B566D06415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t="4147" r="2286" b="4839"/>
          <a:stretch/>
        </p:blipFill>
        <p:spPr>
          <a:xfrm>
            <a:off x="7792309" y="4767541"/>
            <a:ext cx="4399691" cy="1698546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A picture containing text, orange, room, gambling house&#10;&#10;Description automatically generated">
            <a:extLst>
              <a:ext uri="{FF2B5EF4-FFF2-40B4-BE49-F238E27FC236}">
                <a16:creationId xmlns:a16="http://schemas.microsoft.com/office/drawing/2014/main" id="{8F875936-384B-B2A2-E0EA-F4958DF154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51" y="238141"/>
            <a:ext cx="1547507" cy="154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12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D2AE59-5630-4D5C-83A9-4CDEF4D7D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170" y="643880"/>
            <a:ext cx="9064630" cy="555000"/>
          </a:xfrm>
        </p:spPr>
        <p:txBody>
          <a:bodyPr>
            <a:noAutofit/>
          </a:bodyPr>
          <a:lstStyle/>
          <a:p>
            <a:r>
              <a:rPr lang="en-US" sz="3200" dirty="0"/>
              <a:t>Tsunami Ready Recognition </a:t>
            </a:r>
            <a:r>
              <a:rPr lang="en-US" sz="3200" dirty="0" err="1"/>
              <a:t>Programme</a:t>
            </a:r>
            <a:br>
              <a:rPr lang="en-US" sz="3200" dirty="0"/>
            </a:br>
            <a:br>
              <a:rPr lang="en-US" sz="3200" dirty="0"/>
            </a:br>
            <a:endParaRPr lang="en-US" sz="32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7CBD0CB-309E-DBD9-62CA-9091B5FC0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480" y="989010"/>
            <a:ext cx="6450932" cy="487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D093A539-DD42-A28E-8D43-C26A012D078B}"/>
              </a:ext>
            </a:extLst>
          </p:cNvPr>
          <p:cNvSpPr txBox="1">
            <a:spLocks/>
          </p:cNvSpPr>
          <p:nvPr/>
        </p:nvSpPr>
        <p:spPr>
          <a:xfrm>
            <a:off x="3983222" y="5708851"/>
            <a:ext cx="5651521" cy="5052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1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ECD8C0-8F16-7235-D740-463B95DC6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2024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6B962BB-BF2A-D274-B9F4-11A08C954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20</a:t>
            </a:fld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052976E3-3A1A-59CE-4D7B-0550D33EF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sz="900" i="1" dirty="0"/>
              <a:t>ICG/NEAMTWS XIX Session, 27 - 29 </a:t>
            </a:r>
            <a:r>
              <a:rPr lang="en-US" i="1" dirty="0"/>
              <a:t>November</a:t>
            </a:r>
            <a:r>
              <a:rPr lang="en-US" sz="900" i="1" dirty="0"/>
              <a:t> 2024. Paris, France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B850F3-98F3-4465-687A-9E78E1A91195}"/>
              </a:ext>
            </a:extLst>
          </p:cNvPr>
          <p:cNvSpPr txBox="1"/>
          <p:nvPr/>
        </p:nvSpPr>
        <p:spPr>
          <a:xfrm>
            <a:off x="405445" y="2515224"/>
            <a:ext cx="52130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</a:rPr>
              <a:t>List of Tsunami Ready Indicators organized within the categories of Assessment, Preparedness and Response (</a:t>
            </a:r>
            <a:r>
              <a:rPr lang="en-US" b="1" i="1" dirty="0">
                <a:solidFill>
                  <a:srgbClr val="000000"/>
                </a:solidFill>
              </a:rPr>
              <a:t>IOC Manual and Guides 74, 2022</a:t>
            </a:r>
            <a:r>
              <a:rPr lang="en-US" i="1" dirty="0">
                <a:solidFill>
                  <a:srgbClr val="000000"/>
                </a:solidFill>
              </a:rPr>
              <a:t>)</a:t>
            </a:r>
            <a:br>
              <a:rPr lang="en-US" noProof="1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689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4B6DF-09F5-FCEA-9ADF-DE3C9999D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FF6FE51-A5B6-79C2-7B7F-DA63AB9D6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93560" y="4360070"/>
            <a:ext cx="5164782" cy="1088230"/>
          </a:xfrm>
        </p:spPr>
        <p:txBody>
          <a:bodyPr>
            <a:noAutofit/>
          </a:bodyPr>
          <a:lstStyle/>
          <a:p>
            <a:pPr algn="r"/>
            <a:r>
              <a:rPr lang="en-GB" sz="1800" i="1" dirty="0">
                <a:solidFill>
                  <a:prstClr val="black"/>
                </a:solidFill>
              </a:rPr>
              <a:t>Co chairs</a:t>
            </a:r>
          </a:p>
          <a:p>
            <a:pPr algn="r"/>
            <a:r>
              <a:rPr lang="en-GB" sz="2200" dirty="0">
                <a:solidFill>
                  <a:prstClr val="black"/>
                </a:solidFill>
              </a:rPr>
              <a:t>Elena </a:t>
            </a:r>
            <a:r>
              <a:rPr lang="en-GB" sz="2200" dirty="0" err="1">
                <a:solidFill>
                  <a:prstClr val="black"/>
                </a:solidFill>
              </a:rPr>
              <a:t>Daskalaki</a:t>
            </a:r>
            <a:r>
              <a:rPr lang="en-GB" sz="2200" dirty="0">
                <a:solidFill>
                  <a:prstClr val="black"/>
                </a:solidFill>
              </a:rPr>
              <a:t> (Greece)</a:t>
            </a:r>
          </a:p>
          <a:p>
            <a:pPr algn="r"/>
            <a:r>
              <a:rPr lang="en-GB" sz="2200" dirty="0">
                <a:solidFill>
                  <a:prstClr val="black"/>
                </a:solidFill>
              </a:rPr>
              <a:t>Maria Ana Baptista (Portugal)</a:t>
            </a:r>
          </a:p>
        </p:txBody>
      </p:sp>
      <p:pic>
        <p:nvPicPr>
          <p:cNvPr id="16" name="Picture 15" descr="A picture containing text, orange, room, gambling house&#10;&#10;Description automatically generated">
            <a:extLst>
              <a:ext uri="{FF2B5EF4-FFF2-40B4-BE49-F238E27FC236}">
                <a16:creationId xmlns:a16="http://schemas.microsoft.com/office/drawing/2014/main" id="{63D33E60-2F90-2394-E8FC-CED418ABE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29" y="4201091"/>
            <a:ext cx="2305250" cy="2305250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6A98C2F3-89B4-45FE-C8FA-E3AFD95F4E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t="4147" r="2286" b="4839"/>
          <a:stretch/>
        </p:blipFill>
        <p:spPr>
          <a:xfrm>
            <a:off x="7792309" y="107952"/>
            <a:ext cx="4399691" cy="1698546"/>
          </a:xfrm>
          <a:prstGeom prst="rect">
            <a:avLst/>
          </a:prstGeom>
          <a:ln>
            <a:noFill/>
          </a:ln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7A79FC85-655A-1415-A35A-F8E0561CBE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93560" y="1924810"/>
            <a:ext cx="4941771" cy="2672668"/>
          </a:xfrm>
        </p:spPr>
        <p:txBody>
          <a:bodyPr/>
          <a:lstStyle/>
          <a:p>
            <a:pPr algn="r">
              <a:lnSpc>
                <a:spcPct val="115000"/>
              </a:lnSpc>
            </a:pPr>
            <a:r>
              <a:rPr lang="en-GB" sz="3200" dirty="0">
                <a:solidFill>
                  <a:srgbClr val="000000"/>
                </a:solidFill>
              </a:rPr>
              <a:t>ICG NEAMTWS</a:t>
            </a:r>
            <a:br>
              <a:rPr lang="en-GB" sz="3200" dirty="0">
                <a:solidFill>
                  <a:srgbClr val="000000"/>
                </a:solidFill>
              </a:rPr>
            </a:br>
            <a:r>
              <a:rPr lang="en-GB" sz="3600" b="1" dirty="0">
                <a:solidFill>
                  <a:srgbClr val="000000"/>
                </a:solidFill>
              </a:rPr>
              <a:t>Task Team on Tsunami Ready</a:t>
            </a:r>
            <a:br>
              <a:rPr lang="en-GB" sz="3600" b="1" dirty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EBE552-1518-0D1C-0564-B13EDC5E335E}"/>
              </a:ext>
            </a:extLst>
          </p:cNvPr>
          <p:cNvSpPr txBox="1"/>
          <p:nvPr/>
        </p:nvSpPr>
        <p:spPr>
          <a:xfrm>
            <a:off x="4136698" y="6296485"/>
            <a:ext cx="80553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ICG NEAMTWS XIX Session, 27 - 29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November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2024, Paris, France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3B97D8-7FC8-C816-21D8-CFE4929849A2}"/>
              </a:ext>
            </a:extLst>
          </p:cNvPr>
          <p:cNvSpPr txBox="1"/>
          <p:nvPr/>
        </p:nvSpPr>
        <p:spPr>
          <a:xfrm rot="20886190">
            <a:off x="1902920" y="1665060"/>
            <a:ext cx="4794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Forte" panose="03060902040502070203" pitchFamily="66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461650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9D712D1-B51E-250A-4428-27B07F6961BC}"/>
              </a:ext>
            </a:extLst>
          </p:cNvPr>
          <p:cNvSpPr txBox="1"/>
          <p:nvPr/>
        </p:nvSpPr>
        <p:spPr>
          <a:xfrm>
            <a:off x="979714" y="93031"/>
            <a:ext cx="5051497" cy="859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en-GB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TASK TEAM ON TSUNAMI READY: PLAN OF ACTION FOR 2023-2024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CFEE232-9C29-788F-648B-D0A37EA3B468}"/>
              </a:ext>
            </a:extLst>
          </p:cNvPr>
          <p:cNvGrpSpPr/>
          <p:nvPr/>
        </p:nvGrpSpPr>
        <p:grpSpPr>
          <a:xfrm>
            <a:off x="35377" y="937964"/>
            <a:ext cx="12036649" cy="2367554"/>
            <a:chOff x="157480" y="1015989"/>
            <a:chExt cx="11842095" cy="236755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6E33D24-09D9-BD97-1313-0115EB1AC1BE}"/>
                </a:ext>
              </a:extLst>
            </p:cNvPr>
            <p:cNvSpPr/>
            <p:nvPr/>
          </p:nvSpPr>
          <p:spPr>
            <a:xfrm>
              <a:off x="157480" y="1015989"/>
              <a:ext cx="11823884" cy="23675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8909CB5-BF92-364B-3A2F-7A3D3FC05F4E}"/>
                </a:ext>
              </a:extLst>
            </p:cNvPr>
            <p:cNvSpPr txBox="1"/>
            <p:nvPr/>
          </p:nvSpPr>
          <p:spPr>
            <a:xfrm>
              <a:off x="272213" y="1471186"/>
              <a:ext cx="11727362" cy="1886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ü"/>
                <a:tabLst>
                  <a:tab pos="6751320" algn="l"/>
                  <a:tab pos="6931025" algn="dec"/>
                </a:tabLst>
              </a:pPr>
              <a:r>
                <a:rPr lang="en-US" sz="2000" dirty="0">
                  <a:cs typeface="Arial" panose="020B0604020202020204" pitchFamily="34" charset="0"/>
                </a:rPr>
                <a:t>An update of ICG/NEAMTWS WGs and TTs members (November 2024)</a:t>
              </a:r>
              <a:r>
                <a:rPr lang="en-US" sz="2000" dirty="0">
                  <a:cs typeface="Arial" panose="020B0604020202020204" pitchFamily="34" charset="0"/>
                  <a:sym typeface="Wingdings" panose="05000000000000000000" pitchFamily="2" charset="2"/>
                </a:rPr>
                <a:t> </a:t>
              </a:r>
            </a:p>
            <a:p>
              <a:pPr marL="1257300" lvl="2" indent="-342900">
                <a:lnSpc>
                  <a:spcPct val="150000"/>
                </a:lnSpc>
                <a:buFont typeface="Wingdings" panose="05000000000000000000" pitchFamily="2" charset="2"/>
                <a:buChar char="v"/>
                <a:tabLst>
                  <a:tab pos="6751320" algn="l"/>
                  <a:tab pos="6931025" algn="dec"/>
                </a:tabLst>
              </a:pPr>
              <a:r>
                <a:rPr lang="en-US" sz="2000" dirty="0">
                  <a:cs typeface="Arial" panose="020B0604020202020204" pitchFamily="34" charset="0"/>
                </a:rPr>
                <a:t>Total members of TT-TR = 15+2 co-chairs</a:t>
              </a:r>
            </a:p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ü"/>
                <a:tabLst>
                  <a:tab pos="6751320" algn="l"/>
                  <a:tab pos="6931025" algn="dec"/>
                </a:tabLst>
              </a:pPr>
              <a:r>
                <a:rPr lang="en-US" sz="2000" dirty="0">
                  <a:cs typeface="Arial" panose="020B0604020202020204" pitchFamily="34" charset="0"/>
                </a:rPr>
                <a:t>An online list was shared by the Tech. Secretary to the TNCs-a review of the list during the ICG/NEAMTWS-XIX Session is needed</a:t>
              </a:r>
              <a:endParaRPr lang="es-ES" sz="2000" dirty="0">
                <a:cs typeface="Arial" panose="020B0604020202020204" pitchFamily="34" charset="0"/>
              </a:endParaRPr>
            </a:p>
          </p:txBody>
        </p:sp>
      </p:grpSp>
      <p:sp>
        <p:nvSpPr>
          <p:cNvPr id="2" name="Date Placeholder 8">
            <a:extLst>
              <a:ext uri="{FF2B5EF4-FFF2-40B4-BE49-F238E27FC236}">
                <a16:creationId xmlns:a16="http://schemas.microsoft.com/office/drawing/2014/main" id="{9444FF5C-C44D-1C97-F32F-DCA9F21A91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2024</a:t>
            </a:r>
          </a:p>
        </p:txBody>
      </p:sp>
      <p:sp>
        <p:nvSpPr>
          <p:cNvPr id="9" name="Footer Placeholder 9">
            <a:extLst>
              <a:ext uri="{FF2B5EF4-FFF2-40B4-BE49-F238E27FC236}">
                <a16:creationId xmlns:a16="http://schemas.microsoft.com/office/drawing/2014/main" id="{E620C41C-A71C-8B7B-3682-BD3BC1B2A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sz="900" i="1" dirty="0"/>
              <a:t>ICG/NEAMTWS XIX Session, 27 - 29 </a:t>
            </a:r>
            <a:r>
              <a:rPr lang="en-US" i="1" dirty="0"/>
              <a:t>November</a:t>
            </a:r>
            <a:r>
              <a:rPr lang="en-US" sz="900" i="1" dirty="0"/>
              <a:t> 2024. Paris, France</a:t>
            </a:r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F402F464-9476-66DE-063F-3C3E13B1F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2315D90-87C8-1A5C-322C-9BD38A6BE0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t="4147" r="2286" b="4839"/>
          <a:stretch/>
        </p:blipFill>
        <p:spPr>
          <a:xfrm>
            <a:off x="9873363" y="-10545"/>
            <a:ext cx="2397760" cy="925680"/>
          </a:xfrm>
          <a:prstGeom prst="rect">
            <a:avLst/>
          </a:prstGeom>
          <a:ln>
            <a:noFill/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7A4F16F-1711-C106-9DB7-79C99F017BF9}"/>
              </a:ext>
            </a:extLst>
          </p:cNvPr>
          <p:cNvGrpSpPr/>
          <p:nvPr/>
        </p:nvGrpSpPr>
        <p:grpSpPr>
          <a:xfrm>
            <a:off x="53588" y="3351176"/>
            <a:ext cx="11999928" cy="3370300"/>
            <a:chOff x="355601" y="2411464"/>
            <a:chExt cx="10998200" cy="398272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88E66C5-2D91-ADC0-96DB-4BC9E6C69108}"/>
                </a:ext>
              </a:extLst>
            </p:cNvPr>
            <p:cNvSpPr/>
            <p:nvPr/>
          </p:nvSpPr>
          <p:spPr>
            <a:xfrm>
              <a:off x="355601" y="2411464"/>
              <a:ext cx="10998200" cy="398272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6FFCAD1-90EC-D7A2-C9F2-CC732DE31CBE}"/>
                </a:ext>
              </a:extLst>
            </p:cNvPr>
            <p:cNvSpPr txBox="1"/>
            <p:nvPr/>
          </p:nvSpPr>
          <p:spPr>
            <a:xfrm>
              <a:off x="502933" y="3126472"/>
              <a:ext cx="10833930" cy="28974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58775" indent="-358775">
                <a:spcAft>
                  <a:spcPts val="800"/>
                </a:spcAft>
                <a:buFont typeface="Wingdings" panose="05000000000000000000" pitchFamily="2" charset="2"/>
                <a:buChar char="ü"/>
                <a:tabLst>
                  <a:tab pos="6751320" algn="l"/>
                  <a:tab pos="6931025" algn="dec"/>
                </a:tabLst>
              </a:pPr>
              <a:r>
                <a:rPr lang="en-US" sz="2000" dirty="0"/>
                <a:t>Participating in the </a:t>
              </a:r>
              <a:r>
                <a:rPr lang="en-US" sz="2000" dirty="0" err="1"/>
                <a:t>CoastWave</a:t>
              </a:r>
              <a:r>
                <a:rPr lang="en-US" sz="2000" dirty="0"/>
                <a:t> 2.0 </a:t>
              </a:r>
              <a:r>
                <a:rPr lang="en-US" sz="2000" b="1" dirty="0"/>
                <a:t>Project Steering Committee </a:t>
              </a:r>
              <a:r>
                <a:rPr lang="en-US" sz="2000" dirty="0"/>
                <a:t>(PSC) </a:t>
              </a:r>
              <a:r>
                <a:rPr lang="en-US" sz="2000" dirty="0">
                  <a:cs typeface="Arial" panose="020B0604020202020204" pitchFamily="34" charset="0"/>
                </a:rPr>
                <a:t>to provide strategic guidance on project activities, undertake review of project outputs, and regularly oversee project progress to ensure project quality and milestone delivery according to the work plan. </a:t>
              </a:r>
            </a:p>
            <a:p>
              <a:pPr marL="358775" indent="-358775">
                <a:spcAft>
                  <a:spcPts val="800"/>
                </a:spcAft>
                <a:buFont typeface="Wingdings" panose="05000000000000000000" pitchFamily="2" charset="2"/>
                <a:buChar char="ü"/>
                <a:tabLst>
                  <a:tab pos="6751320" algn="l"/>
                  <a:tab pos="6931025" algn="dec"/>
                </a:tabLst>
              </a:pPr>
              <a:r>
                <a:rPr lang="en-US" sz="2000" dirty="0">
                  <a:cs typeface="Arial" panose="020B0604020202020204" pitchFamily="34" charset="0"/>
                </a:rPr>
                <a:t>A jointly </a:t>
              </a:r>
              <a:r>
                <a:rPr lang="en-US" sz="2000" b="1" dirty="0">
                  <a:cs typeface="Arial" panose="020B0604020202020204" pitchFamily="34" charset="0"/>
                </a:rPr>
                <a:t>monitoring of </a:t>
              </a:r>
              <a:r>
                <a:rPr lang="en-US" sz="2000" dirty="0">
                  <a:cs typeface="Arial" panose="020B0604020202020204" pitchFamily="34" charset="0"/>
                </a:rPr>
                <a:t>TR projects</a:t>
              </a:r>
              <a:r>
                <a:rPr lang="en-US" sz="2000" b="1" dirty="0">
                  <a:cs typeface="Arial" panose="020B0604020202020204" pitchFamily="34" charset="0"/>
                </a:rPr>
                <a:t> </a:t>
              </a:r>
              <a:r>
                <a:rPr lang="en-US" sz="2000" dirty="0">
                  <a:cs typeface="Arial" panose="020B0604020202020204" pitchFamily="34" charset="0"/>
                </a:rPr>
                <a:t>is being carried out between TT-TR, Tsunami Resilience Section (TRS), Technical Secretariat of ICG/NEAMTWS and </a:t>
              </a:r>
              <a:r>
                <a:rPr lang="en-US" sz="2000" dirty="0" err="1">
                  <a:cs typeface="Arial" panose="020B0604020202020204" pitchFamily="34" charset="0"/>
                </a:rPr>
                <a:t>CoastWAVE</a:t>
              </a:r>
              <a:r>
                <a:rPr lang="en-US" sz="2000" dirty="0">
                  <a:cs typeface="Arial" panose="020B0604020202020204" pitchFamily="34" charset="0"/>
                </a:rPr>
                <a:t> (phase 1) project coordinators.</a:t>
              </a:r>
            </a:p>
            <a:p>
              <a:pPr marL="358775" indent="-358775">
                <a:spcAft>
                  <a:spcPts val="800"/>
                </a:spcAft>
                <a:buFont typeface="Wingdings" panose="05000000000000000000" pitchFamily="2" charset="2"/>
                <a:buChar char="ü"/>
                <a:tabLst>
                  <a:tab pos="6751320" algn="l"/>
                  <a:tab pos="6931025" algn="dec"/>
                </a:tabLst>
              </a:pPr>
              <a:r>
                <a:rPr lang="en-US" sz="2000" dirty="0">
                  <a:cs typeface="Arial" panose="020B0604020202020204" pitchFamily="34" charset="0"/>
                </a:rPr>
                <a:t>Advice and support was provided to </a:t>
              </a:r>
              <a:r>
                <a:rPr lang="pt-PT" sz="2000" dirty="0">
                  <a:cs typeface="Arial" panose="020B0604020202020204" pitchFamily="34" charset="0"/>
                </a:rPr>
                <a:t>Loulé (</a:t>
              </a:r>
              <a:r>
                <a:rPr lang="pt-PT" sz="2000" b="1" dirty="0">
                  <a:cs typeface="Arial" panose="020B0604020202020204" pitchFamily="34" charset="0"/>
                </a:rPr>
                <a:t>Portugal</a:t>
              </a:r>
              <a:r>
                <a:rPr lang="pt-PT" sz="2000" dirty="0">
                  <a:cs typeface="Arial" panose="020B0604020202020204" pitchFamily="34" charset="0"/>
                </a:rPr>
                <a:t>)</a:t>
              </a:r>
              <a:r>
                <a:rPr lang="en-US" sz="2000" dirty="0">
                  <a:cs typeface="Arial" panose="020B0604020202020204" pitchFamily="34" charset="0"/>
                </a:rPr>
                <a:t> Municipal Civil Protection to apply for the TRRP (meeting and emails exchange).</a:t>
              </a:r>
              <a:endParaRPr lang="en-US" sz="2000" b="1" dirty="0"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C7A371A-5B89-C388-BF27-9CA9B830A703}"/>
              </a:ext>
            </a:extLst>
          </p:cNvPr>
          <p:cNvGrpSpPr/>
          <p:nvPr/>
        </p:nvGrpSpPr>
        <p:grpSpPr>
          <a:xfrm>
            <a:off x="274332" y="1014751"/>
            <a:ext cx="1410763" cy="383144"/>
            <a:chOff x="5772914" y="239978"/>
            <a:chExt cx="1410763" cy="3831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DB7FF78-5A37-3D11-02D0-676D5F7ED5D7}"/>
                </a:ext>
              </a:extLst>
            </p:cNvPr>
            <p:cNvSpPr/>
            <p:nvPr/>
          </p:nvSpPr>
          <p:spPr>
            <a:xfrm>
              <a:off x="5830405" y="239978"/>
              <a:ext cx="1353272" cy="383144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B5F19B0-3C7C-14CE-8F4C-3E9A7D160EAB}"/>
                </a:ext>
              </a:extLst>
            </p:cNvPr>
            <p:cNvSpPr txBox="1"/>
            <p:nvPr/>
          </p:nvSpPr>
          <p:spPr>
            <a:xfrm>
              <a:off x="5772914" y="247570"/>
              <a:ext cx="1410762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algn="ctr" defTabSz="914400" rtl="0" eaLnBrk="1" latinLnBrk="0" hangingPunct="1">
                <a:lnSpc>
                  <a:spcPct val="107000"/>
                </a:lnSpc>
                <a:spcAft>
                  <a:spcPts val="800"/>
                </a:spcAft>
              </a:pPr>
              <a:r>
                <a:rPr lang="en-GB" sz="1800" kern="1200" dirty="0">
                  <a:effectLst/>
                  <a:latin typeface="Calibri" panose="020F0502020204030204" pitchFamily="34" charset="0"/>
                  <a:cs typeface="Times New Roman" panose="02020603050405020304" pitchFamily="18" charset="0"/>
                </a:rPr>
                <a:t>Objective 1</a:t>
              </a:r>
              <a:endParaRPr lang="es-ES" sz="1800" kern="1200" dirty="0">
                <a:effectLst/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1E03D2C-B45B-69F1-1AC5-5474319E4CBA}"/>
              </a:ext>
            </a:extLst>
          </p:cNvPr>
          <p:cNvGrpSpPr/>
          <p:nvPr/>
        </p:nvGrpSpPr>
        <p:grpSpPr>
          <a:xfrm>
            <a:off x="274331" y="3462135"/>
            <a:ext cx="1410763" cy="383144"/>
            <a:chOff x="5772914" y="239978"/>
            <a:chExt cx="1410763" cy="38314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2309B51-0093-6B8B-B129-1EC13B138E24}"/>
                </a:ext>
              </a:extLst>
            </p:cNvPr>
            <p:cNvSpPr/>
            <p:nvPr/>
          </p:nvSpPr>
          <p:spPr>
            <a:xfrm>
              <a:off x="5830405" y="239978"/>
              <a:ext cx="1353272" cy="383144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2A2C305-8AFE-B055-64FF-7779F347AC1D}"/>
                </a:ext>
              </a:extLst>
            </p:cNvPr>
            <p:cNvSpPr txBox="1"/>
            <p:nvPr/>
          </p:nvSpPr>
          <p:spPr>
            <a:xfrm>
              <a:off x="5772914" y="247570"/>
              <a:ext cx="1410762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algn="ctr" defTabSz="914400" rtl="0" eaLnBrk="1" latinLnBrk="0" hangingPunct="1">
                <a:lnSpc>
                  <a:spcPct val="107000"/>
                </a:lnSpc>
                <a:spcAft>
                  <a:spcPts val="800"/>
                </a:spcAft>
              </a:pPr>
              <a:r>
                <a:rPr lang="en-GB" sz="1800" kern="1200" dirty="0">
                  <a:effectLst/>
                  <a:latin typeface="Calibri" panose="020F0502020204030204" pitchFamily="34" charset="0"/>
                  <a:cs typeface="Times New Roman" panose="02020603050405020304" pitchFamily="18" charset="0"/>
                </a:rPr>
                <a:t>Objective 2</a:t>
              </a:r>
              <a:endParaRPr lang="es-ES" sz="1800" kern="1200" dirty="0">
                <a:effectLst/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273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ABDB971-AFCA-7CFF-B449-3B8272B3BB62}"/>
              </a:ext>
            </a:extLst>
          </p:cNvPr>
          <p:cNvSpPr/>
          <p:nvPr/>
        </p:nvSpPr>
        <p:spPr>
          <a:xfrm>
            <a:off x="72192" y="953010"/>
            <a:ext cx="11968943" cy="267825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F24BB7-C87B-363D-51A3-1FDC8741070B}"/>
              </a:ext>
            </a:extLst>
          </p:cNvPr>
          <p:cNvSpPr txBox="1"/>
          <p:nvPr/>
        </p:nvSpPr>
        <p:spPr>
          <a:xfrm>
            <a:off x="271518" y="1480029"/>
            <a:ext cx="1184829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775" indent="-358775"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6751320" algn="l"/>
                <a:tab pos="6931025" algn="dec"/>
              </a:tabLst>
            </a:pPr>
            <a:r>
              <a:rPr lang="en-US" sz="2000" dirty="0">
                <a:cs typeface="Arial" panose="020B0604020202020204" pitchFamily="34" charset="0"/>
              </a:rPr>
              <a:t>Observations and contributions were made at the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Inter ICG TOWS Task Team on Disaster Management and Preparedness</a:t>
            </a:r>
            <a:r>
              <a:rPr lang="en-US" sz="2000" dirty="0">
                <a:cs typeface="Arial" panose="020B0604020202020204" pitchFamily="34" charset="0"/>
              </a:rPr>
              <a:t> – IOC UNESCO Feb. 2024</a:t>
            </a:r>
          </a:p>
          <a:p>
            <a:pPr marL="358775" indent="-358775"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6751320" algn="l"/>
                <a:tab pos="6931025" algn="dec"/>
              </a:tabLst>
            </a:pPr>
            <a:r>
              <a:rPr lang="en-US" sz="2000" dirty="0">
                <a:cs typeface="Arial" panose="020B0604020202020204" pitchFamily="34" charset="0"/>
              </a:rPr>
              <a:t>Identification of the main challenges faced by the countries of the NEAM region in the implementation of the TRRP.</a:t>
            </a:r>
          </a:p>
          <a:p>
            <a:pPr marL="358775" indent="-358775"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6751320" algn="l"/>
                <a:tab pos="6931025" algn="dec"/>
              </a:tabLst>
            </a:pPr>
            <a:r>
              <a:rPr lang="en-US" sz="2000" dirty="0">
                <a:cs typeface="Arial" panose="020B0604020202020204" pitchFamily="34" charset="0"/>
              </a:rPr>
              <a:t>Identification of </a:t>
            </a:r>
            <a:r>
              <a:rPr lang="en-US" sz="2000" b="1" dirty="0">
                <a:cs typeface="Arial" panose="020B0604020202020204" pitchFamily="34" charset="0"/>
              </a:rPr>
              <a:t>critical points </a:t>
            </a:r>
            <a:r>
              <a:rPr lang="en-US" sz="2000" dirty="0">
                <a:cs typeface="Arial" panose="020B0604020202020204" pitchFamily="34" charset="0"/>
              </a:rPr>
              <a:t>based on current TRRP initiatives in NEAM countries and other ICGs, looking into solutions and </a:t>
            </a:r>
            <a:r>
              <a:rPr lang="en-US" sz="2000" b="1" dirty="0">
                <a:cs typeface="Arial" panose="020B0604020202020204" pitchFamily="34" charset="0"/>
              </a:rPr>
              <a:t>methodologies</a:t>
            </a:r>
            <a:r>
              <a:rPr lang="en-US" sz="2000" dirty="0">
                <a:cs typeface="Arial" panose="020B0604020202020204" pitchFamily="34" charset="0"/>
              </a:rPr>
              <a:t> to address them.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84A1BB6-AA69-A302-CFCD-9B16034995E3}"/>
              </a:ext>
            </a:extLst>
          </p:cNvPr>
          <p:cNvGrpSpPr/>
          <p:nvPr/>
        </p:nvGrpSpPr>
        <p:grpSpPr>
          <a:xfrm>
            <a:off x="8388929" y="208390"/>
            <a:ext cx="434952" cy="369332"/>
            <a:chOff x="772160" y="2542653"/>
            <a:chExt cx="434952" cy="369332"/>
          </a:xfrm>
        </p:grpSpPr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5ECDDF75-EFA9-B9E4-C4CA-0F19719A13EF}"/>
                </a:ext>
              </a:extLst>
            </p:cNvPr>
            <p:cNvSpPr/>
            <p:nvPr/>
          </p:nvSpPr>
          <p:spPr>
            <a:xfrm rot="10800000">
              <a:off x="1054099" y="2585720"/>
              <a:ext cx="153013" cy="306028"/>
            </a:xfrm>
            <a:custGeom>
              <a:avLst/>
              <a:gdLst>
                <a:gd name="connsiteX0" fmla="*/ 248920 w 248920"/>
                <a:gd name="connsiteY0" fmla="*/ 0 h 497840"/>
                <a:gd name="connsiteX1" fmla="*/ 248920 w 248920"/>
                <a:gd name="connsiteY1" fmla="*/ 497840 h 497840"/>
                <a:gd name="connsiteX2" fmla="*/ 0 w 248920"/>
                <a:gd name="connsiteY2" fmla="*/ 248920 h 497840"/>
                <a:gd name="connsiteX3" fmla="*/ 248920 w 248920"/>
                <a:gd name="connsiteY3" fmla="*/ 0 h 497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920" h="497840">
                  <a:moveTo>
                    <a:pt x="248920" y="0"/>
                  </a:moveTo>
                  <a:lnTo>
                    <a:pt x="248920" y="497840"/>
                  </a:lnTo>
                  <a:cubicBezTo>
                    <a:pt x="111445" y="497840"/>
                    <a:pt x="0" y="386395"/>
                    <a:pt x="0" y="248920"/>
                  </a:cubicBezTo>
                  <a:cubicBezTo>
                    <a:pt x="0" y="111445"/>
                    <a:pt x="111445" y="0"/>
                    <a:pt x="2489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A2A9FD-B90D-FC05-05F4-262432F3AE01}"/>
                </a:ext>
              </a:extLst>
            </p:cNvPr>
            <p:cNvSpPr txBox="1"/>
            <p:nvPr/>
          </p:nvSpPr>
          <p:spPr>
            <a:xfrm>
              <a:off x="772160" y="2542653"/>
              <a:ext cx="199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9BCFED8-4633-ED24-35D6-3CD526B1FAC5}"/>
              </a:ext>
            </a:extLst>
          </p:cNvPr>
          <p:cNvSpPr txBox="1"/>
          <p:nvPr/>
        </p:nvSpPr>
        <p:spPr>
          <a:xfrm>
            <a:off x="979714" y="93031"/>
            <a:ext cx="5051497" cy="859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en-GB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TASK TEAM ON TSUNAMI READY: PLAN OF ACTION FOR 2023-2024</a:t>
            </a:r>
          </a:p>
        </p:txBody>
      </p:sp>
      <p:sp>
        <p:nvSpPr>
          <p:cNvPr id="4" name="Date Placeholder 8">
            <a:extLst>
              <a:ext uri="{FF2B5EF4-FFF2-40B4-BE49-F238E27FC236}">
                <a16:creationId xmlns:a16="http://schemas.microsoft.com/office/drawing/2014/main" id="{9A8C77FD-866A-C827-E915-F764A8223F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2024</a:t>
            </a:r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AE00D85C-A994-2B08-71F2-4E8880F51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sz="900" i="1" dirty="0"/>
              <a:t>ICG/NEAMTWS XIX Session, 27 - 29 </a:t>
            </a:r>
            <a:r>
              <a:rPr lang="en-US" i="1" dirty="0"/>
              <a:t>November</a:t>
            </a:r>
            <a:r>
              <a:rPr lang="en-US" sz="900" i="1" dirty="0"/>
              <a:t> 2024. Paris, France</a:t>
            </a:r>
          </a:p>
        </p:txBody>
      </p:sp>
      <p:sp>
        <p:nvSpPr>
          <p:cNvPr id="7" name="Slide Number Placeholder 10">
            <a:extLst>
              <a:ext uri="{FF2B5EF4-FFF2-40B4-BE49-F238E27FC236}">
                <a16:creationId xmlns:a16="http://schemas.microsoft.com/office/drawing/2014/main" id="{67CC7329-BF5D-F511-1B24-8AF57CD9E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E251768-A832-6361-AF49-ED64E4400E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t="4147" r="2286" b="4839"/>
          <a:stretch/>
        </p:blipFill>
        <p:spPr>
          <a:xfrm>
            <a:off x="9873363" y="-10545"/>
            <a:ext cx="2397760" cy="925680"/>
          </a:xfrm>
          <a:prstGeom prst="rect">
            <a:avLst/>
          </a:prstGeom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2118C7A-C4CC-4CEC-2ED7-39364495E848}"/>
              </a:ext>
            </a:extLst>
          </p:cNvPr>
          <p:cNvGrpSpPr/>
          <p:nvPr/>
        </p:nvGrpSpPr>
        <p:grpSpPr>
          <a:xfrm>
            <a:off x="371020" y="1058777"/>
            <a:ext cx="1410763" cy="383144"/>
            <a:chOff x="5772914" y="239978"/>
            <a:chExt cx="1410763" cy="38314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6775D87-96D5-2CEE-CAB9-95DD2F1D655C}"/>
                </a:ext>
              </a:extLst>
            </p:cNvPr>
            <p:cNvSpPr/>
            <p:nvPr/>
          </p:nvSpPr>
          <p:spPr>
            <a:xfrm>
              <a:off x="5830405" y="239978"/>
              <a:ext cx="1353272" cy="383144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01F6A7B-AE30-E1FB-97BA-D6E4C40F4561}"/>
                </a:ext>
              </a:extLst>
            </p:cNvPr>
            <p:cNvSpPr txBox="1"/>
            <p:nvPr/>
          </p:nvSpPr>
          <p:spPr>
            <a:xfrm>
              <a:off x="5772914" y="247570"/>
              <a:ext cx="1410762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algn="ctr" defTabSz="914400" rtl="0" eaLnBrk="1" latinLnBrk="0" hangingPunct="1">
                <a:lnSpc>
                  <a:spcPct val="107000"/>
                </a:lnSpc>
                <a:spcAft>
                  <a:spcPts val="800"/>
                </a:spcAft>
              </a:pPr>
              <a:r>
                <a:rPr lang="en-GB" sz="1800" kern="1200" dirty="0">
                  <a:effectLst/>
                  <a:latin typeface="Calibri" panose="020F0502020204030204" pitchFamily="34" charset="0"/>
                  <a:cs typeface="Times New Roman" panose="02020603050405020304" pitchFamily="18" charset="0"/>
                </a:rPr>
                <a:t>Objective 3</a:t>
              </a:r>
              <a:endParaRPr lang="es-ES" sz="1800" kern="1200" dirty="0">
                <a:effectLst/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330DA86-7F42-046D-275C-403014B90662}"/>
              </a:ext>
            </a:extLst>
          </p:cNvPr>
          <p:cNvSpPr/>
          <p:nvPr/>
        </p:nvSpPr>
        <p:spPr>
          <a:xfrm>
            <a:off x="72192" y="3669144"/>
            <a:ext cx="11968943" cy="309582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052716-3460-9C29-875A-F8D3744317EF}"/>
              </a:ext>
            </a:extLst>
          </p:cNvPr>
          <p:cNvSpPr txBox="1"/>
          <p:nvPr/>
        </p:nvSpPr>
        <p:spPr>
          <a:xfrm>
            <a:off x="271517" y="4158288"/>
            <a:ext cx="11769618" cy="2631490"/>
          </a:xfrm>
          <a:prstGeom prst="rect">
            <a:avLst/>
          </a:prstGeom>
          <a:noFill/>
        </p:spPr>
        <p:txBody>
          <a:bodyPr wrap="square" lIns="180000" rIns="18000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cs typeface="Arial" panose="020B0604020202020204" pitchFamily="34" charset="0"/>
              </a:rPr>
              <a:t>Participation and presentations at the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2nd UNESCO IOC Global Tsunami Symposium</a:t>
            </a:r>
            <a:r>
              <a:rPr lang="en-US" sz="2000" dirty="0">
                <a:cs typeface="Arial" panose="020B0604020202020204" pitchFamily="34" charset="0"/>
              </a:rPr>
              <a:t>, Banda Aceh, Nov. 2024.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cs typeface="Arial" panose="020B0604020202020204" pitchFamily="34" charset="0"/>
              </a:rPr>
              <a:t>Participation at UNESCO-IOC DG ECHO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Coastwave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2.0 Project Kick-off Meeting </a:t>
            </a:r>
            <a:r>
              <a:rPr lang="en-US" sz="2000" dirty="0">
                <a:cs typeface="Arial" panose="020B0604020202020204" pitchFamily="34" charset="0"/>
              </a:rPr>
              <a:t>Nov 2024, as a member of the PSC.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cs typeface="Arial" panose="020B0604020202020204" pitchFamily="34" charset="0"/>
              </a:rPr>
              <a:t>Participation and presentations at the UNESCO-IOC/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ICG/NEAMTWS XVIII Session</a:t>
            </a:r>
            <a:r>
              <a:rPr lang="en-US" sz="2000" dirty="0">
                <a:cs typeface="Arial" panose="020B0604020202020204" pitchFamily="34" charset="0"/>
              </a:rPr>
              <a:t>, Paris, Feb. 2024</a:t>
            </a:r>
            <a:r>
              <a:rPr lang="en-US" sz="2000" i="1" dirty="0">
                <a:cs typeface="Arial" panose="020B0604020202020204" pitchFamily="34" charset="0"/>
              </a:rPr>
              <a:t>.</a:t>
            </a:r>
            <a:endParaRPr lang="en-US" sz="2000" dirty="0"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6751320" algn="l"/>
                <a:tab pos="6931025" algn="dec"/>
              </a:tabLst>
            </a:pPr>
            <a:r>
              <a:rPr lang="en-US" sz="2000" dirty="0">
                <a:cs typeface="Arial" panose="020B0604020202020204" pitchFamily="34" charset="0"/>
              </a:rPr>
              <a:t>Participation and presentations at the UNESCO-IOC/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SC/NEAMTWS Meeting</a:t>
            </a:r>
            <a:r>
              <a:rPr lang="en-US" sz="2000" b="1" dirty="0">
                <a:cs typeface="Arial" panose="020B0604020202020204" pitchFamily="34" charset="0"/>
              </a:rPr>
              <a:t>,</a:t>
            </a:r>
            <a:r>
              <a:rPr lang="en-US" sz="2000" i="1" dirty="0">
                <a:cs typeface="Arial" panose="020B0604020202020204" pitchFamily="34" charset="0"/>
              </a:rPr>
              <a:t> Paris</a:t>
            </a:r>
            <a:r>
              <a:rPr lang="en-US" sz="2000" dirty="0">
                <a:cs typeface="Arial" panose="020B0604020202020204" pitchFamily="34" charset="0"/>
              </a:rPr>
              <a:t>, Feb. 2024</a:t>
            </a:r>
            <a:r>
              <a:rPr lang="en-US" sz="2000" i="1" dirty="0">
                <a:cs typeface="Arial" panose="020B0604020202020204" pitchFamily="34" charset="0"/>
              </a:rPr>
              <a:t>.</a:t>
            </a:r>
            <a:endParaRPr lang="en-US" sz="2000" dirty="0"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6751320" algn="l"/>
                <a:tab pos="6931025" algn="dec"/>
              </a:tabLst>
            </a:pPr>
            <a:r>
              <a:rPr lang="en-US" sz="2000" dirty="0">
                <a:cs typeface="Arial" panose="020B0604020202020204" pitchFamily="34" charset="0"/>
              </a:rPr>
              <a:t>Participation (as observers) in the meeting of the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Inter ICG TOWS Task Team on Disaster Management and Preparedness</a:t>
            </a:r>
            <a:r>
              <a:rPr lang="en-US" sz="2000" dirty="0">
                <a:cs typeface="Arial" panose="020B0604020202020204" pitchFamily="34" charset="0"/>
              </a:rPr>
              <a:t>, Sendai, Feb. 2024.</a:t>
            </a:r>
            <a:endParaRPr lang="el-GR" sz="2000" dirty="0"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AA59F19-2918-5DAF-3DF1-582FB22B1E3B}"/>
              </a:ext>
            </a:extLst>
          </p:cNvPr>
          <p:cNvGrpSpPr/>
          <p:nvPr/>
        </p:nvGrpSpPr>
        <p:grpSpPr>
          <a:xfrm>
            <a:off x="371019" y="3739978"/>
            <a:ext cx="1866490" cy="383874"/>
            <a:chOff x="5726492" y="247570"/>
            <a:chExt cx="1401155" cy="38387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5A2890B-E94E-38E7-A5B8-40B2D905EA5B}"/>
                </a:ext>
              </a:extLst>
            </p:cNvPr>
            <p:cNvSpPr/>
            <p:nvPr/>
          </p:nvSpPr>
          <p:spPr>
            <a:xfrm>
              <a:off x="5774375" y="248300"/>
              <a:ext cx="1353272" cy="383144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87F6444-4995-F388-F211-7E4FBD40CA39}"/>
                </a:ext>
              </a:extLst>
            </p:cNvPr>
            <p:cNvSpPr txBox="1"/>
            <p:nvPr/>
          </p:nvSpPr>
          <p:spPr>
            <a:xfrm>
              <a:off x="5726492" y="247570"/>
              <a:ext cx="1353272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algn="ctr" defTabSz="914400" rtl="0" eaLnBrk="1" latinLnBrk="0" hangingPunct="1">
                <a:lnSpc>
                  <a:spcPct val="107000"/>
                </a:lnSpc>
                <a:spcAft>
                  <a:spcPts val="800"/>
                </a:spcAft>
              </a:pPr>
              <a:r>
                <a:rPr lang="en-GB" sz="1800" kern="1200" dirty="0">
                  <a:effectLst/>
                  <a:latin typeface="Calibri" panose="020F0502020204030204" pitchFamily="34" charset="0"/>
                  <a:cs typeface="Times New Roman" panose="02020603050405020304" pitchFamily="18" charset="0"/>
                </a:rPr>
                <a:t>Objectives 4 &amp; 5</a:t>
              </a:r>
              <a:endParaRPr lang="es-ES" sz="1800" kern="1200" dirty="0">
                <a:effectLst/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642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7" grpId="0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3DC79D34-178A-5AB3-FFEC-FF11BD7E880C}"/>
              </a:ext>
            </a:extLst>
          </p:cNvPr>
          <p:cNvSpPr txBox="1"/>
          <p:nvPr/>
        </p:nvSpPr>
        <p:spPr>
          <a:xfrm>
            <a:off x="979714" y="1046319"/>
            <a:ext cx="6499802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Represent TT-TR at meetings scheduled throughout the year 2024.</a:t>
            </a:r>
            <a:endParaRPr lang="es-E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ángulo 11">
            <a:extLst>
              <a:ext uri="{FF2B5EF4-FFF2-40B4-BE49-F238E27FC236}">
                <a16:creationId xmlns:a16="http://schemas.microsoft.com/office/drawing/2014/main" id="{0F0AFCF7-C1D6-B237-0C75-CAC1343B0701}"/>
              </a:ext>
            </a:extLst>
          </p:cNvPr>
          <p:cNvSpPr/>
          <p:nvPr/>
        </p:nvSpPr>
        <p:spPr>
          <a:xfrm>
            <a:off x="6403710" y="2481336"/>
            <a:ext cx="2175202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tabLst>
                <a:tab pos="6751320" algn="l"/>
                <a:tab pos="6931025" algn="dec"/>
              </a:tabLst>
            </a:pPr>
            <a:r>
              <a:rPr lang="en-US" sz="1100" b="1" dirty="0">
                <a:solidFill>
                  <a:schemeClr val="bg1"/>
                </a:solidFill>
                <a:cs typeface="Arial" panose="020B0604020202020204" pitchFamily="34" charset="0"/>
              </a:rPr>
              <a:t>ICG/NEAMTWS Experts Meeting</a:t>
            </a:r>
            <a:r>
              <a:rPr lang="en-US" sz="1100" dirty="0">
                <a:solidFill>
                  <a:schemeClr val="bg1"/>
                </a:solidFill>
                <a:cs typeface="Arial" panose="020B0604020202020204" pitchFamily="34" charset="0"/>
              </a:rPr>
              <a:t>: Implementing NEAMTWS 2030 Strategy, opportunities and actions to explore</a:t>
            </a:r>
            <a:r>
              <a:rPr lang="en-US" sz="1100" i="1" dirty="0">
                <a:solidFill>
                  <a:schemeClr val="bg1"/>
                </a:solidFill>
                <a:cs typeface="Arial" panose="020B0604020202020204" pitchFamily="34" charset="0"/>
              </a:rPr>
              <a:t>. Naples, 28-30 Nov. 2022</a:t>
            </a:r>
            <a:endParaRPr lang="es-ES" sz="1100" dirty="0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C886297-AEC6-2680-D3CD-E36F80A9FFAA}"/>
              </a:ext>
            </a:extLst>
          </p:cNvPr>
          <p:cNvGrpSpPr/>
          <p:nvPr/>
        </p:nvGrpSpPr>
        <p:grpSpPr>
          <a:xfrm>
            <a:off x="8388929" y="208390"/>
            <a:ext cx="434952" cy="369332"/>
            <a:chOff x="772160" y="2542653"/>
            <a:chExt cx="434952" cy="369332"/>
          </a:xfrm>
        </p:grpSpPr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4FB50520-6E93-3663-5BCD-C1AD77B30A62}"/>
                </a:ext>
              </a:extLst>
            </p:cNvPr>
            <p:cNvSpPr/>
            <p:nvPr/>
          </p:nvSpPr>
          <p:spPr>
            <a:xfrm rot="10800000">
              <a:off x="1054099" y="2585720"/>
              <a:ext cx="153013" cy="306028"/>
            </a:xfrm>
            <a:custGeom>
              <a:avLst/>
              <a:gdLst>
                <a:gd name="connsiteX0" fmla="*/ 248920 w 248920"/>
                <a:gd name="connsiteY0" fmla="*/ 0 h 497840"/>
                <a:gd name="connsiteX1" fmla="*/ 248920 w 248920"/>
                <a:gd name="connsiteY1" fmla="*/ 497840 h 497840"/>
                <a:gd name="connsiteX2" fmla="*/ 0 w 248920"/>
                <a:gd name="connsiteY2" fmla="*/ 248920 h 497840"/>
                <a:gd name="connsiteX3" fmla="*/ 248920 w 248920"/>
                <a:gd name="connsiteY3" fmla="*/ 0 h 497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920" h="497840">
                  <a:moveTo>
                    <a:pt x="248920" y="0"/>
                  </a:moveTo>
                  <a:lnTo>
                    <a:pt x="248920" y="497840"/>
                  </a:lnTo>
                  <a:cubicBezTo>
                    <a:pt x="111445" y="497840"/>
                    <a:pt x="0" y="386395"/>
                    <a:pt x="0" y="248920"/>
                  </a:cubicBezTo>
                  <a:cubicBezTo>
                    <a:pt x="0" y="111445"/>
                    <a:pt x="111445" y="0"/>
                    <a:pt x="2489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75882DB-CB5A-1629-25E1-BC2C89EDC014}"/>
                </a:ext>
              </a:extLst>
            </p:cNvPr>
            <p:cNvSpPr txBox="1"/>
            <p:nvPr/>
          </p:nvSpPr>
          <p:spPr>
            <a:xfrm>
              <a:off x="772160" y="2542653"/>
              <a:ext cx="199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B99A862-7110-19FD-F0E0-87C0619C8789}"/>
              </a:ext>
            </a:extLst>
          </p:cNvPr>
          <p:cNvSpPr txBox="1"/>
          <p:nvPr/>
        </p:nvSpPr>
        <p:spPr>
          <a:xfrm>
            <a:off x="979714" y="93031"/>
            <a:ext cx="5051497" cy="859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en-GB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TASK TEAM ON TSUNAMI READY: PLAN OF ACTION FOR 2023-2024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3F8F5-5E5B-272C-44EB-F993521CE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14" y="1445711"/>
            <a:ext cx="3510528" cy="198328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BE9D552-DA81-7A41-6A95-B54E2764C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16" y="3932382"/>
            <a:ext cx="4721304" cy="264702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46165" y="4068837"/>
            <a:ext cx="3717273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tabLst>
                <a:tab pos="6751320" algn="l"/>
                <a:tab pos="6931025" algn="dec"/>
              </a:tabLst>
            </a:pPr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Inter ICG TOWS Task Team on Disaster Management and Preparedness</a:t>
            </a:r>
            <a:r>
              <a:rPr lang="en-US" sz="1200" dirty="0">
                <a:cs typeface="Arial" panose="020B0604020202020204" pitchFamily="34" charset="0"/>
              </a:rPr>
              <a:t>, Sendai, Feb. 2024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214DD38-7FFB-D4E9-D219-309C963218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8519" y="1769950"/>
            <a:ext cx="3823570" cy="2162432"/>
          </a:xfrm>
          <a:prstGeom prst="rect">
            <a:avLst/>
          </a:prstGeom>
        </p:spPr>
      </p:pic>
      <p:sp>
        <p:nvSpPr>
          <p:cNvPr id="32" name="Rectángulo 4">
            <a:extLst>
              <a:ext uri="{FF2B5EF4-FFF2-40B4-BE49-F238E27FC236}">
                <a16:creationId xmlns:a16="http://schemas.microsoft.com/office/drawing/2014/main" id="{F7259741-4C6C-80D6-8EA9-F4D3A6D84345}"/>
              </a:ext>
            </a:extLst>
          </p:cNvPr>
          <p:cNvSpPr/>
          <p:nvPr/>
        </p:nvSpPr>
        <p:spPr>
          <a:xfrm>
            <a:off x="4043504" y="1899596"/>
            <a:ext cx="2733216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ICG/NEAMTWS XVIII Session</a:t>
            </a:r>
            <a:r>
              <a:rPr lang="en-US" sz="1200" dirty="0">
                <a:cs typeface="Arial" panose="020B0604020202020204" pitchFamily="34" charset="0"/>
              </a:rPr>
              <a:t>, Paris, Feb. 2024</a:t>
            </a:r>
            <a:r>
              <a:rPr lang="en-US" sz="1200" i="1" dirty="0">
                <a:cs typeface="Arial" panose="020B0604020202020204" pitchFamily="34" charset="0"/>
              </a:rPr>
              <a:t>.</a:t>
            </a:r>
            <a:endParaRPr lang="en-US" sz="1200" dirty="0"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873F1E0-4B31-573E-9CED-567AF52BF5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0825" y="1234094"/>
            <a:ext cx="3977464" cy="23635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740A840-A1C4-116A-E72B-285A2C39DB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3710" y="3805996"/>
            <a:ext cx="3896558" cy="2922419"/>
          </a:xfrm>
          <a:prstGeom prst="rect">
            <a:avLst/>
          </a:prstGeom>
        </p:spPr>
      </p:pic>
      <p:sp>
        <p:nvSpPr>
          <p:cNvPr id="35" name="Rectángulo 4">
            <a:extLst>
              <a:ext uri="{FF2B5EF4-FFF2-40B4-BE49-F238E27FC236}">
                <a16:creationId xmlns:a16="http://schemas.microsoft.com/office/drawing/2014/main" id="{6989FDB2-5091-CA54-C52A-9B1BD6F1BBBA}"/>
              </a:ext>
            </a:extLst>
          </p:cNvPr>
          <p:cNvSpPr/>
          <p:nvPr/>
        </p:nvSpPr>
        <p:spPr>
          <a:xfrm>
            <a:off x="8043166" y="1026082"/>
            <a:ext cx="3510831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tabLst>
                <a:tab pos="6751320" algn="l"/>
                <a:tab pos="6931025" algn="dec"/>
              </a:tabLst>
            </a:pPr>
            <a:r>
              <a:rPr lang="en-US" sz="1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Coastwave</a:t>
            </a:r>
            <a:r>
              <a:rPr lang="en-US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2.0 Project Kick-off Meeting </a:t>
            </a:r>
            <a:r>
              <a:rPr lang="en-US" sz="1000" dirty="0">
                <a:cs typeface="Arial" panose="020B0604020202020204" pitchFamily="34" charset="0"/>
              </a:rPr>
              <a:t>Nov 2024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Date Placeholder 8">
            <a:extLst>
              <a:ext uri="{FF2B5EF4-FFF2-40B4-BE49-F238E27FC236}">
                <a16:creationId xmlns:a16="http://schemas.microsoft.com/office/drawing/2014/main" id="{7C8BE148-F861-AEBE-8A99-0C1C9D7FD4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2024</a:t>
            </a:r>
          </a:p>
        </p:txBody>
      </p:sp>
      <p:sp>
        <p:nvSpPr>
          <p:cNvPr id="38" name="Slide Number Placeholder 10">
            <a:extLst>
              <a:ext uri="{FF2B5EF4-FFF2-40B4-BE49-F238E27FC236}">
                <a16:creationId xmlns:a16="http://schemas.microsoft.com/office/drawing/2014/main" id="{05497320-7E1B-F6B1-1A41-83E131E16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0" name="Rectángulo 4">
            <a:extLst>
              <a:ext uri="{FF2B5EF4-FFF2-40B4-BE49-F238E27FC236}">
                <a16:creationId xmlns:a16="http://schemas.microsoft.com/office/drawing/2014/main" id="{AA25485B-B390-9372-AF73-F6288FC0176B}"/>
              </a:ext>
            </a:extLst>
          </p:cNvPr>
          <p:cNvSpPr/>
          <p:nvPr/>
        </p:nvSpPr>
        <p:spPr>
          <a:xfrm>
            <a:off x="6507770" y="3932382"/>
            <a:ext cx="3070792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2nd UNESCO IOC Global Tsunami Symposium</a:t>
            </a:r>
            <a:r>
              <a:rPr lang="en-US" sz="1200" dirty="0">
                <a:cs typeface="Arial" panose="020B0604020202020204" pitchFamily="34" charset="0"/>
              </a:rPr>
              <a:t>, Banda Aceh, Nov. 2024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31ECDF1-C807-14B4-9F44-0838D1BF5F7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t="4147" r="2286" b="4839"/>
          <a:stretch/>
        </p:blipFill>
        <p:spPr>
          <a:xfrm>
            <a:off x="9873363" y="-10545"/>
            <a:ext cx="2397760" cy="9256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8229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14E27-9A74-2F37-2F74-D731D6F11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CD447-AFE3-50D2-626D-D0481C03E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262" y="4547325"/>
            <a:ext cx="6915759" cy="1182347"/>
          </a:xfrm>
        </p:spPr>
        <p:txBody>
          <a:bodyPr>
            <a:normAutofit fontScale="90000"/>
          </a:bodyPr>
          <a:lstStyle/>
          <a:p>
            <a:pPr marL="514350" indent="-514350">
              <a:buFont typeface="Wingdings" panose="05000000000000000000" pitchFamily="2" charset="2"/>
              <a:buChar char="ü"/>
            </a:pPr>
            <a:r>
              <a:rPr lang="en-US" sz="3100" cap="none" dirty="0"/>
              <a:t>IOC</a:t>
            </a:r>
            <a:r>
              <a:rPr lang="el-GR" sz="3100" cap="none" dirty="0"/>
              <a:t>-</a:t>
            </a:r>
            <a:r>
              <a:rPr lang="en-US" sz="3100" cap="none" dirty="0"/>
              <a:t>UNESCO </a:t>
            </a:r>
            <a:r>
              <a:rPr lang="en-US" sz="3100" cap="none" dirty="0" err="1"/>
              <a:t>CoastWAVE</a:t>
            </a:r>
            <a:r>
              <a:rPr lang="en-US" sz="3100" cap="none" dirty="0"/>
              <a:t> (Phase1)</a:t>
            </a:r>
            <a:br>
              <a:rPr lang="en-US" sz="3100" cap="none" dirty="0"/>
            </a:br>
            <a:r>
              <a:rPr lang="en-US" sz="3100" cap="none" dirty="0"/>
              <a:t>Project</a:t>
            </a:r>
            <a:r>
              <a:rPr lang="el-GR" sz="3100" cap="none" dirty="0"/>
              <a:t> </a:t>
            </a:r>
            <a:r>
              <a:rPr lang="en-US" sz="3100" cap="none" dirty="0"/>
              <a:t>DG ECHO</a:t>
            </a:r>
            <a:br>
              <a:rPr lang="el-GR" dirty="0"/>
            </a:br>
            <a:endParaRPr lang="en-US" sz="2200" i="1" cap="non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Imagen 2">
            <a:extLst>
              <a:ext uri="{FF2B5EF4-FFF2-40B4-BE49-F238E27FC236}">
                <a16:creationId xmlns:a16="http://schemas.microsoft.com/office/drawing/2014/main" id="{7121AA3E-2068-AD5F-D414-E7ACBBFEB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378" y="5006506"/>
            <a:ext cx="3693084" cy="832112"/>
          </a:xfrm>
          <a:prstGeom prst="rect">
            <a:avLst/>
          </a:prstGeom>
        </p:spPr>
      </p:pic>
      <p:sp>
        <p:nvSpPr>
          <p:cNvPr id="34" name="Date Placeholder 79">
            <a:extLst>
              <a:ext uri="{FF2B5EF4-FFF2-40B4-BE49-F238E27FC236}">
                <a16:creationId xmlns:a16="http://schemas.microsoft.com/office/drawing/2014/main" id="{A61FC711-86CD-839D-48BF-7C0D4E76615D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2024</a:t>
            </a:r>
          </a:p>
        </p:txBody>
      </p:sp>
      <p:sp>
        <p:nvSpPr>
          <p:cNvPr id="35" name="Footer Placeholder 80">
            <a:extLst>
              <a:ext uri="{FF2B5EF4-FFF2-40B4-BE49-F238E27FC236}">
                <a16:creationId xmlns:a16="http://schemas.microsoft.com/office/drawing/2014/main" id="{676C62E4-DE77-DB5C-9017-A7016B94579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sz="900" i="1" dirty="0"/>
              <a:t>ICG/NEAMTWS XIX Session, 27 - 29 </a:t>
            </a:r>
            <a:r>
              <a:rPr lang="en-US" i="1" dirty="0"/>
              <a:t>November</a:t>
            </a:r>
            <a:r>
              <a:rPr lang="en-US" sz="900" i="1" dirty="0"/>
              <a:t> 2024. Paris, France</a:t>
            </a:r>
          </a:p>
        </p:txBody>
      </p:sp>
      <p:sp>
        <p:nvSpPr>
          <p:cNvPr id="36" name="Slide Number Placeholder 81">
            <a:extLst>
              <a:ext uri="{FF2B5EF4-FFF2-40B4-BE49-F238E27FC236}">
                <a16:creationId xmlns:a16="http://schemas.microsoft.com/office/drawing/2014/main" id="{D817C7C1-B233-518E-8BA0-0B4FB3C3AA8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9002A6-F5D0-A114-D88B-E5593D183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547" y="768390"/>
            <a:ext cx="7729898" cy="3364779"/>
          </a:xfrm>
          <a:prstGeom prst="rect">
            <a:avLst/>
          </a:prstGeom>
        </p:spPr>
      </p:pic>
      <p:sp>
        <p:nvSpPr>
          <p:cNvPr id="5" name="AutoShape 3">
            <a:extLst>
              <a:ext uri="{FF2B5EF4-FFF2-40B4-BE49-F238E27FC236}">
                <a16:creationId xmlns:a16="http://schemas.microsoft.com/office/drawing/2014/main" id="{765A6C2F-28BD-1817-0E6B-58C7AC102B6B}"/>
              </a:ext>
            </a:extLst>
          </p:cNvPr>
          <p:cNvSpPr/>
          <p:nvPr/>
        </p:nvSpPr>
        <p:spPr>
          <a:xfrm flipV="1">
            <a:off x="9909031" y="1288849"/>
            <a:ext cx="695703" cy="23629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23159B05-244A-A60B-399C-F8CE705DA018}"/>
              </a:ext>
            </a:extLst>
          </p:cNvPr>
          <p:cNvSpPr txBox="1"/>
          <p:nvPr/>
        </p:nvSpPr>
        <p:spPr>
          <a:xfrm>
            <a:off x="10530680" y="1578801"/>
            <a:ext cx="1774478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 Pro 1"/>
              </a:rPr>
              <a:t>BUYUKCEKMECE</a:t>
            </a:r>
          </a:p>
        </p:txBody>
      </p:sp>
      <p:sp>
        <p:nvSpPr>
          <p:cNvPr id="9" name="AutoShape 14">
            <a:extLst>
              <a:ext uri="{FF2B5EF4-FFF2-40B4-BE49-F238E27FC236}">
                <a16:creationId xmlns:a16="http://schemas.microsoft.com/office/drawing/2014/main" id="{8B034D72-3F9C-6AFD-617D-4346FF1BFFB4}"/>
              </a:ext>
            </a:extLst>
          </p:cNvPr>
          <p:cNvSpPr/>
          <p:nvPr/>
        </p:nvSpPr>
        <p:spPr>
          <a:xfrm>
            <a:off x="9527817" y="1132041"/>
            <a:ext cx="138875" cy="91676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id="{D79502A3-8CDA-471E-0984-D9E41C56CC2E}"/>
              </a:ext>
            </a:extLst>
          </p:cNvPr>
          <p:cNvSpPr txBox="1"/>
          <p:nvPr/>
        </p:nvSpPr>
        <p:spPr>
          <a:xfrm>
            <a:off x="8404838" y="1148426"/>
            <a:ext cx="1435676" cy="301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 Pro 1"/>
              </a:rPr>
              <a:t>SAMOS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C575B1-470B-B67F-23B9-BE49549668F1}"/>
              </a:ext>
            </a:extLst>
          </p:cNvPr>
          <p:cNvSpPr txBox="1"/>
          <p:nvPr/>
        </p:nvSpPr>
        <p:spPr>
          <a:xfrm>
            <a:off x="3678021" y="1828590"/>
            <a:ext cx="1037034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 Pro 1"/>
              </a:rPr>
              <a:t>CHIPIONA</a:t>
            </a:r>
          </a:p>
        </p:txBody>
      </p:sp>
      <p:sp>
        <p:nvSpPr>
          <p:cNvPr id="13" name="AutoShape 14">
            <a:extLst>
              <a:ext uri="{FF2B5EF4-FFF2-40B4-BE49-F238E27FC236}">
                <a16:creationId xmlns:a16="http://schemas.microsoft.com/office/drawing/2014/main" id="{CDB9784C-E115-E3B6-251B-36AB3E70B5DA}"/>
              </a:ext>
            </a:extLst>
          </p:cNvPr>
          <p:cNvSpPr/>
          <p:nvPr/>
        </p:nvSpPr>
        <p:spPr>
          <a:xfrm>
            <a:off x="4717036" y="1750361"/>
            <a:ext cx="293341" cy="439733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7">
            <a:extLst>
              <a:ext uri="{FF2B5EF4-FFF2-40B4-BE49-F238E27FC236}">
                <a16:creationId xmlns:a16="http://schemas.microsoft.com/office/drawing/2014/main" id="{CB4D15F9-3F63-8115-0FCB-26EAF8C588A3}"/>
              </a:ext>
            </a:extLst>
          </p:cNvPr>
          <p:cNvSpPr/>
          <p:nvPr/>
        </p:nvSpPr>
        <p:spPr>
          <a:xfrm>
            <a:off x="4659363" y="2827815"/>
            <a:ext cx="390606" cy="382863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TextBox 21">
            <a:extLst>
              <a:ext uri="{FF2B5EF4-FFF2-40B4-BE49-F238E27FC236}">
                <a16:creationId xmlns:a16="http://schemas.microsoft.com/office/drawing/2014/main" id="{18211CC8-A969-7B45-30B9-9BEF07294289}"/>
              </a:ext>
            </a:extLst>
          </p:cNvPr>
          <p:cNvSpPr txBox="1"/>
          <p:nvPr/>
        </p:nvSpPr>
        <p:spPr>
          <a:xfrm>
            <a:off x="4614226" y="3737494"/>
            <a:ext cx="1102370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141414"/>
                </a:solidFill>
                <a:latin typeface="DIN Pro 1"/>
              </a:rPr>
              <a:t>EL JADIDA</a:t>
            </a: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1F5AA9A5-EF2B-B122-069D-1E66F7DE4858}"/>
              </a:ext>
            </a:extLst>
          </p:cNvPr>
          <p:cNvSpPr txBox="1"/>
          <p:nvPr/>
        </p:nvSpPr>
        <p:spPr>
          <a:xfrm>
            <a:off x="7057112" y="3362028"/>
            <a:ext cx="147205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DIN Pro 1"/>
              </a:rPr>
              <a:t>MARSAXLOCK</a:t>
            </a:r>
          </a:p>
        </p:txBody>
      </p:sp>
      <p:sp>
        <p:nvSpPr>
          <p:cNvPr id="19" name="AutoShape 7">
            <a:extLst>
              <a:ext uri="{FF2B5EF4-FFF2-40B4-BE49-F238E27FC236}">
                <a16:creationId xmlns:a16="http://schemas.microsoft.com/office/drawing/2014/main" id="{DCFDE65C-DD1E-7E41-2F13-F051882A13ED}"/>
              </a:ext>
            </a:extLst>
          </p:cNvPr>
          <p:cNvSpPr/>
          <p:nvPr/>
        </p:nvSpPr>
        <p:spPr>
          <a:xfrm>
            <a:off x="8018190" y="2444092"/>
            <a:ext cx="211863" cy="527268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TextBox 19">
            <a:extLst>
              <a:ext uri="{FF2B5EF4-FFF2-40B4-BE49-F238E27FC236}">
                <a16:creationId xmlns:a16="http://schemas.microsoft.com/office/drawing/2014/main" id="{47F7A5B1-E551-9778-7C45-5112DE8F890E}"/>
              </a:ext>
            </a:extLst>
          </p:cNvPr>
          <p:cNvSpPr txBox="1"/>
          <p:nvPr/>
        </p:nvSpPr>
        <p:spPr>
          <a:xfrm>
            <a:off x="8518219" y="3779946"/>
            <a:ext cx="1738664" cy="301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 Pro 1"/>
              </a:rPr>
              <a:t>ALEXANDRIA</a:t>
            </a:r>
          </a:p>
        </p:txBody>
      </p:sp>
      <p:sp>
        <p:nvSpPr>
          <p:cNvPr id="24" name="AutoShape 7">
            <a:extLst>
              <a:ext uri="{FF2B5EF4-FFF2-40B4-BE49-F238E27FC236}">
                <a16:creationId xmlns:a16="http://schemas.microsoft.com/office/drawing/2014/main" id="{77C6DF12-2CF9-C6FB-1C5A-8888A0239806}"/>
              </a:ext>
            </a:extLst>
          </p:cNvPr>
          <p:cNvSpPr/>
          <p:nvPr/>
        </p:nvSpPr>
        <p:spPr>
          <a:xfrm flipH="1" flipV="1">
            <a:off x="10781203" y="2562754"/>
            <a:ext cx="288750" cy="224253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AutoShape 7">
            <a:extLst>
              <a:ext uri="{FF2B5EF4-FFF2-40B4-BE49-F238E27FC236}">
                <a16:creationId xmlns:a16="http://schemas.microsoft.com/office/drawing/2014/main" id="{55E6B02F-2EFC-5F9C-E442-7845CC581FB2}"/>
              </a:ext>
            </a:extLst>
          </p:cNvPr>
          <p:cNvSpPr/>
          <p:nvPr/>
        </p:nvSpPr>
        <p:spPr>
          <a:xfrm flipV="1">
            <a:off x="9737047" y="3166520"/>
            <a:ext cx="474070" cy="437478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23">
            <a:extLst>
              <a:ext uri="{FF2B5EF4-FFF2-40B4-BE49-F238E27FC236}">
                <a16:creationId xmlns:a16="http://schemas.microsoft.com/office/drawing/2014/main" id="{B2CC12AB-28D6-EDC4-1ED6-476CDE2A60FA}"/>
              </a:ext>
            </a:extLst>
          </p:cNvPr>
          <p:cNvSpPr txBox="1"/>
          <p:nvPr/>
        </p:nvSpPr>
        <p:spPr>
          <a:xfrm>
            <a:off x="10680095" y="3106902"/>
            <a:ext cx="1022896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141414"/>
                </a:solidFill>
                <a:latin typeface="DIN Pro 1"/>
              </a:rPr>
              <a:t>LARNACA</a:t>
            </a:r>
          </a:p>
        </p:txBody>
      </p:sp>
      <p:sp>
        <p:nvSpPr>
          <p:cNvPr id="29" name="AutoShape 14">
            <a:extLst>
              <a:ext uri="{FF2B5EF4-FFF2-40B4-BE49-F238E27FC236}">
                <a16:creationId xmlns:a16="http://schemas.microsoft.com/office/drawing/2014/main" id="{0AFCB50C-614C-76F3-8F23-80C4BC75F6EB}"/>
              </a:ext>
            </a:extLst>
          </p:cNvPr>
          <p:cNvSpPr/>
          <p:nvPr/>
        </p:nvSpPr>
        <p:spPr>
          <a:xfrm>
            <a:off x="5909735" y="799946"/>
            <a:ext cx="377623" cy="33209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1448480-467A-E410-49FF-DDC868524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9942" y="180080"/>
            <a:ext cx="930031" cy="61986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BC8608CA-9DBE-2CCB-BC5D-60CBC8206F26}"/>
              </a:ext>
            </a:extLst>
          </p:cNvPr>
          <p:cNvSpPr/>
          <p:nvPr/>
        </p:nvSpPr>
        <p:spPr>
          <a:xfrm flipH="1">
            <a:off x="6228070" y="1102818"/>
            <a:ext cx="138875" cy="137666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2" name="Flowchart: Connector 31">
            <a:extLst>
              <a:ext uri="{FF2B5EF4-FFF2-40B4-BE49-F238E27FC236}">
                <a16:creationId xmlns:a16="http://schemas.microsoft.com/office/drawing/2014/main" id="{1483A338-1B9F-11D1-3140-02782D3DA0AB}"/>
              </a:ext>
            </a:extLst>
          </p:cNvPr>
          <p:cNvSpPr/>
          <p:nvPr/>
        </p:nvSpPr>
        <p:spPr>
          <a:xfrm flipH="1">
            <a:off x="7622621" y="1395162"/>
            <a:ext cx="138875" cy="137666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3" name="AutoShape 7">
            <a:extLst>
              <a:ext uri="{FF2B5EF4-FFF2-40B4-BE49-F238E27FC236}">
                <a16:creationId xmlns:a16="http://schemas.microsoft.com/office/drawing/2014/main" id="{F23B4596-67C7-EB12-6723-07CE3C9AE458}"/>
              </a:ext>
            </a:extLst>
          </p:cNvPr>
          <p:cNvSpPr/>
          <p:nvPr/>
        </p:nvSpPr>
        <p:spPr>
          <a:xfrm flipH="1">
            <a:off x="7111567" y="1509416"/>
            <a:ext cx="520781" cy="48102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8E61691-BEF7-E526-AE29-1214D98A7B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8937" y="1813564"/>
            <a:ext cx="961633" cy="6410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C99D7F9-6893-214D-38C5-EEE0E1AC4F24}"/>
              </a:ext>
            </a:extLst>
          </p:cNvPr>
          <p:cNvSpPr txBox="1"/>
          <p:nvPr/>
        </p:nvSpPr>
        <p:spPr>
          <a:xfrm>
            <a:off x="4964274" y="811004"/>
            <a:ext cx="1037034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 Pro 1"/>
              </a:rPr>
              <a:t>CANNES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9CA8098-74A8-D390-DA51-9339AE9284A8}"/>
              </a:ext>
            </a:extLst>
          </p:cNvPr>
          <p:cNvSpPr txBox="1"/>
          <p:nvPr/>
        </p:nvSpPr>
        <p:spPr>
          <a:xfrm>
            <a:off x="6279539" y="2421172"/>
            <a:ext cx="1111077" cy="301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 Pro 1"/>
              </a:rPr>
              <a:t>MINTURNO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720980-8844-6E71-470D-DAA387E0B491}"/>
              </a:ext>
            </a:extLst>
          </p:cNvPr>
          <p:cNvSpPr txBox="1"/>
          <p:nvPr/>
        </p:nvSpPr>
        <p:spPr>
          <a:xfrm>
            <a:off x="281263" y="564812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National Initiatives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EE5E824B-553F-2B04-61BB-BE64BF0B9B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t="4147" r="2286" b="4839"/>
          <a:stretch/>
        </p:blipFill>
        <p:spPr>
          <a:xfrm>
            <a:off x="15584" y="22972"/>
            <a:ext cx="2397760" cy="925680"/>
          </a:xfrm>
          <a:prstGeom prst="rect">
            <a:avLst/>
          </a:prstGeom>
          <a:ln>
            <a:noFill/>
          </a:ln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DB178886-EEED-A100-5A84-9A45A0754BA7}"/>
              </a:ext>
            </a:extLst>
          </p:cNvPr>
          <p:cNvSpPr txBox="1">
            <a:spLocks/>
          </p:cNvSpPr>
          <p:nvPr/>
        </p:nvSpPr>
        <p:spPr>
          <a:xfrm>
            <a:off x="65985" y="687093"/>
            <a:ext cx="4179570" cy="29039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Tsunami Ready Recognition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</a:rPr>
              <a:t>Programme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br>
              <a:rPr lang="en-US" sz="3600" dirty="0"/>
            </a:br>
            <a:r>
              <a:rPr lang="en-US" sz="3600" dirty="0"/>
              <a:t>in  NEAM REGION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dirty="0"/>
              <a:t> 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BC31D6D-9696-629D-1C24-9BC32D249E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86658" y="516294"/>
            <a:ext cx="921913" cy="61349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F3DDC25-55EB-0849-77A2-EBE7C81A46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2585" y="1153125"/>
            <a:ext cx="934309" cy="6217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964863D-25DA-A560-3663-7AB0A1DE13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9846" y="3147879"/>
            <a:ext cx="839517" cy="5586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D8E0E99-1406-ACFF-7278-0B387404AE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52373" y="889311"/>
            <a:ext cx="1036118" cy="68949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BD0F3D1-BAAA-5AAA-79AC-C054C33A3F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22153" y="3147879"/>
            <a:ext cx="943048" cy="6275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78CE3E0-8C03-FA87-4940-4165261C43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23197" y="2490008"/>
            <a:ext cx="892620" cy="5939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CFDD5C3-15C9-8F44-7658-573415131E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32348" y="2758854"/>
            <a:ext cx="930281" cy="6190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733256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814" y="99107"/>
            <a:ext cx="9422628" cy="1325563"/>
          </a:xfrm>
        </p:spPr>
        <p:txBody>
          <a:bodyPr>
            <a:normAutofit/>
          </a:bodyPr>
          <a:lstStyle/>
          <a:p>
            <a:pPr marL="92075" lvl="1" algn="l">
              <a:spcBef>
                <a:spcPts val="300"/>
              </a:spcBef>
              <a:spcAft>
                <a:spcPts val="300"/>
              </a:spcAft>
            </a:pPr>
            <a:r>
              <a:rPr lang="en-US" sz="2800" i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11 Countries and more than 20 communities… </a:t>
            </a:r>
            <a:endParaRPr lang="fr-FR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49958" y="1421233"/>
            <a:ext cx="4031945" cy="365125"/>
          </a:xfrm>
        </p:spPr>
        <p:txBody>
          <a:bodyPr vert="horz" lIns="91440" tIns="45720" rIns="91440" bIns="45720" rtlCol="0" anchor="ctr" anchorCtr="1">
            <a:noAutofit/>
          </a:bodyPr>
          <a:lstStyle/>
          <a:p>
            <a:r>
              <a:rPr lang="fr-FR" sz="2800" dirty="0">
                <a:cs typeface="Calibri" charset="0"/>
              </a:rPr>
              <a:t>North </a:t>
            </a:r>
            <a:r>
              <a:rPr lang="fr-FR" sz="2800" dirty="0" err="1">
                <a:cs typeface="Calibri" charset="0"/>
              </a:rPr>
              <a:t>Eastern</a:t>
            </a:r>
            <a:r>
              <a:rPr lang="fr-FR" sz="2800" dirty="0">
                <a:cs typeface="Calibri" charset="0"/>
              </a:rPr>
              <a:t> Atlantic</a:t>
            </a:r>
            <a:endParaRPr lang="en-US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1C80FB-53F9-42EE-B1E6-D0F998EC5D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4116" y="1909093"/>
            <a:ext cx="4963627" cy="1418566"/>
          </a:xfrm>
        </p:spPr>
        <p:txBody>
          <a:bodyPr anchor="ctr" anchorCtr="1">
            <a:no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800" dirty="0">
                <a:cs typeface="Calibri" charset="0"/>
              </a:rPr>
              <a:t>Morocco </a:t>
            </a:r>
            <a:r>
              <a:rPr lang="fr-FR" sz="1800" dirty="0" err="1">
                <a:cs typeface="Calibri" charset="0"/>
              </a:rPr>
              <a:t>with</a:t>
            </a:r>
            <a:r>
              <a:rPr lang="fr-FR" sz="1800" dirty="0">
                <a:cs typeface="Calibri" charset="0"/>
              </a:rPr>
              <a:t> El </a:t>
            </a:r>
            <a:r>
              <a:rPr lang="fr-FR" sz="1800" dirty="0">
                <a:solidFill>
                  <a:schemeClr val="tx1"/>
                </a:solidFill>
              </a:rPr>
              <a:t>Jadida, </a:t>
            </a:r>
            <a:r>
              <a:rPr lang="en-US" sz="1800" dirty="0" err="1">
                <a:solidFill>
                  <a:schemeClr val="tx1"/>
                </a:solidFill>
              </a:rPr>
              <a:t>Larache</a:t>
            </a:r>
            <a:endParaRPr lang="fr-FR" sz="180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800" dirty="0">
                <a:solidFill>
                  <a:schemeClr val="tx1"/>
                </a:solidFill>
                <a:cs typeface="Calibri" charset="0"/>
              </a:rPr>
              <a:t>Portugal </a:t>
            </a:r>
            <a:r>
              <a:rPr lang="fr-FR" sz="1800" dirty="0" err="1">
                <a:solidFill>
                  <a:schemeClr val="tx1"/>
                </a:solidFill>
                <a:cs typeface="Calibri" charset="0"/>
              </a:rPr>
              <a:t>with</a:t>
            </a:r>
            <a:r>
              <a:rPr lang="fr-FR" sz="1800" dirty="0">
                <a:solidFill>
                  <a:schemeClr val="tx1"/>
                </a:solidFill>
                <a:cs typeface="Calibri" charset="0"/>
              </a:rPr>
              <a:t> </a:t>
            </a:r>
            <a:r>
              <a:rPr lang="fr-FR" sz="1800" dirty="0" err="1">
                <a:solidFill>
                  <a:schemeClr val="tx1"/>
                </a:solidFill>
                <a:cs typeface="Calibri" charset="0"/>
              </a:rPr>
              <a:t>Quarteira</a:t>
            </a:r>
            <a:r>
              <a:rPr lang="fr-FR" sz="1800" dirty="0">
                <a:solidFill>
                  <a:schemeClr val="tx1"/>
                </a:solidFill>
                <a:cs typeface="Calibri" charset="0"/>
              </a:rPr>
              <a:t>, </a:t>
            </a:r>
            <a:r>
              <a:rPr lang="pt-PT" sz="1800" dirty="0">
                <a:solidFill>
                  <a:schemeClr val="tx1"/>
                </a:solidFill>
              </a:rPr>
              <a:t>Cascais, Lisbon, Setúbal, Lagos, Portimão</a:t>
            </a:r>
            <a:endParaRPr lang="fr-FR" sz="1800" dirty="0">
              <a:solidFill>
                <a:schemeClr val="tx1"/>
              </a:solidFill>
              <a:cs typeface="Calibri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fr-FR" sz="1800" dirty="0">
                <a:solidFill>
                  <a:schemeClr val="tx1"/>
                </a:solidFill>
              </a:rPr>
              <a:t>Spain </a:t>
            </a:r>
            <a:r>
              <a:rPr lang="fr-FR" sz="1800" dirty="0" err="1">
                <a:solidFill>
                  <a:schemeClr val="tx1"/>
                </a:solidFill>
              </a:rPr>
              <a:t>with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b="1" kern="1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Chipiona</a:t>
            </a: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1BA2B5-6A90-4204-ABDD-7183FBB03A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70116" y="3819339"/>
            <a:ext cx="5020232" cy="365125"/>
          </a:xfrm>
        </p:spPr>
        <p:txBody>
          <a:bodyPr anchor="ctr" anchorCtr="1">
            <a:noAutofit/>
          </a:bodyPr>
          <a:lstStyle/>
          <a:p>
            <a:r>
              <a:rPr lang="en-US" sz="2800" dirty="0">
                <a:ea typeface="Calibri" charset="0"/>
                <a:cs typeface="Calibri" charset="0"/>
              </a:rPr>
              <a:t>Western Mediterranean</a:t>
            </a:r>
            <a:endParaRPr lang="en-US" sz="28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7D4C34-22A0-4D54-A07D-E1E9A11463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52398" y="1906335"/>
            <a:ext cx="4970082" cy="2823544"/>
          </a:xfrm>
        </p:spPr>
        <p:txBody>
          <a:bodyPr>
            <a:noAutofit/>
          </a:bodyPr>
          <a:lstStyle/>
          <a:p>
            <a:pPr lvl="1" algn="ctr">
              <a:lnSpc>
                <a:spcPct val="16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800" dirty="0">
                <a:cs typeface="Calibri" charset="0"/>
              </a:rPr>
              <a:t>Cyprus with </a:t>
            </a:r>
            <a:r>
              <a:rPr lang="en-US" sz="1800" dirty="0" err="1">
                <a:cs typeface="Calibri" charset="0"/>
              </a:rPr>
              <a:t>Larnaca</a:t>
            </a:r>
            <a:endParaRPr lang="en-US" sz="1800" dirty="0">
              <a:cs typeface="Calibri" charset="0"/>
            </a:endParaRPr>
          </a:p>
          <a:p>
            <a:pPr lvl="1" algn="ctr">
              <a:lnSpc>
                <a:spcPct val="16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800" dirty="0">
                <a:cs typeface="Calibri" charset="0"/>
              </a:rPr>
              <a:t>Egypt  with </a:t>
            </a:r>
            <a:r>
              <a:rPr lang="en-US" sz="1800" b="1" dirty="0">
                <a:solidFill>
                  <a:srgbClr val="0070C0"/>
                </a:solidFill>
                <a:cs typeface="Calibri" charset="0"/>
              </a:rPr>
              <a:t>Alexandria</a:t>
            </a:r>
            <a:endParaRPr lang="en-US" sz="1800" dirty="0">
              <a:cs typeface="Calibri" charset="0"/>
            </a:endParaRPr>
          </a:p>
          <a:p>
            <a:pPr lvl="1" algn="ctr">
              <a:lnSpc>
                <a:spcPct val="16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800" dirty="0">
                <a:cs typeface="Calibri" charset="0"/>
              </a:rPr>
              <a:t>Greece with</a:t>
            </a:r>
            <a:r>
              <a:rPr lang="fr-FR" sz="1800" dirty="0">
                <a:cs typeface="Calibri" charset="0"/>
              </a:rPr>
              <a:t> </a:t>
            </a:r>
            <a:r>
              <a:rPr lang="en-US" sz="1800" b="1" dirty="0">
                <a:solidFill>
                  <a:srgbClr val="0070C0"/>
                </a:solidFill>
                <a:cs typeface="Calibri" charset="0"/>
              </a:rPr>
              <a:t>Samos</a:t>
            </a:r>
          </a:p>
          <a:p>
            <a:pPr lvl="1" algn="ctr">
              <a:lnSpc>
                <a:spcPct val="16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800" dirty="0">
                <a:cs typeface="Calibri" charset="0"/>
              </a:rPr>
              <a:t>Israel</a:t>
            </a:r>
          </a:p>
          <a:p>
            <a:pPr lvl="1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800" dirty="0">
                <a:cs typeface="Calibri" charset="0"/>
              </a:rPr>
              <a:t>Türkiye</a:t>
            </a:r>
            <a:r>
              <a:rPr lang="fr-FR" sz="1800" dirty="0">
                <a:cs typeface="Calibri" charset="0"/>
              </a:rPr>
              <a:t> </a:t>
            </a:r>
            <a:r>
              <a:rPr lang="fr-FR" sz="1800" dirty="0" err="1">
                <a:cs typeface="Calibri" charset="0"/>
              </a:rPr>
              <a:t>with</a:t>
            </a:r>
            <a:r>
              <a:rPr lang="fr-FR" sz="1800" dirty="0">
                <a:cs typeface="Calibri" charset="0"/>
              </a:rPr>
              <a:t> </a:t>
            </a:r>
            <a:r>
              <a:rPr lang="fr-FR" sz="1800" b="1" dirty="0" err="1">
                <a:solidFill>
                  <a:srgbClr val="0070C0"/>
                </a:solidFill>
                <a:cs typeface="Calibri" charset="0"/>
              </a:rPr>
              <a:t>Buyukçekmece</a:t>
            </a:r>
            <a:r>
              <a:rPr lang="fr-FR" sz="1800" dirty="0">
                <a:cs typeface="Calibri" charset="0"/>
              </a:rPr>
              <a:t>, Istanbul, Izmir</a:t>
            </a:r>
          </a:p>
          <a:p>
            <a:pPr marL="457200" lvl="1" indent="0" algn="ctr">
              <a:lnSpc>
                <a:spcPct val="16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US" sz="1800" dirty="0">
              <a:solidFill>
                <a:srgbClr val="0070C0"/>
              </a:solidFill>
              <a:cs typeface="Calibri" charset="0"/>
            </a:endParaRPr>
          </a:p>
          <a:p>
            <a:endParaRPr lang="en-US" sz="18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01D392D-FB66-47A0-B628-5ADE822A2C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69796" y="1388503"/>
            <a:ext cx="4393504" cy="365125"/>
          </a:xfrm>
        </p:spPr>
        <p:txBody>
          <a:bodyPr>
            <a:noAutofit/>
          </a:bodyPr>
          <a:lstStyle/>
          <a:p>
            <a:r>
              <a:rPr lang="en-US" sz="2800" dirty="0">
                <a:ea typeface="Calibri" charset="0"/>
                <a:cs typeface="Calibri" charset="0"/>
              </a:rPr>
              <a:t>Eastern Mediterranean</a:t>
            </a:r>
            <a:endParaRPr lang="en-US" sz="28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C26CE0-2506-4B44-A26F-C12BFA5B18B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29690" y="4314626"/>
            <a:ext cx="5303064" cy="1650344"/>
          </a:xfrm>
        </p:spPr>
        <p:txBody>
          <a:bodyPr anchor="ctr" anchorCtr="1"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>
                <a:cs typeface="Calibri" charset="0"/>
              </a:rPr>
              <a:t>France with </a:t>
            </a:r>
            <a:r>
              <a:rPr lang="en-US" sz="1800" b="1" kern="100" dirty="0">
                <a:solidFill>
                  <a:srgbClr val="0070C0"/>
                </a:solidFill>
                <a:cs typeface="Times New Roman" panose="02020603050405020304" pitchFamily="18" charset="0"/>
              </a:rPr>
              <a:t>Cannes</a:t>
            </a:r>
            <a:r>
              <a:rPr lang="en-US" sz="1800" dirty="0">
                <a:cs typeface="Calibri" charset="0"/>
              </a:rPr>
              <a:t>, Nice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800" dirty="0">
                <a:cs typeface="Calibri" charset="0"/>
              </a:rPr>
              <a:t>Italy with Marzamemi-Pachino, </a:t>
            </a:r>
            <a:r>
              <a:rPr lang="it-IT" sz="1800" b="1" kern="100" dirty="0">
                <a:solidFill>
                  <a:srgbClr val="0070C0"/>
                </a:solidFill>
                <a:cs typeface="Times New Roman" panose="02020603050405020304" pitchFamily="18" charset="0"/>
              </a:rPr>
              <a:t>Minturno</a:t>
            </a:r>
            <a:r>
              <a:rPr lang="fr-FR" sz="1800" dirty="0">
                <a:cs typeface="Calibri" charset="0"/>
              </a:rPr>
              <a:t>,</a:t>
            </a:r>
            <a:r>
              <a:rPr lang="el-GR" sz="1800" dirty="0">
                <a:cs typeface="Calibri" charset="0"/>
              </a:rPr>
              <a:t> </a:t>
            </a:r>
            <a:r>
              <a:rPr lang="it-IT" sz="1800" dirty="0">
                <a:cs typeface="Calibri" charset="0"/>
              </a:rPr>
              <a:t>Palmi</a:t>
            </a:r>
            <a:r>
              <a:rPr lang="fr-FR" sz="1800" dirty="0">
                <a:cs typeface="Calibri" charset="0"/>
              </a:rPr>
              <a:t>,</a:t>
            </a:r>
            <a:r>
              <a:rPr lang="el-GR" sz="1800" dirty="0">
                <a:cs typeface="Calibri" charset="0"/>
              </a:rPr>
              <a:t> </a:t>
            </a:r>
            <a:r>
              <a:rPr lang="it-IT" sz="1800" dirty="0">
                <a:cs typeface="Calibri" charset="0"/>
              </a:rPr>
              <a:t>Stromboli</a:t>
            </a:r>
            <a:r>
              <a:rPr lang="fr-FR" sz="1800" dirty="0">
                <a:cs typeface="Calibri" charset="0"/>
              </a:rPr>
              <a:t>,</a:t>
            </a:r>
            <a:r>
              <a:rPr lang="el-GR" sz="1800" dirty="0">
                <a:cs typeface="Calibri" charset="0"/>
              </a:rPr>
              <a:t> </a:t>
            </a:r>
            <a:r>
              <a:rPr lang="it-IT" sz="1800" dirty="0">
                <a:cs typeface="Calibri" charset="0"/>
              </a:rPr>
              <a:t>Otranto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800" dirty="0">
                <a:cs typeface="Calibri" charset="0"/>
              </a:rPr>
              <a:t>Malta with Marsaxlokk</a:t>
            </a:r>
            <a:endParaRPr lang="en-US" sz="1800" dirty="0">
              <a:cs typeface="Calibri" charset="0"/>
            </a:endParaRPr>
          </a:p>
        </p:txBody>
      </p:sp>
      <p:sp>
        <p:nvSpPr>
          <p:cNvPr id="80" name="Date Placeholder 79">
            <a:extLst>
              <a:ext uri="{FF2B5EF4-FFF2-40B4-BE49-F238E27FC236}">
                <a16:creationId xmlns:a16="http://schemas.microsoft.com/office/drawing/2014/main" id="{BC1F9D86-85D8-4FD0-B0D3-47D778722782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2024</a:t>
            </a:r>
          </a:p>
        </p:txBody>
      </p:sp>
      <p:sp>
        <p:nvSpPr>
          <p:cNvPr id="81" name="Footer Placeholder 80">
            <a:extLst>
              <a:ext uri="{FF2B5EF4-FFF2-40B4-BE49-F238E27FC236}">
                <a16:creationId xmlns:a16="http://schemas.microsoft.com/office/drawing/2014/main" id="{E94F1D24-E4A1-4B59-B57E-A28453963B8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sz="900" i="1" dirty="0"/>
              <a:t>ICG/NEAMTWS XIX Session, 27 - 29 </a:t>
            </a:r>
            <a:r>
              <a:rPr lang="en-US" i="1" dirty="0"/>
              <a:t>November</a:t>
            </a:r>
            <a:r>
              <a:rPr lang="en-US" sz="900" i="1" dirty="0"/>
              <a:t> 2024. Paris, France</a:t>
            </a:r>
          </a:p>
        </p:txBody>
      </p:sp>
      <p:sp>
        <p:nvSpPr>
          <p:cNvPr id="82" name="Slide Number Placeholder 81">
            <a:extLst>
              <a:ext uri="{FF2B5EF4-FFF2-40B4-BE49-F238E27FC236}">
                <a16:creationId xmlns:a16="http://schemas.microsoft.com/office/drawing/2014/main" id="{CE36A058-BEC2-4BC5-A467-F2EB2A36505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FFADD72-CC24-7CC5-3EEC-9DF7C10E0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0835" y="4876801"/>
            <a:ext cx="1798638" cy="1438910"/>
          </a:xfrm>
          <a:prstGeom prst="rect">
            <a:avLst/>
          </a:prstGeom>
        </p:spPr>
      </p:pic>
      <p:pic>
        <p:nvPicPr>
          <p:cNvPr id="42" name="Imagen 2">
            <a:extLst>
              <a:ext uri="{FF2B5EF4-FFF2-40B4-BE49-F238E27FC236}">
                <a16:creationId xmlns:a16="http://schemas.microsoft.com/office/drawing/2014/main" id="{9FEB91B9-B417-8F9F-75EA-88BF2441B7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00" y="5239414"/>
            <a:ext cx="4379505" cy="986774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1E4E341-1CE2-5FC4-13A5-51A801EFE9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t="4147" r="2286" b="4839"/>
          <a:stretch/>
        </p:blipFill>
        <p:spPr>
          <a:xfrm>
            <a:off x="9873363" y="-10545"/>
            <a:ext cx="2397760" cy="9256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3920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861E2-E921-6E32-433E-9D9C875C9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C59A73B-3033-91B7-288A-1C505962F2CC}"/>
              </a:ext>
            </a:extLst>
          </p:cNvPr>
          <p:cNvGrpSpPr/>
          <p:nvPr/>
        </p:nvGrpSpPr>
        <p:grpSpPr>
          <a:xfrm>
            <a:off x="8196546" y="5410199"/>
            <a:ext cx="2309519" cy="1311275"/>
            <a:chOff x="2989296" y="3008915"/>
            <a:chExt cx="2150584" cy="1176506"/>
          </a:xfrm>
        </p:grpSpPr>
        <p:pic>
          <p:nvPicPr>
            <p:cNvPr id="45" name="Picture 17" descr="E:\TSUNAMI READY\coChair\SC2023_Paris\marzamemi.png">
              <a:extLst>
                <a:ext uri="{FF2B5EF4-FFF2-40B4-BE49-F238E27FC236}">
                  <a16:creationId xmlns:a16="http://schemas.microsoft.com/office/drawing/2014/main" id="{6D1ED002-FCAC-5462-F003-82F3E52837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296" y="3073766"/>
              <a:ext cx="2150584" cy="1111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17A5C81-FB10-C30B-FC3A-E5FB91529153}"/>
                </a:ext>
              </a:extLst>
            </p:cNvPr>
            <p:cNvSpPr/>
            <p:nvPr/>
          </p:nvSpPr>
          <p:spPr>
            <a:xfrm>
              <a:off x="3258010" y="3008915"/>
              <a:ext cx="1399963" cy="3589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 err="1">
                  <a:solidFill>
                    <a:schemeClr val="bg1"/>
                  </a:solidFill>
                </a:rPr>
                <a:t>Marzamemi</a:t>
              </a:r>
              <a:endParaRPr lang="el-GR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43C1CE1-1C1E-D130-B035-4C2303E7AE68}"/>
              </a:ext>
            </a:extLst>
          </p:cNvPr>
          <p:cNvSpPr/>
          <p:nvPr/>
        </p:nvSpPr>
        <p:spPr>
          <a:xfrm>
            <a:off x="94124" y="1300770"/>
            <a:ext cx="4756763" cy="5272111"/>
          </a:xfrm>
          <a:prstGeom prst="roundRect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2E2D106-B288-489A-1551-263CB2E4F803}"/>
              </a:ext>
            </a:extLst>
          </p:cNvPr>
          <p:cNvGrpSpPr/>
          <p:nvPr/>
        </p:nvGrpSpPr>
        <p:grpSpPr>
          <a:xfrm>
            <a:off x="2439040" y="1699216"/>
            <a:ext cx="2324348" cy="1422434"/>
            <a:chOff x="5226501" y="445599"/>
            <a:chExt cx="2324348" cy="1422434"/>
          </a:xfrm>
        </p:grpSpPr>
        <p:pic>
          <p:nvPicPr>
            <p:cNvPr id="30" name="Picture 9" descr="E:\TSUNAMI READY\coChair\SC2023_Paris\istanbul.jpeg">
              <a:extLst>
                <a:ext uri="{FF2B5EF4-FFF2-40B4-BE49-F238E27FC236}">
                  <a16:creationId xmlns:a16="http://schemas.microsoft.com/office/drawing/2014/main" id="{BF60632F-DCF2-4E7F-29A1-884BCE80DE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01"/>
            <a:stretch/>
          </p:blipFill>
          <p:spPr bwMode="auto">
            <a:xfrm>
              <a:off x="5226501" y="500033"/>
              <a:ext cx="2223917" cy="136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ECEA56D-2F31-B51E-FD8D-A39D36E6FAC1}"/>
                </a:ext>
              </a:extLst>
            </p:cNvPr>
            <p:cNvSpPr txBox="1"/>
            <p:nvPr/>
          </p:nvSpPr>
          <p:spPr>
            <a:xfrm>
              <a:off x="5647764" y="445599"/>
              <a:ext cx="19030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Büyükçekmece</a:t>
              </a:r>
              <a:endParaRPr lang="en-GB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308D26B-AE7B-C82E-0505-216A4152DAA1}"/>
              </a:ext>
            </a:extLst>
          </p:cNvPr>
          <p:cNvGrpSpPr/>
          <p:nvPr/>
        </p:nvGrpSpPr>
        <p:grpSpPr>
          <a:xfrm>
            <a:off x="316101" y="1601301"/>
            <a:ext cx="2067182" cy="1404316"/>
            <a:chOff x="503360" y="1704385"/>
            <a:chExt cx="2067182" cy="1404316"/>
          </a:xfrm>
        </p:grpSpPr>
        <p:pic>
          <p:nvPicPr>
            <p:cNvPr id="32" name="Picture 10" descr="E:\TSUNAMI READY\coChair\SC2023_Paris\2Cannes.jpg">
              <a:extLst>
                <a:ext uri="{FF2B5EF4-FFF2-40B4-BE49-F238E27FC236}">
                  <a16:creationId xmlns:a16="http://schemas.microsoft.com/office/drawing/2014/main" id="{D9142BB3-CFF1-C595-C75A-C3CF518446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360" y="1740701"/>
              <a:ext cx="2051189" cy="136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93AB0FC-D137-1EFB-E6FE-D49732FACA68}"/>
                </a:ext>
              </a:extLst>
            </p:cNvPr>
            <p:cNvSpPr txBox="1"/>
            <p:nvPr/>
          </p:nvSpPr>
          <p:spPr>
            <a:xfrm>
              <a:off x="1555521" y="1704385"/>
              <a:ext cx="10150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Cannes</a:t>
              </a:r>
              <a:endParaRPr lang="el-GR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82F0230-6BE8-CD64-88EF-481203C1DA6E}"/>
              </a:ext>
            </a:extLst>
          </p:cNvPr>
          <p:cNvGrpSpPr/>
          <p:nvPr/>
        </p:nvGrpSpPr>
        <p:grpSpPr>
          <a:xfrm>
            <a:off x="413591" y="3063385"/>
            <a:ext cx="2336703" cy="1368000"/>
            <a:chOff x="503360" y="3376711"/>
            <a:chExt cx="2336703" cy="1368000"/>
          </a:xfrm>
        </p:grpSpPr>
        <p:pic>
          <p:nvPicPr>
            <p:cNvPr id="37" name="Picture 13" descr="E:\TSUNAMI READY\coChair\SC2023_Paris\Marina-di-Minturno-LT.jpg">
              <a:extLst>
                <a:ext uri="{FF2B5EF4-FFF2-40B4-BE49-F238E27FC236}">
                  <a16:creationId xmlns:a16="http://schemas.microsoft.com/office/drawing/2014/main" id="{99BCAC58-7652-2546-7677-49BD4AD35C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360" y="3376711"/>
              <a:ext cx="2336703" cy="136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C39ED34-B1C5-364C-CD26-AF16787401EF}"/>
                </a:ext>
              </a:extLst>
            </p:cNvPr>
            <p:cNvSpPr txBox="1"/>
            <p:nvPr/>
          </p:nvSpPr>
          <p:spPr>
            <a:xfrm>
              <a:off x="1607580" y="3378338"/>
              <a:ext cx="11950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Minturno</a:t>
              </a:r>
              <a:endParaRPr lang="el-GR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00B47DF-32E5-62D3-0C7A-58B6360DB04B}"/>
              </a:ext>
            </a:extLst>
          </p:cNvPr>
          <p:cNvGrpSpPr/>
          <p:nvPr/>
        </p:nvGrpSpPr>
        <p:grpSpPr>
          <a:xfrm>
            <a:off x="8333040" y="3676588"/>
            <a:ext cx="1897788" cy="1371122"/>
            <a:chOff x="2940287" y="5331562"/>
            <a:chExt cx="1897788" cy="1371122"/>
          </a:xfrm>
        </p:grpSpPr>
        <p:pic>
          <p:nvPicPr>
            <p:cNvPr id="39" name="Picture 14" descr="E:\TSUNAMI READY\coChair\SC2023_Paris\Palmi.jpg">
              <a:extLst>
                <a:ext uri="{FF2B5EF4-FFF2-40B4-BE49-F238E27FC236}">
                  <a16:creationId xmlns:a16="http://schemas.microsoft.com/office/drawing/2014/main" id="{427B0FAF-DCBE-5AC6-1155-215ED8415A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0287" y="5331562"/>
              <a:ext cx="1849989" cy="136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438729E-5A37-5A8C-B13B-7F4D25E1E474}"/>
                </a:ext>
              </a:extLst>
            </p:cNvPr>
            <p:cNvSpPr txBox="1"/>
            <p:nvPr/>
          </p:nvSpPr>
          <p:spPr>
            <a:xfrm>
              <a:off x="4029840" y="6302574"/>
              <a:ext cx="8082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chemeClr val="bg1"/>
                  </a:solidFill>
                </a:rPr>
                <a:t>Palmi</a:t>
              </a:r>
              <a:endParaRPr lang="el-GR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7501595-5BEA-0FAE-F8F0-18C8E6B044A3}"/>
              </a:ext>
            </a:extLst>
          </p:cNvPr>
          <p:cNvGrpSpPr/>
          <p:nvPr/>
        </p:nvGrpSpPr>
        <p:grpSpPr>
          <a:xfrm>
            <a:off x="2268563" y="4855244"/>
            <a:ext cx="2226908" cy="1523478"/>
            <a:chOff x="5409737" y="2538684"/>
            <a:chExt cx="2052000" cy="1368326"/>
          </a:xfrm>
        </p:grpSpPr>
        <p:pic>
          <p:nvPicPr>
            <p:cNvPr id="41" name="Picture 15" descr="E:\TSUNAMI READY\coChair\SC2023_Paris\vathy.jpg">
              <a:extLst>
                <a:ext uri="{FF2B5EF4-FFF2-40B4-BE49-F238E27FC236}">
                  <a16:creationId xmlns:a16="http://schemas.microsoft.com/office/drawing/2014/main" id="{C437D0C5-5194-0381-C263-3ADC61BCCE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9737" y="2539010"/>
              <a:ext cx="2052000" cy="136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AE2FE09-321A-A0A5-B701-B9BDF3E217D8}"/>
                </a:ext>
              </a:extLst>
            </p:cNvPr>
            <p:cNvSpPr txBox="1"/>
            <p:nvPr/>
          </p:nvSpPr>
          <p:spPr>
            <a:xfrm>
              <a:off x="5424566" y="2538684"/>
              <a:ext cx="859967" cy="3593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Samos</a:t>
              </a:r>
              <a:endParaRPr lang="el-GR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592E81E-D5C4-2C74-9E18-DA084941EFE6}"/>
              </a:ext>
            </a:extLst>
          </p:cNvPr>
          <p:cNvGrpSpPr/>
          <p:nvPr/>
        </p:nvGrpSpPr>
        <p:grpSpPr>
          <a:xfrm>
            <a:off x="10189174" y="2991997"/>
            <a:ext cx="1900451" cy="1397946"/>
            <a:chOff x="1120347" y="5046194"/>
            <a:chExt cx="1900451" cy="1397946"/>
          </a:xfrm>
        </p:grpSpPr>
        <p:pic>
          <p:nvPicPr>
            <p:cNvPr id="43" name="Picture 16" descr="E:\TSUNAMI READY\coChair\SC2023_Paris\Marsaxlokk.png">
              <a:extLst>
                <a:ext uri="{FF2B5EF4-FFF2-40B4-BE49-F238E27FC236}">
                  <a16:creationId xmlns:a16="http://schemas.microsoft.com/office/drawing/2014/main" id="{273C80D2-729E-7FC4-A640-0C11577F26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845" y="5076140"/>
              <a:ext cx="1858953" cy="136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DD2B73A-233D-660F-3A98-2B942B16B313}"/>
                </a:ext>
              </a:extLst>
            </p:cNvPr>
            <p:cNvSpPr/>
            <p:nvPr/>
          </p:nvSpPr>
          <p:spPr>
            <a:xfrm>
              <a:off x="1120347" y="5046194"/>
              <a:ext cx="144783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</a:rPr>
                <a:t>Marsaxlokk</a:t>
              </a:r>
              <a:endParaRPr lang="el-GR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F7A8EE7-653B-6B1F-CFFC-DE161C8BFA23}"/>
              </a:ext>
            </a:extLst>
          </p:cNvPr>
          <p:cNvGrpSpPr/>
          <p:nvPr/>
        </p:nvGrpSpPr>
        <p:grpSpPr>
          <a:xfrm>
            <a:off x="265756" y="4530626"/>
            <a:ext cx="2021042" cy="1398302"/>
            <a:chOff x="3158173" y="506138"/>
            <a:chExt cx="2021042" cy="1398302"/>
          </a:xfrm>
        </p:grpSpPr>
        <p:pic>
          <p:nvPicPr>
            <p:cNvPr id="49" name="Picture 2" descr="E:\TSUNAMI READY\coChair\SC2023_Paris\Chipiona.jpg">
              <a:extLst>
                <a:ext uri="{FF2B5EF4-FFF2-40B4-BE49-F238E27FC236}">
                  <a16:creationId xmlns:a16="http://schemas.microsoft.com/office/drawing/2014/main" id="{7FC05699-7489-E172-F2A6-89735FC981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25"/>
            <a:stretch/>
          </p:blipFill>
          <p:spPr bwMode="auto">
            <a:xfrm>
              <a:off x="3205868" y="536440"/>
              <a:ext cx="1973347" cy="136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F74F2BC-8E7E-B997-D297-4272161B529F}"/>
                </a:ext>
              </a:extLst>
            </p:cNvPr>
            <p:cNvSpPr/>
            <p:nvPr/>
          </p:nvSpPr>
          <p:spPr>
            <a:xfrm>
              <a:off x="3158173" y="506138"/>
              <a:ext cx="116891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000" b="1" u="sng" dirty="0" err="1">
                  <a:solidFill>
                    <a:srgbClr val="0070C0"/>
                  </a:solidFill>
                </a:rPr>
                <a:t>Chipiona</a:t>
              </a:r>
              <a:endParaRPr lang="el-GR" sz="2000" b="1" u="sng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5B0E196-60E3-D886-AA8B-C1D9DEE373F9}"/>
              </a:ext>
            </a:extLst>
          </p:cNvPr>
          <p:cNvGrpSpPr/>
          <p:nvPr/>
        </p:nvGrpSpPr>
        <p:grpSpPr>
          <a:xfrm>
            <a:off x="4863303" y="5056838"/>
            <a:ext cx="1605403" cy="1433845"/>
            <a:chOff x="7381210" y="543382"/>
            <a:chExt cx="1605403" cy="1433845"/>
          </a:xfrm>
        </p:grpSpPr>
        <p:pic>
          <p:nvPicPr>
            <p:cNvPr id="53" name="Picture 52" descr="A beach with buildings and a body of water&#10;&#10;Description automatically generated">
              <a:extLst>
                <a:ext uri="{FF2B5EF4-FFF2-40B4-BE49-F238E27FC236}">
                  <a16:creationId xmlns:a16="http://schemas.microsoft.com/office/drawing/2014/main" id="{30D6B665-7D74-C722-B461-518DE12694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4" r="7736"/>
            <a:stretch/>
          </p:blipFill>
          <p:spPr>
            <a:xfrm>
              <a:off x="7395481" y="609227"/>
              <a:ext cx="1591132" cy="1368000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189F2D7-B762-7A14-0686-258B5E73C566}"/>
                </a:ext>
              </a:extLst>
            </p:cNvPr>
            <p:cNvSpPr/>
            <p:nvPr/>
          </p:nvSpPr>
          <p:spPr>
            <a:xfrm>
              <a:off x="7381210" y="543382"/>
              <a:ext cx="123104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000" dirty="0" err="1">
                  <a:solidFill>
                    <a:schemeClr val="bg1"/>
                  </a:solidFill>
                  <a:cs typeface="Calibri" charset="0"/>
                </a:rPr>
                <a:t>Quarteira</a:t>
              </a:r>
              <a:endParaRPr lang="el-GR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E4EA6C0-01C2-838C-F3B2-2AF3D96E08C0}"/>
              </a:ext>
            </a:extLst>
          </p:cNvPr>
          <p:cNvGrpSpPr/>
          <p:nvPr/>
        </p:nvGrpSpPr>
        <p:grpSpPr>
          <a:xfrm>
            <a:off x="2744395" y="3099748"/>
            <a:ext cx="1938007" cy="1738238"/>
            <a:chOff x="9769425" y="4206170"/>
            <a:chExt cx="1938007" cy="1738238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C62C08F-6F5C-36EB-CF80-2CA392D46BD9}"/>
                </a:ext>
              </a:extLst>
            </p:cNvPr>
            <p:cNvSpPr txBox="1"/>
            <p:nvPr/>
          </p:nvSpPr>
          <p:spPr>
            <a:xfrm>
              <a:off x="9769425" y="4206170"/>
              <a:ext cx="13805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Alexandria</a:t>
              </a:r>
              <a:endParaRPr lang="el-GR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58" name="Picture 11" descr="E:\TSUNAMI READY\coChair\SC2023_Paris\alexandria.jpg">
              <a:extLst>
                <a:ext uri="{FF2B5EF4-FFF2-40B4-BE49-F238E27FC236}">
                  <a16:creationId xmlns:a16="http://schemas.microsoft.com/office/drawing/2014/main" id="{456C5B79-25E9-3625-C18D-C4B43DCC77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8785" y="4576408"/>
              <a:ext cx="1848647" cy="136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0" name="Picture 59" descr="A picture containing text, orange, room, gambling house&#10;&#10;Description automatically generated">
            <a:extLst>
              <a:ext uri="{FF2B5EF4-FFF2-40B4-BE49-F238E27FC236}">
                <a16:creationId xmlns:a16="http://schemas.microsoft.com/office/drawing/2014/main" id="{66E7146D-F261-24C8-3B90-73105A11A3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502" y="105088"/>
            <a:ext cx="1192867" cy="1192867"/>
          </a:xfrm>
          <a:prstGeom prst="rect">
            <a:avLst/>
          </a:prstGeom>
        </p:spPr>
      </p:pic>
      <p:sp>
        <p:nvSpPr>
          <p:cNvPr id="68" name="Slide Number Placeholder 12">
            <a:extLst>
              <a:ext uri="{FF2B5EF4-FFF2-40B4-BE49-F238E27FC236}">
                <a16:creationId xmlns:a16="http://schemas.microsoft.com/office/drawing/2014/main" id="{72388338-6EC4-2402-7476-57ED83826349}"/>
              </a:ext>
            </a:extLst>
          </p:cNvPr>
          <p:cNvSpPr txBox="1">
            <a:spLocks/>
          </p:cNvSpPr>
          <p:nvPr/>
        </p:nvSpPr>
        <p:spPr>
          <a:xfrm>
            <a:off x="10810874" y="6356350"/>
            <a:ext cx="5429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CEABB6-07DC-46E8-9B57-56EC44A396E5}" type="slidenum"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8</a:t>
            </a:fld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2670E71F-58D7-5C7B-6A24-F113DB2662AC}"/>
              </a:ext>
            </a:extLst>
          </p:cNvPr>
          <p:cNvSpPr/>
          <p:nvPr/>
        </p:nvSpPr>
        <p:spPr>
          <a:xfrm>
            <a:off x="72220" y="84124"/>
            <a:ext cx="3144836" cy="116905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11 Countries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more than 20 Communities</a:t>
            </a:r>
            <a:r>
              <a:rPr lang="en-US" sz="2000" dirty="0">
                <a:solidFill>
                  <a:schemeClr val="tx1"/>
                </a:solidFill>
              </a:rPr>
              <a:t>	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</a:rPr>
              <a:t>	</a:t>
            </a:r>
            <a:r>
              <a:rPr lang="en-US" dirty="0">
                <a:solidFill>
                  <a:schemeClr val="tx1"/>
                </a:solidFill>
              </a:rPr>
              <a:t>…and still counting</a:t>
            </a:r>
            <a:endParaRPr lang="en-US" dirty="0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4A18A13-2A6B-F4C4-EAED-05B399A7916A}"/>
              </a:ext>
            </a:extLst>
          </p:cNvPr>
          <p:cNvGrpSpPr/>
          <p:nvPr/>
        </p:nvGrpSpPr>
        <p:grpSpPr>
          <a:xfrm>
            <a:off x="7642547" y="194125"/>
            <a:ext cx="2125922" cy="1446071"/>
            <a:chOff x="7054594" y="141088"/>
            <a:chExt cx="2125922" cy="144607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BBC01EB-4129-B2C8-EBEC-2BF207C52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057399" y="171748"/>
              <a:ext cx="2123117" cy="141541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002F2CF-82F3-7D04-9249-6B61F54C2F68}"/>
                </a:ext>
              </a:extLst>
            </p:cNvPr>
            <p:cNvSpPr txBox="1"/>
            <p:nvPr/>
          </p:nvSpPr>
          <p:spPr>
            <a:xfrm>
              <a:off x="7054594" y="141088"/>
              <a:ext cx="10518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Cascais</a:t>
              </a:r>
              <a:endParaRPr lang="el-G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DE2CEC0-9822-F357-C1A0-27D6B944A9E9}"/>
              </a:ext>
            </a:extLst>
          </p:cNvPr>
          <p:cNvGrpSpPr/>
          <p:nvPr/>
        </p:nvGrpSpPr>
        <p:grpSpPr>
          <a:xfrm>
            <a:off x="5322075" y="34683"/>
            <a:ext cx="2180185" cy="1449666"/>
            <a:chOff x="5372388" y="352975"/>
            <a:chExt cx="2180185" cy="144966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12E98AE-02FE-680C-04D5-3EC5BBBB4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372388" y="352975"/>
              <a:ext cx="2180185" cy="144709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A9D7BC6-D2FD-6E47-247C-72C199172DC5}"/>
                </a:ext>
              </a:extLst>
            </p:cNvPr>
            <p:cNvSpPr txBox="1"/>
            <p:nvPr/>
          </p:nvSpPr>
          <p:spPr>
            <a:xfrm>
              <a:off x="5404552" y="1402531"/>
              <a:ext cx="10371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Setubal</a:t>
              </a:r>
              <a:endParaRPr lang="el-GR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F10A628-E617-0901-5876-ED40881C310B}"/>
              </a:ext>
            </a:extLst>
          </p:cNvPr>
          <p:cNvGrpSpPr/>
          <p:nvPr/>
        </p:nvGrpSpPr>
        <p:grpSpPr>
          <a:xfrm>
            <a:off x="4907818" y="1617227"/>
            <a:ext cx="2684959" cy="1478031"/>
            <a:chOff x="5344649" y="2075247"/>
            <a:chExt cx="2808300" cy="149883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51A3F5E-4F0B-ABCD-A883-7B522DC61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344649" y="2075247"/>
              <a:ext cx="2808300" cy="149883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CA5EF2F-10D4-3107-E884-9722CFC6C47E}"/>
                </a:ext>
              </a:extLst>
            </p:cNvPr>
            <p:cNvSpPr txBox="1"/>
            <p:nvPr/>
          </p:nvSpPr>
          <p:spPr>
            <a:xfrm>
              <a:off x="7032870" y="3155210"/>
              <a:ext cx="959039" cy="40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Lisbon</a:t>
              </a:r>
              <a:endParaRPr lang="el-GR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86164ED-F59D-678E-409A-5BAC580D5D72}"/>
              </a:ext>
            </a:extLst>
          </p:cNvPr>
          <p:cNvGrpSpPr/>
          <p:nvPr/>
        </p:nvGrpSpPr>
        <p:grpSpPr>
          <a:xfrm>
            <a:off x="6529199" y="4480748"/>
            <a:ext cx="2226908" cy="1515689"/>
            <a:chOff x="812609" y="265781"/>
            <a:chExt cx="2233936" cy="1488180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1E47C118-59E1-62E6-EABE-AEF9E093B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28663" y="265781"/>
              <a:ext cx="2217882" cy="1472767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13A7676-D22F-094C-061F-E6308E3E91B4}"/>
                </a:ext>
              </a:extLst>
            </p:cNvPr>
            <p:cNvSpPr txBox="1"/>
            <p:nvPr/>
          </p:nvSpPr>
          <p:spPr>
            <a:xfrm>
              <a:off x="812609" y="1353851"/>
              <a:ext cx="12682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Stromboli</a:t>
              </a:r>
              <a:endParaRPr lang="el-GR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4E2417A0-3A1D-06FD-27C8-4877DEFBD81A}"/>
              </a:ext>
            </a:extLst>
          </p:cNvPr>
          <p:cNvGrpSpPr/>
          <p:nvPr/>
        </p:nvGrpSpPr>
        <p:grpSpPr>
          <a:xfrm>
            <a:off x="4984593" y="3354030"/>
            <a:ext cx="2059308" cy="1358847"/>
            <a:chOff x="1288198" y="960424"/>
            <a:chExt cx="2059308" cy="1358847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4A284C1A-4486-5CD8-87CA-508A36767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288198" y="960424"/>
              <a:ext cx="2037276" cy="1358847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06F84F-9588-DFF8-71D1-32496096C3E9}"/>
                </a:ext>
              </a:extLst>
            </p:cNvPr>
            <p:cNvSpPr txBox="1"/>
            <p:nvPr/>
          </p:nvSpPr>
          <p:spPr>
            <a:xfrm>
              <a:off x="2306836" y="979952"/>
              <a:ext cx="10406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Otranto</a:t>
              </a:r>
              <a:endParaRPr lang="el-GR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22ACE64-D1CD-8349-D923-AAA8DFA18D8D}"/>
              </a:ext>
            </a:extLst>
          </p:cNvPr>
          <p:cNvGrpSpPr/>
          <p:nvPr/>
        </p:nvGrpSpPr>
        <p:grpSpPr>
          <a:xfrm>
            <a:off x="10264290" y="1389757"/>
            <a:ext cx="1853650" cy="1602257"/>
            <a:chOff x="5686699" y="579861"/>
            <a:chExt cx="1608860" cy="1422122"/>
          </a:xfrm>
        </p:grpSpPr>
        <p:pic>
          <p:nvPicPr>
            <p:cNvPr id="47" name="Picture 2" descr="Top Things to Do in El Jadida, Morocco">
              <a:extLst>
                <a:ext uri="{FF2B5EF4-FFF2-40B4-BE49-F238E27FC236}">
                  <a16:creationId xmlns:a16="http://schemas.microsoft.com/office/drawing/2014/main" id="{35A69EBB-CF20-496D-52C6-CA42B0E099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0121" y="633983"/>
              <a:ext cx="1575438" cy="136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BC8C3FD-D416-9E9C-D5E3-D3BBC00C09B5}"/>
                </a:ext>
              </a:extLst>
            </p:cNvPr>
            <p:cNvSpPr/>
            <p:nvPr/>
          </p:nvSpPr>
          <p:spPr>
            <a:xfrm>
              <a:off x="5686699" y="579861"/>
              <a:ext cx="1031018" cy="3551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000" dirty="0">
                  <a:solidFill>
                    <a:schemeClr val="bg1"/>
                  </a:solidFill>
                </a:rPr>
                <a:t>El Jadida</a:t>
              </a:r>
              <a:endParaRPr lang="el-GR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DA6905A-90D7-1923-131B-112A3E8E8586}"/>
              </a:ext>
            </a:extLst>
          </p:cNvPr>
          <p:cNvGrpSpPr/>
          <p:nvPr/>
        </p:nvGrpSpPr>
        <p:grpSpPr>
          <a:xfrm>
            <a:off x="9923247" y="41239"/>
            <a:ext cx="2268753" cy="6145931"/>
            <a:chOff x="9897236" y="83783"/>
            <a:chExt cx="2268753" cy="614593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C191846-F27B-3223-FB01-7FC02C866801}"/>
                </a:ext>
              </a:extLst>
            </p:cNvPr>
            <p:cNvGrpSpPr/>
            <p:nvPr/>
          </p:nvGrpSpPr>
          <p:grpSpPr>
            <a:xfrm>
              <a:off x="9942072" y="4899327"/>
              <a:ext cx="2223917" cy="1330387"/>
              <a:chOff x="9498815" y="2259732"/>
              <a:chExt cx="2223917" cy="1330387"/>
            </a:xfrm>
          </p:grpSpPr>
          <p:pic>
            <p:nvPicPr>
              <p:cNvPr id="55" name="Picture 54" descr="A beach with a city in the background&#10;&#10;Description automatically generated">
                <a:extLst>
                  <a:ext uri="{FF2B5EF4-FFF2-40B4-BE49-F238E27FC236}">
                    <a16:creationId xmlns:a16="http://schemas.microsoft.com/office/drawing/2014/main" id="{D06F5529-AD6C-BB2C-CEB3-0606573D57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98815" y="2274665"/>
                <a:ext cx="2223917" cy="1315454"/>
              </a:xfrm>
              <a:prstGeom prst="rect">
                <a:avLst/>
              </a:prstGeom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07D8F63-A948-94F7-F695-45919587477B}"/>
                  </a:ext>
                </a:extLst>
              </p:cNvPr>
              <p:cNvSpPr txBox="1"/>
              <p:nvPr/>
            </p:nvSpPr>
            <p:spPr>
              <a:xfrm>
                <a:off x="10912752" y="2259732"/>
                <a:ext cx="8034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</a:rPr>
                  <a:t>Israel</a:t>
                </a:r>
                <a:endParaRPr lang="el-GR" sz="2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8375308-ECF6-6D38-D34D-C633F14C3AB5}"/>
                </a:ext>
              </a:extLst>
            </p:cNvPr>
            <p:cNvGrpSpPr/>
            <p:nvPr/>
          </p:nvGrpSpPr>
          <p:grpSpPr>
            <a:xfrm>
              <a:off x="9897236" y="83783"/>
              <a:ext cx="2220704" cy="1400566"/>
              <a:chOff x="5444819" y="-213565"/>
              <a:chExt cx="2220704" cy="1400566"/>
            </a:xfrm>
          </p:grpSpPr>
          <p:pic>
            <p:nvPicPr>
              <p:cNvPr id="35" name="Picture 12" descr="E:\TSUNAMI READY\coChair\SC2023_Paris\Larnaca.jpg">
                <a:extLst>
                  <a:ext uri="{FF2B5EF4-FFF2-40B4-BE49-F238E27FC236}">
                    <a16:creationId xmlns:a16="http://schemas.microsoft.com/office/drawing/2014/main" id="{F350E8F3-C549-3708-C702-6C08930C05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989" r="20193"/>
              <a:stretch/>
            </p:blipFill>
            <p:spPr bwMode="auto">
              <a:xfrm>
                <a:off x="5459144" y="-213565"/>
                <a:ext cx="2206379" cy="136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7B0697F-A66D-0421-57F9-2B5F587E53B4}"/>
                  </a:ext>
                </a:extLst>
              </p:cNvPr>
              <p:cNvSpPr txBox="1"/>
              <p:nvPr/>
            </p:nvSpPr>
            <p:spPr>
              <a:xfrm>
                <a:off x="5444819" y="786891"/>
                <a:ext cx="109837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>
                    <a:solidFill>
                      <a:schemeClr val="bg1"/>
                    </a:solidFill>
                  </a:rPr>
                  <a:t>Larnaca</a:t>
                </a:r>
                <a:endParaRPr lang="el-GR" sz="20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419E6AD-0FD5-A99E-7E4D-2631BF6791B3}"/>
              </a:ext>
            </a:extLst>
          </p:cNvPr>
          <p:cNvGrpSpPr/>
          <p:nvPr/>
        </p:nvGrpSpPr>
        <p:grpSpPr>
          <a:xfrm>
            <a:off x="6975161" y="3181412"/>
            <a:ext cx="2055576" cy="1155524"/>
            <a:chOff x="4884720" y="2776246"/>
            <a:chExt cx="2055576" cy="115552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0046C35-C031-12B2-01A4-250CC6DA1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933216" y="2776246"/>
              <a:ext cx="2007080" cy="112671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FD6D777-66EE-C198-108D-2623488857A1}"/>
                </a:ext>
              </a:extLst>
            </p:cNvPr>
            <p:cNvSpPr txBox="1"/>
            <p:nvPr/>
          </p:nvSpPr>
          <p:spPr>
            <a:xfrm>
              <a:off x="4884720" y="3531660"/>
              <a:ext cx="8579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Lagos</a:t>
              </a:r>
              <a:endParaRPr lang="el-GR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4A4BF91-7A00-DEB6-4577-8A400CB27CD4}"/>
              </a:ext>
            </a:extLst>
          </p:cNvPr>
          <p:cNvGrpSpPr/>
          <p:nvPr/>
        </p:nvGrpSpPr>
        <p:grpSpPr>
          <a:xfrm>
            <a:off x="7832287" y="1669717"/>
            <a:ext cx="2281035" cy="1508531"/>
            <a:chOff x="6072390" y="3455278"/>
            <a:chExt cx="2281035" cy="1508531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09CB4F5-3E3A-C107-DB1D-6AAAB3D72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135543" y="3455278"/>
              <a:ext cx="2217882" cy="1473909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F130B48-3024-8FBB-E169-E2DF87D4295D}"/>
                </a:ext>
              </a:extLst>
            </p:cNvPr>
            <p:cNvSpPr txBox="1"/>
            <p:nvPr/>
          </p:nvSpPr>
          <p:spPr>
            <a:xfrm>
              <a:off x="6072390" y="4563699"/>
              <a:ext cx="12155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Portimão</a:t>
              </a:r>
              <a:endParaRPr lang="el-GR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8792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1">
            <a:extLst>
              <a:ext uri="{FF2B5EF4-FFF2-40B4-BE49-F238E27FC236}">
                <a16:creationId xmlns:a16="http://schemas.microsoft.com/office/drawing/2014/main" id="{E2BCFCB5-06DD-69A9-6A3E-B3AD564B7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34" y="347216"/>
            <a:ext cx="5431971" cy="84630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PROJECT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main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IMPLEMENTING PARTNERS</a:t>
            </a:r>
            <a:endParaRPr lang="fr-FR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33164A-09D8-4E05-899E-C830A562A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EB4DEA-4DCD-421C-A905-7EFCAE898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900" i="1" dirty="0"/>
              <a:t>ICG/NEAMTWS XIX Session, 27 - 29 </a:t>
            </a:r>
            <a:r>
              <a:rPr lang="en-US" i="1" dirty="0"/>
              <a:t>November</a:t>
            </a:r>
            <a:r>
              <a:rPr lang="en-US" sz="900" i="1" dirty="0"/>
              <a:t> 2024. Paris, France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1923C7-5010-4C4F-A932-4BDA0B62A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D3F7A9-07CB-5E49-4B40-1CD0E7807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659" y="2518323"/>
            <a:ext cx="2836912" cy="9279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C3470A-E13C-DA6C-1FED-DC729750A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7326" y="1613548"/>
            <a:ext cx="1717579" cy="17175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CD1BFE-C05D-E84E-60E9-D5DBC437B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0569" y="2908026"/>
            <a:ext cx="1591931" cy="15430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1995B0-275F-0729-1BAA-93F5CB0675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756197"/>
            <a:ext cx="2637140" cy="9997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357B2C8-3290-8465-C337-8776586353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746" y="1356528"/>
            <a:ext cx="3121158" cy="12893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7E6426C-2211-84AC-4576-45A8B3EC46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3265" y="587892"/>
            <a:ext cx="1620118" cy="16201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8B38FF-F1B9-D79D-5AFC-6A9454C002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8941" y="278542"/>
            <a:ext cx="1852760" cy="17175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F4E392C-FC45-A665-A49D-88E80D27CE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58686" y="5058859"/>
            <a:ext cx="2296824" cy="116414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1A3EF6-1684-5982-8ED4-7EBA28CBBD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7390" y="3608710"/>
            <a:ext cx="1807764" cy="14501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58859C2-C4A4-E035-2ABF-5F36A81C13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10958" y="5131832"/>
            <a:ext cx="2055802" cy="9468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9ADFE2-EA32-214E-F7B0-DBEF079B18D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94746" y="5116229"/>
            <a:ext cx="1536170" cy="11927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60CFA4-79CF-4FA9-395F-DE38D02A4B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08542" y="293034"/>
            <a:ext cx="2296824" cy="9997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57CB69B-4FF2-6D52-89F3-ED55CFD6E46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93132" y="3679554"/>
            <a:ext cx="1018737" cy="101873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7C47013-65F0-7002-F134-C222BA84E2B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8563" y="5146564"/>
            <a:ext cx="1591931" cy="63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66754"/>
      </p:ext>
    </p:extLst>
  </p:cSld>
  <p:clrMapOvr>
    <a:masterClrMapping/>
  </p:clrMapOvr>
</p:sld>
</file>

<file path=ppt/theme/theme1.xml><?xml version="1.0" encoding="utf-8"?>
<a:theme xmlns:a="http://schemas.openxmlformats.org/drawingml/2006/main" name="Monoline">
  <a:themeElements>
    <a:clrScheme name="Custom 16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BF4EF"/>
      </a:accent1>
      <a:accent2>
        <a:srgbClr val="F7F6F3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56180624 Minimalist light sales pitch_Win32_v3" id="{10980D2D-A96C-4E9B-A00E-81C4CAF0ABBD}" vid="{7928933E-F394-4192-9CD9-6D2A259AB57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6966C46A-DC57-4209-80CD-9FE6C93151F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E18436D-DA32-4E27-AC64-8FFEDA5218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EFFFA3F-0FB5-4ED3-8906-A15B16577F44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Minimalist light sales pitch</Template>
  <TotalTime>9264</TotalTime>
  <Words>1651</Words>
  <Application>Microsoft Office PowerPoint</Application>
  <PresentationFormat>Widescreen</PresentationFormat>
  <Paragraphs>233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Aptos</vt:lpstr>
      <vt:lpstr>Arial</vt:lpstr>
      <vt:lpstr>Calibri</vt:lpstr>
      <vt:lpstr>DIN Pro 1</vt:lpstr>
      <vt:lpstr>Forte</vt:lpstr>
      <vt:lpstr>Tenorite</vt:lpstr>
      <vt:lpstr>Times New Roman</vt:lpstr>
      <vt:lpstr>Wingdings</vt:lpstr>
      <vt:lpstr>Monoline</vt:lpstr>
      <vt:lpstr>ICG NEAMTWS Task Team on Tsunami Ready </vt:lpstr>
      <vt:lpstr>Outline</vt:lpstr>
      <vt:lpstr>PowerPoint Presentation</vt:lpstr>
      <vt:lpstr>PowerPoint Presentation</vt:lpstr>
      <vt:lpstr>PowerPoint Presentation</vt:lpstr>
      <vt:lpstr>IOC-UNESCO CoastWAVE (Phase1) Project DG ECHO </vt:lpstr>
      <vt:lpstr>11 Countries and more than 20 communities… </vt:lpstr>
      <vt:lpstr>PowerPoint Presentation</vt:lpstr>
      <vt:lpstr>PROJECT main IMPLEMENTING PARTNERS</vt:lpstr>
      <vt:lpstr>Best practices &amp; Innovations</vt:lpstr>
      <vt:lpstr>Cannes - France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Main challenges in TRRP implementation </vt:lpstr>
      <vt:lpstr>PowerPoint Presentation</vt:lpstr>
      <vt:lpstr>Tsunami Ready Recognition Programme  </vt:lpstr>
      <vt:lpstr>ICG NEAMTWS Task Team on Tsunami Ready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ElenaD .</dc:creator>
  <cp:lastModifiedBy>ElenaD .</cp:lastModifiedBy>
  <cp:revision>150</cp:revision>
  <dcterms:created xsi:type="dcterms:W3CDTF">2024-10-22T06:48:26Z</dcterms:created>
  <dcterms:modified xsi:type="dcterms:W3CDTF">2024-11-27T10:24:31Z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