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mp4" ContentType="video/mp4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1" r:id="rId2"/>
    <p:sldMasterId id="2147483666" r:id="rId3"/>
    <p:sldMasterId id="2147483678" r:id="rId4"/>
  </p:sldMasterIdLst>
  <p:notesMasterIdLst>
    <p:notesMasterId r:id="rId32"/>
  </p:notesMasterIdLst>
  <p:sldIdLst>
    <p:sldId id="292" r:id="rId5"/>
    <p:sldId id="291" r:id="rId6"/>
    <p:sldId id="298" r:id="rId7"/>
    <p:sldId id="293" r:id="rId8"/>
    <p:sldId id="302" r:id="rId9"/>
    <p:sldId id="262" r:id="rId10"/>
    <p:sldId id="284" r:id="rId11"/>
    <p:sldId id="290" r:id="rId12"/>
    <p:sldId id="289" r:id="rId13"/>
    <p:sldId id="288" r:id="rId14"/>
    <p:sldId id="257" r:id="rId15"/>
    <p:sldId id="301" r:id="rId16"/>
    <p:sldId id="299" r:id="rId17"/>
    <p:sldId id="300" r:id="rId18"/>
    <p:sldId id="294" r:id="rId19"/>
    <p:sldId id="303" r:id="rId20"/>
    <p:sldId id="304" r:id="rId21"/>
    <p:sldId id="306" r:id="rId22"/>
    <p:sldId id="313" r:id="rId23"/>
    <p:sldId id="307" r:id="rId24"/>
    <p:sldId id="308" r:id="rId25"/>
    <p:sldId id="309" r:id="rId26"/>
    <p:sldId id="310" r:id="rId27"/>
    <p:sldId id="311" r:id="rId28"/>
    <p:sldId id="305" r:id="rId29"/>
    <p:sldId id="295" r:id="rId30"/>
    <p:sldId id="312" r:id="rId3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2" roundtripDataSignature="AMtx7mh3aOpmJOInTnJvEoAqWnqT34/It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16"/>
    <p:restoredTop sz="94703"/>
  </p:normalViewPr>
  <p:slideViewPr>
    <p:cSldViewPr snapToGrid="0">
      <p:cViewPr varScale="1">
        <p:scale>
          <a:sx n="97" d="100"/>
          <a:sy n="97" d="100"/>
        </p:scale>
        <p:origin x="512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52" Type="http://customschemas.google.com/relationships/presentationmetadata" Target="metadata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56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740361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="" xmlns:a16="http://schemas.microsoft.com/office/drawing/2014/main" id="{30D8120B-B61A-0154-1B7F-4EC9A5941D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e0e1330b5c_0_311:notes">
            <a:extLst>
              <a:ext uri="{FF2B5EF4-FFF2-40B4-BE49-F238E27FC236}">
                <a16:creationId xmlns="" xmlns:a16="http://schemas.microsoft.com/office/drawing/2014/main" id="{FE8A7E4C-2FAF-DC3C-FDCD-BBE5625363F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g2e0e1330b5c_0_311:notes">
            <a:extLst>
              <a:ext uri="{FF2B5EF4-FFF2-40B4-BE49-F238E27FC236}">
                <a16:creationId xmlns="" xmlns:a16="http://schemas.microsoft.com/office/drawing/2014/main" id="{3DDA85D1-A3C7-1C39-9547-53B38F3812A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305467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With </a:t>
            </a:r>
            <a:r>
              <a:rPr lang="it-IT" dirty="0" err="1"/>
              <a:t>regard</a:t>
            </a:r>
            <a:r>
              <a:rPr lang="it-IT" dirty="0"/>
              <a:t> to the national </a:t>
            </a:r>
            <a:r>
              <a:rPr lang="it-IT" dirty="0" err="1"/>
              <a:t>Civil</a:t>
            </a:r>
            <a:r>
              <a:rPr lang="it-IT" dirty="0"/>
              <a:t> </a:t>
            </a:r>
            <a:r>
              <a:rPr lang="it-IT" dirty="0" err="1"/>
              <a:t>Protection</a:t>
            </a:r>
            <a:r>
              <a:rPr lang="it-IT" dirty="0"/>
              <a:t> </a:t>
            </a:r>
            <a:r>
              <a:rPr lang="it-IT" dirty="0" err="1"/>
              <a:t>campaign</a:t>
            </a:r>
            <a:r>
              <a:rPr lang="it-IT" dirty="0"/>
              <a:t> Io non rischio maremoto for tsunami risk </a:t>
            </a:r>
            <a:r>
              <a:rPr lang="it-IT" dirty="0" err="1"/>
              <a:t>mitigation</a:t>
            </a:r>
            <a:r>
              <a:rPr lang="it-IT" dirty="0"/>
              <a:t>, 374 </a:t>
            </a:r>
            <a:r>
              <a:rPr lang="it-IT" dirty="0" err="1"/>
              <a:t>squares</a:t>
            </a:r>
            <a:r>
              <a:rPr lang="it-IT" dirty="0"/>
              <a:t> </a:t>
            </a:r>
            <a:r>
              <a:rPr lang="it-IT" dirty="0" err="1"/>
              <a:t>were</a:t>
            </a:r>
            <a:r>
              <a:rPr lang="it-IT" dirty="0"/>
              <a:t> </a:t>
            </a:r>
            <a:r>
              <a:rPr lang="it-IT" dirty="0" err="1"/>
              <a:t>covered</a:t>
            </a:r>
            <a:r>
              <a:rPr lang="it-IT" dirty="0"/>
              <a:t> in 2024,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shown</a:t>
            </a:r>
            <a:r>
              <a:rPr lang="it-IT" dirty="0"/>
              <a:t> in the </a:t>
            </a:r>
            <a:r>
              <a:rPr lang="it-IT" dirty="0" err="1"/>
              <a:t>map</a:t>
            </a:r>
            <a:r>
              <a:rPr lang="it-IT" dirty="0"/>
              <a:t>.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algn="r">
              <a:buSzPts val="1200"/>
            </a:pPr>
            <a:fld id="{00000000-1234-1234-1234-123412341234}" type="slidenum">
              <a:rPr lang="it-IT" sz="1200" smtClean="0">
                <a:latin typeface="Calibri"/>
                <a:ea typeface="Calibri"/>
                <a:cs typeface="Calibri"/>
                <a:sym typeface="Calibri"/>
              </a:rPr>
              <a:pPr algn="r">
                <a:buSzPts val="1200"/>
              </a:pPr>
              <a:t>20</a:t>
            </a:fld>
            <a:endParaRPr lang="it-IT" sz="12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8530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On the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occasion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of the</a:t>
            </a:r>
            <a:r>
              <a:rPr lang="it-IT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World Ocean Day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(8 June) public events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were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held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at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major INGV centres,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also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to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raise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tsunami risk knowledge and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awareness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The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largest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events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were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held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in Palermo,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Sicily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and Rome, with the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active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involvement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of the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population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In Palermo, the tsunami tank and tsunami Quiz game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were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used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In Rome the Tsunami Quiz and tsunami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storymaps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were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illustrated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by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researchers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The activities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carried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out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during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the day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focused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on the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oceans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and the risks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connected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to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them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at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360°.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it-IT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Story Maps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Indian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Ocean 2004; Messina-Reggio 1908;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Relics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of 2011 tsunami in the Pacific Ocean; Tsunami Ready in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Italy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; the 2004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Indian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Ocean tsunami.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algn="r">
              <a:buSzPts val="1200"/>
            </a:pPr>
            <a:fld id="{00000000-1234-1234-1234-123412341234}" type="slidenum">
              <a:rPr lang="it-IT" sz="1200" smtClean="0">
                <a:latin typeface="Calibri"/>
                <a:ea typeface="Calibri"/>
                <a:cs typeface="Calibri"/>
                <a:sym typeface="Calibri"/>
              </a:rPr>
              <a:pPr algn="r">
                <a:buSzPts val="1200"/>
              </a:pPr>
              <a:t>21</a:t>
            </a:fld>
            <a:endParaRPr lang="it-IT" sz="12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59335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Italian</a:t>
            </a:r>
            <a:r>
              <a:rPr lang="it-IT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risk </a:t>
            </a:r>
            <a:r>
              <a:rPr lang="it-IT" sz="1800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perception</a:t>
            </a:r>
            <a:r>
              <a:rPr lang="it-IT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survey: 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 2024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complete the survey by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administering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the tsunami risk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perception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questionnaire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to the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whole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Italian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population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residing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in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coastal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municipalities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Finally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have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amount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of 11.192 telephone interviews (CATI).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Furthermore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in 2021 and 2024, tsunami risk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perception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was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surveyed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on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two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panels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representing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the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entire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Italian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population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including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inhabitants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living in non-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coastal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municipalities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These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additional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surveys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add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3000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cases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to the sample and can be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used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benchmarks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for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comparisons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of tsunami risk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perception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(e.g.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tourists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/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residents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those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living on the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coast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those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living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inland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).</a:t>
            </a:r>
          </a:p>
          <a:p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Between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2023 and 2024, 699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tourists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visiting </a:t>
            </a:r>
            <a:r>
              <a:rPr lang="it-IT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Stromboli Island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were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interviewed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to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assess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their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tsunami risk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perception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and knowledge of the warning systems on the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island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The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results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were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published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in the paper by Moreschini et al., 2024. In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addition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15 in-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depth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interviews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were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conducted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in June 2024 to survey tsunami risk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perception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obtain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more accurate information from Island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residents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The texts of the interviews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have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yet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to be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analysed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algn="r">
              <a:buSzPts val="1200"/>
            </a:pPr>
            <a:fld id="{00000000-1234-1234-1234-123412341234}" type="slidenum">
              <a:rPr lang="it-IT" sz="1200" smtClean="0">
                <a:latin typeface="Calibri"/>
                <a:ea typeface="Calibri"/>
                <a:cs typeface="Calibri"/>
                <a:sym typeface="Calibri"/>
              </a:rPr>
              <a:pPr algn="r">
                <a:buSzPts val="1200"/>
              </a:pPr>
              <a:t>22</a:t>
            </a:fld>
            <a:endParaRPr lang="it-IT" sz="12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3735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 paper on the time-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repeated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survey (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longitudinal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study) of tsunami risk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perception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among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the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students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of a high school in Tivoli in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central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Italy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been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published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In the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same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classes of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this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high school, the survey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was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conducted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in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three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stages: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before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providing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tsunami information to the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students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(tabula rasa), after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providing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the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students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with the information and the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third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time a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year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later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The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results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are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published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in Amato et al., 2024.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algn="r">
              <a:buSzPts val="1200"/>
            </a:pPr>
            <a:fld id="{00000000-1234-1234-1234-123412341234}" type="slidenum">
              <a:rPr lang="it-IT" sz="1200" smtClean="0">
                <a:latin typeface="Calibri"/>
                <a:ea typeface="Calibri"/>
                <a:cs typeface="Calibri"/>
                <a:sym typeface="Calibri"/>
              </a:rPr>
              <a:pPr algn="r">
                <a:buSzPts val="1200"/>
              </a:pPr>
              <a:t>23</a:t>
            </a:fld>
            <a:endParaRPr lang="it-IT" sz="12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67075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it-IT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WTAD 2024: Educational Video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on tsunami for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students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youth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edited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by RAI Public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italian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TV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published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on Nov. 5</a:t>
            </a:r>
            <a:r>
              <a:rPr lang="it-IT" sz="1200" b="0" i="0" u="none" strike="noStrike" dirty="0">
                <a:solidFill>
                  <a:schemeClr val="dk1"/>
                </a:solidFill>
                <a:effectLst/>
                <a:latin typeface="Calibri"/>
              </a:rPr>
              <a:t>. 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Here are some activities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that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have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done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to celebrate the WTAD:</a:t>
            </a:r>
            <a:b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 news on Tsunami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Alert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Centre website in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Italian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and English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also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spread on social media</a:t>
            </a:r>
            <a:b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 news on INGV Terremoti Blog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shared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on INGV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platform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/>
            </a:r>
            <a:b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On the national TV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channel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(RAI SCUOLA / RAI SCHOOL) a new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episode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of a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television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program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was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broadcast to celebrate WTAD and the 2004 tsunami 20th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anniversary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The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episode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was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recorded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at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INGV in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October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tells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about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the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Indian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Ocean tsunami and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how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the warning system works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today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in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our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region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It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was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released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on Nov. 5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at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6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pm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and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periodically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transmitted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on the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channel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It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also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freely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available</a:t>
            </a:r>
            <a:r>
              <a:rPr lang="it-IT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on demand</a:t>
            </a:r>
            <a:br>
              <a:rPr lang="it-IT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it-IT" b="0" dirty="0">
              <a:effectLst/>
            </a:endParaRPr>
          </a:p>
          <a:p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algn="r">
              <a:buSzPts val="1200"/>
            </a:pPr>
            <a:fld id="{00000000-1234-1234-1234-123412341234}" type="slidenum">
              <a:rPr lang="it-IT" sz="1200" smtClean="0">
                <a:latin typeface="Calibri"/>
                <a:ea typeface="Calibri"/>
                <a:cs typeface="Calibri"/>
                <a:sym typeface="Calibri"/>
              </a:rPr>
              <a:pPr algn="r">
                <a:buSzPts val="1200"/>
              </a:pPr>
              <a:t>24</a:t>
            </a:fld>
            <a:endParaRPr lang="it-IT" sz="12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68316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 as well as several videos o produced on tsunami warning, exercises, educational material, and so on. </a:t>
            </a:r>
            <a:endParaRPr lang="it-IT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an example (particularly well done) is this short 1’ video showing the SAMOS tsunami of October 2020, whish has been viewed 3.7 million times! </a:t>
            </a:r>
            <a:endParaRPr lang="it-IT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strike="sng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Another tool we are using for increasing people awareness is the Story Maps, through which we can tell stories about past tsunamis, warning procedures, etc.</a:t>
            </a:r>
            <a:endParaRPr lang="it-IT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3D2C26D8-09FE-F447-B229-36592BCCAE52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5978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 me conclude mentioning some of the most important projects and initiatives that are going on in our region. Besides the already mentioned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CoastWAVE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project there are other initiatives funded by the European Community, like 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Agithar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Cost Action working for the Global Tsunami Model, the EPOS Thematic Core Service recently approved, and other projects.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3D2C26D8-09FE-F447-B229-36592BCCAE52}" type="slidenum">
              <a:rPr lang="it-IT" smtClean="0">
                <a:solidFill>
                  <a:prstClr val="black"/>
                </a:solidFill>
                <a:latin typeface="Calibri" panose="020F0502020204030204"/>
              </a:rPr>
              <a:pPr/>
              <a:t>27</a:t>
            </a:fld>
            <a:endParaRPr lang="it-IT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51225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e0e1330b5c_0_3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g2e0e1330b5c_0_3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25883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="" xmlns:a16="http://schemas.microsoft.com/office/drawing/2014/main" id="{30D8120B-B61A-0154-1B7F-4EC9A5941D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e0e1330b5c_0_311:notes">
            <a:extLst>
              <a:ext uri="{FF2B5EF4-FFF2-40B4-BE49-F238E27FC236}">
                <a16:creationId xmlns="" xmlns:a16="http://schemas.microsoft.com/office/drawing/2014/main" id="{FE8A7E4C-2FAF-DC3C-FDCD-BBE5625363F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g2e0e1330b5c_0_311:notes">
            <a:extLst>
              <a:ext uri="{FF2B5EF4-FFF2-40B4-BE49-F238E27FC236}">
                <a16:creationId xmlns="" xmlns:a16="http://schemas.microsoft.com/office/drawing/2014/main" id="{3DDA85D1-A3C7-1C39-9547-53B38F3812A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162793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="" xmlns:a16="http://schemas.microsoft.com/office/drawing/2014/main" id="{2C3D499B-EC35-6A6E-32F0-E085F57E0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e0e1330b5c_0_311:notes">
            <a:extLst>
              <a:ext uri="{FF2B5EF4-FFF2-40B4-BE49-F238E27FC236}">
                <a16:creationId xmlns="" xmlns:a16="http://schemas.microsoft.com/office/drawing/2014/main" id="{9A94A7B0-8C06-C0E5-275E-EBF37CF0EE9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g2e0e1330b5c_0_311:notes">
            <a:extLst>
              <a:ext uri="{FF2B5EF4-FFF2-40B4-BE49-F238E27FC236}">
                <a16:creationId xmlns="" xmlns:a16="http://schemas.microsoft.com/office/drawing/2014/main" id="{123FABFE-2272-45C2-72EB-F099C2FB24A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641787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="" xmlns:a16="http://schemas.microsoft.com/office/drawing/2014/main" id="{AADB8878-F454-835D-74C3-0E1B325A35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e0e1330b5c_0_311:notes">
            <a:extLst>
              <a:ext uri="{FF2B5EF4-FFF2-40B4-BE49-F238E27FC236}">
                <a16:creationId xmlns="" xmlns:a16="http://schemas.microsoft.com/office/drawing/2014/main" id="{EBB57794-0F35-FF8C-5274-98B8ADA006E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g2e0e1330b5c_0_311:notes">
            <a:extLst>
              <a:ext uri="{FF2B5EF4-FFF2-40B4-BE49-F238E27FC236}">
                <a16:creationId xmlns="" xmlns:a16="http://schemas.microsoft.com/office/drawing/2014/main" id="{599F10D8-F330-497F-062B-C1C708213B8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826395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="" xmlns:a16="http://schemas.microsoft.com/office/drawing/2014/main" id="{0F10F07D-06B1-C9EA-6DE5-BC2F8405E6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e0e1330b5c_0_311:notes">
            <a:extLst>
              <a:ext uri="{FF2B5EF4-FFF2-40B4-BE49-F238E27FC236}">
                <a16:creationId xmlns="" xmlns:a16="http://schemas.microsoft.com/office/drawing/2014/main" id="{FAA1CA6C-2CC7-06FC-3785-6BC639C477C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g2e0e1330b5c_0_311:notes">
            <a:extLst>
              <a:ext uri="{FF2B5EF4-FFF2-40B4-BE49-F238E27FC236}">
                <a16:creationId xmlns="" xmlns:a16="http://schemas.microsoft.com/office/drawing/2014/main" id="{9935CABE-C235-61F9-5225-C9E929E4002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995849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e0e1330b5c_0_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goal 1 accuracy and timeliness</a:t>
            </a:r>
            <a:endParaRPr/>
          </a:p>
        </p:txBody>
      </p:sp>
      <p:sp>
        <p:nvSpPr>
          <p:cNvPr id="103" name="Google Shape;103;g2e0e1330b5c_0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59962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Educational Video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directed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by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Italian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Civil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Protection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 “Io non rischio - Maremoto” in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Italian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subtitled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in English. To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increase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tsunami risk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awareness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in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Italy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Published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on YouTube and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other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official social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platform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At the </a:t>
            </a:r>
            <a:r>
              <a:rPr lang="it-IT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Genoa Science Festival 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(21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October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to 3 November), a tsunami corner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was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set up with a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didactic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/interactive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path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for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students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visitors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A tsunami video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modelling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in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which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the public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could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modify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the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physical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parameters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of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using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leap-motion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sensor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was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implemented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In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this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way, the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visitors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could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change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the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height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length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consequent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impact of the tsunami on the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shore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(VIDEO PUBBLICO E VASCA)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algn="r">
              <a:buSzPts val="1200"/>
            </a:pPr>
            <a:fld id="{00000000-1234-1234-1234-123412341234}" type="slidenum">
              <a:rPr lang="it-IT" sz="1200" smtClean="0">
                <a:latin typeface="Calibri"/>
                <a:ea typeface="Calibri"/>
                <a:cs typeface="Calibri"/>
                <a:sym typeface="Calibri"/>
              </a:rPr>
              <a:pPr algn="r">
                <a:buSzPts val="1200"/>
              </a:pPr>
              <a:t>18</a:t>
            </a:fld>
            <a:endParaRPr lang="it-IT" sz="12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9887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Educational Video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directed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by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Italian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Civil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Protection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 “Io non rischio - Maremoto” in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Italian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subtitled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in English. To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increase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tsunami risk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awareness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in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Italy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Published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on YouTube and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other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official social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platform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At the </a:t>
            </a:r>
            <a:r>
              <a:rPr lang="it-IT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Genoa Science Festival 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(21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October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to 3 November), a tsunami corner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was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set up with a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didactic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/interactive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path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for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students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visitors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A tsunami video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modelling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in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which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the public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could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modify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the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physical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parameters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of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using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leap-motion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sensor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was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implemented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In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this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way, the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visitors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could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change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the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height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length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consequent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impact of the tsunami on the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shore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(VIDEO PUBBLICO E VASCA)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algn="r">
              <a:buSzPts val="1200"/>
            </a:pPr>
            <a:fld id="{00000000-1234-1234-1234-123412341234}" type="slidenum">
              <a:rPr lang="it-IT" sz="1200" smtClean="0">
                <a:latin typeface="Calibri"/>
                <a:ea typeface="Calibri"/>
                <a:cs typeface="Calibri"/>
                <a:sym typeface="Calibri"/>
              </a:rPr>
              <a:pPr algn="r">
                <a:buSzPts val="1200"/>
              </a:pPr>
              <a:t>19</a:t>
            </a:fld>
            <a:endParaRPr lang="it-IT" sz="12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3721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4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2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verticale e testo" type="vertTitleAndTx">
  <p:cSld name="VERTICAL_TITLE_AND_VERTICAL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3"/>
          <p:cNvSpPr txBox="1">
            <a:spLocks noGrp="1"/>
          </p:cNvSpPr>
          <p:nvPr>
            <p:ph type="title"/>
          </p:nvPr>
        </p:nvSpPr>
        <p:spPr>
          <a:xfrm rot="5400000">
            <a:off x="7285038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3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A3A73-BD7D-4263-BD96-67D4CFD2A990}" type="datetimeFigureOut">
              <a:rPr lang="fr-FR" smtClean="0"/>
              <a:t>26/11/2024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EDF5-7239-47AB-AF6D-BA9D14F8B76A}" type="slidenum">
              <a:rPr lang="fr-FR" smtClean="0"/>
              <a:t>‹n.›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0162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85134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A3A73-BD7D-4263-BD96-67D4CFD2A99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26/11/2024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EDF5-7239-47AB-AF6D-BA9D14F8B76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8523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5DE361B-72A1-4943-ADAA-F502BD8B1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4778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4F1B435C-E1F9-4DEF-B182-3819184C20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9036"/>
            <a:ext cx="10515600" cy="48679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2FF9E784-935B-464F-9FD9-2B5822040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9F4E1-7730-42C5-81CC-1D81BB05C61F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26/11/2024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76600AD5-DA7F-45DA-B47F-08E5483DA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B3982934-2000-49EF-B820-8AE8F95CA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1F953-55CE-4F69-B114-32A05255484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646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Diapositiva titol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6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6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1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43320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Titolo e contenuto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7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566" lvl="2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5943" lvl="4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131" lvl="5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14942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Intestazione sezione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377" lvl="1" indent="-22859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566" lvl="2" indent="-228594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754" lvl="3" indent="-228594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5943" lvl="4" indent="-228594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131" lvl="5" indent="-228594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320" lvl="6" indent="-228594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509" lvl="7" indent="-228594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697" lvl="8" indent="-228594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65610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2" type="twoObj">
  <p:cSld name="Contenuto 2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9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40639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377" lvl="1" indent="-38099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566" lvl="2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754" lvl="3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5943" lvl="4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131" lvl="5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320" lvl="6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509" lvl="7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697" lvl="8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19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40639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377" lvl="1" indent="-38099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566" lvl="2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754" lvl="3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5943" lvl="4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131" lvl="5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320" lvl="6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509" lvl="7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697" lvl="8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1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3294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Confronto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8099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377" lvl="1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566" lvl="2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754" lvl="3" indent="-330192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5943" lvl="4" indent="-330192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131" lvl="5" indent="-330192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320" lvl="6" indent="-330192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509" lvl="7" indent="-330192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697" lvl="8" indent="-330192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2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8099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377" lvl="1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566" lvl="2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754" lvl="3" indent="-330192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5943" lvl="4" indent="-330192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131" lvl="5" indent="-330192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320" lvl="6" indent="-330192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509" lvl="7" indent="-330192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697" lvl="8" indent="-330192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4748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5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5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2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Solo titolo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2096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o" type="blank">
  <p:cSld name="Vuoto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8476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Contenuto con didascalia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3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3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431789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377" lvl="1" indent="-40639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566" lvl="2" indent="-38099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754" lvl="3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5943" lvl="4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131" lvl="5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320" lvl="6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509" lvl="7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697" lvl="8" indent="-35559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3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377" lvl="1" indent="-228594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566" lvl="2" indent="-228594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754" lvl="3" indent="-228594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5943" lvl="4" indent="-228594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131" lvl="5" indent="-228594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320" lvl="6" indent="-228594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509" lvl="7" indent="-228594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697" lvl="8" indent="-228594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2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5234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Immagine con didascalia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4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4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4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377" lvl="1" indent="-228594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566" lvl="2" indent="-228594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754" lvl="3" indent="-228594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5943" lvl="4" indent="-228594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131" lvl="5" indent="-228594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320" lvl="6" indent="-228594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509" lvl="7" indent="-228594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697" lvl="8" indent="-228594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7756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Titolo e testo verticale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5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5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9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566" lvl="2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5943" lvl="4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131" lvl="5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35799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verticale e testo" type="vertTitleAndTx">
  <p:cSld name="Titolo verticale e test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6"/>
          <p:cNvSpPr txBox="1">
            <a:spLocks noGrp="1"/>
          </p:cNvSpPr>
          <p:nvPr>
            <p:ph type="body" idx="1"/>
          </p:nvPr>
        </p:nvSpPr>
        <p:spPr>
          <a:xfrm rot="5400000">
            <a:off x="1697039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566" lvl="2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5943" lvl="4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131" lvl="5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79372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86685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A3A73-BD7D-4263-BD96-67D4CFD2A99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26/11/2024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EDF5-7239-47AB-AF6D-BA9D14F8B76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6969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5DE361B-72A1-4943-ADAA-F502BD8B1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4778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4F1B435C-E1F9-4DEF-B182-3819184C20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9036"/>
            <a:ext cx="10515600" cy="48679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2FF9E784-935B-464F-9FD9-2B5822040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9F4E1-7730-42C5-81CC-1D81BB05C61F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26/11/2024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76600AD5-DA7F-45DA-B47F-08E5483DA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B3982934-2000-49EF-B820-8AE8F95CA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1F953-55CE-4F69-B114-32A052554844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512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tx">
  <p:cSld name="TITLE_AND_BOD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g2ce2cf7b8b1_0_1511"/>
          <p:cNvSpPr txBox="1">
            <a:spLocks noGrp="1"/>
          </p:cNvSpPr>
          <p:nvPr>
            <p:ph type="title"/>
          </p:nvPr>
        </p:nvSpPr>
        <p:spPr>
          <a:xfrm>
            <a:off x="625880" y="225793"/>
            <a:ext cx="10972800" cy="7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1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1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31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39" name="Google Shape;39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2" type="twoObj">
  <p:cSld name="TWO_OBJEC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5" name="Google Shape;45;p26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6" name="Google Shape;46;p2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7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27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3" name="Google Shape;53;p27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4" name="Google Shape;54;p27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5" name="Google Shape;55;p2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0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0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6" name="Google Shape;66;p30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7" name="Google Shape;67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2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theme" Target="../theme/theme2.xml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3" Type="http://schemas.openxmlformats.org/officeDocument/2006/relationships/image" Target="../media/image4.jpeg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4" Type="http://schemas.openxmlformats.org/officeDocument/2006/relationships/theme" Target="../theme/theme4.xml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2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"/>
              <a:cs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"/>
              <a:cs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2F397117-F3A1-41B5-B5A5-0FD5A7D43CA4}" type="slidenum">
              <a:rPr lang="fr-FR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"/>
                <a:cs typeface=""/>
              </a:rPr>
              <a:pPr>
                <a:buClrTx/>
                <a:buFontTx/>
                <a:buNone/>
              </a:pPr>
              <a:t>‹n.›</a:t>
            </a:fld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"/>
              <a:cs typeface="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1544" y="216362"/>
            <a:ext cx="1999700" cy="951923"/>
          </a:xfrm>
          <a:prstGeom prst="rect">
            <a:avLst/>
          </a:prstGeom>
        </p:spPr>
      </p:pic>
      <p:sp>
        <p:nvSpPr>
          <p:cNvPr id="10" name="Rectangle"/>
          <p:cNvSpPr/>
          <p:nvPr userDrawn="1"/>
        </p:nvSpPr>
        <p:spPr>
          <a:xfrm rot="5400000">
            <a:off x="1721007" y="3812568"/>
            <a:ext cx="1639614" cy="110484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buClrTx/>
              <a:buFontTx/>
              <a:buNone/>
              <a:defRPr>
                <a:solidFill>
                  <a:srgbClr val="3C3C3C"/>
                </a:solidFill>
              </a:defRPr>
            </a:pPr>
            <a:endParaRPr sz="1800" kern="1200">
              <a:solidFill>
                <a:srgbClr val="3C3C3C"/>
              </a:solidFill>
              <a:latin typeface="Calibri" panose="020F0502020204030204"/>
              <a:ea typeface=""/>
              <a:cs typeface="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-7428"/>
            <a:ext cx="12192000" cy="6858000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fr-FR" sz="1800" kern="1200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8951" y="2025894"/>
            <a:ext cx="2920169" cy="2806212"/>
          </a:xfrm>
          <a:prstGeom prst="rect">
            <a:avLst/>
          </a:prstGeom>
        </p:spPr>
      </p:pic>
      <p:sp>
        <p:nvSpPr>
          <p:cNvPr id="12" name="Rectangle">
            <a:extLst>
              <a:ext uri="{FF2B5EF4-FFF2-40B4-BE49-F238E27FC236}">
                <a16:creationId xmlns:a16="http://schemas.microsoft.com/office/drawing/2014/main" xmlns="" id="{21257D7F-3656-47C9-B5F0-D20A647BD6E3}"/>
              </a:ext>
            </a:extLst>
          </p:cNvPr>
          <p:cNvSpPr/>
          <p:nvPr userDrawn="1"/>
        </p:nvSpPr>
        <p:spPr>
          <a:xfrm rot="5400000">
            <a:off x="4884289" y="3379881"/>
            <a:ext cx="2423422" cy="98238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buClrTx/>
              <a:buFontTx/>
              <a:buNone/>
              <a:defRPr>
                <a:solidFill>
                  <a:srgbClr val="3C3C3C"/>
                </a:solidFill>
              </a:defRPr>
            </a:pPr>
            <a:endParaRPr sz="1800" kern="1200">
              <a:solidFill>
                <a:srgbClr val="3C3C3C"/>
              </a:solidFill>
              <a:latin typeface="Calibri" panose="020F050202020403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035242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5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68062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"/>
              <a:cs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"/>
              <a:cs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2F397117-F3A1-41B5-B5A5-0FD5A7D43CA4}" type="slidenum">
              <a:rPr lang="fr-FR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"/>
                <a:cs typeface=""/>
              </a:rPr>
              <a:pPr>
                <a:buClrTx/>
                <a:buFontTx/>
                <a:buNone/>
              </a:pPr>
              <a:t>‹n.›</a:t>
            </a:fld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"/>
              <a:cs typeface="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1544" y="216362"/>
            <a:ext cx="1999700" cy="951923"/>
          </a:xfrm>
          <a:prstGeom prst="rect">
            <a:avLst/>
          </a:prstGeom>
        </p:spPr>
      </p:pic>
      <p:sp>
        <p:nvSpPr>
          <p:cNvPr id="10" name="Rectangle"/>
          <p:cNvSpPr/>
          <p:nvPr userDrawn="1"/>
        </p:nvSpPr>
        <p:spPr>
          <a:xfrm rot="5400000">
            <a:off x="1721007" y="3812568"/>
            <a:ext cx="1639614" cy="110484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buClrTx/>
              <a:buFontTx/>
              <a:buNone/>
              <a:defRPr>
                <a:solidFill>
                  <a:srgbClr val="3C3C3C"/>
                </a:solidFill>
              </a:defRPr>
            </a:pPr>
            <a:endParaRPr sz="1800" kern="1200">
              <a:solidFill>
                <a:srgbClr val="3C3C3C"/>
              </a:solidFill>
              <a:latin typeface="Calibri" panose="020F0502020204030204"/>
              <a:ea typeface=""/>
              <a:cs typeface="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-7428"/>
            <a:ext cx="12192000" cy="6858000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fr-FR" sz="1800" kern="1200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8951" y="2025894"/>
            <a:ext cx="2920169" cy="2806212"/>
          </a:xfrm>
          <a:prstGeom prst="rect">
            <a:avLst/>
          </a:prstGeom>
        </p:spPr>
      </p:pic>
      <p:sp>
        <p:nvSpPr>
          <p:cNvPr id="12" name="Rectangle">
            <a:extLst>
              <a:ext uri="{FF2B5EF4-FFF2-40B4-BE49-F238E27FC236}">
                <a16:creationId xmlns:a16="http://schemas.microsoft.com/office/drawing/2014/main" xmlns="" id="{21257D7F-3656-47C9-B5F0-D20A647BD6E3}"/>
              </a:ext>
            </a:extLst>
          </p:cNvPr>
          <p:cNvSpPr/>
          <p:nvPr userDrawn="1"/>
        </p:nvSpPr>
        <p:spPr>
          <a:xfrm rot="5400000">
            <a:off x="4884289" y="3379881"/>
            <a:ext cx="2423422" cy="98238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buClrTx/>
              <a:buFontTx/>
              <a:buNone/>
              <a:defRPr>
                <a:solidFill>
                  <a:srgbClr val="3C3C3C"/>
                </a:solidFill>
              </a:defRPr>
            </a:pPr>
            <a:endParaRPr sz="1800" kern="1200">
              <a:solidFill>
                <a:srgbClr val="3C3C3C"/>
              </a:solidFill>
              <a:latin typeface="Calibri" panose="020F050202020403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875872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jpeg"/><Relationship Id="rId5" Type="http://schemas.openxmlformats.org/officeDocument/2006/relationships/image" Target="../media/image27.png"/><Relationship Id="rId6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png"/><Relationship Id="rId6" Type="http://schemas.openxmlformats.org/officeDocument/2006/relationships/image" Target="../media/image36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jpeg"/><Relationship Id="rId5" Type="http://schemas.openxmlformats.org/officeDocument/2006/relationships/image" Target="../media/image45.jpeg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27.png"/><Relationship Id="rId6" Type="http://schemas.openxmlformats.org/officeDocument/2006/relationships/image" Target="../media/image5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doi.org/10.5194/nhess-24-2773-2024" TargetMode="External"/><Relationship Id="rId3" Type="http://schemas.openxmlformats.org/officeDocument/2006/relationships/hyperlink" Target="https://doi.org/10.1029/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sgi2.isprambiente.it/tsunamimap/" TargetMode="External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5606" y="2909405"/>
            <a:ext cx="10363200" cy="1362075"/>
          </a:xfrm>
        </p:spPr>
        <p:txBody>
          <a:bodyPr>
            <a:normAutofit fontScale="90000"/>
          </a:bodyPr>
          <a:lstStyle/>
          <a:p>
            <a:pPr lvl="0"/>
            <a:r>
              <a:rPr lang="it-IT" b="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The </a:t>
            </a:r>
            <a:r>
              <a:rPr lang="it-IT" b="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Italian</a:t>
            </a:r>
            <a:r>
              <a:rPr lang="it-IT" b="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Tsunami Service Provider </a:t>
            </a:r>
            <a:r>
              <a:rPr lang="it-IT" b="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CAT@INGV</a:t>
            </a:r>
            <a:br>
              <a:rPr lang="it-IT" b="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</a:br>
            <a:r>
              <a:rPr lang="it-IT" b="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and </a:t>
            </a:r>
            <a:r>
              <a:rPr lang="it-IT" b="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the </a:t>
            </a:r>
            <a:r>
              <a:rPr lang="it-IT" b="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national</a:t>
            </a:r>
            <a:r>
              <a:rPr lang="it-IT" b="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System for Tsunami </a:t>
            </a:r>
            <a:r>
              <a:rPr lang="it-IT" b="0" dirty="0" err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Warning</a:t>
            </a:r>
            <a:r>
              <a:rPr lang="it-IT" b="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/>
            </a:r>
            <a:br>
              <a:rPr lang="it-IT" b="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</a:br>
            <a:r>
              <a:rPr lang="it-IT" b="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/>
            </a:r>
            <a:br>
              <a:rPr lang="it-IT" b="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</a:b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614086"/>
            <a:ext cx="10363200" cy="1500187"/>
          </a:xfrm>
        </p:spPr>
        <p:txBody>
          <a:bodyPr/>
          <a:lstStyle/>
          <a:p>
            <a:r>
              <a:rPr lang="it-IT" dirty="0" smtClean="0"/>
              <a:t>XIX ICG-NEAMTWS, Paris, UNESCO HQ, </a:t>
            </a:r>
            <a:r>
              <a:rPr lang="it-IT" dirty="0" err="1" smtClean="0"/>
              <a:t>November</a:t>
            </a:r>
            <a:r>
              <a:rPr lang="it-IT" dirty="0" smtClean="0"/>
              <a:t> 27-29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1764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>
          <a:extLst>
            <a:ext uri="{FF2B5EF4-FFF2-40B4-BE49-F238E27FC236}">
              <a16:creationId xmlns="" xmlns:a16="http://schemas.microsoft.com/office/drawing/2014/main" id="{4DB1927C-2D01-2585-E429-FCD786956F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="" xmlns:a16="http://schemas.microsoft.com/office/drawing/2014/main" id="{4FA7C70F-0F4D-A8AE-877B-F20B6A21FB76}"/>
              </a:ext>
            </a:extLst>
          </p:cNvPr>
          <p:cNvSpPr txBox="1">
            <a:spLocks/>
          </p:cNvSpPr>
          <p:nvPr/>
        </p:nvSpPr>
        <p:spPr>
          <a:xfrm>
            <a:off x="7410898" y="673103"/>
            <a:ext cx="4731488" cy="2755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x-none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PTF can provide alerts </a:t>
            </a:r>
            <a:r>
              <a:rPr lang="x-none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 the near-field</a:t>
            </a:r>
            <a:r>
              <a:rPr lang="x-none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If time allows, and if further data are available, such as  the </a:t>
            </a:r>
            <a:r>
              <a:rPr lang="x-none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moment tensor and tsunami data</a:t>
            </a:r>
            <a:r>
              <a:rPr lang="x-none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they can be assimilated in the PTF to refine the estimate.</a:t>
            </a:r>
          </a:p>
        </p:txBody>
      </p:sp>
      <p:pic>
        <p:nvPicPr>
          <p:cNvPr id="3" name="Google Shape;177;g2e0e1330b5c_1_17">
            <a:extLst>
              <a:ext uri="{FF2B5EF4-FFF2-40B4-BE49-F238E27FC236}">
                <a16:creationId xmlns="" xmlns:a16="http://schemas.microsoft.com/office/drawing/2014/main" id="{B9C12C51-B070-654D-B0BE-5F403CC126A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266" y="585016"/>
            <a:ext cx="4635795" cy="2489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6" descr="Fig. 2">
            <a:extLst>
              <a:ext uri="{FF2B5EF4-FFF2-40B4-BE49-F238E27FC236}">
                <a16:creationId xmlns="" xmlns:a16="http://schemas.microsoft.com/office/drawing/2014/main" id="{7F433C3F-7924-2AAB-E04F-961F96D46E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3458" y="3068921"/>
            <a:ext cx="5822151" cy="304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AF9DF85-D570-8122-24BB-2E51E5A658B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589" y="3429000"/>
            <a:ext cx="4385230" cy="2682082"/>
          </a:xfrm>
          <a:prstGeom prst="rect">
            <a:avLst/>
          </a:prstGeom>
        </p:spPr>
      </p:pic>
      <p:sp>
        <p:nvSpPr>
          <p:cNvPr id="7" name="Google Shape;136;g2e0e1330b5c_0_303">
            <a:extLst>
              <a:ext uri="{FF2B5EF4-FFF2-40B4-BE49-F238E27FC236}">
                <a16:creationId xmlns="" xmlns:a16="http://schemas.microsoft.com/office/drawing/2014/main" id="{2508D3F4-363C-7128-7288-357820D881FE}"/>
              </a:ext>
            </a:extLst>
          </p:cNvPr>
          <p:cNvSpPr txBox="1"/>
          <p:nvPr/>
        </p:nvSpPr>
        <p:spPr>
          <a:xfrm>
            <a:off x="2334488" y="6109486"/>
            <a:ext cx="590220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Dal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Zilio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&amp;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Ampuero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2023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Google Shape;177;g2e0e1330b5c_1_17">
            <a:extLst>
              <a:ext uri="{FF2B5EF4-FFF2-40B4-BE49-F238E27FC236}">
                <a16:creationId xmlns="" xmlns:a16="http://schemas.microsoft.com/office/drawing/2014/main" id="{9C898536-DA77-655D-D775-757554259AA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8478" y="746918"/>
            <a:ext cx="3057782" cy="248922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42;g2e0e1330b5c_0_311">
            <a:extLst>
              <a:ext uri="{FF2B5EF4-FFF2-40B4-BE49-F238E27FC236}">
                <a16:creationId xmlns="" xmlns:a16="http://schemas.microsoft.com/office/drawing/2014/main" id="{C206D43D-FF40-C378-47C8-FF240293FBD4}"/>
              </a:ext>
            </a:extLst>
          </p:cNvPr>
          <p:cNvSpPr txBox="1"/>
          <p:nvPr/>
        </p:nvSpPr>
        <p:spPr>
          <a:xfrm>
            <a:off x="0" y="14288"/>
            <a:ext cx="12192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How PTF can </a:t>
            </a:r>
            <a:r>
              <a:rPr lang="en-US" sz="3200" dirty="0">
                <a:latin typeface="Calibri"/>
                <a:ea typeface="Calibri"/>
                <a:cs typeface="Calibri"/>
                <a:sym typeface="Calibri"/>
              </a:rPr>
              <a:t>be 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used: GNSS, Seismic, Tsunami data assimilation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462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e0e1330b5c_0_278"/>
          <p:cNvSpPr txBox="1"/>
          <p:nvPr/>
        </p:nvSpPr>
        <p:spPr>
          <a:xfrm>
            <a:off x="0" y="14288"/>
            <a:ext cx="12192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Conclusions. PTF is aligned with UN Decade Goals!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g2e0e1330b5c_0_278"/>
          <p:cNvSpPr txBox="1"/>
          <p:nvPr/>
        </p:nvSpPr>
        <p:spPr>
          <a:xfrm>
            <a:off x="0" y="1185611"/>
            <a:ext cx="6453069" cy="4247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●"/>
            </a:pPr>
            <a:r>
              <a:rPr lang="en-US" sz="2400" dirty="0">
                <a:solidFill>
                  <a:schemeClr val="dk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Uncertainty Quantification/Reduction for tsunami forecasting </a:t>
            </a:r>
          </a:p>
          <a:p>
            <a:pPr marL="381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</a:pPr>
            <a:endParaRPr sz="2400" dirty="0">
              <a:solidFill>
                <a:schemeClr val="dk1"/>
              </a:solidFill>
              <a:latin typeface="Aptos" panose="020B0004020202020204" pitchFamily="34" charset="0"/>
              <a:ea typeface="Calibri"/>
              <a:cs typeface="Calibri"/>
              <a:sym typeface="Calibri"/>
            </a:endParaRPr>
          </a:p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●"/>
            </a:pPr>
            <a:r>
              <a:rPr lang="en-US" sz="2400" dirty="0">
                <a:solidFill>
                  <a:schemeClr val="dk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Provide the decision-makers with actionable information</a:t>
            </a:r>
          </a:p>
          <a:p>
            <a:pPr marL="381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</a:pPr>
            <a:endParaRPr sz="2400" dirty="0">
              <a:solidFill>
                <a:schemeClr val="dk1"/>
              </a:solidFill>
              <a:latin typeface="Aptos" panose="020B0004020202020204" pitchFamily="34" charset="0"/>
              <a:ea typeface="Calibri"/>
              <a:cs typeface="Calibri"/>
              <a:sym typeface="Calibri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●"/>
            </a:pPr>
            <a:r>
              <a:rPr lang="en-US" sz="2400" dirty="0">
                <a:solidFill>
                  <a:schemeClr val="dk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Account for tsunami propagation complexity (not only distance)</a:t>
            </a:r>
          </a:p>
          <a:p>
            <a:pPr marL="3810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</a:pPr>
            <a:endParaRPr sz="2400" dirty="0">
              <a:solidFill>
                <a:schemeClr val="dk1"/>
              </a:solidFill>
              <a:latin typeface="Aptos" panose="020B0004020202020204" pitchFamily="34" charset="0"/>
              <a:ea typeface="Calibri"/>
              <a:cs typeface="Calibri"/>
              <a:sym typeface="Calibri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●"/>
            </a:pPr>
            <a:r>
              <a:rPr lang="en-US" sz="2400" dirty="0">
                <a:solidFill>
                  <a:schemeClr val="dk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Avoid hard-thresholds </a:t>
            </a:r>
            <a:r>
              <a:rPr lang="en-US" sz="2400" dirty="0">
                <a:solidFill>
                  <a:schemeClr val="dk1"/>
                </a:solidFill>
                <a:latin typeface="Aptos" panose="020B0004020202020204" pitchFamily="34" charset="0"/>
                <a:ea typeface="Calibri"/>
                <a:cs typeface="Calibri"/>
                <a:sym typeface="Wingdings" pitchFamily="2" charset="2"/>
              </a:rPr>
              <a:t> </a:t>
            </a:r>
            <a:r>
              <a:rPr lang="en-US" sz="2400" dirty="0">
                <a:solidFill>
                  <a:schemeClr val="dk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jumps of the alert levels</a:t>
            </a:r>
          </a:p>
        </p:txBody>
      </p:sp>
      <p:pic>
        <p:nvPicPr>
          <p:cNvPr id="3" name="Google Shape;135;g2e0e1330b5c_0_303">
            <a:extLst>
              <a:ext uri="{FF2B5EF4-FFF2-40B4-BE49-F238E27FC236}">
                <a16:creationId xmlns="" xmlns:a16="http://schemas.microsoft.com/office/drawing/2014/main" id="{2DB64326-8A25-EE9B-9E81-80F24245760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33" t="2160" r="4902" b="13887"/>
          <a:stretch/>
        </p:blipFill>
        <p:spPr>
          <a:xfrm>
            <a:off x="6393195" y="1203767"/>
            <a:ext cx="5798805" cy="415451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36;g2e0e1330b5c_0_303">
            <a:extLst>
              <a:ext uri="{FF2B5EF4-FFF2-40B4-BE49-F238E27FC236}">
                <a16:creationId xmlns="" xmlns:a16="http://schemas.microsoft.com/office/drawing/2014/main" id="{A6D2A031-6C19-798C-A39F-AFC5CB4DD2F0}"/>
              </a:ext>
            </a:extLst>
          </p:cNvPr>
          <p:cNvSpPr txBox="1"/>
          <p:nvPr/>
        </p:nvSpPr>
        <p:spPr>
          <a:xfrm>
            <a:off x="8051615" y="5654233"/>
            <a:ext cx="2776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Angove et al., 2019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2737127"/>
            <a:ext cx="10363200" cy="1362075"/>
          </a:xfrm>
        </p:spPr>
        <p:txBody>
          <a:bodyPr>
            <a:normAutofit fontScale="90000"/>
          </a:bodyPr>
          <a:lstStyle/>
          <a:p>
            <a:r>
              <a:rPr lang="it-IT" u="sng" dirty="0" err="1" smtClean="0"/>
              <a:t>Warning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/>
              <a:t>I</a:t>
            </a:r>
            <a:r>
              <a:rPr lang="it-IT" dirty="0" err="1" smtClean="0"/>
              <a:t>mproving</a:t>
            </a:r>
            <a:r>
              <a:rPr lang="it-IT" dirty="0" smtClean="0"/>
              <a:t> the </a:t>
            </a:r>
            <a:r>
              <a:rPr lang="it-IT" dirty="0" err="1" smtClean="0"/>
              <a:t>sea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r>
              <a:rPr lang="it-IT" dirty="0" smtClean="0"/>
              <a:t> </a:t>
            </a:r>
            <a:r>
              <a:rPr lang="it-IT" dirty="0" err="1" smtClean="0"/>
              <a:t>observations</a:t>
            </a:r>
            <a:r>
              <a:rPr lang="it-IT" dirty="0" smtClean="0"/>
              <a:t> </a:t>
            </a:r>
            <a:br>
              <a:rPr lang="it-IT" dirty="0" smtClean="0"/>
            </a:br>
            <a:r>
              <a:rPr lang="it-IT" dirty="0" smtClean="0"/>
              <a:t>with new </a:t>
            </a:r>
            <a:r>
              <a:rPr lang="it-IT" dirty="0" err="1" smtClean="0"/>
              <a:t>land</a:t>
            </a:r>
            <a:r>
              <a:rPr lang="it-IT" dirty="0" smtClean="0"/>
              <a:t> and offshore </a:t>
            </a:r>
            <a:r>
              <a:rPr lang="it-IT" dirty="0" err="1" smtClean="0"/>
              <a:t>instruments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1091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5">
            <a:extLst>
              <a:ext uri="{FF2B5EF4-FFF2-40B4-BE49-F238E27FC236}">
                <a16:creationId xmlns="" xmlns:a16="http://schemas.microsoft.com/office/drawing/2014/main" id="{CAC9FF9F-C029-B6AD-9C1B-EE916254A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0922" y="1"/>
            <a:ext cx="9529968" cy="104762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it-IT" sz="3200" dirty="0">
                <a:solidFill>
                  <a:srgbClr val="002060"/>
                </a:solidFill>
              </a:rPr>
              <a:t>SiAM NETWORK</a:t>
            </a:r>
            <a:r>
              <a:rPr lang="it-IT" sz="2933" dirty="0">
                <a:solidFill>
                  <a:schemeClr val="bg1"/>
                </a:solidFill>
              </a:rPr>
              <a:t/>
            </a:r>
            <a:br>
              <a:rPr lang="it-IT" sz="2933" dirty="0">
                <a:solidFill>
                  <a:schemeClr val="bg1"/>
                </a:solidFill>
              </a:rPr>
            </a:br>
            <a:r>
              <a:rPr lang="it-IT" sz="1800" dirty="0">
                <a:solidFill>
                  <a:srgbClr val="00B050"/>
                </a:solidFill>
              </a:rPr>
              <a:t>GREEN = OPERATIONAL      </a:t>
            </a:r>
            <a:r>
              <a:rPr lang="it-IT" sz="1800" dirty="0">
                <a:solidFill>
                  <a:srgbClr val="FFFF00"/>
                </a:solidFill>
              </a:rPr>
              <a:t>YELLOW = IN PROGRESS        </a:t>
            </a:r>
            <a:r>
              <a:rPr lang="it-IT" sz="1800" dirty="0">
                <a:solidFill>
                  <a:srgbClr val="FF0000"/>
                </a:solidFill>
              </a:rPr>
              <a:t>RED= PROGRAMMED 2025</a:t>
            </a:r>
          </a:p>
        </p:txBody>
      </p:sp>
      <p:sp>
        <p:nvSpPr>
          <p:cNvPr id="16" name="Titolo 5">
            <a:extLst>
              <a:ext uri="{FF2B5EF4-FFF2-40B4-BE49-F238E27FC236}">
                <a16:creationId xmlns="" xmlns:a16="http://schemas.microsoft.com/office/drawing/2014/main" id="{278F0DCB-1C20-CE75-64D7-B2800DE34021}"/>
              </a:ext>
            </a:extLst>
          </p:cNvPr>
          <p:cNvSpPr txBox="1">
            <a:spLocks/>
          </p:cNvSpPr>
          <p:nvPr/>
        </p:nvSpPr>
        <p:spPr>
          <a:xfrm>
            <a:off x="1" y="1"/>
            <a:ext cx="2933072" cy="10476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it-IT" sz="1800" dirty="0">
              <a:solidFill>
                <a:srgbClr val="FF0000"/>
              </a:solidFill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="" xmlns:a16="http://schemas.microsoft.com/office/drawing/2014/main" id="{3E58EE13-EBAB-6088-35B8-C7DDA4EF40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655" y="183108"/>
            <a:ext cx="2786418" cy="684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2D65500F-3851-4E0B-8CB1-B2144BED05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039384"/>
            <a:ext cx="12192000" cy="5810378"/>
          </a:xfrm>
          <a:prstGeom prst="rect">
            <a:avLst/>
          </a:prstGeom>
        </p:spPr>
      </p:pic>
      <p:sp>
        <p:nvSpPr>
          <p:cNvPr id="6" name="Titolo 3"/>
          <p:cNvSpPr txBox="1">
            <a:spLocks/>
          </p:cNvSpPr>
          <p:nvPr/>
        </p:nvSpPr>
        <p:spPr>
          <a:xfrm>
            <a:off x="-1037403" y="110684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dirty="0" err="1" smtClean="0">
                <a:solidFill>
                  <a:schemeClr val="tx1"/>
                </a:solidFill>
              </a:rPr>
              <a:t>Warning</a:t>
            </a:r>
            <a:r>
              <a:rPr lang="it-IT" dirty="0" smtClean="0">
                <a:solidFill>
                  <a:schemeClr val="tx1"/>
                </a:solidFill>
              </a:rPr>
              <a:t> /1</a:t>
            </a:r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63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2">
            <a:extLst>
              <a:ext uri="{FF2B5EF4-FFF2-40B4-BE49-F238E27FC236}">
                <a16:creationId xmlns="" xmlns:a16="http://schemas.microsoft.com/office/drawing/2014/main" id="{375C4518-3D3B-5B82-BD58-D704021ECC96}"/>
              </a:ext>
            </a:extLst>
          </p:cNvPr>
          <p:cNvSpPr txBox="1">
            <a:spLocks/>
          </p:cNvSpPr>
          <p:nvPr/>
        </p:nvSpPr>
        <p:spPr>
          <a:xfrm>
            <a:off x="115435" y="867010"/>
            <a:ext cx="6143625" cy="49990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1650" u="sng" dirty="0">
                <a:latin typeface="Garamond" panose="02020404030301010803" pitchFamily="18" charset="0"/>
                <a:cs typeface="Calibri" panose="020F0502020204030204" pitchFamily="34" charset="0"/>
              </a:rPr>
              <a:t>3</a:t>
            </a:r>
            <a:r>
              <a:rPr lang="en-US" sz="1650" u="sng" baseline="30000" dirty="0">
                <a:latin typeface="Garamond" panose="02020404030301010803" pitchFamily="18" charset="0"/>
                <a:cs typeface="Calibri" panose="020F0502020204030204" pitchFamily="34" charset="0"/>
              </a:rPr>
              <a:t>rd</a:t>
            </a:r>
            <a:r>
              <a:rPr lang="en-US" sz="1650" u="sng" dirty="0">
                <a:latin typeface="Garamond" panose="02020404030301010803" pitchFamily="18" charset="0"/>
                <a:cs typeface="Calibri" panose="020F0502020204030204" pitchFamily="34" charset="0"/>
              </a:rPr>
              <a:t> piezometric sensor </a:t>
            </a:r>
            <a:r>
              <a:rPr lang="en-US" sz="1650" dirty="0">
                <a:latin typeface="Garamond" panose="02020404030301010803" pitchFamily="18" charset="0"/>
                <a:cs typeface="Calibri" panose="020F0502020204030204" pitchFamily="34" charset="0"/>
              </a:rPr>
              <a:t>(</a:t>
            </a:r>
            <a:r>
              <a:rPr lang="en-US" sz="1650" u="sng" dirty="0">
                <a:latin typeface="Garamond" panose="02020404030301010803" pitchFamily="18" charset="0"/>
                <a:cs typeface="Calibri" panose="020F0502020204030204" pitchFamily="34" charset="0"/>
              </a:rPr>
              <a:t>greater data redundancy</a:t>
            </a:r>
            <a:r>
              <a:rPr lang="en-US" sz="1650" dirty="0">
                <a:latin typeface="Garamond" panose="02020404030301010803" pitchFamily="18" charset="0"/>
                <a:cs typeface="Calibri" panose="020F0502020204030204" pitchFamily="34" charset="0"/>
              </a:rPr>
              <a:t>) in a 2</a:t>
            </a:r>
            <a:r>
              <a:rPr lang="en-US" sz="1650" baseline="30000" dirty="0">
                <a:latin typeface="Garamond" panose="02020404030301010803" pitchFamily="18" charset="0"/>
                <a:cs typeface="Calibri" panose="020F0502020204030204" pitchFamily="34" charset="0"/>
              </a:rPr>
              <a:t>nd</a:t>
            </a:r>
            <a:r>
              <a:rPr lang="en-US" sz="1650" dirty="0">
                <a:latin typeface="Garamond" panose="02020404030301010803" pitchFamily="18" charset="0"/>
                <a:cs typeface="Calibri" panose="020F0502020204030204" pitchFamily="34" charset="0"/>
              </a:rPr>
              <a:t> stilling tube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1650" u="sng" dirty="0">
                <a:latin typeface="Garamond" panose="02020404030301010803" pitchFamily="18" charset="0"/>
                <a:ea typeface="Aptos" panose="020B0004020202020204" pitchFamily="34" charset="0"/>
                <a:cs typeface="Calibri" panose="020F0502020204030204" pitchFamily="34" charset="0"/>
              </a:rPr>
              <a:t>Backup Datalogger </a:t>
            </a:r>
            <a:r>
              <a:rPr lang="en-US" sz="1650" dirty="0">
                <a:latin typeface="Garamond" panose="02020404030301010803" pitchFamily="18" charset="0"/>
                <a:ea typeface="Aptos" panose="020B0004020202020204" pitchFamily="34" charset="0"/>
                <a:cs typeface="Calibri" panose="020F0502020204030204" pitchFamily="34" charset="0"/>
              </a:rPr>
              <a:t>(</a:t>
            </a:r>
            <a:r>
              <a:rPr lang="en-US" sz="1650" u="sng" dirty="0">
                <a:latin typeface="Garamond" panose="02020404030301010803" pitchFamily="18" charset="0"/>
                <a:ea typeface="Aptos" panose="020B0004020202020204" pitchFamily="34" charset="0"/>
                <a:cs typeface="Calibri" panose="020F0502020204030204" pitchFamily="34" charset="0"/>
              </a:rPr>
              <a:t>electronic redundancy</a:t>
            </a:r>
            <a:r>
              <a:rPr lang="en-US" sz="1650" dirty="0">
                <a:latin typeface="Garamond" panose="02020404030301010803" pitchFamily="18" charset="0"/>
                <a:ea typeface="Aptos" panose="020B0004020202020204" pitchFamily="34" charset="0"/>
                <a:cs typeface="Calibri" panose="020F0502020204030204" pitchFamily="34" charset="0"/>
              </a:rPr>
              <a:t>)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1650" u="sng" dirty="0">
                <a:latin typeface="Garamond" panose="02020404030301010803" pitchFamily="18" charset="0"/>
                <a:ea typeface="Aptos" panose="020B0004020202020204" pitchFamily="34" charset="0"/>
                <a:cs typeface="Calibri" panose="020F0502020204030204" pitchFamily="34" charset="0"/>
              </a:rPr>
              <a:t>Independent power supply of the secondary system (backup)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650" dirty="0">
                <a:latin typeface="Garamond" panose="02020404030301010803" pitchFamily="18" charset="0"/>
                <a:ea typeface="Aptos" panose="020B0004020202020204" pitchFamily="34" charset="0"/>
                <a:cs typeface="Calibri" panose="020F0502020204030204" pitchFamily="34" charset="0"/>
              </a:rPr>
              <a:t>in addition to the technical features common to the other ISPRA’s new stations in the SiAM network installed since 2021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1650" dirty="0">
                <a:latin typeface="Garamond" panose="02020404030301010803" pitchFamily="18" charset="0"/>
                <a:ea typeface="Aptos" panose="020B0004020202020204" pitchFamily="34" charset="0"/>
                <a:cs typeface="Calibri" panose="020F0502020204030204" pitchFamily="34" charset="0"/>
              </a:rPr>
              <a:t>Primary system with independent power supply, on-board camera, 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1650" dirty="0">
                <a:latin typeface="Garamond" panose="02020404030301010803" pitchFamily="18" charset="0"/>
                <a:cs typeface="Calibri" panose="020F0502020204030204" pitchFamily="34" charset="0"/>
              </a:rPr>
              <a:t>Datalogger, control unit - transmits in real time the sea level (m) - sampling rate 15 sec. (</a:t>
            </a:r>
            <a:r>
              <a:rPr lang="en-US" sz="1650" u="sng" dirty="0">
                <a:latin typeface="Garamond" panose="02020404030301010803" pitchFamily="18" charset="0"/>
                <a:cs typeface="Calibri" panose="020F0502020204030204" pitchFamily="34" charset="0"/>
              </a:rPr>
              <a:t>FAST transmission</a:t>
            </a:r>
            <a:r>
              <a:rPr lang="en-US" sz="1650" dirty="0">
                <a:latin typeface="Garamond" panose="02020404030301010803" pitchFamily="18" charset="0"/>
                <a:cs typeface="Calibri" panose="020F0502020204030204" pitchFamily="34" charset="0"/>
              </a:rPr>
              <a:t>) – 2 high precision piezometric sensors (integrated water thermistor ) with full scale of 10 and 20 meters</a:t>
            </a:r>
            <a:endParaRPr lang="en-US" sz="1650" dirty="0">
              <a:latin typeface="Garamond" panose="02020404030301010803" pitchFamily="18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1650" dirty="0">
                <a:latin typeface="Garamond" panose="02020404030301010803" pitchFamily="18" charset="0"/>
                <a:ea typeface="Aptos" panose="020B0004020202020204" pitchFamily="34" charset="0"/>
                <a:cs typeface="Calibri" panose="020F0502020204030204" pitchFamily="34" charset="0"/>
              </a:rPr>
              <a:t>Data transmission system (</a:t>
            </a:r>
            <a:r>
              <a:rPr lang="en-US" sz="1650" u="sng" dirty="0">
                <a:latin typeface="Garamond" panose="02020404030301010803" pitchFamily="18" charset="0"/>
                <a:ea typeface="Aptos" panose="020B0004020202020204" pitchFamily="34" charset="0"/>
                <a:cs typeface="Calibri" panose="020F0502020204030204" pitchFamily="34" charset="0"/>
              </a:rPr>
              <a:t>transmission </a:t>
            </a:r>
            <a:r>
              <a:rPr lang="en-US" sz="1650" u="sng" dirty="0">
                <a:latin typeface="Garamond" panose="02020404030301010803" pitchFamily="18" charset="0"/>
                <a:cs typeface="Calibri" panose="020F0502020204030204" pitchFamily="34" charset="0"/>
              </a:rPr>
              <a:t>redundancy)</a:t>
            </a:r>
            <a:endParaRPr lang="en-US" sz="1650" u="sng" dirty="0">
              <a:latin typeface="Garamond" panose="02020404030301010803" pitchFamily="18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650" dirty="0">
                <a:latin typeface="Garamond" panose="02020404030301010803" pitchFamily="18" charset="0"/>
                <a:ea typeface="Aptos" panose="020B0004020202020204" pitchFamily="34" charset="0"/>
                <a:cs typeface="Calibri" panose="020F0502020204030204" pitchFamily="34" charset="0"/>
              </a:rPr>
              <a:t>UMTS 4 or 5G channel - 2 SIMs on board with different providers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650" dirty="0">
                <a:latin typeface="Garamond" panose="02020404030301010803" pitchFamily="18" charset="0"/>
                <a:ea typeface="Aptos" panose="020B0004020202020204" pitchFamily="34" charset="0"/>
                <a:cs typeface="Calibri" panose="020F0502020204030204" pitchFamily="34" charset="0"/>
              </a:rPr>
              <a:t>IRIDIUM satellite module - starts in case of absence of  UMTS signal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1650" dirty="0">
                <a:latin typeface="Garamond" panose="02020404030301010803" pitchFamily="18" charset="0"/>
                <a:ea typeface="Aptos" panose="020B0004020202020204" pitchFamily="34" charset="0"/>
                <a:cs typeface="Calibri" panose="020F0502020204030204" pitchFamily="34" charset="0"/>
              </a:rPr>
              <a:t>Data storage and transmission system are protected in sealed and IP68 waterproof boxes, on a pole about 10 m high - all metal components in AISI 316 steel (</a:t>
            </a:r>
            <a:r>
              <a:rPr lang="en-US" sz="1650" u="sng" dirty="0">
                <a:latin typeface="Garamond" panose="02020404030301010803" pitchFamily="18" charset="0"/>
                <a:ea typeface="Aptos" panose="020B0004020202020204" pitchFamily="34" charset="0"/>
                <a:cs typeface="Calibri" panose="020F0502020204030204" pitchFamily="34" charset="0"/>
              </a:rPr>
              <a:t>resistance to severe operating conditions</a:t>
            </a:r>
            <a:r>
              <a:rPr lang="en-US" sz="1650" dirty="0">
                <a:latin typeface="Garamond" panose="02020404030301010803" pitchFamily="18" charset="0"/>
                <a:ea typeface="Aptos" panose="020B0004020202020204" pitchFamily="34" charset="0"/>
                <a:cs typeface="Calibri" panose="020F0502020204030204" pitchFamily="34" charset="0"/>
              </a:rPr>
              <a:t>)</a:t>
            </a:r>
          </a:p>
          <a:p>
            <a:pPr marL="0" indent="0" algn="just">
              <a:lnSpc>
                <a:spcPct val="100000"/>
              </a:lnSpc>
              <a:spcBef>
                <a:spcPts val="300"/>
              </a:spcBef>
              <a:buNone/>
            </a:pPr>
            <a:r>
              <a:rPr lang="en-US" sz="1700" b="1" dirty="0">
                <a:latin typeface="Garamond" panose="02020404030301010803" pitchFamily="18" charset="0"/>
                <a:ea typeface="Aptos" panose="020B0004020202020204" pitchFamily="34" charset="0"/>
                <a:cs typeface="Calibri" panose="020F0502020204030204" pitchFamily="34" charset="0"/>
              </a:rPr>
              <a:t>Objectives: Reduction of interruptions due to faults, increased stability of the data collection system and transmission service (</a:t>
            </a:r>
            <a:r>
              <a:rPr lang="en-US" sz="1700" b="1" u="sng" dirty="0">
                <a:latin typeface="Garamond" panose="02020404030301010803" pitchFamily="18" charset="0"/>
                <a:ea typeface="Aptos" panose="020B0004020202020204" pitchFamily="34" charset="0"/>
                <a:cs typeface="Calibri" panose="020F0502020204030204" pitchFamily="34" charset="0"/>
              </a:rPr>
              <a:t>operational continuity</a:t>
            </a:r>
            <a:r>
              <a:rPr lang="en-US" sz="1700" b="1" dirty="0">
                <a:latin typeface="Garamond" panose="02020404030301010803" pitchFamily="18" charset="0"/>
                <a:ea typeface="Aptos" panose="020B000402020202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5" name="Picture 2" descr="STAZIONE-SENSORI.png">
            <a:extLst>
              <a:ext uri="{FF2B5EF4-FFF2-40B4-BE49-F238E27FC236}">
                <a16:creationId xmlns="" xmlns:a16="http://schemas.microsoft.com/office/drawing/2014/main" id="{0F3CB2B0-E237-8A4B-1526-E29D9B47D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9060" y="1223529"/>
            <a:ext cx="5927418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="" xmlns:a16="http://schemas.microsoft.com/office/drawing/2014/main" id="{E38421D5-4B1D-EC2A-6188-E99DAA871683}"/>
              </a:ext>
            </a:extLst>
          </p:cNvPr>
          <p:cNvSpPr/>
          <p:nvPr/>
        </p:nvSpPr>
        <p:spPr>
          <a:xfrm>
            <a:off x="2568227" y="80560"/>
            <a:ext cx="70555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dirty="0">
                <a:solidFill>
                  <a:srgbClr val="002060"/>
                </a:solidFill>
              </a:rPr>
              <a:t>SiAM NETWORK </a:t>
            </a:r>
            <a:r>
              <a:rPr lang="it-IT" sz="2800" i="1" dirty="0">
                <a:solidFill>
                  <a:srgbClr val="002060"/>
                </a:solidFill>
              </a:rPr>
              <a:t>UPGRADE</a:t>
            </a:r>
          </a:p>
        </p:txBody>
      </p:sp>
      <p:sp>
        <p:nvSpPr>
          <p:cNvPr id="12" name="Sottotitolo 1">
            <a:extLst>
              <a:ext uri="{FF2B5EF4-FFF2-40B4-BE49-F238E27FC236}">
                <a16:creationId xmlns="" xmlns:a16="http://schemas.microsoft.com/office/drawing/2014/main" id="{A78BE467-77E6-142E-8CCC-B3EB414EBBB1}"/>
              </a:ext>
            </a:extLst>
          </p:cNvPr>
          <p:cNvSpPr txBox="1">
            <a:spLocks/>
          </p:cNvSpPr>
          <p:nvPr/>
        </p:nvSpPr>
        <p:spPr>
          <a:xfrm>
            <a:off x="154688" y="6337765"/>
            <a:ext cx="2051617" cy="3202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1200" i="1" spc="50" dirty="0">
                <a:solidFill>
                  <a:srgbClr val="333F50"/>
                </a:solidFill>
                <a:cs typeface="Garamond"/>
              </a:rPr>
              <a:t>tsunami.isprambiente.it</a:t>
            </a:r>
            <a:endParaRPr lang="it-IT" sz="1200" i="1" spc="50" dirty="0">
              <a:solidFill>
                <a:schemeClr val="tx2">
                  <a:lumMod val="75000"/>
                </a:schemeClr>
              </a:solidFill>
              <a:cs typeface="Garamond"/>
            </a:endParaRPr>
          </a:p>
        </p:txBody>
      </p:sp>
      <p:sp>
        <p:nvSpPr>
          <p:cNvPr id="15" name="Segnaposto contenuto 2">
            <a:extLst>
              <a:ext uri="{FF2B5EF4-FFF2-40B4-BE49-F238E27FC236}">
                <a16:creationId xmlns="" xmlns:a16="http://schemas.microsoft.com/office/drawing/2014/main" id="{8545A1E7-EE35-1D53-38DC-1D279162EF56}"/>
              </a:ext>
            </a:extLst>
          </p:cNvPr>
          <p:cNvSpPr txBox="1">
            <a:spLocks/>
          </p:cNvSpPr>
          <p:nvPr/>
        </p:nvSpPr>
        <p:spPr>
          <a:xfrm>
            <a:off x="2568227" y="471361"/>
            <a:ext cx="7201765" cy="4618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2000" b="1" dirty="0">
                <a:latin typeface="Garamond" panose="02020404030301010803" pitchFamily="18" charset="0"/>
                <a:ea typeface="Aptos" panose="020B0004020202020204" pitchFamily="34" charset="0"/>
                <a:cs typeface="Calibri" panose="020F0502020204030204" pitchFamily="34" charset="0"/>
              </a:rPr>
              <a:t>ISPRA’s new station - </a:t>
            </a:r>
            <a:r>
              <a:rPr lang="en-US" sz="2000" b="1" i="1" dirty="0">
                <a:latin typeface="Garamond" panose="02020404030301010803" pitchFamily="18" charset="0"/>
                <a:ea typeface="Aptos" panose="020B0004020202020204" pitchFamily="34" charset="0"/>
                <a:cs typeface="Calibri" panose="020F0502020204030204" pitchFamily="34" charset="0"/>
              </a:rPr>
              <a:t>plus series -</a:t>
            </a:r>
            <a:r>
              <a:rPr lang="en-US" sz="2000" b="1" dirty="0">
                <a:latin typeface="Garamond" panose="02020404030301010803" pitchFamily="18" charset="0"/>
                <a:ea typeface="Aptos" panose="020B0004020202020204" pitchFamily="34" charset="0"/>
                <a:cs typeface="Calibri" panose="020F0502020204030204" pitchFamily="34" charset="0"/>
              </a:rPr>
              <a:t> in Santa Maria di </a:t>
            </a:r>
            <a:r>
              <a:rPr lang="en-US" sz="2000" b="1" dirty="0" err="1">
                <a:latin typeface="Garamond" panose="02020404030301010803" pitchFamily="18" charset="0"/>
                <a:ea typeface="Aptos" panose="020B0004020202020204" pitchFamily="34" charset="0"/>
                <a:cs typeface="Calibri" panose="020F0502020204030204" pitchFamily="34" charset="0"/>
              </a:rPr>
              <a:t>Leuca</a:t>
            </a:r>
            <a:r>
              <a:rPr lang="en-US" sz="2000" b="1" dirty="0">
                <a:latin typeface="Garamond" panose="02020404030301010803" pitchFamily="18" charset="0"/>
                <a:ea typeface="Aptos" panose="020B0004020202020204" pitchFamily="34" charset="0"/>
                <a:cs typeface="Calibri" panose="020F0502020204030204" pitchFamily="34" charset="0"/>
              </a:rPr>
              <a:t> - 2024</a:t>
            </a:r>
          </a:p>
        </p:txBody>
      </p:sp>
      <p:sp>
        <p:nvSpPr>
          <p:cNvPr id="7" name="Segnaposto contenuto 2">
            <a:extLst>
              <a:ext uri="{FF2B5EF4-FFF2-40B4-BE49-F238E27FC236}">
                <a16:creationId xmlns="" xmlns:a16="http://schemas.microsoft.com/office/drawing/2014/main" id="{7D483D7F-B539-424B-89EF-26C5F120D7D1}"/>
              </a:ext>
            </a:extLst>
          </p:cNvPr>
          <p:cNvSpPr txBox="1">
            <a:spLocks/>
          </p:cNvSpPr>
          <p:nvPr/>
        </p:nvSpPr>
        <p:spPr>
          <a:xfrm>
            <a:off x="154688" y="5826223"/>
            <a:ext cx="12051397" cy="4615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50" b="1" u="sng" cap="small" dirty="0">
                <a:latin typeface="Garamond" panose="02020404030301010803" pitchFamily="18" charset="0"/>
                <a:cs typeface="Calibri" panose="020F0502020204030204" pitchFamily="34" charset="0"/>
              </a:rPr>
              <a:t>The </a:t>
            </a:r>
            <a:r>
              <a:rPr lang="en-US" sz="1450" b="1" i="1" u="sng" cap="small" dirty="0">
                <a:latin typeface="Garamond" panose="02020404030301010803" pitchFamily="18" charset="0"/>
                <a:cs typeface="Calibri" panose="020F0502020204030204" pitchFamily="34" charset="0"/>
              </a:rPr>
              <a:t>plus series </a:t>
            </a:r>
            <a:r>
              <a:rPr lang="en-US" sz="1450" b="1" u="sng" cap="small" dirty="0">
                <a:latin typeface="Garamond" panose="02020404030301010803" pitchFamily="18" charset="0"/>
                <a:cs typeface="Calibri" panose="020F0502020204030204" pitchFamily="34" charset="0"/>
              </a:rPr>
              <a:t>configuration increases the sea level survey points from 2 to 3 and the independent measuring stations from 1 to 2</a:t>
            </a:r>
            <a:endParaRPr lang="en-US" sz="1450" b="1" u="sng" cap="small" dirty="0">
              <a:latin typeface="Garamond" panose="02020404030301010803" pitchFamily="18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Sottotitolo 1">
            <a:extLst>
              <a:ext uri="{FF2B5EF4-FFF2-40B4-BE49-F238E27FC236}">
                <a16:creationId xmlns="" xmlns:a16="http://schemas.microsoft.com/office/drawing/2014/main" id="{14BC5F50-A38C-4323-AB19-894F38F42E98}"/>
              </a:ext>
            </a:extLst>
          </p:cNvPr>
          <p:cNvSpPr txBox="1">
            <a:spLocks/>
          </p:cNvSpPr>
          <p:nvPr/>
        </p:nvSpPr>
        <p:spPr>
          <a:xfrm>
            <a:off x="1912690" y="6237752"/>
            <a:ext cx="7994708" cy="52023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1300" i="1" spc="50" dirty="0">
                <a:solidFill>
                  <a:schemeClr val="tx2">
                    <a:lumMod val="75000"/>
                  </a:schemeClr>
                </a:solidFill>
                <a:cs typeface="Garamond"/>
              </a:rPr>
              <a:t>G. Giorgi – G. Arena - A. Barbano – C. Gera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1300" i="1" spc="50" dirty="0">
                <a:solidFill>
                  <a:schemeClr val="tx2">
                    <a:lumMod val="75000"/>
                  </a:schemeClr>
                </a:solidFill>
                <a:cs typeface="Garamond"/>
              </a:rPr>
              <a:t>(ISPRA-CN-COS- </a:t>
            </a:r>
            <a:r>
              <a:rPr lang="en-US" sz="1300" i="1" spc="50" dirty="0">
                <a:solidFill>
                  <a:schemeClr val="tx2">
                    <a:lumMod val="75000"/>
                  </a:schemeClr>
                </a:solidFill>
                <a:cs typeface="Garamond"/>
              </a:rPr>
              <a:t>Technical-operational Section supporting the Italian National Tsunami Early Warning System (SiAM)</a:t>
            </a:r>
            <a:endParaRPr lang="it-IT" sz="1300" i="1" spc="50" dirty="0">
              <a:solidFill>
                <a:schemeClr val="tx2">
                  <a:lumMod val="75000"/>
                </a:schemeClr>
              </a:solidFill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7994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327570" y="-325295"/>
            <a:ext cx="10972800" cy="1143000"/>
          </a:xfrm>
        </p:spPr>
        <p:txBody>
          <a:bodyPr/>
          <a:lstStyle/>
          <a:p>
            <a:r>
              <a:rPr lang="it-IT" dirty="0" err="1" smtClean="0">
                <a:solidFill>
                  <a:schemeClr val="bg1"/>
                </a:solidFill>
              </a:rPr>
              <a:t>Warning</a:t>
            </a:r>
            <a:r>
              <a:rPr lang="it-IT" dirty="0" smtClean="0">
                <a:solidFill>
                  <a:schemeClr val="bg1"/>
                </a:solidFill>
              </a:rPr>
              <a:t> /2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6" name="Segnaposto contenuto 4" descr="Immagine che contiene testo, mappa, diagramma, linea&#10;&#10;Descrizione generata automaticamente">
            <a:extLst>
              <a:ext uri="{FF2B5EF4-FFF2-40B4-BE49-F238E27FC236}">
                <a16:creationId xmlns:a16="http://schemas.microsoft.com/office/drawing/2014/main" xmlns="" id="{31EA36B8-8025-C784-020B-4DCD091BE2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1043"/>
            <a:ext cx="5723243" cy="4313936"/>
          </a:xfrm>
          <a:prstGeom prst="rect">
            <a:avLst/>
          </a:prstGeom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xmlns="" id="{E348FA24-3F9F-66E5-CB4A-40B2C76FB2CC}"/>
              </a:ext>
            </a:extLst>
          </p:cNvPr>
          <p:cNvSpPr txBox="1">
            <a:spLocks/>
          </p:cNvSpPr>
          <p:nvPr/>
        </p:nvSpPr>
        <p:spPr>
          <a:xfrm>
            <a:off x="-261802" y="712981"/>
            <a:ext cx="6671861" cy="741724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200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WESTERN IONIAN SEA INFRASTRUCTURE</a:t>
            </a:r>
          </a:p>
          <a:p>
            <a:r>
              <a:rPr lang="en-GB" sz="2200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Deployed December 2023</a:t>
            </a:r>
            <a:endParaRPr lang="it-IT" sz="2200" dirty="0">
              <a:solidFill>
                <a:schemeClr val="accent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8963" y="4861767"/>
            <a:ext cx="1625600" cy="736600"/>
          </a:xfrm>
          <a:prstGeom prst="rect">
            <a:avLst/>
          </a:prstGeom>
        </p:spPr>
      </p:pic>
      <p:pic>
        <p:nvPicPr>
          <p:cNvPr id="9" name="Segnaposto contenuto 4" descr="Immagine che contiene schermata, Policromia&#10;&#10;Descrizione generata automaticamente">
            <a:extLst>
              <a:ext uri="{FF2B5EF4-FFF2-40B4-BE49-F238E27FC236}">
                <a16:creationId xmlns:a16="http://schemas.microsoft.com/office/drawing/2014/main" xmlns="" id="{2FF98DF6-B535-90B4-17BB-286AE8E6B7B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6543" y="790142"/>
            <a:ext cx="2695489" cy="1453037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8610211" y="901490"/>
            <a:ext cx="328909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latin typeface="Arial Narrow" panose="020B0606020202030204" pitchFamily="34" charset="0"/>
              </a:rPr>
              <a:t> </a:t>
            </a:r>
            <a:r>
              <a:rPr lang="en-GB" dirty="0" smtClean="0">
                <a:latin typeface="Arial Narrow" panose="020B0606020202030204" pitchFamily="34" charset="0"/>
              </a:rPr>
              <a:t>WEST </a:t>
            </a:r>
            <a:r>
              <a:rPr lang="en-GB" dirty="0">
                <a:latin typeface="Arial Narrow" panose="020B0606020202030204" pitchFamily="34" charset="0"/>
              </a:rPr>
              <a:t>COAST, </a:t>
            </a:r>
            <a:r>
              <a:rPr lang="en-GB" dirty="0" smtClean="0">
                <a:latin typeface="Arial Narrow" panose="020B0606020202030204" pitchFamily="34" charset="0"/>
              </a:rPr>
              <a:t>EASTERN HONSHU</a:t>
            </a:r>
            <a:r>
              <a:rPr lang="en-GB" dirty="0">
                <a:latin typeface="Arial Narrow" panose="020B0606020202030204" pitchFamily="34" charset="0"/>
              </a:rPr>
              <a:t>, </a:t>
            </a:r>
            <a:r>
              <a:rPr lang="en-GB" dirty="0" smtClean="0">
                <a:latin typeface="Arial Narrow" panose="020B0606020202030204" pitchFamily="34" charset="0"/>
              </a:rPr>
              <a:t>JAPAN</a:t>
            </a:r>
          </a:p>
          <a:p>
            <a:pPr>
              <a:buFont typeface="Arial" panose="020B0604020202020204" pitchFamily="34" charset="0"/>
              <a:buChar char="•"/>
            </a:pPr>
            <a:endParaRPr lang="en-GB" dirty="0">
              <a:latin typeface="Arial Narrow" panose="020B0606020202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>
                <a:latin typeface="Arial Narrow" panose="020B0606020202030204" pitchFamily="34" charset="0"/>
              </a:rPr>
              <a:t> 01/01/2024 07:10  </a:t>
            </a:r>
            <a:r>
              <a:rPr lang="en-GB" dirty="0" err="1">
                <a:latin typeface="Arial Narrow" panose="020B0606020202030204" pitchFamily="34" charset="0"/>
              </a:rPr>
              <a:t>M</a:t>
            </a:r>
            <a:r>
              <a:rPr lang="en-GB" baseline="-25000" dirty="0" err="1">
                <a:latin typeface="Arial Narrow" panose="020B0606020202030204" pitchFamily="34" charset="0"/>
              </a:rPr>
              <a:t>wpd</a:t>
            </a:r>
            <a:r>
              <a:rPr lang="en-GB" dirty="0">
                <a:latin typeface="Arial Narrow" panose="020B0606020202030204" pitchFamily="34" charset="0"/>
              </a:rPr>
              <a:t> 7.4</a:t>
            </a:r>
          </a:p>
        </p:txBody>
      </p:sp>
      <p:pic>
        <p:nvPicPr>
          <p:cNvPr id="11" name="Google Shape;196;p25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98941" y="74683"/>
            <a:ext cx="1253706" cy="69570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CasellaDiTesto 11"/>
          <p:cNvSpPr txBox="1"/>
          <p:nvPr/>
        </p:nvSpPr>
        <p:spPr>
          <a:xfrm>
            <a:off x="2368446" y="6220918"/>
            <a:ext cx="3354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Courtesy</a:t>
            </a:r>
            <a:r>
              <a:rPr lang="it-IT" dirty="0" smtClean="0"/>
              <a:t> of G. Marinaro (INGV)</a:t>
            </a:r>
            <a:endParaRPr lang="it-IT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554636" y="2991541"/>
            <a:ext cx="12142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Calibri" charset="0"/>
                <a:ea typeface="Calibri" charset="0"/>
                <a:cs typeface="Calibri" charset="0"/>
              </a:rPr>
              <a:t>Mt. Etna</a:t>
            </a:r>
            <a:endParaRPr lang="it-IT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1647418" y="1565854"/>
            <a:ext cx="1214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smtClean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Sicily</a:t>
            </a:r>
            <a:endParaRPr lang="it-IT" sz="2400" dirty="0">
              <a:solidFill>
                <a:srgbClr val="00206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4302177" y="1501655"/>
            <a:ext cx="1458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Calabria</a:t>
            </a:r>
            <a:endParaRPr lang="it-IT" sz="2400" dirty="0">
              <a:solidFill>
                <a:srgbClr val="00206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4288" y="2312520"/>
            <a:ext cx="4615835" cy="3283353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7590020" y="5344909"/>
            <a:ext cx="46019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INFN</a:t>
            </a:r>
            <a:r>
              <a:rPr lang="it-IT" dirty="0"/>
              <a:t> Km3NeT </a:t>
            </a:r>
            <a:r>
              <a:rPr lang="it-IT" dirty="0" err="1" smtClean="0"/>
              <a:t>Observatory</a:t>
            </a:r>
            <a:r>
              <a:rPr lang="it-IT" dirty="0" smtClean="0"/>
              <a:t> @ 3,500 m </a:t>
            </a:r>
            <a:r>
              <a:rPr lang="it-IT" dirty="0" err="1" smtClean="0"/>
              <a:t>depth</a:t>
            </a:r>
            <a:endParaRPr lang="it-IT" dirty="0" smtClean="0"/>
          </a:p>
          <a:p>
            <a:r>
              <a:rPr lang="it-IT" dirty="0" err="1" smtClean="0"/>
              <a:t>Trillium</a:t>
            </a:r>
            <a:r>
              <a:rPr lang="it-IT" dirty="0" smtClean="0"/>
              <a:t> 120s + </a:t>
            </a:r>
            <a:r>
              <a:rPr lang="it-IT" dirty="0" err="1" smtClean="0"/>
              <a:t>hydrophone</a:t>
            </a:r>
            <a:r>
              <a:rPr lang="it-IT" dirty="0" smtClean="0"/>
              <a:t> + P-T </a:t>
            </a:r>
            <a:r>
              <a:rPr lang="it-IT" dirty="0" err="1" smtClean="0"/>
              <a:t>sensor</a:t>
            </a:r>
            <a:r>
              <a:rPr lang="it-IT" dirty="0" smtClean="0"/>
              <a:t> (RBR)</a:t>
            </a:r>
          </a:p>
          <a:p>
            <a:r>
              <a:rPr lang="it-IT" dirty="0" err="1" smtClean="0"/>
              <a:t>Cabled</a:t>
            </a:r>
            <a:r>
              <a:rPr lang="it-IT" dirty="0" smtClean="0"/>
              <a:t> with </a:t>
            </a:r>
            <a:r>
              <a:rPr lang="it-IT" dirty="0" err="1" smtClean="0"/>
              <a:t>fiber</a:t>
            </a:r>
            <a:r>
              <a:rPr lang="it-IT" dirty="0" smtClean="0"/>
              <a:t> </a:t>
            </a:r>
            <a:r>
              <a:rPr lang="it-IT" dirty="0" err="1" smtClean="0"/>
              <a:t>optic</a:t>
            </a:r>
            <a:r>
              <a:rPr lang="it-IT" dirty="0" smtClean="0"/>
              <a:t> to </a:t>
            </a:r>
            <a:r>
              <a:rPr lang="it-IT" dirty="0" err="1" smtClean="0"/>
              <a:t>land</a:t>
            </a:r>
            <a:r>
              <a:rPr lang="it-IT" dirty="0" smtClean="0"/>
              <a:t> (100km)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71904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327570" y="-325295"/>
            <a:ext cx="10972800" cy="1143000"/>
          </a:xfrm>
        </p:spPr>
        <p:txBody>
          <a:bodyPr/>
          <a:lstStyle/>
          <a:p>
            <a:r>
              <a:rPr lang="it-IT" dirty="0" err="1" smtClean="0">
                <a:solidFill>
                  <a:schemeClr val="bg1"/>
                </a:solidFill>
              </a:rPr>
              <a:t>Warning</a:t>
            </a:r>
            <a:r>
              <a:rPr lang="it-IT" dirty="0" smtClean="0">
                <a:solidFill>
                  <a:schemeClr val="bg1"/>
                </a:solidFill>
              </a:rPr>
              <a:t> /3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11" name="Google Shape;196;p25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98941" y="74683"/>
            <a:ext cx="1253706" cy="69570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33;p28"/>
          <p:cNvSpPr txBox="1"/>
          <p:nvPr/>
        </p:nvSpPr>
        <p:spPr>
          <a:xfrm>
            <a:off x="3379303" y="667959"/>
            <a:ext cx="1002858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200" b="1" i="0" u="none" strike="noStrike" cap="none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TSUNAMI </a:t>
            </a:r>
            <a:r>
              <a:rPr lang="pt-PT" sz="32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BUOYS</a:t>
            </a:r>
            <a:endParaRPr sz="14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" name="Google Shape;234;p28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68169" y="0"/>
            <a:ext cx="1423831" cy="7901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" name="Google Shape;235;p28"/>
          <p:cNvGrpSpPr/>
          <p:nvPr/>
        </p:nvGrpSpPr>
        <p:grpSpPr>
          <a:xfrm>
            <a:off x="469180" y="820042"/>
            <a:ext cx="6995922" cy="6037958"/>
            <a:chOff x="119135" y="736323"/>
            <a:chExt cx="6636969" cy="6037958"/>
          </a:xfrm>
        </p:grpSpPr>
        <p:pic>
          <p:nvPicPr>
            <p:cNvPr id="21" name="Google Shape;236;p2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9135" y="3499253"/>
              <a:ext cx="6636969" cy="32750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237;p28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9135" y="736323"/>
              <a:ext cx="4523203" cy="25037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Google Shape;238;p28"/>
            <p:cNvSpPr/>
            <p:nvPr/>
          </p:nvSpPr>
          <p:spPr>
            <a:xfrm>
              <a:off x="1997613" y="1662468"/>
              <a:ext cx="1167618" cy="1012874"/>
            </a:xfrm>
            <a:prstGeom prst="rect">
              <a:avLst/>
            </a:prstGeom>
            <a:solidFill>
              <a:srgbClr val="FF0000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4" name="Google Shape;239;p28"/>
            <p:cNvCxnSpPr/>
            <p:nvPr/>
          </p:nvCxnSpPr>
          <p:spPr>
            <a:xfrm>
              <a:off x="1997613" y="2675342"/>
              <a:ext cx="196947" cy="823911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" name="Google Shape;240;p28"/>
            <p:cNvCxnSpPr/>
            <p:nvPr/>
          </p:nvCxnSpPr>
          <p:spPr>
            <a:xfrm>
              <a:off x="3165231" y="2675342"/>
              <a:ext cx="3560842" cy="823911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6" name="Google Shape;241;p28"/>
          <p:cNvSpPr txBox="1"/>
          <p:nvPr/>
        </p:nvSpPr>
        <p:spPr>
          <a:xfrm>
            <a:off x="5617146" y="1190815"/>
            <a:ext cx="6406989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Wingdings" charset="2"/>
              <a:buChar char="Ø"/>
            </a:pPr>
            <a:r>
              <a:rPr lang="pt-PT" sz="2200" i="0" u="none" strike="noStrike" cap="none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2 tsunami </a:t>
            </a:r>
            <a:r>
              <a:rPr lang="pt-PT" sz="2200" i="0" u="none" strike="noStrike" cap="none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buoys</a:t>
            </a:r>
            <a:r>
              <a:rPr lang="pt-PT" sz="2200" i="0" u="none" strike="noStrike" cap="none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</a:t>
            </a:r>
            <a:r>
              <a:rPr lang="pt-PT" sz="2200" i="0" u="none" strike="noStrike" cap="none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will</a:t>
            </a:r>
            <a:r>
              <a:rPr lang="pt-PT" sz="2200" i="0" u="none" strike="noStrike" cap="none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</a:t>
            </a:r>
            <a:r>
              <a:rPr lang="pt-PT" sz="2200" i="0" u="none" strike="noStrike" cap="none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be</a:t>
            </a:r>
            <a:r>
              <a:rPr lang="pt-PT" sz="2200" i="0" u="none" strike="noStrike" cap="none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</a:t>
            </a:r>
            <a:r>
              <a:rPr lang="pt-PT" sz="2200" i="0" u="none" strike="noStrike" cap="none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installed</a:t>
            </a:r>
            <a:r>
              <a:rPr lang="pt-PT" sz="2200" i="0" u="none" strike="noStrike" cap="none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in </a:t>
            </a:r>
            <a:r>
              <a:rPr lang="pt-PT" sz="2200" i="0" u="none" strike="noStrike" cap="none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the</a:t>
            </a:r>
            <a:r>
              <a:rPr lang="pt-PT" sz="2200" i="0" u="none" strike="noStrike" cap="none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</a:t>
            </a:r>
            <a:r>
              <a:rPr lang="pt-PT" sz="2200" i="0" u="none" strike="noStrike" cap="none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Ionian</a:t>
            </a:r>
            <a:r>
              <a:rPr lang="pt-PT" sz="2200" i="0" u="none" strike="noStrike" cap="none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</a:t>
            </a:r>
            <a:r>
              <a:rPr lang="pt-PT" sz="2200" i="0" u="none" strike="noStrike" cap="none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sea</a:t>
            </a:r>
            <a:r>
              <a:rPr lang="pt-PT" sz="2200" i="0" u="none" strike="noStrike" cap="none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</a:t>
            </a:r>
            <a:r>
              <a:rPr lang="pt-PT" sz="2200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by</a:t>
            </a:r>
            <a:r>
              <a:rPr lang="pt-PT" sz="2200" i="0" u="none" strike="noStrike" cap="none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</a:t>
            </a:r>
            <a:r>
              <a:rPr lang="pt-PT" sz="2200" i="0" u="none" strike="noStrike" cap="none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Summer</a:t>
            </a:r>
            <a:r>
              <a:rPr lang="pt-PT" sz="2200" i="0" u="none" strike="noStrike" cap="none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2025 </a:t>
            </a:r>
            <a:r>
              <a:rPr lang="pt-PT" sz="2200" i="0" u="none" strike="noStrike" cap="none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by</a:t>
            </a:r>
            <a:r>
              <a:rPr lang="pt-PT" sz="2200" i="0" u="none" strike="noStrike" cap="none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MSM (</a:t>
            </a:r>
            <a:r>
              <a:rPr lang="pt-PT" sz="2200" i="0" u="none" strike="noStrike" cap="none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Mediterráneo</a:t>
            </a:r>
            <a:r>
              <a:rPr lang="pt-PT" sz="2200" i="0" u="none" strike="noStrike" cap="none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</a:t>
            </a:r>
            <a:r>
              <a:rPr lang="pt-PT" sz="2200" i="0" u="none" strike="noStrike" cap="none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Senales</a:t>
            </a:r>
            <a:r>
              <a:rPr lang="pt-PT" sz="2200" i="0" u="none" strike="noStrike" cap="none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Marítimas) </a:t>
            </a:r>
            <a:r>
              <a:rPr lang="pt-PT" sz="2200" i="0" u="none" strike="noStrike" cap="none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that</a:t>
            </a:r>
            <a:r>
              <a:rPr lang="pt-PT" sz="2200" i="0" u="none" strike="noStrike" cap="none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</a:t>
            </a:r>
            <a:r>
              <a:rPr lang="pt-PT" sz="2200" i="0" u="none" strike="noStrike" cap="none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was</a:t>
            </a:r>
            <a:r>
              <a:rPr lang="pt-PT" sz="2200" i="0" u="none" strike="noStrike" cap="none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</a:t>
            </a:r>
            <a:r>
              <a:rPr lang="pt-PT" sz="2200" i="0" u="none" strike="noStrike" cap="none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awarded</a:t>
            </a:r>
            <a:r>
              <a:rPr lang="pt-PT" sz="2200" i="0" u="none" strike="noStrike" cap="none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</a:t>
            </a:r>
            <a:r>
              <a:rPr lang="pt-PT" sz="2200" i="0" u="none" strike="noStrike" cap="none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contract</a:t>
            </a:r>
            <a:endParaRPr sz="2200" i="0" u="none" strike="noStrike" cap="none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Wingdings" charset="2"/>
              <a:buChar char="Ø"/>
            </a:pPr>
            <a:r>
              <a:rPr lang="pt-PT" sz="2200" i="0" u="none" strike="noStrike" cap="none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Location</a:t>
            </a:r>
            <a:r>
              <a:rPr lang="pt-PT" sz="2200" i="0" u="none" strike="noStrike" cap="none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</a:t>
            </a:r>
            <a:r>
              <a:rPr lang="pt-PT" sz="2200" i="0" u="none" strike="noStrike" cap="none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and</a:t>
            </a:r>
            <a:r>
              <a:rPr lang="pt-PT" sz="2200" i="0" u="none" strike="noStrike" cap="none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</a:t>
            </a:r>
            <a:r>
              <a:rPr lang="pt-PT" sz="2200" i="0" u="none" strike="noStrike" cap="none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technical</a:t>
            </a:r>
            <a:r>
              <a:rPr lang="pt-PT" sz="2200" i="0" u="none" strike="noStrike" cap="none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</a:t>
            </a:r>
            <a:r>
              <a:rPr lang="pt-PT" sz="2200" i="0" u="none" strike="noStrike" cap="none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requirements</a:t>
            </a:r>
            <a:r>
              <a:rPr lang="pt-PT" sz="2200" i="0" u="none" strike="noStrike" cap="none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</a:t>
            </a:r>
            <a:r>
              <a:rPr lang="pt-PT" sz="2200" i="0" u="none" strike="noStrike" cap="none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decided</a:t>
            </a:r>
            <a:r>
              <a:rPr lang="pt-PT" sz="2200" i="0" u="none" strike="noStrike" cap="none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</a:t>
            </a:r>
            <a:r>
              <a:rPr lang="pt-PT" sz="2200" i="0" u="none" strike="noStrike" cap="none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based</a:t>
            </a:r>
            <a:r>
              <a:rPr lang="pt-PT" sz="2200" i="0" u="none" strike="noStrike" cap="none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</a:t>
            </a:r>
            <a:r>
              <a:rPr lang="pt-PT" sz="2200" i="0" u="none" strike="noStrike" cap="none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on</a:t>
            </a:r>
            <a:r>
              <a:rPr lang="pt-PT" sz="2200" i="0" u="none" strike="noStrike" cap="none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</a:t>
            </a:r>
            <a:r>
              <a:rPr lang="pt-PT" sz="2200" i="0" u="none" strike="noStrike" cap="none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possible</a:t>
            </a:r>
            <a:r>
              <a:rPr lang="pt-PT" sz="2200" i="0" u="none" strike="noStrike" cap="none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tsunami </a:t>
            </a:r>
            <a:r>
              <a:rPr lang="pt-PT" sz="2200" i="0" u="none" strike="noStrike" cap="none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sources</a:t>
            </a:r>
            <a:r>
              <a:rPr lang="pt-PT" sz="2200" i="0" u="none" strike="noStrike" cap="none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</a:t>
            </a:r>
            <a:r>
              <a:rPr lang="pt-PT" sz="2200" i="0" u="none" strike="noStrike" cap="none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and</a:t>
            </a:r>
            <a:r>
              <a:rPr lang="pt-PT" sz="2200" i="0" u="none" strike="noStrike" cap="none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</a:t>
            </a:r>
            <a:r>
              <a:rPr lang="pt-PT" sz="2200" i="0" u="none" strike="noStrike" cap="none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ship</a:t>
            </a:r>
            <a:r>
              <a:rPr lang="pt-PT" sz="2200" i="0" u="none" strike="noStrike" cap="none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</a:t>
            </a:r>
            <a:r>
              <a:rPr lang="pt-PT" sz="2200" i="0" u="none" strike="noStrike" cap="none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traffic</a:t>
            </a:r>
            <a:r>
              <a:rPr lang="pt-PT" sz="2200" i="0" u="none" strike="noStrike" cap="none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(in </a:t>
            </a:r>
            <a:r>
              <a:rPr lang="pt-PT" sz="2200" i="0" u="none" strike="noStrike" cap="none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Italian</a:t>
            </a:r>
            <a:r>
              <a:rPr lang="pt-PT" sz="2200" dirty="0" smtClean="0">
                <a:latin typeface="Calibri" charset="0"/>
                <a:ea typeface="Calibri" charset="0"/>
                <a:cs typeface="Calibri" charset="0"/>
              </a:rPr>
              <a:t> exclusive </a:t>
            </a:r>
            <a:r>
              <a:rPr lang="pt-PT" sz="2200" dirty="0" err="1" smtClean="0">
                <a:latin typeface="Calibri" charset="0"/>
                <a:ea typeface="Calibri" charset="0"/>
                <a:cs typeface="Calibri" charset="0"/>
              </a:rPr>
              <a:t>economic</a:t>
            </a:r>
            <a:r>
              <a:rPr lang="pt-PT" sz="2200" dirty="0" smtClean="0">
                <a:latin typeface="Calibri" charset="0"/>
                <a:ea typeface="Calibri" charset="0"/>
                <a:cs typeface="Calibri" charset="0"/>
              </a:rPr>
              <a:t> zone)</a:t>
            </a:r>
            <a:endParaRPr lang="pt-PT" sz="2200" dirty="0">
              <a:latin typeface="Calibri" charset="0"/>
              <a:ea typeface="Calibri" charset="0"/>
              <a:cs typeface="Calibri" charset="0"/>
              <a:sym typeface="Arial"/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7672582" y="4481822"/>
            <a:ext cx="40797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Funding</a:t>
            </a:r>
            <a:r>
              <a:rPr lang="it-IT" sz="1600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(~2.8 M€) by the </a:t>
            </a:r>
            <a:r>
              <a:rPr lang="it-IT" sz="1600" dirty="0" err="1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Italian</a:t>
            </a:r>
            <a:r>
              <a:rPr lang="it-IT" sz="1600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600" dirty="0" err="1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Ministery</a:t>
            </a:r>
            <a:r>
              <a:rPr lang="it-IT" sz="1600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of </a:t>
            </a:r>
            <a:r>
              <a:rPr lang="it-IT" sz="1600" dirty="0" err="1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Research</a:t>
            </a:r>
            <a:r>
              <a:rPr lang="it-IT" sz="1600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600" dirty="0" err="1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through</a:t>
            </a:r>
            <a:r>
              <a:rPr lang="it-IT" sz="1600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the </a:t>
            </a:r>
            <a:r>
              <a:rPr lang="it-IT" sz="1600" dirty="0" err="1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European</a:t>
            </a:r>
            <a:r>
              <a:rPr lang="it-IT" sz="1600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600" dirty="0" err="1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contribution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600" dirty="0" err="1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Next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Generation EU </a:t>
            </a:r>
            <a:r>
              <a:rPr lang="it-IT" sz="1600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- NRRP (National </a:t>
            </a:r>
            <a:r>
              <a:rPr lang="it-IT" sz="1600" dirty="0" err="1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Recovery</a:t>
            </a:r>
            <a:r>
              <a:rPr lang="it-IT" sz="1600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and </a:t>
            </a:r>
            <a:r>
              <a:rPr lang="it-IT" sz="1600" dirty="0" err="1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Resilience</a:t>
            </a:r>
            <a:r>
              <a:rPr lang="it-IT" sz="1600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Plan) “MEET”, </a:t>
            </a:r>
            <a:r>
              <a:rPr lang="it-IT" sz="1600" dirty="0" err="1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coord</a:t>
            </a:r>
            <a:r>
              <a:rPr lang="it-IT" sz="1600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. by INGV</a:t>
            </a:r>
            <a:endParaRPr lang="it-IT" sz="1600" dirty="0">
              <a:solidFill>
                <a:schemeClr val="accent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96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826670" y="367514"/>
            <a:ext cx="6894551" cy="664778"/>
          </a:xfrm>
        </p:spPr>
        <p:txBody>
          <a:bodyPr/>
          <a:lstStyle/>
          <a:p>
            <a:pPr algn="r"/>
            <a:r>
              <a:rPr lang="it-IT" sz="3200" b="1" dirty="0" smtClean="0">
                <a:solidFill>
                  <a:schemeClr val="bg1"/>
                </a:solidFill>
              </a:rPr>
              <a:t>Stromboli tsunami workshop, </a:t>
            </a:r>
            <a:r>
              <a:rPr lang="it-IT" sz="3200" b="1" dirty="0" err="1" smtClean="0">
                <a:solidFill>
                  <a:schemeClr val="bg1"/>
                </a:solidFill>
              </a:rPr>
              <a:t>Oct</a:t>
            </a:r>
            <a:r>
              <a:rPr lang="it-IT" sz="3200" b="1" dirty="0" smtClean="0">
                <a:solidFill>
                  <a:schemeClr val="bg1"/>
                </a:solidFill>
              </a:rPr>
              <a:t>. 2024</a:t>
            </a:r>
            <a:endParaRPr lang="it-IT" sz="3200" b="1" dirty="0">
              <a:solidFill>
                <a:schemeClr val="bg1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686" y="0"/>
            <a:ext cx="4092315" cy="6858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4148" y="1032292"/>
            <a:ext cx="7352077" cy="4898548"/>
          </a:xfrm>
          <a:prstGeom prst="rect">
            <a:avLst/>
          </a:prstGeom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5151674" y="6046071"/>
            <a:ext cx="6894551" cy="6647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buClrTx/>
              <a:buFontTx/>
            </a:pPr>
            <a:r>
              <a:rPr lang="it-IT" sz="2400" b="1" dirty="0" err="1" smtClean="0">
                <a:solidFill>
                  <a:schemeClr val="bg1"/>
                </a:solidFill>
              </a:rPr>
              <a:t>See</a:t>
            </a:r>
            <a:r>
              <a:rPr lang="it-IT" sz="2400" b="1" dirty="0" smtClean="0">
                <a:solidFill>
                  <a:schemeClr val="bg1"/>
                </a:solidFill>
              </a:rPr>
              <a:t> TT on non-</a:t>
            </a:r>
            <a:r>
              <a:rPr lang="it-IT" sz="2400" b="1" dirty="0" err="1" smtClean="0">
                <a:solidFill>
                  <a:schemeClr val="bg1"/>
                </a:solidFill>
              </a:rPr>
              <a:t>seismic</a:t>
            </a:r>
            <a:r>
              <a:rPr lang="it-IT" sz="2400" b="1" dirty="0" smtClean="0">
                <a:solidFill>
                  <a:schemeClr val="bg1"/>
                </a:solidFill>
              </a:rPr>
              <a:t> </a:t>
            </a:r>
            <a:r>
              <a:rPr lang="it-IT" sz="2400" b="1" dirty="0" err="1" smtClean="0">
                <a:solidFill>
                  <a:schemeClr val="bg1"/>
                </a:solidFill>
              </a:rPr>
              <a:t>tsunamis</a:t>
            </a:r>
            <a:endParaRPr lang="it-IT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90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569843" y="-281952"/>
            <a:ext cx="10972800" cy="1143000"/>
          </a:xfrm>
        </p:spPr>
        <p:txBody>
          <a:bodyPr/>
          <a:lstStyle/>
          <a:p>
            <a:r>
              <a:rPr lang="it-IT" dirty="0" smtClean="0"/>
              <a:t>Minturno Tsunami Ready </a:t>
            </a:r>
            <a:r>
              <a:rPr lang="it-IT" dirty="0" err="1" smtClean="0"/>
              <a:t>July</a:t>
            </a:r>
            <a:r>
              <a:rPr lang="it-IT" dirty="0" smtClean="0"/>
              <a:t> 2024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4226" y="642732"/>
            <a:ext cx="4399722" cy="293868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0930" y="3581414"/>
            <a:ext cx="2700808" cy="3084597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23154"/>
            <a:ext cx="4094922" cy="2326362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3026" y="3018910"/>
            <a:ext cx="5698435" cy="3806125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4373217" y="2372579"/>
            <a:ext cx="3008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800" dirty="0" smtClean="0">
                <a:latin typeface="Calibri" charset="0"/>
                <a:ea typeface="Calibri" charset="0"/>
                <a:cs typeface="Calibri" charset="0"/>
              </a:rPr>
              <a:t>TR </a:t>
            </a:r>
            <a:r>
              <a:rPr lang="it-IT" sz="1800" dirty="0" err="1" smtClean="0">
                <a:latin typeface="Calibri" charset="0"/>
                <a:ea typeface="Calibri" charset="0"/>
                <a:cs typeface="Calibri" charset="0"/>
              </a:rPr>
              <a:t>recognition</a:t>
            </a:r>
            <a:r>
              <a:rPr lang="it-IT" sz="18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sz="1800" dirty="0" err="1" smtClean="0">
                <a:latin typeface="Calibri" charset="0"/>
                <a:ea typeface="Calibri" charset="0"/>
                <a:cs typeface="Calibri" charset="0"/>
              </a:rPr>
              <a:t>ceremony</a:t>
            </a:r>
            <a:r>
              <a:rPr lang="it-IT" sz="1800" dirty="0" smtClean="0"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pPr algn="r"/>
            <a:r>
              <a:rPr lang="it-IT" sz="1800" dirty="0" err="1" smtClean="0">
                <a:latin typeface="Calibri" charset="0"/>
                <a:ea typeface="Calibri" charset="0"/>
                <a:cs typeface="Calibri" charset="0"/>
              </a:rPr>
              <a:t>October</a:t>
            </a:r>
            <a:r>
              <a:rPr lang="it-IT" sz="1800" dirty="0" smtClean="0">
                <a:latin typeface="Calibri" charset="0"/>
                <a:ea typeface="Calibri" charset="0"/>
                <a:cs typeface="Calibri" charset="0"/>
              </a:rPr>
              <a:t> 2024</a:t>
            </a:r>
            <a:endParaRPr lang="it-IT" sz="18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7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6215E4B-3EFB-F746-9EE4-49728B095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15" y="320613"/>
            <a:ext cx="8708571" cy="846591"/>
          </a:xfrm>
        </p:spPr>
        <p:txBody>
          <a:bodyPr>
            <a:normAutofit/>
          </a:bodyPr>
          <a:lstStyle/>
          <a:p>
            <a:pPr>
              <a:buClr>
                <a:srgbClr val="366092"/>
              </a:buClr>
              <a:buSzPts val="4400"/>
            </a:pPr>
            <a:r>
              <a:rPr lang="it-IT" sz="2400" b="1" dirty="0" err="1">
                <a:solidFill>
                  <a:srgbClr val="366092"/>
                </a:solidFill>
              </a:rPr>
              <a:t>Education</a:t>
            </a:r>
            <a:endParaRPr lang="it-IT" sz="2400" b="1" dirty="0">
              <a:solidFill>
                <a:srgbClr val="366092"/>
              </a:solidFill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xmlns="" id="{A0174A78-0684-B246-A44A-DAA99AE424F6}"/>
              </a:ext>
            </a:extLst>
          </p:cNvPr>
          <p:cNvSpPr/>
          <p:nvPr/>
        </p:nvSpPr>
        <p:spPr>
          <a:xfrm>
            <a:off x="6635402" y="840355"/>
            <a:ext cx="5556599" cy="238988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it-IT" sz="1867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44ABFB8F-351A-7CF0-0F26-32BF61A242C6}"/>
              </a:ext>
            </a:extLst>
          </p:cNvPr>
          <p:cNvSpPr txBox="1"/>
          <p:nvPr/>
        </p:nvSpPr>
        <p:spPr>
          <a:xfrm>
            <a:off x="176696" y="4786537"/>
            <a:ext cx="5919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latin typeface="Arial" panose="020B0604020202020204" pitchFamily="34" charset="0"/>
              </a:rPr>
              <a:t>Educational Video </a:t>
            </a:r>
          </a:p>
          <a:p>
            <a:pPr algn="ctr"/>
            <a:r>
              <a:rPr lang="it-IT" sz="1600" dirty="0" err="1">
                <a:latin typeface="Arial" panose="020B0604020202020204" pitchFamily="34" charset="0"/>
              </a:rPr>
              <a:t>directed</a:t>
            </a:r>
            <a:r>
              <a:rPr lang="it-IT" sz="1600" dirty="0">
                <a:latin typeface="Arial" panose="020B0604020202020204" pitchFamily="34" charset="0"/>
              </a:rPr>
              <a:t> by </a:t>
            </a:r>
            <a:r>
              <a:rPr lang="it-IT" sz="1600" b="1" dirty="0" err="1">
                <a:latin typeface="Arial" panose="020B0604020202020204" pitchFamily="34" charset="0"/>
              </a:rPr>
              <a:t>Italian</a:t>
            </a:r>
            <a:r>
              <a:rPr lang="it-IT" sz="1600" b="1" dirty="0">
                <a:latin typeface="Arial" panose="020B0604020202020204" pitchFamily="34" charset="0"/>
              </a:rPr>
              <a:t> </a:t>
            </a:r>
            <a:r>
              <a:rPr lang="it-IT" sz="1600" b="1" dirty="0" err="1">
                <a:latin typeface="Arial" panose="020B0604020202020204" pitchFamily="34" charset="0"/>
              </a:rPr>
              <a:t>Civil</a:t>
            </a:r>
            <a:r>
              <a:rPr lang="it-IT" sz="1600" b="1" dirty="0">
                <a:latin typeface="Arial" panose="020B0604020202020204" pitchFamily="34" charset="0"/>
              </a:rPr>
              <a:t> </a:t>
            </a:r>
            <a:r>
              <a:rPr lang="it-IT" sz="1600" b="1" dirty="0" err="1">
                <a:latin typeface="Arial" panose="020B0604020202020204" pitchFamily="34" charset="0"/>
              </a:rPr>
              <a:t>Protection</a:t>
            </a:r>
            <a:r>
              <a:rPr lang="it-IT" sz="1600" dirty="0">
                <a:latin typeface="Arial" panose="020B0604020202020204" pitchFamily="34" charset="0"/>
              </a:rPr>
              <a:t>: </a:t>
            </a:r>
          </a:p>
          <a:p>
            <a:pPr algn="ctr"/>
            <a:r>
              <a:rPr lang="it-IT" sz="1600" dirty="0">
                <a:latin typeface="Arial" panose="020B0604020202020204" pitchFamily="34" charset="0"/>
              </a:rPr>
              <a:t>“Io non rischio - Maremoto” in </a:t>
            </a:r>
            <a:r>
              <a:rPr lang="it-IT" sz="1600" dirty="0" err="1">
                <a:latin typeface="Arial" panose="020B0604020202020204" pitchFamily="34" charset="0"/>
              </a:rPr>
              <a:t>Italian</a:t>
            </a:r>
            <a:r>
              <a:rPr lang="it-IT" sz="1600" dirty="0">
                <a:latin typeface="Arial" panose="020B0604020202020204" pitchFamily="34" charset="0"/>
              </a:rPr>
              <a:t> and </a:t>
            </a:r>
            <a:r>
              <a:rPr lang="it-IT" sz="1600" dirty="0" err="1">
                <a:latin typeface="Arial" panose="020B0604020202020204" pitchFamily="34" charset="0"/>
              </a:rPr>
              <a:t>subtitled</a:t>
            </a:r>
            <a:r>
              <a:rPr lang="it-IT" sz="1600" dirty="0">
                <a:latin typeface="Arial" panose="020B0604020202020204" pitchFamily="34" charset="0"/>
              </a:rPr>
              <a:t> in English.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384F5D3F-0685-A775-3A00-F39F49372689}"/>
              </a:ext>
            </a:extLst>
          </p:cNvPr>
          <p:cNvSpPr txBox="1"/>
          <p:nvPr/>
        </p:nvSpPr>
        <p:spPr>
          <a:xfrm>
            <a:off x="6096000" y="4786538"/>
            <a:ext cx="555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1200" b="1">
                <a:effectLst/>
                <a:latin typeface="Arial" panose="020B0604020202020204" pitchFamily="34" charset="0"/>
              </a:defRPr>
            </a:lvl1pPr>
          </a:lstStyle>
          <a:p>
            <a:r>
              <a:rPr lang="it-IT" sz="1600" dirty="0"/>
              <a:t>Genoa Science Festival </a:t>
            </a:r>
            <a:r>
              <a:rPr lang="it-IT" sz="1600" b="0" dirty="0"/>
              <a:t>(21 </a:t>
            </a:r>
            <a:r>
              <a:rPr lang="it-IT" sz="1600" b="0" dirty="0" err="1"/>
              <a:t>October</a:t>
            </a:r>
            <a:r>
              <a:rPr lang="it-IT" sz="1600" b="0" dirty="0"/>
              <a:t> to 3 November),</a:t>
            </a:r>
          </a:p>
          <a:p>
            <a:r>
              <a:rPr lang="it-IT" sz="1600" b="0" dirty="0"/>
              <a:t>a tsunami corner </a:t>
            </a:r>
            <a:r>
              <a:rPr lang="it-IT" sz="1600" b="0" dirty="0" err="1"/>
              <a:t>was</a:t>
            </a:r>
            <a:r>
              <a:rPr lang="it-IT" sz="1600" b="0" dirty="0"/>
              <a:t> set up with a </a:t>
            </a:r>
            <a:r>
              <a:rPr lang="it-IT" sz="1600" b="0" dirty="0" err="1"/>
              <a:t>didactic</a:t>
            </a:r>
            <a:r>
              <a:rPr lang="it-IT" sz="1600" b="0" dirty="0"/>
              <a:t>/interactive </a:t>
            </a:r>
          </a:p>
          <a:p>
            <a:r>
              <a:rPr lang="it-IT" sz="1600" b="0" dirty="0" err="1"/>
              <a:t>path</a:t>
            </a:r>
            <a:r>
              <a:rPr lang="it-IT" sz="1600" b="0" dirty="0"/>
              <a:t> for </a:t>
            </a:r>
            <a:r>
              <a:rPr lang="it-IT" sz="1600" b="0" dirty="0" err="1"/>
              <a:t>students</a:t>
            </a:r>
            <a:r>
              <a:rPr lang="it-IT" sz="1600" b="0" dirty="0"/>
              <a:t> and </a:t>
            </a:r>
            <a:r>
              <a:rPr lang="it-IT" sz="1600" b="0" dirty="0" err="1"/>
              <a:t>visitors</a:t>
            </a:r>
            <a:r>
              <a:rPr lang="it-IT" sz="1600" b="0" dirty="0"/>
              <a:t>. </a:t>
            </a:r>
          </a:p>
        </p:txBody>
      </p:sp>
      <p:pic>
        <p:nvPicPr>
          <p:cNvPr id="16" name="Immagine 15" descr="Immagine che contiene Viso umano, vestiti, testo, persona&#10;&#10;Descrizione generata automaticamente">
            <a:extLst>
              <a:ext uri="{FF2B5EF4-FFF2-40B4-BE49-F238E27FC236}">
                <a16:creationId xmlns:a16="http://schemas.microsoft.com/office/drawing/2014/main" xmlns="" id="{37301EAB-795E-E855-D876-7D4CB7B705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317" y="1363101"/>
            <a:ext cx="5468772" cy="3044948"/>
          </a:xfrm>
          <a:prstGeom prst="rect">
            <a:avLst/>
          </a:prstGeom>
        </p:spPr>
      </p:pic>
      <p:pic>
        <p:nvPicPr>
          <p:cNvPr id="18" name="Immagine 17" descr="Immagine che contiene vestiti, persona, acqua, uomo&#10;&#10;Descrizione generata automaticamente">
            <a:extLst>
              <a:ext uri="{FF2B5EF4-FFF2-40B4-BE49-F238E27FC236}">
                <a16:creationId xmlns:a16="http://schemas.microsoft.com/office/drawing/2014/main" xmlns="" id="{1BB6EF2F-3BB7-3388-5892-A4AC5B9CA47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9570" y="1013556"/>
            <a:ext cx="4071573" cy="1832208"/>
          </a:xfrm>
          <a:prstGeom prst="rect">
            <a:avLst/>
          </a:prstGeom>
        </p:spPr>
      </p:pic>
      <p:pic>
        <p:nvPicPr>
          <p:cNvPr id="26" name="Immagine 25" descr="Immagine che contiene persona, esposizione, interno, muro&#10;&#10;Descrizione generata automaticamente">
            <a:extLst>
              <a:ext uri="{FF2B5EF4-FFF2-40B4-BE49-F238E27FC236}">
                <a16:creationId xmlns:a16="http://schemas.microsoft.com/office/drawing/2014/main" xmlns="" id="{3F4EE5FB-C931-E285-6A27-C6B557B6B72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9570" y="2885575"/>
            <a:ext cx="4071573" cy="183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87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>
          <a:extLst>
            <a:ext uri="{FF2B5EF4-FFF2-40B4-BE49-F238E27FC236}">
              <a16:creationId xmlns="" xmlns:a16="http://schemas.microsoft.com/office/drawing/2014/main" id="{35FECA9F-CCE8-6B21-0A85-BA67DC2F16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e0e1330b5c_0_311">
            <a:extLst>
              <a:ext uri="{FF2B5EF4-FFF2-40B4-BE49-F238E27FC236}">
                <a16:creationId xmlns="" xmlns:a16="http://schemas.microsoft.com/office/drawing/2014/main" id="{1EFC1925-1DA6-44D5-8C58-06D37FF8BD1A}"/>
              </a:ext>
            </a:extLst>
          </p:cNvPr>
          <p:cNvSpPr txBox="1"/>
          <p:nvPr/>
        </p:nvSpPr>
        <p:spPr>
          <a:xfrm>
            <a:off x="0" y="557628"/>
            <a:ext cx="121920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t-IT" sz="2800" b="1" i="0" u="none" strike="noStrike" cap="none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The </a:t>
            </a:r>
            <a:r>
              <a:rPr lang="it-IT" sz="2800" b="1" i="0" u="none" strike="noStrike" cap="none" dirty="0" err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Italian</a:t>
            </a:r>
            <a:r>
              <a:rPr lang="it-IT" sz="2800" b="1" i="0" u="none" strike="noStrike" cap="none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Tsunami Service Provider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t-IT" sz="2800" b="1" i="0" u="none" strike="noStrike" cap="none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and the </a:t>
            </a:r>
            <a:r>
              <a:rPr lang="it-IT" sz="2800" b="1" i="0" u="none" strike="noStrike" cap="none" dirty="0" err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national</a:t>
            </a:r>
            <a:r>
              <a:rPr lang="it-IT" sz="2800" b="1" i="0" u="none" strike="noStrike" cap="none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System for Tsunami </a:t>
            </a:r>
            <a:r>
              <a:rPr lang="it-IT" sz="2800" b="1" i="0" u="none" strike="noStrike" cap="none" dirty="0" err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Warning</a:t>
            </a:r>
            <a:endParaRPr sz="2800" b="1" i="0" u="none" strike="noStrike" cap="none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  <a:sym typeface="Arial"/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16835" y="1984513"/>
            <a:ext cx="10972800" cy="4525963"/>
          </a:xfrm>
        </p:spPr>
        <p:txBody>
          <a:bodyPr/>
          <a:lstStyle/>
          <a:p>
            <a:pPr>
              <a:spcAft>
                <a:spcPts val="300"/>
              </a:spcAft>
            </a:pPr>
            <a:r>
              <a:rPr lang="it-IT" dirty="0" err="1" smtClean="0"/>
              <a:t>Hazard</a:t>
            </a:r>
            <a:r>
              <a:rPr lang="it-IT" dirty="0" smtClean="0"/>
              <a:t> and </a:t>
            </a:r>
            <a:r>
              <a:rPr lang="it-IT" dirty="0" err="1" smtClean="0"/>
              <a:t>inundation</a:t>
            </a:r>
            <a:r>
              <a:rPr lang="it-IT" dirty="0" smtClean="0"/>
              <a:t> </a:t>
            </a:r>
            <a:r>
              <a:rPr lang="it-IT" dirty="0" err="1" smtClean="0"/>
              <a:t>mapping</a:t>
            </a:r>
            <a:endParaRPr lang="it-IT" dirty="0" smtClean="0"/>
          </a:p>
          <a:p>
            <a:pPr>
              <a:spcAft>
                <a:spcPts val="300"/>
              </a:spcAft>
            </a:pPr>
            <a:r>
              <a:rPr lang="it-IT" dirty="0" err="1" smtClean="0"/>
              <a:t>Warning</a:t>
            </a:r>
            <a:r>
              <a:rPr lang="it-IT" dirty="0" smtClean="0"/>
              <a:t> (</a:t>
            </a:r>
            <a:r>
              <a:rPr lang="it-IT" dirty="0" err="1" smtClean="0"/>
              <a:t>current</a:t>
            </a:r>
            <a:r>
              <a:rPr lang="it-IT" dirty="0" smtClean="0"/>
              <a:t> </a:t>
            </a:r>
            <a:r>
              <a:rPr lang="it-IT" dirty="0" err="1" smtClean="0"/>
              <a:t>monitoring</a:t>
            </a:r>
            <a:r>
              <a:rPr lang="it-IT" dirty="0"/>
              <a:t>,</a:t>
            </a:r>
            <a:r>
              <a:rPr lang="it-IT" dirty="0" smtClean="0"/>
              <a:t> new </a:t>
            </a:r>
            <a:r>
              <a:rPr lang="it-IT" dirty="0" err="1" smtClean="0"/>
              <a:t>methods</a:t>
            </a:r>
            <a:r>
              <a:rPr lang="it-IT" dirty="0" smtClean="0"/>
              <a:t> /</a:t>
            </a:r>
            <a:r>
              <a:rPr lang="it-IT" dirty="0" smtClean="0"/>
              <a:t>PTF, </a:t>
            </a:r>
            <a:r>
              <a:rPr lang="it-IT" dirty="0" smtClean="0"/>
              <a:t>and new </a:t>
            </a:r>
            <a:r>
              <a:rPr lang="it-IT" dirty="0" err="1" smtClean="0"/>
              <a:t>instruments</a:t>
            </a:r>
            <a:r>
              <a:rPr lang="it-IT" dirty="0" smtClean="0"/>
              <a:t>)</a:t>
            </a:r>
            <a:endParaRPr lang="it-IT" dirty="0"/>
          </a:p>
          <a:p>
            <a:pPr>
              <a:spcAft>
                <a:spcPts val="300"/>
              </a:spcAft>
            </a:pPr>
            <a:r>
              <a:rPr lang="it-IT" dirty="0" smtClean="0"/>
              <a:t>Stromboli TWS </a:t>
            </a:r>
            <a:endParaRPr lang="it-IT" dirty="0" smtClean="0"/>
          </a:p>
          <a:p>
            <a:pPr>
              <a:spcAft>
                <a:spcPts val="300"/>
              </a:spcAft>
            </a:pPr>
            <a:r>
              <a:rPr lang="it-IT" dirty="0" err="1" smtClean="0"/>
              <a:t>Mitigation</a:t>
            </a:r>
            <a:r>
              <a:rPr lang="it-IT" dirty="0" smtClean="0"/>
              <a:t> (</a:t>
            </a:r>
            <a:r>
              <a:rPr lang="it-IT" dirty="0" err="1" smtClean="0"/>
              <a:t>Awareness</a:t>
            </a:r>
            <a:r>
              <a:rPr lang="it-IT" dirty="0" smtClean="0"/>
              <a:t> and </a:t>
            </a:r>
            <a:r>
              <a:rPr lang="it-IT" dirty="0" err="1" smtClean="0"/>
              <a:t>Response</a:t>
            </a:r>
            <a:r>
              <a:rPr lang="it-IT" dirty="0" smtClean="0"/>
              <a:t>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1720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6215E4B-3EFB-F746-9EE4-49728B095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9679" y="-90695"/>
            <a:ext cx="8708571" cy="846591"/>
          </a:xfrm>
        </p:spPr>
        <p:txBody>
          <a:bodyPr>
            <a:normAutofit/>
          </a:bodyPr>
          <a:lstStyle/>
          <a:p>
            <a:pPr>
              <a:buClr>
                <a:srgbClr val="366092"/>
              </a:buClr>
              <a:buSzPts val="4400"/>
            </a:pPr>
            <a:r>
              <a:rPr lang="it-IT" sz="2400" b="1" dirty="0" err="1">
                <a:solidFill>
                  <a:schemeClr val="bg1"/>
                </a:solidFill>
              </a:rPr>
              <a:t>Education</a:t>
            </a:r>
            <a:endParaRPr lang="it-IT" sz="2400" b="1" dirty="0">
              <a:solidFill>
                <a:schemeClr val="bg1"/>
              </a:solidFill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xmlns="" id="{A0174A78-0684-B246-A44A-DAA99AE424F6}"/>
              </a:ext>
            </a:extLst>
          </p:cNvPr>
          <p:cNvSpPr/>
          <p:nvPr/>
        </p:nvSpPr>
        <p:spPr>
          <a:xfrm>
            <a:off x="6635402" y="840355"/>
            <a:ext cx="5556599" cy="238988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it-IT" sz="1867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44ABFB8F-351A-7CF0-0F26-32BF61A242C6}"/>
              </a:ext>
            </a:extLst>
          </p:cNvPr>
          <p:cNvSpPr txBox="1"/>
          <p:nvPr/>
        </p:nvSpPr>
        <p:spPr>
          <a:xfrm>
            <a:off x="839910" y="5437526"/>
            <a:ext cx="10512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latin typeface="Arial" panose="020B0604020202020204" pitchFamily="34" charset="0"/>
              </a:rPr>
              <a:t>‘Io Non Rischio - Maremoto’ </a:t>
            </a:r>
          </a:p>
          <a:p>
            <a:pPr algn="ctr"/>
            <a:r>
              <a:rPr lang="it-IT" sz="1600" dirty="0">
                <a:latin typeface="Arial" panose="020B0604020202020204" pitchFamily="34" charset="0"/>
              </a:rPr>
              <a:t>National information </a:t>
            </a:r>
            <a:r>
              <a:rPr lang="it-IT" sz="1600" dirty="0" err="1">
                <a:latin typeface="Arial" panose="020B0604020202020204" pitchFamily="34" charset="0"/>
              </a:rPr>
              <a:t>campaign</a:t>
            </a:r>
            <a:r>
              <a:rPr lang="it-IT" sz="1600" dirty="0">
                <a:latin typeface="Arial" panose="020B0604020202020204" pitchFamily="34" charset="0"/>
              </a:rPr>
              <a:t> for tsunami risk </a:t>
            </a:r>
            <a:r>
              <a:rPr lang="it-IT" sz="1600" dirty="0" err="1">
                <a:latin typeface="Arial" panose="020B0604020202020204" pitchFamily="34" charset="0"/>
              </a:rPr>
              <a:t>mitigation</a:t>
            </a:r>
            <a:r>
              <a:rPr lang="it-IT" sz="1600" dirty="0">
                <a:latin typeface="Arial" panose="020B0604020202020204" pitchFamily="34" charset="0"/>
              </a:rPr>
              <a:t> in the </a:t>
            </a:r>
            <a:r>
              <a:rPr lang="it-IT" sz="1600" dirty="0" err="1">
                <a:latin typeface="Arial" panose="020B0604020202020204" pitchFamily="34" charset="0"/>
              </a:rPr>
              <a:t>squares</a:t>
            </a:r>
            <a:r>
              <a:rPr lang="it-IT" sz="1600" dirty="0">
                <a:latin typeface="Arial" panose="020B0604020202020204" pitchFamily="34" charset="0"/>
              </a:rPr>
              <a:t> of </a:t>
            </a:r>
            <a:r>
              <a:rPr lang="it-IT" sz="1600" dirty="0" err="1">
                <a:latin typeface="Arial" panose="020B0604020202020204" pitchFamily="34" charset="0"/>
              </a:rPr>
              <a:t>coastal</a:t>
            </a:r>
            <a:r>
              <a:rPr lang="it-IT" sz="1600" dirty="0">
                <a:latin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</a:rPr>
              <a:t>municipalities</a:t>
            </a:r>
            <a:r>
              <a:rPr lang="it-IT" sz="1600" dirty="0">
                <a:latin typeface="Arial" panose="020B0604020202020204" pitchFamily="34" charset="0"/>
              </a:rPr>
              <a:t>. </a:t>
            </a:r>
          </a:p>
          <a:p>
            <a:pPr algn="ctr"/>
            <a:r>
              <a:rPr lang="it-IT" sz="1600" dirty="0" err="1">
                <a:latin typeface="Arial" panose="020B0604020202020204" pitchFamily="34" charset="0"/>
              </a:rPr>
              <a:t>Map</a:t>
            </a:r>
            <a:r>
              <a:rPr lang="it-IT" sz="1600" dirty="0">
                <a:latin typeface="Arial" panose="020B0604020202020204" pitchFamily="34" charset="0"/>
              </a:rPr>
              <a:t> shows coverage for the </a:t>
            </a:r>
            <a:r>
              <a:rPr lang="it-IT" sz="1600" dirty="0" err="1">
                <a:latin typeface="Arial" panose="020B0604020202020204" pitchFamily="34" charset="0"/>
              </a:rPr>
              <a:t>year</a:t>
            </a:r>
            <a:r>
              <a:rPr lang="it-IT" sz="1600" dirty="0">
                <a:latin typeface="Arial" panose="020B0604020202020204" pitchFamily="34" charset="0"/>
              </a:rPr>
              <a:t> </a:t>
            </a:r>
            <a:r>
              <a:rPr lang="it-IT" sz="1600" dirty="0" smtClean="0">
                <a:latin typeface="Arial" panose="020B0604020202020204" pitchFamily="34" charset="0"/>
              </a:rPr>
              <a:t>2024: </a:t>
            </a:r>
            <a:r>
              <a:rPr lang="it-IT" sz="1600" b="1" dirty="0" smtClean="0">
                <a:latin typeface="Arial" panose="020B0604020202020204" pitchFamily="34" charset="0"/>
              </a:rPr>
              <a:t>374 </a:t>
            </a:r>
            <a:r>
              <a:rPr lang="it-IT" sz="1600" b="1" dirty="0" err="1" smtClean="0">
                <a:latin typeface="Arial" panose="020B0604020202020204" pitchFamily="34" charset="0"/>
              </a:rPr>
              <a:t>sqares</a:t>
            </a:r>
            <a:r>
              <a:rPr lang="it-IT" sz="1600" b="1" dirty="0" smtClean="0">
                <a:latin typeface="Arial" panose="020B0604020202020204" pitchFamily="34" charset="0"/>
              </a:rPr>
              <a:t> out of 425 with tsunami </a:t>
            </a:r>
            <a:r>
              <a:rPr lang="it-IT" sz="1600" b="1" dirty="0" err="1" smtClean="0">
                <a:latin typeface="Arial" panose="020B0604020202020204" pitchFamily="34" charset="0"/>
              </a:rPr>
              <a:t>risk</a:t>
            </a:r>
            <a:endParaRPr lang="it-IT" sz="1600" b="1" dirty="0">
              <a:latin typeface="Arial" panose="020B0604020202020204" pitchFamily="34" charset="0"/>
            </a:endParaRPr>
          </a:p>
        </p:txBody>
      </p:sp>
      <p:pic>
        <p:nvPicPr>
          <p:cNvPr id="6" name="Immagine 5" descr="Immagine che contiene testo, mappa, atlante, schermata&#10;&#10;Descrizione generata automaticamente">
            <a:extLst>
              <a:ext uri="{FF2B5EF4-FFF2-40B4-BE49-F238E27FC236}">
                <a16:creationId xmlns:a16="http://schemas.microsoft.com/office/drawing/2014/main" xmlns="" id="{C334849E-F54E-5E2B-C316-1EC48A5FD7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9679" y="589925"/>
            <a:ext cx="9180829" cy="484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40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6215E4B-3EFB-F746-9EE4-49728B095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15" y="377961"/>
            <a:ext cx="8708571" cy="846591"/>
          </a:xfrm>
        </p:spPr>
        <p:txBody>
          <a:bodyPr>
            <a:normAutofit/>
          </a:bodyPr>
          <a:lstStyle/>
          <a:p>
            <a:pPr>
              <a:buClr>
                <a:srgbClr val="366092"/>
              </a:buClr>
              <a:buSzPts val="4400"/>
            </a:pPr>
            <a:r>
              <a:rPr lang="it-IT" sz="2400" b="1" dirty="0" err="1">
                <a:solidFill>
                  <a:srgbClr val="366092"/>
                </a:solidFill>
              </a:rPr>
              <a:t>Education</a:t>
            </a:r>
            <a:endParaRPr lang="it-IT" sz="2400" b="1" dirty="0">
              <a:solidFill>
                <a:srgbClr val="366092"/>
              </a:solidFill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xmlns="" id="{A0174A78-0684-B246-A44A-DAA99AE424F6}"/>
              </a:ext>
            </a:extLst>
          </p:cNvPr>
          <p:cNvSpPr/>
          <p:nvPr/>
        </p:nvSpPr>
        <p:spPr>
          <a:xfrm>
            <a:off x="6635402" y="840355"/>
            <a:ext cx="5556599" cy="238988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it-IT" sz="1867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44ABFB8F-351A-7CF0-0F26-32BF61A242C6}"/>
              </a:ext>
            </a:extLst>
          </p:cNvPr>
          <p:cNvSpPr txBox="1"/>
          <p:nvPr/>
        </p:nvSpPr>
        <p:spPr>
          <a:xfrm>
            <a:off x="539400" y="4840700"/>
            <a:ext cx="51855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200">
                <a:effectLst/>
                <a:latin typeface="Arial" panose="020B0604020202020204" pitchFamily="34" charset="0"/>
              </a:defRPr>
            </a:lvl1pPr>
          </a:lstStyle>
          <a:p>
            <a:pPr algn="ctr"/>
            <a:r>
              <a:rPr lang="it-IT" sz="1600" b="1" dirty="0"/>
              <a:t>World Ocean Day (8 June) </a:t>
            </a:r>
          </a:p>
          <a:p>
            <a:pPr algn="ctr"/>
            <a:r>
              <a:rPr lang="it-IT" sz="1600" dirty="0"/>
              <a:t>public events </a:t>
            </a:r>
            <a:r>
              <a:rPr lang="it-IT" sz="1600" dirty="0" err="1"/>
              <a:t>were</a:t>
            </a:r>
            <a:r>
              <a:rPr lang="it-IT" sz="1600" dirty="0"/>
              <a:t> </a:t>
            </a:r>
            <a:r>
              <a:rPr lang="it-IT" sz="1600" dirty="0" err="1"/>
              <a:t>held</a:t>
            </a:r>
            <a:r>
              <a:rPr lang="it-IT" sz="1600" dirty="0"/>
              <a:t> </a:t>
            </a:r>
            <a:r>
              <a:rPr lang="it-IT" sz="1600" dirty="0" err="1"/>
              <a:t>at</a:t>
            </a:r>
            <a:r>
              <a:rPr lang="it-IT" sz="1600" dirty="0"/>
              <a:t> major INGV centres, </a:t>
            </a:r>
            <a:r>
              <a:rPr lang="it-IT" sz="1600" dirty="0" err="1"/>
              <a:t>also</a:t>
            </a:r>
            <a:r>
              <a:rPr lang="it-IT" sz="1600" dirty="0"/>
              <a:t> to </a:t>
            </a:r>
            <a:r>
              <a:rPr lang="it-IT" sz="1600" dirty="0" err="1"/>
              <a:t>raise</a:t>
            </a:r>
            <a:r>
              <a:rPr lang="it-IT" sz="1600" dirty="0"/>
              <a:t> tsunami risk knowledge and </a:t>
            </a:r>
            <a:r>
              <a:rPr lang="it-IT" sz="1600" dirty="0" err="1"/>
              <a:t>awareness</a:t>
            </a:r>
            <a:r>
              <a:rPr lang="it-IT" sz="1600" dirty="0"/>
              <a:t>.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384F5D3F-0685-A775-3A00-F39F49372689}"/>
              </a:ext>
            </a:extLst>
          </p:cNvPr>
          <p:cNvSpPr txBox="1"/>
          <p:nvPr/>
        </p:nvSpPr>
        <p:spPr>
          <a:xfrm>
            <a:off x="7513985" y="4533031"/>
            <a:ext cx="555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1200" b="1">
                <a:effectLst/>
                <a:latin typeface="Arial" panose="020B0604020202020204" pitchFamily="34" charset="0"/>
              </a:defRPr>
            </a:lvl1pPr>
          </a:lstStyle>
          <a:p>
            <a:pPr algn="l"/>
            <a:r>
              <a:rPr lang="it-IT" sz="1600" dirty="0"/>
              <a:t>Story Maps </a:t>
            </a:r>
            <a:r>
              <a:rPr lang="it-IT" sz="1600" b="0" dirty="0" err="1"/>
              <a:t>about</a:t>
            </a:r>
            <a:r>
              <a:rPr lang="it-IT" sz="1600" b="0" dirty="0"/>
              <a:t>: </a:t>
            </a:r>
          </a:p>
          <a:p>
            <a:pPr marL="228594" indent="-228594" algn="l">
              <a:buFont typeface="Arial" panose="020B0604020202020204" pitchFamily="34" charset="0"/>
              <a:buChar char="•"/>
            </a:pPr>
            <a:r>
              <a:rPr lang="it-IT" sz="1600" b="0" dirty="0" err="1"/>
              <a:t>Indian</a:t>
            </a:r>
            <a:r>
              <a:rPr lang="it-IT" sz="1600" b="0" dirty="0"/>
              <a:t> Ocean </a:t>
            </a:r>
            <a:r>
              <a:rPr lang="it-IT" sz="1600" b="0" dirty="0" smtClean="0"/>
              <a:t>tsunami 2004</a:t>
            </a:r>
            <a:r>
              <a:rPr lang="it-IT" sz="1600" b="0" dirty="0"/>
              <a:t>; </a:t>
            </a:r>
          </a:p>
          <a:p>
            <a:pPr marL="228594" indent="-228594" algn="l">
              <a:buFont typeface="Arial" panose="020B0604020202020204" pitchFamily="34" charset="0"/>
              <a:buChar char="•"/>
            </a:pPr>
            <a:r>
              <a:rPr lang="it-IT" sz="1600" b="0" dirty="0"/>
              <a:t>Messina-Reggio 1908; </a:t>
            </a:r>
          </a:p>
          <a:p>
            <a:pPr marL="228594" indent="-228594" algn="l">
              <a:buFont typeface="Arial" panose="020B0604020202020204" pitchFamily="34" charset="0"/>
              <a:buChar char="•"/>
            </a:pPr>
            <a:r>
              <a:rPr lang="it-IT" sz="1600" b="0" dirty="0" err="1"/>
              <a:t>Wrecks</a:t>
            </a:r>
            <a:r>
              <a:rPr lang="it-IT" sz="1600" b="0" dirty="0"/>
              <a:t> of 2011 tsunami in the Pacific Ocean; </a:t>
            </a:r>
          </a:p>
          <a:p>
            <a:pPr marL="228594" indent="-228594" algn="l">
              <a:buFont typeface="Arial" panose="020B0604020202020204" pitchFamily="34" charset="0"/>
              <a:buChar char="•"/>
            </a:pPr>
            <a:r>
              <a:rPr lang="it-IT" sz="1600" b="0" dirty="0"/>
              <a:t>Tsunami Ready in </a:t>
            </a:r>
            <a:r>
              <a:rPr lang="it-IT" sz="1600" b="0" dirty="0" err="1"/>
              <a:t>Italy</a:t>
            </a:r>
            <a:r>
              <a:rPr lang="it-IT" sz="1600" b="0" dirty="0"/>
              <a:t>; </a:t>
            </a:r>
          </a:p>
          <a:p>
            <a:pPr marL="228594" indent="-228594" algn="l">
              <a:buFont typeface="Arial" panose="020B0604020202020204" pitchFamily="34" charset="0"/>
              <a:buChar char="•"/>
            </a:pPr>
            <a:r>
              <a:rPr lang="it-IT" sz="1600" b="0" dirty="0"/>
              <a:t>The 2004 </a:t>
            </a:r>
            <a:r>
              <a:rPr lang="it-IT" sz="1600" b="0" dirty="0" err="1"/>
              <a:t>Indian</a:t>
            </a:r>
            <a:r>
              <a:rPr lang="it-IT" sz="1600" b="0" dirty="0"/>
              <a:t> Ocean tsunami.</a:t>
            </a:r>
          </a:p>
        </p:txBody>
      </p:sp>
      <p:pic>
        <p:nvPicPr>
          <p:cNvPr id="6" name="Immagine 5" descr="Immagine che contiene testo, schermata, Brochure, design&#10;&#10;Descrizione generata automaticamente">
            <a:extLst>
              <a:ext uri="{FF2B5EF4-FFF2-40B4-BE49-F238E27FC236}">
                <a16:creationId xmlns:a16="http://schemas.microsoft.com/office/drawing/2014/main" xmlns="" id="{36A732C7-1C23-0FED-7150-7F08F169F1A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7833" y="837700"/>
            <a:ext cx="3291735" cy="3695331"/>
          </a:xfrm>
          <a:prstGeom prst="rect">
            <a:avLst/>
          </a:prstGeom>
        </p:spPr>
      </p:pic>
      <p:pic>
        <p:nvPicPr>
          <p:cNvPr id="8" name="Immagine 7" descr="Immagine che contiene cielo, aria aperta, terreno, persone&#10;&#10;Descrizione generata automaticamente">
            <a:extLst>
              <a:ext uri="{FF2B5EF4-FFF2-40B4-BE49-F238E27FC236}">
                <a16:creationId xmlns:a16="http://schemas.microsoft.com/office/drawing/2014/main" xmlns="" id="{16726E7D-A1BE-AC3A-298F-AD35251E664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51" y="1308698"/>
            <a:ext cx="7107181" cy="320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77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6215E4B-3EFB-F746-9EE4-49728B095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0901" y="-80540"/>
            <a:ext cx="8708571" cy="846591"/>
          </a:xfrm>
        </p:spPr>
        <p:txBody>
          <a:bodyPr>
            <a:normAutofit/>
          </a:bodyPr>
          <a:lstStyle/>
          <a:p>
            <a:pPr>
              <a:buClr>
                <a:srgbClr val="366092"/>
              </a:buClr>
              <a:buSzPts val="4400"/>
            </a:pPr>
            <a:r>
              <a:rPr lang="it-IT" sz="2400" b="1" dirty="0">
                <a:solidFill>
                  <a:schemeClr val="bg1"/>
                </a:solidFill>
              </a:rPr>
              <a:t>Risk </a:t>
            </a:r>
            <a:r>
              <a:rPr lang="it-IT" sz="2400" b="1" dirty="0" err="1">
                <a:solidFill>
                  <a:schemeClr val="bg1"/>
                </a:solidFill>
              </a:rPr>
              <a:t>Perception</a:t>
            </a:r>
            <a:r>
              <a:rPr lang="it-IT" sz="2400" b="1" dirty="0">
                <a:solidFill>
                  <a:schemeClr val="bg1"/>
                </a:solidFill>
              </a:rPr>
              <a:t> </a:t>
            </a:r>
            <a:r>
              <a:rPr lang="it-IT" sz="2400" b="1" dirty="0" err="1" smtClean="0">
                <a:solidFill>
                  <a:schemeClr val="bg1"/>
                </a:solidFill>
              </a:rPr>
              <a:t>Assessment</a:t>
            </a:r>
            <a:r>
              <a:rPr lang="it-IT" sz="2400" b="1" dirty="0" smtClean="0">
                <a:solidFill>
                  <a:schemeClr val="bg1"/>
                </a:solidFill>
              </a:rPr>
              <a:t> </a:t>
            </a:r>
            <a:r>
              <a:rPr lang="it-IT" sz="2400" b="1" dirty="0" err="1" smtClean="0">
                <a:solidFill>
                  <a:schemeClr val="bg1"/>
                </a:solidFill>
              </a:rPr>
              <a:t>at</a:t>
            </a:r>
            <a:r>
              <a:rPr lang="it-IT" sz="2400" b="1" dirty="0" smtClean="0">
                <a:solidFill>
                  <a:schemeClr val="bg1"/>
                </a:solidFill>
              </a:rPr>
              <a:t> </a:t>
            </a:r>
            <a:r>
              <a:rPr lang="it-IT" sz="2400" b="1" dirty="0" err="1" smtClean="0">
                <a:solidFill>
                  <a:schemeClr val="bg1"/>
                </a:solidFill>
              </a:rPr>
              <a:t>national</a:t>
            </a:r>
            <a:r>
              <a:rPr lang="it-IT" sz="2400" b="1" dirty="0" smtClean="0">
                <a:solidFill>
                  <a:schemeClr val="bg1"/>
                </a:solidFill>
              </a:rPr>
              <a:t> and </a:t>
            </a:r>
            <a:r>
              <a:rPr lang="it-IT" sz="2400" b="1" dirty="0" err="1" smtClean="0">
                <a:solidFill>
                  <a:schemeClr val="bg1"/>
                </a:solidFill>
              </a:rPr>
              <a:t>local</a:t>
            </a:r>
            <a:r>
              <a:rPr lang="it-IT" sz="2400" b="1" dirty="0" smtClean="0">
                <a:solidFill>
                  <a:schemeClr val="bg1"/>
                </a:solidFill>
              </a:rPr>
              <a:t> </a:t>
            </a:r>
            <a:r>
              <a:rPr lang="it-IT" sz="2400" b="1" dirty="0" err="1" smtClean="0">
                <a:solidFill>
                  <a:schemeClr val="bg1"/>
                </a:solidFill>
              </a:rPr>
              <a:t>level</a:t>
            </a:r>
            <a:endParaRPr lang="it-IT" sz="2400" b="1" dirty="0">
              <a:solidFill>
                <a:schemeClr val="bg1"/>
              </a:solidFill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xmlns="" id="{A0174A78-0684-B246-A44A-DAA99AE424F6}"/>
              </a:ext>
            </a:extLst>
          </p:cNvPr>
          <p:cNvSpPr/>
          <p:nvPr/>
        </p:nvSpPr>
        <p:spPr>
          <a:xfrm>
            <a:off x="6635402" y="840355"/>
            <a:ext cx="5556599" cy="238988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it-IT" sz="1867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44ABFB8F-351A-7CF0-0F26-32BF61A242C6}"/>
              </a:ext>
            </a:extLst>
          </p:cNvPr>
          <p:cNvSpPr txBox="1"/>
          <p:nvPr/>
        </p:nvSpPr>
        <p:spPr>
          <a:xfrm>
            <a:off x="247852" y="4941723"/>
            <a:ext cx="51855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1200" b="1">
                <a:effectLst/>
                <a:latin typeface="Arial" panose="020B0604020202020204" pitchFamily="34" charset="0"/>
              </a:defRPr>
            </a:lvl1pPr>
          </a:lstStyle>
          <a:p>
            <a:r>
              <a:rPr lang="it-IT" sz="1600" dirty="0"/>
              <a:t>National Tsunami Risk </a:t>
            </a:r>
            <a:r>
              <a:rPr lang="it-IT" sz="1600" dirty="0" err="1"/>
              <a:t>Perception</a:t>
            </a:r>
            <a:r>
              <a:rPr lang="it-IT" sz="1600" dirty="0"/>
              <a:t> survey:</a:t>
            </a:r>
          </a:p>
          <a:p>
            <a:r>
              <a:rPr lang="it-IT" sz="1600" b="0" dirty="0"/>
              <a:t>in 2024 </a:t>
            </a:r>
            <a:r>
              <a:rPr lang="it-IT" sz="1600" b="0" dirty="0" err="1"/>
              <a:t>we</a:t>
            </a:r>
            <a:r>
              <a:rPr lang="it-IT" sz="1600" b="0" dirty="0"/>
              <a:t> complete the survey by </a:t>
            </a:r>
            <a:r>
              <a:rPr lang="it-IT" sz="1600" b="0" dirty="0" err="1"/>
              <a:t>administering</a:t>
            </a:r>
            <a:r>
              <a:rPr lang="it-IT" sz="1600" b="0" dirty="0"/>
              <a:t> the tsunami risk </a:t>
            </a:r>
            <a:r>
              <a:rPr lang="it-IT" sz="1600" b="0" dirty="0" err="1"/>
              <a:t>perception</a:t>
            </a:r>
            <a:r>
              <a:rPr lang="it-IT" sz="1600" b="0" dirty="0"/>
              <a:t> </a:t>
            </a:r>
            <a:r>
              <a:rPr lang="it-IT" sz="1600" b="0" dirty="0" err="1"/>
              <a:t>questionnaire</a:t>
            </a:r>
            <a:r>
              <a:rPr lang="it-IT" sz="1600" b="0" dirty="0"/>
              <a:t> to the </a:t>
            </a:r>
            <a:r>
              <a:rPr lang="it-IT" sz="1600" b="0" dirty="0" err="1"/>
              <a:t>whole</a:t>
            </a:r>
            <a:r>
              <a:rPr lang="it-IT" sz="1600" b="0" dirty="0"/>
              <a:t> </a:t>
            </a:r>
            <a:r>
              <a:rPr lang="it-IT" sz="1600" b="0" dirty="0" err="1"/>
              <a:t>Italian</a:t>
            </a:r>
            <a:r>
              <a:rPr lang="it-IT" sz="1600" b="0" dirty="0"/>
              <a:t> </a:t>
            </a:r>
            <a:r>
              <a:rPr lang="it-IT" sz="1600" b="0" dirty="0" err="1"/>
              <a:t>population</a:t>
            </a:r>
            <a:r>
              <a:rPr lang="it-IT" sz="1600" b="0" dirty="0"/>
              <a:t> </a:t>
            </a:r>
            <a:r>
              <a:rPr lang="it-IT" sz="1600" b="0" dirty="0" err="1"/>
              <a:t>residing</a:t>
            </a:r>
            <a:r>
              <a:rPr lang="it-IT" sz="1600" b="0" dirty="0"/>
              <a:t> in </a:t>
            </a:r>
            <a:r>
              <a:rPr lang="it-IT" sz="1600" b="0" dirty="0" err="1"/>
              <a:t>coastal</a:t>
            </a:r>
            <a:r>
              <a:rPr lang="it-IT" sz="1600" b="0" dirty="0"/>
              <a:t> </a:t>
            </a:r>
            <a:r>
              <a:rPr lang="it-IT" sz="1600" b="0" dirty="0" err="1"/>
              <a:t>municipalities</a:t>
            </a:r>
            <a:r>
              <a:rPr lang="it-IT" sz="1600" b="0" dirty="0"/>
              <a:t>.</a:t>
            </a:r>
          </a:p>
          <a:p>
            <a:r>
              <a:rPr lang="it-IT" sz="1600" dirty="0"/>
              <a:t>11.192</a:t>
            </a:r>
            <a:r>
              <a:rPr lang="it-IT" sz="1600" b="0" dirty="0"/>
              <a:t> </a:t>
            </a:r>
            <a:r>
              <a:rPr lang="it-IT" sz="1600" b="0" dirty="0" err="1"/>
              <a:t>Questionnaire</a:t>
            </a:r>
            <a:r>
              <a:rPr lang="it-IT" sz="1600" b="0" dirty="0"/>
              <a:t> </a:t>
            </a:r>
            <a:r>
              <a:rPr lang="it-IT" sz="1600" b="0" dirty="0" err="1"/>
              <a:t>obtained</a:t>
            </a:r>
            <a:endParaRPr lang="it-IT" sz="1600" b="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384F5D3F-0685-A775-3A00-F39F49372689}"/>
              </a:ext>
            </a:extLst>
          </p:cNvPr>
          <p:cNvSpPr txBox="1"/>
          <p:nvPr/>
        </p:nvSpPr>
        <p:spPr>
          <a:xfrm>
            <a:off x="6100422" y="5112693"/>
            <a:ext cx="5556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1200" b="1">
                <a:effectLst/>
                <a:latin typeface="Arial" panose="020B0604020202020204" pitchFamily="34" charset="0"/>
              </a:defRPr>
            </a:lvl1pPr>
          </a:lstStyle>
          <a:p>
            <a:r>
              <a:rPr lang="it-IT" sz="1600" dirty="0"/>
              <a:t>699 interviews </a:t>
            </a:r>
            <a:r>
              <a:rPr lang="it-IT" sz="1600" b="0" dirty="0"/>
              <a:t>on tsunami risk </a:t>
            </a:r>
            <a:r>
              <a:rPr lang="it-IT" sz="1600" b="0" dirty="0" err="1"/>
              <a:t>perception</a:t>
            </a:r>
            <a:r>
              <a:rPr lang="it-IT" sz="1600" b="0" dirty="0"/>
              <a:t> </a:t>
            </a:r>
            <a:r>
              <a:rPr lang="it-IT" sz="1600" b="0" dirty="0" err="1"/>
              <a:t>among</a:t>
            </a:r>
            <a:r>
              <a:rPr lang="it-IT" sz="1600" b="0" dirty="0"/>
              <a:t> </a:t>
            </a:r>
            <a:r>
              <a:rPr lang="it-IT" sz="1600" dirty="0" err="1"/>
              <a:t>tourists</a:t>
            </a:r>
            <a:r>
              <a:rPr lang="it-IT" sz="1600" dirty="0"/>
              <a:t> in Stromboli (Moreschini et al., 2024)</a:t>
            </a:r>
          </a:p>
          <a:p>
            <a:r>
              <a:rPr lang="it-IT" sz="1600" dirty="0"/>
              <a:t>15 in-</a:t>
            </a:r>
            <a:r>
              <a:rPr lang="it-IT" sz="1600" dirty="0" err="1"/>
              <a:t>depth</a:t>
            </a:r>
            <a:r>
              <a:rPr lang="it-IT" sz="1600" dirty="0"/>
              <a:t> interviews </a:t>
            </a:r>
            <a:r>
              <a:rPr lang="it-IT" sz="1600" b="0" dirty="0"/>
              <a:t>to </a:t>
            </a:r>
            <a:r>
              <a:rPr lang="it-IT" sz="1600" b="0" dirty="0" err="1"/>
              <a:t>local</a:t>
            </a:r>
            <a:r>
              <a:rPr lang="it-IT" sz="1600" b="0" dirty="0"/>
              <a:t> </a:t>
            </a:r>
            <a:r>
              <a:rPr lang="it-IT" sz="1600" b="0" dirty="0" err="1"/>
              <a:t>residents</a:t>
            </a:r>
            <a:endParaRPr lang="it-IT" sz="1600" dirty="0"/>
          </a:p>
          <a:p>
            <a:endParaRPr lang="it-IT" sz="1600" dirty="0"/>
          </a:p>
        </p:txBody>
      </p:sp>
      <p:pic>
        <p:nvPicPr>
          <p:cNvPr id="6" name="Immagine 5" descr="Immagine che contiene testo, mappa, atlante, schermata&#10;&#10;Descrizione generata automaticamente">
            <a:extLst>
              <a:ext uri="{FF2B5EF4-FFF2-40B4-BE49-F238E27FC236}">
                <a16:creationId xmlns:a16="http://schemas.microsoft.com/office/drawing/2014/main" xmlns="" id="{EF798E86-8046-43DB-48F3-3DF4F589F4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956" y="840356"/>
            <a:ext cx="4645194" cy="4101368"/>
          </a:xfrm>
          <a:prstGeom prst="rect">
            <a:avLst/>
          </a:prstGeom>
        </p:spPr>
      </p:pic>
      <p:pic>
        <p:nvPicPr>
          <p:cNvPr id="8" name="Immagine 7" descr="Immagine che contiene aria aperta, persone, cielo, persona&#10;&#10;Descrizione generata automaticamente">
            <a:extLst>
              <a:ext uri="{FF2B5EF4-FFF2-40B4-BE49-F238E27FC236}">
                <a16:creationId xmlns:a16="http://schemas.microsoft.com/office/drawing/2014/main" xmlns="" id="{9665B3F8-7B58-A433-1851-A73B0E209F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8916" y="840354"/>
            <a:ext cx="4464142" cy="2008863"/>
          </a:xfrm>
          <a:prstGeom prst="rect">
            <a:avLst/>
          </a:prstGeom>
        </p:spPr>
      </p:pic>
      <p:pic>
        <p:nvPicPr>
          <p:cNvPr id="10" name="Immagine 9" descr="Immagine che contiene persona, vestiti, Apprendimento, interno&#10;&#10;Descrizione generata automaticamente">
            <a:extLst>
              <a:ext uri="{FF2B5EF4-FFF2-40B4-BE49-F238E27FC236}">
                <a16:creationId xmlns:a16="http://schemas.microsoft.com/office/drawing/2014/main" xmlns="" id="{F2340AC2-A5ED-BA3C-8A27-AA2DA6017BD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3563" y="840354"/>
            <a:ext cx="2064763" cy="3667429"/>
          </a:xfrm>
          <a:prstGeom prst="rect">
            <a:avLst/>
          </a:prstGeom>
        </p:spPr>
      </p:pic>
      <p:pic>
        <p:nvPicPr>
          <p:cNvPr id="12" name="Immagine 11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xmlns="" id="{2EE4CC3E-CBC3-BAE5-B399-5CB1EF998FD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6412" y="2934621"/>
            <a:ext cx="4017870" cy="204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10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6215E4B-3EFB-F746-9EE4-49728B095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1422" y="-105463"/>
            <a:ext cx="8708571" cy="846591"/>
          </a:xfrm>
        </p:spPr>
        <p:txBody>
          <a:bodyPr>
            <a:normAutofit/>
          </a:bodyPr>
          <a:lstStyle/>
          <a:p>
            <a:pPr>
              <a:buClr>
                <a:srgbClr val="366092"/>
              </a:buClr>
              <a:buSzPts val="4400"/>
            </a:pPr>
            <a:r>
              <a:rPr lang="it-IT" sz="2400" b="1" dirty="0">
                <a:solidFill>
                  <a:schemeClr val="bg1"/>
                </a:solidFill>
              </a:rPr>
              <a:t>Risk </a:t>
            </a:r>
            <a:r>
              <a:rPr lang="it-IT" sz="2400" b="1" dirty="0" err="1">
                <a:solidFill>
                  <a:schemeClr val="bg1"/>
                </a:solidFill>
              </a:rPr>
              <a:t>Perception</a:t>
            </a:r>
            <a:r>
              <a:rPr lang="it-IT" sz="2400" b="1" dirty="0">
                <a:solidFill>
                  <a:schemeClr val="bg1"/>
                </a:solidFill>
              </a:rPr>
              <a:t> </a:t>
            </a:r>
            <a:r>
              <a:rPr lang="it-IT" sz="2400" b="1" dirty="0" err="1" smtClean="0">
                <a:solidFill>
                  <a:schemeClr val="bg1"/>
                </a:solidFill>
              </a:rPr>
              <a:t>Assessment</a:t>
            </a:r>
            <a:r>
              <a:rPr lang="it-IT" sz="2400" b="1" dirty="0" smtClean="0">
                <a:solidFill>
                  <a:schemeClr val="bg1"/>
                </a:solidFill>
              </a:rPr>
              <a:t> in </a:t>
            </a:r>
            <a:r>
              <a:rPr lang="it-IT" sz="2400" b="1" dirty="0" err="1" smtClean="0">
                <a:solidFill>
                  <a:schemeClr val="bg1"/>
                </a:solidFill>
              </a:rPr>
              <a:t>schools</a:t>
            </a:r>
            <a:endParaRPr lang="it-IT" sz="2400" b="1" dirty="0">
              <a:solidFill>
                <a:schemeClr val="bg1"/>
              </a:solidFill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xmlns="" id="{A0174A78-0684-B246-A44A-DAA99AE424F6}"/>
              </a:ext>
            </a:extLst>
          </p:cNvPr>
          <p:cNvSpPr/>
          <p:nvPr/>
        </p:nvSpPr>
        <p:spPr>
          <a:xfrm>
            <a:off x="6635402" y="840355"/>
            <a:ext cx="5556599" cy="238988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it-IT" sz="1867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384F5D3F-0685-A775-3A00-F39F49372689}"/>
              </a:ext>
            </a:extLst>
          </p:cNvPr>
          <p:cNvSpPr txBox="1"/>
          <p:nvPr/>
        </p:nvSpPr>
        <p:spPr>
          <a:xfrm>
            <a:off x="651385" y="5383996"/>
            <a:ext cx="10785832" cy="10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1200" b="1">
                <a:effectLst/>
                <a:latin typeface="Arial" panose="020B0604020202020204" pitchFamily="34" charset="0"/>
              </a:defRPr>
            </a:lvl1pPr>
          </a:lstStyle>
          <a:p>
            <a:r>
              <a:rPr lang="it-IT" sz="2133" b="0" dirty="0" err="1"/>
              <a:t>Repeated</a:t>
            </a:r>
            <a:r>
              <a:rPr lang="it-IT" sz="2133" b="0" dirty="0"/>
              <a:t> </a:t>
            </a:r>
            <a:r>
              <a:rPr lang="it-IT" sz="2133" b="0" dirty="0" err="1"/>
              <a:t>assessment</a:t>
            </a:r>
            <a:r>
              <a:rPr lang="it-IT" sz="2133" b="0" dirty="0"/>
              <a:t> </a:t>
            </a:r>
            <a:r>
              <a:rPr lang="it-IT" sz="2133" dirty="0"/>
              <a:t>(</a:t>
            </a:r>
            <a:r>
              <a:rPr lang="it-IT" sz="2133" dirty="0" err="1"/>
              <a:t>three</a:t>
            </a:r>
            <a:r>
              <a:rPr lang="it-IT" sz="2133" dirty="0"/>
              <a:t> stages) </a:t>
            </a:r>
            <a:r>
              <a:rPr lang="it-IT" sz="2133" b="0" dirty="0"/>
              <a:t>of</a:t>
            </a:r>
            <a:r>
              <a:rPr lang="it-IT" sz="2133" dirty="0"/>
              <a:t> tsunami risk </a:t>
            </a:r>
            <a:r>
              <a:rPr lang="it-IT" sz="2133" dirty="0" err="1"/>
              <a:t>perception</a:t>
            </a:r>
            <a:r>
              <a:rPr lang="it-IT" sz="2133" dirty="0"/>
              <a:t> </a:t>
            </a:r>
            <a:r>
              <a:rPr lang="it-IT" sz="2133" b="0" dirty="0"/>
              <a:t>studies in </a:t>
            </a:r>
            <a:r>
              <a:rPr lang="it-IT" sz="2133" b="0" dirty="0" err="1"/>
              <a:t>Tivoli’s</a:t>
            </a:r>
            <a:r>
              <a:rPr lang="it-IT" sz="2133" b="0" dirty="0"/>
              <a:t> High School </a:t>
            </a:r>
            <a:r>
              <a:rPr lang="it-IT" sz="2133" dirty="0"/>
              <a:t>(Amato et al., 2024)</a:t>
            </a:r>
          </a:p>
          <a:p>
            <a:endParaRPr lang="it-IT" sz="2133" dirty="0"/>
          </a:p>
        </p:txBody>
      </p:sp>
      <p:pic>
        <p:nvPicPr>
          <p:cNvPr id="6" name="Immagine 5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xmlns="" id="{E2EECF38-8C21-2D61-CD06-E096E1A12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295" y="1421996"/>
            <a:ext cx="5366006" cy="3004230"/>
          </a:xfrm>
          <a:prstGeom prst="rect">
            <a:avLst/>
          </a:prstGeom>
        </p:spPr>
      </p:pic>
      <p:pic>
        <p:nvPicPr>
          <p:cNvPr id="8" name="Immagine 7" descr="Immagine che contiene vestiti, interno, muro, uomo&#10;&#10;Descrizione generata automaticamente">
            <a:extLst>
              <a:ext uri="{FF2B5EF4-FFF2-40B4-BE49-F238E27FC236}">
                <a16:creationId xmlns:a16="http://schemas.microsoft.com/office/drawing/2014/main" xmlns="" id="{CAAD85C5-09B8-7CF1-8C99-31C046AC86F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5557" y="1069284"/>
            <a:ext cx="3819684" cy="2154571"/>
          </a:xfrm>
          <a:prstGeom prst="rect">
            <a:avLst/>
          </a:prstGeom>
        </p:spPr>
      </p:pic>
      <p:pic>
        <p:nvPicPr>
          <p:cNvPr id="10" name="Immagine 9" descr="Immagine che contiene vestiti, arredo, tavolo, interno&#10;&#10;Descrizione generata automaticamente">
            <a:extLst>
              <a:ext uri="{FF2B5EF4-FFF2-40B4-BE49-F238E27FC236}">
                <a16:creationId xmlns:a16="http://schemas.microsoft.com/office/drawing/2014/main" xmlns="" id="{1095223E-1266-F72C-97A7-D7067E37F35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5557" y="3225423"/>
            <a:ext cx="4175343" cy="215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7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6215E4B-3EFB-F746-9EE4-49728B095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15" y="377961"/>
            <a:ext cx="8708571" cy="846591"/>
          </a:xfrm>
        </p:spPr>
        <p:txBody>
          <a:bodyPr>
            <a:normAutofit/>
          </a:bodyPr>
          <a:lstStyle/>
          <a:p>
            <a:pPr>
              <a:buClr>
                <a:srgbClr val="366092"/>
              </a:buClr>
              <a:buSzPts val="4400"/>
            </a:pPr>
            <a:r>
              <a:rPr lang="it-IT" sz="2400" b="1" dirty="0">
                <a:solidFill>
                  <a:srgbClr val="366092"/>
                </a:solidFill>
              </a:rPr>
              <a:t>World Tsunami </a:t>
            </a:r>
            <a:r>
              <a:rPr lang="it-IT" sz="2400" b="1" dirty="0" err="1">
                <a:solidFill>
                  <a:srgbClr val="366092"/>
                </a:solidFill>
              </a:rPr>
              <a:t>Awareness</a:t>
            </a:r>
            <a:r>
              <a:rPr lang="it-IT" sz="2400" b="1" dirty="0">
                <a:solidFill>
                  <a:srgbClr val="366092"/>
                </a:solidFill>
              </a:rPr>
              <a:t> Day 2024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xmlns="" id="{A0174A78-0684-B246-A44A-DAA99AE424F6}"/>
              </a:ext>
            </a:extLst>
          </p:cNvPr>
          <p:cNvSpPr/>
          <p:nvPr/>
        </p:nvSpPr>
        <p:spPr>
          <a:xfrm>
            <a:off x="6635402" y="840355"/>
            <a:ext cx="5556599" cy="238988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it-IT" sz="1867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</a:endParaRPr>
          </a:p>
        </p:txBody>
      </p:sp>
      <p:pic>
        <p:nvPicPr>
          <p:cNvPr id="5" name="Immagine 4" descr="Immagine che contiene testo, schermata, Sito Web, design&#10;&#10;Descrizione generata automaticamente">
            <a:extLst>
              <a:ext uri="{FF2B5EF4-FFF2-40B4-BE49-F238E27FC236}">
                <a16:creationId xmlns:a16="http://schemas.microsoft.com/office/drawing/2014/main" xmlns="" id="{05D10686-BB07-A480-BA57-C55C6BC29B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538" y="1224551"/>
            <a:ext cx="2964353" cy="4336093"/>
          </a:xfrm>
          <a:prstGeom prst="rect">
            <a:avLst/>
          </a:prstGeom>
        </p:spPr>
      </p:pic>
      <p:pic>
        <p:nvPicPr>
          <p:cNvPr id="7" name="Immagine 6" descr="Immagine che contiene testo, elettronica, computer, schermata&#10;&#10;Descrizione generata automaticamente">
            <a:extLst>
              <a:ext uri="{FF2B5EF4-FFF2-40B4-BE49-F238E27FC236}">
                <a16:creationId xmlns:a16="http://schemas.microsoft.com/office/drawing/2014/main" xmlns="" id="{6E03E350-6632-3C58-29E4-B6B5E9BCCA3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670" y="1224551"/>
            <a:ext cx="3289367" cy="4720224"/>
          </a:xfrm>
          <a:prstGeom prst="rect">
            <a:avLst/>
          </a:prstGeom>
        </p:spPr>
      </p:pic>
      <p:pic>
        <p:nvPicPr>
          <p:cNvPr id="9" name="Immagine 8" descr="Immagine che contiene testo, vestiti, Viso umano, persona&#10;&#10;Descrizione generata automaticamente">
            <a:extLst>
              <a:ext uri="{FF2B5EF4-FFF2-40B4-BE49-F238E27FC236}">
                <a16:creationId xmlns:a16="http://schemas.microsoft.com/office/drawing/2014/main" xmlns="" id="{98EB4C5F-594A-F2D7-2E1D-D5467C99664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6816" y="1251096"/>
            <a:ext cx="5010384" cy="414258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876816" y="5560644"/>
            <a:ext cx="5010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RAI Scuola </a:t>
            </a:r>
            <a:r>
              <a:rPr lang="it-IT" dirty="0" err="1" smtClean="0"/>
              <a:t>documentary</a:t>
            </a:r>
            <a:r>
              <a:rPr lang="it-IT" dirty="0" smtClean="0"/>
              <a:t> on the 2004 </a:t>
            </a:r>
            <a:r>
              <a:rPr lang="it-IT" dirty="0" err="1" smtClean="0"/>
              <a:t>Indian</a:t>
            </a:r>
            <a:r>
              <a:rPr lang="it-IT" dirty="0" smtClean="0"/>
              <a:t> Ocean tsunami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2953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96;p25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4749" y="0"/>
            <a:ext cx="1253706" cy="695707"/>
          </a:xfrm>
          <a:prstGeom prst="rect">
            <a:avLst/>
          </a:prstGeom>
          <a:noFill/>
          <a:ln>
            <a:noFill/>
          </a:ln>
        </p:spPr>
      </p:pic>
      <p:sp useBgFill="1">
        <p:nvSpPr>
          <p:cNvPr id="4" name="Rectangle 11">
            <a:extLst>
              <a:ext uri="{FF2B5EF4-FFF2-40B4-BE49-F238E27FC236}">
                <a16:creationId xmlns:a16="http://schemas.microsoft.com/office/drawing/2014/main" xmlns="" id="{AD96FDFD-4E42-4A06-B8B5-768A1DB9C2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E42A494C-481F-D2CA-B0E8-A99349EF6AFF}"/>
              </a:ext>
            </a:extLst>
          </p:cNvPr>
          <p:cNvSpPr txBox="1">
            <a:spLocks/>
          </p:cNvSpPr>
          <p:nvPr/>
        </p:nvSpPr>
        <p:spPr>
          <a:xfrm>
            <a:off x="679892" y="-821998"/>
            <a:ext cx="10710033" cy="1446427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A new “virtual” tsunami pool (</a:t>
            </a:r>
            <a:r>
              <a:rPr lang="en-US" sz="3200" dirty="0" err="1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Genova</a:t>
            </a:r>
            <a:r>
              <a:rPr lang="en-US" sz="320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, Oct. 2024)</a:t>
            </a:r>
            <a:endParaRPr lang="fr-FR" sz="44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5921191" y="6298359"/>
            <a:ext cx="66181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tx2"/>
                </a:solidFill>
              </a:rPr>
              <a:t>https://</a:t>
            </a:r>
            <a:r>
              <a:rPr lang="fr-FR" sz="1400" dirty="0" err="1">
                <a:solidFill>
                  <a:schemeClr val="tx2"/>
                </a:solidFill>
              </a:rPr>
              <a:t>storymaps.arcgis.com</a:t>
            </a:r>
            <a:r>
              <a:rPr lang="fr-FR" sz="1400" dirty="0">
                <a:solidFill>
                  <a:schemeClr val="tx2"/>
                </a:solidFill>
              </a:rPr>
              <a:t>/stories/32091c82e42a4d30a2f24b1e7b5955b6</a:t>
            </a:r>
          </a:p>
          <a:p>
            <a:endParaRPr lang="it-IT" sz="1600" dirty="0"/>
          </a:p>
        </p:txBody>
      </p:sp>
      <p:pic>
        <p:nvPicPr>
          <p:cNvPr id="3" name="WhatsApp Video 2024-11-02 at 11.19.18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6391" y="624429"/>
            <a:ext cx="10769600" cy="607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753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410818" y="168621"/>
            <a:ext cx="10972800" cy="1143000"/>
          </a:xfrm>
        </p:spPr>
        <p:txBody>
          <a:bodyPr>
            <a:normAutofit/>
          </a:bodyPr>
          <a:lstStyle/>
          <a:p>
            <a:r>
              <a:rPr lang="it-IT" sz="3600" dirty="0" err="1" smtClean="0"/>
              <a:t>Papers</a:t>
            </a:r>
            <a:r>
              <a:rPr lang="it-IT" sz="3600" dirty="0" smtClean="0"/>
              <a:t> 2024</a:t>
            </a:r>
            <a:endParaRPr lang="it-IT" sz="360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idx="1"/>
          </p:nvPr>
        </p:nvSpPr>
        <p:spPr>
          <a:xfrm>
            <a:off x="609600" y="1311621"/>
            <a:ext cx="10972800" cy="4525963"/>
          </a:xfrm>
        </p:spPr>
        <p:txBody>
          <a:bodyPr>
            <a:normAutofit fontScale="55000" lnSpcReduction="20000"/>
          </a:bodyPr>
          <a:lstStyle/>
          <a:p>
            <a:r>
              <a:rPr lang="it-IT" dirty="0" smtClean="0"/>
              <a:t>Abbate</a:t>
            </a:r>
            <a:r>
              <a:rPr lang="it-IT" dirty="0"/>
              <a:t>, A., </a:t>
            </a:r>
            <a:r>
              <a:rPr lang="it-IT" dirty="0" err="1"/>
              <a:t>González</a:t>
            </a:r>
            <a:r>
              <a:rPr lang="it-IT" dirty="0"/>
              <a:t> Vida, </a:t>
            </a:r>
            <a:r>
              <a:rPr lang="it-IT" dirty="0" err="1"/>
              <a:t>J</a:t>
            </a:r>
            <a:r>
              <a:rPr lang="it-IT" dirty="0"/>
              <a:t>. M., Castro </a:t>
            </a:r>
            <a:r>
              <a:rPr lang="it-IT" dirty="0" err="1"/>
              <a:t>Díaz</a:t>
            </a:r>
            <a:r>
              <a:rPr lang="it-IT" dirty="0"/>
              <a:t>, M. </a:t>
            </a:r>
            <a:r>
              <a:rPr lang="it-IT" dirty="0" err="1"/>
              <a:t>J</a:t>
            </a:r>
            <a:r>
              <a:rPr lang="it-IT" dirty="0"/>
              <a:t>., Romano, </a:t>
            </a:r>
            <a:r>
              <a:rPr lang="it-IT" dirty="0" err="1"/>
              <a:t>F</a:t>
            </a:r>
            <a:r>
              <a:rPr lang="it-IT" dirty="0"/>
              <a:t>., </a:t>
            </a:r>
            <a:r>
              <a:rPr lang="it-IT" dirty="0" err="1"/>
              <a:t>Bayraktar</a:t>
            </a:r>
            <a:r>
              <a:rPr lang="it-IT" dirty="0"/>
              <a:t>, H. B., </a:t>
            </a:r>
            <a:r>
              <a:rPr lang="it-IT" dirty="0" err="1"/>
              <a:t>Babeyko</a:t>
            </a:r>
            <a:r>
              <a:rPr lang="it-IT" dirty="0"/>
              <a:t>, A., and Lorito, S.: </a:t>
            </a:r>
            <a:r>
              <a:rPr lang="it-IT" dirty="0" err="1"/>
              <a:t>Modelling</a:t>
            </a:r>
            <a:r>
              <a:rPr lang="it-IT" dirty="0"/>
              <a:t> tsunami </a:t>
            </a:r>
            <a:r>
              <a:rPr lang="it-IT" dirty="0" err="1"/>
              <a:t>initial</a:t>
            </a:r>
            <a:r>
              <a:rPr lang="it-IT" dirty="0"/>
              <a:t> </a:t>
            </a:r>
            <a:r>
              <a:rPr lang="it-IT" dirty="0" err="1"/>
              <a:t>conditions</a:t>
            </a:r>
            <a:r>
              <a:rPr lang="it-IT" dirty="0"/>
              <a:t> due to </a:t>
            </a:r>
            <a:r>
              <a:rPr lang="it-IT" dirty="0" err="1"/>
              <a:t>rapid</a:t>
            </a:r>
            <a:r>
              <a:rPr lang="it-IT" dirty="0"/>
              <a:t> </a:t>
            </a:r>
            <a:r>
              <a:rPr lang="it-IT" dirty="0" err="1"/>
              <a:t>coseismic</a:t>
            </a:r>
            <a:r>
              <a:rPr lang="it-IT" dirty="0"/>
              <a:t> </a:t>
            </a:r>
            <a:r>
              <a:rPr lang="it-IT" dirty="0" err="1"/>
              <a:t>seafloor</a:t>
            </a:r>
            <a:r>
              <a:rPr lang="it-IT" dirty="0"/>
              <a:t> </a:t>
            </a:r>
            <a:r>
              <a:rPr lang="it-IT" dirty="0" err="1"/>
              <a:t>displacement</a:t>
            </a:r>
            <a:r>
              <a:rPr lang="it-IT" dirty="0"/>
              <a:t>: </a:t>
            </a:r>
            <a:r>
              <a:rPr lang="it-IT" dirty="0" err="1"/>
              <a:t>efficient</a:t>
            </a:r>
            <a:r>
              <a:rPr lang="it-IT" dirty="0"/>
              <a:t> </a:t>
            </a:r>
            <a:r>
              <a:rPr lang="it-IT" dirty="0" err="1"/>
              <a:t>numerical</a:t>
            </a:r>
            <a:r>
              <a:rPr lang="it-IT" dirty="0"/>
              <a:t> </a:t>
            </a:r>
            <a:r>
              <a:rPr lang="it-IT" dirty="0" err="1"/>
              <a:t>integration</a:t>
            </a:r>
            <a:r>
              <a:rPr lang="it-IT" dirty="0"/>
              <a:t> and a </a:t>
            </a:r>
            <a:r>
              <a:rPr lang="it-IT" dirty="0" err="1"/>
              <a:t>tool</a:t>
            </a:r>
            <a:r>
              <a:rPr lang="it-IT" dirty="0"/>
              <a:t> to </a:t>
            </a:r>
            <a:r>
              <a:rPr lang="it-IT" dirty="0" err="1"/>
              <a:t>build</a:t>
            </a:r>
            <a:r>
              <a:rPr lang="it-IT" dirty="0"/>
              <a:t> </a:t>
            </a:r>
            <a:r>
              <a:rPr lang="it-IT" dirty="0" err="1"/>
              <a:t>unit</a:t>
            </a:r>
            <a:r>
              <a:rPr lang="it-IT" dirty="0"/>
              <a:t> source </a:t>
            </a:r>
            <a:r>
              <a:rPr lang="it-IT" dirty="0" err="1"/>
              <a:t>databases</a:t>
            </a:r>
            <a:r>
              <a:rPr lang="it-IT" dirty="0"/>
              <a:t>, </a:t>
            </a:r>
            <a:r>
              <a:rPr lang="it-IT" dirty="0" err="1"/>
              <a:t>Nat</a:t>
            </a:r>
            <a:r>
              <a:rPr lang="it-IT" dirty="0"/>
              <a:t>. </a:t>
            </a:r>
            <a:r>
              <a:rPr lang="it-IT" dirty="0" err="1"/>
              <a:t>Hazards</a:t>
            </a:r>
            <a:r>
              <a:rPr lang="it-IT" dirty="0"/>
              <a:t> Earth </a:t>
            </a:r>
            <a:r>
              <a:rPr lang="it-IT" dirty="0" err="1"/>
              <a:t>Syst</a:t>
            </a:r>
            <a:r>
              <a:rPr lang="it-IT" dirty="0"/>
              <a:t>. Sci., 24, 2773–2791, </a:t>
            </a:r>
            <a:r>
              <a:rPr lang="it-IT" dirty="0">
                <a:hlinkClick r:id="rId2"/>
              </a:rPr>
              <a:t>https://doi.org/10.5194/nhess-24-2773-2024</a:t>
            </a:r>
            <a:r>
              <a:rPr lang="it-IT" dirty="0"/>
              <a:t>, 2024</a:t>
            </a:r>
            <a:r>
              <a:rPr lang="it-IT" dirty="0" smtClean="0"/>
              <a:t>.</a:t>
            </a:r>
            <a:r>
              <a:rPr lang="it-IT" dirty="0"/>
              <a:t/>
            </a:r>
            <a:br>
              <a:rPr lang="it-IT" dirty="0"/>
            </a:br>
            <a:endParaRPr lang="it-IT" dirty="0"/>
          </a:p>
          <a:p>
            <a:r>
              <a:rPr lang="it-IT" dirty="0"/>
              <a:t>Amato, A., </a:t>
            </a:r>
            <a:r>
              <a:rPr lang="it-IT" dirty="0" err="1"/>
              <a:t>Cugliari</a:t>
            </a:r>
            <a:r>
              <a:rPr lang="it-IT" dirty="0"/>
              <a:t>, L., </a:t>
            </a:r>
            <a:r>
              <a:rPr lang="it-IT" dirty="0" err="1"/>
              <a:t>Samperi</a:t>
            </a:r>
            <a:r>
              <a:rPr lang="it-IT" dirty="0"/>
              <a:t>, V., Funiciello, </a:t>
            </a:r>
            <a:r>
              <a:rPr lang="it-IT" dirty="0" err="1"/>
              <a:t>F</a:t>
            </a:r>
            <a:r>
              <a:rPr lang="it-IT" dirty="0"/>
              <a:t>. and De </a:t>
            </a:r>
            <a:r>
              <a:rPr lang="it-IT" dirty="0" err="1"/>
              <a:t>Filippis</a:t>
            </a:r>
            <a:r>
              <a:rPr lang="it-IT" dirty="0"/>
              <a:t>, L. (2024) </a:t>
            </a:r>
            <a:r>
              <a:rPr lang="it-IT" dirty="0" smtClean="0"/>
              <a:t>Tsunami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school</a:t>
            </a:r>
            <a:r>
              <a:rPr lang="it-IT" dirty="0"/>
              <a:t>. An </a:t>
            </a:r>
            <a:r>
              <a:rPr lang="it-IT" dirty="0" err="1"/>
              <a:t>experimental</a:t>
            </a:r>
            <a:r>
              <a:rPr lang="it-IT" dirty="0"/>
              <a:t> </a:t>
            </a:r>
            <a:r>
              <a:rPr lang="it-IT" dirty="0" err="1"/>
              <a:t>strategy</a:t>
            </a:r>
            <a:r>
              <a:rPr lang="it-IT" dirty="0"/>
              <a:t> to </a:t>
            </a:r>
            <a:r>
              <a:rPr lang="it-IT" dirty="0" err="1"/>
              <a:t>increase</a:t>
            </a:r>
            <a:r>
              <a:rPr lang="it-IT" dirty="0"/>
              <a:t> </a:t>
            </a:r>
            <a:r>
              <a:rPr lang="it-IT" dirty="0" err="1"/>
              <a:t>students</a:t>
            </a:r>
            <a:r>
              <a:rPr lang="it-IT" dirty="0"/>
              <a:t>’ </a:t>
            </a:r>
            <a:r>
              <a:rPr lang="it-IT" dirty="0" err="1"/>
              <a:t>risk</a:t>
            </a:r>
            <a:r>
              <a:rPr lang="it-IT" dirty="0"/>
              <a:t> </a:t>
            </a:r>
            <a:r>
              <a:rPr lang="it-IT" dirty="0" err="1" smtClean="0"/>
              <a:t>perception</a:t>
            </a:r>
            <a:r>
              <a:rPr lang="it-IT" dirty="0" smtClean="0"/>
              <a:t>, </a:t>
            </a:r>
            <a:r>
              <a:rPr lang="it-IT" dirty="0" err="1"/>
              <a:t>Annals</a:t>
            </a:r>
            <a:r>
              <a:rPr lang="it-IT" dirty="0"/>
              <a:t> of </a:t>
            </a:r>
            <a:r>
              <a:rPr lang="it-IT" dirty="0" err="1"/>
              <a:t>Geophysics</a:t>
            </a:r>
            <a:r>
              <a:rPr lang="it-IT" dirty="0"/>
              <a:t>, 67(2), p. TP211. </a:t>
            </a:r>
            <a:r>
              <a:rPr lang="it-IT" dirty="0" err="1"/>
              <a:t>doi</a:t>
            </a:r>
            <a:r>
              <a:rPr lang="it-IT" dirty="0"/>
              <a:t>: 10.4401/ag-9063</a:t>
            </a:r>
            <a:r>
              <a:rPr lang="it-IT" dirty="0" smtClean="0"/>
              <a:t>.</a:t>
            </a:r>
          </a:p>
          <a:p>
            <a:endParaRPr lang="it-IT" dirty="0"/>
          </a:p>
          <a:p>
            <a:r>
              <a:rPr lang="it-IT" dirty="0" err="1"/>
              <a:t>Lay</a:t>
            </a:r>
            <a:r>
              <a:rPr lang="it-IT" dirty="0"/>
              <a:t> T., Romano </a:t>
            </a:r>
            <a:r>
              <a:rPr lang="it-IT" dirty="0" err="1"/>
              <a:t>F</a:t>
            </a:r>
            <a:r>
              <a:rPr lang="it-IT" dirty="0"/>
              <a:t>., Lorito S. (2024), Use of tsunami </a:t>
            </a:r>
            <a:r>
              <a:rPr lang="it-IT" dirty="0" err="1"/>
              <a:t>observations</a:t>
            </a:r>
            <a:r>
              <a:rPr lang="it-IT" dirty="0"/>
              <a:t> for </a:t>
            </a:r>
            <a:r>
              <a:rPr lang="it-IT" dirty="0" err="1"/>
              <a:t>resolving</a:t>
            </a:r>
            <a:r>
              <a:rPr lang="it-IT" dirty="0"/>
              <a:t> </a:t>
            </a:r>
            <a:r>
              <a:rPr lang="it-IT" dirty="0" err="1"/>
              <a:t>coseismic</a:t>
            </a:r>
            <a:r>
              <a:rPr lang="it-IT" dirty="0"/>
              <a:t> slip of </a:t>
            </a:r>
            <a:r>
              <a:rPr lang="it-IT" dirty="0" err="1"/>
              <a:t>recent</a:t>
            </a:r>
            <a:r>
              <a:rPr lang="it-IT" dirty="0"/>
              <a:t> and </a:t>
            </a:r>
            <a:r>
              <a:rPr lang="it-IT" dirty="0" err="1"/>
              <a:t>historic</a:t>
            </a:r>
            <a:r>
              <a:rPr lang="it-IT" dirty="0"/>
              <a:t> large submarine </a:t>
            </a:r>
            <a:r>
              <a:rPr lang="it-IT" dirty="0" err="1"/>
              <a:t>earthquakes</a:t>
            </a:r>
            <a:r>
              <a:rPr lang="it-IT" dirty="0"/>
              <a:t>, </a:t>
            </a:r>
            <a:r>
              <a:rPr lang="it-IT" dirty="0" err="1"/>
              <a:t>Annals</a:t>
            </a:r>
            <a:r>
              <a:rPr lang="it-IT" dirty="0"/>
              <a:t> of </a:t>
            </a:r>
            <a:r>
              <a:rPr lang="it-IT" dirty="0" err="1"/>
              <a:t>Geophysics</a:t>
            </a:r>
            <a:r>
              <a:rPr lang="it-IT" dirty="0"/>
              <a:t>, 67, 4, S427, </a:t>
            </a:r>
            <a:r>
              <a:rPr lang="it-IT" dirty="0" smtClean="0"/>
              <a:t>doi:10.4401/ag-9142</a:t>
            </a:r>
          </a:p>
          <a:p>
            <a:endParaRPr lang="it-IT" dirty="0"/>
          </a:p>
          <a:p>
            <a:r>
              <a:rPr lang="it-IT" dirty="0"/>
              <a:t>Moreschini, I., </a:t>
            </a:r>
            <a:r>
              <a:rPr lang="it-IT" dirty="0" err="1"/>
              <a:t>Cugliari</a:t>
            </a:r>
            <a:r>
              <a:rPr lang="it-IT" dirty="0"/>
              <a:t>, L., Cerbara, L. et al. Tsunami </a:t>
            </a:r>
            <a:r>
              <a:rPr lang="it-IT" dirty="0" err="1"/>
              <a:t>risk</a:t>
            </a:r>
            <a:r>
              <a:rPr lang="it-IT" dirty="0"/>
              <a:t> </a:t>
            </a:r>
            <a:r>
              <a:rPr lang="it-IT" dirty="0" err="1"/>
              <a:t>perception</a:t>
            </a:r>
            <a:r>
              <a:rPr lang="it-IT" dirty="0"/>
              <a:t> of the </a:t>
            </a:r>
            <a:r>
              <a:rPr lang="it-IT" dirty="0" err="1"/>
              <a:t>touristic</a:t>
            </a:r>
            <a:r>
              <a:rPr lang="it-IT" dirty="0"/>
              <a:t> </a:t>
            </a:r>
            <a:r>
              <a:rPr lang="it-IT" dirty="0" err="1"/>
              <a:t>population</a:t>
            </a:r>
            <a:r>
              <a:rPr lang="it-IT" dirty="0"/>
              <a:t> of Stromboli Island: </a:t>
            </a:r>
            <a:r>
              <a:rPr lang="it-IT" dirty="0" err="1"/>
              <a:t>towards</a:t>
            </a:r>
            <a:r>
              <a:rPr lang="it-IT" dirty="0"/>
              <a:t> </a:t>
            </a:r>
            <a:r>
              <a:rPr lang="it-IT" dirty="0" err="1"/>
              <a:t>effective</a:t>
            </a:r>
            <a:r>
              <a:rPr lang="it-IT" dirty="0"/>
              <a:t> </a:t>
            </a:r>
            <a:r>
              <a:rPr lang="it-IT" dirty="0" err="1"/>
              <a:t>risk</a:t>
            </a:r>
            <a:r>
              <a:rPr lang="it-IT" dirty="0"/>
              <a:t> </a:t>
            </a:r>
            <a:r>
              <a:rPr lang="it-IT" dirty="0" err="1"/>
              <a:t>communication</a:t>
            </a:r>
            <a:r>
              <a:rPr lang="it-IT" dirty="0"/>
              <a:t> </a:t>
            </a:r>
            <a:r>
              <a:rPr lang="it-IT" dirty="0" err="1"/>
              <a:t>strategies</a:t>
            </a:r>
            <a:r>
              <a:rPr lang="it-IT" dirty="0"/>
              <a:t>. </a:t>
            </a:r>
            <a:r>
              <a:rPr lang="it-IT" dirty="0" err="1"/>
              <a:t>Nat</a:t>
            </a:r>
            <a:r>
              <a:rPr lang="it-IT" dirty="0"/>
              <a:t> </a:t>
            </a:r>
            <a:r>
              <a:rPr lang="it-IT" dirty="0" err="1"/>
              <a:t>Hazards</a:t>
            </a:r>
            <a:r>
              <a:rPr lang="it-IT" dirty="0"/>
              <a:t> (2024). </a:t>
            </a:r>
            <a:r>
              <a:rPr lang="it-IT" dirty="0" err="1"/>
              <a:t>https</a:t>
            </a:r>
            <a:r>
              <a:rPr lang="it-IT" dirty="0"/>
              <a:t>://</a:t>
            </a:r>
            <a:r>
              <a:rPr lang="it-IT" dirty="0" err="1"/>
              <a:t>doi.org</a:t>
            </a:r>
            <a:r>
              <a:rPr lang="it-IT" dirty="0"/>
              <a:t>/10.1007/s11069-024-06845-1</a:t>
            </a:r>
          </a:p>
          <a:p>
            <a:endParaRPr lang="it-IT" dirty="0" smtClean="0"/>
          </a:p>
          <a:p>
            <a:r>
              <a:rPr lang="it-IT" dirty="0" smtClean="0"/>
              <a:t>Scala</a:t>
            </a:r>
            <a:r>
              <a:rPr lang="it-IT" dirty="0"/>
              <a:t>, A., Lorito, S., </a:t>
            </a:r>
            <a:r>
              <a:rPr lang="it-IT" dirty="0" err="1"/>
              <a:t>Escalante</a:t>
            </a:r>
            <a:r>
              <a:rPr lang="it-IT" dirty="0"/>
              <a:t> </a:t>
            </a:r>
            <a:r>
              <a:rPr lang="it-IT" dirty="0" err="1"/>
              <a:t>Sánchez</a:t>
            </a:r>
            <a:r>
              <a:rPr lang="it-IT" dirty="0"/>
              <a:t>, C., Romano, </a:t>
            </a:r>
            <a:r>
              <a:rPr lang="it-IT" dirty="0" err="1"/>
              <a:t>F</a:t>
            </a:r>
            <a:r>
              <a:rPr lang="it-IT" dirty="0"/>
              <a:t>., Festa, G., Abbate, A., et al. (2024). </a:t>
            </a:r>
            <a:r>
              <a:rPr lang="it-IT" dirty="0" err="1"/>
              <a:t>Assessing</a:t>
            </a:r>
            <a:r>
              <a:rPr lang="it-IT" dirty="0"/>
              <a:t> the </a:t>
            </a:r>
            <a:r>
              <a:rPr lang="it-IT" dirty="0" err="1"/>
              <a:t>optimal</a:t>
            </a:r>
            <a:r>
              <a:rPr lang="it-IT" dirty="0"/>
              <a:t> tsunami </a:t>
            </a:r>
            <a:r>
              <a:rPr lang="it-IT" dirty="0" err="1"/>
              <a:t>inundation</a:t>
            </a:r>
            <a:r>
              <a:rPr lang="it-IT" dirty="0"/>
              <a:t> </a:t>
            </a:r>
            <a:r>
              <a:rPr lang="it-IT" dirty="0" err="1"/>
              <a:t>modeling</a:t>
            </a:r>
            <a:r>
              <a:rPr lang="it-IT" dirty="0"/>
              <a:t> </a:t>
            </a:r>
            <a:r>
              <a:rPr lang="it-IT" dirty="0" err="1"/>
              <a:t>strategy</a:t>
            </a:r>
            <a:r>
              <a:rPr lang="it-IT" dirty="0"/>
              <a:t> for large </a:t>
            </a:r>
            <a:r>
              <a:rPr lang="it-IT" dirty="0" err="1"/>
              <a:t>earthquakes</a:t>
            </a:r>
            <a:r>
              <a:rPr lang="it-IT" dirty="0"/>
              <a:t> in </a:t>
            </a:r>
            <a:r>
              <a:rPr lang="it-IT" dirty="0" err="1"/>
              <a:t>subduction</a:t>
            </a:r>
            <a:r>
              <a:rPr lang="it-IT" dirty="0"/>
              <a:t> </a:t>
            </a:r>
            <a:r>
              <a:rPr lang="it-IT" dirty="0" err="1"/>
              <a:t>zones</a:t>
            </a:r>
            <a:r>
              <a:rPr lang="it-IT" dirty="0"/>
              <a:t>. Journal of </a:t>
            </a:r>
            <a:r>
              <a:rPr lang="it-IT" dirty="0" err="1"/>
              <a:t>Geophysical</a:t>
            </a:r>
            <a:r>
              <a:rPr lang="it-IT" dirty="0"/>
              <a:t> </a:t>
            </a:r>
            <a:r>
              <a:rPr lang="it-IT" dirty="0" err="1"/>
              <a:t>Research</a:t>
            </a:r>
            <a:r>
              <a:rPr lang="it-IT" dirty="0"/>
              <a:t>: Oceans, 129, e2024JC020941. </a:t>
            </a:r>
            <a:r>
              <a:rPr lang="it-IT" dirty="0">
                <a:hlinkClick r:id="rId3"/>
              </a:rPr>
              <a:t>https://doi.org/10.1029/</a:t>
            </a:r>
            <a:r>
              <a:rPr lang="it-IT" dirty="0"/>
              <a:t> </a:t>
            </a:r>
            <a:r>
              <a:rPr lang="it-IT" dirty="0" smtClean="0"/>
              <a:t>2024JC020941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5386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85000">
              <a:schemeClr val="accent1">
                <a:lumMod val="45000"/>
                <a:lumOff val="55000"/>
              </a:schemeClr>
            </a:gs>
            <a:gs pos="94000">
              <a:schemeClr val="accent1">
                <a:lumMod val="45000"/>
                <a:lumOff val="55000"/>
              </a:schemeClr>
            </a:gs>
            <a:gs pos="62000">
              <a:schemeClr val="accent1">
                <a:lumMod val="30000"/>
                <a:lumOff val="70000"/>
                <a:alpha val="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 smtClean="0"/>
              <a:t>Participation</a:t>
            </a:r>
            <a:r>
              <a:rPr lang="it-IT" dirty="0" smtClean="0"/>
              <a:t> in </a:t>
            </a:r>
            <a:r>
              <a:rPr lang="it-IT" dirty="0" err="1" smtClean="0"/>
              <a:t>projects</a:t>
            </a:r>
            <a:endParaRPr lang="it-IT" dirty="0"/>
          </a:p>
        </p:txBody>
      </p:sp>
      <p:sp>
        <p:nvSpPr>
          <p:cNvPr id="8" name="Segnaposto contenuto 4"/>
          <p:cNvSpPr>
            <a:spLocks noGrp="1"/>
          </p:cNvSpPr>
          <p:nvPr>
            <p:ph idx="1"/>
          </p:nvPr>
        </p:nvSpPr>
        <p:spPr>
          <a:xfrm>
            <a:off x="838200" y="1381175"/>
            <a:ext cx="11090564" cy="5073765"/>
          </a:xfrm>
        </p:spPr>
        <p:txBody>
          <a:bodyPr>
            <a:normAutofit/>
          </a:bodyPr>
          <a:lstStyle/>
          <a:p>
            <a:r>
              <a:rPr lang="it-IT" sz="2400" b="1" dirty="0" err="1" smtClean="0"/>
              <a:t>CoastWAVE</a:t>
            </a:r>
            <a:r>
              <a:rPr lang="it-IT" sz="2400" b="1" dirty="0" smtClean="0"/>
              <a:t> </a:t>
            </a:r>
            <a:r>
              <a:rPr lang="it-IT" sz="2400" b="1" dirty="0" err="1"/>
              <a:t>Phase</a:t>
            </a:r>
            <a:r>
              <a:rPr lang="it-IT" sz="2400" b="1" dirty="0"/>
              <a:t> </a:t>
            </a:r>
            <a:r>
              <a:rPr lang="it-IT" sz="2400" b="1" dirty="0" smtClean="0"/>
              <a:t>2 </a:t>
            </a:r>
            <a:r>
              <a:rPr lang="it-IT" sz="2400" dirty="0"/>
              <a:t>(</a:t>
            </a:r>
            <a:r>
              <a:rPr lang="it-IT" sz="2400" dirty="0" err="1" smtClean="0"/>
              <a:t>July</a:t>
            </a:r>
            <a:r>
              <a:rPr lang="it-IT" sz="2400" dirty="0" smtClean="0"/>
              <a:t> 2024) </a:t>
            </a:r>
            <a:r>
              <a:rPr lang="it-IT" sz="2400" dirty="0"/>
              <a:t>”</a:t>
            </a:r>
            <a:r>
              <a:rPr lang="it-IT" sz="2400" dirty="0" err="1"/>
              <a:t>Scaling</a:t>
            </a:r>
            <a:r>
              <a:rPr lang="it-IT" sz="2400" dirty="0"/>
              <a:t> </a:t>
            </a:r>
            <a:r>
              <a:rPr lang="it-IT" sz="2400" dirty="0" smtClean="0"/>
              <a:t>up</a:t>
            </a:r>
            <a:r>
              <a:rPr lang="it-IT" sz="2400" dirty="0"/>
              <a:t> </a:t>
            </a:r>
            <a:r>
              <a:rPr lang="it-IT" sz="2400" dirty="0" smtClean="0"/>
              <a:t>and </a:t>
            </a:r>
            <a:r>
              <a:rPr lang="it-IT" sz="2400" dirty="0" err="1" smtClean="0"/>
              <a:t>strengthening</a:t>
            </a:r>
            <a:r>
              <a:rPr lang="it-IT" sz="2400" dirty="0" smtClean="0"/>
              <a:t> the </a:t>
            </a:r>
            <a:r>
              <a:rPr lang="it-IT" sz="2400" dirty="0" err="1" smtClean="0"/>
              <a:t>resilience</a:t>
            </a:r>
            <a:r>
              <a:rPr lang="it-IT" sz="2400" dirty="0" smtClean="0"/>
              <a:t> of </a:t>
            </a:r>
            <a:r>
              <a:rPr lang="it-IT" sz="2400" dirty="0" err="1" smtClean="0"/>
              <a:t>coastal</a:t>
            </a:r>
            <a:r>
              <a:rPr lang="it-IT" sz="2400" dirty="0" smtClean="0"/>
              <a:t> </a:t>
            </a:r>
            <a:r>
              <a:rPr lang="it-IT" sz="2400" dirty="0" err="1" smtClean="0"/>
              <a:t>communities</a:t>
            </a:r>
            <a:r>
              <a:rPr lang="mr-IN" sz="2400" dirty="0" smtClean="0"/>
              <a:t>…</a:t>
            </a:r>
            <a:r>
              <a:rPr lang="it-IT" sz="2400" dirty="0" smtClean="0"/>
              <a:t>.”;</a:t>
            </a:r>
            <a:endParaRPr lang="it-IT" sz="2400" dirty="0"/>
          </a:p>
          <a:p>
            <a:r>
              <a:rPr lang="it-IT" sz="2400" dirty="0" smtClean="0"/>
              <a:t>New </a:t>
            </a:r>
            <a:r>
              <a:rPr lang="it-IT" sz="2400" dirty="0" err="1"/>
              <a:t>phase</a:t>
            </a:r>
            <a:r>
              <a:rPr lang="it-IT" sz="2400" dirty="0"/>
              <a:t> of COST Action </a:t>
            </a:r>
            <a:r>
              <a:rPr lang="it-IT" sz="2400" b="1" dirty="0"/>
              <a:t>AGITHAR</a:t>
            </a:r>
            <a:r>
              <a:rPr lang="it-IT" sz="2400" dirty="0"/>
              <a:t> - (</a:t>
            </a:r>
            <a:r>
              <a:rPr lang="it-IT" sz="2400" dirty="0" err="1"/>
              <a:t>Accelerating</a:t>
            </a:r>
            <a:r>
              <a:rPr lang="it-IT" sz="2400" dirty="0"/>
              <a:t> Global Science in Tsunami </a:t>
            </a:r>
            <a:r>
              <a:rPr lang="it-IT" sz="2400" dirty="0" err="1"/>
              <a:t>Hazard</a:t>
            </a:r>
            <a:r>
              <a:rPr lang="it-IT" sz="2400" dirty="0"/>
              <a:t> and </a:t>
            </a:r>
            <a:r>
              <a:rPr lang="it-IT" sz="2400" dirty="0" err="1"/>
              <a:t>Risk</a:t>
            </a:r>
            <a:r>
              <a:rPr lang="it-IT" sz="2400" dirty="0"/>
              <a:t> Analysis) to </a:t>
            </a:r>
            <a:r>
              <a:rPr lang="it-IT" sz="2400" dirty="0" err="1"/>
              <a:t>establish</a:t>
            </a:r>
            <a:r>
              <a:rPr lang="it-IT" sz="2400" dirty="0"/>
              <a:t> the </a:t>
            </a:r>
            <a:r>
              <a:rPr lang="it-IT" sz="2400" b="1" dirty="0"/>
              <a:t>Global Tsunami Model (GTM) </a:t>
            </a:r>
            <a:r>
              <a:rPr lang="it-IT" sz="2400" dirty="0" err="1"/>
              <a:t>organization</a:t>
            </a:r>
            <a:r>
              <a:rPr lang="it-IT" sz="2400" dirty="0"/>
              <a:t>;</a:t>
            </a:r>
          </a:p>
          <a:p>
            <a:r>
              <a:rPr lang="it-IT" sz="2400" dirty="0" err="1"/>
              <a:t>Formal</a:t>
            </a:r>
            <a:r>
              <a:rPr lang="it-IT" sz="2400" dirty="0"/>
              <a:t> </a:t>
            </a:r>
            <a:r>
              <a:rPr lang="it-IT" sz="2400" dirty="0" err="1"/>
              <a:t>recognition</a:t>
            </a:r>
            <a:r>
              <a:rPr lang="it-IT" sz="2400" dirty="0"/>
              <a:t> of the </a:t>
            </a:r>
            <a:r>
              <a:rPr lang="it-IT" sz="2400" b="1" dirty="0"/>
              <a:t>TSUNAMI </a:t>
            </a:r>
            <a:r>
              <a:rPr lang="it-IT" sz="2400" b="1" dirty="0" err="1"/>
              <a:t>Thematic</a:t>
            </a:r>
            <a:r>
              <a:rPr lang="it-IT" sz="2400" b="1" dirty="0"/>
              <a:t> Core Service (TCS) </a:t>
            </a:r>
            <a:r>
              <a:rPr lang="it-IT" sz="2400" dirty="0" err="1"/>
              <a:t>within</a:t>
            </a:r>
            <a:r>
              <a:rPr lang="it-IT" sz="2400" b="1" dirty="0"/>
              <a:t> EPOS</a:t>
            </a:r>
            <a:r>
              <a:rPr lang="it-IT" sz="2400" dirty="0"/>
              <a:t> The </a:t>
            </a:r>
            <a:r>
              <a:rPr lang="it-IT" sz="2400" dirty="0" err="1"/>
              <a:t>European</a:t>
            </a:r>
            <a:r>
              <a:rPr lang="it-IT" sz="2400" dirty="0"/>
              <a:t> </a:t>
            </a:r>
            <a:r>
              <a:rPr lang="it-IT" sz="2400" dirty="0" err="1"/>
              <a:t>Plate</a:t>
            </a:r>
            <a:r>
              <a:rPr lang="it-IT" sz="2400" dirty="0"/>
              <a:t> </a:t>
            </a:r>
            <a:r>
              <a:rPr lang="it-IT" sz="2400" dirty="0" err="1"/>
              <a:t>Observing</a:t>
            </a:r>
            <a:r>
              <a:rPr lang="it-IT" sz="2400" dirty="0"/>
              <a:t> System (EPOS General Assembly in </a:t>
            </a:r>
            <a:r>
              <a:rPr lang="it-IT" sz="2400" dirty="0" err="1"/>
              <a:t>Dec</a:t>
            </a:r>
            <a:r>
              <a:rPr lang="it-IT" sz="2400" dirty="0"/>
              <a:t>. 2023);</a:t>
            </a:r>
          </a:p>
          <a:p>
            <a:r>
              <a:rPr lang="it-IT" sz="2400" dirty="0" err="1"/>
              <a:t>O</a:t>
            </a:r>
            <a:r>
              <a:rPr lang="it-IT" sz="2400" dirty="0" err="1" smtClean="0"/>
              <a:t>ther</a:t>
            </a:r>
            <a:r>
              <a:rPr lang="it-IT" sz="2400" dirty="0" smtClean="0"/>
              <a:t> </a:t>
            </a:r>
            <a:r>
              <a:rPr lang="it-IT" sz="2400" dirty="0" err="1"/>
              <a:t>projects</a:t>
            </a:r>
            <a:r>
              <a:rPr lang="it-IT" sz="2400" dirty="0"/>
              <a:t> </a:t>
            </a:r>
            <a:r>
              <a:rPr lang="it-IT" sz="2400" dirty="0" err="1"/>
              <a:t>funded</a:t>
            </a:r>
            <a:r>
              <a:rPr lang="it-IT" sz="2400" dirty="0"/>
              <a:t> by </a:t>
            </a:r>
            <a:r>
              <a:rPr lang="it-IT" sz="2400" dirty="0">
                <a:solidFill>
                  <a:schemeClr val="tx2"/>
                </a:solidFill>
              </a:rPr>
              <a:t>EU </a:t>
            </a:r>
            <a:r>
              <a:rPr lang="it-IT" sz="2400" dirty="0" err="1">
                <a:solidFill>
                  <a:schemeClr val="tx2"/>
                </a:solidFill>
              </a:rPr>
              <a:t>contributing</a:t>
            </a:r>
            <a:r>
              <a:rPr lang="it-IT" sz="2400" dirty="0">
                <a:solidFill>
                  <a:schemeClr val="tx2"/>
                </a:solidFill>
              </a:rPr>
              <a:t> to the </a:t>
            </a:r>
            <a:r>
              <a:rPr lang="it-IT" sz="2400" dirty="0" err="1">
                <a:solidFill>
                  <a:schemeClr val="tx2"/>
                </a:solidFill>
              </a:rPr>
              <a:t>advancement</a:t>
            </a:r>
            <a:r>
              <a:rPr lang="it-IT" sz="2400" dirty="0">
                <a:solidFill>
                  <a:schemeClr val="tx2"/>
                </a:solidFill>
              </a:rPr>
              <a:t> of Tsunami science, </a:t>
            </a:r>
            <a:r>
              <a:rPr lang="it-IT" sz="2400" dirty="0" err="1">
                <a:solidFill>
                  <a:schemeClr val="tx2"/>
                </a:solidFill>
              </a:rPr>
              <a:t>including</a:t>
            </a:r>
            <a:r>
              <a:rPr lang="it-IT" sz="2400" dirty="0">
                <a:solidFill>
                  <a:schemeClr val="tx2"/>
                </a:solidFill>
              </a:rPr>
              <a:t> </a:t>
            </a:r>
            <a:r>
              <a:rPr lang="it-IT" sz="2400" dirty="0" err="1">
                <a:solidFill>
                  <a:schemeClr val="tx2"/>
                </a:solidFill>
              </a:rPr>
              <a:t>both</a:t>
            </a:r>
            <a:r>
              <a:rPr lang="it-IT" sz="2400" dirty="0">
                <a:solidFill>
                  <a:schemeClr val="tx2"/>
                </a:solidFill>
              </a:rPr>
              <a:t> R&amp;D (</a:t>
            </a:r>
            <a:r>
              <a:rPr lang="it-IT" sz="2400" b="1" dirty="0">
                <a:solidFill>
                  <a:schemeClr val="tx2"/>
                </a:solidFill>
              </a:rPr>
              <a:t>DT-GEO</a:t>
            </a:r>
            <a:r>
              <a:rPr lang="it-IT" sz="2400" dirty="0">
                <a:solidFill>
                  <a:schemeClr val="tx2"/>
                </a:solidFill>
              </a:rPr>
              <a:t>) and </a:t>
            </a:r>
            <a:r>
              <a:rPr lang="it-IT" sz="2400" dirty="0" err="1">
                <a:solidFill>
                  <a:schemeClr val="tx2"/>
                </a:solidFill>
              </a:rPr>
              <a:t>warning-oriented</a:t>
            </a:r>
            <a:r>
              <a:rPr lang="it-IT" sz="2400" dirty="0">
                <a:solidFill>
                  <a:schemeClr val="tx2"/>
                </a:solidFill>
              </a:rPr>
              <a:t> (EPOS, </a:t>
            </a:r>
            <a:r>
              <a:rPr lang="it-IT" sz="2400" b="1" dirty="0" err="1">
                <a:solidFill>
                  <a:schemeClr val="tx2"/>
                </a:solidFill>
              </a:rPr>
              <a:t>GeoInquire</a:t>
            </a:r>
            <a:r>
              <a:rPr lang="it-IT" sz="2400" dirty="0" smtClean="0">
                <a:solidFill>
                  <a:schemeClr val="tx2"/>
                </a:solidFill>
              </a:rPr>
              <a:t>)</a:t>
            </a:r>
          </a:p>
          <a:p>
            <a:r>
              <a:rPr lang="it-IT" sz="2400" dirty="0" smtClean="0">
                <a:solidFill>
                  <a:schemeClr val="tx2"/>
                </a:solidFill>
              </a:rPr>
              <a:t>DG-ECHO </a:t>
            </a:r>
            <a:r>
              <a:rPr lang="it-IT" sz="2400" dirty="0" err="1" smtClean="0">
                <a:solidFill>
                  <a:schemeClr val="tx2"/>
                </a:solidFill>
              </a:rPr>
              <a:t>project</a:t>
            </a:r>
            <a:r>
              <a:rPr lang="it-IT" sz="2400" dirty="0" smtClean="0">
                <a:solidFill>
                  <a:schemeClr val="tx2"/>
                </a:solidFill>
              </a:rPr>
              <a:t> </a:t>
            </a:r>
            <a:r>
              <a:rPr lang="it-IT" sz="2400" b="1" dirty="0" smtClean="0">
                <a:solidFill>
                  <a:schemeClr val="tx2"/>
                </a:solidFill>
              </a:rPr>
              <a:t>NEAM-COMMITMENT</a:t>
            </a:r>
            <a:r>
              <a:rPr lang="it-IT" sz="2400" dirty="0" smtClean="0">
                <a:solidFill>
                  <a:schemeClr val="tx2"/>
                </a:solidFill>
              </a:rPr>
              <a:t> (</a:t>
            </a:r>
            <a:r>
              <a:rPr lang="it-IT" sz="2400" dirty="0" err="1" smtClean="0">
                <a:solidFill>
                  <a:schemeClr val="tx2"/>
                </a:solidFill>
              </a:rPr>
              <a:t>coord</a:t>
            </a:r>
            <a:r>
              <a:rPr lang="it-IT" sz="2400" dirty="0" smtClean="0">
                <a:solidFill>
                  <a:schemeClr val="tx2"/>
                </a:solidFill>
              </a:rPr>
              <a:t>. NOA, </a:t>
            </a:r>
            <a:r>
              <a:rPr lang="it-IT" sz="2400" dirty="0" err="1" smtClean="0">
                <a:solidFill>
                  <a:schemeClr val="tx2"/>
                </a:solidFill>
              </a:rPr>
              <a:t>Greece</a:t>
            </a:r>
            <a:r>
              <a:rPr lang="it-IT" sz="2400" dirty="0" smtClean="0">
                <a:solidFill>
                  <a:schemeClr val="tx2"/>
                </a:solidFill>
              </a:rPr>
              <a:t>) with </a:t>
            </a:r>
            <a:r>
              <a:rPr lang="it-IT" sz="2400" dirty="0" err="1" smtClean="0">
                <a:solidFill>
                  <a:schemeClr val="tx2"/>
                </a:solidFill>
              </a:rPr>
              <a:t>other</a:t>
            </a:r>
            <a:r>
              <a:rPr lang="it-IT" sz="2400" dirty="0" smtClean="0">
                <a:solidFill>
                  <a:schemeClr val="tx2"/>
                </a:solidFill>
              </a:rPr>
              <a:t> MS and </a:t>
            </a:r>
            <a:r>
              <a:rPr lang="it-IT" sz="2400" dirty="0" err="1" smtClean="0">
                <a:solidFill>
                  <a:schemeClr val="tx2"/>
                </a:solidFill>
              </a:rPr>
              <a:t>relevant</a:t>
            </a:r>
            <a:r>
              <a:rPr lang="it-IT" sz="2400" dirty="0" smtClean="0">
                <a:solidFill>
                  <a:schemeClr val="tx2"/>
                </a:solidFill>
              </a:rPr>
              <a:t> </a:t>
            </a:r>
            <a:r>
              <a:rPr lang="it-IT" sz="2400" dirty="0" err="1" smtClean="0">
                <a:solidFill>
                  <a:schemeClr val="tx2"/>
                </a:solidFill>
              </a:rPr>
              <a:t>stakeholders</a:t>
            </a:r>
            <a:r>
              <a:rPr lang="it-IT" sz="2400" dirty="0" smtClean="0">
                <a:solidFill>
                  <a:schemeClr val="tx2"/>
                </a:solidFill>
              </a:rPr>
              <a:t> (2025-2027)</a:t>
            </a:r>
          </a:p>
          <a:p>
            <a:r>
              <a:rPr lang="it-IT" sz="2400" dirty="0" smtClean="0">
                <a:solidFill>
                  <a:schemeClr val="tx2"/>
                </a:solidFill>
              </a:rPr>
              <a:t>Stromboli </a:t>
            </a:r>
            <a:r>
              <a:rPr lang="it-IT" sz="2400" dirty="0" err="1" smtClean="0">
                <a:solidFill>
                  <a:schemeClr val="tx2"/>
                </a:solidFill>
              </a:rPr>
              <a:t>project</a:t>
            </a:r>
            <a:r>
              <a:rPr lang="it-IT" sz="2400" dirty="0" smtClean="0">
                <a:solidFill>
                  <a:schemeClr val="tx2"/>
                </a:solidFill>
              </a:rPr>
              <a:t> </a:t>
            </a:r>
            <a:r>
              <a:rPr lang="it-IT" sz="2400" dirty="0" err="1" smtClean="0">
                <a:solidFill>
                  <a:schemeClr val="tx2"/>
                </a:solidFill>
              </a:rPr>
              <a:t>funded</a:t>
            </a:r>
            <a:r>
              <a:rPr lang="it-IT" sz="2400" dirty="0" smtClean="0">
                <a:solidFill>
                  <a:schemeClr val="tx2"/>
                </a:solidFill>
              </a:rPr>
              <a:t> by </a:t>
            </a:r>
            <a:r>
              <a:rPr lang="it-IT" sz="2400" dirty="0" err="1" smtClean="0">
                <a:solidFill>
                  <a:schemeClr val="tx2"/>
                </a:solidFill>
              </a:rPr>
              <a:t>Italian</a:t>
            </a:r>
            <a:r>
              <a:rPr lang="it-IT" sz="2400" dirty="0" smtClean="0">
                <a:solidFill>
                  <a:schemeClr val="tx2"/>
                </a:solidFill>
              </a:rPr>
              <a:t> </a:t>
            </a:r>
            <a:r>
              <a:rPr lang="it-IT" sz="2400" dirty="0" err="1" smtClean="0">
                <a:solidFill>
                  <a:schemeClr val="tx2"/>
                </a:solidFill>
              </a:rPr>
              <a:t>Civil</a:t>
            </a:r>
            <a:r>
              <a:rPr lang="it-IT" sz="2400" dirty="0" smtClean="0">
                <a:solidFill>
                  <a:schemeClr val="tx2"/>
                </a:solidFill>
              </a:rPr>
              <a:t> </a:t>
            </a:r>
            <a:r>
              <a:rPr lang="it-IT" sz="2400" dirty="0" err="1" smtClean="0">
                <a:solidFill>
                  <a:schemeClr val="tx2"/>
                </a:solidFill>
              </a:rPr>
              <a:t>Protection</a:t>
            </a:r>
            <a:r>
              <a:rPr lang="it-IT" sz="2400" dirty="0" smtClean="0">
                <a:solidFill>
                  <a:schemeClr val="tx2"/>
                </a:solidFill>
              </a:rPr>
              <a:t> </a:t>
            </a:r>
            <a:r>
              <a:rPr lang="it-IT" sz="2400" dirty="0" err="1" smtClean="0">
                <a:solidFill>
                  <a:schemeClr val="tx2"/>
                </a:solidFill>
              </a:rPr>
              <a:t>Dept</a:t>
            </a:r>
            <a:r>
              <a:rPr lang="it-IT" sz="2400" dirty="0" smtClean="0">
                <a:solidFill>
                  <a:schemeClr val="tx2"/>
                </a:solidFill>
              </a:rPr>
              <a:t>. for </a:t>
            </a:r>
            <a:r>
              <a:rPr lang="it-IT" sz="2400" dirty="0" err="1" smtClean="0">
                <a:solidFill>
                  <a:schemeClr val="tx2"/>
                </a:solidFill>
              </a:rPr>
              <a:t>improving</a:t>
            </a:r>
            <a:r>
              <a:rPr lang="it-IT" sz="2400" dirty="0" smtClean="0">
                <a:solidFill>
                  <a:schemeClr val="tx2"/>
                </a:solidFill>
              </a:rPr>
              <a:t> the </a:t>
            </a:r>
            <a:r>
              <a:rPr lang="it-IT" sz="2400" dirty="0" err="1" smtClean="0">
                <a:solidFill>
                  <a:schemeClr val="tx2"/>
                </a:solidFill>
              </a:rPr>
              <a:t>local</a:t>
            </a:r>
            <a:r>
              <a:rPr lang="it-IT" sz="2400" dirty="0" smtClean="0">
                <a:solidFill>
                  <a:schemeClr val="tx2"/>
                </a:solidFill>
              </a:rPr>
              <a:t> </a:t>
            </a:r>
            <a:r>
              <a:rPr lang="it-IT" sz="2400" dirty="0" err="1" smtClean="0">
                <a:solidFill>
                  <a:schemeClr val="tx2"/>
                </a:solidFill>
              </a:rPr>
              <a:t>tsuanmi</a:t>
            </a:r>
            <a:r>
              <a:rPr lang="it-IT" sz="2400" dirty="0" smtClean="0">
                <a:solidFill>
                  <a:schemeClr val="tx2"/>
                </a:solidFill>
              </a:rPr>
              <a:t> </a:t>
            </a:r>
            <a:r>
              <a:rPr lang="it-IT" sz="2400" dirty="0" err="1" smtClean="0">
                <a:solidFill>
                  <a:schemeClr val="tx2"/>
                </a:solidFill>
              </a:rPr>
              <a:t>warning</a:t>
            </a:r>
            <a:r>
              <a:rPr lang="it-IT" sz="2400" dirty="0" smtClean="0">
                <a:solidFill>
                  <a:schemeClr val="tx2"/>
                </a:solidFill>
              </a:rPr>
              <a:t> </a:t>
            </a:r>
            <a:r>
              <a:rPr lang="it-IT" sz="2400" dirty="0" err="1" smtClean="0">
                <a:solidFill>
                  <a:schemeClr val="tx2"/>
                </a:solidFill>
              </a:rPr>
              <a:t>system</a:t>
            </a:r>
            <a:r>
              <a:rPr lang="it-IT" sz="2400" dirty="0" smtClean="0">
                <a:solidFill>
                  <a:schemeClr val="tx2"/>
                </a:solidFill>
              </a:rPr>
              <a:t> and for </a:t>
            </a:r>
            <a:r>
              <a:rPr lang="it-IT" sz="2400" dirty="0" err="1" smtClean="0">
                <a:solidFill>
                  <a:schemeClr val="tx2"/>
                </a:solidFill>
              </a:rPr>
              <a:t>hazard</a:t>
            </a:r>
            <a:r>
              <a:rPr lang="it-IT" sz="2400" dirty="0" smtClean="0">
                <a:solidFill>
                  <a:schemeClr val="tx2"/>
                </a:solidFill>
              </a:rPr>
              <a:t> </a:t>
            </a:r>
            <a:r>
              <a:rPr lang="it-IT" sz="2400" dirty="0" err="1" smtClean="0">
                <a:solidFill>
                  <a:schemeClr val="tx2"/>
                </a:solidFill>
              </a:rPr>
              <a:t>assessment</a:t>
            </a:r>
            <a:r>
              <a:rPr lang="it-IT" sz="2400" dirty="0" smtClean="0">
                <a:solidFill>
                  <a:schemeClr val="tx2"/>
                </a:solidFill>
              </a:rPr>
              <a:t> (2022-2025): </a:t>
            </a:r>
            <a:r>
              <a:rPr lang="it-IT" sz="2400" dirty="0" err="1" smtClean="0">
                <a:solidFill>
                  <a:schemeClr val="tx2"/>
                </a:solidFill>
              </a:rPr>
              <a:t>extension</a:t>
            </a:r>
            <a:r>
              <a:rPr lang="it-IT" sz="2400" dirty="0" smtClean="0">
                <a:solidFill>
                  <a:schemeClr val="tx2"/>
                </a:solidFill>
              </a:rPr>
              <a:t>?</a:t>
            </a:r>
            <a:endParaRPr lang="it-IT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95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155369"/>
            <a:ext cx="10972800" cy="1143000"/>
          </a:xfrm>
        </p:spPr>
        <p:txBody>
          <a:bodyPr>
            <a:normAutofit/>
          </a:bodyPr>
          <a:lstStyle/>
          <a:p>
            <a:r>
              <a:rPr lang="it-IT" sz="4000" dirty="0" err="1" smtClean="0"/>
              <a:t>Inundation</a:t>
            </a:r>
            <a:r>
              <a:rPr lang="it-IT" sz="4000" dirty="0" smtClean="0"/>
              <a:t> </a:t>
            </a:r>
            <a:r>
              <a:rPr lang="it-IT" sz="4000" dirty="0" err="1" smtClean="0"/>
              <a:t>areas</a:t>
            </a:r>
            <a:r>
              <a:rPr lang="it-IT" sz="4000" dirty="0" smtClean="0"/>
              <a:t> in </a:t>
            </a:r>
            <a:r>
              <a:rPr lang="it-IT" sz="4000" dirty="0" err="1" smtClean="0"/>
              <a:t>Italy</a:t>
            </a:r>
            <a:r>
              <a:rPr lang="it-IT" sz="4000" dirty="0" smtClean="0"/>
              <a:t> (ISPRA)</a:t>
            </a:r>
            <a:endParaRPr lang="it-IT" sz="4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86999" y="1511294"/>
            <a:ext cx="5962513" cy="4412426"/>
          </a:xfrm>
        </p:spPr>
        <p:txBody>
          <a:bodyPr>
            <a:norm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it-IT" sz="2200" dirty="0" smtClean="0"/>
              <a:t>The </a:t>
            </a:r>
            <a:r>
              <a:rPr lang="it-IT" sz="2200" dirty="0" err="1" smtClean="0"/>
              <a:t>functioning</a:t>
            </a:r>
            <a:r>
              <a:rPr lang="it-IT" sz="2200" dirty="0" smtClean="0"/>
              <a:t> and </a:t>
            </a:r>
            <a:r>
              <a:rPr lang="it-IT" sz="2200" dirty="0" err="1" smtClean="0"/>
              <a:t>updating</a:t>
            </a:r>
            <a:r>
              <a:rPr lang="it-IT" sz="2200" dirty="0" smtClean="0"/>
              <a:t> of the </a:t>
            </a:r>
            <a:r>
              <a:rPr lang="it-IT" sz="2200" dirty="0" err="1" smtClean="0"/>
              <a:t>webgis</a:t>
            </a:r>
            <a:r>
              <a:rPr lang="it-IT" sz="2200" dirty="0" smtClean="0"/>
              <a:t> Tsunami </a:t>
            </a:r>
            <a:r>
              <a:rPr lang="it-IT" sz="2200" dirty="0" err="1" smtClean="0"/>
              <a:t>Map</a:t>
            </a:r>
            <a:r>
              <a:rPr lang="it-IT" sz="2200" dirty="0" smtClean="0"/>
              <a:t> </a:t>
            </a:r>
            <a:r>
              <a:rPr lang="it-IT" sz="2200" dirty="0"/>
              <a:t>Viewer </a:t>
            </a:r>
            <a:r>
              <a:rPr lang="it-IT" sz="2200" dirty="0" err="1" smtClean="0"/>
              <a:t>has</a:t>
            </a:r>
            <a:r>
              <a:rPr lang="it-IT" sz="2200" dirty="0" smtClean="0"/>
              <a:t> </a:t>
            </a:r>
            <a:r>
              <a:rPr lang="it-IT" sz="2200" dirty="0" err="1" smtClean="0"/>
              <a:t>been</a:t>
            </a:r>
            <a:r>
              <a:rPr lang="it-IT" sz="2200" dirty="0" smtClean="0"/>
              <a:t> </a:t>
            </a:r>
            <a:r>
              <a:rPr lang="it-IT" sz="2200" dirty="0" err="1" smtClean="0"/>
              <a:t>ensured</a:t>
            </a:r>
            <a:endParaRPr lang="it-IT" sz="2200" dirty="0" smtClean="0"/>
          </a:p>
          <a:p>
            <a:pPr marL="457200" indent="-457200">
              <a:buFont typeface="Arial" charset="0"/>
              <a:buChar char="•"/>
            </a:pPr>
            <a:endParaRPr lang="it-IT" sz="2200" dirty="0"/>
          </a:p>
          <a:p>
            <a:pPr marL="457200" indent="-457200">
              <a:buFont typeface="Arial" charset="0"/>
              <a:buChar char="•"/>
            </a:pPr>
            <a:r>
              <a:rPr lang="it-IT" sz="2200" dirty="0" err="1" smtClean="0"/>
              <a:t>Support</a:t>
            </a:r>
            <a:r>
              <a:rPr lang="it-IT" sz="2200" dirty="0" smtClean="0"/>
              <a:t> to </a:t>
            </a:r>
            <a:r>
              <a:rPr lang="it-IT" sz="2200" dirty="0" err="1" smtClean="0"/>
              <a:t>local</a:t>
            </a:r>
            <a:r>
              <a:rPr lang="it-IT" sz="2200" dirty="0" smtClean="0"/>
              <a:t> </a:t>
            </a:r>
            <a:r>
              <a:rPr lang="it-IT" sz="2200" dirty="0" err="1" smtClean="0"/>
              <a:t>authorities</a:t>
            </a:r>
            <a:r>
              <a:rPr lang="it-IT" sz="2200" dirty="0" smtClean="0"/>
              <a:t>, </a:t>
            </a:r>
            <a:r>
              <a:rPr lang="it-IT" sz="2200" dirty="0" err="1" smtClean="0"/>
              <a:t>especially</a:t>
            </a:r>
            <a:r>
              <a:rPr lang="it-IT" sz="2200" dirty="0" smtClean="0"/>
              <a:t> </a:t>
            </a:r>
            <a:r>
              <a:rPr lang="it-IT" sz="2200" dirty="0" err="1" smtClean="0"/>
              <a:t>civil</a:t>
            </a:r>
            <a:r>
              <a:rPr lang="it-IT" sz="2200" dirty="0" smtClean="0"/>
              <a:t> </a:t>
            </a:r>
            <a:r>
              <a:rPr lang="it-IT" sz="2200" dirty="0" err="1" smtClean="0"/>
              <a:t>protection</a:t>
            </a:r>
            <a:r>
              <a:rPr lang="it-IT" sz="2200" dirty="0" smtClean="0"/>
              <a:t> </a:t>
            </a:r>
            <a:r>
              <a:rPr lang="it-IT" sz="2200" dirty="0" err="1" smtClean="0"/>
              <a:t>authorities</a:t>
            </a:r>
            <a:r>
              <a:rPr lang="it-IT" sz="2200" dirty="0" smtClean="0"/>
              <a:t> of Calabria, </a:t>
            </a:r>
            <a:r>
              <a:rPr lang="it-IT" sz="2200" dirty="0" err="1" smtClean="0"/>
              <a:t>Sicily</a:t>
            </a:r>
            <a:r>
              <a:rPr lang="it-IT" sz="2200" dirty="0" smtClean="0"/>
              <a:t>, </a:t>
            </a:r>
            <a:r>
              <a:rPr lang="it-IT" sz="2200" dirty="0" err="1" smtClean="0"/>
              <a:t>Tuscany</a:t>
            </a:r>
            <a:r>
              <a:rPr lang="it-IT" sz="2200" dirty="0" smtClean="0"/>
              <a:t>, Emilia-Romagna, Marche </a:t>
            </a:r>
            <a:r>
              <a:rPr lang="it-IT" sz="2200" dirty="0" err="1" smtClean="0"/>
              <a:t>regions</a:t>
            </a:r>
            <a:r>
              <a:rPr lang="it-IT" sz="2200" dirty="0" smtClean="0"/>
              <a:t>, </a:t>
            </a:r>
            <a:r>
              <a:rPr lang="it-IT" sz="2200" dirty="0" err="1" smtClean="0"/>
              <a:t>as</a:t>
            </a:r>
            <a:r>
              <a:rPr lang="it-IT" sz="2200" dirty="0" smtClean="0"/>
              <a:t> </a:t>
            </a:r>
            <a:r>
              <a:rPr lang="it-IT" sz="2200" dirty="0" err="1" smtClean="0"/>
              <a:t>well</a:t>
            </a:r>
            <a:r>
              <a:rPr lang="it-IT" sz="2200" dirty="0" smtClean="0"/>
              <a:t> </a:t>
            </a:r>
            <a:r>
              <a:rPr lang="it-IT" sz="2200" dirty="0" err="1" smtClean="0"/>
              <a:t>as</a:t>
            </a:r>
            <a:r>
              <a:rPr lang="it-IT" sz="2200" dirty="0" smtClean="0"/>
              <a:t> </a:t>
            </a:r>
            <a:r>
              <a:rPr lang="it-IT" sz="2200" dirty="0" err="1" smtClean="0"/>
              <a:t>Fire</a:t>
            </a:r>
            <a:r>
              <a:rPr lang="it-IT" sz="2200" dirty="0" smtClean="0"/>
              <a:t> </a:t>
            </a:r>
            <a:r>
              <a:rPr lang="it-IT" sz="2200" dirty="0" err="1" smtClean="0"/>
              <a:t>Brigades</a:t>
            </a:r>
            <a:r>
              <a:rPr lang="it-IT" sz="2200" dirty="0" smtClean="0"/>
              <a:t> (Vigili del Fuoco)</a:t>
            </a:r>
          </a:p>
          <a:p>
            <a:pPr marL="457200" indent="-457200">
              <a:buFont typeface="Arial" charset="0"/>
              <a:buChar char="•"/>
            </a:pPr>
            <a:endParaRPr lang="it-IT" sz="2200" dirty="0" smtClean="0"/>
          </a:p>
          <a:p>
            <a:pPr marL="457200" indent="-457200">
              <a:buFont typeface="Arial" charset="0"/>
              <a:buChar char="•"/>
            </a:pPr>
            <a:r>
              <a:rPr lang="it-IT" sz="2200" dirty="0">
                <a:hlinkClick r:id="rId2"/>
              </a:rPr>
              <a:t>https://sgi2.isprambiente.it/tsunamimap</a:t>
            </a:r>
            <a:r>
              <a:rPr lang="it-IT" sz="2200" dirty="0" smtClean="0">
                <a:hlinkClick r:id="rId2"/>
              </a:rPr>
              <a:t>/</a:t>
            </a:r>
            <a:r>
              <a:rPr lang="it-IT" sz="2200" dirty="0" smtClean="0"/>
              <a:t> </a:t>
            </a:r>
            <a:endParaRPr lang="it-IT" sz="22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9512" y="1511294"/>
            <a:ext cx="5909966" cy="300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51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999" y="-1"/>
            <a:ext cx="10695609" cy="6722953"/>
          </a:xfrm>
          <a:prstGeom prst="rect">
            <a:avLst/>
          </a:prstGeom>
        </p:spPr>
      </p:pic>
      <p:cxnSp>
        <p:nvCxnSpPr>
          <p:cNvPr id="9" name="Connettore 2 8"/>
          <p:cNvCxnSpPr/>
          <p:nvPr/>
        </p:nvCxnSpPr>
        <p:spPr>
          <a:xfrm flipH="1">
            <a:off x="2436742" y="5186048"/>
            <a:ext cx="5951885" cy="64933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926270" y="5486307"/>
            <a:ext cx="1404730" cy="954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it-IT" dirty="0" smtClean="0"/>
              <a:t>21/7/2024</a:t>
            </a:r>
          </a:p>
          <a:p>
            <a:pPr algn="r"/>
            <a:r>
              <a:rPr lang="it-IT" dirty="0" smtClean="0"/>
              <a:t>Information</a:t>
            </a:r>
          </a:p>
          <a:p>
            <a:pPr algn="r"/>
            <a:r>
              <a:rPr lang="it-IT" dirty="0" err="1" smtClean="0"/>
              <a:t>Mwp</a:t>
            </a:r>
            <a:r>
              <a:rPr lang="it-IT" dirty="0" smtClean="0"/>
              <a:t>=5.5</a:t>
            </a:r>
          </a:p>
          <a:p>
            <a:pPr algn="r"/>
            <a:r>
              <a:rPr lang="it-IT" dirty="0" smtClean="0"/>
              <a:t>9 minutes</a:t>
            </a:r>
            <a:endParaRPr lang="it-IT" dirty="0"/>
          </a:p>
        </p:txBody>
      </p:sp>
      <p:cxnSp>
        <p:nvCxnSpPr>
          <p:cNvPr id="8" name="Connettore 2 7"/>
          <p:cNvCxnSpPr/>
          <p:nvPr/>
        </p:nvCxnSpPr>
        <p:spPr>
          <a:xfrm flipH="1" flipV="1">
            <a:off x="2504661" y="4625009"/>
            <a:ext cx="5579166" cy="6626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1032012" y="4249662"/>
            <a:ext cx="1404730" cy="954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it-IT" dirty="0" smtClean="0"/>
              <a:t>29/3/2024</a:t>
            </a:r>
          </a:p>
          <a:p>
            <a:pPr algn="r"/>
            <a:r>
              <a:rPr lang="it-IT" dirty="0" smtClean="0"/>
              <a:t>Information</a:t>
            </a:r>
          </a:p>
          <a:p>
            <a:pPr algn="r"/>
            <a:r>
              <a:rPr lang="it-IT" dirty="0" err="1" smtClean="0"/>
              <a:t>Mwp</a:t>
            </a:r>
            <a:r>
              <a:rPr lang="it-IT" dirty="0" smtClean="0"/>
              <a:t>=5.8</a:t>
            </a:r>
          </a:p>
          <a:p>
            <a:pPr algn="r"/>
            <a:r>
              <a:rPr lang="it-IT" b="1" dirty="0" smtClean="0"/>
              <a:t> 5 minutes!!!</a:t>
            </a:r>
            <a:endParaRPr lang="it-IT" b="1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7500731" y="877823"/>
            <a:ext cx="38298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 err="1" smtClean="0">
                <a:latin typeface="Calibri" charset="0"/>
                <a:ea typeface="Calibri" charset="0"/>
                <a:cs typeface="Calibri" charset="0"/>
              </a:rPr>
              <a:t>Only</a:t>
            </a:r>
            <a:r>
              <a:rPr lang="it-IT" sz="2200" dirty="0" smtClean="0">
                <a:latin typeface="Calibri" charset="0"/>
                <a:ea typeface="Calibri" charset="0"/>
                <a:cs typeface="Calibri" charset="0"/>
              </a:rPr>
              <a:t> 2 </a:t>
            </a:r>
            <a:r>
              <a:rPr lang="it-IT" sz="2200" dirty="0" err="1" smtClean="0">
                <a:latin typeface="Calibri" charset="0"/>
                <a:ea typeface="Calibri" charset="0"/>
                <a:cs typeface="Calibri" charset="0"/>
              </a:rPr>
              <a:t>events</a:t>
            </a:r>
            <a:r>
              <a:rPr lang="it-IT" sz="2200" dirty="0" smtClean="0">
                <a:latin typeface="Calibri" charset="0"/>
                <a:ea typeface="Calibri" charset="0"/>
                <a:cs typeface="Calibri" charset="0"/>
              </a:rPr>
              <a:t> in 2024 (</a:t>
            </a:r>
            <a:r>
              <a:rPr lang="it-IT" sz="2200" dirty="0" err="1" smtClean="0">
                <a:latin typeface="Calibri" charset="0"/>
                <a:ea typeface="Calibri" charset="0"/>
                <a:cs typeface="Calibri" charset="0"/>
              </a:rPr>
              <a:t>at</a:t>
            </a:r>
            <a:r>
              <a:rPr lang="it-IT" sz="2200" dirty="0" smtClean="0">
                <a:latin typeface="Calibri" charset="0"/>
                <a:ea typeface="Calibri" charset="0"/>
                <a:cs typeface="Calibri" charset="0"/>
              </a:rPr>
              <a:t> Nov. 25), </a:t>
            </a:r>
            <a:r>
              <a:rPr lang="it-IT" sz="2200" dirty="0" err="1" smtClean="0">
                <a:latin typeface="Calibri" charset="0"/>
                <a:ea typeface="Calibri" charset="0"/>
                <a:cs typeface="Calibri" charset="0"/>
              </a:rPr>
              <a:t>both</a:t>
            </a:r>
            <a:r>
              <a:rPr lang="it-IT" sz="2200" dirty="0" smtClean="0">
                <a:latin typeface="Calibri" charset="0"/>
                <a:ea typeface="Calibri" charset="0"/>
                <a:cs typeface="Calibri" charset="0"/>
              </a:rPr>
              <a:t> INFORMATION</a:t>
            </a:r>
            <a:endParaRPr lang="it-IT" sz="22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05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mtClean="0"/>
              <a:t>PTF /</a:t>
            </a:r>
            <a:r>
              <a:rPr lang="it-IT" dirty="0" err="1" smtClean="0"/>
              <a:t>Administrative</a:t>
            </a:r>
            <a:r>
              <a:rPr lang="it-IT" dirty="0" smtClean="0"/>
              <a:t> (</a:t>
            </a:r>
            <a:r>
              <a:rPr lang="it-IT" dirty="0" err="1" smtClean="0"/>
              <a:t>but</a:t>
            </a:r>
            <a:r>
              <a:rPr lang="it-IT" dirty="0" smtClean="0"/>
              <a:t> </a:t>
            </a:r>
            <a:r>
              <a:rPr lang="it-IT" dirty="0" err="1" smtClean="0"/>
              <a:t>also</a:t>
            </a:r>
            <a:r>
              <a:rPr lang="it-IT" dirty="0" smtClean="0"/>
              <a:t> </a:t>
            </a:r>
            <a:r>
              <a:rPr lang="it-IT" dirty="0" err="1" smtClean="0"/>
              <a:t>substantial</a:t>
            </a:r>
            <a:r>
              <a:rPr lang="it-IT" dirty="0" smtClean="0"/>
              <a:t>) </a:t>
            </a:r>
            <a:r>
              <a:rPr lang="it-IT" dirty="0" err="1" smtClean="0"/>
              <a:t>steps</a:t>
            </a:r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Evaluation of the </a:t>
            </a:r>
            <a:r>
              <a:rPr lang="it-IT" dirty="0" err="1" smtClean="0">
                <a:solidFill>
                  <a:schemeClr val="bg1">
                    <a:lumMod val="65000"/>
                  </a:schemeClr>
                </a:solidFill>
              </a:rPr>
              <a:t>mehod</a:t>
            </a:r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 by INGV </a:t>
            </a:r>
            <a:r>
              <a:rPr lang="it-IT" dirty="0" err="1" smtClean="0">
                <a:solidFill>
                  <a:schemeClr val="bg1">
                    <a:lumMod val="65000"/>
                  </a:schemeClr>
                </a:solidFill>
              </a:rPr>
              <a:t>Scientific</a:t>
            </a:r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bg1">
                    <a:lumMod val="65000"/>
                  </a:schemeClr>
                </a:solidFill>
              </a:rPr>
              <a:t>Council</a:t>
            </a:r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 (S.C</a:t>
            </a:r>
            <a:r>
              <a:rPr lang="it-IT" dirty="0" smtClean="0">
                <a:solidFill>
                  <a:schemeClr val="bg1">
                    <a:lumMod val="65000"/>
                  </a:schemeClr>
                </a:solidFill>
                <a:sym typeface="Wingdings"/>
              </a:rPr>
              <a:t>)</a:t>
            </a:r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it-IT" dirty="0" err="1" smtClean="0">
                <a:solidFill>
                  <a:schemeClr val="bg1">
                    <a:lumMod val="65000"/>
                  </a:schemeClr>
                </a:solidFill>
              </a:rPr>
              <a:t>appointed</a:t>
            </a:r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 by the Board of Directors (Consiglio di Amministrazione) in 2022</a:t>
            </a:r>
          </a:p>
          <a:p>
            <a:r>
              <a:rPr lang="it-IT" dirty="0" err="1" smtClean="0">
                <a:solidFill>
                  <a:schemeClr val="bg1">
                    <a:lumMod val="65000"/>
                  </a:schemeClr>
                </a:solidFill>
              </a:rPr>
              <a:t>Scientific</a:t>
            </a:r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bg1">
                    <a:lumMod val="65000"/>
                  </a:schemeClr>
                </a:solidFill>
              </a:rPr>
              <a:t>Council</a:t>
            </a:r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 -</a:t>
            </a:r>
            <a:r>
              <a:rPr lang="it-IT" dirty="0">
                <a:solidFill>
                  <a:schemeClr val="bg1">
                    <a:lumMod val="65000"/>
                  </a:schemeClr>
                </a:solidFill>
                <a:sym typeface="Wingdings"/>
              </a:rPr>
              <a:t> </a:t>
            </a:r>
            <a:r>
              <a:rPr lang="it-IT" dirty="0" smtClean="0">
                <a:solidFill>
                  <a:schemeClr val="bg1">
                    <a:lumMod val="65000"/>
                  </a:schemeClr>
                </a:solidFill>
                <a:sym typeface="Wingdings"/>
              </a:rPr>
              <a:t>- - &gt; Panel of </a:t>
            </a:r>
            <a:r>
              <a:rPr lang="it-IT" dirty="0" err="1" smtClean="0">
                <a:solidFill>
                  <a:schemeClr val="bg1">
                    <a:lumMod val="65000"/>
                  </a:schemeClr>
                </a:solidFill>
                <a:sym typeface="Wingdings"/>
              </a:rPr>
              <a:t>international</a:t>
            </a:r>
            <a:r>
              <a:rPr lang="it-IT" dirty="0" smtClean="0">
                <a:solidFill>
                  <a:schemeClr val="bg1">
                    <a:lumMod val="65000"/>
                  </a:schemeClr>
                </a:solidFill>
                <a:sym typeface="Wingdings"/>
              </a:rPr>
              <a:t> </a:t>
            </a:r>
            <a:r>
              <a:rPr lang="it-IT" dirty="0" err="1" smtClean="0">
                <a:solidFill>
                  <a:schemeClr val="bg1">
                    <a:lumMod val="65000"/>
                  </a:schemeClr>
                </a:solidFill>
                <a:sym typeface="Wingdings"/>
              </a:rPr>
              <a:t>experts</a:t>
            </a:r>
            <a:r>
              <a:rPr lang="it-IT" dirty="0" smtClean="0">
                <a:solidFill>
                  <a:schemeClr val="bg1">
                    <a:lumMod val="65000"/>
                  </a:schemeClr>
                </a:solidFill>
                <a:sym typeface="Wingdings"/>
              </a:rPr>
              <a:t> (5)</a:t>
            </a:r>
          </a:p>
          <a:p>
            <a:r>
              <a:rPr lang="it-IT" dirty="0" err="1" smtClean="0">
                <a:solidFill>
                  <a:schemeClr val="bg1">
                    <a:lumMod val="65000"/>
                  </a:schemeClr>
                </a:solidFill>
                <a:sym typeface="Wingdings"/>
              </a:rPr>
              <a:t>Meetings</a:t>
            </a:r>
            <a:r>
              <a:rPr lang="it-IT" dirty="0" smtClean="0">
                <a:solidFill>
                  <a:schemeClr val="bg1">
                    <a:lumMod val="65000"/>
                  </a:schemeClr>
                </a:solidFill>
                <a:sym typeface="Wingdings"/>
              </a:rPr>
              <a:t> with CAT </a:t>
            </a:r>
            <a:r>
              <a:rPr lang="it-IT" dirty="0" err="1" smtClean="0">
                <a:solidFill>
                  <a:schemeClr val="bg1">
                    <a:lumMod val="65000"/>
                  </a:schemeClr>
                </a:solidFill>
                <a:sym typeface="Wingdings"/>
              </a:rPr>
              <a:t>members</a:t>
            </a:r>
            <a:r>
              <a:rPr lang="it-IT" dirty="0" smtClean="0">
                <a:solidFill>
                  <a:schemeClr val="bg1">
                    <a:lumMod val="65000"/>
                  </a:schemeClr>
                </a:solidFill>
                <a:sym typeface="Wingdings"/>
              </a:rPr>
              <a:t> </a:t>
            </a:r>
            <a:r>
              <a:rPr lang="mr-IN" dirty="0" smtClean="0">
                <a:solidFill>
                  <a:schemeClr val="bg1">
                    <a:lumMod val="65000"/>
                  </a:schemeClr>
                </a:solidFill>
                <a:sym typeface="Wingdings"/>
              </a:rPr>
              <a:t>–</a:t>
            </a:r>
            <a:r>
              <a:rPr lang="it-IT" dirty="0" smtClean="0">
                <a:solidFill>
                  <a:schemeClr val="bg1">
                    <a:lumMod val="65000"/>
                  </a:schemeClr>
                </a:solidFill>
                <a:sym typeface="Wingdings"/>
              </a:rPr>
              <a:t> 1° report</a:t>
            </a:r>
          </a:p>
          <a:p>
            <a:r>
              <a:rPr lang="it-IT" dirty="0" smtClean="0">
                <a:sym typeface="Wingdings"/>
              </a:rPr>
              <a:t>New meeting with new S.C. </a:t>
            </a:r>
            <a:r>
              <a:rPr lang="it-IT" dirty="0" err="1" smtClean="0">
                <a:sym typeface="Wingdings"/>
              </a:rPr>
              <a:t>Sept</a:t>
            </a:r>
            <a:r>
              <a:rPr lang="it-IT" dirty="0" smtClean="0">
                <a:sym typeface="Wingdings"/>
              </a:rPr>
              <a:t>. 2024 </a:t>
            </a:r>
            <a:r>
              <a:rPr lang="mr-IN" dirty="0" smtClean="0">
                <a:sym typeface="Wingdings"/>
              </a:rPr>
              <a:t>–</a:t>
            </a:r>
            <a:r>
              <a:rPr lang="it-IT" dirty="0" smtClean="0">
                <a:sym typeface="Wingdings"/>
              </a:rPr>
              <a:t> 2° report</a:t>
            </a:r>
          </a:p>
          <a:p>
            <a:r>
              <a:rPr lang="it-IT" dirty="0" err="1" smtClean="0">
                <a:sym typeface="Wingdings"/>
              </a:rPr>
              <a:t>Final</a:t>
            </a:r>
            <a:r>
              <a:rPr lang="it-IT" dirty="0" smtClean="0">
                <a:sym typeface="Wingdings"/>
              </a:rPr>
              <a:t> (positive) opinion by the S.C. in </a:t>
            </a:r>
            <a:r>
              <a:rPr lang="it-IT" dirty="0" err="1" smtClean="0">
                <a:sym typeface="Wingdings"/>
              </a:rPr>
              <a:t>October</a:t>
            </a:r>
            <a:r>
              <a:rPr lang="it-IT" dirty="0" smtClean="0">
                <a:sym typeface="Wingdings"/>
              </a:rPr>
              <a:t> 2024</a:t>
            </a:r>
          </a:p>
          <a:p>
            <a:r>
              <a:rPr lang="it-IT" dirty="0" err="1" smtClean="0">
                <a:sym typeface="Wingdings"/>
              </a:rPr>
              <a:t>Final</a:t>
            </a:r>
            <a:r>
              <a:rPr lang="it-IT" dirty="0" smtClean="0">
                <a:sym typeface="Wingdings"/>
              </a:rPr>
              <a:t> </a:t>
            </a:r>
            <a:r>
              <a:rPr lang="it-IT" dirty="0" err="1" smtClean="0">
                <a:sym typeface="Wingdings"/>
              </a:rPr>
              <a:t>decision</a:t>
            </a:r>
            <a:r>
              <a:rPr lang="it-IT" dirty="0" smtClean="0">
                <a:sym typeface="Wingdings"/>
              </a:rPr>
              <a:t> by </a:t>
            </a:r>
            <a:r>
              <a:rPr lang="it-IT" dirty="0"/>
              <a:t>the Board of Directors (Consiglio di Amministrazione) </a:t>
            </a:r>
            <a:r>
              <a:rPr lang="it-IT" dirty="0" err="1" smtClean="0"/>
              <a:t>expected</a:t>
            </a:r>
            <a:r>
              <a:rPr lang="it-IT" dirty="0" smtClean="0"/>
              <a:t> on </a:t>
            </a:r>
            <a:r>
              <a:rPr lang="it-IT" dirty="0" err="1" smtClean="0"/>
              <a:t>November</a:t>
            </a:r>
            <a:r>
              <a:rPr lang="it-IT" dirty="0" smtClean="0"/>
              <a:t> 29, 2024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8638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e0e1330b5c_0_311"/>
          <p:cNvSpPr txBox="1"/>
          <p:nvPr/>
        </p:nvSpPr>
        <p:spPr>
          <a:xfrm>
            <a:off x="0" y="14288"/>
            <a:ext cx="12192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PTF does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="" xmlns:a16="http://schemas.microsoft.com/office/drawing/2014/main" id="{C7D623E8-F615-1F70-03CA-56B61EDE0AA9}"/>
              </a:ext>
            </a:extLst>
          </p:cNvPr>
          <p:cNvSpPr txBox="1">
            <a:spLocks/>
          </p:cNvSpPr>
          <p:nvPr/>
        </p:nvSpPr>
        <p:spPr>
          <a:xfrm>
            <a:off x="7048982" y="642461"/>
            <a:ext cx="5019554" cy="3252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just">
              <a:buFont typeface="Arial"/>
              <a:buNone/>
            </a:pPr>
            <a:r>
              <a:rPr lang="x-none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Probabilistic Tsunami Forecasting (PTF, Selva et al., 2021) is a recently introduced methodology that provides a forecast of a tsunami in terms of </a:t>
            </a:r>
            <a:r>
              <a:rPr lang="x-none" sz="24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probability distribution of a tsunami intensity measure at different forecast points within a few minutes after the occurrence of an earthquake. </a:t>
            </a:r>
          </a:p>
          <a:p>
            <a:pPr algn="just"/>
            <a:endParaRPr lang="x-none" sz="2400" dirty="0"/>
          </a:p>
        </p:txBody>
      </p:sp>
      <p:pic>
        <p:nvPicPr>
          <p:cNvPr id="3" name="Google Shape;136;p8">
            <a:extLst>
              <a:ext uri="{FF2B5EF4-FFF2-40B4-BE49-F238E27FC236}">
                <a16:creationId xmlns="" xmlns:a16="http://schemas.microsoft.com/office/drawing/2014/main" id="{10E4B0BF-3F3A-FCF9-E513-ED08C0723534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464" y="696767"/>
            <a:ext cx="6602263" cy="274513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36;g2e0e1330b5c_0_303">
            <a:extLst>
              <a:ext uri="{FF2B5EF4-FFF2-40B4-BE49-F238E27FC236}">
                <a16:creationId xmlns="" xmlns:a16="http://schemas.microsoft.com/office/drawing/2014/main" id="{8D439096-E119-3FBC-83ED-B9E07C6F4DEF}"/>
              </a:ext>
            </a:extLst>
          </p:cNvPr>
          <p:cNvSpPr txBox="1"/>
          <p:nvPr/>
        </p:nvSpPr>
        <p:spPr>
          <a:xfrm>
            <a:off x="556474" y="3550426"/>
            <a:ext cx="590220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Selva, Volpe, Lorito, Romano et al., Nature Communications, 2021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7B53097-70AF-5FBD-59FE-44F70506C4E1}"/>
              </a:ext>
            </a:extLst>
          </p:cNvPr>
          <p:cNvSpPr txBox="1"/>
          <p:nvPr/>
        </p:nvSpPr>
        <p:spPr>
          <a:xfrm>
            <a:off x="69449" y="4269815"/>
            <a:ext cx="11875624" cy="1743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 i="1" dirty="0">
                <a:solidFill>
                  <a:srgbClr val="595959"/>
                </a:solidFill>
                <a:latin typeface="Aptos" panose="020B0004020202020204" pitchFamily="34" charset="0"/>
              </a:rPr>
              <a:t>PTF is planned to become operational at CAT-INGV, Italy, NEAMTWS TSP in 2025. At least another NEAMTWS TSP, NOA, Greece, is considering its adoption.</a:t>
            </a:r>
          </a:p>
          <a:p>
            <a:pPr marL="0" lvl="0" indent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 i="1" dirty="0">
                <a:solidFill>
                  <a:srgbClr val="595959"/>
                </a:solidFill>
                <a:latin typeface="Aptos" panose="020B0004020202020204" pitchFamily="34" charset="0"/>
              </a:rPr>
              <a:t>INCOIS is considering PTF in the frame of the People-</a:t>
            </a:r>
            <a:r>
              <a:rPr lang="en-US" sz="1800" b="1" i="1" dirty="0" err="1">
                <a:solidFill>
                  <a:srgbClr val="595959"/>
                </a:solidFill>
                <a:latin typeface="Aptos" panose="020B0004020202020204" pitchFamily="34" charset="0"/>
              </a:rPr>
              <a:t>Centred</a:t>
            </a:r>
            <a:r>
              <a:rPr lang="en-US" sz="1800" b="1" i="1" dirty="0">
                <a:solidFill>
                  <a:srgbClr val="595959"/>
                </a:solidFill>
                <a:latin typeface="Aptos" panose="020B0004020202020204" pitchFamily="34" charset="0"/>
              </a:rPr>
              <a:t> Early Warning for the Indian Coastlines (PCTWIN) project coordinated by UCL, UK.</a:t>
            </a:r>
          </a:p>
          <a:p>
            <a:pPr marL="0" lvl="0" indent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 i="1" dirty="0">
                <a:solidFill>
                  <a:srgbClr val="595959"/>
                </a:solidFill>
                <a:latin typeface="Aptos" panose="020B0004020202020204" pitchFamily="34" charset="0"/>
              </a:rPr>
              <a:t>Others have started to use or develop ensemble modelling approaches which share some elements with PTF to consider uncertainties in the tsunami forecasting (e.g. New Zealand, Chile, USA NOAA).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>
          <a:extLst>
            <a:ext uri="{FF2B5EF4-FFF2-40B4-BE49-F238E27FC236}">
              <a16:creationId xmlns="" xmlns:a16="http://schemas.microsoft.com/office/drawing/2014/main" id="{35FECA9F-CCE8-6B21-0A85-BA67DC2F16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e0e1330b5c_0_311">
            <a:extLst>
              <a:ext uri="{FF2B5EF4-FFF2-40B4-BE49-F238E27FC236}">
                <a16:creationId xmlns="" xmlns:a16="http://schemas.microsoft.com/office/drawing/2014/main" id="{1EFC1925-1DA6-44D5-8C58-06D37FF8BD1A}"/>
              </a:ext>
            </a:extLst>
          </p:cNvPr>
          <p:cNvSpPr txBox="1"/>
          <p:nvPr/>
        </p:nvSpPr>
        <p:spPr>
          <a:xfrm>
            <a:off x="0" y="14288"/>
            <a:ext cx="12192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How PTF can </a:t>
            </a:r>
            <a:r>
              <a:rPr lang="en-US" sz="3200" dirty="0">
                <a:latin typeface="Calibri"/>
                <a:ea typeface="Calibri"/>
                <a:cs typeface="Calibri"/>
                <a:sym typeface="Calibri"/>
              </a:rPr>
              <a:t>be 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used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="" xmlns:a16="http://schemas.microsoft.com/office/drawing/2014/main" id="{BDBF97EB-2D71-4AF9-4907-9F08335D1B6E}"/>
              </a:ext>
            </a:extLst>
          </p:cNvPr>
          <p:cNvSpPr txBox="1">
            <a:spLocks/>
          </p:cNvSpPr>
          <p:nvPr/>
        </p:nvSpPr>
        <p:spPr>
          <a:xfrm>
            <a:off x="89879" y="4714116"/>
            <a:ext cx="11299610" cy="1533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x-none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Alert levels - linked directly to response actions - </a:t>
            </a:r>
            <a:r>
              <a:rPr lang="x-none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can be defined based on the desired level of risk reduction</a:t>
            </a:r>
            <a:r>
              <a:rPr lang="x-none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and they can be used in operational tsunami early warning or rapid post-event assessments. </a:t>
            </a:r>
          </a:p>
        </p:txBody>
      </p:sp>
      <p:pic>
        <p:nvPicPr>
          <p:cNvPr id="9" name="Google Shape;286;g2e0e1330b5c_0_417">
            <a:extLst>
              <a:ext uri="{FF2B5EF4-FFF2-40B4-BE49-F238E27FC236}">
                <a16:creationId xmlns="" xmlns:a16="http://schemas.microsoft.com/office/drawing/2014/main" id="{7B845490-A40C-F724-1163-7D846EFB9D1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1190" y="610092"/>
            <a:ext cx="4525557" cy="4181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9D24150D-D434-EBEB-5CEC-3DC09B4DE8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581" y="1042389"/>
            <a:ext cx="5554419" cy="333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50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>
          <a:extLst>
            <a:ext uri="{FF2B5EF4-FFF2-40B4-BE49-F238E27FC236}">
              <a16:creationId xmlns="" xmlns:a16="http://schemas.microsoft.com/office/drawing/2014/main" id="{E73CADDD-56AF-2598-ACE2-DBD4D18786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e0e1330b5c_0_311">
            <a:extLst>
              <a:ext uri="{FF2B5EF4-FFF2-40B4-BE49-F238E27FC236}">
                <a16:creationId xmlns="" xmlns:a16="http://schemas.microsoft.com/office/drawing/2014/main" id="{7DB70C07-C84B-E346-634A-A5091D8FE2B0}"/>
              </a:ext>
            </a:extLst>
          </p:cNvPr>
          <p:cNvSpPr txBox="1"/>
          <p:nvPr/>
        </p:nvSpPr>
        <p:spPr>
          <a:xfrm>
            <a:off x="0" y="14288"/>
            <a:ext cx="12192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PTF calibration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="" xmlns:a16="http://schemas.microsoft.com/office/drawing/2014/main" id="{AFAEBA00-A85F-A865-3485-739687543ACF}"/>
              </a:ext>
            </a:extLst>
          </p:cNvPr>
          <p:cNvSpPr txBox="1">
            <a:spLocks/>
          </p:cNvSpPr>
          <p:nvPr/>
        </p:nvSpPr>
        <p:spPr>
          <a:xfrm>
            <a:off x="138896" y="550307"/>
            <a:ext cx="11840901" cy="1445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it-IT" sz="2400" kern="100" dirty="0" smtClean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2024: </a:t>
            </a:r>
            <a:r>
              <a:rPr lang="x-none" sz="2400" kern="100" dirty="0" smtClean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</a:t>
            </a:r>
            <a:r>
              <a:rPr lang="x-none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PTF is being presently </a:t>
            </a:r>
            <a:r>
              <a:rPr lang="x-none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calibrated with tsunami observations </a:t>
            </a:r>
            <a:r>
              <a:rPr lang="x-none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massive ensembles of synthetic tsunamis and it is expected to become operational at the CAT-INGV NEAMTWS Tsunami Service Provider in 2025.</a:t>
            </a: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x-none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Google Shape;303;g2e0e1330b5c_0_464">
            <a:extLst>
              <a:ext uri="{FF2B5EF4-FFF2-40B4-BE49-F238E27FC236}">
                <a16:creationId xmlns="" xmlns:a16="http://schemas.microsoft.com/office/drawing/2014/main" id="{3199BD14-3784-8C33-FDAD-33E17405634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8896" y="2103660"/>
            <a:ext cx="5347504" cy="307844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36;g2e0e1330b5c_0_303">
            <a:extLst>
              <a:ext uri="{FF2B5EF4-FFF2-40B4-BE49-F238E27FC236}">
                <a16:creationId xmlns="" xmlns:a16="http://schemas.microsoft.com/office/drawing/2014/main" id="{B7A182BB-7468-55E5-F570-E7D45912EADA}"/>
              </a:ext>
            </a:extLst>
          </p:cNvPr>
          <p:cNvSpPr txBox="1"/>
          <p:nvPr/>
        </p:nvSpPr>
        <p:spPr>
          <a:xfrm>
            <a:off x="934579" y="5313221"/>
            <a:ext cx="5161421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Davies et al., 2019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Google Shape;354;g2dbaf7ac24f_0_66">
            <a:extLst>
              <a:ext uri="{FF2B5EF4-FFF2-40B4-BE49-F238E27FC236}">
                <a16:creationId xmlns="" xmlns:a16="http://schemas.microsoft.com/office/drawing/2014/main" id="{50919F19-4337-169E-37F4-51E3D21E809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0482" y="2074035"/>
            <a:ext cx="5055815" cy="31376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318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>
          <a:extLst>
            <a:ext uri="{FF2B5EF4-FFF2-40B4-BE49-F238E27FC236}">
              <a16:creationId xmlns="" xmlns:a16="http://schemas.microsoft.com/office/drawing/2014/main" id="{FC5C77B2-9A9F-3EBA-8F39-E6EB00CC29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e0e1330b5c_0_311">
            <a:extLst>
              <a:ext uri="{FF2B5EF4-FFF2-40B4-BE49-F238E27FC236}">
                <a16:creationId xmlns="" xmlns:a16="http://schemas.microsoft.com/office/drawing/2014/main" id="{09CD14A1-75A4-DEB3-AA65-7CAC60550C0A}"/>
              </a:ext>
            </a:extLst>
          </p:cNvPr>
          <p:cNvSpPr txBox="1"/>
          <p:nvPr/>
        </p:nvSpPr>
        <p:spPr>
          <a:xfrm>
            <a:off x="0" y="14288"/>
            <a:ext cx="12192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PTF calibration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="" xmlns:a16="http://schemas.microsoft.com/office/drawing/2014/main" id="{1CF336A2-71A3-79E1-50E8-6190F9266C06}"/>
              </a:ext>
            </a:extLst>
          </p:cNvPr>
          <p:cNvSpPr txBox="1">
            <a:spLocks/>
          </p:cNvSpPr>
          <p:nvPr/>
        </p:nvSpPr>
        <p:spPr>
          <a:xfrm>
            <a:off x="138896" y="550307"/>
            <a:ext cx="11840901" cy="1445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it-IT" sz="2400" kern="100" dirty="0" smtClean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2024: </a:t>
            </a:r>
            <a:r>
              <a:rPr lang="x-none" sz="2400" kern="100" dirty="0" smtClean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</a:t>
            </a:r>
            <a:r>
              <a:rPr lang="x-none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PTF is being presently </a:t>
            </a:r>
            <a:r>
              <a:rPr lang="x-none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calibrated with </a:t>
            </a:r>
            <a:r>
              <a:rPr lang="x-none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tsunami observations and </a:t>
            </a:r>
            <a:r>
              <a:rPr lang="x-none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massive ensembles of synthetic tsunamis </a:t>
            </a:r>
            <a:r>
              <a:rPr lang="x-none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it is expected to become operational at the CAT-INGV NEAMTWS Tsunami Service Provider in 2025.</a:t>
            </a: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x-none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3136820B-3559-1866-7EE9-321AD2AF84A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2829"/>
          <a:stretch/>
        </p:blipFill>
        <p:spPr>
          <a:xfrm>
            <a:off x="462444" y="2531404"/>
            <a:ext cx="5852850" cy="100227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FD071563-5406-282D-9D44-987234AF6F4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182" y="3774892"/>
            <a:ext cx="5707284" cy="2218446"/>
          </a:xfrm>
          <a:prstGeom prst="rect">
            <a:avLst/>
          </a:prstGeom>
        </p:spPr>
      </p:pic>
      <p:sp>
        <p:nvSpPr>
          <p:cNvPr id="30" name="Google Shape;136;g2e0e1330b5c_0_303">
            <a:extLst>
              <a:ext uri="{FF2B5EF4-FFF2-40B4-BE49-F238E27FC236}">
                <a16:creationId xmlns="" xmlns:a16="http://schemas.microsoft.com/office/drawing/2014/main" id="{4ED12A9E-70E0-D707-6EAB-CEF6BA9A0846}"/>
              </a:ext>
            </a:extLst>
          </p:cNvPr>
          <p:cNvSpPr txBox="1"/>
          <p:nvPr/>
        </p:nvSpPr>
        <p:spPr>
          <a:xfrm>
            <a:off x="428548" y="2091470"/>
            <a:ext cx="5161421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200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kyr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synthetic catalogue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" name="Google Shape;328;g2e0e1330b5c_0_474" descr="Global Earthquake Maps | Global Earthquake Model Foundation ...">
            <a:extLst>
              <a:ext uri="{FF2B5EF4-FFF2-40B4-BE49-F238E27FC236}">
                <a16:creationId xmlns="" xmlns:a16="http://schemas.microsoft.com/office/drawing/2014/main" id="{0FE2F78F-5650-E82A-893C-57D9C8E8A443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9258" y="1914783"/>
            <a:ext cx="1163839" cy="616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28842CEA-508B-9985-3EF8-CB4F0362476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4190" y="1995385"/>
            <a:ext cx="5161421" cy="407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21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i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5380</TotalTime>
  <Words>2382</Words>
  <Application>Microsoft Macintosh PowerPoint</Application>
  <PresentationFormat>Widescreen</PresentationFormat>
  <Paragraphs>173</Paragraphs>
  <Slides>27</Slides>
  <Notes>16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4</vt:i4>
      </vt:variant>
      <vt:variant>
        <vt:lpstr>Titoli diapositive</vt:lpstr>
      </vt:variant>
      <vt:variant>
        <vt:i4>27</vt:i4>
      </vt:variant>
    </vt:vector>
  </HeadingPairs>
  <TitlesOfParts>
    <vt:vector size="40" baseType="lpstr">
      <vt:lpstr>Aptos</vt:lpstr>
      <vt:lpstr>Arial Narrow</vt:lpstr>
      <vt:lpstr>Calibri</vt:lpstr>
      <vt:lpstr>Calibri Light</vt:lpstr>
      <vt:lpstr>Garamond</vt:lpstr>
      <vt:lpstr>Mangal</vt:lpstr>
      <vt:lpstr>Times New Roman</vt:lpstr>
      <vt:lpstr>Wingdings</vt:lpstr>
      <vt:lpstr>Arial</vt:lpstr>
      <vt:lpstr>Tema di Office</vt:lpstr>
      <vt:lpstr>9_Custom Design</vt:lpstr>
      <vt:lpstr>1_Tema di Office</vt:lpstr>
      <vt:lpstr>10_Custom Design</vt:lpstr>
      <vt:lpstr>The Italian Tsunami Service Provider CAT@INGV and the national System for Tsunami Warning  </vt:lpstr>
      <vt:lpstr>Presentazione di PowerPoint</vt:lpstr>
      <vt:lpstr>Inundation areas in Italy (ISPRA)</vt:lpstr>
      <vt:lpstr>Presentazione di PowerPoint</vt:lpstr>
      <vt:lpstr>PTF /Administrative (but also substantial) steps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Warning Improving the sea level observations  with new land and offshore instruments</vt:lpstr>
      <vt:lpstr>SiAM NETWORK GREEN = OPERATIONAL      YELLOW = IN PROGRESS        RED= PROGRAMMED 2025</vt:lpstr>
      <vt:lpstr>Presentazione di PowerPoint</vt:lpstr>
      <vt:lpstr>Warning /2</vt:lpstr>
      <vt:lpstr>Warning /3</vt:lpstr>
      <vt:lpstr>Stromboli tsunami workshop, Oct. 2024</vt:lpstr>
      <vt:lpstr>Minturno Tsunami Ready July 2024</vt:lpstr>
      <vt:lpstr>Education</vt:lpstr>
      <vt:lpstr>Education</vt:lpstr>
      <vt:lpstr>Education</vt:lpstr>
      <vt:lpstr>Risk Perception Assessment at national and local level</vt:lpstr>
      <vt:lpstr>Risk Perception Assessment in schools</vt:lpstr>
      <vt:lpstr>World Tsunami Awareness Day 2024</vt:lpstr>
      <vt:lpstr>Presentazione di PowerPoint</vt:lpstr>
      <vt:lpstr>Papers 2024</vt:lpstr>
      <vt:lpstr>Participation in projects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Probabilistic Tsunami Forecasting (PTF) </dc:title>
  <dc:creator>Utente di Microsoft Office</dc:creator>
  <cp:lastModifiedBy>Utente di Microsoft Office</cp:lastModifiedBy>
  <cp:revision>107</cp:revision>
  <dcterms:created xsi:type="dcterms:W3CDTF">2018-12-06T08:46:58Z</dcterms:created>
  <dcterms:modified xsi:type="dcterms:W3CDTF">2024-11-26T07:39:04Z</dcterms:modified>
</cp:coreProperties>
</file>