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2" r:id="rId2"/>
    <p:sldId id="311" r:id="rId3"/>
    <p:sldId id="342" r:id="rId4"/>
    <p:sldId id="366" r:id="rId5"/>
    <p:sldId id="365" r:id="rId6"/>
    <p:sldId id="368" r:id="rId7"/>
    <p:sldId id="273" r:id="rId8"/>
    <p:sldId id="293" r:id="rId9"/>
    <p:sldId id="340" r:id="rId10"/>
    <p:sldId id="300" r:id="rId11"/>
    <p:sldId id="292" r:id="rId12"/>
    <p:sldId id="370" r:id="rId13"/>
    <p:sldId id="275" r:id="rId14"/>
    <p:sldId id="323" r:id="rId15"/>
    <p:sldId id="331" r:id="rId16"/>
    <p:sldId id="423" r:id="rId17"/>
    <p:sldId id="328" r:id="rId18"/>
    <p:sldId id="30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28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ECD4F5"/>
    <a:srgbClr val="BC00D0"/>
    <a:srgbClr val="20C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4513" autoAdjust="0"/>
  </p:normalViewPr>
  <p:slideViewPr>
    <p:cSldViewPr snapToGrid="0" snapToObjects="1">
      <p:cViewPr varScale="1">
        <p:scale>
          <a:sx n="59" d="100"/>
          <a:sy n="59" d="100"/>
        </p:scale>
        <p:origin x="1500" y="52"/>
      </p:cViewPr>
      <p:guideLst>
        <p:guide orient="horz" pos="2150"/>
        <p:guide pos="284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04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85E33-8F8A-4491-8CC2-39A3C6DB223C}" type="datetimeFigureOut">
              <a:rPr lang="pt-PT" smtClean="0"/>
              <a:t>27/11/2024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0A126-0583-41FB-BFDB-E03533DABF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C617-4B58-8645-BAF1-0B30B7E5327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0AD37-2ADF-9D42-BC63-CFACA02556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67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12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30603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13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36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71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4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5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6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7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8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9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11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49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Master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556656" y="2102910"/>
            <a:ext cx="6248399" cy="13260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chemeClr val="tx2"/>
                </a:solidFill>
              </a:rPr>
              <a:t>IPMA </a:t>
            </a:r>
            <a:r>
              <a:rPr lang="pt-PT" sz="3200" b="1" dirty="0" err="1">
                <a:solidFill>
                  <a:schemeClr val="tx2"/>
                </a:solidFill>
              </a:rPr>
              <a:t>National</a:t>
            </a:r>
            <a:r>
              <a:rPr lang="pt-PT" sz="3200" b="1" dirty="0">
                <a:solidFill>
                  <a:schemeClr val="tx2"/>
                </a:solidFill>
              </a:rPr>
              <a:t> Tsunami </a:t>
            </a:r>
            <a:r>
              <a:rPr lang="pt-PT" sz="3200" b="1" dirty="0" err="1">
                <a:solidFill>
                  <a:schemeClr val="tx2"/>
                </a:solidFill>
              </a:rPr>
              <a:t>Warning</a:t>
            </a:r>
            <a:r>
              <a:rPr lang="pt-PT" sz="3200" b="1" dirty="0">
                <a:solidFill>
                  <a:schemeClr val="tx2"/>
                </a:solidFill>
              </a:rPr>
              <a:t> </a:t>
            </a:r>
            <a:r>
              <a:rPr lang="pt-PT" sz="3200" b="1" dirty="0" err="1">
                <a:solidFill>
                  <a:schemeClr val="tx2"/>
                </a:solidFill>
              </a:rPr>
              <a:t>Center</a:t>
            </a:r>
            <a:r>
              <a:rPr lang="pt-PT" sz="3200" b="1" dirty="0">
                <a:solidFill>
                  <a:schemeClr val="tx2"/>
                </a:solidFill>
              </a:rPr>
              <a:t> </a:t>
            </a:r>
            <a:r>
              <a:rPr lang="pt-PT" sz="3200" b="1" dirty="0" err="1">
                <a:solidFill>
                  <a:schemeClr val="tx2"/>
                </a:solidFill>
              </a:rPr>
              <a:t>and</a:t>
            </a:r>
            <a:r>
              <a:rPr lang="pt-PT" sz="3200" b="1" dirty="0">
                <a:solidFill>
                  <a:schemeClr val="tx2"/>
                </a:solidFill>
              </a:rPr>
              <a:t> TSP - Status</a:t>
            </a:r>
            <a:endParaRPr lang="en-US" sz="3200" dirty="0"/>
          </a:p>
        </p:txBody>
      </p:sp>
      <p:sp>
        <p:nvSpPr>
          <p:cNvPr id="5" name="CaixaDeTexto 2"/>
          <p:cNvSpPr txBox="1"/>
          <p:nvPr/>
        </p:nvSpPr>
        <p:spPr>
          <a:xfrm>
            <a:off x="1654628" y="4437325"/>
            <a:ext cx="6052457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Fernando Carrilho</a:t>
            </a:r>
          </a:p>
          <a:p>
            <a:pPr algn="ctr"/>
            <a:endParaRPr lang="pt-PT" sz="1600" dirty="0"/>
          </a:p>
          <a:p>
            <a:pPr algn="ctr"/>
            <a:r>
              <a:rPr lang="pt-PT" altLang="pt-PT" sz="1600" dirty="0"/>
              <a:t>ICG/NEAMTWS, Paris</a:t>
            </a:r>
            <a:endParaRPr lang="pt-PT" sz="1600" dirty="0"/>
          </a:p>
          <a:p>
            <a:pPr algn="ctr"/>
            <a:r>
              <a:rPr lang="pt-PT" sz="1600" dirty="0"/>
              <a:t>27-29 </a:t>
            </a:r>
            <a:r>
              <a:rPr lang="pt-PT" sz="1600" dirty="0" err="1"/>
              <a:t>November</a:t>
            </a:r>
            <a:r>
              <a:rPr lang="pt-PT" sz="1600" dirty="0"/>
              <a:t>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Decision Matrix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2" name="Picture 8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6" y="1366982"/>
            <a:ext cx="6403980" cy="459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2093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5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Forecast coastal segments (national)</a:t>
            </a:r>
          </a:p>
          <a:p>
            <a:pPr algn="r">
              <a:lnSpc>
                <a:spcPct val="50000"/>
              </a:lnSpc>
              <a:buClrTx/>
              <a:buFontTx/>
              <a:buNone/>
            </a:pP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algn="r">
              <a:lnSpc>
                <a:spcPct val="5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Forecast points (regional)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1128716"/>
            <a:ext cx="2782970" cy="1514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695" y="1577298"/>
            <a:ext cx="2009360" cy="30846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40" y="4832512"/>
            <a:ext cx="30957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5. Estuário Tejo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6. Setúbal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7. Beja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8. Faro Barlavento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9. Faro Sotavento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2533" y="1128716"/>
            <a:ext cx="479394" cy="967666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862869" y="1141870"/>
            <a:ext cx="381826" cy="43542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735786" y="2084168"/>
            <a:ext cx="508909" cy="257777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2735065"/>
            <a:ext cx="29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/>
            <a:r>
              <a:rPr lang="pt-PT" sz="1400" u="sng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10-11. Madeira &amp; Porto Santo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12-20.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Azores</a:t>
            </a: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endParaRPr lang="pt-P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3B4C44-05EE-379F-9D51-53435D086185}"/>
              </a:ext>
            </a:extLst>
          </p:cNvPr>
          <p:cNvSpPr/>
          <p:nvPr/>
        </p:nvSpPr>
        <p:spPr>
          <a:xfrm>
            <a:off x="61501" y="3750728"/>
            <a:ext cx="30957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pt-PT" sz="1400" u="sng" dirty="0" err="1">
                <a:solidFill>
                  <a:prstClr val="black"/>
                </a:solidFill>
                <a:latin typeface="Arial" panose="020B0604020202020204" pitchFamily="34" charset="0"/>
              </a:rPr>
              <a:t>Mainland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1. Viana-Braga-Porto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2. Aveiro-Coimbra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3. Leiria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4. Lisboa Atlântico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endParaRPr lang="pt-PT" sz="1400" dirty="0">
              <a:solidFill>
                <a:prstClr val="black"/>
              </a:solidFill>
              <a:latin typeface="Mangal"/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C3ED827B-70D7-99CE-D130-4AAF2B81E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691" y="2191448"/>
            <a:ext cx="3278050" cy="361923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CD84E8-61AB-AD4C-E04A-DB81EB52BC71}"/>
              </a:ext>
            </a:extLst>
          </p:cNvPr>
          <p:cNvCxnSpPr/>
          <p:nvPr/>
        </p:nvCxnSpPr>
        <p:spPr>
          <a:xfrm>
            <a:off x="5436179" y="1004341"/>
            <a:ext cx="0" cy="523156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3A1DF5-262B-D9A0-8D70-E81D8A999614}"/>
              </a:ext>
            </a:extLst>
          </p:cNvPr>
          <p:cNvSpPr txBox="1"/>
          <p:nvPr/>
        </p:nvSpPr>
        <p:spPr>
          <a:xfrm>
            <a:off x="6243815" y="1759103"/>
            <a:ext cx="21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</a:rPr>
              <a:t>Regional NEAM </a:t>
            </a:r>
            <a:r>
              <a:rPr lang="pt-PT" b="1" dirty="0" err="1">
                <a:solidFill>
                  <a:srgbClr val="0070C0"/>
                </a:solidFill>
              </a:rPr>
              <a:t>level</a:t>
            </a:r>
            <a:endParaRPr lang="pt-PT" b="1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E9F132-F8AF-275B-22F8-F6D03B0EA526}"/>
              </a:ext>
            </a:extLst>
          </p:cNvPr>
          <p:cNvSpPr txBox="1"/>
          <p:nvPr/>
        </p:nvSpPr>
        <p:spPr>
          <a:xfrm>
            <a:off x="2238560" y="4832512"/>
            <a:ext cx="150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>
                <a:solidFill>
                  <a:srgbClr val="0070C0"/>
                </a:solidFill>
              </a:rPr>
              <a:t>National</a:t>
            </a:r>
            <a:r>
              <a:rPr lang="pt-PT" b="1" dirty="0">
                <a:solidFill>
                  <a:srgbClr val="0070C0"/>
                </a:solidFill>
              </a:rPr>
              <a:t> </a:t>
            </a:r>
            <a:r>
              <a:rPr lang="pt-PT" b="1" dirty="0" err="1">
                <a:solidFill>
                  <a:srgbClr val="0070C0"/>
                </a:solidFill>
              </a:rPr>
              <a:t>level</a:t>
            </a:r>
            <a:endParaRPr lang="pt-PT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3251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7" y="1303659"/>
            <a:ext cx="5185249" cy="32089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19481" y="1739153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92D050"/>
                </a:solidFill>
              </a:rPr>
              <a:t>Testing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purposes</a:t>
            </a:r>
            <a:endParaRPr lang="pt-PT" sz="1600" b="1" dirty="0">
              <a:solidFill>
                <a:srgbClr val="92D050"/>
              </a:solidFill>
            </a:endParaRPr>
          </a:p>
          <a:p>
            <a:r>
              <a:rPr lang="pt-PT" sz="1600" b="1" dirty="0">
                <a:solidFill>
                  <a:srgbClr val="92D050"/>
                </a:solidFill>
              </a:rPr>
              <a:t>(</a:t>
            </a:r>
            <a:r>
              <a:rPr lang="pt-PT" sz="1600" b="1" dirty="0" err="1">
                <a:solidFill>
                  <a:srgbClr val="92D050"/>
                </a:solidFill>
              </a:rPr>
              <a:t>include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random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full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scenarios</a:t>
            </a:r>
            <a:r>
              <a:rPr lang="pt-PT" sz="1600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7735" y="2972177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FFC000"/>
                </a:solidFill>
              </a:rPr>
              <a:t>Exercise</a:t>
            </a:r>
            <a:r>
              <a:rPr lang="pt-PT" sz="1600" b="1" dirty="0">
                <a:solidFill>
                  <a:srgbClr val="FFC000"/>
                </a:solidFill>
              </a:rPr>
              <a:t> </a:t>
            </a:r>
            <a:r>
              <a:rPr lang="pt-PT" sz="1600" b="1" dirty="0" err="1">
                <a:solidFill>
                  <a:srgbClr val="FFC000"/>
                </a:solidFill>
              </a:rPr>
              <a:t>Mode</a:t>
            </a:r>
            <a:endParaRPr lang="pt-PT" sz="1600" b="1" dirty="0">
              <a:solidFill>
                <a:srgbClr val="FFC000"/>
              </a:solidFill>
            </a:endParaRPr>
          </a:p>
          <a:p>
            <a:r>
              <a:rPr lang="pt-PT" sz="1600" b="1" dirty="0">
                <a:solidFill>
                  <a:srgbClr val="FFC000"/>
                </a:solidFill>
              </a:rPr>
              <a:t>(Neamwave21, </a:t>
            </a:r>
            <a:r>
              <a:rPr lang="pt-PT" sz="1600" b="1" dirty="0" err="1">
                <a:solidFill>
                  <a:srgbClr val="FFC000"/>
                </a:solidFill>
              </a:rPr>
              <a:t>others</a:t>
            </a:r>
            <a:r>
              <a:rPr lang="pt-PT" sz="1600" b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81227" y="3610071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FF0000"/>
                </a:solidFill>
              </a:rPr>
              <a:t>Real </a:t>
            </a:r>
            <a:r>
              <a:rPr lang="pt-PT" sz="1600" b="1" dirty="0" err="1">
                <a:solidFill>
                  <a:srgbClr val="FF0000"/>
                </a:solidFill>
              </a:rPr>
              <a:t>events</a:t>
            </a:r>
            <a:r>
              <a:rPr lang="pt-PT" sz="1600" b="1" dirty="0">
                <a:solidFill>
                  <a:srgbClr val="FF0000"/>
                </a:solidFill>
              </a:rPr>
              <a:t> </a:t>
            </a:r>
            <a:r>
              <a:rPr lang="pt-PT" sz="1600" b="1" dirty="0" err="1">
                <a:solidFill>
                  <a:srgbClr val="FF0000"/>
                </a:solidFill>
              </a:rPr>
              <a:t>and</a:t>
            </a:r>
            <a:endParaRPr lang="pt-PT" sz="1600" b="1" dirty="0">
              <a:solidFill>
                <a:srgbClr val="FF0000"/>
              </a:solidFill>
            </a:endParaRPr>
          </a:p>
          <a:p>
            <a:r>
              <a:rPr lang="pt-PT" sz="1600" b="1" dirty="0" err="1">
                <a:solidFill>
                  <a:srgbClr val="FF0000"/>
                </a:solidFill>
              </a:rPr>
              <a:t>Communication</a:t>
            </a:r>
            <a:r>
              <a:rPr lang="pt-PT" sz="1600" b="1" dirty="0">
                <a:solidFill>
                  <a:srgbClr val="FF0000"/>
                </a:solidFill>
              </a:rPr>
              <a:t> </a:t>
            </a:r>
            <a:r>
              <a:rPr lang="pt-PT" sz="1600" b="1" dirty="0" err="1">
                <a:solidFill>
                  <a:srgbClr val="FF0000"/>
                </a:solidFill>
              </a:rPr>
              <a:t>tests</a:t>
            </a:r>
            <a:endParaRPr lang="pt-PT" sz="16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12" idx="1"/>
          </p:cNvCxnSpPr>
          <p:nvPr/>
        </p:nvCxnSpPr>
        <p:spPr>
          <a:xfrm flipH="1">
            <a:off x="4794359" y="2031541"/>
            <a:ext cx="925122" cy="146883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1"/>
          </p:cNvCxnSpPr>
          <p:nvPr/>
        </p:nvCxnSpPr>
        <p:spPr>
          <a:xfrm flipH="1" flipV="1">
            <a:off x="4794359" y="3240838"/>
            <a:ext cx="963376" cy="23727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1"/>
          </p:cNvCxnSpPr>
          <p:nvPr/>
        </p:nvCxnSpPr>
        <p:spPr>
          <a:xfrm flipH="1" flipV="1">
            <a:off x="4756105" y="3719487"/>
            <a:ext cx="925122" cy="18297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39B9696-DAE2-D549-CAD9-787F7B437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30" y="1643701"/>
            <a:ext cx="3808522" cy="2528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D6CF7-7002-0751-448B-588316265BC3}"/>
              </a:ext>
            </a:extLst>
          </p:cNvPr>
          <p:cNvSpPr txBox="1"/>
          <p:nvPr/>
        </p:nvSpPr>
        <p:spPr>
          <a:xfrm>
            <a:off x="5719480" y="2535299"/>
            <a:ext cx="2832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00B050"/>
                </a:solidFill>
              </a:rPr>
              <a:t>Internal</a:t>
            </a:r>
            <a:r>
              <a:rPr lang="pt-PT" sz="1600" b="1" dirty="0">
                <a:solidFill>
                  <a:srgbClr val="00B050"/>
                </a:solidFill>
              </a:rPr>
              <a:t> </a:t>
            </a:r>
            <a:r>
              <a:rPr lang="pt-PT" sz="1600" b="1" dirty="0" err="1">
                <a:solidFill>
                  <a:srgbClr val="00B050"/>
                </a:solidFill>
              </a:rPr>
              <a:t>Exercise</a:t>
            </a:r>
            <a:r>
              <a:rPr lang="pt-PT" sz="1600" b="1" dirty="0">
                <a:solidFill>
                  <a:srgbClr val="00B050"/>
                </a:solidFill>
              </a:rPr>
              <a:t> </a:t>
            </a:r>
            <a:r>
              <a:rPr lang="pt-PT" sz="1600" b="1" dirty="0" err="1">
                <a:solidFill>
                  <a:srgbClr val="00B050"/>
                </a:solidFill>
              </a:rPr>
              <a:t>Mode</a:t>
            </a:r>
            <a:endParaRPr lang="pt-PT" sz="1600" b="1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D3B27A-09B7-45EE-6095-15D1F78F8D65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794358" y="2704576"/>
            <a:ext cx="925122" cy="155614"/>
          </a:xfrm>
          <a:prstGeom prst="straightConnector1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41969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142202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60" y="1029810"/>
            <a:ext cx="4688403" cy="4030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41" y="1684096"/>
            <a:ext cx="5130707" cy="43623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44188" y="1187107"/>
            <a:ext cx="1037205" cy="3728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val 10"/>
          <p:cNvSpPr/>
          <p:nvPr/>
        </p:nvSpPr>
        <p:spPr>
          <a:xfrm>
            <a:off x="4735381" y="1963446"/>
            <a:ext cx="1037205" cy="3728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243969" y="4088550"/>
            <a:ext cx="61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SMS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1308" y="2102439"/>
            <a:ext cx="71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EMAIL</a:t>
            </a:r>
          </a:p>
          <a:p>
            <a:r>
              <a:rPr lang="pt-PT" sz="1600" dirty="0">
                <a:solidFill>
                  <a:srgbClr val="FF0000"/>
                </a:solidFill>
              </a:rPr>
              <a:t>FAX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41128" y="5146472"/>
            <a:ext cx="61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SMS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0736" y="2687214"/>
            <a:ext cx="714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GTS</a:t>
            </a:r>
          </a:p>
          <a:p>
            <a:r>
              <a:rPr lang="pt-PT" sz="1600" dirty="0">
                <a:solidFill>
                  <a:srgbClr val="FF0000"/>
                </a:solidFill>
              </a:rPr>
              <a:t>EMAIL</a:t>
            </a:r>
          </a:p>
          <a:p>
            <a:r>
              <a:rPr lang="pt-PT" sz="1600" dirty="0">
                <a:solidFill>
                  <a:srgbClr val="FF0000"/>
                </a:solidFill>
              </a:rPr>
              <a:t>FAX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7F54FA-B178-364A-317E-A49158D46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052" y="1067056"/>
            <a:ext cx="3399926" cy="5042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Regional level – TSP for NE Atlantic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397934" y="1008619"/>
            <a:ext cx="374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43 Tsunami </a:t>
            </a:r>
            <a:r>
              <a:rPr lang="pt-PT" sz="1600" dirty="0" err="1"/>
              <a:t>messages</a:t>
            </a:r>
            <a:r>
              <a:rPr lang="pt-PT" sz="1600" dirty="0"/>
              <a:t> </a:t>
            </a:r>
            <a:r>
              <a:rPr lang="pt-PT" sz="1600" dirty="0" err="1"/>
              <a:t>issued</a:t>
            </a:r>
            <a:r>
              <a:rPr lang="pt-PT" sz="1600" dirty="0"/>
              <a:t>:</a:t>
            </a:r>
          </a:p>
        </p:txBody>
      </p:sp>
      <p:sp>
        <p:nvSpPr>
          <p:cNvPr id="3" name="CaixaDeTexto 6"/>
          <p:cNvSpPr txBox="1"/>
          <p:nvPr/>
        </p:nvSpPr>
        <p:spPr>
          <a:xfrm>
            <a:off x="6137750" y="5758551"/>
            <a:ext cx="194575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43 </a:t>
            </a:r>
            <a:r>
              <a:rPr lang="pt-PT" sz="2800" dirty="0" err="1">
                <a:solidFill>
                  <a:schemeClr val="bg1"/>
                </a:solidFill>
              </a:rPr>
              <a:t>events</a:t>
            </a:r>
            <a:endParaRPr lang="pt-PT" sz="2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30274-B5B2-7E7F-CBB5-C0FB5FCC1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33" y="1243421"/>
            <a:ext cx="3616717" cy="50087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425828" y="934910"/>
            <a:ext cx="71502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New </a:t>
            </a:r>
            <a:r>
              <a:rPr lang="pt-PT" b="1" dirty="0" err="1">
                <a:solidFill>
                  <a:srgbClr val="FF0000"/>
                </a:solidFill>
              </a:rPr>
              <a:t>Submarine</a:t>
            </a:r>
            <a:r>
              <a:rPr lang="pt-PT" b="1" dirty="0">
                <a:solidFill>
                  <a:srgbClr val="FF0000"/>
                </a:solidFill>
              </a:rPr>
              <a:t> Cable Ring </a:t>
            </a:r>
            <a:r>
              <a:rPr lang="pt-PT" b="1" dirty="0" err="1">
                <a:solidFill>
                  <a:srgbClr val="FF0000"/>
                </a:solidFill>
              </a:rPr>
              <a:t>connecting</a:t>
            </a:r>
            <a:r>
              <a:rPr lang="pt-PT" b="1" dirty="0">
                <a:solidFill>
                  <a:srgbClr val="FF0000"/>
                </a:solidFill>
              </a:rPr>
              <a:t> PT </a:t>
            </a:r>
            <a:r>
              <a:rPr lang="pt-PT" b="1" dirty="0" err="1">
                <a:solidFill>
                  <a:srgbClr val="FF0000"/>
                </a:solidFill>
              </a:rPr>
              <a:t>Mainland</a:t>
            </a:r>
            <a:r>
              <a:rPr lang="pt-PT" b="1" dirty="0">
                <a:solidFill>
                  <a:srgbClr val="FF0000"/>
                </a:solidFill>
              </a:rPr>
              <a:t>-</a:t>
            </a:r>
            <a:r>
              <a:rPr lang="pt-PT" b="1" dirty="0" err="1">
                <a:solidFill>
                  <a:srgbClr val="FF0000"/>
                </a:solidFill>
              </a:rPr>
              <a:t>Azores</a:t>
            </a:r>
            <a:r>
              <a:rPr lang="pt-PT" b="1" dirty="0">
                <a:solidFill>
                  <a:srgbClr val="FF0000"/>
                </a:solidFill>
              </a:rPr>
              <a:t>-Madeira</a:t>
            </a:r>
            <a:r>
              <a:rPr lang="pt-PT" dirty="0">
                <a:solidFill>
                  <a:srgbClr val="FF0000"/>
                </a:solidFill>
              </a:rPr>
              <a:t> – </a:t>
            </a:r>
          </a:p>
          <a:p>
            <a:r>
              <a:rPr lang="pt-PT" dirty="0" err="1">
                <a:solidFill>
                  <a:srgbClr val="FF0000"/>
                </a:solidFill>
              </a:rPr>
              <a:t>opportunity</a:t>
            </a:r>
            <a:r>
              <a:rPr lang="pt-PT" dirty="0">
                <a:solidFill>
                  <a:srgbClr val="FF0000"/>
                </a:solidFill>
              </a:rPr>
              <a:t> for a </a:t>
            </a:r>
            <a:r>
              <a:rPr lang="pt-PT" sz="2000" b="1" dirty="0">
                <a:solidFill>
                  <a:srgbClr val="FF0000"/>
                </a:solidFill>
              </a:rPr>
              <a:t>SMART </a:t>
            </a:r>
            <a:r>
              <a:rPr lang="pt-PT" sz="2000" b="1" dirty="0" err="1">
                <a:solidFill>
                  <a:srgbClr val="FF0000"/>
                </a:solidFill>
              </a:rPr>
              <a:t>system</a:t>
            </a:r>
            <a:r>
              <a:rPr lang="pt-PT" sz="2000" b="1" dirty="0">
                <a:solidFill>
                  <a:srgbClr val="FF0000"/>
                </a:solidFill>
              </a:rPr>
              <a:t> (SMART CAM)</a:t>
            </a:r>
            <a:endParaRPr lang="pt-PT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Atlantic SMART CAM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04" y="5697484"/>
            <a:ext cx="3366377" cy="52194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28" y="5711532"/>
            <a:ext cx="1067991" cy="38447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875" y="1734270"/>
            <a:ext cx="6557543" cy="38373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>
            <a:extLst>
              <a:ext uri="{FF2B5EF4-FFF2-40B4-BE49-F238E27FC236}">
                <a16:creationId xmlns:a16="http://schemas.microsoft.com/office/drawing/2014/main" id="{830302D9-EBBC-BF67-040C-837536542C2C}"/>
              </a:ext>
            </a:extLst>
          </p:cNvPr>
          <p:cNvSpPr/>
          <p:nvPr/>
        </p:nvSpPr>
        <p:spPr>
          <a:xfrm>
            <a:off x="6657793" y="2801310"/>
            <a:ext cx="489669" cy="626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6A962A-97E5-ADFE-D7D6-8CDD0735CB16}"/>
              </a:ext>
            </a:extLst>
          </p:cNvPr>
          <p:cNvCxnSpPr>
            <a:cxnSpLocks/>
          </p:cNvCxnSpPr>
          <p:nvPr/>
        </p:nvCxnSpPr>
        <p:spPr>
          <a:xfrm flipV="1">
            <a:off x="527072" y="2583078"/>
            <a:ext cx="8017031" cy="28161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38483-B608-D111-853D-DB3CFF4A0BE3}"/>
              </a:ext>
            </a:extLst>
          </p:cNvPr>
          <p:cNvCxnSpPr>
            <a:cxnSpLocks/>
          </p:cNvCxnSpPr>
          <p:nvPr/>
        </p:nvCxnSpPr>
        <p:spPr>
          <a:xfrm>
            <a:off x="1073165" y="5033991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951742-B515-5BF3-F014-3A23B66353AC}"/>
              </a:ext>
            </a:extLst>
          </p:cNvPr>
          <p:cNvCxnSpPr>
            <a:cxnSpLocks/>
          </p:cNvCxnSpPr>
          <p:nvPr/>
        </p:nvCxnSpPr>
        <p:spPr>
          <a:xfrm>
            <a:off x="4789729" y="3717444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221902-6A3F-B6DE-32FB-CE875799D935}"/>
              </a:ext>
            </a:extLst>
          </p:cNvPr>
          <p:cNvCxnSpPr>
            <a:cxnSpLocks/>
          </p:cNvCxnSpPr>
          <p:nvPr/>
        </p:nvCxnSpPr>
        <p:spPr>
          <a:xfrm>
            <a:off x="3860588" y="405164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352253-3FB6-218A-408A-AFC43371E1C6}"/>
              </a:ext>
            </a:extLst>
          </p:cNvPr>
          <p:cNvCxnSpPr>
            <a:cxnSpLocks/>
          </p:cNvCxnSpPr>
          <p:nvPr/>
        </p:nvCxnSpPr>
        <p:spPr>
          <a:xfrm>
            <a:off x="2924188" y="438584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00B580-E00F-1351-F35F-76408508E76A}"/>
              </a:ext>
            </a:extLst>
          </p:cNvPr>
          <p:cNvCxnSpPr>
            <a:cxnSpLocks/>
          </p:cNvCxnSpPr>
          <p:nvPr/>
        </p:nvCxnSpPr>
        <p:spPr>
          <a:xfrm>
            <a:off x="2002306" y="4709918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686EC2-F532-6E5C-3D8A-BA635CE14642}"/>
              </a:ext>
            </a:extLst>
          </p:cNvPr>
          <p:cNvCxnSpPr>
            <a:cxnSpLocks/>
          </p:cNvCxnSpPr>
          <p:nvPr/>
        </p:nvCxnSpPr>
        <p:spPr>
          <a:xfrm>
            <a:off x="5718870" y="3393371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32B7B3-1A4D-D3BA-0532-7184066DE5B2}"/>
              </a:ext>
            </a:extLst>
          </p:cNvPr>
          <p:cNvCxnSpPr>
            <a:cxnSpLocks/>
          </p:cNvCxnSpPr>
          <p:nvPr/>
        </p:nvCxnSpPr>
        <p:spPr>
          <a:xfrm>
            <a:off x="6648011" y="3069298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ACB813-A029-08C4-A7F4-55EAEA6C2E47}"/>
              </a:ext>
            </a:extLst>
          </p:cNvPr>
          <p:cNvCxnSpPr>
            <a:cxnSpLocks/>
          </p:cNvCxnSpPr>
          <p:nvPr/>
        </p:nvCxnSpPr>
        <p:spPr>
          <a:xfrm>
            <a:off x="7584411" y="274522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">
            <a:extLst>
              <a:ext uri="{FF2B5EF4-FFF2-40B4-BE49-F238E27FC236}">
                <a16:creationId xmlns:a16="http://schemas.microsoft.com/office/drawing/2014/main" id="{FC133814-83CA-4125-93E8-BD8D526CFBF2}"/>
              </a:ext>
            </a:extLst>
          </p:cNvPr>
          <p:cNvSpPr txBox="1"/>
          <p:nvPr/>
        </p:nvSpPr>
        <p:spPr>
          <a:xfrm>
            <a:off x="6448151" y="2800600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4" name="TextBox 50">
            <a:extLst>
              <a:ext uri="{FF2B5EF4-FFF2-40B4-BE49-F238E27FC236}">
                <a16:creationId xmlns:a16="http://schemas.microsoft.com/office/drawing/2014/main" id="{9209FAF2-EC2D-615F-A505-EF0F5AF81C5A}"/>
              </a:ext>
            </a:extLst>
          </p:cNvPr>
          <p:cNvSpPr txBox="1"/>
          <p:nvPr/>
        </p:nvSpPr>
        <p:spPr>
          <a:xfrm>
            <a:off x="5533288" y="3144104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5" name="TextBox 51">
            <a:extLst>
              <a:ext uri="{FF2B5EF4-FFF2-40B4-BE49-F238E27FC236}">
                <a16:creationId xmlns:a16="http://schemas.microsoft.com/office/drawing/2014/main" id="{C8DFEA5C-EC1E-5D61-006E-02FF5A0DCB03}"/>
              </a:ext>
            </a:extLst>
          </p:cNvPr>
          <p:cNvSpPr txBox="1"/>
          <p:nvPr/>
        </p:nvSpPr>
        <p:spPr>
          <a:xfrm>
            <a:off x="4589869" y="3429455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6" name="TextBox 52">
            <a:extLst>
              <a:ext uri="{FF2B5EF4-FFF2-40B4-BE49-F238E27FC236}">
                <a16:creationId xmlns:a16="http://schemas.microsoft.com/office/drawing/2014/main" id="{D84DE909-5F77-31EE-6A9E-29FC2E325E62}"/>
              </a:ext>
            </a:extLst>
          </p:cNvPr>
          <p:cNvSpPr txBox="1"/>
          <p:nvPr/>
        </p:nvSpPr>
        <p:spPr>
          <a:xfrm>
            <a:off x="3660728" y="3753529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7" name="TextBox 54">
            <a:extLst>
              <a:ext uri="{FF2B5EF4-FFF2-40B4-BE49-F238E27FC236}">
                <a16:creationId xmlns:a16="http://schemas.microsoft.com/office/drawing/2014/main" id="{01BE2996-3F8F-B95E-ACA4-C2990BB1F81F}"/>
              </a:ext>
            </a:extLst>
          </p:cNvPr>
          <p:cNvSpPr txBox="1"/>
          <p:nvPr/>
        </p:nvSpPr>
        <p:spPr>
          <a:xfrm>
            <a:off x="2724328" y="4126452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8" name="TextBox 56">
            <a:extLst>
              <a:ext uri="{FF2B5EF4-FFF2-40B4-BE49-F238E27FC236}">
                <a16:creationId xmlns:a16="http://schemas.microsoft.com/office/drawing/2014/main" id="{4C302B11-BD4C-E6BF-341F-0E315E21D8B4}"/>
              </a:ext>
            </a:extLst>
          </p:cNvPr>
          <p:cNvSpPr txBox="1"/>
          <p:nvPr/>
        </p:nvSpPr>
        <p:spPr>
          <a:xfrm>
            <a:off x="1802446" y="4462805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9" name="TextBox 57">
            <a:extLst>
              <a:ext uri="{FF2B5EF4-FFF2-40B4-BE49-F238E27FC236}">
                <a16:creationId xmlns:a16="http://schemas.microsoft.com/office/drawing/2014/main" id="{F685B2DB-8890-1C3A-626F-57A42E41B679}"/>
              </a:ext>
            </a:extLst>
          </p:cNvPr>
          <p:cNvSpPr txBox="1"/>
          <p:nvPr/>
        </p:nvSpPr>
        <p:spPr>
          <a:xfrm>
            <a:off x="888275" y="4779982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0" name="TextBox 58">
            <a:extLst>
              <a:ext uri="{FF2B5EF4-FFF2-40B4-BE49-F238E27FC236}">
                <a16:creationId xmlns:a16="http://schemas.microsoft.com/office/drawing/2014/main" id="{50E1D635-896E-B852-BF40-D574A6D1CD3A}"/>
              </a:ext>
            </a:extLst>
          </p:cNvPr>
          <p:cNvSpPr txBox="1"/>
          <p:nvPr/>
        </p:nvSpPr>
        <p:spPr>
          <a:xfrm>
            <a:off x="7384551" y="2473940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21" name="TextBox 59">
            <a:extLst>
              <a:ext uri="{FF2B5EF4-FFF2-40B4-BE49-F238E27FC236}">
                <a16:creationId xmlns:a16="http://schemas.microsoft.com/office/drawing/2014/main" id="{232A55B3-F6A2-7069-2D7A-2589EA89C628}"/>
              </a:ext>
            </a:extLst>
          </p:cNvPr>
          <p:cNvSpPr txBox="1"/>
          <p:nvPr/>
        </p:nvSpPr>
        <p:spPr>
          <a:xfrm>
            <a:off x="461533" y="5245036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60">
            <a:extLst>
              <a:ext uri="{FF2B5EF4-FFF2-40B4-BE49-F238E27FC236}">
                <a16:creationId xmlns:a16="http://schemas.microsoft.com/office/drawing/2014/main" id="{14CBAF0B-E363-6429-8A9E-678072B45A18}"/>
              </a:ext>
            </a:extLst>
          </p:cNvPr>
          <p:cNvSpPr txBox="1"/>
          <p:nvPr/>
        </p:nvSpPr>
        <p:spPr>
          <a:xfrm>
            <a:off x="1475396" y="4859879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61">
            <a:extLst>
              <a:ext uri="{FF2B5EF4-FFF2-40B4-BE49-F238E27FC236}">
                <a16:creationId xmlns:a16="http://schemas.microsoft.com/office/drawing/2014/main" id="{9FCBB12A-1EF6-5D1B-C62C-5EE8ADC9545F}"/>
              </a:ext>
            </a:extLst>
          </p:cNvPr>
          <p:cNvSpPr txBox="1"/>
          <p:nvPr/>
        </p:nvSpPr>
        <p:spPr>
          <a:xfrm>
            <a:off x="2154978" y="4631952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62">
            <a:extLst>
              <a:ext uri="{FF2B5EF4-FFF2-40B4-BE49-F238E27FC236}">
                <a16:creationId xmlns:a16="http://schemas.microsoft.com/office/drawing/2014/main" id="{678C5D94-D49A-8F9A-B60E-02F4ADFF3279}"/>
              </a:ext>
            </a:extLst>
          </p:cNvPr>
          <p:cNvSpPr txBox="1"/>
          <p:nvPr/>
        </p:nvSpPr>
        <p:spPr>
          <a:xfrm>
            <a:off x="2379881" y="4559407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63">
            <a:extLst>
              <a:ext uri="{FF2B5EF4-FFF2-40B4-BE49-F238E27FC236}">
                <a16:creationId xmlns:a16="http://schemas.microsoft.com/office/drawing/2014/main" id="{F12CCF49-7B03-CDD6-6A13-38D43A0D77E9}"/>
              </a:ext>
            </a:extLst>
          </p:cNvPr>
          <p:cNvSpPr txBox="1"/>
          <p:nvPr/>
        </p:nvSpPr>
        <p:spPr>
          <a:xfrm>
            <a:off x="2752082" y="4428511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extBox 64">
            <a:extLst>
              <a:ext uri="{FF2B5EF4-FFF2-40B4-BE49-F238E27FC236}">
                <a16:creationId xmlns:a16="http://schemas.microsoft.com/office/drawing/2014/main" id="{451FFDB3-6330-A9C1-7257-29CB075E1549}"/>
              </a:ext>
            </a:extLst>
          </p:cNvPr>
          <p:cNvSpPr txBox="1"/>
          <p:nvPr/>
        </p:nvSpPr>
        <p:spPr>
          <a:xfrm>
            <a:off x="3360236" y="4194561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TextBox 65">
            <a:extLst>
              <a:ext uri="{FF2B5EF4-FFF2-40B4-BE49-F238E27FC236}">
                <a16:creationId xmlns:a16="http://schemas.microsoft.com/office/drawing/2014/main" id="{878D82A7-83F5-E160-0033-C81D9E56E3E1}"/>
              </a:ext>
            </a:extLst>
          </p:cNvPr>
          <p:cNvSpPr txBox="1"/>
          <p:nvPr/>
        </p:nvSpPr>
        <p:spPr>
          <a:xfrm>
            <a:off x="4251359" y="3883884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TextBox 66">
            <a:extLst>
              <a:ext uri="{FF2B5EF4-FFF2-40B4-BE49-F238E27FC236}">
                <a16:creationId xmlns:a16="http://schemas.microsoft.com/office/drawing/2014/main" id="{8AFF9EE3-104D-EA91-1103-CF743C8702A3}"/>
              </a:ext>
            </a:extLst>
          </p:cNvPr>
          <p:cNvSpPr txBox="1"/>
          <p:nvPr/>
        </p:nvSpPr>
        <p:spPr>
          <a:xfrm>
            <a:off x="4475237" y="3810427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TextBox 67">
            <a:extLst>
              <a:ext uri="{FF2B5EF4-FFF2-40B4-BE49-F238E27FC236}">
                <a16:creationId xmlns:a16="http://schemas.microsoft.com/office/drawing/2014/main" id="{F7FF8C55-4C2D-1E74-34F8-FDC6A35087C4}"/>
              </a:ext>
            </a:extLst>
          </p:cNvPr>
          <p:cNvSpPr txBox="1"/>
          <p:nvPr/>
        </p:nvSpPr>
        <p:spPr>
          <a:xfrm>
            <a:off x="5176437" y="3404652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TextBox 68">
            <a:extLst>
              <a:ext uri="{FF2B5EF4-FFF2-40B4-BE49-F238E27FC236}">
                <a16:creationId xmlns:a16="http://schemas.microsoft.com/office/drawing/2014/main" id="{901B479D-1E9C-1062-BE06-FC5868B83089}"/>
              </a:ext>
            </a:extLst>
          </p:cNvPr>
          <p:cNvSpPr txBox="1"/>
          <p:nvPr/>
        </p:nvSpPr>
        <p:spPr>
          <a:xfrm>
            <a:off x="5255689" y="3610130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TextBox 69">
            <a:extLst>
              <a:ext uri="{FF2B5EF4-FFF2-40B4-BE49-F238E27FC236}">
                <a16:creationId xmlns:a16="http://schemas.microsoft.com/office/drawing/2014/main" id="{62AD5B86-2529-4069-C131-04492D2835BE}"/>
              </a:ext>
            </a:extLst>
          </p:cNvPr>
          <p:cNvSpPr txBox="1"/>
          <p:nvPr/>
        </p:nvSpPr>
        <p:spPr>
          <a:xfrm>
            <a:off x="5453761" y="3524374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2" name="TextBox 70">
            <a:extLst>
              <a:ext uri="{FF2B5EF4-FFF2-40B4-BE49-F238E27FC236}">
                <a16:creationId xmlns:a16="http://schemas.microsoft.com/office/drawing/2014/main" id="{881F38D6-0751-0E43-FA33-D090331DA4F7}"/>
              </a:ext>
            </a:extLst>
          </p:cNvPr>
          <p:cNvSpPr txBox="1"/>
          <p:nvPr/>
        </p:nvSpPr>
        <p:spPr>
          <a:xfrm>
            <a:off x="5660812" y="3381742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81343B25-99BE-7AF1-1715-F2AEE371561D}"/>
              </a:ext>
            </a:extLst>
          </p:cNvPr>
          <p:cNvSpPr txBox="1"/>
          <p:nvPr/>
        </p:nvSpPr>
        <p:spPr>
          <a:xfrm>
            <a:off x="6749430" y="3042004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5" name="TextBox 74">
            <a:extLst>
              <a:ext uri="{FF2B5EF4-FFF2-40B4-BE49-F238E27FC236}">
                <a16:creationId xmlns:a16="http://schemas.microsoft.com/office/drawing/2014/main" id="{D11FD477-0A0C-A492-7A7E-A6BCC2CFCB40}"/>
              </a:ext>
            </a:extLst>
          </p:cNvPr>
          <p:cNvSpPr txBox="1"/>
          <p:nvPr/>
        </p:nvSpPr>
        <p:spPr>
          <a:xfrm>
            <a:off x="8331305" y="2476854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0A7DD6-A59E-CAC5-8C0A-CD809E0876DE}"/>
              </a:ext>
            </a:extLst>
          </p:cNvPr>
          <p:cNvSpPr/>
          <p:nvPr/>
        </p:nvSpPr>
        <p:spPr>
          <a:xfrm>
            <a:off x="218157" y="1605104"/>
            <a:ext cx="4381874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  <a:cs typeface="Arial" panose="020B0604020202020204" pitchFamily="34" charset="0"/>
              </a:rPr>
              <a:t>PRESENT situation:</a:t>
            </a:r>
          </a:p>
          <a:p>
            <a:pPr algn="just"/>
            <a:endParaRPr lang="en-US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+mj-lt"/>
                <a:cs typeface="Arial" panose="020B0604020202020204" pitchFamily="34" charset="0"/>
              </a:rPr>
              <a:t>13. </a:t>
            </a:r>
            <a:r>
              <a:rPr lang="en-US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Contract SIGNED on </a:t>
            </a:r>
            <a:r>
              <a:rPr lang="en-US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March 2024, </a:t>
            </a:r>
            <a:r>
              <a:rPr lang="en-US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between IP Telecom and ASN</a:t>
            </a:r>
            <a:endParaRPr lang="en-US" dirty="0">
              <a:latin typeface="+mj-lt"/>
              <a:cs typeface="Arial" panose="020B0604020202020204" pitchFamily="34" charset="0"/>
            </a:endParaRPr>
          </a:p>
          <a:p>
            <a:pPr algn="just"/>
            <a:endParaRPr lang="en-US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+mj-lt"/>
                <a:cs typeface="Arial" panose="020B0604020202020204" pitchFamily="34" charset="0"/>
              </a:rPr>
              <a:t>14. </a:t>
            </a:r>
            <a:r>
              <a:rPr lang="en-US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Project under implementation, full operation on 2026</a:t>
            </a:r>
            <a:endParaRPr lang="en-US" dirty="0">
              <a:latin typeface="+mj-lt"/>
              <a:cs typeface="Arial" panose="020B0604020202020204" pitchFamily="34" charset="0"/>
            </a:endParaRPr>
          </a:p>
          <a:p>
            <a:pPr algn="just"/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A15E38D-5D23-91AA-5B4E-94CA5A9BEE3D}"/>
              </a:ext>
            </a:extLst>
          </p:cNvPr>
          <p:cNvSpPr/>
          <p:nvPr/>
        </p:nvSpPr>
        <p:spPr>
          <a:xfrm>
            <a:off x="8195190" y="2269810"/>
            <a:ext cx="489669" cy="626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A95E9D2-789F-0836-5B47-F151B1877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/>
              <a:t>SMART CAM timeline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929C7F-210C-45E5-F393-F4908BFCB797}"/>
              </a:ext>
            </a:extLst>
          </p:cNvPr>
          <p:cNvSpPr txBox="1"/>
          <p:nvPr/>
        </p:nvSpPr>
        <p:spPr>
          <a:xfrm>
            <a:off x="5597241" y="4365889"/>
            <a:ext cx="3349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/>
                </a:solidFill>
              </a:rPr>
              <a:t>~154 M€ </a:t>
            </a:r>
            <a:r>
              <a:rPr lang="pt-PT" dirty="0">
                <a:solidFill>
                  <a:schemeClr val="accent1"/>
                </a:solidFill>
              </a:rPr>
              <a:t>(Telecom + </a:t>
            </a:r>
            <a:r>
              <a:rPr lang="pt-PT" dirty="0" err="1">
                <a:solidFill>
                  <a:schemeClr val="accent1"/>
                </a:solidFill>
              </a:rPr>
              <a:t>Observer</a:t>
            </a:r>
            <a:r>
              <a:rPr lang="pt-PT" dirty="0">
                <a:solidFill>
                  <a:schemeClr val="accent1"/>
                </a:solidFill>
              </a:rPr>
              <a:t>)</a:t>
            </a:r>
          </a:p>
          <a:p>
            <a:endParaRPr lang="pt-PT" dirty="0">
              <a:solidFill>
                <a:schemeClr val="accent1"/>
              </a:solidFill>
            </a:endParaRPr>
          </a:p>
          <a:p>
            <a:r>
              <a:rPr lang="pt-PT" b="1" dirty="0">
                <a:solidFill>
                  <a:schemeClr val="accent1"/>
                </a:solidFill>
              </a:rPr>
              <a:t>20</a:t>
            </a:r>
            <a:r>
              <a:rPr lang="pt-PT" dirty="0">
                <a:solidFill>
                  <a:schemeClr val="accent1"/>
                </a:solidFill>
              </a:rPr>
              <a:t> </a:t>
            </a:r>
            <a:r>
              <a:rPr lang="pt-PT" dirty="0" err="1">
                <a:solidFill>
                  <a:schemeClr val="accent1"/>
                </a:solidFill>
              </a:rPr>
              <a:t>repeaters</a:t>
            </a:r>
            <a:r>
              <a:rPr lang="pt-PT" dirty="0">
                <a:solidFill>
                  <a:schemeClr val="accent1"/>
                </a:solidFill>
              </a:rPr>
              <a:t> </a:t>
            </a:r>
            <a:r>
              <a:rPr lang="pt-PT" dirty="0" err="1">
                <a:solidFill>
                  <a:schemeClr val="accent1"/>
                </a:solidFill>
              </a:rPr>
              <a:t>instrumented</a:t>
            </a:r>
            <a:r>
              <a:rPr lang="pt-PT" dirty="0">
                <a:solidFill>
                  <a:schemeClr val="accent1"/>
                </a:solidFill>
              </a:rPr>
              <a:t> </a:t>
            </a:r>
            <a:r>
              <a:rPr lang="pt-PT" sz="1600" dirty="0">
                <a:solidFill>
                  <a:schemeClr val="accent1"/>
                </a:solidFill>
              </a:rPr>
              <a:t>(</a:t>
            </a:r>
            <a:r>
              <a:rPr lang="pt-PT" sz="1600" dirty="0" err="1">
                <a:solidFill>
                  <a:schemeClr val="accent1"/>
                </a:solidFill>
              </a:rPr>
              <a:t>accelerometer</a:t>
            </a:r>
            <a:r>
              <a:rPr lang="pt-PT" sz="1600" dirty="0">
                <a:solidFill>
                  <a:schemeClr val="accent1"/>
                </a:solidFill>
              </a:rPr>
              <a:t>, BB </a:t>
            </a:r>
            <a:r>
              <a:rPr lang="pt-PT" sz="1600" dirty="0" err="1">
                <a:solidFill>
                  <a:schemeClr val="accent1"/>
                </a:solidFill>
              </a:rPr>
              <a:t>seismometer</a:t>
            </a:r>
            <a:r>
              <a:rPr lang="pt-PT" sz="1600" dirty="0">
                <a:solidFill>
                  <a:schemeClr val="accent1"/>
                </a:solidFill>
              </a:rPr>
              <a:t>, APG </a:t>
            </a:r>
            <a:r>
              <a:rPr lang="pt-PT" sz="1600" dirty="0" err="1">
                <a:solidFill>
                  <a:schemeClr val="accent1"/>
                </a:solidFill>
              </a:rPr>
              <a:t>and</a:t>
            </a:r>
            <a:r>
              <a:rPr lang="pt-PT" sz="1600" dirty="0">
                <a:solidFill>
                  <a:schemeClr val="accent1"/>
                </a:solidFill>
              </a:rPr>
              <a:t> </a:t>
            </a:r>
            <a:r>
              <a:rPr lang="pt-PT" sz="1600" dirty="0" err="1">
                <a:solidFill>
                  <a:schemeClr val="accent1"/>
                </a:solidFill>
              </a:rPr>
              <a:t>thermometer</a:t>
            </a:r>
            <a:r>
              <a:rPr lang="pt-PT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180550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“Tsunami Ready” Initiatives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761" y="1999063"/>
            <a:ext cx="1901557" cy="11275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349" y="1031943"/>
            <a:ext cx="1901557" cy="101856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646" y="1051535"/>
            <a:ext cx="3577740" cy="4338363"/>
          </a:xfrm>
          <a:prstGeom prst="rect">
            <a:avLst/>
          </a:prstGeom>
        </p:spPr>
      </p:pic>
      <p:cxnSp>
        <p:nvCxnSpPr>
          <p:cNvPr id="13" name="Conexão reta unidirecional 12"/>
          <p:cNvCxnSpPr>
            <a:cxnSpLocks/>
          </p:cNvCxnSpPr>
          <p:nvPr/>
        </p:nvCxnSpPr>
        <p:spPr>
          <a:xfrm>
            <a:off x="4389784" y="2235169"/>
            <a:ext cx="844237" cy="486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/>
          <p:cNvCxnSpPr>
            <a:cxnSpLocks/>
            <a:stCxn id="25" idx="0"/>
          </p:cNvCxnSpPr>
          <p:nvPr/>
        </p:nvCxnSpPr>
        <p:spPr>
          <a:xfrm flipV="1">
            <a:off x="4396226" y="3021659"/>
            <a:ext cx="1115348" cy="861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unidirecional 17"/>
          <p:cNvCxnSpPr>
            <a:cxnSpLocks/>
          </p:cNvCxnSpPr>
          <p:nvPr/>
        </p:nvCxnSpPr>
        <p:spPr>
          <a:xfrm flipV="1">
            <a:off x="5018892" y="4849049"/>
            <a:ext cx="747009" cy="383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unidirecional 20"/>
          <p:cNvCxnSpPr>
            <a:cxnSpLocks/>
            <a:stCxn id="27" idx="0"/>
          </p:cNvCxnSpPr>
          <p:nvPr/>
        </p:nvCxnSpPr>
        <p:spPr>
          <a:xfrm flipV="1">
            <a:off x="5790428" y="4896101"/>
            <a:ext cx="186597" cy="2093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 flipH="1">
            <a:off x="3845590" y="2790206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Cascais</a:t>
            </a:r>
          </a:p>
        </p:txBody>
      </p:sp>
      <p:sp>
        <p:nvSpPr>
          <p:cNvPr id="24" name="CaixaDeTexto 23"/>
          <p:cNvSpPr txBox="1"/>
          <p:nvPr/>
        </p:nvSpPr>
        <p:spPr>
          <a:xfrm flipH="1">
            <a:off x="3910718" y="1865837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Lisbon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 flipH="1">
            <a:off x="3917160" y="3882660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Setúbal</a:t>
            </a:r>
          </a:p>
        </p:txBody>
      </p:sp>
      <p:sp>
        <p:nvSpPr>
          <p:cNvPr id="26" name="CaixaDeTexto 25"/>
          <p:cNvSpPr txBox="1"/>
          <p:nvPr/>
        </p:nvSpPr>
        <p:spPr>
          <a:xfrm flipH="1">
            <a:off x="4333828" y="5083726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Lagos</a:t>
            </a:r>
          </a:p>
        </p:txBody>
      </p:sp>
      <p:sp>
        <p:nvSpPr>
          <p:cNvPr id="27" name="CaixaDeTexto 26"/>
          <p:cNvSpPr txBox="1"/>
          <p:nvPr/>
        </p:nvSpPr>
        <p:spPr>
          <a:xfrm flipH="1">
            <a:off x="5234021" y="5105402"/>
            <a:ext cx="111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Portimão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956" y="3508498"/>
            <a:ext cx="931898" cy="1241503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5768" y="3360279"/>
            <a:ext cx="1627022" cy="1355852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060" y="3091101"/>
            <a:ext cx="835752" cy="11161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4048" y="4920945"/>
            <a:ext cx="873208" cy="136438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6497" y="4949840"/>
            <a:ext cx="964416" cy="141810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698" y="5906070"/>
            <a:ext cx="1247491" cy="29179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7983" y="5436685"/>
            <a:ext cx="1119065" cy="57538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50" y="968387"/>
            <a:ext cx="1616399" cy="946652"/>
          </a:xfrm>
          <a:prstGeom prst="rect">
            <a:avLst/>
          </a:prstGeom>
        </p:spPr>
      </p:pic>
      <p:cxnSp>
        <p:nvCxnSpPr>
          <p:cNvPr id="14" name="Conexão reta unidirecional 20">
            <a:extLst>
              <a:ext uri="{FF2B5EF4-FFF2-40B4-BE49-F238E27FC236}">
                <a16:creationId xmlns:a16="http://schemas.microsoft.com/office/drawing/2014/main" id="{A480EC1C-BB95-FD65-A018-DD7988D0345F}"/>
              </a:ext>
            </a:extLst>
          </p:cNvPr>
          <p:cNvCxnSpPr>
            <a:cxnSpLocks/>
          </p:cNvCxnSpPr>
          <p:nvPr/>
        </p:nvCxnSpPr>
        <p:spPr>
          <a:xfrm flipH="1" flipV="1">
            <a:off x="6236750" y="4907431"/>
            <a:ext cx="427263" cy="324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26">
            <a:extLst>
              <a:ext uri="{FF2B5EF4-FFF2-40B4-BE49-F238E27FC236}">
                <a16:creationId xmlns:a16="http://schemas.microsoft.com/office/drawing/2014/main" id="{B11070B2-E9FF-2EF3-C77B-719F309D88B3}"/>
              </a:ext>
            </a:extLst>
          </p:cNvPr>
          <p:cNvSpPr txBox="1"/>
          <p:nvPr/>
        </p:nvSpPr>
        <p:spPr>
          <a:xfrm flipH="1">
            <a:off x="6416940" y="5105402"/>
            <a:ext cx="111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Loulé</a:t>
            </a:r>
          </a:p>
        </p:txBody>
      </p:sp>
      <p:sp>
        <p:nvSpPr>
          <p:cNvPr id="39" name="CaixaDeTexto 23">
            <a:extLst>
              <a:ext uri="{FF2B5EF4-FFF2-40B4-BE49-F238E27FC236}">
                <a16:creationId xmlns:a16="http://schemas.microsoft.com/office/drawing/2014/main" id="{1FD41AD0-6F9E-45AC-567B-3E4B90B0AE56}"/>
              </a:ext>
            </a:extLst>
          </p:cNvPr>
          <p:cNvSpPr txBox="1"/>
          <p:nvPr/>
        </p:nvSpPr>
        <p:spPr>
          <a:xfrm flipH="1">
            <a:off x="4025220" y="1452753"/>
            <a:ext cx="139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2">
                    <a:lumMod val="90000"/>
                  </a:schemeClr>
                </a:solidFill>
              </a:rPr>
              <a:t>(Lourinhã)</a:t>
            </a:r>
          </a:p>
        </p:txBody>
      </p:sp>
      <p:cxnSp>
        <p:nvCxnSpPr>
          <p:cNvPr id="40" name="Conexão reta unidirecional 12">
            <a:extLst>
              <a:ext uri="{FF2B5EF4-FFF2-40B4-BE49-F238E27FC236}">
                <a16:creationId xmlns:a16="http://schemas.microsoft.com/office/drawing/2014/main" id="{175A900B-CCA6-AB6F-AAAE-162F2C936078}"/>
              </a:ext>
            </a:extLst>
          </p:cNvPr>
          <p:cNvCxnSpPr>
            <a:cxnSpLocks/>
          </p:cNvCxnSpPr>
          <p:nvPr/>
        </p:nvCxnSpPr>
        <p:spPr>
          <a:xfrm>
            <a:off x="4655434" y="1744599"/>
            <a:ext cx="296473" cy="42129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ixaDeTexto 23">
            <a:extLst>
              <a:ext uri="{FF2B5EF4-FFF2-40B4-BE49-F238E27FC236}">
                <a16:creationId xmlns:a16="http://schemas.microsoft.com/office/drawing/2014/main" id="{F787A737-E0E4-0D20-8A0F-71E3526A5612}"/>
              </a:ext>
            </a:extLst>
          </p:cNvPr>
          <p:cNvSpPr txBox="1"/>
          <p:nvPr/>
        </p:nvSpPr>
        <p:spPr>
          <a:xfrm flipH="1">
            <a:off x="3875528" y="3234660"/>
            <a:ext cx="139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2">
                    <a:lumMod val="90000"/>
                  </a:schemeClr>
                </a:solidFill>
              </a:rPr>
              <a:t>(Sesimbra)</a:t>
            </a:r>
          </a:p>
        </p:txBody>
      </p:sp>
      <p:cxnSp>
        <p:nvCxnSpPr>
          <p:cNvPr id="46" name="Conexão reta unidirecional 20">
            <a:extLst>
              <a:ext uri="{FF2B5EF4-FFF2-40B4-BE49-F238E27FC236}">
                <a16:creationId xmlns:a16="http://schemas.microsoft.com/office/drawing/2014/main" id="{75B46943-9990-B455-63B2-5FBF8EBA1069}"/>
              </a:ext>
            </a:extLst>
          </p:cNvPr>
          <p:cNvCxnSpPr>
            <a:cxnSpLocks/>
          </p:cNvCxnSpPr>
          <p:nvPr/>
        </p:nvCxnSpPr>
        <p:spPr>
          <a:xfrm flipV="1">
            <a:off x="4700182" y="2810508"/>
            <a:ext cx="251725" cy="1902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12">
            <a:extLst>
              <a:ext uri="{FF2B5EF4-FFF2-40B4-BE49-F238E27FC236}">
                <a16:creationId xmlns:a16="http://schemas.microsoft.com/office/drawing/2014/main" id="{016F10C3-A73B-EA96-8C90-1ADA2C9E4BA0}"/>
              </a:ext>
            </a:extLst>
          </p:cNvPr>
          <p:cNvCxnSpPr>
            <a:cxnSpLocks/>
          </p:cNvCxnSpPr>
          <p:nvPr/>
        </p:nvCxnSpPr>
        <p:spPr>
          <a:xfrm flipV="1">
            <a:off x="4813329" y="3045973"/>
            <a:ext cx="471181" cy="27768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4C4B50-9CE4-C016-376A-E54FEB285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47" y="5436685"/>
            <a:ext cx="1431561" cy="5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8A30CFA-D894-8D98-3ED2-EF20707D78B9}"/>
              </a:ext>
            </a:extLst>
          </p:cNvPr>
          <p:cNvSpPr/>
          <p:nvPr/>
        </p:nvSpPr>
        <p:spPr>
          <a:xfrm>
            <a:off x="3716051" y="2900920"/>
            <a:ext cx="1179309" cy="232627"/>
          </a:xfrm>
          <a:prstGeom prst="ellipse">
            <a:avLst/>
          </a:prstGeom>
          <a:noFill/>
          <a:ln w="317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B6574F-6C09-A3B1-CFE0-6300D69779B0}"/>
              </a:ext>
            </a:extLst>
          </p:cNvPr>
          <p:cNvSpPr/>
          <p:nvPr/>
        </p:nvSpPr>
        <p:spPr>
          <a:xfrm>
            <a:off x="6236751" y="5178947"/>
            <a:ext cx="958134" cy="232627"/>
          </a:xfrm>
          <a:prstGeom prst="ellipse">
            <a:avLst/>
          </a:prstGeom>
          <a:noFill/>
          <a:ln w="317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163D0F-46F3-BA74-3BDF-0C3AACDB30D0}"/>
              </a:ext>
            </a:extLst>
          </p:cNvPr>
          <p:cNvCxnSpPr>
            <a:cxnSpLocks/>
          </p:cNvCxnSpPr>
          <p:nvPr/>
        </p:nvCxnSpPr>
        <p:spPr>
          <a:xfrm>
            <a:off x="4912778" y="3000749"/>
            <a:ext cx="2676664" cy="38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FBBF28-9CE1-C440-16F1-C1F48619C335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7054570" y="3323653"/>
            <a:ext cx="611165" cy="18893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8D4433E-757D-B281-C58D-99DEFCC2D09E}"/>
              </a:ext>
            </a:extLst>
          </p:cNvPr>
          <p:cNvSpPr txBox="1"/>
          <p:nvPr/>
        </p:nvSpPr>
        <p:spPr>
          <a:xfrm>
            <a:off x="7506386" y="2539084"/>
            <a:ext cx="1584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to </a:t>
            </a:r>
            <a:r>
              <a:rPr lang="pt-PT" sz="1600" dirty="0" err="1"/>
              <a:t>become</a:t>
            </a:r>
            <a:endParaRPr lang="pt-PT" sz="1600" dirty="0"/>
          </a:p>
          <a:p>
            <a:r>
              <a:rPr lang="pt-PT" sz="1600" dirty="0"/>
              <a:t>TSUNAMI READY</a:t>
            </a:r>
          </a:p>
          <a:p>
            <a:r>
              <a:rPr lang="pt-PT" sz="1200" dirty="0" err="1"/>
              <a:t>coastwave</a:t>
            </a:r>
            <a:r>
              <a:rPr lang="pt-PT" sz="1200" dirty="0"/>
              <a:t> 2.0</a:t>
            </a:r>
          </a:p>
        </p:txBody>
      </p:sp>
    </p:spTree>
    <p:extLst>
      <p:ext uri="{BB962C8B-B14F-4D97-AF65-F5344CB8AC3E}">
        <p14:creationId xmlns:p14="http://schemas.microsoft.com/office/powerpoint/2010/main" val="1564051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11" grpId="0" animBg="1"/>
      <p:bldP spid="12" grpId="0" animBg="1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87866" y="3167173"/>
            <a:ext cx="8458200" cy="604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20C4F4"/>
                </a:solidFill>
              </a:rPr>
              <a:t>Thank you for your attention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PT.NTWC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8" y="963021"/>
            <a:ext cx="2252439" cy="1430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001" y="977888"/>
            <a:ext cx="2320838" cy="1440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ED89A-94CD-CA78-D1B8-DA4243C14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73" y="2888788"/>
            <a:ext cx="4521266" cy="2872334"/>
          </a:xfrm>
          <a:prstGeom prst="rect">
            <a:avLst/>
          </a:prstGeom>
        </p:spPr>
      </p:pic>
      <p:pic>
        <p:nvPicPr>
          <p:cNvPr id="7" name="Imagem 3">
            <a:extLst>
              <a:ext uri="{FF2B5EF4-FFF2-40B4-BE49-F238E27FC236}">
                <a16:creationId xmlns:a16="http://schemas.microsoft.com/office/drawing/2014/main" id="{9B954815-4D48-6EDC-1A55-600B0D131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491" y="2806719"/>
            <a:ext cx="3250957" cy="197139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4ECB66A6-076D-91D2-BFBA-D3421420F45B}"/>
              </a:ext>
            </a:extLst>
          </p:cNvPr>
          <p:cNvSpPr txBox="1"/>
          <p:nvPr/>
        </p:nvSpPr>
        <p:spPr>
          <a:xfrm>
            <a:off x="5432492" y="2859918"/>
            <a:ext cx="2870478" cy="38472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b="1" dirty="0" err="1"/>
              <a:t>Subscribers</a:t>
            </a:r>
            <a:r>
              <a:rPr lang="pt-PT" sz="1400" b="1" dirty="0"/>
              <a:t>:</a:t>
            </a:r>
            <a:endParaRPr lang="pt-PT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E956DF-9F83-41F8-26E3-CEB83647A818}"/>
              </a:ext>
            </a:extLst>
          </p:cNvPr>
          <p:cNvSpPr txBox="1"/>
          <p:nvPr/>
        </p:nvSpPr>
        <p:spPr>
          <a:xfrm>
            <a:off x="5432491" y="1224170"/>
            <a:ext cx="3521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tx2"/>
                </a:solidFill>
              </a:rPr>
              <a:t>NTWC</a:t>
            </a:r>
            <a:r>
              <a:rPr lang="pt-PT" sz="1600" dirty="0">
                <a:solidFill>
                  <a:schemeClr val="tx2"/>
                </a:solidFill>
              </a:rPr>
              <a:t> – </a:t>
            </a:r>
            <a:r>
              <a:rPr lang="pt-PT" sz="1600" dirty="0" err="1">
                <a:solidFill>
                  <a:schemeClr val="tx2"/>
                </a:solidFill>
              </a:rPr>
              <a:t>November</a:t>
            </a:r>
            <a:r>
              <a:rPr lang="pt-PT" sz="1600" dirty="0">
                <a:solidFill>
                  <a:schemeClr val="tx2"/>
                </a:solidFill>
              </a:rPr>
              <a:t> 2017</a:t>
            </a:r>
          </a:p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tx2"/>
                </a:solidFill>
              </a:rPr>
              <a:t>CTSP</a:t>
            </a:r>
            <a:r>
              <a:rPr lang="pt-PT" sz="1600" dirty="0">
                <a:solidFill>
                  <a:schemeClr val="tx2"/>
                </a:solidFill>
              </a:rPr>
              <a:t> - </a:t>
            </a:r>
            <a:r>
              <a:rPr lang="pt-PT" sz="1600" dirty="0" err="1">
                <a:solidFill>
                  <a:schemeClr val="tx2"/>
                </a:solidFill>
              </a:rPr>
              <a:t>January</a:t>
            </a:r>
            <a:r>
              <a:rPr lang="pt-PT" sz="1600" dirty="0">
                <a:solidFill>
                  <a:schemeClr val="tx2"/>
                </a:solidFill>
              </a:rPr>
              <a:t> 2018</a:t>
            </a:r>
          </a:p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b="1" dirty="0" err="1">
                <a:solidFill>
                  <a:schemeClr val="tx2"/>
                </a:solidFill>
              </a:rPr>
              <a:t>Accreditation</a:t>
            </a:r>
            <a:r>
              <a:rPr lang="pt-PT" sz="1600" b="1" dirty="0">
                <a:solidFill>
                  <a:schemeClr val="tx2"/>
                </a:solidFill>
              </a:rPr>
              <a:t> as TSP </a:t>
            </a:r>
            <a:r>
              <a:rPr lang="pt-PT" sz="1600" b="1" dirty="0" err="1">
                <a:solidFill>
                  <a:schemeClr val="tx2"/>
                </a:solidFill>
              </a:rPr>
              <a:t>on</a:t>
            </a:r>
            <a:r>
              <a:rPr lang="pt-PT" sz="1600" b="1" dirty="0">
                <a:solidFill>
                  <a:schemeClr val="tx2"/>
                </a:solidFill>
              </a:rPr>
              <a:t> 2019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752366-9F4D-6FBF-FDA7-872049DB722D}"/>
              </a:ext>
            </a:extLst>
          </p:cNvPr>
          <p:cNvCxnSpPr/>
          <p:nvPr/>
        </p:nvCxnSpPr>
        <p:spPr>
          <a:xfrm>
            <a:off x="397934" y="2612571"/>
            <a:ext cx="84744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92F8DD-78AF-8C61-9A92-F2D00675D112}"/>
              </a:ext>
            </a:extLst>
          </p:cNvPr>
          <p:cNvCxnSpPr/>
          <p:nvPr/>
        </p:nvCxnSpPr>
        <p:spPr>
          <a:xfrm>
            <a:off x="5085806" y="2612571"/>
            <a:ext cx="0" cy="36227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A177F5-60BE-8080-AC57-E3ADF883C0AE}"/>
              </a:ext>
            </a:extLst>
          </p:cNvPr>
          <p:cNvSpPr txBox="1"/>
          <p:nvPr/>
        </p:nvSpPr>
        <p:spPr>
          <a:xfrm>
            <a:off x="5353629" y="4866847"/>
            <a:ext cx="339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C00000"/>
                </a:solidFill>
              </a:rPr>
              <a:t>Portugal, </a:t>
            </a:r>
            <a:r>
              <a:rPr lang="pt-PT" sz="1400" dirty="0" err="1">
                <a:solidFill>
                  <a:srgbClr val="C00000"/>
                </a:solidFill>
              </a:rPr>
              <a:t>Spain</a:t>
            </a:r>
            <a:r>
              <a:rPr lang="pt-PT" sz="1400" dirty="0">
                <a:solidFill>
                  <a:srgbClr val="C00000"/>
                </a:solidFill>
              </a:rPr>
              <a:t>, France, </a:t>
            </a:r>
            <a:r>
              <a:rPr lang="pt-PT" sz="1400" dirty="0" err="1">
                <a:solidFill>
                  <a:srgbClr val="C00000"/>
                </a:solidFill>
              </a:rPr>
              <a:t>Morocco</a:t>
            </a:r>
            <a:r>
              <a:rPr lang="pt-PT" sz="1400" dirty="0">
                <a:solidFill>
                  <a:srgbClr val="C00000"/>
                </a:solidFill>
              </a:rPr>
              <a:t>, </a:t>
            </a:r>
            <a:r>
              <a:rPr lang="pt-PT" sz="1400" dirty="0" err="1">
                <a:solidFill>
                  <a:srgbClr val="C00000"/>
                </a:solidFill>
              </a:rPr>
              <a:t>Germany</a:t>
            </a:r>
            <a:r>
              <a:rPr lang="pt-PT" sz="1400" dirty="0">
                <a:solidFill>
                  <a:srgbClr val="C00000"/>
                </a:solidFill>
              </a:rPr>
              <a:t>, UK, </a:t>
            </a:r>
            <a:r>
              <a:rPr lang="pt-PT" sz="1400" dirty="0" err="1">
                <a:solidFill>
                  <a:srgbClr val="C00000"/>
                </a:solidFill>
              </a:rPr>
              <a:t>Denmark</a:t>
            </a:r>
            <a:r>
              <a:rPr lang="pt-PT" sz="1400" dirty="0">
                <a:solidFill>
                  <a:srgbClr val="C00000"/>
                </a:solidFill>
              </a:rPr>
              <a:t>, </a:t>
            </a:r>
            <a:r>
              <a:rPr lang="pt-PT" sz="1400" dirty="0" err="1">
                <a:solidFill>
                  <a:srgbClr val="C00000"/>
                </a:solidFill>
              </a:rPr>
              <a:t>Turkey</a:t>
            </a:r>
            <a:r>
              <a:rPr lang="pt-PT" sz="1400" dirty="0">
                <a:solidFill>
                  <a:srgbClr val="C00000"/>
                </a:solidFill>
              </a:rPr>
              <a:t>, </a:t>
            </a:r>
            <a:r>
              <a:rPr lang="pt-PT" sz="1400" dirty="0" err="1">
                <a:solidFill>
                  <a:srgbClr val="C00000"/>
                </a:solidFill>
              </a:rPr>
              <a:t>Italy</a:t>
            </a:r>
            <a:r>
              <a:rPr lang="pt-PT" sz="1400" dirty="0">
                <a:solidFill>
                  <a:srgbClr val="C00000"/>
                </a:solidFill>
              </a:rPr>
              <a:t> </a:t>
            </a:r>
            <a:r>
              <a:rPr lang="pt-PT" sz="1400" dirty="0" err="1">
                <a:solidFill>
                  <a:srgbClr val="C00000"/>
                </a:solidFill>
              </a:rPr>
              <a:t>and</a:t>
            </a:r>
            <a:r>
              <a:rPr lang="pt-PT" sz="1400" dirty="0">
                <a:solidFill>
                  <a:srgbClr val="C00000"/>
                </a:solidFill>
              </a:rPr>
              <a:t> </a:t>
            </a:r>
            <a:r>
              <a:rPr lang="pt-PT" sz="1400" dirty="0" err="1">
                <a:solidFill>
                  <a:srgbClr val="C00000"/>
                </a:solidFill>
              </a:rPr>
              <a:t>Greece</a:t>
            </a:r>
            <a:endParaRPr lang="pt-PT" sz="1400" dirty="0">
              <a:solidFill>
                <a:srgbClr val="C00000"/>
              </a:solidFill>
            </a:endParaRPr>
          </a:p>
          <a:p>
            <a:endParaRPr lang="pt-PT" sz="1400" dirty="0">
              <a:solidFill>
                <a:srgbClr val="C00000"/>
              </a:solidFill>
            </a:endParaRPr>
          </a:p>
          <a:p>
            <a:r>
              <a:rPr lang="pt-PT" sz="1400" dirty="0">
                <a:solidFill>
                  <a:srgbClr val="C00000"/>
                </a:solidFill>
              </a:rPr>
              <a:t>JRC, IOC, ERCC</a:t>
            </a:r>
          </a:p>
        </p:txBody>
      </p:sp>
    </p:spTree>
    <p:extLst>
      <p:ext uri="{BB962C8B-B14F-4D97-AF65-F5344CB8AC3E}">
        <p14:creationId xmlns:p14="http://schemas.microsoft.com/office/powerpoint/2010/main" val="336008133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61" y="3615460"/>
            <a:ext cx="4156329" cy="25132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34" y="1001820"/>
            <a:ext cx="3805523" cy="25132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Network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194" y="1040496"/>
            <a:ext cx="5807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VSAT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8762" y="5856180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VSAT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2113" y="2037428"/>
            <a:ext cx="368326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 network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 SM sensors co-located)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short-period network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 SM sensors co-located)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IPMA/IST </a:t>
            </a:r>
            <a:r>
              <a:rPr lang="pt-P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strong-motion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(mobile,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mini-link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&amp; </a:t>
            </a: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VSAT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endParaRPr lang="pt-PT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Complemented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stations from other agencies: Portugal, Spain, Morocco, France and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CTBTO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(Internet, VPN and MPLS);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 Broadband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short-period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 accelerometers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(real-time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3178" y="3203315"/>
            <a:ext cx="227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Broadband</a:t>
            </a:r>
            <a:r>
              <a:rPr lang="pt-PT" sz="1400" dirty="0"/>
              <a:t> / Short-</a:t>
            </a:r>
            <a:r>
              <a:rPr lang="pt-PT" sz="1400" dirty="0" err="1"/>
              <a:t>period</a:t>
            </a:r>
            <a:endParaRPr lang="pt-PT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863354" y="5856180"/>
            <a:ext cx="1307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Strong-motion</a:t>
            </a:r>
            <a:endParaRPr lang="pt-PT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48" y="1177991"/>
            <a:ext cx="4987636" cy="30820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49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SeiscomP</a:t>
            </a: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– Global Seismic Monitoring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6366" y="5850655"/>
            <a:ext cx="3234906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 err="1">
                <a:solidFill>
                  <a:schemeClr val="tx2"/>
                </a:solidFill>
              </a:rPr>
              <a:t>Fast</a:t>
            </a:r>
            <a:r>
              <a:rPr lang="pt-PT" sz="2000" b="1" dirty="0">
                <a:solidFill>
                  <a:schemeClr val="tx2"/>
                </a:solidFill>
              </a:rPr>
              <a:t> </a:t>
            </a:r>
            <a:r>
              <a:rPr lang="pt-PT" sz="2000" b="1" dirty="0" err="1">
                <a:solidFill>
                  <a:schemeClr val="tx2"/>
                </a:solidFill>
              </a:rPr>
              <a:t>locations</a:t>
            </a:r>
            <a:endParaRPr lang="pt-PT" sz="2000" b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 err="1">
                <a:solidFill>
                  <a:schemeClr val="tx2"/>
                </a:solidFill>
              </a:rPr>
              <a:t>Fast</a:t>
            </a:r>
            <a:r>
              <a:rPr lang="pt-PT" sz="2400" b="1" dirty="0">
                <a:solidFill>
                  <a:schemeClr val="tx2"/>
                </a:solidFill>
              </a:rPr>
              <a:t> MW </a:t>
            </a:r>
            <a:r>
              <a:rPr lang="pt-PT" sz="2400" b="1" dirty="0" err="1">
                <a:solidFill>
                  <a:schemeClr val="tx2"/>
                </a:solidFill>
              </a:rPr>
              <a:t>evaluations</a:t>
            </a:r>
            <a:endParaRPr lang="pt-PT" sz="2400" b="1" dirty="0">
              <a:solidFill>
                <a:schemeClr val="tx2"/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90" y="1282922"/>
            <a:ext cx="5444497" cy="328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484" y="2550041"/>
            <a:ext cx="5377282" cy="317731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69954" y="1390878"/>
            <a:ext cx="1636924" cy="2318327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50" y="111901"/>
            <a:ext cx="7266460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Monitoring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5913" y="1292522"/>
            <a:ext cx="2618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IPMA </a:t>
            </a:r>
            <a:r>
              <a:rPr lang="pt-PT" dirty="0" err="1"/>
              <a:t>Automatic</a:t>
            </a:r>
            <a:r>
              <a:rPr lang="pt-PT" dirty="0"/>
              <a:t> </a:t>
            </a:r>
            <a:r>
              <a:rPr lang="pt-PT" dirty="0" err="1"/>
              <a:t>solutions</a:t>
            </a:r>
            <a:endParaRPr lang="pt-PT" dirty="0"/>
          </a:p>
          <a:p>
            <a:r>
              <a:rPr lang="pt-PT" dirty="0" err="1"/>
              <a:t>Other</a:t>
            </a:r>
            <a:r>
              <a:rPr lang="pt-PT" dirty="0"/>
              <a:t> agencies </a:t>
            </a:r>
            <a:r>
              <a:rPr lang="pt-PT" dirty="0" err="1"/>
              <a:t>solutions</a:t>
            </a:r>
            <a:endParaRPr lang="pt-PT" dirty="0"/>
          </a:p>
          <a:p>
            <a:r>
              <a:rPr lang="pt-PT" dirty="0"/>
              <a:t>(</a:t>
            </a:r>
            <a:r>
              <a:rPr lang="pt-PT" dirty="0" err="1"/>
              <a:t>hypocenters</a:t>
            </a:r>
            <a:r>
              <a:rPr lang="pt-PT" dirty="0"/>
              <a:t>/</a:t>
            </a:r>
            <a:r>
              <a:rPr lang="pt-PT" dirty="0" err="1"/>
              <a:t>Mags</a:t>
            </a:r>
            <a:r>
              <a:rPr lang="pt-PT" dirty="0"/>
              <a:t>/MT)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473" y="2293927"/>
            <a:ext cx="5812345" cy="389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82" y="1300492"/>
            <a:ext cx="5828146" cy="38907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50" y="111901"/>
            <a:ext cx="7266460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Monitoring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24890" y="1690555"/>
            <a:ext cx="316888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IPMA </a:t>
            </a:r>
            <a:r>
              <a:rPr lang="pt-PT" dirty="0" err="1"/>
              <a:t>Automatic</a:t>
            </a:r>
            <a:r>
              <a:rPr lang="pt-PT" dirty="0"/>
              <a:t> </a:t>
            </a:r>
            <a:r>
              <a:rPr lang="pt-PT" dirty="0" err="1"/>
              <a:t>Mw</a:t>
            </a:r>
            <a:r>
              <a:rPr lang="pt-PT" dirty="0"/>
              <a:t> &amp; CMT</a:t>
            </a:r>
          </a:p>
          <a:p>
            <a:r>
              <a:rPr lang="pt-PT" b="1" dirty="0"/>
              <a:t>W-</a:t>
            </a:r>
            <a:r>
              <a:rPr lang="pt-PT" b="1" dirty="0" err="1"/>
              <a:t>Phase</a:t>
            </a:r>
            <a:r>
              <a:rPr lang="pt-PT" b="1" dirty="0"/>
              <a:t> </a:t>
            </a:r>
            <a:r>
              <a:rPr lang="pt-PT" b="1" dirty="0" err="1"/>
              <a:t>method</a:t>
            </a:r>
            <a:endParaRPr lang="pt-PT" b="1" dirty="0"/>
          </a:p>
          <a:p>
            <a:endParaRPr lang="pt-PT" dirty="0"/>
          </a:p>
          <a:p>
            <a:r>
              <a:rPr lang="pt-PT" dirty="0" err="1"/>
              <a:t>Implemented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Seiscomp</a:t>
            </a:r>
            <a:endParaRPr lang="pt-PT" dirty="0"/>
          </a:p>
          <a:p>
            <a:r>
              <a:rPr lang="pt-PT" dirty="0"/>
              <a:t>in late </a:t>
            </a:r>
            <a:r>
              <a:rPr lang="pt-PT" dirty="0" err="1"/>
              <a:t>Feb</a:t>
            </a:r>
            <a:r>
              <a:rPr lang="pt-PT" dirty="0"/>
              <a:t> 2023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 err="1"/>
              <a:t>Contribution</a:t>
            </a:r>
            <a:r>
              <a:rPr lang="pt-PT" dirty="0"/>
              <a:t>:</a:t>
            </a:r>
          </a:p>
          <a:p>
            <a:r>
              <a:rPr lang="pt-PT" dirty="0"/>
              <a:t>(</a:t>
            </a:r>
            <a:r>
              <a:rPr lang="pt-PT" dirty="0" err="1"/>
              <a:t>Luis</a:t>
            </a:r>
            <a:r>
              <a:rPr lang="pt-PT" dirty="0"/>
              <a:t> Rivera &amp; Anthony </a:t>
            </a:r>
            <a:r>
              <a:rPr lang="pt-PT" dirty="0" err="1"/>
              <a:t>Jamelot</a:t>
            </a:r>
            <a:r>
              <a:rPr lang="pt-PT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1" y="1011218"/>
            <a:ext cx="2407690" cy="2777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04364-99D0-7F8A-2884-C814FB709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906" y="2868923"/>
            <a:ext cx="2660802" cy="30689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46" y="2236692"/>
            <a:ext cx="2730500" cy="2280688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318012" y="204471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Tide-gauge network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062" y="1590501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1846" y="1785947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677923" y="5040910"/>
            <a:ext cx="5027331" cy="659588"/>
            <a:chOff x="3311371" y="5016054"/>
            <a:chExt cx="5177362" cy="6595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311371" y="5140171"/>
              <a:ext cx="35364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10072" y="5016054"/>
              <a:ext cx="1919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Instituto Hidrográfico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311371" y="5325073"/>
              <a:ext cx="35364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707137" y="5209834"/>
              <a:ext cx="1919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Direção Geral do Território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3311371" y="5521861"/>
              <a:ext cx="353642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708618" y="5406621"/>
              <a:ext cx="1919248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JRC 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ipma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 &amp; 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ign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support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5706271" y="5140171"/>
              <a:ext cx="353642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02037" y="5016054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 err="1">
                  <a:solidFill>
                    <a:schemeClr val="bg1">
                      <a:lumMod val="50000"/>
                    </a:schemeClr>
                  </a:solidFill>
                </a:rPr>
                <a:t>Puertos</a:t>
              </a:r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PT" sz="1000" dirty="0" err="1">
                  <a:solidFill>
                    <a:schemeClr val="bg1">
                      <a:lumMod val="50000"/>
                    </a:schemeClr>
                  </a:solidFill>
                </a:rPr>
                <a:t>Del</a:t>
              </a:r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 Estado (via IOC &amp; IGN)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5706271" y="5342829"/>
              <a:ext cx="353642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102037" y="5223606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CNRST (via CNRST &amp; JRC)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5711199" y="5548644"/>
              <a:ext cx="3536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6115843" y="5429421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IOC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18012" y="4426613"/>
            <a:ext cx="182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71 stations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441611" y="3155568"/>
            <a:ext cx="1144571" cy="651488"/>
          </a:xfrm>
          <a:prstGeom prst="rect">
            <a:avLst/>
          </a:prstGeom>
          <a:solidFill>
            <a:schemeClr val="accent1">
              <a:lumMod val="60000"/>
              <a:lumOff val="40000"/>
              <a:alpha val="27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401455" y="1728776"/>
            <a:ext cx="1254480" cy="1426792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484582" y="3805382"/>
            <a:ext cx="1171353" cy="824448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50396" y="4854866"/>
            <a:ext cx="3142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/>
              <a:t>Sources</a:t>
            </a:r>
            <a:r>
              <a:rPr lang="pt-PT" sz="1000" dirty="0"/>
              <a:t>: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CENALT, </a:t>
            </a:r>
            <a:r>
              <a:rPr lang="pt-PT" sz="1000" dirty="0" err="1"/>
              <a:t>seiscomp</a:t>
            </a:r>
            <a:r>
              <a:rPr lang="pt-PT" sz="1000" dirty="0"/>
              <a:t>/MPLS  (SHAUM stations)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IH, </a:t>
            </a:r>
            <a:r>
              <a:rPr lang="pt-PT" sz="1000" dirty="0" err="1"/>
              <a:t>webservice</a:t>
            </a:r>
            <a:r>
              <a:rPr lang="pt-PT" sz="1000" dirty="0"/>
              <a:t>/Internet (Instituto Hidrográfico)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JRC, </a:t>
            </a:r>
            <a:r>
              <a:rPr lang="pt-PT" sz="1000" dirty="0" err="1"/>
              <a:t>webservice</a:t>
            </a:r>
            <a:r>
              <a:rPr lang="pt-PT" sz="1000" dirty="0"/>
              <a:t>/Internet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EMSO-PT/UBI/IPMA, </a:t>
            </a:r>
            <a:r>
              <a:rPr lang="pt-PT" sz="1000" dirty="0" err="1"/>
              <a:t>webservice</a:t>
            </a:r>
            <a:r>
              <a:rPr lang="pt-PT" sz="1000" dirty="0"/>
              <a:t>/Internet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DGT sites, </a:t>
            </a:r>
            <a:r>
              <a:rPr lang="pt-PT" sz="1000" dirty="0" err="1"/>
              <a:t>webservice</a:t>
            </a:r>
            <a:r>
              <a:rPr lang="pt-PT" sz="1000" dirty="0"/>
              <a:t>/Internet  (Direção geral do Território)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IGN </a:t>
            </a:r>
            <a:r>
              <a:rPr lang="pt-PT" sz="1000" dirty="0" err="1"/>
              <a:t>seiscomp</a:t>
            </a:r>
            <a:r>
              <a:rPr lang="pt-PT" sz="1000" dirty="0"/>
              <a:t>/Internet (</a:t>
            </a:r>
            <a:r>
              <a:rPr lang="pt-PT" sz="1000" dirty="0" err="1"/>
              <a:t>Puertos</a:t>
            </a:r>
            <a:r>
              <a:rPr lang="pt-PT" sz="1000" dirty="0"/>
              <a:t> </a:t>
            </a:r>
            <a:r>
              <a:rPr lang="pt-PT" sz="1000" dirty="0" err="1"/>
              <a:t>del</a:t>
            </a:r>
            <a:r>
              <a:rPr lang="pt-PT" sz="1000" dirty="0"/>
              <a:t> Estado stations)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21DC05-76C6-4574-F4C8-4978FB1415C4}"/>
              </a:ext>
            </a:extLst>
          </p:cNvPr>
          <p:cNvGrpSpPr/>
          <p:nvPr/>
        </p:nvGrpSpPr>
        <p:grpSpPr>
          <a:xfrm>
            <a:off x="3655935" y="1728776"/>
            <a:ext cx="5038370" cy="2946511"/>
            <a:chOff x="3655935" y="1728776"/>
            <a:chExt cx="5038370" cy="294651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5935" y="1728776"/>
              <a:ext cx="5038370" cy="2946511"/>
            </a:xfrm>
            <a:prstGeom prst="rect">
              <a:avLst/>
            </a:prstGeom>
          </p:spPr>
        </p:pic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E7BBF34-6F82-D4B8-3EC0-516505A5F931}"/>
                </a:ext>
              </a:extLst>
            </p:cNvPr>
            <p:cNvSpPr/>
            <p:nvPr/>
          </p:nvSpPr>
          <p:spPr>
            <a:xfrm>
              <a:off x="7954759" y="4283737"/>
              <a:ext cx="129367" cy="142876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3471691-FA55-8068-9241-45728BB1885B}"/>
              </a:ext>
            </a:extLst>
          </p:cNvPr>
          <p:cNvSpPr txBox="1"/>
          <p:nvPr/>
        </p:nvSpPr>
        <p:spPr>
          <a:xfrm>
            <a:off x="7609604" y="4516317"/>
            <a:ext cx="819676" cy="30777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pt-PT" sz="1400" dirty="0"/>
              <a:t>El </a:t>
            </a:r>
            <a:r>
              <a:rPr lang="pt-PT" sz="1400" dirty="0" err="1"/>
              <a:t>Jadida</a:t>
            </a:r>
            <a:endParaRPr lang="pt-PT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87866" y="232480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EMSO-PT </a:t>
            </a:r>
          </a:p>
          <a:p>
            <a:pPr algn="r"/>
            <a:r>
              <a:rPr lang="en-GB" altLang="pt-PT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MultiParameter</a:t>
            </a:r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Stations</a:t>
            </a:r>
            <a:endParaRPr lang="en-US" sz="2000" b="1" dirty="0">
              <a:solidFill>
                <a:srgbClr val="20C4F4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43386" y="1006881"/>
            <a:ext cx="1352051" cy="1745421"/>
            <a:chOff x="1043710" y="1002416"/>
            <a:chExt cx="1352051" cy="17454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239" y="1002416"/>
              <a:ext cx="1277522" cy="17454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43710" y="1002416"/>
              <a:ext cx="1218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Porto Covo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9411" y="2835313"/>
            <a:ext cx="1251449" cy="1616364"/>
            <a:chOff x="1105136" y="2863022"/>
            <a:chExt cx="1251449" cy="16163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4312" y="2863022"/>
              <a:ext cx="1212273" cy="161636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05136" y="2863022"/>
              <a:ext cx="940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Arrifana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05665" y="4451677"/>
            <a:ext cx="1309066" cy="1797023"/>
            <a:chOff x="3705665" y="4451677"/>
            <a:chExt cx="1309066" cy="17970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5665" y="4451677"/>
              <a:ext cx="1309066" cy="174542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05665" y="5879368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Porto Santo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48874" y="1015688"/>
            <a:ext cx="1317638" cy="2004291"/>
            <a:chOff x="5577583" y="1210331"/>
            <a:chExt cx="1317638" cy="200429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0344" y="1210331"/>
              <a:ext cx="1304877" cy="200429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577583" y="1220424"/>
              <a:ext cx="1033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Albufeira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630" y="1136549"/>
            <a:ext cx="2869095" cy="29231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494405" y="3133434"/>
            <a:ext cx="1376297" cy="1816632"/>
            <a:chOff x="5494405" y="3133434"/>
            <a:chExt cx="1376297" cy="18166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1636" y="3204645"/>
              <a:ext cx="1309066" cy="174542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494405" y="3133434"/>
              <a:ext cx="1047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Portimão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098202" y="1376213"/>
            <a:ext cx="1884218" cy="230832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GNSS</a:t>
            </a:r>
          </a:p>
          <a:p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Tide-</a:t>
            </a: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Gauge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Meteo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Atmospheric</a:t>
            </a:r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Pressure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Temperature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Humidity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Wind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33673" y="5617758"/>
            <a:ext cx="3139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 err="1"/>
              <a:t>University</a:t>
            </a:r>
            <a:r>
              <a:rPr lang="pt-PT" sz="1400" b="1" dirty="0"/>
              <a:t> </a:t>
            </a:r>
            <a:r>
              <a:rPr lang="pt-PT" sz="1400" b="1" dirty="0" err="1"/>
              <a:t>of</a:t>
            </a:r>
            <a:r>
              <a:rPr lang="pt-PT" sz="1400" b="1" dirty="0"/>
              <a:t> Beira Interior</a:t>
            </a:r>
          </a:p>
          <a:p>
            <a:r>
              <a:rPr lang="pt-PT" sz="1400" b="1" dirty="0"/>
              <a:t>Instituto Português do Mar e Atmosfera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161309" y="2017833"/>
            <a:ext cx="2521527" cy="429803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758704" y="2609761"/>
            <a:ext cx="2924132" cy="991979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220770" y="3870586"/>
            <a:ext cx="1125301" cy="529489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8" idx="0"/>
          </p:cNvCxnSpPr>
          <p:nvPr/>
        </p:nvCxnSpPr>
        <p:spPr>
          <a:xfrm flipV="1">
            <a:off x="2757419" y="3891403"/>
            <a:ext cx="171226" cy="590311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988388" y="2300009"/>
            <a:ext cx="521207" cy="335386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881405" y="2752302"/>
            <a:ext cx="667469" cy="1118284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2035922" y="4481714"/>
            <a:ext cx="1442994" cy="1761564"/>
            <a:chOff x="2035922" y="4481714"/>
            <a:chExt cx="1442994" cy="1761564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6064" y="4481714"/>
              <a:ext cx="1262710" cy="1683613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2035922" y="5873946"/>
              <a:ext cx="1442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Porto Moniz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063368" y="4237363"/>
            <a:ext cx="2045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Solar </a:t>
            </a:r>
            <a:r>
              <a:rPr lang="pt-PT" dirty="0" err="1">
                <a:solidFill>
                  <a:srgbClr val="00B0F0"/>
                </a:solidFill>
              </a:rPr>
              <a:t>Power</a:t>
            </a:r>
            <a:endParaRPr lang="pt-PT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Mobile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Local buffer</a:t>
            </a:r>
          </a:p>
          <a:p>
            <a:endParaRPr lang="pt-PT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87866" y="232480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Tide-gauge data acquisition</a:t>
            </a:r>
          </a:p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and management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858" y="2854151"/>
            <a:ext cx="1617977" cy="146481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300637" y="2101605"/>
            <a:ext cx="1366620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IOC </a:t>
            </a:r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68" name="Cloud 67"/>
          <p:cNvSpPr/>
          <p:nvPr/>
        </p:nvSpPr>
        <p:spPr>
          <a:xfrm>
            <a:off x="1174198" y="1173269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JRC</a:t>
            </a:r>
          </a:p>
          <a:p>
            <a:pPr algn="ctr"/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69" name="Cloud 68"/>
          <p:cNvSpPr/>
          <p:nvPr/>
        </p:nvSpPr>
        <p:spPr>
          <a:xfrm>
            <a:off x="2659434" y="988373"/>
            <a:ext cx="1242108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DGT</a:t>
            </a:r>
          </a:p>
          <a:p>
            <a:pPr algn="ctr"/>
            <a:r>
              <a:rPr lang="pt-PT" sz="1200" dirty="0"/>
              <a:t>sites</a:t>
            </a:r>
          </a:p>
        </p:txBody>
      </p:sp>
      <p:sp>
        <p:nvSpPr>
          <p:cNvPr id="71" name="Cloud 70"/>
          <p:cNvSpPr/>
          <p:nvPr/>
        </p:nvSpPr>
        <p:spPr>
          <a:xfrm>
            <a:off x="3943461" y="1116943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IH</a:t>
            </a:r>
          </a:p>
          <a:p>
            <a:pPr algn="ctr"/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74" name="Cloud 73"/>
          <p:cNvSpPr/>
          <p:nvPr/>
        </p:nvSpPr>
        <p:spPr>
          <a:xfrm>
            <a:off x="7016834" y="3761166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IGN</a:t>
            </a:r>
          </a:p>
          <a:p>
            <a:pPr algn="ctr"/>
            <a:r>
              <a:rPr lang="pt-PT" sz="1200" dirty="0" err="1"/>
              <a:t>seiscomp</a:t>
            </a:r>
            <a:endParaRPr lang="pt-PT" sz="1200" dirty="0"/>
          </a:p>
        </p:txBody>
      </p:sp>
      <p:sp>
        <p:nvSpPr>
          <p:cNvPr id="75" name="Cloud 74"/>
          <p:cNvSpPr/>
          <p:nvPr/>
        </p:nvSpPr>
        <p:spPr>
          <a:xfrm>
            <a:off x="5271134" y="1285778"/>
            <a:ext cx="1283194" cy="133081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EMSO-PT/UBI/IPMA</a:t>
            </a:r>
          </a:p>
          <a:p>
            <a:pPr algn="ctr"/>
            <a:r>
              <a:rPr lang="pt-PT" sz="1200" dirty="0" err="1"/>
              <a:t>ftp</a:t>
            </a:r>
            <a:endParaRPr lang="pt-PT" sz="1200" dirty="0"/>
          </a:p>
        </p:txBody>
      </p:sp>
      <p:sp>
        <p:nvSpPr>
          <p:cNvPr id="76" name="Cloud 75"/>
          <p:cNvSpPr/>
          <p:nvPr/>
        </p:nvSpPr>
        <p:spPr>
          <a:xfrm>
            <a:off x="5832669" y="3014015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CENALT</a:t>
            </a:r>
          </a:p>
          <a:p>
            <a:pPr algn="ctr"/>
            <a:r>
              <a:rPr lang="pt-PT" sz="1200" dirty="0" err="1"/>
              <a:t>seiscomp</a:t>
            </a:r>
            <a:endParaRPr lang="pt-PT" sz="1200" dirty="0"/>
          </a:p>
        </p:txBody>
      </p:sp>
      <p:sp>
        <p:nvSpPr>
          <p:cNvPr id="13" name="Flowchart: Magnetic Disk 12"/>
          <p:cNvSpPr/>
          <p:nvPr/>
        </p:nvSpPr>
        <p:spPr>
          <a:xfrm>
            <a:off x="3489395" y="5220528"/>
            <a:ext cx="1863839" cy="900622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TREMOR01</a:t>
            </a:r>
          </a:p>
          <a:p>
            <a:pPr algn="ctr"/>
            <a:r>
              <a:rPr lang="pt-PT" sz="1400" dirty="0" err="1"/>
              <a:t>Seiscomp</a:t>
            </a:r>
            <a:endParaRPr lang="pt-PT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391145" y="4248853"/>
            <a:ext cx="168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MareFromWeb</a:t>
            </a:r>
            <a:endParaRPr lang="pt-PT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1290918" y="2854151"/>
            <a:ext cx="1000367" cy="1757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137610" y="1948707"/>
            <a:ext cx="479905" cy="825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3234776" y="1755045"/>
            <a:ext cx="36890" cy="10189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3665453" y="1848230"/>
            <a:ext cx="851513" cy="897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4078408" y="2405322"/>
            <a:ext cx="1015027" cy="5367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/>
          <p:cNvCxnSpPr/>
          <p:nvPr/>
        </p:nvCxnSpPr>
        <p:spPr>
          <a:xfrm rot="5400000">
            <a:off x="6009451" y="3954285"/>
            <a:ext cx="1162522" cy="2270587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/>
          <p:nvPr/>
        </p:nvCxnSpPr>
        <p:spPr>
          <a:xfrm rot="16200000" flipH="1">
            <a:off x="3113947" y="4669021"/>
            <a:ext cx="559517" cy="543499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Elbow Connector 92"/>
          <p:cNvCxnSpPr/>
          <p:nvPr/>
        </p:nvCxnSpPr>
        <p:spPr>
          <a:xfrm rot="5400000">
            <a:off x="5109646" y="3778227"/>
            <a:ext cx="1482823" cy="140178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602</Words>
  <Application>Microsoft Office PowerPoint</Application>
  <PresentationFormat>On-screen Show (4:3)</PresentationFormat>
  <Paragraphs>208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Mangal</vt:lpstr>
      <vt:lpstr>Verdana</vt:lpstr>
      <vt:lpstr>Custom Design</vt:lpstr>
      <vt:lpstr>PowerPoint Presentation</vt:lpstr>
      <vt:lpstr>PT.NTWC</vt:lpstr>
      <vt:lpstr>Seismic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level – TSP for NE Atlantic</vt:lpstr>
      <vt:lpstr>PowerPoint Presentation</vt:lpstr>
      <vt:lpstr>SMART CAM timeline</vt:lpstr>
      <vt:lpstr>“Tsunami Ready” Initiatives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Hnxgmnbmbmb gm mgm gf</dc:title>
  <dc:creator>Catarina w</dc:creator>
  <cp:lastModifiedBy>Chang Seng, Denis</cp:lastModifiedBy>
  <cp:revision>162</cp:revision>
  <dcterms:created xsi:type="dcterms:W3CDTF">2017-03-20T16:08:00Z</dcterms:created>
  <dcterms:modified xsi:type="dcterms:W3CDTF">2024-11-27T08:04:12Z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95356CDF826141058DEDC432C61DF3A3</vt:lpwstr>
  </property>
  <property fmtid="{D5CDD505-2E9C-101B-9397-08002B2CF9AE}" pid="3" name="KSOProductBuildVer">
    <vt:lpwstr>2057-12.2.0.13266</vt:lpwstr>
  </property>
</Properties>
</file>