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65" r:id="rId3"/>
    <p:sldId id="257" r:id="rId4"/>
    <p:sldId id="263" r:id="rId5"/>
  </p:sldIdLst>
  <p:sldSz cx="9144000" cy="6858000" type="screen4x3"/>
  <p:notesSz cx="6858000" cy="9144000"/>
  <p:embeddedFontLst>
    <p:embeddedFont>
      <p:font typeface="Helvetica Neue" panose="020B0604020202020204" charset="0"/>
      <p:regular r:id="rId7"/>
      <p:bold r:id="rId8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0" roundtripDataSignature="AMtx7mgCT1LFnPW230rKu5um9yewznbgW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93"/>
    <p:restoredTop sz="84353"/>
  </p:normalViewPr>
  <p:slideViewPr>
    <p:cSldViewPr snapToGrid="0">
      <p:cViewPr varScale="1">
        <p:scale>
          <a:sx n="50" d="100"/>
          <a:sy n="50" d="100"/>
        </p:scale>
        <p:origin x="1732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font" Target="fonts/font1.fntdata"/><Relationship Id="rId2" Type="http://schemas.openxmlformats.org/officeDocument/2006/relationships/slide" Target="slides/slide1.xml"/><Relationship Id="rId20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23" Type="http://schemas.openxmlformats.org/officeDocument/2006/relationships/theme" Target="theme/theme1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" name="Google Shape;15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2" name="Google Shape;92;p8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1" name="Google Shape;21;p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1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Arial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19c229ae755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7" name="Google Shape;77;g19c229ae755_0_7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1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Arial"/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tx">
  <p:cSld name="TITLE_AND_BODY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1"/>
          <p:cNvSpPr txBox="1">
            <a:spLocks noGrp="1"/>
          </p:cNvSpPr>
          <p:nvPr>
            <p:ph type="title"/>
          </p:nvPr>
        </p:nvSpPr>
        <p:spPr>
          <a:xfrm>
            <a:off x="469410" y="225793"/>
            <a:ext cx="8229602" cy="751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/>
          <p:nvPr/>
        </p:nvSpPr>
        <p:spPr>
          <a:xfrm>
            <a:off x="0" y="6144702"/>
            <a:ext cx="9144000" cy="731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</a:pPr>
            <a:endParaRPr sz="18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" name="Google Shape;7;p10"/>
          <p:cNvSpPr txBox="1"/>
          <p:nvPr/>
        </p:nvSpPr>
        <p:spPr>
          <a:xfrm>
            <a:off x="88898" y="6176879"/>
            <a:ext cx="4295646" cy="307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76365"/>
              </a:buClr>
              <a:buSzPts val="1400"/>
              <a:buFont typeface="Helvetica Neue"/>
              <a:buNone/>
            </a:pPr>
            <a:endParaRPr sz="1400" b="1" i="0" u="none" strike="noStrike" cap="none">
              <a:solidFill>
                <a:srgbClr val="676365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" name="Google Shape;8;p10"/>
          <p:cNvSpPr txBox="1">
            <a:spLocks noGrp="1"/>
          </p:cNvSpPr>
          <p:nvPr>
            <p:ph type="title"/>
          </p:nvPr>
        </p:nvSpPr>
        <p:spPr>
          <a:xfrm>
            <a:off x="469410" y="225793"/>
            <a:ext cx="8229602" cy="751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Calibri"/>
              <a:buNone/>
              <a:defRPr sz="4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Calibri"/>
              <a:buNone/>
              <a:defRPr sz="4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Calibri"/>
              <a:buNone/>
              <a:defRPr sz="4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Calibri"/>
              <a:buNone/>
              <a:defRPr sz="4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Calibri"/>
              <a:buNone/>
              <a:defRPr sz="4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Calibri"/>
              <a:buNone/>
              <a:defRPr sz="4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Calibri"/>
              <a:buNone/>
              <a:defRPr sz="4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Calibri"/>
              <a:buNone/>
              <a:defRPr sz="4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Calibri"/>
              <a:buNone/>
              <a:defRPr sz="4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0"/>
          <p:cNvSpPr txBox="1"/>
          <p:nvPr/>
        </p:nvSpPr>
        <p:spPr>
          <a:xfrm>
            <a:off x="5135526" y="6549015"/>
            <a:ext cx="3729321" cy="4001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Helvetica Neue"/>
              <a:buNone/>
            </a:pPr>
            <a:r>
              <a:rPr lang="en-US" sz="1000" b="1" i="0" u="none" strike="noStrike" cap="none" dirty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ICG/NEAMTWS XIX Session, November 27-29, 2024</a:t>
            </a:r>
            <a:endParaRPr sz="1000" b="0" i="0" u="none" strike="noStrike" cap="none" dirty="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Helvetica Neue"/>
              <a:buNone/>
            </a:pPr>
            <a:endParaRPr sz="1000" b="1" i="0" u="none" strike="noStrike" cap="none" dirty="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" name="Google Shape;10;p10"/>
          <p:cNvSpPr txBox="1"/>
          <p:nvPr/>
        </p:nvSpPr>
        <p:spPr>
          <a:xfrm>
            <a:off x="469410" y="6549014"/>
            <a:ext cx="3165796" cy="2462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Helvetica Neue"/>
              <a:buNone/>
            </a:pPr>
            <a:r>
              <a:rPr lang="en-US" sz="10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Update on work plans and activities of TT-Doc</a:t>
            </a:r>
            <a:endParaRPr sz="1000" b="1" i="0" u="none" strike="noStrike" cap="non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"/>
          <p:cNvSpPr txBox="1">
            <a:spLocks noGrp="1"/>
          </p:cNvSpPr>
          <p:nvPr>
            <p:ph type="title"/>
          </p:nvPr>
        </p:nvSpPr>
        <p:spPr>
          <a:xfrm>
            <a:off x="219133" y="2071998"/>
            <a:ext cx="8705734" cy="17756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Calibri"/>
              <a:buNone/>
            </a:pPr>
            <a:r>
              <a:rPr lang="en-US" sz="3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Update on work plans and activities of</a:t>
            </a:r>
            <a:br>
              <a:rPr lang="en-US" sz="3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3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Task Team on Documentation</a:t>
            </a:r>
            <a:endParaRPr sz="3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1"/>
          <p:cNvSpPr txBox="1"/>
          <p:nvPr/>
        </p:nvSpPr>
        <p:spPr>
          <a:xfrm>
            <a:off x="219133" y="4429495"/>
            <a:ext cx="8705734" cy="493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Calibri"/>
              <a:buNone/>
            </a:pPr>
            <a:r>
              <a:rPr lang="en-US" sz="2200" b="0" i="1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TT co-chairs: Stefano Lorito (INGV), Nikos Kalligeris (NOA)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8"/>
          <p:cNvSpPr txBox="1">
            <a:spLocks noGrp="1"/>
          </p:cNvSpPr>
          <p:nvPr>
            <p:ph type="title"/>
          </p:nvPr>
        </p:nvSpPr>
        <p:spPr>
          <a:xfrm>
            <a:off x="254336" y="243198"/>
            <a:ext cx="8705734" cy="598533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Calibri"/>
              <a:buNone/>
            </a:pPr>
            <a:r>
              <a:rPr lang="en-US" sz="3000" b="1" dirty="0"/>
              <a:t>Agreed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contributions for drafting the updated OUG</a:t>
            </a:r>
            <a:endParaRPr sz="30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8"/>
          <p:cNvSpPr txBox="1"/>
          <p:nvPr/>
        </p:nvSpPr>
        <p:spPr>
          <a:xfrm>
            <a:off x="554325" y="1329950"/>
            <a:ext cx="8405700" cy="4031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Editors TT-DOC/OP/Secretariat/Chair - Alessio, Denis, Fernando, Maria Ana, Nikos, Stefano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</a:pPr>
            <a:endParaRPr sz="1600" u="sng" dirty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</a:pPr>
            <a:r>
              <a:rPr lang="en-US" sz="1600" u="sng" dirty="0">
                <a:latin typeface="Calibri"/>
                <a:ea typeface="Calibri"/>
                <a:cs typeface="Calibri"/>
                <a:sym typeface="Calibri"/>
              </a:rPr>
              <a:t>C</a:t>
            </a:r>
            <a:r>
              <a:rPr lang="en-US" sz="1600" i="0" u="sng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ontributors for main document:</a:t>
            </a:r>
            <a:endParaRPr sz="160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73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•"/>
            </a:pP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Introduction: </a:t>
            </a:r>
            <a:r>
              <a:rPr lang="en-US" sz="1600" b="1" dirty="0">
                <a:latin typeface="Calibri"/>
                <a:ea typeface="Calibri"/>
                <a:cs typeface="Calibri"/>
                <a:sym typeface="Calibri"/>
              </a:rPr>
              <a:t>Nikos</a:t>
            </a: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, Maria Ana, Stefano</a:t>
            </a:r>
            <a:endParaRPr sz="1600" dirty="0"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73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•"/>
            </a:pPr>
            <a:r>
              <a:rPr lang="en-US" sz="16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Seismic + Sea level sections: WG 2-3 – </a:t>
            </a:r>
            <a:r>
              <a:rPr lang="en-US" sz="1600" b="1" dirty="0">
                <a:latin typeface="Calibri"/>
                <a:ea typeface="Calibri"/>
                <a:cs typeface="Calibri"/>
                <a:sym typeface="Calibri"/>
              </a:rPr>
              <a:t>Fernando</a:t>
            </a: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,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600" i="0" u="none" strike="noStrike" cap="none" dirty="0">
                <a:latin typeface="Calibri"/>
                <a:ea typeface="Calibri"/>
                <a:cs typeface="Calibri"/>
                <a:sym typeface="Calibri"/>
              </a:rPr>
              <a:t>Anna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60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Didem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60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Marinos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60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indent="-273050">
              <a:buSzPts val="1600"/>
              <a:buFont typeface="Calibri"/>
              <a:buChar char="•"/>
            </a:pPr>
            <a:r>
              <a:rPr lang="en-US" sz="16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Forecasting: WG 1 – </a:t>
            </a:r>
            <a:r>
              <a:rPr lang="en-US" sz="1600" b="1" dirty="0">
                <a:latin typeface="Calibri"/>
                <a:ea typeface="Calibri"/>
                <a:cs typeface="Calibri"/>
                <a:sym typeface="Calibri"/>
              </a:rPr>
              <a:t>Stefano</a:t>
            </a: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, Audrey, Nikos, Mauricio</a:t>
            </a:r>
          </a:p>
          <a:p>
            <a:pPr marL="285750" indent="-273050">
              <a:buSzPts val="1600"/>
              <a:buFont typeface="Calibri"/>
              <a:buChar char="•"/>
            </a:pPr>
            <a:r>
              <a:rPr lang="en-US" sz="16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Messages: TT-OP - </a:t>
            </a:r>
            <a:r>
              <a:rPr lang="en-US" sz="16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Alessio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Fernand</a:t>
            </a: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o</a:t>
            </a:r>
            <a:endParaRPr sz="160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</a:pPr>
            <a:endParaRPr sz="160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</a:pPr>
            <a:r>
              <a:rPr lang="en-US" sz="1600" i="0" u="sng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Possible contributors for annexes:</a:t>
            </a:r>
            <a:endParaRPr sz="160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73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•"/>
            </a:pPr>
            <a:r>
              <a:rPr lang="en-US" sz="16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Technical Procedures (I): </a:t>
            </a:r>
            <a:r>
              <a:rPr lang="en-US" sz="1600" b="1" dirty="0">
                <a:latin typeface="Calibri"/>
                <a:ea typeface="Calibri"/>
                <a:cs typeface="Calibri"/>
                <a:sym typeface="Calibri"/>
              </a:rPr>
              <a:t>Helen</a:t>
            </a: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600" b="1" dirty="0" err="1">
                <a:latin typeface="Calibri"/>
                <a:ea typeface="Calibri"/>
                <a:cs typeface="Calibri"/>
                <a:sym typeface="Calibri"/>
              </a:rPr>
              <a:t>Marinos</a:t>
            </a: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, Alessandro, </a:t>
            </a:r>
            <a:r>
              <a:rPr lang="en-US" sz="1600" dirty="0" err="1">
                <a:latin typeface="Calibri"/>
                <a:ea typeface="Calibri"/>
                <a:cs typeface="Calibri"/>
                <a:sym typeface="Calibri"/>
              </a:rPr>
              <a:t>Didem</a:t>
            </a: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, Fernando (or Rachid?)</a:t>
            </a:r>
            <a:endParaRPr lang="en-US" sz="160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73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•"/>
            </a:pPr>
            <a:r>
              <a:rPr lang="en-US" sz="16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Structure and Governance (II): </a:t>
            </a:r>
            <a:r>
              <a:rPr lang="en-US" sz="1600" b="1" dirty="0">
                <a:latin typeface="Calibri"/>
                <a:ea typeface="Calibri"/>
                <a:cs typeface="Calibri"/>
                <a:sym typeface="Calibri"/>
              </a:rPr>
              <a:t>Denis</a:t>
            </a: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, Elena, Ignacio, 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Maria Ana</a:t>
            </a: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 </a:t>
            </a:r>
            <a:endParaRPr lang="en-US" sz="160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730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•"/>
            </a:pPr>
            <a:r>
              <a:rPr lang="en-US" sz="16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Legal framework (III): </a:t>
            </a:r>
            <a:r>
              <a:rPr lang="en-US" sz="16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Ce</a:t>
            </a:r>
            <a:r>
              <a:rPr lang="en-US" sz="1600" b="1" dirty="0">
                <a:latin typeface="Calibri"/>
                <a:ea typeface="Calibri"/>
                <a:cs typeface="Calibri"/>
                <a:sym typeface="Calibri"/>
              </a:rPr>
              <a:t>cilia</a:t>
            </a: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Denis</a:t>
            </a:r>
            <a:endParaRPr sz="160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indent="-273050">
              <a:buSzPts val="1600"/>
              <a:buFont typeface="Calibri"/>
              <a:buChar char="•"/>
            </a:pPr>
            <a:r>
              <a:rPr lang="en-US" sz="16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Administrative </a:t>
            </a: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procedures (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IV): </a:t>
            </a:r>
            <a:r>
              <a:rPr lang="en-US" sz="16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Denis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60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Marinos</a:t>
            </a:r>
            <a:r>
              <a:rPr lang="en-US" sz="16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Nikos, Stefano</a:t>
            </a:r>
            <a:endParaRPr sz="1600" dirty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libri"/>
              <a:buChar char="+"/>
            </a:pP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Any other volunteers </a:t>
            </a:r>
            <a:r>
              <a:rPr lang="en-US" sz="1600" b="1" dirty="0">
                <a:latin typeface="Calibri"/>
                <a:ea typeface="Calibri"/>
                <a:cs typeface="Calibri"/>
                <a:sym typeface="Calibri"/>
              </a:rPr>
              <a:t>are welcome to join the drafting efforts</a:t>
            </a:r>
            <a:endParaRPr sz="1600" b="1" dirty="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2"/>
          <p:cNvSpPr txBox="1">
            <a:spLocks noGrp="1"/>
          </p:cNvSpPr>
          <p:nvPr>
            <p:ph type="title"/>
          </p:nvPr>
        </p:nvSpPr>
        <p:spPr>
          <a:xfrm>
            <a:off x="254336" y="243198"/>
            <a:ext cx="8705734" cy="598533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txBody>
          <a:bodyPr spcFirstLastPara="1" wrap="square" lIns="45700" tIns="45700" rIns="45700" bIns="45700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Calibri"/>
              <a:buNone/>
            </a:pPr>
            <a:r>
              <a:rPr lang="en-US" sz="30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TT-DOC actions during inter-sessional period</a:t>
            </a:r>
            <a:endParaRPr sz="30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2"/>
          <p:cNvSpPr txBox="1"/>
          <p:nvPr/>
        </p:nvSpPr>
        <p:spPr>
          <a:xfrm>
            <a:off x="254336" y="1076728"/>
            <a:ext cx="8705734" cy="3820950"/>
          </a:xfrm>
          <a:prstGeom prst="rect">
            <a:avLst/>
          </a:prstGeom>
          <a:solidFill>
            <a:srgbClr val="A5D5E2"/>
          </a:solidFill>
          <a:ln>
            <a:noFill/>
          </a:ln>
        </p:spPr>
        <p:txBody>
          <a:bodyPr spcFirstLastPara="1" wrap="square" lIns="45700" tIns="45700" rIns="45700" bIns="45700" anchor="t" anchorCtr="0">
            <a:normAutofit lnSpcReduction="10000"/>
          </a:bodyPr>
          <a:lstStyle/>
          <a:p>
            <a:pPr marL="0" marR="0" lvl="1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</a:t>
            </a:r>
            <a:r>
              <a:rPr lang="en-US" sz="16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TT-Doc actions summary </a:t>
            </a:r>
            <a:r>
              <a:rPr lang="en-US" sz="1600" b="1" dirty="0">
                <a:latin typeface="Calibri"/>
                <a:ea typeface="Calibri"/>
                <a:cs typeface="Calibri"/>
                <a:sym typeface="Calibri"/>
              </a:rPr>
              <a:t>from</a:t>
            </a:r>
            <a:r>
              <a:rPr lang="en-US" sz="16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last </a:t>
            </a:r>
            <a:r>
              <a:rPr lang="en-US" sz="1600" b="1" dirty="0">
                <a:latin typeface="Calibri"/>
                <a:ea typeface="Calibri"/>
                <a:cs typeface="Calibri"/>
                <a:sym typeface="Calibri"/>
              </a:rPr>
              <a:t>ICG</a:t>
            </a:r>
            <a:endParaRPr sz="16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indent="-330200">
              <a:lnSpc>
                <a:spcPct val="150000"/>
              </a:lnSpc>
              <a:buSzPts val="1600"/>
              <a:buFont typeface="Calibri"/>
              <a:buChar char="●"/>
            </a:pP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Online meetings to discuss progress for individual sections of the 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updated Operational Users Guide (OUG), </a:t>
            </a: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led by section leaders;</a:t>
            </a:r>
          </a:p>
          <a:p>
            <a:pPr marL="457200" marR="0" lvl="0" indent="-330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●"/>
            </a:pP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I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nter-TSP-NTWC meetings </a:t>
            </a: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jointly organized with TT-OP 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 continue discussions on operational issues to be reflected in updated OUG: </a:t>
            </a:r>
          </a:p>
          <a:p>
            <a:pPr marL="914400" lvl="1" indent="-330200">
              <a:lnSpc>
                <a:spcPct val="150000"/>
              </a:lnSpc>
              <a:buSzPts val="1600"/>
              <a:buFont typeface="Calibri"/>
              <a:buChar char="○"/>
            </a:pP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Online meeting on May 27</a:t>
            </a:r>
            <a:r>
              <a:rPr lang="en-US" sz="1600" baseline="30000" dirty="0">
                <a:latin typeface="Calibri"/>
                <a:ea typeface="Calibri"/>
                <a:cs typeface="Calibri"/>
                <a:sym typeface="Calibri"/>
              </a:rPr>
              <a:t>th</a:t>
            </a: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, 2024; </a:t>
            </a:r>
          </a:p>
          <a:p>
            <a:pPr marL="914400" marR="0" lvl="1" indent="-330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○"/>
            </a:pP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In-person meeting in Athens on 6-7 June, 2024, hosted by NOA;</a:t>
            </a:r>
          </a:p>
          <a:p>
            <a:pPr marL="914400" marR="0" lvl="1" indent="-330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○"/>
            </a:pP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In-person meeting in Rome on Sept 30-Oct 1, 2024, hosted by INGV (first one with new GSDD draft available);</a:t>
            </a:r>
          </a:p>
          <a:p>
            <a:pPr marL="914400" marR="0" lvl="1" indent="-330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○"/>
            </a:pP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Online meeting on Oct 29</a:t>
            </a:r>
            <a:r>
              <a:rPr lang="en-US" sz="1600" baseline="30000" dirty="0">
                <a:latin typeface="Calibri"/>
                <a:ea typeface="Calibri"/>
                <a:cs typeface="Calibri"/>
                <a:sym typeface="Calibri"/>
              </a:rPr>
              <a:t>th</a:t>
            </a: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, 2024; </a:t>
            </a:r>
          </a:p>
          <a:p>
            <a:pPr marL="914400" marR="0" lvl="1" indent="-330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○"/>
            </a:pP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Online meeting on Nov 22</a:t>
            </a:r>
            <a:r>
              <a:rPr lang="en-US" sz="1600" baseline="30000" dirty="0">
                <a:latin typeface="Calibri"/>
                <a:ea typeface="Calibri"/>
                <a:cs typeface="Calibri"/>
                <a:sym typeface="Calibri"/>
              </a:rPr>
              <a:t>nd</a:t>
            </a: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, 2024;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19c229ae755_0_7"/>
          <p:cNvSpPr txBox="1">
            <a:spLocks noGrp="1"/>
          </p:cNvSpPr>
          <p:nvPr>
            <p:ph type="title"/>
          </p:nvPr>
        </p:nvSpPr>
        <p:spPr>
          <a:xfrm>
            <a:off x="254336" y="243198"/>
            <a:ext cx="8705734" cy="598533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txBody>
          <a:bodyPr spcFirstLastPara="1" wrap="square" lIns="45700" tIns="45700" rIns="45700" bIns="45700" anchor="ctr" anchorCtr="0">
            <a:normAutofit fontScale="90000"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Calibri"/>
              <a:buNone/>
            </a:pPr>
            <a:r>
              <a:rPr lang="en-US" sz="3000" dirty="0"/>
              <a:t>Operational issues discussed during inter-sessional period</a:t>
            </a:r>
            <a:endParaRPr sz="30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g19c229ae755_0_7"/>
          <p:cNvSpPr txBox="1"/>
          <p:nvPr/>
        </p:nvSpPr>
        <p:spPr>
          <a:xfrm>
            <a:off x="254336" y="919075"/>
            <a:ext cx="8705734" cy="4147196"/>
          </a:xfrm>
          <a:prstGeom prst="rect">
            <a:avLst/>
          </a:prstGeom>
          <a:solidFill>
            <a:srgbClr val="A5D5E2"/>
          </a:solidFill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/>
          <a:p>
            <a:pPr marL="457200" indent="-330200">
              <a:lnSpc>
                <a:spcPct val="150000"/>
              </a:lnSpc>
              <a:buSzPts val="1600"/>
              <a:buFont typeface="Calibri"/>
              <a:buChar char="●"/>
            </a:pP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R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eporting  of </a:t>
            </a: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ea level station names and amplitudes; </a:t>
            </a:r>
          </a:p>
          <a:p>
            <a:pPr marL="457200" indent="-330200">
              <a:lnSpc>
                <a:spcPct val="150000"/>
              </a:lnSpc>
              <a:buSzPts val="1600"/>
              <a:buFont typeface="Calibri"/>
              <a:buChar char="●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Renewed definition of basins and service/monitoring areas;</a:t>
            </a:r>
            <a:endParaRPr lang="en-US" sz="1600" dirty="0"/>
          </a:p>
          <a:p>
            <a:pPr marL="457200" indent="-330200">
              <a:lnSpc>
                <a:spcPct val="150000"/>
              </a:lnSpc>
              <a:buSzPts val="1600"/>
              <a:buFont typeface="Calibri"/>
              <a:buChar char="●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Revised definition of forecast points: FP definition standards, treatment of absence of official FPs for member states, maintenance/sharing of FPs among TSPs;  </a:t>
            </a:r>
          </a:p>
          <a:p>
            <a:pPr marL="457200" indent="-330200">
              <a:lnSpc>
                <a:spcPct val="150000"/>
              </a:lnSpc>
              <a:buSzPts val="1600"/>
              <a:buFont typeface="Calibri"/>
              <a:buChar char="●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Definition of coastal segments for NTWCs;</a:t>
            </a:r>
          </a:p>
          <a:p>
            <a:pPr marL="457200" indent="-330200">
              <a:lnSpc>
                <a:spcPct val="150000"/>
              </a:lnSpc>
              <a:buSzPts val="1600"/>
              <a:buFont typeface="Calibri"/>
              <a:buChar char="●"/>
            </a:pP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Harmonization of Decision Matrices used for the different basins;</a:t>
            </a:r>
          </a:p>
          <a:p>
            <a:pPr marL="457200" indent="-330200">
              <a:lnSpc>
                <a:spcPct val="150000"/>
              </a:lnSpc>
              <a:buSzPts val="1600"/>
              <a:buFont typeface="Calibri"/>
              <a:buChar char="●"/>
            </a:pP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Drafting of message templates for reporting TSP out of service status and errors;</a:t>
            </a:r>
          </a:p>
          <a:p>
            <a:pPr marL="457200" indent="-330200">
              <a:lnSpc>
                <a:spcPct val="150000"/>
              </a:lnSpc>
              <a:buSzPts val="1600"/>
              <a:buFont typeface="Calibri"/>
              <a:buChar char="●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Agreed on the adoption of </a:t>
            </a: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threat levels in NEAMTWS, taking into account draft of updated GSDD: </a:t>
            </a:r>
            <a:endParaRPr lang="en-US" sz="16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330200">
              <a:lnSpc>
                <a:spcPct val="150000"/>
              </a:lnSpc>
              <a:buSzPts val="1600"/>
              <a:buFont typeface="Calibri"/>
              <a:buChar char="○"/>
            </a:pP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Drafting new message templates using the threat level structure – led by Helene; </a:t>
            </a:r>
          </a:p>
          <a:p>
            <a:pPr marL="914400" lvl="1" indent="-330200">
              <a:lnSpc>
                <a:spcPct val="150000"/>
              </a:lnSpc>
              <a:buSzPts val="1600"/>
              <a:buFont typeface="Calibri"/>
              <a:buChar char="○"/>
            </a:pP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Watch -&gt; inundation threat; Advisory -&gt; marine threat (wording still under discussion);</a:t>
            </a:r>
          </a:p>
          <a:p>
            <a:pPr marL="914400" lvl="1" indent="-330200">
              <a:lnSpc>
                <a:spcPct val="150000"/>
              </a:lnSpc>
              <a:buSzPts val="1600"/>
              <a:buFont typeface="Calibri"/>
              <a:buChar char="○"/>
            </a:pP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Only non-public products considered in the NEAM region;</a:t>
            </a:r>
          </a:p>
          <a:p>
            <a:pPr marL="914400" lvl="1" indent="-330200">
              <a:lnSpc>
                <a:spcPct val="150000"/>
              </a:lnSpc>
              <a:buSzPts val="1600"/>
              <a:buFont typeface="Calibri"/>
              <a:buChar char="○"/>
            </a:pPr>
            <a:endParaRPr lang="en-US" sz="1600" dirty="0">
              <a:latin typeface="Calibri"/>
              <a:ea typeface="Calibri"/>
              <a:cs typeface="Calibri"/>
              <a:sym typeface="Calibri"/>
            </a:endParaRPr>
          </a:p>
          <a:p>
            <a:pPr marL="342900" marR="0" lvl="1" indent="-342900" algn="l" rtl="0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80"/>
              <a:buFont typeface="Arial"/>
              <a:buChar char="•"/>
            </a:pPr>
            <a:endParaRPr sz="16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Google Shape;101;g22baee880fb_0_0">
            <a:extLst>
              <a:ext uri="{FF2B5EF4-FFF2-40B4-BE49-F238E27FC236}">
                <a16:creationId xmlns:a16="http://schemas.microsoft.com/office/drawing/2014/main" id="{A90F7FFA-985F-7E1F-B16B-C937147E3D5A}"/>
              </a:ext>
            </a:extLst>
          </p:cNvPr>
          <p:cNvSpPr txBox="1"/>
          <p:nvPr/>
        </p:nvSpPr>
        <p:spPr>
          <a:xfrm>
            <a:off x="254336" y="5143615"/>
            <a:ext cx="8705700" cy="134368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spcFirstLastPara="1" wrap="square" lIns="45700" tIns="45700" rIns="45700" bIns="45700" anchor="ctr" anchorCtr="0">
            <a:noAutofit/>
          </a:bodyPr>
          <a:lstStyle/>
          <a:p>
            <a:pPr marL="127000">
              <a:spcBef>
                <a:spcPts val="500"/>
              </a:spcBef>
              <a:buSzPts val="1600"/>
            </a:pP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      </a:t>
            </a:r>
            <a:r>
              <a:rPr lang="en-US" sz="1600" b="1" dirty="0">
                <a:latin typeface="Calibri"/>
                <a:ea typeface="Calibri"/>
                <a:cs typeface="Calibri"/>
                <a:sym typeface="Calibri"/>
              </a:rPr>
              <a:t>Next steps for TT-DOC</a:t>
            </a:r>
          </a:p>
          <a:p>
            <a:pPr marL="457200" indent="-330200">
              <a:spcBef>
                <a:spcPts val="500"/>
              </a:spcBef>
              <a:buSzPts val="1600"/>
              <a:buFont typeface="Calibri"/>
              <a:buChar char="●"/>
            </a:pP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Finalize new message templates;</a:t>
            </a:r>
          </a:p>
          <a:p>
            <a:pPr marL="457200" indent="-330200">
              <a:spcBef>
                <a:spcPts val="500"/>
              </a:spcBef>
              <a:buSzPts val="1600"/>
              <a:buFont typeface="Calibri"/>
              <a:buChar char="●"/>
            </a:pP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Next in-person inter TSP-NTWC meeting anticipated for May 2025 – to be hosted by KOERI;</a:t>
            </a:r>
            <a:endParaRPr lang="en-US" sz="16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302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Char char="●"/>
            </a:pP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Coordinate efforts on drafting the updated OUG </a:t>
            </a:r>
            <a:r>
              <a:rPr lang="en-US" sz="1600" dirty="0">
                <a:latin typeface="Calibri"/>
                <a:cs typeface="Calibri"/>
                <a:sym typeface="Calibri"/>
              </a:rPr>
              <a:t>sections until June 2025</a:t>
            </a:r>
            <a:r>
              <a:rPr lang="en-US" sz="1600" dirty="0">
                <a:latin typeface="Calibri"/>
                <a:ea typeface="Calibri"/>
                <a:cs typeface="Calibri"/>
                <a:sym typeface="Calibri"/>
              </a:rPr>
              <a:t>;</a:t>
            </a:r>
            <a:endParaRPr lang="en-US" sz="16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FFFFFF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f8e024d6-51f2-471b-ac2c-b1117d65062e}" enabled="1" method="Standard" siteId="{1d4fae52-39b3-4bfa-b0b3-022956b11194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1566</TotalTime>
  <Words>461</Words>
  <Application>Microsoft Office PowerPoint</Application>
  <PresentationFormat>On-screen Show (4:3)</PresentationFormat>
  <Paragraphs>43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Helvetica Neue</vt:lpstr>
      <vt:lpstr>Office Theme</vt:lpstr>
      <vt:lpstr>Update on work plans and activities of the Task Team on Documentation</vt:lpstr>
      <vt:lpstr>Agreed contributions for drafting the updated OUG</vt:lpstr>
      <vt:lpstr>TT-DOC actions during inter-sessional period</vt:lpstr>
      <vt:lpstr>Operational issues discussed during inter-sessional period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Update on work plans and activities of the Task Team on Documentation</dc:title>
  <dc:creator>Chang Seng, Denis</dc:creator>
  <cp:lastModifiedBy>Chang Seng, Denis</cp:lastModifiedBy>
  <cp:revision>49</cp:revision>
  <dcterms:modified xsi:type="dcterms:W3CDTF">2024-11-26T16:17:08Z</dcterms:modified>
</cp:coreProperties>
</file>