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55" r:id="rId2"/>
    <p:sldMasterId id="2147483667" r:id="rId3"/>
    <p:sldMasterId id="2147483675" r:id="rId4"/>
    <p:sldMasterId id="2147483691" r:id="rId5"/>
    <p:sldMasterId id="2147483693" r:id="rId6"/>
    <p:sldMasterId id="2147483688" r:id="rId7"/>
    <p:sldMasterId id="2147483676" r:id="rId8"/>
    <p:sldMasterId id="2147483697" r:id="rId9"/>
    <p:sldMasterId id="2147483699" r:id="rId10"/>
    <p:sldMasterId id="2147483700" r:id="rId11"/>
    <p:sldMasterId id="2147483714" r:id="rId12"/>
    <p:sldMasterId id="2147483716" r:id="rId13"/>
    <p:sldMasterId id="2147483729" r:id="rId14"/>
  </p:sldMasterIdLst>
  <p:notesMasterIdLst>
    <p:notesMasterId r:id="rId25"/>
  </p:notesMasterIdLst>
  <p:handoutMasterIdLst>
    <p:handoutMasterId r:id="rId26"/>
  </p:handoutMasterIdLst>
  <p:sldIdLst>
    <p:sldId id="269" r:id="rId15"/>
    <p:sldId id="289" r:id="rId16"/>
    <p:sldId id="343" r:id="rId17"/>
    <p:sldId id="258" r:id="rId18"/>
    <p:sldId id="262" r:id="rId19"/>
    <p:sldId id="259" r:id="rId20"/>
    <p:sldId id="263" r:id="rId21"/>
    <p:sldId id="260" r:id="rId22"/>
    <p:sldId id="264" r:id="rId23"/>
    <p:sldId id="3706" r:id="rId2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oni, Tecla" initials="MT" lastIdx="1" clrIdx="0">
    <p:extLst>
      <p:ext uri="{19B8F6BF-5375-455C-9EA6-DF929625EA0E}">
        <p15:presenceInfo xmlns:p15="http://schemas.microsoft.com/office/powerpoint/2012/main" userId="S::t.maggioni@unesco.org::a54daaa6-5bbd-43a9-b4db-299d04c23780" providerId="AD"/>
      </p:ext>
    </p:extLst>
  </p:cmAuthor>
  <p:cmAuthor id="2" name="Lovat, Valentina" initials="LV" lastIdx="2" clrIdx="1">
    <p:extLst>
      <p:ext uri="{19B8F6BF-5375-455C-9EA6-DF929625EA0E}">
        <p15:presenceInfo xmlns:p15="http://schemas.microsoft.com/office/powerpoint/2012/main" userId="S::v.lovat@unesco.org::daf40cc6-b520-41dd-80b2-b758cb8a4c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7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31"/>
    <p:restoredTop sz="94582"/>
  </p:normalViewPr>
  <p:slideViewPr>
    <p:cSldViewPr snapToGrid="0">
      <p:cViewPr>
        <p:scale>
          <a:sx n="137" d="100"/>
          <a:sy n="137" d="100"/>
        </p:scale>
        <p:origin x="0" y="-2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FAE6A58-4FB4-4CC6-96D2-704E647E1F92}" type="datetimeFigureOut">
              <a:rPr lang="fr-FR" smtClean="0"/>
              <a:t>23/10/2024</a:t>
            </a:fld>
            <a:endParaRPr lang="fr-F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C299EB5-BBC7-4461-B19C-AF767D8FFBCD}" type="slidenum">
              <a:rPr lang="fr-FR" smtClean="0"/>
              <a:t>‹#›</a:t>
            </a:fld>
            <a:endParaRPr lang="fr-FR"/>
          </a:p>
        </p:txBody>
      </p:sp>
    </p:spTree>
    <p:extLst>
      <p:ext uri="{BB962C8B-B14F-4D97-AF65-F5344CB8AC3E}">
        <p14:creationId xmlns:p14="http://schemas.microsoft.com/office/powerpoint/2010/main" val="3523031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4DCC70-1736-4198-B3CB-0BBF381B4215}" type="datetimeFigureOut">
              <a:rPr lang="fr-FR" smtClean="0"/>
              <a:t>23/10/2024</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555B3A-F9BB-419E-94F8-F6C4477A78EA}" type="slidenum">
              <a:rPr lang="fr-FR" smtClean="0"/>
              <a:t>‹#›</a:t>
            </a:fld>
            <a:endParaRPr lang="fr-FR"/>
          </a:p>
        </p:txBody>
      </p:sp>
    </p:spTree>
    <p:extLst>
      <p:ext uri="{BB962C8B-B14F-4D97-AF65-F5344CB8AC3E}">
        <p14:creationId xmlns:p14="http://schemas.microsoft.com/office/powerpoint/2010/main" val="391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2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34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374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70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0017841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417942" y="1560444"/>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39211538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0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1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Tree>
    <p:extLst>
      <p:ext uri="{BB962C8B-B14F-4D97-AF65-F5344CB8AC3E}">
        <p14:creationId xmlns:p14="http://schemas.microsoft.com/office/powerpoint/2010/main" val="270784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7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4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5348" b="47620"/>
          <a:stretch/>
        </p:blipFill>
        <p:spPr>
          <a:xfrm>
            <a:off x="-1" y="1513554"/>
            <a:ext cx="12192001" cy="4397389"/>
          </a:xfrm>
          <a:prstGeom prst="rect">
            <a:avLst/>
          </a:prstGeom>
        </p:spPr>
      </p:pic>
      <p:sp>
        <p:nvSpPr>
          <p:cNvPr id="5" name="Rectangle 4"/>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144842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4463" b="8304"/>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3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274226"/>
            <a:ext cx="12192000" cy="5325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34158" t="10599" r="38921" b="25727"/>
          <a:stretch/>
        </p:blipFill>
        <p:spPr>
          <a:xfrm>
            <a:off x="8733108" y="1274226"/>
            <a:ext cx="3458892" cy="5325884"/>
          </a:xfrm>
          <a:prstGeom prst="rect">
            <a:avLst/>
          </a:prstGeom>
          <a:solidFill>
            <a:srgbClr val="41B7C8"/>
          </a:solidFill>
          <a:ln w="12700">
            <a:solidFill>
              <a:srgbClr val="41B7C8"/>
            </a:solidFill>
          </a:ln>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53742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0"/>
            <a:ext cx="6203182" cy="6962503"/>
          </a:xfrm>
          <a:prstGeom prst="rect">
            <a:avLst/>
          </a:prstGeom>
          <a:solidFill>
            <a:srgbClr val="1F476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3353592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10456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47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05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058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82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33629207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311793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24800842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sp>
        <p:nvSpPr>
          <p:cNvPr id="11" name="Rectangle 10"/>
          <p:cNvSpPr/>
          <p:nvPr userDrawn="1"/>
        </p:nvSpPr>
        <p:spPr>
          <a:xfrm>
            <a:off x="581087" y="1147264"/>
            <a:ext cx="2694549" cy="1438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13335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325245116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195093533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2_Title Slide">
    <p:spTree>
      <p:nvGrpSpPr>
        <p:cNvPr id="1" name=""/>
        <p:cNvGrpSpPr/>
        <p:nvPr/>
      </p:nvGrpSpPr>
      <p:grpSpPr>
        <a:xfrm>
          <a:off x="0" y="0"/>
          <a:ext cx="0" cy="0"/>
          <a:chOff x="0" y="0"/>
          <a:chExt cx="0" cy="0"/>
        </a:xfrm>
      </p:grpSpPr>
      <p:sp>
        <p:nvSpPr>
          <p:cNvPr id="76" name="Picture Placeholder 2"/>
          <p:cNvSpPr>
            <a:spLocks noGrp="1"/>
          </p:cNvSpPr>
          <p:nvPr>
            <p:ph type="pic" sz="half" idx="13"/>
          </p:nvPr>
        </p:nvSpPr>
        <p:spPr>
          <a:xfrm>
            <a:off x="-1" y="1600200"/>
            <a:ext cx="6096001" cy="5257801"/>
          </a:xfrm>
          <a:prstGeom prst="rect">
            <a:avLst/>
          </a:prstGeom>
        </p:spPr>
        <p:txBody>
          <a:bodyPr lIns="91439" tIns="45719" rIns="91439" bIns="45719">
            <a:noAutofit/>
          </a:bodyPr>
          <a:lstStyle/>
          <a:p>
            <a:endParaRPr/>
          </a:p>
        </p:txBody>
      </p:sp>
      <p:sp>
        <p:nvSpPr>
          <p:cNvPr id="78" name="Title Text"/>
          <p:cNvSpPr txBox="1">
            <a:spLocks noGrp="1"/>
          </p:cNvSpPr>
          <p:nvPr>
            <p:ph type="title"/>
          </p:nvPr>
        </p:nvSpPr>
        <p:spPr>
          <a:xfrm>
            <a:off x="838200" y="354966"/>
            <a:ext cx="10515601" cy="884556"/>
          </a:xfrm>
          <a:prstGeom prst="rect">
            <a:avLst/>
          </a:prstGeom>
        </p:spPr>
        <p:txBody>
          <a:bodyPr/>
          <a:lstStyle>
            <a:lvl1pPr algn="ctr">
              <a:defRPr sz="3937" b="1"/>
            </a:lvl1pPr>
          </a:lstStyle>
          <a:p>
            <a:r>
              <a:t>Title Text</a:t>
            </a:r>
          </a:p>
        </p:txBody>
      </p:sp>
      <p:sp>
        <p:nvSpPr>
          <p:cNvPr id="79" name="Body Level One…"/>
          <p:cNvSpPr txBox="1">
            <a:spLocks noGrp="1"/>
          </p:cNvSpPr>
          <p:nvPr>
            <p:ph type="body" sz="quarter" idx="1" hasCustomPrompt="1"/>
          </p:nvPr>
        </p:nvSpPr>
        <p:spPr>
          <a:xfrm>
            <a:off x="838200" y="1006476"/>
            <a:ext cx="10515601" cy="342076"/>
          </a:xfrm>
          <a:prstGeom prst="rect">
            <a:avLst/>
          </a:prstGeom>
        </p:spPr>
        <p:txBody>
          <a:bodyPr anchor="b"/>
          <a:lstStyle>
            <a:lvl1pPr marL="0" indent="0" algn="ctr">
              <a:buSzTx/>
              <a:buFontTx/>
              <a:buNone/>
              <a:defRPr sz="1266"/>
            </a:lvl1pPr>
            <a:lvl2pPr marL="0" indent="241093" algn="ctr">
              <a:buSzTx/>
              <a:buFontTx/>
              <a:buNone/>
              <a:defRPr sz="1266"/>
            </a:lvl2pPr>
            <a:lvl3pPr marL="787570" indent="-144655" algn="ctr">
              <a:buFontTx/>
              <a:defRPr sz="1266"/>
            </a:lvl3pPr>
            <a:lvl4pPr marL="1125101" indent="-160729" algn="ctr">
              <a:buFontTx/>
              <a:defRPr sz="1266"/>
            </a:lvl4pPr>
            <a:lvl5pPr marL="1446558" indent="-160729" algn="ctr">
              <a:buFontTx/>
              <a:defRPr sz="1266"/>
            </a:lvl5pPr>
          </a:lstStyle>
          <a:p>
            <a:pPr lvl="1"/>
            <a:r>
              <a:rPr dirty="0"/>
              <a:t>Body Level Two</a:t>
            </a:r>
          </a:p>
          <a:p>
            <a:pPr lvl="2"/>
            <a:r>
              <a:rPr dirty="0"/>
              <a:t>Body Level Three</a:t>
            </a:r>
          </a:p>
          <a:p>
            <a:pPr lvl="3"/>
            <a:r>
              <a:rPr dirty="0"/>
              <a:t>Body Level Four</a:t>
            </a:r>
          </a:p>
          <a:p>
            <a:pPr lvl="4"/>
            <a:r>
              <a:rPr dirty="0"/>
              <a:t>Body Level Five</a:t>
            </a:r>
          </a:p>
        </p:txBody>
      </p:sp>
      <p:sp>
        <p:nvSpPr>
          <p:cNvPr id="80" name="Slide Number"/>
          <p:cNvSpPr txBox="1">
            <a:spLocks noGrp="1"/>
          </p:cNvSpPr>
          <p:nvPr>
            <p:ph type="sldNum" sz="quarter" idx="2"/>
          </p:nvPr>
        </p:nvSpPr>
        <p:spPr>
          <a:xfrm>
            <a:off x="11006033" y="6408362"/>
            <a:ext cx="347768" cy="26110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434071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126723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6141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974074" y="3090727"/>
            <a:ext cx="1328398" cy="125771"/>
          </a:xfrm>
          <a:prstGeom prst="rect">
            <a:avLst/>
          </a:prstGeom>
          <a:solidFill>
            <a:srgbClr val="41B7C8"/>
          </a:solidFill>
          <a:ln w="12700">
            <a:miter lim="400000"/>
          </a:ln>
        </p:spPr>
        <p:txBody>
          <a:bodyPr lIns="65023" tIns="65023" rIns="65023" bIns="65023" anchor="ctr"/>
          <a:lstStyle/>
          <a:p>
            <a:pPr>
              <a:defRPr>
                <a:solidFill>
                  <a:srgbClr val="3C3C3C"/>
                </a:solidFill>
              </a:defRPr>
            </a:pPr>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2" name="Rectangle 1"/>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87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529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2979472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4821140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31621074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5.xml"/><Relationship Id="rId4" Type="http://schemas.openxmlformats.org/officeDocument/2006/relationships/image" Target="../media/image15.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4.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8.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3543" y="1055355"/>
            <a:ext cx="4150548" cy="1975798"/>
          </a:xfrm>
          <a:prstGeom prst="rect">
            <a:avLst/>
          </a:prstGeom>
        </p:spPr>
      </p:pic>
      <p:sp>
        <p:nvSpPr>
          <p:cNvPr id="14" name="Rectangle"/>
          <p:cNvSpPr/>
          <p:nvPr userDrawn="1"/>
        </p:nvSpPr>
        <p:spPr>
          <a:xfrm>
            <a:off x="5176381" y="3421572"/>
            <a:ext cx="2018851" cy="15585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mtClean="0"/>
              <a:pPr/>
              <a:t>23/10/2024</a:t>
            </a:fld>
            <a:endParaRPr lang="fr-FR"/>
          </a:p>
        </p:txBody>
      </p:sp>
      <p:sp>
        <p:nvSpPr>
          <p:cNvPr id="12" name="Rectangle 11"/>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p:cNvSpPr/>
          <p:nvPr userDrawn="1"/>
        </p:nvSpPr>
        <p:spPr>
          <a:xfrm rot="5400000">
            <a:off x="1533162" y="331783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2529840" y="2716523"/>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rgbClr val="41B7C8"/>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rgbClr val="41B7C8"/>
              </a:solidFill>
              <a:effectLst/>
              <a:uLnTx/>
              <a:uFillTx/>
              <a:latin typeface="Arial" panose="020B0604020202020204" pitchFamily="34" charset="0"/>
              <a:cs typeface="Arial" panose="020B0604020202020204" pitchFamily="34" charset="0"/>
              <a:sym typeface="Roboto"/>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744" y="0"/>
            <a:ext cx="1629168" cy="1629168"/>
          </a:xfrm>
          <a:prstGeom prst="rect">
            <a:avLst/>
          </a:prstGeom>
        </p:spPr>
      </p:pic>
    </p:spTree>
    <p:extLst>
      <p:ext uri="{BB962C8B-B14F-4D97-AF65-F5344CB8AC3E}">
        <p14:creationId xmlns:p14="http://schemas.microsoft.com/office/powerpoint/2010/main" val="287964077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8"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userDrawn="1"/>
        </p:nvSpPr>
        <p:spPr>
          <a:xfrm>
            <a:off x="2396836" y="0"/>
            <a:ext cx="9826971"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p:cNvSpPr/>
          <p:nvPr userDrawn="1"/>
        </p:nvSpPr>
        <p:spPr>
          <a:xfrm rot="5400000">
            <a:off x="1450717" y="3366115"/>
            <a:ext cx="1328398" cy="125771"/>
          </a:xfrm>
          <a:prstGeom prst="rect">
            <a:avLst/>
          </a:prstGeom>
          <a:solidFill>
            <a:srgbClr val="41B7C8"/>
          </a:solidFill>
          <a:ln w="12700">
            <a:solidFill>
              <a:srgbClr val="41B7C8"/>
            </a:solidFill>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4095" r="-1568"/>
          <a:stretch/>
        </p:blipFill>
        <p:spPr>
          <a:xfrm>
            <a:off x="8255299" y="2786397"/>
            <a:ext cx="1161899" cy="868324"/>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0236" y="386005"/>
            <a:ext cx="1999700" cy="951923"/>
          </a:xfrm>
          <a:prstGeom prst="rect">
            <a:avLst/>
          </a:prstGeom>
        </p:spPr>
      </p:pic>
    </p:spTree>
    <p:extLst>
      <p:ext uri="{BB962C8B-B14F-4D97-AF65-F5344CB8AC3E}">
        <p14:creationId xmlns:p14="http://schemas.microsoft.com/office/powerpoint/2010/main" val="1519069051"/>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38035730"/>
      </p:ext>
    </p:extLst>
  </p:cSld>
  <p:clrMap bg1="lt1" tx1="dk1" bg2="lt2" tx2="dk2" accent1="accent1" accent2="accent2" accent3="accent3" accent4="accent4" accent5="accent5" accent6="accent6" hlink="hlink" folHlink="folHlink"/>
  <p:sldLayoutIdLst>
    <p:sldLayoutId id="214748371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013222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a:solidFill>
                  <a:srgbClr val="0069B4"/>
                </a:solidFill>
                <a:latin typeface="Arial"/>
                <a:ea typeface="Arial"/>
                <a:cs typeface="Arial"/>
                <a:sym typeface="Arial"/>
              </a:rPr>
              <a:t>THANK YOU</a:t>
            </a:r>
            <a:endParaRPr sz="7000" b="1" i="0" u="none" strike="noStrike" cap="none">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36"/>
          <p:cNvPicPr preferRelativeResize="0"/>
          <p:nvPr/>
        </p:nvPicPr>
        <p:blipFill rotWithShape="1">
          <a:blip r:embed="rId3">
            <a:alphaModFix/>
          </a:blip>
          <a:srcRect/>
          <a:stretch/>
        </p:blipFill>
        <p:spPr>
          <a:xfrm>
            <a:off x="10575486" y="152363"/>
            <a:ext cx="1495758" cy="1405711"/>
          </a:xfrm>
          <a:prstGeom prst="rect">
            <a:avLst/>
          </a:prstGeom>
          <a:noFill/>
          <a:ln>
            <a:noFill/>
          </a:ln>
        </p:spPr>
      </p:pic>
    </p:spTree>
    <p:extLst>
      <p:ext uri="{BB962C8B-B14F-4D97-AF65-F5344CB8AC3E}">
        <p14:creationId xmlns:p14="http://schemas.microsoft.com/office/powerpoint/2010/main" val="2777708413"/>
      </p:ext>
    </p:extLst>
  </p:cSld>
  <p:clrMap bg1="lt1" tx1="dk1" bg2="dk2" tx2="lt2" accent1="accent1" accent2="accent2" accent3="accent3" accent4="accent4" accent5="accent5" accent6="accent6" hlink="hlink" folHlink="folHlink"/>
  <p:sldLayoutIdLst>
    <p:sldLayoutId id="214748373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710" r:id="rId1"/>
    <p:sldLayoutId id="2147483649" r:id="rId2"/>
    <p:sldLayoutId id="2147483656" r:id="rId3"/>
    <p:sldLayoutId id="214748367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7" name="Picture 6"/>
          <p:cNvPicPr>
            <a:picLocks noChangeAspect="1"/>
          </p:cNvPicPr>
          <p:nvPr userDrawn="1"/>
        </p:nvPicPr>
        <p:blipFill>
          <a:blip r:embed="rId9"/>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3449580446"/>
      </p:ext>
    </p:extLst>
  </p:cSld>
  <p:clrMap bg1="lt1" tx1="dk1" bg2="lt2" tx2="dk2" accent1="accent1" accent2="accent2" accent3="accent3" accent4="accent4" accent5="accent5" accent6="accent6" hlink="hlink" folHlink="folHlink"/>
  <p:sldLayoutIdLst>
    <p:sldLayoutId id="2147483709" r:id="rId1"/>
    <p:sldLayoutId id="2147483668" r:id="rId2"/>
    <p:sldLayoutId id="2147483669" r:id="rId3"/>
    <p:sldLayoutId id="2147483670" r:id="rId4"/>
    <p:sldLayoutId id="2147483689" r:id="rId5"/>
    <p:sldLayoutId id="214748369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41" name="Oval 8"/>
          <p:cNvSpPr/>
          <p:nvPr userDrawn="1"/>
        </p:nvSpPr>
        <p:spPr>
          <a:xfrm>
            <a:off x="917487" y="1546462"/>
            <a:ext cx="1001110" cy="997767"/>
          </a:xfrm>
          <a:prstGeom prst="ellipse">
            <a:avLst/>
          </a:prstGeom>
          <a:solidFill>
            <a:srgbClr val="0D587A">
              <a:lumMod val="75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sp>
        <p:nvSpPr>
          <p:cNvPr id="42" name="Oval 14"/>
          <p:cNvSpPr/>
          <p:nvPr userDrawn="1"/>
        </p:nvSpPr>
        <p:spPr>
          <a:xfrm>
            <a:off x="917487" y="3033343"/>
            <a:ext cx="1001110" cy="974973"/>
          </a:xfrm>
          <a:prstGeom prst="ellipse">
            <a:avLst/>
          </a:prstGeom>
          <a:solidFill>
            <a:srgbClr val="0D587A">
              <a:lumMod val="40000"/>
              <a:lumOff val="60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Roboto"/>
              <a:sym typeface="Roboto"/>
            </a:endParaRPr>
          </a:p>
        </p:txBody>
      </p:sp>
      <p:sp>
        <p:nvSpPr>
          <p:cNvPr id="43" name="Oval 8"/>
          <p:cNvSpPr/>
          <p:nvPr userDrawn="1"/>
        </p:nvSpPr>
        <p:spPr>
          <a:xfrm>
            <a:off x="917487" y="4682691"/>
            <a:ext cx="1001110" cy="997767"/>
          </a:xfrm>
          <a:prstGeom prst="ellipse">
            <a:avLst/>
          </a:prstGeom>
          <a:solidFill>
            <a:srgbClr val="0D587A">
              <a:lumMod val="20000"/>
              <a:lumOff val="80000"/>
            </a:srgbClr>
          </a:solidFill>
          <a:ln w="12700">
            <a:miter lim="400000"/>
          </a:ln>
        </p:spPr>
        <p:txBody>
          <a:bodyPr lIns="65023" tIns="65023" rIns="65023" bIns="65023" anchor="ctr"/>
          <a:lstStyle/>
          <a:p>
            <a:pPr marL="0" marR="0" lvl="0" indent="0" algn="ctr" defTabSz="130048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41B7C8"/>
              </a:solidFill>
              <a:effectLst/>
              <a:uLnTx/>
              <a:uFillTx/>
              <a:latin typeface="Roboto"/>
              <a:sym typeface="Roboto"/>
            </a:endParaRPr>
          </a:p>
        </p:txBody>
      </p:sp>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1609986743"/>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
        <p:nvSpPr>
          <p:cNvPr id="11" name="Oval 8"/>
          <p:cNvSpPr/>
          <p:nvPr userDrawn="1"/>
        </p:nvSpPr>
        <p:spPr>
          <a:xfrm>
            <a:off x="4585098" y="2105715"/>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2" name="Oval 8"/>
          <p:cNvSpPr/>
          <p:nvPr userDrawn="1"/>
        </p:nvSpPr>
        <p:spPr>
          <a:xfrm>
            <a:off x="701293" y="2204006"/>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4" name="TextBox 27"/>
          <p:cNvSpPr txBox="1"/>
          <p:nvPr userDrawn="1"/>
        </p:nvSpPr>
        <p:spPr>
          <a:xfrm>
            <a:off x="1697784" y="3511090"/>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5" name="TextBox 27"/>
          <p:cNvSpPr txBox="1"/>
          <p:nvPr userDrawn="1"/>
        </p:nvSpPr>
        <p:spPr>
          <a:xfrm>
            <a:off x="5592372" y="3291783"/>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lang="en-US"/>
          </a:p>
        </p:txBody>
      </p:sp>
      <p:sp>
        <p:nvSpPr>
          <p:cNvPr id="16" name="Oval 8"/>
          <p:cNvSpPr/>
          <p:nvPr userDrawn="1"/>
        </p:nvSpPr>
        <p:spPr>
          <a:xfrm>
            <a:off x="8491953" y="2236268"/>
            <a:ext cx="2976412" cy="3010378"/>
          </a:xfrm>
          <a:prstGeom prst="ellipse">
            <a:avLst/>
          </a:prstGeom>
          <a:solidFill>
            <a:schemeClr val="bg1">
              <a:lumMod val="95000"/>
            </a:schemeClr>
          </a:solidFill>
          <a:ln w="57150">
            <a:solidFill>
              <a:srgbClr val="1F4764"/>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7" name="Oval 8"/>
          <p:cNvSpPr/>
          <p:nvPr userDrawn="1"/>
        </p:nvSpPr>
        <p:spPr>
          <a:xfrm>
            <a:off x="10561169" y="1924232"/>
            <a:ext cx="1025586" cy="1024496"/>
          </a:xfrm>
          <a:prstGeom prst="ellipse">
            <a:avLst/>
          </a:prstGeom>
          <a:solidFill>
            <a:schemeClr val="accent1">
              <a:lumMod val="75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18" name="TextBox 27"/>
          <p:cNvSpPr txBox="1"/>
          <p:nvPr userDrawn="1"/>
        </p:nvSpPr>
        <p:spPr>
          <a:xfrm>
            <a:off x="9529307" y="3526718"/>
            <a:ext cx="131381" cy="46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defRPr sz="2200" b="1">
                <a:latin typeface="Open Sans"/>
                <a:ea typeface="Open Sans"/>
                <a:cs typeface="Open Sans"/>
                <a:sym typeface="Open Sans"/>
              </a:defRPr>
            </a:lvl1pPr>
          </a:lstStyle>
          <a:p>
            <a:endParaRPr/>
          </a:p>
        </p:txBody>
      </p:sp>
      <p:sp>
        <p:nvSpPr>
          <p:cNvPr id="19" name="Oval 8"/>
          <p:cNvSpPr/>
          <p:nvPr userDrawn="1"/>
        </p:nvSpPr>
        <p:spPr>
          <a:xfrm>
            <a:off x="4731524" y="4539439"/>
            <a:ext cx="1025586" cy="1024496"/>
          </a:xfrm>
          <a:prstGeom prst="ellipse">
            <a:avLst/>
          </a:prstGeom>
          <a:solidFill>
            <a:schemeClr val="accent1">
              <a:lumMod val="50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
        <p:nvSpPr>
          <p:cNvPr id="20" name="Oval 8"/>
          <p:cNvSpPr/>
          <p:nvPr userDrawn="1"/>
        </p:nvSpPr>
        <p:spPr>
          <a:xfrm>
            <a:off x="582903" y="1846397"/>
            <a:ext cx="1025586" cy="1024496"/>
          </a:xfrm>
          <a:prstGeom prst="ellipse">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solidFill>
                <a:srgbClr val="41B7C8"/>
              </a:solidFill>
            </a:endParaRPr>
          </a:p>
        </p:txBody>
      </p:sp>
    </p:spTree>
    <p:extLst>
      <p:ext uri="{BB962C8B-B14F-4D97-AF65-F5344CB8AC3E}">
        <p14:creationId xmlns:p14="http://schemas.microsoft.com/office/powerpoint/2010/main" val="278796543"/>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9340B-01E7-41B5-BE35-3DD52D3AA591}" type="slidenum">
              <a:rPr lang="fr-FR" smtClean="0"/>
              <a:t>‹#›</a:t>
            </a:fld>
            <a:endParaRPr lang="fr-FR"/>
          </a:p>
        </p:txBody>
      </p:sp>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pic>
        <p:nvPicPr>
          <p:cNvPr id="44" name="Picture 43"/>
          <p:cNvPicPr>
            <a:picLocks noChangeAspect="1"/>
          </p:cNvPicPr>
          <p:nvPr userDrawn="1"/>
        </p:nvPicPr>
        <p:blipFill>
          <a:blip r:embed="rId4"/>
          <a:stretch>
            <a:fillRect/>
          </a:stretch>
        </p:blipFill>
        <p:spPr>
          <a:xfrm>
            <a:off x="-13250" y="6169572"/>
            <a:ext cx="12205250" cy="688428"/>
          </a:xfrm>
          <a:prstGeom prst="rect">
            <a:avLst/>
          </a:prstGeom>
        </p:spPr>
      </p:pic>
      <p:sp>
        <p:nvSpPr>
          <p:cNvPr id="21" name="Rectangle 20"/>
          <p:cNvSpPr/>
          <p:nvPr userDrawn="1"/>
        </p:nvSpPr>
        <p:spPr>
          <a:xfrm>
            <a:off x="611531" y="1410648"/>
            <a:ext cx="11003527" cy="5103138"/>
          </a:xfrm>
          <a:prstGeom prst="rect">
            <a:avLst/>
          </a:prstGeom>
          <a:solidFill>
            <a:schemeClr val="bg1"/>
          </a:solidFill>
          <a:ln w="28575"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76560365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9" name="Rectangle 57"/>
          <p:cNvSpPr/>
          <p:nvPr userDrawn="1"/>
        </p:nvSpPr>
        <p:spPr>
          <a:xfrm>
            <a:off x="8909764" y="3829971"/>
            <a:ext cx="1774525" cy="116156"/>
          </a:xfrm>
          <a:prstGeom prst="rect">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sp>
        <p:nvSpPr>
          <p:cNvPr id="10" name="Rectangle 59"/>
          <p:cNvSpPr/>
          <p:nvPr userDrawn="1"/>
        </p:nvSpPr>
        <p:spPr>
          <a:xfrm>
            <a:off x="5367337" y="3829971"/>
            <a:ext cx="1774525" cy="116156"/>
          </a:xfrm>
          <a:prstGeom prst="rect">
            <a:avLst/>
          </a:prstGeom>
          <a:solidFill>
            <a:srgbClr val="1F4764"/>
          </a:solidFill>
          <a:ln w="12700">
            <a:miter lim="400000"/>
          </a:ln>
        </p:spPr>
        <p:txBody>
          <a:bodyPr lIns="65023" tIns="65023" rIns="65023" bIns="65023" anchor="ctr"/>
          <a:lstStyle/>
          <a:p>
            <a:pPr algn="ctr">
              <a:defRPr sz="1800">
                <a:solidFill>
                  <a:srgbClr val="FFFFFF"/>
                </a:solidFill>
              </a:defRPr>
            </a:pPr>
            <a:endParaRPr/>
          </a:p>
        </p:txBody>
      </p:sp>
      <p:sp>
        <p:nvSpPr>
          <p:cNvPr id="11" name="Rectangle 60"/>
          <p:cNvSpPr/>
          <p:nvPr userDrawn="1"/>
        </p:nvSpPr>
        <p:spPr>
          <a:xfrm>
            <a:off x="7140607" y="3829971"/>
            <a:ext cx="1774526" cy="116156"/>
          </a:xfrm>
          <a:prstGeom prst="rect">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p>
        </p:txBody>
      </p:sp>
      <p:sp>
        <p:nvSpPr>
          <p:cNvPr id="12" name="Oval 62"/>
          <p:cNvSpPr/>
          <p:nvPr userDrawn="1"/>
        </p:nvSpPr>
        <p:spPr>
          <a:xfrm>
            <a:off x="2271202" y="2112580"/>
            <a:ext cx="848697" cy="794330"/>
          </a:xfrm>
          <a:prstGeom prst="ellipse">
            <a:avLst/>
          </a:prstGeom>
          <a:solidFill>
            <a:srgbClr val="41B7C8"/>
          </a:solidFill>
          <a:ln w="12700">
            <a:solidFill>
              <a:srgbClr val="41B7C8"/>
            </a:solidFill>
            <a:miter lim="400000"/>
          </a:ln>
        </p:spPr>
        <p:txBody>
          <a:bodyPr lIns="65023" tIns="65023" rIns="65023" bIns="65023" anchor="ctr"/>
          <a:lstStyle/>
          <a:p>
            <a:pPr algn="ctr">
              <a:defRPr sz="1800">
                <a:solidFill>
                  <a:srgbClr val="FFFFFF"/>
                </a:solidFill>
              </a:defRPr>
            </a:pPr>
            <a:endParaRPr>
              <a:solidFill>
                <a:srgbClr val="41B7C8"/>
              </a:solidFill>
            </a:endParaRPr>
          </a:p>
        </p:txBody>
      </p:sp>
      <p:cxnSp>
        <p:nvCxnSpPr>
          <p:cNvPr id="13" name="Straight Connector 9"/>
          <p:cNvCxnSpPr>
            <a:endCxn id="12" idx="0"/>
          </p:cNvCxnSpPr>
          <p:nvPr userDrawn="1"/>
        </p:nvCxnSpPr>
        <p:spPr>
          <a:xfrm flipV="1">
            <a:off x="2695550" y="2112580"/>
            <a:ext cx="1" cy="1724728"/>
          </a:xfrm>
          <a:prstGeom prst="straightConnector1">
            <a:avLst/>
          </a:prstGeom>
          <a:ln w="25400">
            <a:solidFill>
              <a:srgbClr val="41B7C8"/>
            </a:solidFill>
            <a:miter/>
          </a:ln>
        </p:spPr>
      </p:cxnSp>
      <p:sp>
        <p:nvSpPr>
          <p:cNvPr id="14" name="Oval 67"/>
          <p:cNvSpPr/>
          <p:nvPr userDrawn="1"/>
        </p:nvSpPr>
        <p:spPr>
          <a:xfrm>
            <a:off x="5823631" y="2112580"/>
            <a:ext cx="848697" cy="794330"/>
          </a:xfrm>
          <a:prstGeom prst="ellipse">
            <a:avLst/>
          </a:prstGeom>
          <a:solidFill>
            <a:srgbClr val="1F4764"/>
          </a:solidFill>
          <a:ln w="12700">
            <a:miter lim="400000"/>
          </a:ln>
        </p:spPr>
        <p:txBody>
          <a:bodyPr lIns="65023" tIns="65023" rIns="65023" bIns="65023" anchor="ctr"/>
          <a:lstStyle/>
          <a:p>
            <a:pPr algn="ctr">
              <a:defRPr sz="1800">
                <a:solidFill>
                  <a:srgbClr val="FFFFFF"/>
                </a:solidFill>
              </a:defRPr>
            </a:pPr>
            <a:endParaRPr/>
          </a:p>
        </p:txBody>
      </p:sp>
      <p:cxnSp>
        <p:nvCxnSpPr>
          <p:cNvPr id="15" name="Straight Connector 68"/>
          <p:cNvCxnSpPr>
            <a:stCxn id="10" idx="0"/>
            <a:endCxn id="14" idx="0"/>
          </p:cNvCxnSpPr>
          <p:nvPr userDrawn="1"/>
        </p:nvCxnSpPr>
        <p:spPr>
          <a:xfrm flipV="1">
            <a:off x="6247979" y="2509745"/>
            <a:ext cx="1" cy="1385641"/>
          </a:xfrm>
          <a:prstGeom prst="straightConnector1">
            <a:avLst/>
          </a:prstGeom>
          <a:ln w="25400">
            <a:solidFill>
              <a:srgbClr val="1F4764"/>
            </a:solidFill>
            <a:miter/>
          </a:ln>
        </p:spPr>
      </p:cxnSp>
      <p:sp>
        <p:nvSpPr>
          <p:cNvPr id="16" name="Oval 72"/>
          <p:cNvSpPr/>
          <p:nvPr userDrawn="1"/>
        </p:nvSpPr>
        <p:spPr>
          <a:xfrm>
            <a:off x="9335364" y="2112580"/>
            <a:ext cx="848697" cy="794330"/>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cxnSp>
        <p:nvCxnSpPr>
          <p:cNvPr id="17" name="Straight Connector 73"/>
          <p:cNvCxnSpPr>
            <a:stCxn id="9" idx="0"/>
            <a:endCxn id="16" idx="0"/>
          </p:cNvCxnSpPr>
          <p:nvPr userDrawn="1"/>
        </p:nvCxnSpPr>
        <p:spPr>
          <a:xfrm flipH="1" flipV="1">
            <a:off x="9759712" y="2509745"/>
            <a:ext cx="5" cy="1385641"/>
          </a:xfrm>
          <a:prstGeom prst="straightConnector1">
            <a:avLst/>
          </a:prstGeom>
          <a:ln w="25400">
            <a:solidFill>
              <a:srgbClr val="41B7C8"/>
            </a:solidFill>
            <a:miter/>
          </a:ln>
        </p:spPr>
      </p:cxnSp>
      <p:sp>
        <p:nvSpPr>
          <p:cNvPr id="18" name="Oval 76"/>
          <p:cNvSpPr/>
          <p:nvPr userDrawn="1"/>
        </p:nvSpPr>
        <p:spPr>
          <a:xfrm>
            <a:off x="4049105" y="4859415"/>
            <a:ext cx="848697" cy="794330"/>
          </a:xfrm>
          <a:prstGeom prst="ellipse">
            <a:avLst/>
          </a:prstGeom>
          <a:solidFill>
            <a:schemeClr val="accent1">
              <a:lumMod val="75000"/>
            </a:schemeClr>
          </a:solidFill>
          <a:ln w="12700">
            <a:miter lim="400000"/>
          </a:ln>
        </p:spPr>
        <p:txBody>
          <a:bodyPr lIns="65023" tIns="65023" rIns="65023" bIns="65023" anchor="ctr"/>
          <a:lstStyle/>
          <a:p>
            <a:pPr algn="ctr">
              <a:defRPr sz="1800">
                <a:solidFill>
                  <a:srgbClr val="FFFFFF"/>
                </a:solidFill>
              </a:defRPr>
            </a:pPr>
            <a:endParaRPr>
              <a:solidFill>
                <a:srgbClr val="F4C646"/>
              </a:solidFill>
            </a:endParaRPr>
          </a:p>
        </p:txBody>
      </p:sp>
      <p:cxnSp>
        <p:nvCxnSpPr>
          <p:cNvPr id="19" name="Straight Connector 77"/>
          <p:cNvCxnSpPr>
            <a:stCxn id="18" idx="0"/>
          </p:cNvCxnSpPr>
          <p:nvPr userDrawn="1"/>
        </p:nvCxnSpPr>
        <p:spPr>
          <a:xfrm flipV="1">
            <a:off x="4473454" y="3837307"/>
            <a:ext cx="1" cy="1022107"/>
          </a:xfrm>
          <a:prstGeom prst="straightConnector1">
            <a:avLst/>
          </a:prstGeom>
          <a:ln w="25400">
            <a:solidFill>
              <a:srgbClr val="189ED9"/>
            </a:solidFill>
            <a:miter/>
          </a:ln>
        </p:spPr>
      </p:cxnSp>
      <p:sp>
        <p:nvSpPr>
          <p:cNvPr id="20" name="Oval 80"/>
          <p:cNvSpPr/>
          <p:nvPr userDrawn="1"/>
        </p:nvSpPr>
        <p:spPr>
          <a:xfrm>
            <a:off x="7560837" y="4859415"/>
            <a:ext cx="848697" cy="794330"/>
          </a:xfrm>
          <a:prstGeom prst="ellipse">
            <a:avLst/>
          </a:prstGeom>
          <a:solidFill>
            <a:schemeClr val="accent5">
              <a:lumMod val="60000"/>
              <a:lumOff val="40000"/>
            </a:schemeClr>
          </a:solidFill>
          <a:ln w="12700">
            <a:miter lim="400000"/>
          </a:ln>
        </p:spPr>
        <p:txBody>
          <a:bodyPr lIns="65023" tIns="65023" rIns="65023" bIns="65023" anchor="ctr"/>
          <a:lstStyle/>
          <a:p>
            <a:pPr algn="ctr">
              <a:defRPr sz="1800">
                <a:solidFill>
                  <a:srgbClr val="FFFFFF"/>
                </a:solidFill>
              </a:defRPr>
            </a:pPr>
            <a:endParaRPr/>
          </a:p>
        </p:txBody>
      </p:sp>
      <p:cxnSp>
        <p:nvCxnSpPr>
          <p:cNvPr id="21" name="Straight Connector 81"/>
          <p:cNvCxnSpPr>
            <a:stCxn id="20" idx="0"/>
            <a:endCxn id="11" idx="0"/>
          </p:cNvCxnSpPr>
          <p:nvPr userDrawn="1"/>
        </p:nvCxnSpPr>
        <p:spPr>
          <a:xfrm flipV="1">
            <a:off x="7985186" y="3837307"/>
            <a:ext cx="1255" cy="1022107"/>
          </a:xfrm>
          <a:prstGeom prst="straightConnector1">
            <a:avLst/>
          </a:prstGeom>
          <a:ln w="25400">
            <a:solidFill>
              <a:schemeClr val="accent5">
                <a:lumMod val="60000"/>
                <a:lumOff val="40000"/>
              </a:schemeClr>
            </a:solidFill>
            <a:miter/>
          </a:ln>
        </p:spPr>
      </p:cxnSp>
      <p:sp>
        <p:nvSpPr>
          <p:cNvPr id="32" name="Rectangle 59"/>
          <p:cNvSpPr/>
          <p:nvPr userDrawn="1"/>
        </p:nvSpPr>
        <p:spPr>
          <a:xfrm>
            <a:off x="3594066" y="3829971"/>
            <a:ext cx="1774525" cy="116156"/>
          </a:xfrm>
          <a:prstGeom prst="rect">
            <a:avLst/>
          </a:prstGeom>
          <a:solidFill>
            <a:srgbClr val="189ED9"/>
          </a:solidFill>
          <a:ln w="12700">
            <a:miter lim="400000"/>
          </a:ln>
        </p:spPr>
        <p:txBody>
          <a:bodyPr lIns="65023" tIns="65023" rIns="65023" bIns="65023" anchor="ctr"/>
          <a:lstStyle/>
          <a:p>
            <a:pPr algn="ctr">
              <a:defRPr sz="1800">
                <a:solidFill>
                  <a:srgbClr val="FFFFFF"/>
                </a:solidFill>
              </a:defRPr>
            </a:pPr>
            <a:endParaRPr/>
          </a:p>
        </p:txBody>
      </p:sp>
      <p:sp>
        <p:nvSpPr>
          <p:cNvPr id="33" name="Rectangle 59"/>
          <p:cNvSpPr/>
          <p:nvPr userDrawn="1"/>
        </p:nvSpPr>
        <p:spPr>
          <a:xfrm>
            <a:off x="1818289" y="3829971"/>
            <a:ext cx="1774525" cy="116156"/>
          </a:xfrm>
          <a:prstGeom prst="rect">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218907216"/>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4" r:id="rId3"/>
    <p:sldLayoutId id="2147483695" r:id="rId4"/>
    <p:sldLayoutId id="2147483696"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57102" y="773612"/>
            <a:ext cx="2165077" cy="124714"/>
          </a:xfrm>
          <a:prstGeom prst="rect">
            <a:avLst/>
          </a:prstGeom>
          <a:solidFill>
            <a:srgbClr val="41B7C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4198213631"/>
      </p:ext>
    </p:extLst>
  </p:cSld>
  <p:clrMap bg1="lt1" tx1="dk1" bg2="lt2" tx2="dk2" accent1="accent1" accent2="accent2" accent3="accent3" accent4="accent4" accent5="accent5" accent6="accent6" hlink="hlink" folHlink="folHlink"/>
  <p:sldLayoutIdLst>
    <p:sldLayoutId id="2147483698" r:id="rId1"/>
    <p:sldLayoutId id="214748370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hyperlink" Target="https://docs.google.com/spreadsheets/d/1NpL0PjGNvpBO_dgsTcIrtHUO0M-I2x-b/edit?gid=1707814382#gid=1707814382" TargetMode="External"/><Relationship Id="rId5" Type="http://schemas.openxmlformats.org/officeDocument/2006/relationships/hyperlink" Target="https://docs.google.com/spreadsheets/d/1ixoGKg00IzE9lkROFO8wzMo-_SAEbVa2/edit?usp=sharing&amp;ouid=111762421068524416789&amp;rtpof=true&amp;sd=true" TargetMode="Externa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8;p1">
            <a:extLst>
              <a:ext uri="{FF2B5EF4-FFF2-40B4-BE49-F238E27FC236}">
                <a16:creationId xmlns:a16="http://schemas.microsoft.com/office/drawing/2014/main" id="{35626C1D-DE15-06BD-9197-0DF4212985A7}"/>
              </a:ext>
            </a:extLst>
          </p:cNvPr>
          <p:cNvSpPr/>
          <p:nvPr/>
        </p:nvSpPr>
        <p:spPr>
          <a:xfrm>
            <a:off x="6373091" y="1400437"/>
            <a:ext cx="5818909" cy="2246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000" b="1" dirty="0">
              <a:solidFill>
                <a:schemeClr val="lt1"/>
              </a:solidFill>
            </a:endParaRPr>
          </a:p>
          <a:p>
            <a:pPr algn="ctr">
              <a:defRPr sz="3000" b="1">
                <a:solidFill>
                  <a:srgbClr val="FFFFFF"/>
                </a:solidFill>
                <a:latin typeface="Arial"/>
                <a:ea typeface="Arial"/>
                <a:cs typeface="Arial"/>
                <a:sym typeface="Arial"/>
              </a:defRPr>
            </a:pPr>
            <a:r>
              <a:rPr lang="en-US" sz="2000" dirty="0"/>
              <a:t>6th SESSION</a:t>
            </a:r>
          </a:p>
          <a:p>
            <a:pPr algn="ctr">
              <a:defRPr sz="3000" b="1">
                <a:solidFill>
                  <a:srgbClr val="FFFFFF"/>
                </a:solidFill>
                <a:latin typeface="Arial"/>
                <a:ea typeface="Arial"/>
                <a:cs typeface="Arial"/>
                <a:sym typeface="Arial"/>
              </a:defRPr>
            </a:pPr>
            <a:r>
              <a:rPr lang="en-US" sz="2000" dirty="0"/>
              <a:t>GROUP OF EXPERTS ON </a:t>
            </a:r>
          </a:p>
          <a:p>
            <a:pPr algn="ctr">
              <a:defRPr sz="3000" b="1">
                <a:solidFill>
                  <a:srgbClr val="FFFFFF"/>
                </a:solidFill>
                <a:latin typeface="Arial"/>
                <a:ea typeface="Arial"/>
                <a:cs typeface="Arial"/>
                <a:sym typeface="Arial"/>
              </a:defRPr>
            </a:pPr>
            <a:r>
              <a:rPr lang="en-US" sz="2000" dirty="0"/>
              <a:t>CAPACITY DEVELOPMENT </a:t>
            </a:r>
          </a:p>
          <a:p>
            <a:pPr algn="ctr">
              <a:defRPr sz="3000" b="1">
                <a:solidFill>
                  <a:srgbClr val="FFFFFF"/>
                </a:solidFill>
                <a:latin typeface="Arial"/>
                <a:ea typeface="Arial"/>
                <a:cs typeface="Arial"/>
                <a:sym typeface="Arial"/>
              </a:defRPr>
            </a:pPr>
            <a:r>
              <a:rPr lang="en-US" sz="2000" dirty="0"/>
              <a:t>(GE-CD-VI)</a:t>
            </a:r>
            <a:endParaRPr lang="en-US" sz="2000" b="1" dirty="0">
              <a:solidFill>
                <a:schemeClr val="lt1"/>
              </a:solidFill>
            </a:endParaRPr>
          </a:p>
          <a:p>
            <a:pPr algn="ctr" rtl="0" fontAlgn="base"/>
            <a:r>
              <a:rPr lang="en-US" sz="2000" b="1" i="0" u="none" strike="noStrike" dirty="0">
                <a:solidFill>
                  <a:srgbClr val="FFFFFF"/>
                </a:solidFill>
                <a:effectLst/>
                <a:latin typeface="+mn-lt"/>
              </a:rPr>
              <a:t>----</a:t>
            </a:r>
            <a:r>
              <a:rPr lang="en-US" sz="2000" b="0" i="0" dirty="0">
                <a:solidFill>
                  <a:srgbClr val="000000"/>
                </a:solidFill>
                <a:effectLst/>
                <a:latin typeface="+mn-lt"/>
              </a:rPr>
              <a:t>​</a:t>
            </a:r>
          </a:p>
          <a:p>
            <a:pPr algn="ctr" rtl="0" fontAlgn="base"/>
            <a:r>
              <a:rPr lang="fr-FR" sz="2000" b="1" i="0" u="none" strike="noStrike" dirty="0">
                <a:solidFill>
                  <a:schemeClr val="bg1"/>
                </a:solidFill>
                <a:effectLst/>
                <a:latin typeface="+mn-lt"/>
              </a:rPr>
              <a:t>Item </a:t>
            </a:r>
            <a:r>
              <a:rPr lang="en-US" sz="2000" b="1" i="0" dirty="0">
                <a:solidFill>
                  <a:schemeClr val="bg1"/>
                </a:solidFill>
                <a:effectLst/>
                <a:latin typeface="+mn-lt"/>
              </a:rPr>
              <a:t>​</a:t>
            </a:r>
            <a:r>
              <a:rPr lang="en-PH" sz="1800" b="1" dirty="0">
                <a:solidFill>
                  <a:schemeClr val="bg1"/>
                </a:solidFill>
                <a:effectLst/>
                <a:latin typeface="Arial" panose="020B0604020202020204" pitchFamily="34" charset="0"/>
                <a:ea typeface="Times New Roman" panose="02020603050405020304" pitchFamily="18" charset="0"/>
              </a:rPr>
              <a:t>3.5.1 IOC-Led</a:t>
            </a:r>
            <a:r>
              <a:rPr lang="en-PH" sz="2000" b="1" dirty="0">
                <a:solidFill>
                  <a:schemeClr val="bg1"/>
                </a:solidFill>
                <a:effectLst/>
              </a:rPr>
              <a:t> </a:t>
            </a:r>
            <a:r>
              <a:rPr lang="en-US" sz="2000" b="1" i="0" u="none" strike="noStrike" cap="none" dirty="0">
                <a:solidFill>
                  <a:schemeClr val="bg1"/>
                </a:solidFill>
                <a:latin typeface="Arial"/>
                <a:ea typeface="Arial"/>
                <a:cs typeface="Arial"/>
                <a:sym typeface="Arial"/>
              </a:rPr>
              <a:t> </a:t>
            </a:r>
          </a:p>
        </p:txBody>
      </p:sp>
      <p:sp>
        <p:nvSpPr>
          <p:cNvPr id="7" name="Google Shape;159;p1">
            <a:extLst>
              <a:ext uri="{FF2B5EF4-FFF2-40B4-BE49-F238E27FC236}">
                <a16:creationId xmlns:a16="http://schemas.microsoft.com/office/drawing/2014/main" id="{62FDE1FB-E99D-C1EC-8470-938C4E0EE8C3}"/>
              </a:ext>
            </a:extLst>
          </p:cNvPr>
          <p:cNvSpPr/>
          <p:nvPr/>
        </p:nvSpPr>
        <p:spPr>
          <a:xfrm>
            <a:off x="1764145" y="5207559"/>
            <a:ext cx="85344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Johanna </a:t>
            </a:r>
            <a:r>
              <a:rPr lang="en-US" sz="2000" b="1" i="0" u="none" strike="noStrike" cap="none" dirty="0" err="1">
                <a:solidFill>
                  <a:schemeClr val="bg1"/>
                </a:solidFill>
                <a:latin typeface="Arial"/>
                <a:ea typeface="Arial"/>
                <a:cs typeface="Arial"/>
                <a:sym typeface="Arial"/>
              </a:rPr>
              <a:t>Diwa-Acallar</a:t>
            </a:r>
            <a:endParaRPr lang="en-US" sz="2000" b="1" i="0" u="none" strike="noStrike" cap="none" dirty="0">
              <a:solidFill>
                <a:schemeClr val="bg1"/>
              </a:solidFill>
              <a:latin typeface="Arial"/>
              <a:ea typeface="Arial"/>
              <a:cs typeface="Arial"/>
              <a:sym typeface="Arial"/>
            </a:endParaRP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IOC CD Assistant Coordinator</a:t>
            </a:r>
          </a:p>
          <a:p>
            <a:pPr marL="0" marR="0" lvl="0" indent="0" algn="ctr" rtl="0">
              <a:spcBef>
                <a:spcPts val="0"/>
              </a:spcBef>
              <a:spcAft>
                <a:spcPts val="0"/>
              </a:spcAft>
              <a:buNone/>
            </a:pPr>
            <a:r>
              <a:rPr lang="en-US" sz="2000" b="1" i="0" u="none" strike="noStrike" cap="none" dirty="0">
                <a:solidFill>
                  <a:schemeClr val="bg1"/>
                </a:solidFill>
                <a:latin typeface="Arial"/>
                <a:ea typeface="Arial"/>
                <a:cs typeface="Arial"/>
                <a:sym typeface="Arial"/>
              </a:rPr>
              <a:t>22-24 </a:t>
            </a:r>
            <a:r>
              <a:rPr lang="en-US" sz="2000" b="1" dirty="0">
                <a:solidFill>
                  <a:schemeClr val="bg1"/>
                </a:solidFill>
              </a:rPr>
              <a:t>O</a:t>
            </a:r>
            <a:r>
              <a:rPr lang="en-US" sz="2000" b="1" i="0" u="none" strike="noStrike" cap="none" dirty="0">
                <a:solidFill>
                  <a:schemeClr val="bg1"/>
                </a:solidFill>
                <a:latin typeface="Arial"/>
                <a:ea typeface="Arial"/>
                <a:cs typeface="Arial"/>
                <a:sym typeface="Arial"/>
              </a:rPr>
              <a:t>ctober 2024</a:t>
            </a:r>
            <a:endParaRPr sz="2000" b="1" i="0" u="none" strike="noStrike" cap="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5" name="Picture 4">
            <a:extLst>
              <a:ext uri="{FF2B5EF4-FFF2-40B4-BE49-F238E27FC236}">
                <a16:creationId xmlns:a16="http://schemas.microsoft.com/office/drawing/2014/main" id="{E936CD57-74FE-23FF-F272-AA627370DD32}"/>
              </a:ext>
            </a:extLst>
          </p:cNvPr>
          <p:cNvPicPr>
            <a:picLocks noChangeAspect="1"/>
          </p:cNvPicPr>
          <p:nvPr/>
        </p:nvPicPr>
        <p:blipFill>
          <a:blip r:embed="rId3"/>
          <a:stretch>
            <a:fillRect/>
          </a:stretch>
        </p:blipFill>
        <p:spPr>
          <a:xfrm>
            <a:off x="10024338" y="0"/>
            <a:ext cx="2024743" cy="2024743"/>
          </a:xfrm>
          <a:prstGeom prst="rect">
            <a:avLst/>
          </a:prstGeom>
        </p:spPr>
      </p:pic>
      <p:pic>
        <p:nvPicPr>
          <p:cNvPr id="9" name="Picture 8" descr="A map of the world with different colored countries/regions&#10;&#10;Description automatically generated">
            <a:extLst>
              <a:ext uri="{FF2B5EF4-FFF2-40B4-BE49-F238E27FC236}">
                <a16:creationId xmlns:a16="http://schemas.microsoft.com/office/drawing/2014/main" id="{479158DC-9773-677F-95A3-A85BC6D37BE1}"/>
              </a:ext>
            </a:extLst>
          </p:cNvPr>
          <p:cNvPicPr>
            <a:picLocks noChangeAspect="1"/>
          </p:cNvPicPr>
          <p:nvPr/>
        </p:nvPicPr>
        <p:blipFill rotWithShape="1">
          <a:blip r:embed="rId4">
            <a:extLst>
              <a:ext uri="{28A0092B-C50C-407E-A947-70E740481C1C}">
                <a14:useLocalDpi xmlns:a14="http://schemas.microsoft.com/office/drawing/2010/main" val="0"/>
              </a:ext>
            </a:extLst>
          </a:blip>
          <a:srcRect t="3165" b="20363"/>
          <a:stretch/>
        </p:blipFill>
        <p:spPr>
          <a:xfrm>
            <a:off x="5329098" y="1759527"/>
            <a:ext cx="6832600" cy="4346568"/>
          </a:xfrm>
          <a:prstGeom prst="rect">
            <a:avLst/>
          </a:prstGeom>
        </p:spPr>
      </p:pic>
      <p:sp>
        <p:nvSpPr>
          <p:cNvPr id="3" name="TextBox 2">
            <a:extLst>
              <a:ext uri="{FF2B5EF4-FFF2-40B4-BE49-F238E27FC236}">
                <a16:creationId xmlns:a16="http://schemas.microsoft.com/office/drawing/2014/main" id="{020DDD11-71FA-1E10-985B-656CAE8C9F4B}"/>
              </a:ext>
            </a:extLst>
          </p:cNvPr>
          <p:cNvSpPr txBox="1"/>
          <p:nvPr/>
        </p:nvSpPr>
        <p:spPr>
          <a:xfrm>
            <a:off x="317396" y="1435931"/>
            <a:ext cx="4685528" cy="41857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IOC CD: </a:t>
            </a:r>
            <a:r>
              <a:rPr kumimoji="0" lang="en-GB" sz="16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cross-cuts all other IOC functions</a:t>
            </a: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all functions adopt and deliver IOC CD Strategy as a key output</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all RSBs adopt and deliver IOC CD Strategy as a key output</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6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Regions are all different </a:t>
            </a: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and have varying CD needs and societal priorities</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Informed by </a:t>
            </a:r>
            <a:r>
              <a:rPr kumimoji="0" lang="en-GB" sz="16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regional needs assessments and regional webinar series and consultations </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RSBs are key in the successful delivery and implementation of a </a:t>
            </a:r>
            <a:r>
              <a:rPr kumimoji="0" lang="en-GB" sz="16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cohesive and inclusive capacity development </a:t>
            </a: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in the regions</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2024-2025: develop </a:t>
            </a:r>
            <a:r>
              <a:rPr kumimoji="0" lang="en-GB" sz="16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Roboto" panose="02000000000000000000" pitchFamily="2" charset="0"/>
              </a:rPr>
              <a:t>regional workplans </a:t>
            </a:r>
            <a:r>
              <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and implementation plans in cooperation with RSBs that responds to the IOC capacity development strategy</a:t>
            </a:r>
          </a:p>
        </p:txBody>
      </p:sp>
      <p:sp>
        <p:nvSpPr>
          <p:cNvPr id="2" name="Google Shape;199;p9">
            <a:extLst>
              <a:ext uri="{FF2B5EF4-FFF2-40B4-BE49-F238E27FC236}">
                <a16:creationId xmlns:a16="http://schemas.microsoft.com/office/drawing/2014/main" id="{A64FD086-FF6D-5ACB-C8A2-A7406B1C4600}"/>
              </a:ext>
            </a:extLst>
          </p:cNvPr>
          <p:cNvSpPr txBox="1"/>
          <p:nvPr/>
        </p:nvSpPr>
        <p:spPr>
          <a:xfrm>
            <a:off x="179220" y="190666"/>
            <a:ext cx="10674828" cy="1054599"/>
          </a:xfrm>
          <a:prstGeom prst="rect">
            <a:avLst/>
          </a:prstGeom>
          <a:noFill/>
          <a:ln>
            <a:noFill/>
          </a:ln>
        </p:spPr>
        <p:txBody>
          <a:bodyPr spcFirstLastPara="1" wrap="square" lIns="65000" tIns="65000" rIns="65000" bIns="650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3000" b="1" i="0" u="none" strike="noStrike" kern="1200" cap="none" spc="0" normalizeH="0" baseline="0" noProof="0" dirty="0">
                <a:ln>
                  <a:noFill/>
                </a:ln>
                <a:solidFill>
                  <a:srgbClr val="002060"/>
                </a:solidFill>
                <a:effectLst/>
                <a:uLnTx/>
                <a:uFillTx/>
                <a:latin typeface="Arial"/>
                <a:ea typeface="Arial"/>
                <a:cs typeface="Arial"/>
                <a:sym typeface="Arial"/>
              </a:rPr>
              <a:t>Capacity Development through the IOC Regional Subsidiary Bodies (RSBs)</a:t>
            </a:r>
          </a:p>
        </p:txBody>
      </p:sp>
      <p:pic>
        <p:nvPicPr>
          <p:cNvPr id="10" name="Picture 9" descr="A map of the world with different colored countries/regions&#10;&#10;Description automatically generated">
            <a:extLst>
              <a:ext uri="{FF2B5EF4-FFF2-40B4-BE49-F238E27FC236}">
                <a16:creationId xmlns:a16="http://schemas.microsoft.com/office/drawing/2014/main" id="{D7639153-B9C8-C3BC-12FE-F50EAF344E07}"/>
              </a:ext>
            </a:extLst>
          </p:cNvPr>
          <p:cNvPicPr>
            <a:picLocks noChangeAspect="1"/>
          </p:cNvPicPr>
          <p:nvPr/>
        </p:nvPicPr>
        <p:blipFill rotWithShape="1">
          <a:blip r:embed="rId4">
            <a:extLst>
              <a:ext uri="{28A0092B-C50C-407E-A947-70E740481C1C}">
                <a14:useLocalDpi xmlns:a14="http://schemas.microsoft.com/office/drawing/2010/main" val="0"/>
              </a:ext>
            </a:extLst>
          </a:blip>
          <a:srcRect l="49630" t="81968" r="30848" b="2291"/>
          <a:stretch/>
        </p:blipFill>
        <p:spPr>
          <a:xfrm>
            <a:off x="5721927" y="4433455"/>
            <a:ext cx="1333895" cy="858981"/>
          </a:xfrm>
          <a:prstGeom prst="rect">
            <a:avLst/>
          </a:prstGeom>
        </p:spPr>
      </p:pic>
    </p:spTree>
    <p:extLst>
      <p:ext uri="{BB962C8B-B14F-4D97-AF65-F5344CB8AC3E}">
        <p14:creationId xmlns:p14="http://schemas.microsoft.com/office/powerpoint/2010/main" val="5528529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5290C2-8D01-FF05-9709-37B5286E9B0B}"/>
              </a:ext>
            </a:extLst>
          </p:cNvPr>
          <p:cNvSpPr txBox="1"/>
          <p:nvPr/>
        </p:nvSpPr>
        <p:spPr>
          <a:xfrm>
            <a:off x="1177159" y="1555531"/>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C9D6D1C9-8176-9A4E-A4BB-60FE3320D61C}"/>
              </a:ext>
            </a:extLst>
          </p:cNvPr>
          <p:cNvPicPr>
            <a:picLocks noChangeAspect="1"/>
          </p:cNvPicPr>
          <p:nvPr/>
        </p:nvPicPr>
        <p:blipFill>
          <a:blip r:embed="rId2"/>
          <a:stretch>
            <a:fillRect/>
          </a:stretch>
        </p:blipFill>
        <p:spPr>
          <a:xfrm>
            <a:off x="10034451" y="175082"/>
            <a:ext cx="2024743" cy="2024743"/>
          </a:xfrm>
          <a:prstGeom prst="rect">
            <a:avLst/>
          </a:prstGeom>
        </p:spPr>
      </p:pic>
      <p:sp>
        <p:nvSpPr>
          <p:cNvPr id="4" name="TextBox 3">
            <a:extLst>
              <a:ext uri="{FF2B5EF4-FFF2-40B4-BE49-F238E27FC236}">
                <a16:creationId xmlns:a16="http://schemas.microsoft.com/office/drawing/2014/main" id="{ACA6D35E-C261-D8F2-4986-E125B7D0DB14}"/>
              </a:ext>
            </a:extLst>
          </p:cNvPr>
          <p:cNvSpPr txBox="1"/>
          <p:nvPr/>
        </p:nvSpPr>
        <p:spPr>
          <a:xfrm>
            <a:off x="511866" y="334108"/>
            <a:ext cx="8240248"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600" b="1" dirty="0">
                <a:latin typeface="Arial" panose="020B0604020202020204" pitchFamily="34" charset="0"/>
                <a:ea typeface="Roboto" panose="02000000000000000000" pitchFamily="2" charset="0"/>
                <a:cs typeface="Arial" panose="020B0604020202020204" pitchFamily="34" charset="0"/>
              </a:rPr>
              <a:t>Regional Mapping Exercise</a:t>
            </a:r>
            <a:endParaRPr lang="en-US" sz="2600" dirty="0"/>
          </a:p>
        </p:txBody>
      </p:sp>
      <p:pic>
        <p:nvPicPr>
          <p:cNvPr id="8" name="Picture 7" descr="A screenshot of a computer&#10;&#10;Description automatically generated">
            <a:extLst>
              <a:ext uri="{FF2B5EF4-FFF2-40B4-BE49-F238E27FC236}">
                <a16:creationId xmlns:a16="http://schemas.microsoft.com/office/drawing/2014/main" id="{7CFCE14D-6B59-8444-0E79-AB0D7105A782}"/>
              </a:ext>
            </a:extLst>
          </p:cNvPr>
          <p:cNvPicPr>
            <a:picLocks noChangeAspect="1"/>
          </p:cNvPicPr>
          <p:nvPr/>
        </p:nvPicPr>
        <p:blipFill>
          <a:blip r:embed="rId3"/>
          <a:stretch>
            <a:fillRect/>
          </a:stretch>
        </p:blipFill>
        <p:spPr>
          <a:xfrm>
            <a:off x="557041" y="1187453"/>
            <a:ext cx="7772400" cy="4983374"/>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CEE510EA-066F-57CC-A3C1-C077F6B0B8DD}"/>
              </a:ext>
            </a:extLst>
          </p:cNvPr>
          <p:cNvPicPr>
            <a:picLocks noChangeAspect="1"/>
          </p:cNvPicPr>
          <p:nvPr/>
        </p:nvPicPr>
        <p:blipFill>
          <a:blip r:embed="rId4"/>
          <a:stretch>
            <a:fillRect/>
          </a:stretch>
        </p:blipFill>
        <p:spPr>
          <a:xfrm rot="20716822">
            <a:off x="8144556" y="4511430"/>
            <a:ext cx="3479470" cy="1652876"/>
          </a:xfrm>
          <a:prstGeom prst="rect">
            <a:avLst/>
          </a:prstGeom>
        </p:spPr>
      </p:pic>
      <p:sp>
        <p:nvSpPr>
          <p:cNvPr id="13" name="Oval 12">
            <a:extLst>
              <a:ext uri="{FF2B5EF4-FFF2-40B4-BE49-F238E27FC236}">
                <a16:creationId xmlns:a16="http://schemas.microsoft.com/office/drawing/2014/main" id="{7B44D361-1B5F-4124-BB2D-1D89270457F3}"/>
              </a:ext>
            </a:extLst>
          </p:cNvPr>
          <p:cNvSpPr/>
          <p:nvPr/>
        </p:nvSpPr>
        <p:spPr>
          <a:xfrm>
            <a:off x="4987635" y="2398816"/>
            <a:ext cx="1995055" cy="1796873"/>
          </a:xfrm>
          <a:prstGeom prst="ellipse">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sp>
        <p:nvSpPr>
          <p:cNvPr id="14" name="Oval 13">
            <a:extLst>
              <a:ext uri="{FF2B5EF4-FFF2-40B4-BE49-F238E27FC236}">
                <a16:creationId xmlns:a16="http://schemas.microsoft.com/office/drawing/2014/main" id="{314FD120-F56B-572C-7F75-B607F8F12EE8}"/>
              </a:ext>
            </a:extLst>
          </p:cNvPr>
          <p:cNvSpPr/>
          <p:nvPr/>
        </p:nvSpPr>
        <p:spPr>
          <a:xfrm>
            <a:off x="1779319" y="5816930"/>
            <a:ext cx="1959429" cy="498764"/>
          </a:xfrm>
          <a:prstGeom prst="ellipse">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n-lt"/>
              <a:ea typeface="+mn-ea"/>
              <a:cs typeface="+mn-cs"/>
              <a:sym typeface="Roboto"/>
            </a:endParaRPr>
          </a:p>
        </p:txBody>
      </p:sp>
      <p:cxnSp>
        <p:nvCxnSpPr>
          <p:cNvPr id="16" name="Straight Arrow Connector 15">
            <a:extLst>
              <a:ext uri="{FF2B5EF4-FFF2-40B4-BE49-F238E27FC236}">
                <a16:creationId xmlns:a16="http://schemas.microsoft.com/office/drawing/2014/main" id="{1C027A5F-8CC5-D42F-01E1-E956EFA77241}"/>
              </a:ext>
            </a:extLst>
          </p:cNvPr>
          <p:cNvCxnSpPr>
            <a:cxnSpLocks/>
          </p:cNvCxnSpPr>
          <p:nvPr/>
        </p:nvCxnSpPr>
        <p:spPr>
          <a:xfrm flipV="1">
            <a:off x="2958181" y="5130140"/>
            <a:ext cx="4980977" cy="869656"/>
          </a:xfrm>
          <a:prstGeom prst="straightConnector1">
            <a:avLst/>
          </a:prstGeom>
          <a:noFill/>
          <a:ln w="57150" cap="flat">
            <a:solidFill>
              <a:srgbClr val="00B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5163897C-E76F-8974-5C13-ACE7DE1D6E48}"/>
              </a:ext>
            </a:extLst>
          </p:cNvPr>
          <p:cNvSpPr txBox="1"/>
          <p:nvPr/>
        </p:nvSpPr>
        <p:spPr>
          <a:xfrm>
            <a:off x="8761526" y="2087981"/>
            <a:ext cx="170050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dirty="0">
                <a:latin typeface="Arial" panose="020B0604020202020204" pitchFamily="34" charset="0"/>
                <a:ea typeface="Roboto" panose="02000000000000000000" pitchFamily="2" charset="0"/>
                <a:cs typeface="Arial" panose="020B0604020202020204" pitchFamily="34" charset="0"/>
                <a:hlinkClick r:id="rId5"/>
              </a:rPr>
              <a:t>IOCARIBE</a:t>
            </a:r>
            <a:endParaRPr lang="en-US" sz="1800" dirty="0"/>
          </a:p>
        </p:txBody>
      </p:sp>
      <p:sp>
        <p:nvSpPr>
          <p:cNvPr id="18" name="TextBox 17">
            <a:extLst>
              <a:ext uri="{FF2B5EF4-FFF2-40B4-BE49-F238E27FC236}">
                <a16:creationId xmlns:a16="http://schemas.microsoft.com/office/drawing/2014/main" id="{98AB0901-FD27-2AED-138D-C523559393C3}"/>
              </a:ext>
            </a:extLst>
          </p:cNvPr>
          <p:cNvSpPr txBox="1"/>
          <p:nvPr/>
        </p:nvSpPr>
        <p:spPr>
          <a:xfrm>
            <a:off x="8761526" y="2662311"/>
            <a:ext cx="170050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1" dirty="0">
                <a:latin typeface="Arial" panose="020B0604020202020204" pitchFamily="34" charset="0"/>
                <a:ea typeface="Roboto" panose="02000000000000000000" pitchFamily="2" charset="0"/>
                <a:cs typeface="Arial" panose="020B0604020202020204" pitchFamily="34" charset="0"/>
                <a:hlinkClick r:id="rId6"/>
              </a:rPr>
              <a:t>IOCAFRICA </a:t>
            </a:r>
            <a:endParaRPr lang="en-US" sz="1800" dirty="0"/>
          </a:p>
        </p:txBody>
      </p:sp>
    </p:spTree>
    <p:extLst>
      <p:ext uri="{BB962C8B-B14F-4D97-AF65-F5344CB8AC3E}">
        <p14:creationId xmlns:p14="http://schemas.microsoft.com/office/powerpoint/2010/main" val="34517332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Box 1"/>
          <p:cNvSpPr txBox="1"/>
          <p:nvPr/>
        </p:nvSpPr>
        <p:spPr>
          <a:xfrm>
            <a:off x="479258" y="367414"/>
            <a:ext cx="5906560" cy="475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2" tIns="65022" rIns="65022" bIns="65022">
            <a:spAutoFit/>
          </a:bodyPr>
          <a:lstStyle>
            <a:lvl1pPr defTabSz="1300480">
              <a:defRPr sz="2400" b="1">
                <a:solidFill>
                  <a:srgbClr val="002060"/>
                </a:solidFill>
                <a:latin typeface="Arial"/>
                <a:ea typeface="Arial"/>
                <a:cs typeface="Arial"/>
                <a:sym typeface="Arial"/>
              </a:defRPr>
            </a:lvl1pPr>
          </a:lstStyle>
          <a:p>
            <a:r>
              <a:t>IOC CD Strategy Outputs and Activities </a:t>
            </a:r>
          </a:p>
        </p:txBody>
      </p:sp>
      <p:graphicFrame>
        <p:nvGraphicFramePr>
          <p:cNvPr id="330" name="Table"/>
          <p:cNvGraphicFramePr/>
          <p:nvPr>
            <p:extLst>
              <p:ext uri="{D42A27DB-BD31-4B8C-83A1-F6EECF244321}">
                <p14:modId xmlns:p14="http://schemas.microsoft.com/office/powerpoint/2010/main" val="1536048337"/>
              </p:ext>
            </p:extLst>
          </p:nvPr>
        </p:nvGraphicFramePr>
        <p:xfrm>
          <a:off x="139485" y="865032"/>
          <a:ext cx="11410831" cy="6106067"/>
        </p:xfrm>
        <a:graphic>
          <a:graphicData uri="http://schemas.openxmlformats.org/drawingml/2006/table">
            <a:tbl>
              <a:tblPr bandRow="1"/>
              <a:tblGrid>
                <a:gridCol w="980946">
                  <a:extLst>
                    <a:ext uri="{9D8B030D-6E8A-4147-A177-3AD203B41FA5}">
                      <a16:colId xmlns:a16="http://schemas.microsoft.com/office/drawing/2014/main" val="20000"/>
                    </a:ext>
                  </a:extLst>
                </a:gridCol>
                <a:gridCol w="902173">
                  <a:extLst>
                    <a:ext uri="{9D8B030D-6E8A-4147-A177-3AD203B41FA5}">
                      <a16:colId xmlns:a16="http://schemas.microsoft.com/office/drawing/2014/main" val="20001"/>
                    </a:ext>
                  </a:extLst>
                </a:gridCol>
                <a:gridCol w="3223164">
                  <a:extLst>
                    <a:ext uri="{9D8B030D-6E8A-4147-A177-3AD203B41FA5}">
                      <a16:colId xmlns:a16="http://schemas.microsoft.com/office/drawing/2014/main" val="20002"/>
                    </a:ext>
                  </a:extLst>
                </a:gridCol>
                <a:gridCol w="2757409">
                  <a:extLst>
                    <a:ext uri="{9D8B030D-6E8A-4147-A177-3AD203B41FA5}">
                      <a16:colId xmlns:a16="http://schemas.microsoft.com/office/drawing/2014/main" val="20003"/>
                    </a:ext>
                  </a:extLst>
                </a:gridCol>
                <a:gridCol w="3547139">
                  <a:extLst>
                    <a:ext uri="{9D8B030D-6E8A-4147-A177-3AD203B41FA5}">
                      <a16:colId xmlns:a16="http://schemas.microsoft.com/office/drawing/2014/main" val="1590518800"/>
                    </a:ext>
                  </a:extLst>
                </a:gridCol>
              </a:tblGrid>
              <a:tr h="158895">
                <a:tc>
                  <a:txBody>
                    <a:bodyPr/>
                    <a:lstStyle/>
                    <a:p>
                      <a:pPr algn="l" defTabSz="457200">
                        <a:defRPr sz="1800"/>
                      </a:pPr>
                      <a:r>
                        <a:rPr sz="900" b="1" dirty="0">
                          <a:latin typeface="Arial" panose="020B0604020202020204" pitchFamily="34" charset="0"/>
                          <a:cs typeface="Arial" panose="020B0604020202020204" pitchFamily="34" charset="0"/>
                          <a:sym typeface="Arial"/>
                        </a:rPr>
                        <a:t>Output</a:t>
                      </a:r>
                      <a:endParaRPr sz="900" b="1" dirty="0">
                        <a:latin typeface="Arial" panose="020B0604020202020204" pitchFamily="34" charset="0"/>
                        <a:ea typeface="Arial"/>
                        <a:cs typeface="Arial" panose="020B0604020202020204" pitchFamily="34" charset="0"/>
                        <a:sym typeface="Arial"/>
                      </a:endParaRPr>
                    </a:p>
                  </a:txBody>
                  <a:tcPr marL="50800" marR="50800" marT="50800" marB="50800" horzOverflow="overflow"/>
                </a:tc>
                <a:tc>
                  <a:txBody>
                    <a:bodyPr/>
                    <a:lstStyle/>
                    <a:p>
                      <a:pPr algn="l" defTabSz="457200">
                        <a:defRPr sz="1800"/>
                      </a:pPr>
                      <a:r>
                        <a:rPr sz="900" b="1">
                          <a:latin typeface="Arial" panose="020B0604020202020204" pitchFamily="34" charset="0"/>
                          <a:cs typeface="Arial" panose="020B0604020202020204" pitchFamily="34" charset="0"/>
                          <a:sym typeface="Arial"/>
                        </a:rPr>
                        <a:t>Activity</a:t>
                      </a:r>
                      <a:endParaRPr sz="900" b="1">
                        <a:latin typeface="Arial" panose="020B0604020202020204" pitchFamily="34" charset="0"/>
                        <a:ea typeface="Arial"/>
                        <a:cs typeface="Arial" panose="020B0604020202020204" pitchFamily="34" charset="0"/>
                        <a:sym typeface="Arial"/>
                      </a:endParaRPr>
                    </a:p>
                  </a:txBody>
                  <a:tcPr marL="50800" marR="50800" marT="50800" marB="50800" horzOverflow="overflow"/>
                </a:tc>
                <a:tc>
                  <a:txBody>
                    <a:bodyPr/>
                    <a:lstStyle/>
                    <a:p>
                      <a:pPr algn="l" defTabSz="457200">
                        <a:defRPr sz="1800"/>
                      </a:pPr>
                      <a:r>
                        <a:rPr sz="900" b="1" dirty="0">
                          <a:latin typeface="Arial" panose="020B0604020202020204" pitchFamily="34" charset="0"/>
                          <a:cs typeface="Arial" panose="020B0604020202020204" pitchFamily="34" charset="0"/>
                          <a:sym typeface="Arial"/>
                        </a:rPr>
                        <a:t>Action</a:t>
                      </a:r>
                      <a:endParaRPr sz="900" b="1" dirty="0">
                        <a:latin typeface="Arial" panose="020B0604020202020204" pitchFamily="34" charset="0"/>
                        <a:ea typeface="Arial"/>
                        <a:cs typeface="Arial" panose="020B0604020202020204" pitchFamily="34" charset="0"/>
                        <a:sym typeface="Arial"/>
                      </a:endParaRPr>
                    </a:p>
                  </a:txBody>
                  <a:tcPr marL="50800" marR="50800" marT="50800" marB="50800" horzOverflow="overflow"/>
                </a:tc>
                <a:tc>
                  <a:txBody>
                    <a:bodyPr/>
                    <a:lstStyle/>
                    <a:p>
                      <a:pPr algn="l" defTabSz="457200">
                        <a:defRPr sz="1800"/>
                      </a:pPr>
                      <a:r>
                        <a:rPr lang="en-US" sz="900" b="1" dirty="0">
                          <a:latin typeface="Arial" panose="020B0604020202020204" pitchFamily="34" charset="0"/>
                          <a:cs typeface="Arial" panose="020B0604020202020204" pitchFamily="34" charset="0"/>
                          <a:sym typeface="Arial"/>
                        </a:rPr>
                        <a:t>IOCAFRICA</a:t>
                      </a:r>
                      <a:endParaRPr sz="900" b="1" dirty="0">
                        <a:latin typeface="Arial" panose="020B0604020202020204" pitchFamily="34" charset="0"/>
                        <a:ea typeface="Arial"/>
                        <a:cs typeface="Arial" panose="020B0604020202020204" pitchFamily="34" charset="0"/>
                        <a:sym typeface="Arial"/>
                      </a:endParaRPr>
                    </a:p>
                  </a:txBody>
                  <a:tcPr marL="50800" marR="50800" marT="50800" marB="50800" horzOverflow="overflow"/>
                </a:tc>
                <a:tc>
                  <a:txBody>
                    <a:bodyPr/>
                    <a:lstStyle/>
                    <a:p>
                      <a:pPr algn="l" defTabSz="457200">
                        <a:defRPr sz="1800"/>
                      </a:pPr>
                      <a:r>
                        <a:rPr lang="en-US" sz="900" b="1" dirty="0">
                          <a:latin typeface="Arial" panose="020B0604020202020204" pitchFamily="34" charset="0"/>
                          <a:ea typeface="Arial"/>
                          <a:cs typeface="Arial" panose="020B0604020202020204" pitchFamily="34" charset="0"/>
                          <a:sym typeface="Arial"/>
                        </a:rPr>
                        <a:t>IOCARIBE</a:t>
                      </a:r>
                      <a:endParaRPr sz="900" b="1" dirty="0">
                        <a:latin typeface="Arial" panose="020B0604020202020204" pitchFamily="34" charset="0"/>
                        <a:ea typeface="Arial"/>
                        <a:cs typeface="Arial" panose="020B0604020202020204" pitchFamily="34" charset="0"/>
                        <a:sym typeface="Arial"/>
                      </a:endParaRPr>
                    </a:p>
                  </a:txBody>
                  <a:tcPr marL="50800" marR="50800" marT="50800" marB="50800" horzOverflow="overflow"/>
                </a:tc>
                <a:extLst>
                  <a:ext uri="{0D108BD9-81ED-4DB2-BD59-A6C34878D82A}">
                    <a16:rowId xmlns:a16="http://schemas.microsoft.com/office/drawing/2014/main" val="10000"/>
                  </a:ext>
                </a:extLst>
              </a:tr>
              <a:tr h="690174">
                <a:tc rowSpan="5">
                  <a:txBody>
                    <a:bodyPr/>
                    <a:lstStyle/>
                    <a:p>
                      <a:pPr algn="l"/>
                      <a:r>
                        <a:rPr lang="en-GB" sz="1100" dirty="0">
                          <a:effectLst/>
                        </a:rPr>
                        <a:t>1. Human resources developed at individual and institutional levels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rowSpan="2">
                  <a:txBody>
                    <a:bodyPr/>
                    <a:lstStyle/>
                    <a:p>
                      <a:pPr algn="l"/>
                      <a:r>
                        <a:rPr lang="en-GB" sz="1100" dirty="0">
                          <a:effectLst/>
                        </a:rPr>
                        <a:t>1.1 Academic and higher education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r>
                        <a:rPr lang="en-GB" sz="1100" dirty="0">
                          <a:effectLst/>
                        </a:rPr>
                        <a:t>1.1.1 Promote and assist with the strengthening and establishment of consortia of higher education and research institutions at the appropriate geographical scale</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defTabSz="457200">
                        <a:defRPr sz="900">
                          <a:latin typeface="Arial"/>
                          <a:ea typeface="Arial"/>
                          <a:cs typeface="Arial"/>
                          <a:sym typeface="Arial"/>
                        </a:defRPr>
                      </a:pPr>
                      <a:endParaRPr dirty="0"/>
                    </a:p>
                  </a:txBody>
                  <a:tcPr marL="50800" marR="50800" marT="50800" marB="50800" horzOverflow="overflow"/>
                </a:tc>
                <a:tc>
                  <a:txBody>
                    <a:bodyPr/>
                    <a:lstStyle/>
                    <a:p>
                      <a:pPr algn="l" defTabSz="457200">
                        <a:defRPr sz="900">
                          <a:latin typeface="Arial"/>
                          <a:ea typeface="Arial"/>
                          <a:cs typeface="Arial"/>
                          <a:sym typeface="Arial"/>
                        </a:defRPr>
                      </a:pPr>
                      <a:r>
                        <a:rPr lang="en-PH" sz="900" b="0" i="0" u="none" strike="noStrike" kern="1200" dirty="0">
                          <a:solidFill>
                            <a:schemeClr val="tx1"/>
                          </a:solidFill>
                          <a:effectLst/>
                          <a:latin typeface="+mn-lt"/>
                          <a:ea typeface="+mn-ea"/>
                          <a:cs typeface="+mn-cs"/>
                          <a:sym typeface="Arial"/>
                        </a:rPr>
                        <a:t>CD consortium for higher education and research institutions in the region </a:t>
                      </a:r>
                      <a:br>
                        <a:rPr lang="en-PH" sz="900" kern="1200" dirty="0">
                          <a:solidFill>
                            <a:schemeClr val="tx1"/>
                          </a:solidFill>
                          <a:latin typeface="+mn-lt"/>
                          <a:ea typeface="+mn-ea"/>
                          <a:cs typeface="+mn-cs"/>
                          <a:sym typeface="Arial"/>
                        </a:rPr>
                      </a:br>
                      <a:endParaRPr dirty="0"/>
                    </a:p>
                  </a:txBody>
                  <a:tcPr marL="50800" marR="50800" marT="50800" marB="50800" horzOverflow="overflow"/>
                </a:tc>
                <a:extLst>
                  <a:ext uri="{0D108BD9-81ED-4DB2-BD59-A6C34878D82A}">
                    <a16:rowId xmlns:a16="http://schemas.microsoft.com/office/drawing/2014/main" val="10001"/>
                  </a:ext>
                </a:extLst>
              </a:tr>
              <a:tr h="757248">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1.1.2 Promote collaboration between UNESCO Chairs and IOC, and between IOC and other organisations dealing with ocean matters on human resources development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defTabSz="457200">
                        <a:defRPr sz="900">
                          <a:latin typeface="Arial"/>
                          <a:ea typeface="Arial"/>
                          <a:cs typeface="Arial"/>
                          <a:sym typeface="Arial"/>
                        </a:defRPr>
                      </a:pPr>
                      <a:endParaRPr dirty="0">
                        <a:solidFill>
                          <a:srgbClr val="00B050"/>
                        </a:solidFill>
                      </a:endParaRPr>
                    </a:p>
                  </a:txBody>
                  <a:tcPr marL="50800" marR="50800" marT="50800" marB="50800" horzOverflow="overflow"/>
                </a:tc>
                <a:tc>
                  <a:txBody>
                    <a:bodyPr/>
                    <a:lstStyle/>
                    <a:p>
                      <a:pPr algn="l" defTabSz="457200">
                        <a:defRPr sz="900">
                          <a:latin typeface="Arial"/>
                          <a:ea typeface="Arial"/>
                          <a:cs typeface="Arial"/>
                          <a:sym typeface="Arial"/>
                        </a:defRPr>
                      </a:pPr>
                      <a:endParaRPr dirty="0">
                        <a:solidFill>
                          <a:srgbClr val="00B050"/>
                        </a:solidFill>
                      </a:endParaRPr>
                    </a:p>
                  </a:txBody>
                  <a:tcPr marL="50800" marR="50800" marT="50800" marB="50800" horzOverflow="overflow"/>
                </a:tc>
                <a:extLst>
                  <a:ext uri="{0D108BD9-81ED-4DB2-BD59-A6C34878D82A}">
                    <a16:rowId xmlns:a16="http://schemas.microsoft.com/office/drawing/2014/main" val="10002"/>
                  </a:ext>
                </a:extLst>
              </a:tr>
              <a:tr h="1785032">
                <a:tc vMerge="1">
                  <a:txBody>
                    <a:bodyPr/>
                    <a:lstStyle/>
                    <a:p>
                      <a:endParaRPr lang="en-US"/>
                    </a:p>
                  </a:txBody>
                  <a:tcPr/>
                </a:tc>
                <a:tc rowSpan="3">
                  <a:txBody>
                    <a:bodyPr/>
                    <a:lstStyle/>
                    <a:p>
                      <a:pPr algn="l">
                        <a:spcAft>
                          <a:spcPts val="300"/>
                        </a:spcAft>
                      </a:pPr>
                      <a:r>
                        <a:rPr lang="en-GB" sz="1100" dirty="0">
                          <a:effectLst/>
                        </a:rPr>
                        <a:t>1.2 Continuous professional development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1.2.1 Promote and assist with the organisation of training courses, workshops and “summer schools”, relevant to the IOC mandate, including training of trainers/technicians and executive career development for institutional managers/decision makers, in collaboration with other organisations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defTabSz="457200">
                        <a:defRPr sz="900">
                          <a:latin typeface="Arial"/>
                          <a:ea typeface="Arial"/>
                          <a:cs typeface="Arial"/>
                          <a:sym typeface="Arial"/>
                        </a:defRPr>
                      </a:pPr>
                      <a:endParaRPr dirty="0">
                        <a:solidFill>
                          <a:srgbClr val="00B050"/>
                        </a:solidFill>
                      </a:endParaRPr>
                    </a:p>
                  </a:txBody>
                  <a:tcPr marL="50800" marR="50800" marT="50800" marB="50800" horzOverflow="overflow"/>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r>
                        <a:rPr lang="en-PH" dirty="0">
                          <a:solidFill>
                            <a:srgbClr val="FF0000"/>
                          </a:solidFill>
                        </a:rPr>
                        <a:t>TRAINING NEEDS</a:t>
                      </a:r>
                      <a:br>
                        <a:rPr lang="en-PH" dirty="0">
                          <a:solidFill>
                            <a:srgbClr val="FF0000"/>
                          </a:solidFill>
                        </a:rPr>
                      </a:br>
                      <a:r>
                        <a:rPr lang="en-PH" dirty="0">
                          <a:solidFill>
                            <a:srgbClr val="FF0000"/>
                          </a:solidFill>
                        </a:rPr>
                        <a:t>Marine spatial planning - Tide gauges - Marine litter - Physical oceanography and numerical modelling - Efficient technologies to collect existing marine debris -Technology, instrumentation, maintenance, data management networks -Sentinel satellite data in the ocean and outside of EEZ -Ocean Observations for decision making / blue economy -Deep sea and seabed - eDNA, integrated taxonomy, collection management - citizen science -recovery and curation of historical data information systems - Ecosystem valuation/ natural capital valuation to inform decision-making. - Multi-stakeholder collaboration/engagement. - Funding proposal writing for major climate and biodiversity donors - Train decision makers on use of data and information - Design and support on impact investment funding for the Caribbean - Science communication to decision makers for policy making, including materials and messaging - Training for policymakers on ocean observation and prediction - coordination skills and stakeholder engagement - policy brief writing/production, training course on strengthening science-policy interface - Scientific cooperation on over-nitrification (sewage treatment )</a:t>
                      </a:r>
                      <a:endParaRPr dirty="0">
                        <a:solidFill>
                          <a:srgbClr val="FF0000"/>
                        </a:solidFill>
                      </a:endParaRPr>
                    </a:p>
                  </a:txBody>
                  <a:tcPr marL="50800" marR="50800" marT="50800" marB="50800" horzOverflow="overflow"/>
                </a:tc>
                <a:extLst>
                  <a:ext uri="{0D108BD9-81ED-4DB2-BD59-A6C34878D82A}">
                    <a16:rowId xmlns:a16="http://schemas.microsoft.com/office/drawing/2014/main" val="10003"/>
                  </a:ext>
                </a:extLst>
              </a:tr>
              <a:tr h="545409">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1.2.2 Establish, or collaborate with other organisations to develop internship/fellowship and on-board training programmes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solidFill>
                          <a:srgbClr val="FF0000"/>
                        </a:solidFil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solidFill>
                          <a:srgbClr val="FF0000"/>
                        </a:solidFill>
                      </a:endParaRPr>
                    </a:p>
                  </a:txBody>
                  <a:tcPr marL="50800" marR="50800" marT="50800" marB="50800" horzOverflow="overflow"/>
                </a:tc>
                <a:extLst>
                  <a:ext uri="{0D108BD9-81ED-4DB2-BD59-A6C34878D82A}">
                    <a16:rowId xmlns:a16="http://schemas.microsoft.com/office/drawing/2014/main" val="10004"/>
                  </a:ext>
                </a:extLst>
              </a:tr>
              <a:tr h="892516">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1.2.3 Establish and collaborate with other organisations on visiting lecturer/scholar/researcher programmes and professional exchanges (peer to peer)</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r>
                        <a:rPr lang="en-US" dirty="0">
                          <a:solidFill>
                            <a:srgbClr val="FF0000"/>
                          </a:solidFill>
                        </a:rPr>
                        <a:t>facilitating professional exchanges of personnel at institutional levels</a:t>
                      </a:r>
                      <a:endParaRPr lang="en-US" dirty="0"/>
                    </a:p>
                    <a:p>
                      <a:pPr marL="171450" indent="-171450" algn="l" defTabSz="457200">
                        <a:buFont typeface="Courier New" panose="02070309020205020404" pitchFamily="49" charset="0"/>
                        <a:buChar char="o"/>
                        <a:defRPr sz="900">
                          <a:latin typeface="Arial"/>
                          <a:ea typeface="Arial"/>
                          <a:cs typeface="Arial"/>
                          <a:sym typeface="Arial"/>
                        </a:defRPr>
                      </a:pPr>
                      <a:endParaRPr dirty="0"/>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PH" sz="900" b="0" i="0" u="none" strike="noStrike" kern="1200" dirty="0">
                          <a:solidFill>
                            <a:schemeClr val="tx1"/>
                          </a:solidFill>
                          <a:effectLst/>
                          <a:latin typeface="+mn-lt"/>
                          <a:ea typeface="+mn-ea"/>
                          <a:cs typeface="+mn-cs"/>
                          <a:sym typeface="Arial"/>
                        </a:rPr>
                        <a:t>Regional fishers and managers exchange </a:t>
                      </a:r>
                      <a:r>
                        <a:rPr lang="en-PH" sz="900" b="0" i="0" u="none" strike="noStrike" kern="1200" dirty="0" err="1">
                          <a:solidFill>
                            <a:schemeClr val="tx1"/>
                          </a:solidFill>
                          <a:effectLst/>
                          <a:latin typeface="+mn-lt"/>
                          <a:ea typeface="+mn-ea"/>
                          <a:cs typeface="+mn-cs"/>
                          <a:sym typeface="Arial"/>
                        </a:rPr>
                        <a:t>programmes</a:t>
                      </a:r>
                      <a:endParaRPr dirty="0"/>
                    </a:p>
                  </a:txBody>
                  <a:tcPr marL="50800" marR="50800" marT="50800" marB="50800"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 name="Table"/>
          <p:cNvGraphicFramePr/>
          <p:nvPr>
            <p:extLst>
              <p:ext uri="{D42A27DB-BD31-4B8C-83A1-F6EECF244321}">
                <p14:modId xmlns:p14="http://schemas.microsoft.com/office/powerpoint/2010/main" val="3824142641"/>
              </p:ext>
            </p:extLst>
          </p:nvPr>
        </p:nvGraphicFramePr>
        <p:xfrm>
          <a:off x="227929" y="83820"/>
          <a:ext cx="11526923" cy="6262559"/>
        </p:xfrm>
        <a:graphic>
          <a:graphicData uri="http://schemas.openxmlformats.org/drawingml/2006/table">
            <a:tbl>
              <a:tblPr bandRow="1"/>
              <a:tblGrid>
                <a:gridCol w="990926">
                  <a:extLst>
                    <a:ext uri="{9D8B030D-6E8A-4147-A177-3AD203B41FA5}">
                      <a16:colId xmlns:a16="http://schemas.microsoft.com/office/drawing/2014/main" val="20000"/>
                    </a:ext>
                  </a:extLst>
                </a:gridCol>
                <a:gridCol w="911351">
                  <a:extLst>
                    <a:ext uri="{9D8B030D-6E8A-4147-A177-3AD203B41FA5}">
                      <a16:colId xmlns:a16="http://schemas.microsoft.com/office/drawing/2014/main" val="20001"/>
                    </a:ext>
                  </a:extLst>
                </a:gridCol>
                <a:gridCol w="1791008">
                  <a:extLst>
                    <a:ext uri="{9D8B030D-6E8A-4147-A177-3AD203B41FA5}">
                      <a16:colId xmlns:a16="http://schemas.microsoft.com/office/drawing/2014/main" val="20002"/>
                    </a:ext>
                  </a:extLst>
                </a:gridCol>
                <a:gridCol w="3916819">
                  <a:extLst>
                    <a:ext uri="{9D8B030D-6E8A-4147-A177-3AD203B41FA5}">
                      <a16:colId xmlns:a16="http://schemas.microsoft.com/office/drawing/2014/main" val="4004275514"/>
                    </a:ext>
                  </a:extLst>
                </a:gridCol>
                <a:gridCol w="3916819">
                  <a:extLst>
                    <a:ext uri="{9D8B030D-6E8A-4147-A177-3AD203B41FA5}">
                      <a16:colId xmlns:a16="http://schemas.microsoft.com/office/drawing/2014/main" val="1986750587"/>
                    </a:ext>
                  </a:extLst>
                </a:gridCol>
              </a:tblGrid>
              <a:tr h="211352">
                <a:tc>
                  <a:txBody>
                    <a:bodyPr/>
                    <a:lstStyle/>
                    <a:p>
                      <a:pPr algn="l" defTabSz="457200">
                        <a:defRPr sz="1800"/>
                      </a:pPr>
                      <a:r>
                        <a:rPr sz="900" b="1" dirty="0">
                          <a:sym typeface="Arial"/>
                        </a:rPr>
                        <a:t>Output</a:t>
                      </a:r>
                      <a:endParaRPr sz="900" b="1" dirty="0">
                        <a:latin typeface="Arial"/>
                        <a:ea typeface="Arial"/>
                        <a:cs typeface="Arial"/>
                        <a:sym typeface="Arial"/>
                      </a:endParaRPr>
                    </a:p>
                  </a:txBody>
                  <a:tcPr marL="50800" marR="50800" marT="50800" marB="50800" horzOverflow="overflow"/>
                </a:tc>
                <a:tc>
                  <a:txBody>
                    <a:bodyPr/>
                    <a:lstStyle/>
                    <a:p>
                      <a:pPr algn="l" defTabSz="457200">
                        <a:defRPr sz="1800"/>
                      </a:pPr>
                      <a:r>
                        <a:rPr sz="900" b="1">
                          <a:sym typeface="Arial"/>
                        </a:rPr>
                        <a:t>Activity</a:t>
                      </a:r>
                      <a:endParaRPr sz="900" b="1">
                        <a:latin typeface="Arial"/>
                        <a:ea typeface="Arial"/>
                        <a:cs typeface="Arial"/>
                        <a:sym typeface="Arial"/>
                      </a:endParaRPr>
                    </a:p>
                  </a:txBody>
                  <a:tcPr marL="50800" marR="50800" marT="50800" marB="50800" horzOverflow="overflow"/>
                </a:tc>
                <a:tc>
                  <a:txBody>
                    <a:bodyPr/>
                    <a:lstStyle/>
                    <a:p>
                      <a:pPr algn="l" defTabSz="457200">
                        <a:defRPr sz="1800"/>
                      </a:pPr>
                      <a:r>
                        <a:rPr sz="900" b="1" dirty="0">
                          <a:sym typeface="Arial"/>
                        </a:rPr>
                        <a:t>Action</a:t>
                      </a:r>
                      <a:endParaRPr sz="900" b="1" dirty="0">
                        <a:latin typeface="Arial"/>
                        <a:ea typeface="Arial"/>
                        <a:cs typeface="Arial"/>
                        <a:sym typeface="Arial"/>
                      </a:endParaRPr>
                    </a:p>
                  </a:txBody>
                  <a:tcPr marL="50800" marR="50800" marT="50800" marB="50800" horzOverflow="overflow"/>
                </a:tc>
                <a:tc>
                  <a:txBody>
                    <a:bodyPr/>
                    <a:lstStyle/>
                    <a:p>
                      <a:pPr algn="l" defTabSz="457200">
                        <a:defRPr sz="1800"/>
                      </a:pPr>
                      <a:r>
                        <a:rPr lang="en-US" sz="900" b="1" dirty="0">
                          <a:latin typeface="Arial"/>
                          <a:ea typeface="Arial"/>
                          <a:cs typeface="Arial"/>
                          <a:sym typeface="Arial"/>
                        </a:rPr>
                        <a:t>IOCAFRICA</a:t>
                      </a:r>
                      <a:endParaRPr sz="900" b="1" dirty="0">
                        <a:latin typeface="Arial"/>
                        <a:ea typeface="Arial"/>
                        <a:cs typeface="Arial"/>
                        <a:sym typeface="Arial"/>
                      </a:endParaRPr>
                    </a:p>
                  </a:txBody>
                  <a:tcPr marL="50800" marR="50800" marT="50800" marB="50800" horzOverflow="overflow"/>
                </a:tc>
                <a:tc>
                  <a:txBody>
                    <a:bodyPr/>
                    <a:lstStyle/>
                    <a:p>
                      <a:pPr algn="l" defTabSz="457200">
                        <a:defRPr sz="1800"/>
                      </a:pPr>
                      <a:r>
                        <a:rPr lang="en-US" sz="900" b="1" dirty="0">
                          <a:latin typeface="Arial"/>
                          <a:ea typeface="Arial"/>
                          <a:cs typeface="Arial"/>
                          <a:sym typeface="Arial"/>
                        </a:rPr>
                        <a:t>IOCARIBE</a:t>
                      </a:r>
                      <a:endParaRPr sz="900" b="1" dirty="0">
                        <a:latin typeface="Arial"/>
                        <a:ea typeface="Arial"/>
                        <a:cs typeface="Arial"/>
                        <a:sym typeface="Arial"/>
                      </a:endParaRPr>
                    </a:p>
                  </a:txBody>
                  <a:tcPr marL="50800" marR="50800" marT="50800" marB="50800" horzOverflow="overflow"/>
                </a:tc>
                <a:extLst>
                  <a:ext uri="{0D108BD9-81ED-4DB2-BD59-A6C34878D82A}">
                    <a16:rowId xmlns:a16="http://schemas.microsoft.com/office/drawing/2014/main" val="10000"/>
                  </a:ext>
                </a:extLst>
              </a:tr>
              <a:tr h="1038773">
                <a:tc rowSpan="6">
                  <a:txBody>
                    <a:bodyPr/>
                    <a:lstStyle/>
                    <a:p>
                      <a:endParaRPr lang="en-US"/>
                    </a:p>
                  </a:txBody>
                  <a:tcPr/>
                </a:tc>
                <a:tc rowSpan="2">
                  <a:txBody>
                    <a:bodyPr/>
                    <a:lstStyle/>
                    <a:p>
                      <a:endParaRPr lang="en-US"/>
                    </a:p>
                  </a:txBody>
                  <a:tcPr/>
                </a:tc>
                <a:tc>
                  <a:txBody>
                    <a:bodyPr/>
                    <a:lstStyle/>
                    <a:p>
                      <a:pPr algn="l">
                        <a:spcAft>
                          <a:spcPts val="300"/>
                        </a:spcAft>
                      </a:pPr>
                      <a:r>
                        <a:rPr lang="en-GB" sz="1100">
                          <a:effectLst/>
                        </a:rPr>
                        <a:t>1.2.4 Promote and assist with the establishment of regional training (and research) centres relevant to the IOC mandate</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r>
                        <a:rPr lang="en-US" sz="900" b="0" i="0" u="none" strike="noStrike" cap="none" spc="0" baseline="0" dirty="0">
                          <a:solidFill>
                            <a:srgbClr val="00B050"/>
                          </a:solidFill>
                          <a:effectLst/>
                          <a:uFillTx/>
                          <a:latin typeface="+mn-lt"/>
                          <a:ea typeface="+mn-ea"/>
                          <a:cs typeface="+mn-cs"/>
                          <a:sym typeface="Arial"/>
                        </a:rPr>
                        <a:t>Training courses and workshops, using regional and national training </a:t>
                      </a:r>
                      <a:r>
                        <a:rPr lang="en-US" sz="900" b="0" i="0" u="none" strike="noStrike" cap="none" spc="0" baseline="0" dirty="0" err="1">
                          <a:solidFill>
                            <a:srgbClr val="00B050"/>
                          </a:solidFill>
                          <a:effectLst/>
                          <a:uFillTx/>
                          <a:latin typeface="+mn-lt"/>
                          <a:ea typeface="+mn-ea"/>
                          <a:cs typeface="+mn-cs"/>
                          <a:sym typeface="Arial"/>
                        </a:rPr>
                        <a:t>centres</a:t>
                      </a:r>
                      <a:r>
                        <a:rPr lang="en-US" sz="900" b="0" i="0" u="none" strike="noStrike" cap="none" spc="0" baseline="0" dirty="0">
                          <a:solidFill>
                            <a:srgbClr val="00B050"/>
                          </a:solidFill>
                          <a:effectLst/>
                          <a:uFillTx/>
                          <a:latin typeface="+mn-lt"/>
                          <a:ea typeface="+mn-ea"/>
                          <a:cs typeface="+mn-cs"/>
                          <a:sym typeface="Arial"/>
                        </a:rPr>
                        <a:t> (Ocean Teacher Global Academy RTCs, UNESCO Chairs and </a:t>
                      </a:r>
                      <a:r>
                        <a:rPr lang="en-US" sz="900" b="0" i="0" u="none" strike="noStrike" cap="none" spc="0" baseline="0" dirty="0" err="1">
                          <a:solidFill>
                            <a:srgbClr val="00B050"/>
                          </a:solidFill>
                          <a:effectLst/>
                          <a:uFillTx/>
                          <a:latin typeface="+mn-lt"/>
                          <a:ea typeface="+mn-ea"/>
                          <a:cs typeface="+mn-cs"/>
                          <a:sym typeface="Arial"/>
                        </a:rPr>
                        <a:t>Centres</a:t>
                      </a:r>
                      <a:r>
                        <a:rPr lang="en-US" sz="900" b="0" i="0" u="none" strike="noStrike" cap="none" spc="0" baseline="0" dirty="0">
                          <a:solidFill>
                            <a:srgbClr val="00B050"/>
                          </a:solidFill>
                          <a:effectLst/>
                          <a:uFillTx/>
                          <a:latin typeface="+mn-lt"/>
                          <a:ea typeface="+mn-ea"/>
                          <a:cs typeface="+mn-cs"/>
                          <a:sym typeface="Arial"/>
                        </a:rPr>
                        <a:t> of Excellence) on priority topics identified by IOCAFRICA and the respective Member states</a:t>
                      </a:r>
                    </a:p>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endParaRPr lang="en-US" dirty="0"/>
                    </a:p>
                  </a:txBody>
                  <a:tcPr marL="50800" marR="50800" marT="50800" marB="50800" horzOverflow="overflow"/>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endParaRPr lang="en-US" dirty="0"/>
                    </a:p>
                  </a:txBody>
                  <a:tcPr marL="50800" marR="50800" marT="50800" marB="50800" horzOverflow="overflow"/>
                </a:tc>
                <a:extLst>
                  <a:ext uri="{0D108BD9-81ED-4DB2-BD59-A6C34878D82A}">
                    <a16:rowId xmlns:a16="http://schemas.microsoft.com/office/drawing/2014/main" val="10006"/>
                  </a:ext>
                </a:extLst>
              </a:tr>
              <a:tr h="939842">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1.2.5 Promote the development and sharing of training materials and tools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r>
                        <a:rPr lang="en-US" sz="1100" dirty="0">
                          <a:solidFill>
                            <a:srgbClr val="FF0000"/>
                          </a:solidFill>
                          <a:latin typeface="+mn-lt"/>
                        </a:rPr>
                        <a:t>targeted assistance from IOC global initiatives in the areas of technical support and the opportunity to engage with international specialists in ocean science, climate resilience, and heritage conservation to meet</a:t>
                      </a:r>
                    </a:p>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endParaRPr lang="en-US" sz="1100" dirty="0">
                        <a:latin typeface="+mn-lt"/>
                      </a:endParaRPr>
                    </a:p>
                  </a:txBody>
                  <a:tcPr marL="50800" marR="50800" marT="50800" marB="50800" horzOverflow="overflow"/>
                </a:tc>
                <a:tc>
                  <a:txBody>
                    <a:bodyPr/>
                    <a:lstStyle/>
                    <a:p>
                      <a:pPr marL="0" indent="0" algn="l" defTabSz="457200">
                        <a:buFont typeface="Arial" panose="020B0604020202020204" pitchFamily="34" charset="0"/>
                        <a:buNone/>
                        <a:defRPr sz="900">
                          <a:latin typeface="Arial"/>
                          <a:ea typeface="Arial"/>
                          <a:cs typeface="Arial"/>
                          <a:sym typeface="Arial"/>
                        </a:defRPr>
                      </a:pPr>
                      <a:r>
                        <a:rPr lang="es-MX" sz="1000" b="0" dirty="0">
                          <a:solidFill>
                            <a:schemeClr val="tx1"/>
                          </a:solidFill>
                          <a:latin typeface="+mn-lt"/>
                        </a:rPr>
                        <a:t>Sargassum and harmful algal blooms, Coastal Hazard Early Warning Systems, Marine Spatial Planning</a:t>
                      </a:r>
                    </a:p>
                    <a:p>
                      <a:pPr marL="0" indent="0" algn="l" defTabSz="457200">
                        <a:buFont typeface="Arial" panose="020B0604020202020204" pitchFamily="34" charset="0"/>
                        <a:buNone/>
                        <a:defRPr sz="900">
                          <a:latin typeface="Arial"/>
                          <a:ea typeface="Arial"/>
                          <a:cs typeface="Arial"/>
                          <a:sym typeface="Arial"/>
                        </a:defRPr>
                      </a:pPr>
                      <a:r>
                        <a:rPr lang="es-MX" sz="1000" b="0" dirty="0">
                          <a:solidFill>
                            <a:schemeClr val="tx1"/>
                          </a:solidFill>
                          <a:latin typeface="+mn-lt"/>
                        </a:rPr>
                        <a:t>Seven early endorsed regional projects </a:t>
                      </a:r>
                    </a:p>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endParaRPr lang="en-US" sz="1000" dirty="0">
                        <a:latin typeface="+mn-lt"/>
                      </a:endParaRPr>
                    </a:p>
                  </a:txBody>
                  <a:tcPr marL="50800" marR="50800" marT="50800" marB="50800" horzOverflow="overflow"/>
                </a:tc>
                <a:extLst>
                  <a:ext uri="{0D108BD9-81ED-4DB2-BD59-A6C34878D82A}">
                    <a16:rowId xmlns:a16="http://schemas.microsoft.com/office/drawing/2014/main" val="10007"/>
                  </a:ext>
                </a:extLst>
              </a:tr>
              <a:tr h="296792">
                <a:tc vMerge="1">
                  <a:txBody>
                    <a:bodyPr/>
                    <a:lstStyle/>
                    <a:p>
                      <a:endParaRPr lang="en-US"/>
                    </a:p>
                  </a:txBody>
                  <a:tcPr/>
                </a:tc>
                <a:tc rowSpan="4">
                  <a:txBody>
                    <a:bodyPr/>
                    <a:lstStyle/>
                    <a:p>
                      <a:pPr algn="l">
                        <a:spcAft>
                          <a:spcPts val="300"/>
                        </a:spcAft>
                      </a:pPr>
                      <a:r>
                        <a:rPr lang="en-GB" sz="1100">
                          <a:effectLst/>
                        </a:rPr>
                        <a:t>1.3 Sharing of knowledge and expertise including through community building</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1.3.1 Establish a travel grant “fund”</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lang="en-US" sz="900" b="0" i="0" u="none" strike="noStrike" cap="none" spc="0" baseline="0" dirty="0">
                        <a:solidFill>
                          <a:srgbClr val="00B050"/>
                        </a:solidFill>
                        <a:effectLst/>
                        <a:uFillTx/>
                        <a:latin typeface="+mn-lt"/>
                        <a:ea typeface="+mn-ea"/>
                        <a:cs typeface="+mn-cs"/>
                        <a:sym typeface="Aria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lang="en-US" sz="1000" b="0" i="0" u="none" strike="noStrike" cap="none" spc="0" baseline="0" dirty="0">
                        <a:solidFill>
                          <a:srgbClr val="00B050"/>
                        </a:solidFill>
                        <a:effectLst/>
                        <a:uFillTx/>
                        <a:latin typeface="+mn-lt"/>
                        <a:ea typeface="+mn-ea"/>
                        <a:cs typeface="+mn-cs"/>
                        <a:sym typeface="Arial"/>
                      </a:endParaRPr>
                    </a:p>
                  </a:txBody>
                  <a:tcPr marL="50800" marR="50800" marT="50800" marB="50800" horzOverflow="overflow"/>
                </a:tc>
                <a:extLst>
                  <a:ext uri="{0D108BD9-81ED-4DB2-BD59-A6C34878D82A}">
                    <a16:rowId xmlns:a16="http://schemas.microsoft.com/office/drawing/2014/main" val="10008"/>
                  </a:ext>
                </a:extLst>
              </a:tr>
              <a:tr h="741981">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1.3.2 Establish or collaborate with other organisations on a mentoring programme</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establish a mentoring </a:t>
                      </a:r>
                      <a:r>
                        <a:rPr lang="en-US" dirty="0" err="1">
                          <a:solidFill>
                            <a:srgbClr val="FF0000"/>
                          </a:solidFill>
                        </a:rPr>
                        <a:t>programme</a:t>
                      </a:r>
                      <a:r>
                        <a:rPr lang="en-US" dirty="0">
                          <a:solidFill>
                            <a:srgbClr val="FF0000"/>
                          </a:solidFill>
                        </a:rPr>
                        <a:t> (focusing on niche areas of the blue economy such as biotechnology and blue entrepreneurship)</a:t>
                      </a:r>
                      <a:endParaRPr dirty="0">
                        <a:solidFill>
                          <a:srgbClr val="FF0000"/>
                        </a:solidFil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PH" sz="1000" b="0" i="0" u="none" strike="noStrike" kern="1200" dirty="0">
                          <a:solidFill>
                            <a:srgbClr val="FF0000"/>
                          </a:solidFill>
                          <a:effectLst/>
                          <a:latin typeface="+mn-lt"/>
                          <a:ea typeface="+mn-ea"/>
                          <a:cs typeface="+mn-cs"/>
                          <a:sym typeface="Arial"/>
                        </a:rPr>
                        <a:t>workshops and webinars to foster capacity building in the TAC Region, as well as mentoring </a:t>
                      </a:r>
                      <a:r>
                        <a:rPr lang="en-PH" sz="1000" b="0" i="0" u="none" strike="noStrike" kern="1200" dirty="0" err="1">
                          <a:solidFill>
                            <a:srgbClr val="FF0000"/>
                          </a:solidFill>
                          <a:effectLst/>
                          <a:latin typeface="+mn-lt"/>
                          <a:ea typeface="+mn-ea"/>
                          <a:cs typeface="+mn-cs"/>
                          <a:sym typeface="Arial"/>
                        </a:rPr>
                        <a:t>programmes</a:t>
                      </a:r>
                      <a:r>
                        <a:rPr lang="en-PH" sz="1000" b="0" i="0" u="none" strike="noStrike" kern="1200" dirty="0">
                          <a:solidFill>
                            <a:srgbClr val="FF0000"/>
                          </a:solidFill>
                          <a:effectLst/>
                          <a:latin typeface="+mn-lt"/>
                          <a:ea typeface="+mn-ea"/>
                          <a:cs typeface="+mn-cs"/>
                          <a:sym typeface="Arial"/>
                        </a:rPr>
                        <a:t> in the TAC region through partnerships with local stakeholders.</a:t>
                      </a:r>
                      <a:endParaRPr sz="1000" dirty="0">
                        <a:solidFill>
                          <a:srgbClr val="FF0000"/>
                        </a:solidFill>
                      </a:endParaRPr>
                    </a:p>
                  </a:txBody>
                  <a:tcPr marL="50800" marR="50800" marT="50800" marB="50800" horzOverflow="overflow"/>
                </a:tc>
                <a:extLst>
                  <a:ext uri="{0D108BD9-81ED-4DB2-BD59-A6C34878D82A}">
                    <a16:rowId xmlns:a16="http://schemas.microsoft.com/office/drawing/2014/main" val="10009"/>
                  </a:ext>
                </a:extLst>
              </a:tr>
              <a:tr h="1187169">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1.3.3 Promote and assist with the development and strengthening of IOC alumni networks, and professional networks including for youth leaders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sz="900" b="0" i="0" u="none" strike="noStrike" cap="none" spc="0" baseline="0" dirty="0">
                          <a:solidFill>
                            <a:srgbClr val="FF0000"/>
                          </a:solidFill>
                          <a:effectLst/>
                          <a:uFillTx/>
                          <a:latin typeface="+mn-lt"/>
                          <a:ea typeface="+mn-ea"/>
                          <a:cs typeface="+mn-cs"/>
                          <a:sym typeface="Arial"/>
                        </a:rPr>
                        <a:t>strengthening of IOC alumni and professional networks, including those for youth leaders</a:t>
                      </a:r>
                      <a:endParaRPr dirty="0">
                        <a:solidFill>
                          <a:srgbClr val="FF0000"/>
                        </a:solidFil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solidFill>
                          <a:srgbClr val="FF0000"/>
                        </a:solidFill>
                      </a:endParaRPr>
                    </a:p>
                  </a:txBody>
                  <a:tcPr marL="50800" marR="50800" marT="50800" marB="50800" horzOverflow="overflow"/>
                </a:tc>
                <a:extLst>
                  <a:ext uri="{0D108BD9-81ED-4DB2-BD59-A6C34878D82A}">
                    <a16:rowId xmlns:a16="http://schemas.microsoft.com/office/drawing/2014/main" val="10010"/>
                  </a:ext>
                </a:extLst>
              </a:tr>
              <a:tr h="1780754">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1.3.4 Promote funding, grant and scholarship programs to facilitate ocean research, technical development and scientific exchange through bringing visibility of opportunities via an online CD hub</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sz="900" b="0" i="0" u="none" strike="noStrike" cap="none" spc="0" baseline="0" dirty="0">
                          <a:solidFill>
                            <a:srgbClr val="FF0000"/>
                          </a:solidFill>
                          <a:effectLst/>
                          <a:uFillTx/>
                          <a:latin typeface="+mn-lt"/>
                          <a:ea typeface="+mn-ea"/>
                          <a:cs typeface="+mn-cs"/>
                          <a:sym typeface="Arial"/>
                        </a:rPr>
                        <a:t>online Capacity Development (CD) hub. This platform will </a:t>
                      </a:r>
                      <a:r>
                        <a:rPr lang="en-US" sz="900" b="0" i="0" u="none" strike="noStrike" cap="none" spc="0" baseline="0" dirty="0" err="1">
                          <a:solidFill>
                            <a:srgbClr val="FF0000"/>
                          </a:solidFill>
                          <a:effectLst/>
                          <a:uFillTx/>
                          <a:latin typeface="+mn-lt"/>
                          <a:ea typeface="+mn-ea"/>
                          <a:cs typeface="+mn-cs"/>
                          <a:sym typeface="Arial"/>
                        </a:rPr>
                        <a:t>centralise</a:t>
                      </a:r>
                      <a:r>
                        <a:rPr lang="en-US" sz="900" b="0" i="0" u="none" strike="noStrike" cap="none" spc="0" baseline="0" dirty="0">
                          <a:solidFill>
                            <a:srgbClr val="FF0000"/>
                          </a:solidFill>
                          <a:effectLst/>
                          <a:uFillTx/>
                          <a:latin typeface="+mn-lt"/>
                          <a:ea typeface="+mn-ea"/>
                          <a:cs typeface="+mn-cs"/>
                          <a:sym typeface="Arial"/>
                        </a:rPr>
                        <a:t> and highlight funding opportunities, grants, and scholarships for ocean science professionals in Africa. </a:t>
                      </a:r>
                      <a:endParaRPr dirty="0">
                        <a:solidFill>
                          <a:srgbClr val="FF0000"/>
                        </a:solidFil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solidFill>
                          <a:srgbClr val="FF0000"/>
                        </a:solidFill>
                      </a:endParaRPr>
                    </a:p>
                  </a:txBody>
                  <a:tcPr marL="50800" marR="50800" marT="50800" marB="50800" horzOverflow="overflow"/>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8512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 name="Table"/>
          <p:cNvGraphicFramePr/>
          <p:nvPr>
            <p:extLst>
              <p:ext uri="{D42A27DB-BD31-4B8C-83A1-F6EECF244321}">
                <p14:modId xmlns:p14="http://schemas.microsoft.com/office/powerpoint/2010/main" val="4202192857"/>
              </p:ext>
            </p:extLst>
          </p:nvPr>
        </p:nvGraphicFramePr>
        <p:xfrm>
          <a:off x="443805" y="329514"/>
          <a:ext cx="11467459" cy="6172652"/>
        </p:xfrm>
        <a:graphic>
          <a:graphicData uri="http://schemas.openxmlformats.org/drawingml/2006/table">
            <a:tbl>
              <a:tblPr bandRow="1"/>
              <a:tblGrid>
                <a:gridCol w="1310809">
                  <a:extLst>
                    <a:ext uri="{9D8B030D-6E8A-4147-A177-3AD203B41FA5}">
                      <a16:colId xmlns:a16="http://schemas.microsoft.com/office/drawing/2014/main" val="20000"/>
                    </a:ext>
                  </a:extLst>
                </a:gridCol>
                <a:gridCol w="1474620">
                  <a:extLst>
                    <a:ext uri="{9D8B030D-6E8A-4147-A177-3AD203B41FA5}">
                      <a16:colId xmlns:a16="http://schemas.microsoft.com/office/drawing/2014/main" val="20001"/>
                    </a:ext>
                  </a:extLst>
                </a:gridCol>
                <a:gridCol w="2894010">
                  <a:extLst>
                    <a:ext uri="{9D8B030D-6E8A-4147-A177-3AD203B41FA5}">
                      <a16:colId xmlns:a16="http://schemas.microsoft.com/office/drawing/2014/main" val="20002"/>
                    </a:ext>
                  </a:extLst>
                </a:gridCol>
                <a:gridCol w="2894010">
                  <a:extLst>
                    <a:ext uri="{9D8B030D-6E8A-4147-A177-3AD203B41FA5}">
                      <a16:colId xmlns:a16="http://schemas.microsoft.com/office/drawing/2014/main" val="3149641470"/>
                    </a:ext>
                  </a:extLst>
                </a:gridCol>
                <a:gridCol w="2894010">
                  <a:extLst>
                    <a:ext uri="{9D8B030D-6E8A-4147-A177-3AD203B41FA5}">
                      <a16:colId xmlns:a16="http://schemas.microsoft.com/office/drawing/2014/main" val="3155779045"/>
                    </a:ext>
                  </a:extLst>
                </a:gridCol>
              </a:tblGrid>
              <a:tr h="205294">
                <a:tc>
                  <a:txBody>
                    <a:bodyPr/>
                    <a:lstStyle/>
                    <a:p>
                      <a:pPr algn="l" defTabSz="457200">
                        <a:defRPr sz="1800"/>
                      </a:pPr>
                      <a:r>
                        <a:rPr sz="1000" b="1" dirty="0">
                          <a:latin typeface="Arial"/>
                          <a:ea typeface="Arial"/>
                          <a:cs typeface="Arial"/>
                          <a:sym typeface="Arial"/>
                        </a:rPr>
                        <a:t>Output</a:t>
                      </a:r>
                    </a:p>
                  </a:txBody>
                  <a:tcPr marL="50800" marR="50800" marT="50800" marB="50800" horzOverflow="overflow">
                    <a:lnB w="12700" cap="flat" cmpd="sng" algn="ctr">
                      <a:solidFill>
                        <a:schemeClr val="accent4">
                          <a:lumOff val="-9999"/>
                        </a:schemeClr>
                      </a:solidFill>
                      <a:prstDash val="solid"/>
                      <a:round/>
                      <a:headEnd type="none" w="med" len="med"/>
                      <a:tailEnd type="none" w="med" len="med"/>
                    </a:lnB>
                    <a:solidFill>
                      <a:srgbClr val="E0E0E0"/>
                    </a:solidFill>
                  </a:tcPr>
                </a:tc>
                <a:tc>
                  <a:txBody>
                    <a:bodyPr/>
                    <a:lstStyle/>
                    <a:p>
                      <a:pPr algn="l" defTabSz="457200">
                        <a:defRPr sz="1800"/>
                      </a:pPr>
                      <a:r>
                        <a:rPr sz="1000" b="1">
                          <a:latin typeface="Arial"/>
                          <a:ea typeface="Arial"/>
                          <a:cs typeface="Arial"/>
                          <a:sym typeface="Arial"/>
                        </a:rPr>
                        <a:t>Activity</a:t>
                      </a:r>
                    </a:p>
                  </a:txBody>
                  <a:tcPr marL="50800" marR="50800" marT="50800" marB="50800" horzOverflow="overflow">
                    <a:solidFill>
                      <a:srgbClr val="E0E0E0"/>
                    </a:solidFill>
                  </a:tcPr>
                </a:tc>
                <a:tc>
                  <a:txBody>
                    <a:bodyPr/>
                    <a:lstStyle/>
                    <a:p>
                      <a:pPr algn="l" defTabSz="457200">
                        <a:defRPr sz="1800"/>
                      </a:pPr>
                      <a:r>
                        <a:rPr sz="1000" b="1">
                          <a:latin typeface="Arial"/>
                          <a:ea typeface="Arial"/>
                          <a:cs typeface="Arial"/>
                          <a:sym typeface="Arial"/>
                        </a:rPr>
                        <a:t>Action</a:t>
                      </a:r>
                    </a:p>
                  </a:txBody>
                  <a:tcPr marL="50800" marR="50800" marT="50800" marB="50800" horzOverflow="overflow">
                    <a:solidFill>
                      <a:srgbClr val="E0E0E0"/>
                    </a:solidFill>
                  </a:tcPr>
                </a:tc>
                <a:tc>
                  <a:txBody>
                    <a:bodyPr/>
                    <a:lstStyle/>
                    <a:p>
                      <a:pPr algn="l" defTabSz="457200">
                        <a:defRPr sz="1800"/>
                      </a:pPr>
                      <a:r>
                        <a:rPr lang="en-US" sz="1000" b="1" dirty="0">
                          <a:latin typeface="Arial"/>
                          <a:ea typeface="Arial"/>
                          <a:cs typeface="Arial"/>
                          <a:sym typeface="Arial"/>
                        </a:rPr>
                        <a:t>IOCAFRICA</a:t>
                      </a:r>
                      <a:endParaRPr sz="1000" b="1" dirty="0">
                        <a:latin typeface="Arial"/>
                        <a:ea typeface="Arial"/>
                        <a:cs typeface="Arial"/>
                        <a:sym typeface="Arial"/>
                      </a:endParaRPr>
                    </a:p>
                  </a:txBody>
                  <a:tcPr marL="50800" marR="50800" marT="50800" marB="50800" horzOverflow="overflow">
                    <a:solidFill>
                      <a:srgbClr val="E0E0E0"/>
                    </a:solidFill>
                  </a:tcPr>
                </a:tc>
                <a:tc>
                  <a:txBody>
                    <a:bodyPr/>
                    <a:lstStyle/>
                    <a:p>
                      <a:pPr algn="l" defTabSz="457200">
                        <a:defRPr sz="1800"/>
                      </a:pPr>
                      <a:r>
                        <a:rPr lang="en-US" sz="1000" b="1" dirty="0">
                          <a:latin typeface="Arial"/>
                          <a:ea typeface="Arial"/>
                          <a:cs typeface="Arial"/>
                          <a:sym typeface="Arial"/>
                        </a:rPr>
                        <a:t>IOCARIBE</a:t>
                      </a:r>
                      <a:endParaRPr sz="1000" b="1" dirty="0">
                        <a:latin typeface="Arial"/>
                        <a:ea typeface="Arial"/>
                        <a:cs typeface="Arial"/>
                        <a:sym typeface="Arial"/>
                      </a:endParaRPr>
                    </a:p>
                  </a:txBody>
                  <a:tcPr marL="50800" marR="50800" marT="50800" marB="50800" horzOverflow="overflow">
                    <a:solidFill>
                      <a:srgbClr val="E0E0E0"/>
                    </a:solidFill>
                  </a:tcPr>
                </a:tc>
                <a:extLst>
                  <a:ext uri="{0D108BD9-81ED-4DB2-BD59-A6C34878D82A}">
                    <a16:rowId xmlns:a16="http://schemas.microsoft.com/office/drawing/2014/main" val="10000"/>
                  </a:ext>
                </a:extLst>
              </a:tr>
              <a:tr h="613212">
                <a:tc rowSpan="4">
                  <a:txBody>
                    <a:bodyPr/>
                    <a:lstStyle/>
                    <a:p>
                      <a:pPr algn="l"/>
                      <a:r>
                        <a:rPr lang="en-GB" sz="1100" dirty="0">
                          <a:effectLst/>
                        </a:rPr>
                        <a:t>1. Human resources developed at individual and institutional levels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lnT w="12700">
                      <a:solidFill>
                        <a:schemeClr val="accent4">
                          <a:lumOff val="-9999"/>
                        </a:schemeClr>
                      </a:solidFill>
                    </a:lnT>
                  </a:tcPr>
                </a:tc>
                <a:tc>
                  <a:txBody>
                    <a:bodyPr/>
                    <a:lstStyle/>
                    <a:p>
                      <a:pPr algn="l">
                        <a:lnSpc>
                          <a:spcPct val="115000"/>
                        </a:lnSpc>
                      </a:pPr>
                      <a:r>
                        <a:rPr lang="en-GB" sz="1100" dirty="0">
                          <a:effectLst/>
                        </a:rPr>
                        <a:t>1.4 Integration of ocean science in basic education</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1.4.1 Promote the integration of ocean science in curricula of primary and secondary schools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10001"/>
                  </a:ext>
                </a:extLst>
              </a:tr>
              <a:tr h="294653">
                <a:tc vMerge="1">
                  <a:txBody>
                    <a:bodyPr/>
                    <a:lstStyle/>
                    <a:p>
                      <a:endParaRPr lang="en-US"/>
                    </a:p>
                  </a:txBody>
                  <a:tcPr/>
                </a:tc>
                <a:tc>
                  <a:txBody>
                    <a:bodyPr/>
                    <a:lstStyle/>
                    <a:p>
                      <a:pPr algn="l">
                        <a:lnSpc>
                          <a:spcPct val="115000"/>
                        </a:lnSpc>
                      </a:pPr>
                      <a:r>
                        <a:rPr lang="en-GB" sz="11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1.4.2 Promote careers in ocean research and ocean management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10002"/>
                  </a:ext>
                </a:extLst>
              </a:tr>
              <a:tr h="677469">
                <a:tc vMerge="1">
                  <a:txBody>
                    <a:bodyPr/>
                    <a:lstStyle/>
                    <a:p>
                      <a:endParaRPr lang="en-US"/>
                    </a:p>
                  </a:txBody>
                  <a:tcPr/>
                </a:tc>
                <a:tc>
                  <a:txBody>
                    <a:bodyPr/>
                    <a:lstStyle/>
                    <a:p>
                      <a:pPr algn="l">
                        <a:spcAft>
                          <a:spcPts val="300"/>
                        </a:spcAft>
                      </a:pPr>
                      <a:r>
                        <a:rPr lang="en-GB" sz="1100">
                          <a:effectLst/>
                        </a:rPr>
                        <a:t>1.5 Improving gender, generational and geographic diversity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1.5.1 Promote participation of women in ocean research</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PH" sz="1100" dirty="0">
                          <a:effectLst/>
                          <a:latin typeface="+mj-lt"/>
                          <a:ea typeface="Times New Roman" panose="02020603050405020304" pitchFamily="18" charset="0"/>
                          <a:cs typeface="Times New Roman" panose="02020603050405020304" pitchFamily="18" charset="0"/>
                        </a:rPr>
                        <a:t>Gender and inclusion focus on ocean literacy activities focusing on indigenous people, </a:t>
                      </a:r>
                      <a:r>
                        <a:rPr lang="en-PH" sz="1100" dirty="0" err="1">
                          <a:effectLst/>
                          <a:latin typeface="+mj-lt"/>
                          <a:ea typeface="Times New Roman" panose="02020603050405020304" pitchFamily="18" charset="0"/>
                          <a:cs typeface="Times New Roman" panose="02020603050405020304" pitchFamily="18" charset="0"/>
                        </a:rPr>
                        <a:t>integeneration</a:t>
                      </a:r>
                      <a:r>
                        <a:rPr lang="en-PH" sz="1100" dirty="0">
                          <a:effectLst/>
                          <a:latin typeface="+mj-lt"/>
                          <a:ea typeface="Times New Roman" panose="02020603050405020304" pitchFamily="18" charset="0"/>
                          <a:cs typeface="Times New Roman" panose="02020603050405020304" pitchFamily="18" charset="0"/>
                        </a:rPr>
                        <a:t>, deaf communities </a:t>
                      </a:r>
                    </a:p>
                  </a:txBody>
                  <a:tcPr marL="13090" marR="13090" marT="0" marB="0"/>
                </a:tc>
                <a:extLst>
                  <a:ext uri="{0D108BD9-81ED-4DB2-BD59-A6C34878D82A}">
                    <a16:rowId xmlns:a16="http://schemas.microsoft.com/office/drawing/2014/main" val="10003"/>
                  </a:ext>
                </a:extLst>
              </a:tr>
              <a:tr h="406481">
                <a:tc vMerge="1">
                  <a:txBody>
                    <a:bodyPr/>
                    <a:lstStyle/>
                    <a:p>
                      <a:endParaRPr lang="en-US"/>
                    </a:p>
                  </a:txBody>
                  <a:tcPr/>
                </a:tc>
                <a:tc>
                  <a:txBody>
                    <a:bodyPr/>
                    <a:lstStyle/>
                    <a:p>
                      <a:pPr algn="l">
                        <a:spcAft>
                          <a:spcPts val="300"/>
                        </a:spcAft>
                      </a:pPr>
                      <a:r>
                        <a:rPr lang="en-GB" sz="1100">
                          <a:effectLst/>
                        </a:rPr>
                        <a:t>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1.5.2 Promote and support “young scientist” and “women in science” awards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2374229476"/>
                  </a:ext>
                </a:extLst>
              </a:tr>
              <a:tr h="1114745">
                <a:tc rowSpan="4">
                  <a:txBody>
                    <a:bodyPr/>
                    <a:lstStyle/>
                    <a:p>
                      <a:pPr algn="l">
                        <a:spcAft>
                          <a:spcPts val="300"/>
                        </a:spcAft>
                      </a:pPr>
                      <a:r>
                        <a:rPr lang="en-GB" sz="1100" dirty="0">
                          <a:effectLst/>
                        </a:rPr>
                        <a:t>2. Access to technology, physical infrastructure, data and information established or improved</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rowSpan="3">
                  <a:txBody>
                    <a:bodyPr/>
                    <a:lstStyle/>
                    <a:p>
                      <a:pPr algn="l">
                        <a:spcAft>
                          <a:spcPts val="300"/>
                        </a:spcAft>
                      </a:pPr>
                      <a:r>
                        <a:rPr lang="en-GB" sz="1100" dirty="0">
                          <a:effectLst/>
                        </a:rPr>
                        <a:t>2.1 Facilitating access to technology and infrastructure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2.1.1 Establish and maintain a register of infrastructure to facilitate access, and promote transfer of marine technology</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a:spcAft>
                          <a:spcPts val="300"/>
                        </a:spcAft>
                        <a:buFont typeface="Arial" panose="020B0604020202020204" pitchFamily="34" charset="0"/>
                        <a:buChar char="•"/>
                      </a:pPr>
                      <a:r>
                        <a:rPr lang="en-US" sz="1100" b="0" i="0" u="none" strike="noStrike" cap="none" spc="0" baseline="0" dirty="0" err="1">
                          <a:solidFill>
                            <a:srgbClr val="FF0000"/>
                          </a:solidFill>
                          <a:effectLst/>
                          <a:uFillTx/>
                          <a:latin typeface="+mn-lt"/>
                          <a:ea typeface="+mn-ea"/>
                          <a:cs typeface="+mn-cs"/>
                          <a:sym typeface="Calibri"/>
                        </a:rPr>
                        <a:t>organisation</a:t>
                      </a:r>
                      <a:r>
                        <a:rPr lang="en-US" sz="1100" b="0" i="0" u="none" strike="noStrike" cap="none" spc="0" baseline="0" dirty="0">
                          <a:solidFill>
                            <a:srgbClr val="FF0000"/>
                          </a:solidFill>
                          <a:effectLst/>
                          <a:uFillTx/>
                          <a:latin typeface="+mn-lt"/>
                          <a:ea typeface="+mn-ea"/>
                          <a:cs typeface="+mn-cs"/>
                          <a:sym typeface="Calibri"/>
                        </a:rPr>
                        <a:t> of a review meeting for consolidation and </a:t>
                      </a:r>
                      <a:r>
                        <a:rPr lang="en-US" sz="1100" b="0" i="0" u="none" strike="noStrike" cap="none" spc="0" baseline="0" dirty="0" err="1">
                          <a:solidFill>
                            <a:srgbClr val="FF0000"/>
                          </a:solidFill>
                          <a:effectLst/>
                          <a:uFillTx/>
                          <a:latin typeface="+mn-lt"/>
                          <a:ea typeface="+mn-ea"/>
                          <a:cs typeface="+mn-cs"/>
                          <a:sym typeface="Calibri"/>
                        </a:rPr>
                        <a:t>finalisation</a:t>
                      </a:r>
                      <a:r>
                        <a:rPr lang="en-US" sz="1100" b="0" i="0" u="none" strike="noStrike" cap="none" spc="0" baseline="0" dirty="0">
                          <a:solidFill>
                            <a:srgbClr val="FF0000"/>
                          </a:solidFill>
                          <a:effectLst/>
                          <a:uFillTx/>
                          <a:latin typeface="+mn-lt"/>
                          <a:ea typeface="+mn-ea"/>
                          <a:cs typeface="+mn-cs"/>
                          <a:sym typeface="Calibri"/>
                        </a:rPr>
                        <a:t> of the report on the state of the tide gauge network in the region </a:t>
                      </a:r>
                    </a:p>
                    <a:p>
                      <a:pPr marL="171450" indent="-171450" algn="l">
                        <a:spcAft>
                          <a:spcPts val="300"/>
                        </a:spcAft>
                        <a:buFont typeface="Arial" panose="020B0604020202020204" pitchFamily="34" charset="0"/>
                        <a:buChar char="•"/>
                      </a:pPr>
                      <a:r>
                        <a:rPr lang="en-US" sz="1100" b="0" i="0" u="none" strike="noStrike" cap="none" spc="0" baseline="0" dirty="0" err="1">
                          <a:solidFill>
                            <a:srgbClr val="FF0000"/>
                          </a:solidFill>
                          <a:effectLst/>
                          <a:uFillTx/>
                          <a:latin typeface="+mn-lt"/>
                          <a:ea typeface="+mn-ea"/>
                          <a:cs typeface="+mn-cs"/>
                          <a:sym typeface="Calibri"/>
                        </a:rPr>
                        <a:t>Operationalise</a:t>
                      </a:r>
                      <a:r>
                        <a:rPr lang="en-US" sz="1100" b="0" i="0" u="none" strike="noStrike" cap="none" spc="0" baseline="0" dirty="0">
                          <a:solidFill>
                            <a:srgbClr val="FF0000"/>
                          </a:solidFill>
                          <a:effectLst/>
                          <a:uFillTx/>
                          <a:latin typeface="+mn-lt"/>
                          <a:ea typeface="+mn-ea"/>
                          <a:cs typeface="+mn-cs"/>
                          <a:sym typeface="Calibri"/>
                        </a:rPr>
                        <a:t> the African Coastal and Marine Atlases (ACMA)</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a:spcAft>
                          <a:spcPts val="300"/>
                        </a:spcAft>
                        <a:buFont typeface="Arial" panose="020B0604020202020204" pitchFamily="34" charset="0"/>
                        <a:buChar char="•"/>
                      </a:pPr>
                      <a:r>
                        <a:rPr lang="en-PH" sz="1100" dirty="0">
                          <a:effectLst/>
                          <a:latin typeface="+mn-lt"/>
                          <a:ea typeface="Times New Roman" panose="02020603050405020304" pitchFamily="18" charset="0"/>
                          <a:cs typeface="Times New Roman" panose="02020603050405020304" pitchFamily="18" charset="0"/>
                        </a:rPr>
                        <a:t>Access infrastructure and develop ability for equipment maintenance</a:t>
                      </a:r>
                    </a:p>
                    <a:p>
                      <a:pPr marL="171450" indent="-171450" algn="l">
                        <a:spcAft>
                          <a:spcPts val="300"/>
                        </a:spcAft>
                        <a:buFont typeface="Arial" panose="020B0604020202020204" pitchFamily="34" charset="0"/>
                        <a:buChar char="•"/>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506098614"/>
                  </a:ext>
                </a:extLst>
              </a:tr>
              <a:tr h="948457">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2.1.2 Promote the development of regional collaboration on sustainable scientific infrastructure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US" sz="1100" dirty="0">
                          <a:solidFill>
                            <a:srgbClr val="FF0000"/>
                          </a:solidFill>
                          <a:effectLst/>
                          <a:latin typeface="+mn-lt"/>
                          <a:ea typeface="Times New Roman" panose="02020603050405020304" pitchFamily="18" charset="0"/>
                          <a:cs typeface="Times New Roman" panose="02020603050405020304" pitchFamily="18" charset="0"/>
                        </a:rPr>
                        <a:t>establishing regional research hubs within universities and initiating joint research projects to promote regional collaboration on the development of low-cost technologies (e.g., Observation sensors)</a:t>
                      </a:r>
                      <a:endParaRPr lang="en-PH"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PH" sz="1100" b="0" kern="1200" dirty="0">
                          <a:solidFill>
                            <a:srgbClr val="FF0000"/>
                          </a:solidFill>
                          <a:effectLst/>
                          <a:latin typeface="+mn-lt"/>
                          <a:ea typeface="Times New Roman" panose="02020603050405020304" pitchFamily="18" charset="0"/>
                          <a:cs typeface="Times New Roman" panose="02020603050405020304" pitchFamily="18" charset="0"/>
                        </a:rPr>
                        <a:t>CD vulnerabilities of marine-coastal ecosystems such as chemical and microplastic pollution, harmful algal blooms, eutrophication, ocean acidification and challenges like assessing blue carbon inventories</a:t>
                      </a:r>
                      <a:endParaRPr lang="en-PH" sz="1100" b="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3402093335"/>
                  </a:ext>
                </a:extLst>
              </a:tr>
              <a:tr h="677469">
                <a:tc vMerge="1">
                  <a:txBody>
                    <a:bodyPr/>
                    <a:lstStyle/>
                    <a:p>
                      <a:endParaRPr lang="en-US"/>
                    </a:p>
                  </a:txBody>
                  <a:tcPr/>
                </a:tc>
                <a:tc vMerge="1">
                  <a:txBody>
                    <a:bodyPr/>
                    <a:lstStyle/>
                    <a:p>
                      <a:endParaRPr lang="en-US"/>
                    </a:p>
                  </a:txBody>
                  <a:tcPr/>
                </a:tc>
                <a:tc>
                  <a:txBody>
                    <a:bodyPr/>
                    <a:lstStyle/>
                    <a:p>
                      <a:pPr algn="l">
                        <a:spcAft>
                          <a:spcPts val="300"/>
                        </a:spcAft>
                      </a:pPr>
                      <a:r>
                        <a:rPr lang="en-GB" sz="1100" dirty="0">
                          <a:effectLst/>
                        </a:rPr>
                        <a:t>2.1.3 Promote involvement of citizen science in ocean research</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US" sz="1100" dirty="0">
                          <a:solidFill>
                            <a:srgbClr val="FF0000"/>
                          </a:solidFill>
                          <a:effectLst/>
                          <a:latin typeface="+mn-lt"/>
                          <a:ea typeface="Times New Roman" panose="02020603050405020304" pitchFamily="18" charset="0"/>
                          <a:cs typeface="Times New Roman" panose="02020603050405020304" pitchFamily="18" charset="0"/>
                        </a:rPr>
                        <a:t>develop citizen science programs, launch educational campaigns, and create mobile applications to engage local communities in the ocean Early Warning System.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2358498798"/>
                  </a:ext>
                </a:extLst>
              </a:tr>
              <a:tr h="1145539">
                <a:tc vMerge="1">
                  <a:txBody>
                    <a:bodyPr/>
                    <a:lstStyle/>
                    <a:p>
                      <a:endParaRPr lang="en-US"/>
                    </a:p>
                  </a:txBody>
                  <a:tcPr/>
                </a:tc>
                <a:tc>
                  <a:txBody>
                    <a:bodyPr/>
                    <a:lstStyle/>
                    <a:p>
                      <a:pPr algn="l">
                        <a:lnSpc>
                          <a:spcPct val="115000"/>
                        </a:lnSpc>
                      </a:pPr>
                      <a:r>
                        <a:rPr lang="en-GB" sz="1100" dirty="0">
                          <a:effectLst/>
                        </a:rPr>
                        <a:t>2.2 Facilitating equitable access to and sharing of ocean data and information</a:t>
                      </a:r>
                      <a:endParaRPr lang="en-PH" sz="1100" dirty="0">
                        <a:effectLst/>
                      </a:endParaRPr>
                    </a:p>
                    <a:p>
                      <a:pPr algn="l">
                        <a:lnSpc>
                          <a:spcPct val="115000"/>
                        </a:lnSpc>
                      </a:pPr>
                      <a:r>
                        <a:rPr lang="en-GB" sz="11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2.2.1 Promote the development and wide use of regional and global data and information systems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100" dirty="0">
                          <a:solidFill>
                            <a:srgbClr val="00B050"/>
                          </a:solidFill>
                          <a:effectLst/>
                          <a:latin typeface="+mn-lt"/>
                          <a:ea typeface="Times New Roman" panose="02020603050405020304" pitchFamily="18" charset="0"/>
                          <a:cs typeface="Times New Roman" panose="02020603050405020304" pitchFamily="18" charset="0"/>
                        </a:rPr>
                        <a:t>continuous assistance to national oceanographic data centers to help them create and manage compatible databases.</a:t>
                      </a:r>
                    </a:p>
                    <a:p>
                      <a:pPr marL="171450" indent="-171450" algn="l">
                        <a:spcAft>
                          <a:spcPts val="300"/>
                        </a:spcAft>
                        <a:buFont typeface="Arial" panose="020B0604020202020204" pitchFamily="34" charset="0"/>
                        <a:buChar char="•"/>
                      </a:pPr>
                      <a:r>
                        <a:rPr lang="en-US" sz="1100" b="0" i="0" u="none" strike="noStrike" cap="none" spc="0" baseline="0" dirty="0">
                          <a:solidFill>
                            <a:srgbClr val="00B050"/>
                          </a:solidFill>
                          <a:effectLst/>
                          <a:uFillTx/>
                          <a:latin typeface="+mn-lt"/>
                          <a:ea typeface="+mn-ea"/>
                          <a:cs typeface="+mn-cs"/>
                          <a:sym typeface="Calibri"/>
                        </a:rPr>
                        <a:t>enhancing the setup of NODCs </a:t>
                      </a:r>
                    </a:p>
                    <a:p>
                      <a:pPr marL="171450" indent="-171450" algn="l">
                        <a:spcAft>
                          <a:spcPts val="300"/>
                        </a:spcAft>
                        <a:buFont typeface="Arial" panose="020B0604020202020204" pitchFamily="34" charset="0"/>
                        <a:buChar char="•"/>
                      </a:pPr>
                      <a:r>
                        <a:rPr lang="en-US" sz="1100" b="0" i="0" u="none" strike="noStrike" cap="none" spc="0" baseline="0" dirty="0">
                          <a:solidFill>
                            <a:srgbClr val="00B050"/>
                          </a:solidFill>
                          <a:effectLst/>
                          <a:uFillTx/>
                          <a:latin typeface="+mn-lt"/>
                          <a:ea typeface="+mn-ea"/>
                          <a:cs typeface="+mn-cs"/>
                          <a:sym typeface="Calibri"/>
                        </a:rPr>
                        <a:t>setting up more regional and national OBIS nodes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PH" sz="1100" dirty="0">
                          <a:solidFill>
                            <a:srgbClr val="FF0000"/>
                          </a:solidFill>
                          <a:effectLst/>
                          <a:latin typeface="+mn-lt"/>
                          <a:ea typeface="Times New Roman" panose="02020603050405020304" pitchFamily="18" charset="0"/>
                          <a:cs typeface="Times New Roman" panose="02020603050405020304" pitchFamily="18" charset="0"/>
                        </a:rPr>
                        <a:t>essential data needs: 1) real time: tide-gauge, sea-level stations included buoy, submarine cables, GPS buoy… ; 2) very precise bathymetric data ; 3) water characterization: salinity, temperature ; 4) real or near real time satellite data: GNSS, photos</a:t>
                      </a:r>
                    </a:p>
                  </a:txBody>
                  <a:tcPr marL="13090" marR="13090" marT="0" marB="0"/>
                </a:tc>
                <a:extLst>
                  <a:ext uri="{0D108BD9-81ED-4DB2-BD59-A6C34878D82A}">
                    <a16:rowId xmlns:a16="http://schemas.microsoft.com/office/drawing/2014/main" val="66704724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 name="Table"/>
          <p:cNvGraphicFramePr/>
          <p:nvPr>
            <p:extLst>
              <p:ext uri="{D42A27DB-BD31-4B8C-83A1-F6EECF244321}">
                <p14:modId xmlns:p14="http://schemas.microsoft.com/office/powerpoint/2010/main" val="1937352725"/>
              </p:ext>
            </p:extLst>
          </p:nvPr>
        </p:nvGraphicFramePr>
        <p:xfrm>
          <a:off x="453330" y="391175"/>
          <a:ext cx="11096986" cy="3556826"/>
        </p:xfrm>
        <a:graphic>
          <a:graphicData uri="http://schemas.openxmlformats.org/drawingml/2006/table">
            <a:tbl>
              <a:tblPr bandRow="1"/>
              <a:tblGrid>
                <a:gridCol w="1554167">
                  <a:extLst>
                    <a:ext uri="{9D8B030D-6E8A-4147-A177-3AD203B41FA5}">
                      <a16:colId xmlns:a16="http://schemas.microsoft.com/office/drawing/2014/main" val="20000"/>
                    </a:ext>
                  </a:extLst>
                </a:gridCol>
                <a:gridCol w="1748391">
                  <a:extLst>
                    <a:ext uri="{9D8B030D-6E8A-4147-A177-3AD203B41FA5}">
                      <a16:colId xmlns:a16="http://schemas.microsoft.com/office/drawing/2014/main" val="20001"/>
                    </a:ext>
                  </a:extLst>
                </a:gridCol>
                <a:gridCol w="1790670">
                  <a:extLst>
                    <a:ext uri="{9D8B030D-6E8A-4147-A177-3AD203B41FA5}">
                      <a16:colId xmlns:a16="http://schemas.microsoft.com/office/drawing/2014/main" val="20002"/>
                    </a:ext>
                  </a:extLst>
                </a:gridCol>
                <a:gridCol w="2983831">
                  <a:extLst>
                    <a:ext uri="{9D8B030D-6E8A-4147-A177-3AD203B41FA5}">
                      <a16:colId xmlns:a16="http://schemas.microsoft.com/office/drawing/2014/main" val="2094898933"/>
                    </a:ext>
                  </a:extLst>
                </a:gridCol>
                <a:gridCol w="3019927">
                  <a:extLst>
                    <a:ext uri="{9D8B030D-6E8A-4147-A177-3AD203B41FA5}">
                      <a16:colId xmlns:a16="http://schemas.microsoft.com/office/drawing/2014/main" val="1261915101"/>
                    </a:ext>
                  </a:extLst>
                </a:gridCol>
              </a:tblGrid>
              <a:tr h="256200">
                <a:tc>
                  <a:txBody>
                    <a:bodyPr/>
                    <a:lstStyle/>
                    <a:p>
                      <a:pPr algn="l" defTabSz="457200">
                        <a:defRPr sz="1800"/>
                      </a:pPr>
                      <a:r>
                        <a:rPr sz="1000" b="1" dirty="0">
                          <a:latin typeface="Arial"/>
                          <a:ea typeface="Arial"/>
                          <a:cs typeface="Arial"/>
                          <a:sym typeface="Arial"/>
                        </a:rPr>
                        <a:t>Output</a:t>
                      </a:r>
                    </a:p>
                  </a:txBody>
                  <a:tcPr marL="50800" marR="50800" marT="50800" marB="50800" horzOverflow="overflow">
                    <a:lnB w="12700" cap="flat" cmpd="sng" algn="ctr">
                      <a:solidFill>
                        <a:schemeClr val="accent4">
                          <a:lumOff val="-9999"/>
                        </a:schemeClr>
                      </a:solidFill>
                      <a:prstDash val="solid"/>
                      <a:round/>
                      <a:headEnd type="none" w="med" len="med"/>
                      <a:tailEnd type="none" w="med" len="med"/>
                    </a:lnB>
                    <a:solidFill>
                      <a:srgbClr val="E0E0E0"/>
                    </a:solidFill>
                  </a:tcPr>
                </a:tc>
                <a:tc>
                  <a:txBody>
                    <a:bodyPr/>
                    <a:lstStyle/>
                    <a:p>
                      <a:pPr algn="l" defTabSz="457200">
                        <a:defRPr sz="1800"/>
                      </a:pPr>
                      <a:r>
                        <a:rPr sz="1000" b="1">
                          <a:latin typeface="Arial"/>
                          <a:ea typeface="Arial"/>
                          <a:cs typeface="Arial"/>
                          <a:sym typeface="Arial"/>
                        </a:rPr>
                        <a:t>Activity</a:t>
                      </a:r>
                    </a:p>
                  </a:txBody>
                  <a:tcPr marL="50800" marR="50800" marT="50800" marB="50800" horzOverflow="overflow">
                    <a:solidFill>
                      <a:srgbClr val="E0E0E0"/>
                    </a:solidFill>
                  </a:tcPr>
                </a:tc>
                <a:tc>
                  <a:txBody>
                    <a:bodyPr/>
                    <a:lstStyle/>
                    <a:p>
                      <a:pPr algn="l" defTabSz="457200">
                        <a:defRPr sz="1800"/>
                      </a:pPr>
                      <a:r>
                        <a:rPr sz="1000" b="1">
                          <a:latin typeface="Arial"/>
                          <a:ea typeface="Arial"/>
                          <a:cs typeface="Arial"/>
                          <a:sym typeface="Arial"/>
                        </a:rPr>
                        <a:t>Action</a:t>
                      </a:r>
                    </a:p>
                  </a:txBody>
                  <a:tcPr marL="50800" marR="50800" marT="50800" marB="50800" horzOverflow="overflow">
                    <a:solidFill>
                      <a:srgbClr val="E0E0E0"/>
                    </a:solidFill>
                  </a:tcPr>
                </a:tc>
                <a:tc>
                  <a:txBody>
                    <a:bodyPr/>
                    <a:lstStyle/>
                    <a:p>
                      <a:pPr algn="l" defTabSz="457200">
                        <a:defRPr sz="1800"/>
                      </a:pPr>
                      <a:r>
                        <a:rPr lang="en-US" sz="1000" b="1" dirty="0">
                          <a:latin typeface="Arial"/>
                          <a:ea typeface="Arial"/>
                          <a:cs typeface="Arial"/>
                          <a:sym typeface="Arial"/>
                        </a:rPr>
                        <a:t>IOCAFRICA</a:t>
                      </a:r>
                      <a:endParaRPr sz="1000" b="1" dirty="0">
                        <a:latin typeface="Arial"/>
                        <a:ea typeface="Arial"/>
                        <a:cs typeface="Arial"/>
                        <a:sym typeface="Arial"/>
                      </a:endParaRPr>
                    </a:p>
                  </a:txBody>
                  <a:tcPr marL="50800" marR="50800" marT="50800" marB="50800" horzOverflow="overflow">
                    <a:solidFill>
                      <a:srgbClr val="E0E0E0"/>
                    </a:solidFill>
                  </a:tcPr>
                </a:tc>
                <a:tc>
                  <a:txBody>
                    <a:bodyPr/>
                    <a:lstStyle/>
                    <a:p>
                      <a:pPr algn="l" defTabSz="457200">
                        <a:defRPr sz="1800"/>
                      </a:pPr>
                      <a:r>
                        <a:rPr lang="en-US" sz="1000" b="1" dirty="0">
                          <a:latin typeface="Arial"/>
                          <a:ea typeface="Arial"/>
                          <a:cs typeface="Arial"/>
                          <a:sym typeface="Arial"/>
                        </a:rPr>
                        <a:t>IOCARIBE</a:t>
                      </a:r>
                      <a:endParaRPr sz="1000" b="1" dirty="0">
                        <a:latin typeface="Arial"/>
                        <a:ea typeface="Arial"/>
                        <a:cs typeface="Arial"/>
                        <a:sym typeface="Arial"/>
                      </a:endParaRPr>
                    </a:p>
                  </a:txBody>
                  <a:tcPr marL="50800" marR="50800" marT="50800" marB="50800" horzOverflow="overflow">
                    <a:solidFill>
                      <a:srgbClr val="E0E0E0"/>
                    </a:solidFill>
                  </a:tcPr>
                </a:tc>
                <a:extLst>
                  <a:ext uri="{0D108BD9-81ED-4DB2-BD59-A6C34878D82A}">
                    <a16:rowId xmlns:a16="http://schemas.microsoft.com/office/drawing/2014/main" val="10000"/>
                  </a:ext>
                </a:extLst>
              </a:tr>
              <a:tr h="368928">
                <a:tc>
                  <a:txBody>
                    <a:bodyPr/>
                    <a:lstStyle/>
                    <a:p>
                      <a:endParaRPr lang="en-US"/>
                    </a:p>
                  </a:txBody>
                  <a:tcPr>
                    <a:lnT w="12700" cap="flat" cmpd="sng" algn="ctr">
                      <a:solidFill>
                        <a:schemeClr val="accent4">
                          <a:lumOff val="-9999"/>
                        </a:schemeClr>
                      </a:solidFill>
                      <a:prstDash val="solid"/>
                      <a:round/>
                      <a:headEnd type="none" w="med" len="med"/>
                      <a:tailEnd type="none" w="med" len="med"/>
                    </a:lnT>
                  </a:tcPr>
                </a:tc>
                <a:tc>
                  <a:txBody>
                    <a:bodyPr/>
                    <a:lstStyle/>
                    <a:p>
                      <a:endParaRPr lang="en-US"/>
                    </a:p>
                  </a:txBody>
                  <a:tcPr/>
                </a:tc>
                <a:tc>
                  <a:txBody>
                    <a:bodyPr/>
                    <a:lstStyle/>
                    <a:p>
                      <a:pPr algn="l">
                        <a:spcAft>
                          <a:spcPts val="300"/>
                        </a:spcAft>
                      </a:pPr>
                      <a:r>
                        <a:rPr lang="en-GB" sz="1100" dirty="0">
                          <a:effectLst/>
                        </a:rPr>
                        <a:t>2.2.2 Promote the sharing of ocean data and information by stakeholders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857375904"/>
                  </a:ext>
                </a:extLst>
              </a:tr>
              <a:tr h="937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3. Global, regional and sub-regional mechanisms strengthened</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a:tc>
                <a:tc>
                  <a:txBody>
                    <a:bodyPr/>
                    <a:lstStyle/>
                    <a:p>
                      <a:pPr algn="l">
                        <a:spcAft>
                          <a:spcPts val="300"/>
                        </a:spcAft>
                      </a:pPr>
                      <a:r>
                        <a:rPr lang="en-GB" sz="1100" dirty="0">
                          <a:effectLst/>
                        </a:rPr>
                        <a:t>3.1 Further strengthening and supporting secretariats of regional sub-commissions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3.1.1 Improve staffing of secretariat of regional sub-commissions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a:buFont typeface="Courier New" panose="02070309020205020404" pitchFamily="49" charset="0"/>
                        <a:buChar char="o"/>
                      </a:pPr>
                      <a:r>
                        <a:rPr lang="en-US" sz="1100" dirty="0">
                          <a:solidFill>
                            <a:srgbClr val="FF0000"/>
                          </a:solidFill>
                        </a:rPr>
                        <a:t>professional development programs to enhance the skills and capabilities of new and existing staff members</a:t>
                      </a:r>
                    </a:p>
                  </a:txBody>
                  <a:tcPr/>
                </a:tc>
                <a:tc>
                  <a:txBody>
                    <a:bodyPr/>
                    <a:lstStyle/>
                    <a:p>
                      <a:pPr marL="171450" indent="-171450" algn="l">
                        <a:buFont typeface="Courier New" panose="02070309020205020404" pitchFamily="49" charset="0"/>
                        <a:buChar char="o"/>
                      </a:pPr>
                      <a:endParaRPr lang="en-US" sz="1100" dirty="0">
                        <a:solidFill>
                          <a:srgbClr val="FF0000"/>
                        </a:solidFill>
                      </a:endParaRPr>
                    </a:p>
                  </a:txBody>
                  <a:tcPr/>
                </a:tc>
                <a:extLst>
                  <a:ext uri="{0D108BD9-81ED-4DB2-BD59-A6C34878D82A}">
                    <a16:rowId xmlns:a16="http://schemas.microsoft.com/office/drawing/2014/main" val="10008"/>
                  </a:ext>
                </a:extLst>
              </a:tr>
              <a:tr h="338184">
                <a:tc rowSpan="2">
                  <a:txBody>
                    <a:bodyPr/>
                    <a:lstStyle/>
                    <a:p>
                      <a:endParaRPr lang="en-US" sz="1100" dirty="0"/>
                    </a:p>
                  </a:txBody>
                  <a:tcPr/>
                </a:tc>
                <a:tc>
                  <a:txBody>
                    <a:bodyPr/>
                    <a:lstStyle/>
                    <a:p>
                      <a:endParaRPr lang="en-US" sz="1100"/>
                    </a:p>
                  </a:txBody>
                  <a:tcPr/>
                </a:tc>
                <a:tc>
                  <a:txBody>
                    <a:bodyPr/>
                    <a:lstStyle/>
                    <a:p>
                      <a:pPr algn="l">
                        <a:spcAft>
                          <a:spcPts val="300"/>
                        </a:spcAft>
                      </a:pPr>
                      <a:r>
                        <a:rPr lang="en-GB" sz="1100" dirty="0">
                          <a:effectLst/>
                        </a:rPr>
                        <a:t>3.1.2 Reinforce budgeting of regional sub-commissions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extLst>
                  <a:ext uri="{0D108BD9-81ED-4DB2-BD59-A6C34878D82A}">
                    <a16:rowId xmlns:a16="http://schemas.microsoft.com/office/drawing/2014/main" val="3849702725"/>
                  </a:ext>
                </a:extLst>
              </a:tr>
              <a:tr h="1521829">
                <a:tc vMerge="1">
                  <a:txBody>
                    <a:bodyPr/>
                    <a:lstStyle/>
                    <a:p>
                      <a:endParaRPr lang="en-US"/>
                    </a:p>
                  </a:txBody>
                  <a:tcPr/>
                </a:tc>
                <a:tc>
                  <a:txBody>
                    <a:bodyPr/>
                    <a:lstStyle/>
                    <a:p>
                      <a:pPr algn="l">
                        <a:spcAft>
                          <a:spcPts val="300"/>
                        </a:spcAft>
                      </a:pPr>
                      <a:r>
                        <a:rPr lang="en-GB" sz="1100" dirty="0">
                          <a:effectLst/>
                        </a:rPr>
                        <a:t>3.2 Enhancing effective communication between regional sub-commission secretariats and global programmes as well as other communities of practice (incl. other organisations)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3.2.1 Establish an effective coordination and communication mechanism between the secretariats of the regional sub-commissions and the global programmes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defRPr>
                          <a:sym typeface="Helvetica"/>
                        </a:defRPr>
                      </a:pPr>
                      <a:endParaRPr sz="1000" dirty="0"/>
                    </a:p>
                  </a:txBody>
                  <a:tcPr marL="0" marR="0" marT="0" marB="0" horzOverflow="overflow"/>
                </a:tc>
                <a:tc>
                  <a:txBody>
                    <a:bodyPr/>
                    <a:lstStyle/>
                    <a:p>
                      <a:pPr marL="171450" indent="-171450">
                        <a:buFont typeface="Arial" panose="020B0604020202020204" pitchFamily="34" charset="0"/>
                        <a:buChar char="•"/>
                        <a:defRPr>
                          <a:sym typeface="Helvetica"/>
                        </a:defRPr>
                      </a:pPr>
                      <a:r>
                        <a:rPr lang="en-PH" sz="1100" b="0" i="0" u="none" strike="noStrike" kern="1200" dirty="0">
                          <a:solidFill>
                            <a:schemeClr val="tx1"/>
                          </a:solidFill>
                          <a:effectLst/>
                          <a:latin typeface="+mn-lt"/>
                          <a:ea typeface="+mn-ea"/>
                          <a:cs typeface="+mn-cs"/>
                          <a:sym typeface="Helvetica"/>
                        </a:rPr>
                        <a:t>contribute to IOCARIBE GOOS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sym typeface="Helvetica"/>
                        </a:defRPr>
                      </a:pPr>
                      <a:r>
                        <a:rPr lang="en-PH" sz="1100" dirty="0"/>
                        <a:t>IODE Project Office including its strategies (OTGA, OBIS, CMA, CHM) IOC Harmful Algae </a:t>
                      </a:r>
                      <a:r>
                        <a:rPr lang="en-PH" sz="1100" dirty="0" err="1"/>
                        <a:t>Programme</a:t>
                      </a:r>
                      <a:r>
                        <a:rPr lang="en-PH" sz="1100" dirty="0"/>
                        <a:t>, IOC ocean science portfolio of activities</a:t>
                      </a:r>
                      <a:endParaRPr sz="1100" dirty="0"/>
                    </a:p>
                  </a:txBody>
                  <a:tcPr marL="0" marR="0" marT="0" marB="0" horzOverflow="overflow"/>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3773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 name="Table"/>
          <p:cNvGraphicFramePr/>
          <p:nvPr>
            <p:extLst>
              <p:ext uri="{D42A27DB-BD31-4B8C-83A1-F6EECF244321}">
                <p14:modId xmlns:p14="http://schemas.microsoft.com/office/powerpoint/2010/main" val="304373443"/>
              </p:ext>
            </p:extLst>
          </p:nvPr>
        </p:nvGraphicFramePr>
        <p:xfrm>
          <a:off x="523477" y="506703"/>
          <a:ext cx="10894490" cy="5124075"/>
        </p:xfrm>
        <a:graphic>
          <a:graphicData uri="http://schemas.openxmlformats.org/drawingml/2006/table">
            <a:tbl>
              <a:tblPr bandRow="1"/>
              <a:tblGrid>
                <a:gridCol w="1508681">
                  <a:extLst>
                    <a:ext uri="{9D8B030D-6E8A-4147-A177-3AD203B41FA5}">
                      <a16:colId xmlns:a16="http://schemas.microsoft.com/office/drawing/2014/main" val="20000"/>
                    </a:ext>
                  </a:extLst>
                </a:gridCol>
                <a:gridCol w="1873317">
                  <a:extLst>
                    <a:ext uri="{9D8B030D-6E8A-4147-A177-3AD203B41FA5}">
                      <a16:colId xmlns:a16="http://schemas.microsoft.com/office/drawing/2014/main" val="20001"/>
                    </a:ext>
                  </a:extLst>
                </a:gridCol>
                <a:gridCol w="3032494">
                  <a:extLst>
                    <a:ext uri="{9D8B030D-6E8A-4147-A177-3AD203B41FA5}">
                      <a16:colId xmlns:a16="http://schemas.microsoft.com/office/drawing/2014/main" val="20002"/>
                    </a:ext>
                  </a:extLst>
                </a:gridCol>
                <a:gridCol w="2239999">
                  <a:extLst>
                    <a:ext uri="{9D8B030D-6E8A-4147-A177-3AD203B41FA5}">
                      <a16:colId xmlns:a16="http://schemas.microsoft.com/office/drawing/2014/main" val="3561313662"/>
                    </a:ext>
                  </a:extLst>
                </a:gridCol>
                <a:gridCol w="2239999">
                  <a:extLst>
                    <a:ext uri="{9D8B030D-6E8A-4147-A177-3AD203B41FA5}">
                      <a16:colId xmlns:a16="http://schemas.microsoft.com/office/drawing/2014/main" val="247953637"/>
                    </a:ext>
                  </a:extLst>
                </a:gridCol>
              </a:tblGrid>
              <a:tr h="395077">
                <a:tc>
                  <a:txBody>
                    <a:bodyPr/>
                    <a:lstStyle/>
                    <a:p>
                      <a:pPr algn="l" defTabSz="457200">
                        <a:defRPr sz="1800"/>
                      </a:pPr>
                      <a:r>
                        <a:rPr sz="1000" b="1" dirty="0">
                          <a:latin typeface="Arial"/>
                          <a:ea typeface="Arial"/>
                          <a:cs typeface="Arial"/>
                          <a:sym typeface="Arial"/>
                        </a:rPr>
                        <a:t>Output</a:t>
                      </a:r>
                    </a:p>
                  </a:txBody>
                  <a:tcPr marL="50800" marR="50800" marT="50800" marB="50800" horzOverflow="overflow">
                    <a:lnB w="12700" cap="flat" cmpd="sng" algn="ctr">
                      <a:solidFill>
                        <a:schemeClr val="accent4">
                          <a:lumOff val="-9999"/>
                        </a:schemeClr>
                      </a:solidFill>
                      <a:prstDash val="solid"/>
                      <a:round/>
                      <a:headEnd type="none" w="med" len="med"/>
                      <a:tailEnd type="none" w="med" len="med"/>
                    </a:lnB>
                    <a:solidFill>
                      <a:srgbClr val="E0E0E0"/>
                    </a:solidFill>
                  </a:tcPr>
                </a:tc>
                <a:tc>
                  <a:txBody>
                    <a:bodyPr/>
                    <a:lstStyle/>
                    <a:p>
                      <a:pPr algn="l" defTabSz="457200">
                        <a:defRPr sz="1800"/>
                      </a:pPr>
                      <a:r>
                        <a:rPr sz="1000" b="1" dirty="0">
                          <a:latin typeface="Arial"/>
                          <a:ea typeface="Arial"/>
                          <a:cs typeface="Arial"/>
                          <a:sym typeface="Arial"/>
                        </a:rPr>
                        <a:t>Activity</a:t>
                      </a:r>
                    </a:p>
                  </a:txBody>
                  <a:tcPr marL="50800" marR="50800" marT="50800" marB="50800" horzOverflow="overflow">
                    <a:solidFill>
                      <a:srgbClr val="E0E0E0"/>
                    </a:solidFill>
                  </a:tcPr>
                </a:tc>
                <a:tc>
                  <a:txBody>
                    <a:bodyPr/>
                    <a:lstStyle/>
                    <a:p>
                      <a:pPr algn="l" defTabSz="457200">
                        <a:defRPr sz="1800"/>
                      </a:pPr>
                      <a:r>
                        <a:rPr sz="1000" b="1" dirty="0">
                          <a:latin typeface="Arial"/>
                          <a:ea typeface="Arial"/>
                          <a:cs typeface="Arial"/>
                          <a:sym typeface="Arial"/>
                        </a:rPr>
                        <a:t>Action</a:t>
                      </a:r>
                    </a:p>
                  </a:txBody>
                  <a:tcPr marL="50800" marR="50800" marT="50800" marB="50800" horzOverflow="overflow">
                    <a:solidFill>
                      <a:srgbClr val="E0E0E0"/>
                    </a:solidFill>
                  </a:tcPr>
                </a:tc>
                <a:tc>
                  <a:txBody>
                    <a:bodyPr/>
                    <a:lstStyle/>
                    <a:p>
                      <a:pPr algn="l" defTabSz="457200">
                        <a:defRPr sz="1800"/>
                      </a:pPr>
                      <a:r>
                        <a:rPr lang="en-US" sz="1000" b="1" dirty="0">
                          <a:latin typeface="Arial"/>
                          <a:ea typeface="Arial"/>
                          <a:cs typeface="Arial"/>
                          <a:sym typeface="Arial"/>
                        </a:rPr>
                        <a:t>IOCAFRICA</a:t>
                      </a:r>
                      <a:endParaRPr sz="1000" b="1" dirty="0">
                        <a:latin typeface="Arial"/>
                        <a:ea typeface="Arial"/>
                        <a:cs typeface="Arial"/>
                        <a:sym typeface="Arial"/>
                      </a:endParaRPr>
                    </a:p>
                  </a:txBody>
                  <a:tcPr marL="50800" marR="50800" marT="50800" marB="50800" horzOverflow="overflow">
                    <a:solidFill>
                      <a:srgbClr val="E0E0E0"/>
                    </a:solidFill>
                  </a:tcPr>
                </a:tc>
                <a:tc>
                  <a:txBody>
                    <a:bodyPr/>
                    <a:lstStyle/>
                    <a:p>
                      <a:pPr algn="l" defTabSz="457200">
                        <a:defRPr sz="1800"/>
                      </a:pPr>
                      <a:r>
                        <a:rPr lang="en-US" sz="1000" b="1" dirty="0">
                          <a:latin typeface="Arial"/>
                          <a:ea typeface="Arial"/>
                          <a:cs typeface="Arial"/>
                          <a:sym typeface="Arial"/>
                        </a:rPr>
                        <a:t>IOCARIBE</a:t>
                      </a:r>
                      <a:endParaRPr sz="1000" b="1" dirty="0">
                        <a:latin typeface="Arial"/>
                        <a:ea typeface="Arial"/>
                        <a:cs typeface="Arial"/>
                        <a:sym typeface="Arial"/>
                      </a:endParaRPr>
                    </a:p>
                  </a:txBody>
                  <a:tcPr marL="50800" marR="50800" marT="50800" marB="50800" horzOverflow="overflow">
                    <a:solidFill>
                      <a:srgbClr val="E0E0E0"/>
                    </a:solidFill>
                  </a:tcPr>
                </a:tc>
                <a:extLst>
                  <a:ext uri="{0D108BD9-81ED-4DB2-BD59-A6C34878D82A}">
                    <a16:rowId xmlns:a16="http://schemas.microsoft.com/office/drawing/2014/main" val="10000"/>
                  </a:ext>
                </a:extLst>
              </a:tr>
              <a:tr h="1745160">
                <a:tc row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dirty="0">
                          <a:effectLst/>
                        </a:rPr>
                        <a:t>3. Global, regional and sub-regional mechanisms strengthened</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300"/>
                        </a:spcAft>
                      </a:pP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lnT w="12700">
                      <a:solidFill>
                        <a:schemeClr val="accent4">
                          <a:lumOff val="-9999"/>
                        </a:schemeClr>
                      </a:solidFill>
                    </a:lnT>
                  </a:tcPr>
                </a:tc>
                <a:tc>
                  <a:txBody>
                    <a:bodyPr/>
                    <a:lstStyle/>
                    <a:p>
                      <a:pPr algn="l">
                        <a:spcAft>
                          <a:spcPts val="300"/>
                        </a:spcAft>
                      </a:pPr>
                      <a:r>
                        <a:rPr lang="en-GB" sz="1100" dirty="0">
                          <a:effectLst/>
                        </a:rPr>
                        <a:t>3.3 Identifying specific national and regional capacity development needs through regular needs assessment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3.3.1 Organise and conduct biennial capacity development needs survey</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opportunity to collaborate with the IOC Global </a:t>
                      </a:r>
                      <a:r>
                        <a:rPr lang="en-US" dirty="0" err="1">
                          <a:solidFill>
                            <a:srgbClr val="FF0000"/>
                          </a:solidFill>
                        </a:rPr>
                        <a:t>Programme</a:t>
                      </a:r>
                      <a:r>
                        <a:rPr lang="en-US" dirty="0">
                          <a:solidFill>
                            <a:srgbClr val="FF0000"/>
                          </a:solidFill>
                        </a:rPr>
                        <a:t> in </a:t>
                      </a:r>
                      <a:r>
                        <a:rPr lang="en-US" dirty="0" err="1">
                          <a:solidFill>
                            <a:srgbClr val="FF0000"/>
                          </a:solidFill>
                        </a:rPr>
                        <a:t>organising</a:t>
                      </a:r>
                      <a:r>
                        <a:rPr lang="en-US" dirty="0">
                          <a:solidFill>
                            <a:srgbClr val="FF0000"/>
                          </a:solidFill>
                        </a:rPr>
                        <a:t> and conducting biennial capacity development needs surveys</a:t>
                      </a:r>
                    </a:p>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assistance with survey design and implementation, data analysis and reporting, workshops and training, resource development, and follow-up evaluation</a:t>
                      </a:r>
                      <a:endParaRPr dirty="0"/>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p>
                  </a:txBody>
                  <a:tcPr marL="50800" marR="50800" marT="50800" marB="50800" horzOverflow="overflow"/>
                </a:tc>
                <a:extLst>
                  <a:ext uri="{0D108BD9-81ED-4DB2-BD59-A6C34878D82A}">
                    <a16:rowId xmlns:a16="http://schemas.microsoft.com/office/drawing/2014/main" val="10001"/>
                  </a:ext>
                </a:extLst>
              </a:tr>
              <a:tr h="1893801">
                <a:tc vMerge="1">
                  <a:txBody>
                    <a:bodyPr/>
                    <a:lstStyle/>
                    <a:p>
                      <a:endParaRPr lang="en-US"/>
                    </a:p>
                  </a:txBody>
                  <a:tcPr/>
                </a:tc>
                <a:tc>
                  <a:txBody>
                    <a:bodyPr/>
                    <a:lstStyle/>
                    <a:p>
                      <a:pPr algn="l">
                        <a:spcAft>
                          <a:spcPts val="300"/>
                        </a:spcAft>
                      </a:pPr>
                      <a:r>
                        <a:rPr lang="en-GB" sz="1100" dirty="0">
                          <a:effectLst/>
                        </a:rPr>
                        <a:t>3.4 Encouraging regional and sub-regional organisations to be leaders in, and amplifiers of capacity development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3.4.1 Reinforce engagement of regional and sub-regional organisations in consultation process and capacity development initiatives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support of financial resources, technical assistance, networking opportunities, resource sharing, and promotion and advocacy support to enable countries to actively participate in the ratification and implementation of the BBNJ Treaty, the Kunming-Montreal Biodiversity Strategy, and the Plastic Treaty</a:t>
                      </a:r>
                      <a:endParaRPr dirty="0"/>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p>
                  </a:txBody>
                  <a:tcPr marL="50800" marR="50800" marT="50800" marB="50800" horzOverflow="overflow"/>
                </a:tc>
                <a:extLst>
                  <a:ext uri="{0D108BD9-81ED-4DB2-BD59-A6C34878D82A}">
                    <a16:rowId xmlns:a16="http://schemas.microsoft.com/office/drawing/2014/main" val="10002"/>
                  </a:ext>
                </a:extLst>
              </a:tr>
              <a:tr h="1090037">
                <a:tc>
                  <a:txBody>
                    <a:bodyPr/>
                    <a:lstStyle/>
                    <a:p>
                      <a:pPr algn="l">
                        <a:spcAft>
                          <a:spcPts val="300"/>
                        </a:spcAft>
                      </a:pPr>
                      <a:r>
                        <a:rPr lang="en-GB" sz="1100" dirty="0">
                          <a:effectLst/>
                        </a:rPr>
                        <a:t>4. Development of ocean research policies in support of sustainable development objectives promoted</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4.1 Fostering the development of ocean research policies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a:effectLst/>
                        </a:rPr>
                        <a:t>4.1.1 Compile and compare information on existing ocean research policies, and disseminate to Member States for their use</a:t>
                      </a:r>
                      <a:endParaRPr lang="en-PH" sz="1100">
                        <a:effectLst/>
                      </a:endParaRPr>
                    </a:p>
                    <a:p>
                      <a:pPr algn="l">
                        <a:spcAft>
                          <a:spcPts val="300"/>
                        </a:spcAft>
                      </a:pPr>
                      <a:r>
                        <a:rPr lang="en-GB" sz="1100">
                          <a:effectLst/>
                        </a:rPr>
                        <a:t>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defTabSz="457200">
                        <a:defRPr sz="900">
                          <a:latin typeface="Arial"/>
                          <a:ea typeface="Arial"/>
                          <a:cs typeface="Arial"/>
                          <a:sym typeface="Arial"/>
                        </a:defRPr>
                      </a:pPr>
                      <a:endParaRPr dirty="0"/>
                    </a:p>
                  </a:txBody>
                  <a:tcPr marL="50800" marR="50800" marT="50800" marB="50800" horzOverflow="overflow"/>
                </a:tc>
                <a:tc>
                  <a:txBody>
                    <a:bodyPr/>
                    <a:lstStyle/>
                    <a:p>
                      <a:pPr algn="l" defTabSz="457200">
                        <a:defRPr sz="900">
                          <a:latin typeface="Arial"/>
                          <a:ea typeface="Arial"/>
                          <a:cs typeface="Arial"/>
                          <a:sym typeface="Arial"/>
                        </a:defRPr>
                      </a:pPr>
                      <a:endParaRPr dirty="0"/>
                    </a:p>
                  </a:txBody>
                  <a:tcPr marL="50800" marR="50800" marT="50800" marB="50800"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 name="Table"/>
          <p:cNvGraphicFramePr/>
          <p:nvPr>
            <p:extLst>
              <p:ext uri="{D42A27DB-BD31-4B8C-83A1-F6EECF244321}">
                <p14:modId xmlns:p14="http://schemas.microsoft.com/office/powerpoint/2010/main" val="2832419401"/>
              </p:ext>
            </p:extLst>
          </p:nvPr>
        </p:nvGraphicFramePr>
        <p:xfrm>
          <a:off x="634268" y="1169000"/>
          <a:ext cx="10555100" cy="4921832"/>
        </p:xfrm>
        <a:graphic>
          <a:graphicData uri="http://schemas.openxmlformats.org/drawingml/2006/table">
            <a:tbl>
              <a:tblPr bandRow="1"/>
              <a:tblGrid>
                <a:gridCol w="1461682">
                  <a:extLst>
                    <a:ext uri="{9D8B030D-6E8A-4147-A177-3AD203B41FA5}">
                      <a16:colId xmlns:a16="http://schemas.microsoft.com/office/drawing/2014/main" val="20000"/>
                    </a:ext>
                  </a:extLst>
                </a:gridCol>
                <a:gridCol w="1814958">
                  <a:extLst>
                    <a:ext uri="{9D8B030D-6E8A-4147-A177-3AD203B41FA5}">
                      <a16:colId xmlns:a16="http://schemas.microsoft.com/office/drawing/2014/main" val="20001"/>
                    </a:ext>
                  </a:extLst>
                </a:gridCol>
                <a:gridCol w="2032692">
                  <a:extLst>
                    <a:ext uri="{9D8B030D-6E8A-4147-A177-3AD203B41FA5}">
                      <a16:colId xmlns:a16="http://schemas.microsoft.com/office/drawing/2014/main" val="20002"/>
                    </a:ext>
                  </a:extLst>
                </a:gridCol>
                <a:gridCol w="2658979">
                  <a:extLst>
                    <a:ext uri="{9D8B030D-6E8A-4147-A177-3AD203B41FA5}">
                      <a16:colId xmlns:a16="http://schemas.microsoft.com/office/drawing/2014/main" val="3443125205"/>
                    </a:ext>
                  </a:extLst>
                </a:gridCol>
                <a:gridCol w="2586789">
                  <a:extLst>
                    <a:ext uri="{9D8B030D-6E8A-4147-A177-3AD203B41FA5}">
                      <a16:colId xmlns:a16="http://schemas.microsoft.com/office/drawing/2014/main" val="1913816068"/>
                    </a:ext>
                  </a:extLst>
                </a:gridCol>
              </a:tblGrid>
              <a:tr h="386215">
                <a:tc>
                  <a:txBody>
                    <a:bodyPr/>
                    <a:lstStyle/>
                    <a:p>
                      <a:pPr algn="l" defTabSz="457200">
                        <a:defRPr sz="1800"/>
                      </a:pPr>
                      <a:r>
                        <a:rPr sz="900" b="1" dirty="0">
                          <a:latin typeface="Arial"/>
                          <a:ea typeface="Arial"/>
                          <a:cs typeface="Arial"/>
                          <a:sym typeface="Arial"/>
                        </a:rPr>
                        <a:t>Output</a:t>
                      </a:r>
                    </a:p>
                  </a:txBody>
                  <a:tcPr marL="50800" marR="50800" marT="50800" marB="50800" horzOverflow="overflow">
                    <a:lnB w="12700" cap="flat" cmpd="sng" algn="ctr">
                      <a:solidFill>
                        <a:schemeClr val="accent4">
                          <a:lumOff val="-9999"/>
                        </a:schemeClr>
                      </a:solidFill>
                      <a:prstDash val="solid"/>
                      <a:round/>
                      <a:headEnd type="none" w="med" len="med"/>
                      <a:tailEnd type="none" w="med" len="med"/>
                    </a:lnB>
                    <a:solidFill>
                      <a:srgbClr val="E0E0E0"/>
                    </a:solidFill>
                  </a:tcPr>
                </a:tc>
                <a:tc>
                  <a:txBody>
                    <a:bodyPr/>
                    <a:lstStyle/>
                    <a:p>
                      <a:pPr algn="l" defTabSz="457200">
                        <a:defRPr sz="1800"/>
                      </a:pPr>
                      <a:r>
                        <a:rPr sz="900" b="1" dirty="0">
                          <a:latin typeface="Arial"/>
                          <a:ea typeface="Arial"/>
                          <a:cs typeface="Arial"/>
                          <a:sym typeface="Arial"/>
                        </a:rPr>
                        <a:t>Activity</a:t>
                      </a:r>
                    </a:p>
                  </a:txBody>
                  <a:tcPr marL="50800" marR="50800" marT="50800" marB="50800" horzOverflow="overflow">
                    <a:solidFill>
                      <a:srgbClr val="E0E0E0"/>
                    </a:solidFill>
                  </a:tcPr>
                </a:tc>
                <a:tc>
                  <a:txBody>
                    <a:bodyPr/>
                    <a:lstStyle/>
                    <a:p>
                      <a:pPr algn="l" defTabSz="457200">
                        <a:defRPr sz="1800"/>
                      </a:pPr>
                      <a:r>
                        <a:rPr sz="900" b="1" dirty="0">
                          <a:latin typeface="Arial"/>
                          <a:ea typeface="Arial"/>
                          <a:cs typeface="Arial"/>
                          <a:sym typeface="Arial"/>
                        </a:rPr>
                        <a:t>Action</a:t>
                      </a:r>
                    </a:p>
                  </a:txBody>
                  <a:tcPr marL="50800" marR="50800" marT="50800" marB="50800" horzOverflow="overflow">
                    <a:solidFill>
                      <a:srgbClr val="E0E0E0"/>
                    </a:solidFill>
                  </a:tcPr>
                </a:tc>
                <a:tc>
                  <a:txBody>
                    <a:bodyPr/>
                    <a:lstStyle/>
                    <a:p>
                      <a:pPr algn="l" defTabSz="457200">
                        <a:defRPr sz="1800"/>
                      </a:pPr>
                      <a:r>
                        <a:rPr lang="en-US" sz="900" b="1" dirty="0">
                          <a:latin typeface="Arial"/>
                          <a:ea typeface="Arial"/>
                          <a:cs typeface="Arial"/>
                          <a:sym typeface="Arial"/>
                        </a:rPr>
                        <a:t>IOCAFRICA</a:t>
                      </a:r>
                      <a:endParaRPr sz="900" b="1" dirty="0">
                        <a:latin typeface="Arial"/>
                        <a:ea typeface="Arial"/>
                        <a:cs typeface="Arial"/>
                        <a:sym typeface="Arial"/>
                      </a:endParaRPr>
                    </a:p>
                  </a:txBody>
                  <a:tcPr marL="50800" marR="50800" marT="50800" marB="50800" horzOverflow="overflow">
                    <a:solidFill>
                      <a:srgbClr val="E0E0E0"/>
                    </a:solidFill>
                  </a:tcPr>
                </a:tc>
                <a:tc>
                  <a:txBody>
                    <a:bodyPr/>
                    <a:lstStyle/>
                    <a:p>
                      <a:pPr algn="l" defTabSz="457200">
                        <a:defRPr sz="1800"/>
                      </a:pPr>
                      <a:r>
                        <a:rPr lang="en-US" sz="900" b="1" dirty="0">
                          <a:latin typeface="Arial"/>
                          <a:ea typeface="Arial"/>
                          <a:cs typeface="Arial"/>
                          <a:sym typeface="Arial"/>
                        </a:rPr>
                        <a:t>IOCARIBE</a:t>
                      </a:r>
                      <a:endParaRPr sz="900" b="1" dirty="0">
                        <a:latin typeface="Arial"/>
                        <a:ea typeface="Arial"/>
                        <a:cs typeface="Arial"/>
                        <a:sym typeface="Arial"/>
                      </a:endParaRPr>
                    </a:p>
                  </a:txBody>
                  <a:tcPr marL="50800" marR="50800" marT="50800" marB="50800" horzOverflow="overflow">
                    <a:solidFill>
                      <a:srgbClr val="E0E0E0"/>
                    </a:solidFill>
                  </a:tcPr>
                </a:tc>
                <a:extLst>
                  <a:ext uri="{0D108BD9-81ED-4DB2-BD59-A6C34878D82A}">
                    <a16:rowId xmlns:a16="http://schemas.microsoft.com/office/drawing/2014/main" val="10000"/>
                  </a:ext>
                </a:extLst>
              </a:tr>
              <a:tr h="1270094">
                <a:tc>
                  <a:txBody>
                    <a:bodyPr/>
                    <a:lstStyle/>
                    <a:p>
                      <a:endParaRPr lang="en-US"/>
                    </a:p>
                  </a:txBody>
                  <a:tcPr>
                    <a:lnT w="12700" cap="flat" cmpd="sng" algn="ctr">
                      <a:solidFill>
                        <a:schemeClr val="accent4">
                          <a:lumOff val="-9999"/>
                        </a:schemeClr>
                      </a:solidFill>
                      <a:prstDash val="solid"/>
                      <a:round/>
                      <a:headEnd type="none" w="med" len="med"/>
                      <a:tailEnd type="none" w="med" len="med"/>
                    </a:lnT>
                  </a:tcPr>
                </a:tc>
                <a:tc>
                  <a:txBody>
                    <a:bodyPr/>
                    <a:lstStyle/>
                    <a:p>
                      <a:endParaRPr lang="en-US"/>
                    </a:p>
                  </a:txBody>
                  <a:tcPr/>
                </a:tc>
                <a:tc>
                  <a:txBody>
                    <a:bodyPr/>
                    <a:lstStyle/>
                    <a:p>
                      <a:pPr algn="l">
                        <a:spcAft>
                          <a:spcPts val="300"/>
                        </a:spcAft>
                      </a:pPr>
                      <a:r>
                        <a:rPr lang="en-GB" sz="1100" dirty="0">
                          <a:effectLst/>
                        </a:rPr>
                        <a:t>4.1.2 Assist and enable Member States with the development of ocean research policies, making use of the results of 4.1.1</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r>
                        <a:rPr lang="en-US" sz="900" b="0" i="0" u="none" strike="noStrike" cap="none" spc="0" baseline="0" dirty="0">
                          <a:solidFill>
                            <a:srgbClr val="FF0000"/>
                          </a:solidFill>
                          <a:effectLst/>
                          <a:uFillTx/>
                          <a:latin typeface="+mn-lt"/>
                          <a:ea typeface="+mn-ea"/>
                          <a:cs typeface="+mn-cs"/>
                          <a:sym typeface="Arial"/>
                        </a:rPr>
                        <a:t>assistance in establishing connections with potential funders to back initiatives for African countries to develop their national and regional ocean science plans to promote the growth of their blue economy and sustainable ocean plans</a:t>
                      </a:r>
                      <a:endParaRPr dirty="0">
                        <a:solidFill>
                          <a:srgbClr val="FF0000"/>
                        </a:solidFill>
                      </a:endParaRPr>
                    </a:p>
                  </a:txBody>
                  <a:tcPr marL="50800" marR="50800" marT="50800" marB="50800" horzOverflow="overflow"/>
                </a:tc>
                <a:tc>
                  <a:txBody>
                    <a:bodyPr/>
                    <a:lstStyle/>
                    <a:p>
                      <a:pPr marL="171450" marR="0" lvl="0"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sz="900">
                          <a:latin typeface="Arial"/>
                          <a:ea typeface="Arial"/>
                          <a:cs typeface="Arial"/>
                          <a:sym typeface="Arial"/>
                        </a:defRPr>
                      </a:pPr>
                      <a:endParaRPr dirty="0">
                        <a:solidFill>
                          <a:srgbClr val="FF0000"/>
                        </a:solidFill>
                      </a:endParaRPr>
                    </a:p>
                  </a:txBody>
                  <a:tcPr marL="50800" marR="50800" marT="50800" marB="50800" horzOverflow="overflow"/>
                </a:tc>
                <a:extLst>
                  <a:ext uri="{0D108BD9-81ED-4DB2-BD59-A6C34878D82A}">
                    <a16:rowId xmlns:a16="http://schemas.microsoft.com/office/drawing/2014/main" val="10006"/>
                  </a:ext>
                </a:extLst>
              </a:tr>
              <a:tr h="1270094">
                <a:tc rowSpan="2">
                  <a:txBody>
                    <a:bodyPr/>
                    <a:lstStyle/>
                    <a:p>
                      <a:pPr algn="l">
                        <a:spcAft>
                          <a:spcPts val="300"/>
                        </a:spcAft>
                      </a:pPr>
                      <a:r>
                        <a:rPr lang="en-GB" sz="1100" dirty="0">
                          <a:effectLst/>
                        </a:rPr>
                        <a:t>5. Visibility, awareness and understanding on the roles and values of the ocean and ocean research in relation to human wellbeing and sustainable development increased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5.1 Fostering the development of ocean related public information and communication services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5.1.1 Encourage the development of public information (communication) departments in ocean research institutions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develop public information departments within ocean research institutions</a:t>
                      </a:r>
                    </a:p>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financial resources to </a:t>
                      </a:r>
                      <a:r>
                        <a:rPr lang="en-US" dirty="0" err="1">
                          <a:solidFill>
                            <a:srgbClr val="FF0000"/>
                          </a:solidFill>
                        </a:rPr>
                        <a:t>organise</a:t>
                      </a:r>
                      <a:r>
                        <a:rPr lang="en-US" dirty="0">
                          <a:solidFill>
                            <a:srgbClr val="FF0000"/>
                          </a:solidFill>
                        </a:rPr>
                        <a:t> workshops, develop communication toolkits, and launch public engagement campaigns</a:t>
                      </a:r>
                      <a:endParaRPr dirty="0">
                        <a:solidFill>
                          <a:srgbClr val="FF0000"/>
                        </a:solidFil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PH" sz="1100" b="0" i="0" u="none" strike="noStrike" kern="1200" dirty="0">
                          <a:solidFill>
                            <a:schemeClr val="tx1"/>
                          </a:solidFill>
                          <a:effectLst/>
                          <a:latin typeface="+mn-lt"/>
                          <a:ea typeface="+mn-ea"/>
                          <a:cs typeface="+mn-cs"/>
                          <a:sym typeface="Arial"/>
                        </a:rPr>
                        <a:t>Public outreach</a:t>
                      </a:r>
                      <a:endParaRPr sz="1100" dirty="0">
                        <a:solidFill>
                          <a:srgbClr val="FF0000"/>
                        </a:solidFill>
                      </a:endParaRPr>
                    </a:p>
                  </a:txBody>
                  <a:tcPr marL="50800" marR="50800" marT="50800" marB="50800" horzOverflow="overflow"/>
                </a:tc>
                <a:extLst>
                  <a:ext uri="{0D108BD9-81ED-4DB2-BD59-A6C34878D82A}">
                    <a16:rowId xmlns:a16="http://schemas.microsoft.com/office/drawing/2014/main" val="10007"/>
                  </a:ext>
                </a:extLst>
              </a:tr>
              <a:tr h="683483">
                <a:tc vMerge="1">
                  <a:txBody>
                    <a:bodyPr/>
                    <a:lstStyle/>
                    <a:p>
                      <a:endParaRPr lang="en-US"/>
                    </a:p>
                  </a:txBody>
                  <a:tcPr/>
                </a:tc>
                <a:tc>
                  <a:txBody>
                    <a:bodyPr/>
                    <a:lstStyle/>
                    <a:p>
                      <a:pPr algn="l">
                        <a:spcAft>
                          <a:spcPts val="300"/>
                        </a:spcAft>
                      </a:pPr>
                      <a:r>
                        <a:rPr lang="en-GB" sz="1100">
                          <a:effectLst/>
                        </a:rPr>
                        <a:t>5.2 Fostering the development of ocean literacy</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5.2.1 Assist with the strengthening and development of ocean literacy programmes at national and regional levels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Arial" panose="020B0604020202020204" pitchFamily="34" charset="0"/>
                        <a:buChar char="•"/>
                        <a:defRPr sz="900">
                          <a:latin typeface="Arial"/>
                          <a:ea typeface="Arial"/>
                          <a:cs typeface="Arial"/>
                          <a:sym typeface="Arial"/>
                        </a:defRPr>
                      </a:pPr>
                      <a:endParaRPr dirty="0">
                        <a:solidFill>
                          <a:srgbClr val="00B050"/>
                        </a:solidFill>
                        <a:latin typeface="+mn-lt"/>
                      </a:endParaRPr>
                    </a:p>
                  </a:txBody>
                  <a:tcPr marL="50800" marR="50800" marT="50800" marB="50800" horzOverflow="overflow"/>
                </a:tc>
                <a:tc>
                  <a:txBody>
                    <a:bodyPr/>
                    <a:lstStyle/>
                    <a:p>
                      <a:pPr marL="171450" indent="-171450" algn="l" defTabSz="457200">
                        <a:buFont typeface="Arial" panose="020B0604020202020204" pitchFamily="34" charset="0"/>
                        <a:buChar char="•"/>
                        <a:defRPr sz="900">
                          <a:latin typeface="Arial"/>
                          <a:ea typeface="Arial"/>
                          <a:cs typeface="Arial"/>
                          <a:sym typeface="Arial"/>
                        </a:defRPr>
                      </a:pPr>
                      <a:r>
                        <a:rPr lang="en-PH" sz="1100" dirty="0">
                          <a:solidFill>
                            <a:schemeClr val="tx1"/>
                          </a:solidFill>
                          <a:latin typeface="+mn-lt"/>
                        </a:rPr>
                        <a:t>Universal educational blue curriculum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900">
                          <a:latin typeface="Arial"/>
                          <a:ea typeface="Arial"/>
                          <a:cs typeface="Arial"/>
                          <a:sym typeface="Arial"/>
                        </a:defRPr>
                      </a:pPr>
                      <a:r>
                        <a:rPr lang="en-PH" sz="1100" b="0" i="0" u="none" strike="noStrike" kern="1200" dirty="0">
                          <a:solidFill>
                            <a:schemeClr val="tx1"/>
                          </a:solidFill>
                          <a:effectLst/>
                          <a:latin typeface="+mn-lt"/>
                          <a:ea typeface="+mn-ea"/>
                          <a:cs typeface="+mn-cs"/>
                          <a:sym typeface="Arial"/>
                        </a:rPr>
                        <a:t>Expansion of Blue Schools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sz="900">
                          <a:latin typeface="Arial"/>
                          <a:ea typeface="Arial"/>
                          <a:cs typeface="Arial"/>
                          <a:sym typeface="Arial"/>
                        </a:defRPr>
                      </a:pPr>
                      <a:r>
                        <a:rPr lang="en-PH" sz="1100" b="0" i="0" u="none" strike="noStrike" kern="1200" dirty="0">
                          <a:solidFill>
                            <a:schemeClr val="tx1"/>
                          </a:solidFill>
                          <a:effectLst/>
                          <a:latin typeface="+mn-lt"/>
                          <a:ea typeface="+mn-ea"/>
                          <a:cs typeface="+mn-cs"/>
                          <a:sym typeface="Arial"/>
                        </a:rPr>
                        <a:t>Engaging on ocean knowledge with local and indigenous communities </a:t>
                      </a:r>
                    </a:p>
                    <a:p>
                      <a:pPr marL="171450" indent="-171450" algn="l" defTabSz="457200">
                        <a:buFont typeface="Arial" panose="020B0604020202020204" pitchFamily="34" charset="0"/>
                        <a:buChar char="•"/>
                        <a:defRPr sz="900">
                          <a:latin typeface="Arial"/>
                          <a:ea typeface="Arial"/>
                          <a:cs typeface="Arial"/>
                          <a:sym typeface="Arial"/>
                        </a:defRPr>
                      </a:pPr>
                      <a:endParaRPr lang="en-PH" sz="1100" dirty="0">
                        <a:solidFill>
                          <a:schemeClr val="tx1"/>
                        </a:solidFill>
                        <a:latin typeface="+mn-lt"/>
                      </a:endParaRPr>
                    </a:p>
                    <a:p>
                      <a:pPr marL="171450" indent="-171450" algn="l" defTabSz="457200">
                        <a:buFont typeface="Arial" panose="020B0604020202020204" pitchFamily="34" charset="0"/>
                        <a:buChar char="•"/>
                        <a:defRPr sz="900">
                          <a:latin typeface="Arial"/>
                          <a:ea typeface="Arial"/>
                          <a:cs typeface="Arial"/>
                          <a:sym typeface="Arial"/>
                        </a:defRPr>
                      </a:pPr>
                      <a:endParaRPr sz="1100" dirty="0">
                        <a:solidFill>
                          <a:srgbClr val="00B050"/>
                        </a:solidFill>
                        <a:latin typeface="+mn-lt"/>
                      </a:endParaRPr>
                    </a:p>
                  </a:txBody>
                  <a:tcPr marL="50800" marR="50800" marT="50800" marB="50800" horzOverflow="overflow"/>
                </a:tc>
                <a:extLst>
                  <a:ext uri="{0D108BD9-81ED-4DB2-BD59-A6C34878D82A}">
                    <a16:rowId xmlns:a16="http://schemas.microsoft.com/office/drawing/2014/main" val="10008"/>
                  </a:ext>
                </a:extLst>
              </a:tr>
              <a:tr h="887989">
                <a:tc>
                  <a:txBody>
                    <a:bodyPr/>
                    <a:lstStyle/>
                    <a:p>
                      <a:pPr algn="l">
                        <a:spcAft>
                          <a:spcPts val="300"/>
                        </a:spcAft>
                      </a:pPr>
                      <a:r>
                        <a:rPr lang="en-GB" sz="1100" dirty="0">
                          <a:effectLst/>
                        </a:rPr>
                        <a:t>6. Sustained resource mobilization reinforced</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a:effectLst/>
                        </a:rPr>
                        <a:t>6.1 Enhancing sustained support (in-kind and financial) to the IOC for its international coordination role</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algn="l">
                        <a:spcAft>
                          <a:spcPts val="300"/>
                        </a:spcAft>
                      </a:pPr>
                      <a:r>
                        <a:rPr lang="en-GB" sz="1100" dirty="0">
                          <a:effectLst/>
                        </a:rPr>
                        <a:t>6.1.1 Foster partnerships to increase in-kind support opportunities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3090" marR="13090" marT="0" marB="0"/>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r>
                        <a:rPr lang="en-US" dirty="0">
                          <a:solidFill>
                            <a:srgbClr val="FF0000"/>
                          </a:solidFill>
                        </a:rPr>
                        <a:t>develop comprehensive partnership proposals, engage in outreach activities, and </a:t>
                      </a:r>
                      <a:r>
                        <a:rPr lang="en-US" dirty="0" err="1">
                          <a:solidFill>
                            <a:srgbClr val="FF0000"/>
                          </a:solidFill>
                        </a:rPr>
                        <a:t>utilise</a:t>
                      </a:r>
                      <a:r>
                        <a:rPr lang="en-US" dirty="0">
                          <a:solidFill>
                            <a:srgbClr val="FF0000"/>
                          </a:solidFill>
                        </a:rPr>
                        <a:t> online platforms to broaden our reach</a:t>
                      </a:r>
                      <a:endParaRPr dirty="0">
                        <a:solidFill>
                          <a:srgbClr val="FF0000"/>
                        </a:solidFill>
                      </a:endParaRPr>
                    </a:p>
                  </a:txBody>
                  <a:tcPr marL="50800" marR="50800" marT="50800" marB="50800" horzOverflow="overflow"/>
                </a:tc>
                <a:tc>
                  <a:txBody>
                    <a:bodyPr/>
                    <a:lstStyle/>
                    <a:p>
                      <a:pPr marL="171450" indent="-171450" algn="l" defTabSz="457200">
                        <a:buFont typeface="Courier New" panose="02070309020205020404" pitchFamily="49" charset="0"/>
                        <a:buChar char="o"/>
                        <a:defRPr sz="900">
                          <a:latin typeface="Arial"/>
                          <a:ea typeface="Arial"/>
                          <a:cs typeface="Arial"/>
                          <a:sym typeface="Arial"/>
                        </a:defRPr>
                      </a:pPr>
                      <a:endParaRPr dirty="0">
                        <a:solidFill>
                          <a:srgbClr val="FF0000"/>
                        </a:solidFill>
                      </a:endParaRPr>
                    </a:p>
                  </a:txBody>
                  <a:tcPr marL="50800" marR="50800" marT="50800" marB="50800" horzOverflow="overflow"/>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20136246"/>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1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2229</TotalTime>
  <Words>1735</Words>
  <Application>Microsoft Macintosh PowerPoint</Application>
  <PresentationFormat>Widescreen</PresentationFormat>
  <Paragraphs>148</Paragraphs>
  <Slides>10</Slides>
  <Notes>5</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10</vt:i4>
      </vt:variant>
    </vt:vector>
  </HeadingPairs>
  <TitlesOfParts>
    <vt:vector size="32" baseType="lpstr">
      <vt:lpstr>Arial</vt:lpstr>
      <vt:lpstr>Calibri</vt:lpstr>
      <vt:lpstr>Calibri Light</vt:lpstr>
      <vt:lpstr>Courier New</vt:lpstr>
      <vt:lpstr>Helvetica</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10_Custom Design</vt:lpstr>
      <vt:lpstr>2_Office Theme</vt:lpstr>
      <vt:lpstr>12_Custom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Diwa, Johanna Paula</cp:lastModifiedBy>
  <cp:revision>365</cp:revision>
  <cp:lastPrinted>2021-06-23T07:50:07Z</cp:lastPrinted>
  <dcterms:created xsi:type="dcterms:W3CDTF">2019-09-03T09:02:06Z</dcterms:created>
  <dcterms:modified xsi:type="dcterms:W3CDTF">2024-10-23T05:33:13Z</dcterms:modified>
</cp:coreProperties>
</file>