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714" r:id="rId2"/>
    <p:sldId id="263" r:id="rId3"/>
    <p:sldId id="266" r:id="rId4"/>
    <p:sldId id="268" r:id="rId5"/>
    <p:sldId id="265" r:id="rId6"/>
    <p:sldId id="715" r:id="rId7"/>
    <p:sldId id="716" r:id="rId8"/>
    <p:sldId id="717" r:id="rId9"/>
    <p:sldId id="71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74"/>
  </p:normalViewPr>
  <p:slideViewPr>
    <p:cSldViewPr snapToGrid="0">
      <p:cViewPr varScale="1">
        <p:scale>
          <a:sx n="119" d="100"/>
          <a:sy n="119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44845-A648-481F-89DE-529C1D708EF3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EEC4E-7B65-4963-A600-3B17C6A64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5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f542b2ce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f542b2ce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587465a5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587465a5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f587465a5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2f587465a5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f542b2cee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f542b2cee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f587465a5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f587465a5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98AB0-C867-A01A-C38B-4CD64C44F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FD4297-C659-518A-BDBF-D88756094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4D7FC0-51F4-762A-B3CF-F518062AA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491B-64B0-4177-81C4-33BCCE98CD2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2DEB37-B5F9-FC03-E8F0-42BB3C777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86A9CC-FFA5-A356-625B-A07A87D02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CE2A-E834-46C2-9B81-CA0AB8A1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12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D4206-4A6D-424E-369E-82D868122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939B93-65C5-B44B-DF6C-340A7EA8A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4D5655-AE3F-FC57-8A92-C9FAAB2D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491B-64B0-4177-81C4-33BCCE98CD2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885693-7CFA-3B6C-B317-71A0F9E2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087D5C-E863-638A-7915-3E7A941C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CE2A-E834-46C2-9B81-CA0AB8A1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1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0B9ABE-052A-D4D0-B396-E576F833C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528873E-201E-CFE4-AC55-3A8106CDB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A2DE99-CA61-473D-0B38-16B929AA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491B-64B0-4177-81C4-33BCCE98CD2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FE0D17-ABA8-C637-783A-53607C578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35AF96-BE88-388A-8572-F2ABB4AE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CE2A-E834-46C2-9B81-CA0AB8A1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87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39439-9841-82E9-23B8-5ECB163F5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9D9B03-A314-F0BD-B422-C898AEF1A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AF2B8-A1DD-4F2E-6A84-3ECB8D7A1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491B-64B0-4177-81C4-33BCCE98CD2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6A6C2A-8B77-5E72-D784-7E8CB969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F02D83-52D9-BBE6-205B-717F950E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CE2A-E834-46C2-9B81-CA0AB8A1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80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74964-1196-6A15-7EC0-DF59C19F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31D9AB-6FB8-7153-9384-9BDA2DF70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0E5AD3-D5B5-FA61-4F39-9EF1C3E86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491B-64B0-4177-81C4-33BCCE98CD2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674935-6B51-3573-5219-8B8F4843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02F737-69DF-2AB1-7B2E-63BFA7E4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CE2A-E834-46C2-9B81-CA0AB8A1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7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DD4B26-EFD1-AB09-17C2-FC0DD3B3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73AB-F8D0-E0D9-12DC-B0D8C2B3C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9979D14-B4B1-658C-A526-BF40F6F0E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5893A4-0EE1-5F87-0B94-66107DE2F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491B-64B0-4177-81C4-33BCCE98CD2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C8CDCD-22DF-A9C1-6A3C-CAA329C6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7B83B9-576F-DB21-0460-760A22413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CE2A-E834-46C2-9B81-CA0AB8A1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75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0B39D-310A-2535-6B18-D84019FF0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36B6C5-7B80-1E14-DBF1-6E6AE3B15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D8518E-2BB7-8AA0-0974-9100E1A1E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1DB17F0-FA84-DCC0-C22B-AEF68B361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4358F21-E2DD-0CAD-C914-3451EBBBB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FF4EA9-E99C-D6C0-B0A6-71A6DA2C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491B-64B0-4177-81C4-33BCCE98CD2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86C3DC0-0C72-AF2B-1BD1-D745224E1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897AD68-6866-362C-5795-76D15022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CE2A-E834-46C2-9B81-CA0AB8A1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3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18916-2741-0AEC-8D68-AF4C7361A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A4197DA-354E-BDC1-D132-92F5F2185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491B-64B0-4177-81C4-33BCCE98CD2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E38B181-BB1B-882E-3D81-4E0956A7F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5B183D1-7DBA-F51B-D295-1E8D9338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CE2A-E834-46C2-9B81-CA0AB8A1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0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4F46E68-6BEA-26DE-821A-40C017AA5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491B-64B0-4177-81C4-33BCCE98CD2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39CD0EE-7C3F-9F19-E1FD-D3A6028A1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DFE007-97A9-EA5C-1D2A-1329BCC33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CE2A-E834-46C2-9B81-CA0AB8A1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10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EDAD2C-CECF-BB8F-30E3-B9FE8760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A2ACA2-B991-CB68-3348-ABDC89B5A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0B3A5A-5D45-9218-441B-5278795C2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AC48EE-ECB7-4C51-E084-14CBD4819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491B-64B0-4177-81C4-33BCCE98CD2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9FAAC9-70B4-D710-BEDA-E403FA5A0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79C322-E764-9BE4-1270-18D6385D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CE2A-E834-46C2-9B81-CA0AB8A1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82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E8E530-BDC2-6E96-F018-7987D85B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E7CD8CC-8575-6A51-102C-A3E008DDA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80590F1-85EF-2625-D7B5-078B54BC9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AC603F-27CB-1818-2AC8-ADD5B9B2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491B-64B0-4177-81C4-33BCCE98CD2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A2FD3F-AD20-6C7E-AA5B-E1D2F4522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7FA237-A2C5-295C-C486-765A4734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CE2A-E834-46C2-9B81-CA0AB8A1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05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8F813DB-7A23-90F7-697F-4FA750D6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60AAF9-3F83-8990-01D4-165051C81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80DD41-79A2-7C16-14B8-012E5913B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50491B-64B0-4177-81C4-33BCCE98CD26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AA3F02-32EE-0C3E-C58A-8FC66B085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976ED7-3D5D-D5C5-B630-BF1BEC9BD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CCCE2A-E834-46C2-9B81-CA0AB8A1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5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fO_eD2T4N9L5a4AOsnPdZAND_gjkw-kF?usp=shar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542b2cee1_0_0"/>
          <p:cNvSpPr txBox="1">
            <a:spLocks noGrp="1"/>
          </p:cNvSpPr>
          <p:nvPr>
            <p:ph type="ctrTitle"/>
          </p:nvPr>
        </p:nvSpPr>
        <p:spPr>
          <a:xfrm>
            <a:off x="1524000" y="3173900"/>
            <a:ext cx="10149900" cy="115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s-MX" sz="4800" b="1" dirty="0">
                <a:solidFill>
                  <a:srgbClr val="C00000"/>
                </a:solidFill>
              </a:rPr>
              <a:t>Did you escape the wave? Evacuation Drill, City of Viña Del Mar</a:t>
            </a:r>
            <a:br>
              <a:rPr lang="es-MX" sz="4800" b="1" dirty="0">
                <a:solidFill>
                  <a:srgbClr val="C00000"/>
                </a:solidFill>
              </a:rPr>
            </a:br>
            <a:br>
              <a:rPr lang="es-MX" sz="1200" b="1" dirty="0">
                <a:solidFill>
                  <a:srgbClr val="C00000"/>
                </a:solidFill>
              </a:rPr>
            </a:br>
            <a:r>
              <a:rPr lang="es-MX" sz="4800" b="1" dirty="0">
                <a:solidFill>
                  <a:schemeClr val="accent4"/>
                </a:solidFill>
              </a:rPr>
              <a:t>RESULTS</a:t>
            </a:r>
            <a:endParaRPr sz="4800" b="1" dirty="0">
              <a:solidFill>
                <a:schemeClr val="accent4"/>
              </a:solidFill>
            </a:endParaRPr>
          </a:p>
        </p:txBody>
      </p:sp>
      <p:sp>
        <p:nvSpPr>
          <p:cNvPr id="136" name="Google Shape;136;g2f542b2cee1_0_0"/>
          <p:cNvSpPr txBox="1">
            <a:spLocks noGrp="1"/>
          </p:cNvSpPr>
          <p:nvPr>
            <p:ph type="subTitle" idx="1"/>
          </p:nvPr>
        </p:nvSpPr>
        <p:spPr>
          <a:xfrm>
            <a:off x="1674375" y="4738343"/>
            <a:ext cx="9144000" cy="683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MX" dirty="0"/>
              <a:t>Matías Carvajal (1), Alejandra Gubler (2)</a:t>
            </a:r>
            <a:endParaRPr dirty="0"/>
          </a:p>
        </p:txBody>
      </p:sp>
      <p:sp>
        <p:nvSpPr>
          <p:cNvPr id="137" name="Google Shape;137;g2f542b2cee1_0_0"/>
          <p:cNvSpPr txBox="1"/>
          <p:nvPr/>
        </p:nvSpPr>
        <p:spPr>
          <a:xfrm>
            <a:off x="7075200" y="391625"/>
            <a:ext cx="4177500" cy="11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UNESCO / IOC</a:t>
            </a:r>
            <a:br>
              <a:rPr lang="es-MX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MX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 TSUNAMI INFORMATION CENTER (ITIC)</a:t>
            </a:r>
            <a:br>
              <a:rPr lang="es-MX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MX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ITIC TRAINING PROGRAMME HAWAII (ITP-HAWAII)TSUNAMI EARLY WARNING SYSTEMS AND THE PACIFIC TSUNAMI WARNING CENTER (PTWC) ENHANCED PRODUCTS,TSUNAMI EVACUATION PLANNING AND</a:t>
            </a:r>
            <a:br>
              <a:rPr lang="es-MX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MX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UNESCO-IOC TSUNAMI READY RECOGNITION PROGRAMME</a:t>
            </a:r>
            <a:br>
              <a:rPr lang="es-MX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MX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19-30 August 2024 SHOA, Valparaíso, Chile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g2f542b2cee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425" y="210917"/>
            <a:ext cx="3775726" cy="193888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2f542b2cee1_0_0"/>
          <p:cNvSpPr txBox="1"/>
          <p:nvPr/>
        </p:nvSpPr>
        <p:spPr>
          <a:xfrm>
            <a:off x="1524000" y="5353000"/>
            <a:ext cx="98340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457200" marR="0" lvl="0" indent="-3810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s-MX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Pontificia Universidad Católica de Valparaíso (PUCV)</a:t>
            </a:r>
            <a:endParaRPr sz="2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s-MX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Center for Integrated Disasters Risk Management (CIGIDEN)</a:t>
            </a:r>
            <a:endParaRPr sz="2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587465a59_0_53"/>
          <p:cNvSpPr txBox="1">
            <a:spLocks noGrp="1"/>
          </p:cNvSpPr>
          <p:nvPr>
            <p:ph type="title"/>
          </p:nvPr>
        </p:nvSpPr>
        <p:spPr>
          <a:xfrm>
            <a:off x="1490625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>
                <a:solidFill>
                  <a:srgbClr val="C00000"/>
                </a:solidFill>
              </a:rPr>
              <a:t>Goal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145" name="Google Shape;145;g2f587465a59_0_53"/>
          <p:cNvSpPr txBox="1">
            <a:spLocks noGrp="1"/>
          </p:cNvSpPr>
          <p:nvPr>
            <p:ph type="body" idx="1"/>
          </p:nvPr>
        </p:nvSpPr>
        <p:spPr>
          <a:xfrm>
            <a:off x="240100" y="1690825"/>
            <a:ext cx="37989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MX"/>
              <a:t>Assess the effectiveness and practicality of Viña del Mar's official evacuation routes</a:t>
            </a:r>
            <a:endParaRPr/>
          </a:p>
        </p:txBody>
      </p:sp>
      <p:pic>
        <p:nvPicPr>
          <p:cNvPr id="146" name="Google Shape;146;g2f587465a59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9000" y="548649"/>
            <a:ext cx="7967225" cy="595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2f587465a59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250" y="282838"/>
            <a:ext cx="8420350" cy="629232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2f587465a59_0_34"/>
          <p:cNvSpPr/>
          <p:nvPr/>
        </p:nvSpPr>
        <p:spPr>
          <a:xfrm>
            <a:off x="2449425" y="4015910"/>
            <a:ext cx="272100" cy="273300"/>
          </a:xfrm>
          <a:prstGeom prst="ellipse">
            <a:avLst/>
          </a:prstGeom>
          <a:solidFill>
            <a:srgbClr val="C000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2f587465a59_0_34"/>
          <p:cNvSpPr/>
          <p:nvPr/>
        </p:nvSpPr>
        <p:spPr>
          <a:xfrm>
            <a:off x="2570011" y="3742600"/>
            <a:ext cx="272100" cy="273300"/>
          </a:xfrm>
          <a:prstGeom prst="ellipse">
            <a:avLst/>
          </a:prstGeom>
          <a:solidFill>
            <a:srgbClr val="C000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2f587465a59_0_34"/>
          <p:cNvSpPr/>
          <p:nvPr/>
        </p:nvSpPr>
        <p:spPr>
          <a:xfrm>
            <a:off x="2721536" y="3593575"/>
            <a:ext cx="272100" cy="273300"/>
          </a:xfrm>
          <a:prstGeom prst="ellipse">
            <a:avLst/>
          </a:prstGeom>
          <a:solidFill>
            <a:srgbClr val="C000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f587465a59_0_34"/>
          <p:cNvSpPr/>
          <p:nvPr/>
        </p:nvSpPr>
        <p:spPr>
          <a:xfrm>
            <a:off x="2898036" y="3396325"/>
            <a:ext cx="272100" cy="273300"/>
          </a:xfrm>
          <a:prstGeom prst="ellipse">
            <a:avLst/>
          </a:prstGeom>
          <a:solidFill>
            <a:srgbClr val="C000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2f587465a59_0_34"/>
          <p:cNvSpPr/>
          <p:nvPr/>
        </p:nvSpPr>
        <p:spPr>
          <a:xfrm>
            <a:off x="3074586" y="3292350"/>
            <a:ext cx="272100" cy="273300"/>
          </a:xfrm>
          <a:prstGeom prst="ellipse">
            <a:avLst/>
          </a:prstGeom>
          <a:solidFill>
            <a:srgbClr val="C000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2f587465a59_0_34"/>
          <p:cNvSpPr/>
          <p:nvPr/>
        </p:nvSpPr>
        <p:spPr>
          <a:xfrm>
            <a:off x="3275211" y="3123025"/>
            <a:ext cx="272100" cy="273300"/>
          </a:xfrm>
          <a:prstGeom prst="ellipse">
            <a:avLst/>
          </a:prstGeom>
          <a:solidFill>
            <a:srgbClr val="C000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2f587465a59_0_34"/>
          <p:cNvSpPr/>
          <p:nvPr/>
        </p:nvSpPr>
        <p:spPr>
          <a:xfrm>
            <a:off x="3346686" y="2901675"/>
            <a:ext cx="272100" cy="273300"/>
          </a:xfrm>
          <a:prstGeom prst="ellipse">
            <a:avLst/>
          </a:prstGeom>
          <a:solidFill>
            <a:srgbClr val="C000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2f587465a59_0_34"/>
          <p:cNvSpPr txBox="1"/>
          <p:nvPr/>
        </p:nvSpPr>
        <p:spPr>
          <a:xfrm>
            <a:off x="-1686700" y="3039225"/>
            <a:ext cx="7727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2f587465a59_0_34"/>
          <p:cNvSpPr/>
          <p:nvPr/>
        </p:nvSpPr>
        <p:spPr>
          <a:xfrm>
            <a:off x="7340825" y="809500"/>
            <a:ext cx="2724600" cy="47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2f587465a59_0_34"/>
          <p:cNvSpPr txBox="1"/>
          <p:nvPr/>
        </p:nvSpPr>
        <p:spPr>
          <a:xfrm>
            <a:off x="7806000" y="994725"/>
            <a:ext cx="4386000" cy="4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Each group (G) should start at the intersection of Avenida Peru with the following locations: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G1:  Nogaró Restaurant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G2: Casino 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G3: Bonafide Café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G4: 5 norte street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G5: 6 norte street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G6: 7 norte street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G7: 8 norte street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f542b2cee1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>
                <a:solidFill>
                  <a:srgbClr val="C00000"/>
                </a:solidFill>
              </a:rPr>
              <a:t>Exercise</a:t>
            </a:r>
            <a:r>
              <a:rPr lang="es-MX"/>
              <a:t> </a:t>
            </a:r>
            <a:r>
              <a:rPr lang="es-MX" b="1">
                <a:solidFill>
                  <a:srgbClr val="C00000"/>
                </a:solidFill>
              </a:rPr>
              <a:t>tasks</a:t>
            </a:r>
            <a:endParaRPr/>
          </a:p>
        </p:txBody>
      </p:sp>
      <p:sp>
        <p:nvSpPr>
          <p:cNvPr id="193" name="Google Shape;193;g2f542b2cee1_0_30"/>
          <p:cNvSpPr txBox="1">
            <a:spLocks noGrp="1"/>
          </p:cNvSpPr>
          <p:nvPr>
            <p:ph type="body" idx="1"/>
          </p:nvPr>
        </p:nvSpPr>
        <p:spPr>
          <a:xfrm>
            <a:off x="164550" y="1500900"/>
            <a:ext cx="12027600" cy="460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52742" algn="l" rtl="0">
              <a:spcBef>
                <a:spcPts val="1000"/>
              </a:spcBef>
              <a:spcAft>
                <a:spcPts val="0"/>
              </a:spcAft>
              <a:buSzPct val="82142"/>
              <a:buAutoNum type="arabicPeriod"/>
            </a:pPr>
            <a:r>
              <a:rPr lang="es-MX"/>
              <a:t>Each group has to go to their assigned starting point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MX" sz="2682" b="1"/>
              <a:t>Make sure you:</a:t>
            </a:r>
            <a:endParaRPr sz="2682" b="1"/>
          </a:p>
          <a:p>
            <a:pPr marL="457200" lvl="0" indent="-36893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-"/>
            </a:pPr>
            <a:r>
              <a:rPr lang="es-MX" sz="2600"/>
              <a:t>Know how the mobile App works before going to your starting point. </a:t>
            </a:r>
            <a:endParaRPr sz="2600"/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600" u="sng"/>
          </a:p>
          <a:p>
            <a:pPr marL="457200" lvl="0" indent="-352742" algn="l" rtl="0">
              <a:spcBef>
                <a:spcPts val="1000"/>
              </a:spcBef>
              <a:spcAft>
                <a:spcPts val="0"/>
              </a:spcAft>
              <a:buSzPct val="82142"/>
              <a:buAutoNum type="arabicPeriod"/>
            </a:pPr>
            <a:r>
              <a:rPr lang="es-MX"/>
              <a:t>Once there,  walk as a group to your meeting point following the official evacuation route: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MX" sz="2682" b="1"/>
              <a:t>Make sure you:</a:t>
            </a:r>
            <a:endParaRPr sz="2682" b="1"/>
          </a:p>
          <a:p>
            <a:pPr marL="457200" lvl="0" indent="-36893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-"/>
            </a:pPr>
            <a:r>
              <a:rPr lang="es-MX" sz="2600" u="sng"/>
              <a:t>Start recording</a:t>
            </a:r>
            <a:r>
              <a:rPr lang="es-MX" sz="2600"/>
              <a:t> your route with the mobile App before leaving your </a:t>
            </a:r>
            <a:r>
              <a:rPr lang="es-MX" sz="2600" u="sng"/>
              <a:t>starting point</a:t>
            </a:r>
            <a:r>
              <a:rPr lang="es-MX" sz="2600"/>
              <a:t>.</a:t>
            </a:r>
            <a:endParaRPr sz="2600"/>
          </a:p>
          <a:p>
            <a:pPr marL="457200" lvl="0" indent="-36893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s-MX" sz="2600"/>
              <a:t>Follow the route indicated in the map, which might be different than what the official signs indicate. </a:t>
            </a:r>
            <a:endParaRPr sz="2600"/>
          </a:p>
          <a:p>
            <a:pPr marL="457200" lvl="0" indent="-36893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s-MX" sz="2600"/>
              <a:t>On your printed map, mark the locations of any signs you encounter. Additionally, take note of any situations you consider positive or negative regarding the evacuation route</a:t>
            </a:r>
            <a:endParaRPr sz="2600"/>
          </a:p>
          <a:p>
            <a:pPr marL="457200" lvl="0" indent="-36893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s-MX" sz="2600" u="sng"/>
              <a:t>Stop</a:t>
            </a:r>
            <a:r>
              <a:rPr lang="es-MX" sz="2600"/>
              <a:t> and </a:t>
            </a:r>
            <a:r>
              <a:rPr lang="es-MX" sz="2600" u="sng"/>
              <a:t>save</a:t>
            </a:r>
            <a:r>
              <a:rPr lang="es-MX" sz="2600"/>
              <a:t> the recording once you reach the </a:t>
            </a:r>
            <a:r>
              <a:rPr lang="es-MX" sz="2600" u="sng"/>
              <a:t>meeting point</a:t>
            </a:r>
            <a:r>
              <a:rPr lang="es-MX" sz="2600"/>
              <a:t>.</a:t>
            </a:r>
            <a:endParaRPr sz="2600"/>
          </a:p>
          <a:p>
            <a:pPr marL="457200" lvl="0" indent="-36893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s-MX" sz="2600" u="sng"/>
              <a:t>Upload </a:t>
            </a:r>
            <a:r>
              <a:rPr lang="es-MX" sz="2600"/>
              <a:t>your</a:t>
            </a:r>
            <a:r>
              <a:rPr lang="es-MX" sz="2600" u="sng"/>
              <a:t> .GPX file</a:t>
            </a:r>
            <a:r>
              <a:rPr lang="es-MX" sz="2600"/>
              <a:t> in the this </a:t>
            </a:r>
            <a:r>
              <a:rPr lang="es-MX" sz="2600" u="sng">
                <a:solidFill>
                  <a:schemeClr val="hlink"/>
                </a:solidFill>
                <a:hlinkClick r:id="rId3"/>
              </a:rPr>
              <a:t>shared folder</a:t>
            </a:r>
            <a:r>
              <a:rPr lang="es-MX" sz="2600"/>
              <a:t>, naming the file as </a:t>
            </a:r>
            <a:r>
              <a:rPr lang="es-MX" sz="2600">
                <a:solidFill>
                  <a:srgbClr val="C00000"/>
                </a:solidFill>
              </a:rPr>
              <a:t>GX_lastname_firstname</a:t>
            </a:r>
            <a:endParaRPr sz="2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f587465a59_0_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srgbClr val="C00000"/>
                </a:solidFill>
              </a:rPr>
              <a:t>Exercise groups </a:t>
            </a:r>
            <a:r>
              <a:rPr lang="es-MX" sz="3000" b="1" dirty="0">
                <a:solidFill>
                  <a:srgbClr val="C00000"/>
                </a:solidFill>
              </a:rPr>
              <a:t>(same as previous activity)</a:t>
            </a:r>
            <a:endParaRPr sz="3000" b="1" dirty="0">
              <a:solidFill>
                <a:srgbClr val="C00000"/>
              </a:solidFill>
            </a:endParaRPr>
          </a:p>
        </p:txBody>
      </p:sp>
      <p:sp>
        <p:nvSpPr>
          <p:cNvPr id="160" name="Google Shape;160;g2f587465a59_0_22"/>
          <p:cNvSpPr txBox="1">
            <a:spLocks noGrp="1"/>
          </p:cNvSpPr>
          <p:nvPr>
            <p:ph type="body" idx="1"/>
          </p:nvPr>
        </p:nvSpPr>
        <p:spPr>
          <a:xfrm>
            <a:off x="0" y="1703175"/>
            <a:ext cx="4490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❏"/>
            </a:pPr>
            <a:r>
              <a:rPr lang="es-MX" sz="2300"/>
              <a:t>GROUP 1</a:t>
            </a:r>
            <a:endParaRPr sz="23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Julio Castro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Willberth Forero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Leanka RT Henry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Diminski Reweru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Dulce Calan</a:t>
            </a:r>
            <a:endParaRPr sz="1900"/>
          </a:p>
        </p:txBody>
      </p:sp>
      <p:sp>
        <p:nvSpPr>
          <p:cNvPr id="161" name="Google Shape;161;g2f587465a59_0_22"/>
          <p:cNvSpPr txBox="1">
            <a:spLocks noGrp="1"/>
          </p:cNvSpPr>
          <p:nvPr>
            <p:ph type="body" idx="1"/>
          </p:nvPr>
        </p:nvSpPr>
        <p:spPr>
          <a:xfrm>
            <a:off x="2531425" y="1703175"/>
            <a:ext cx="4490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❏"/>
            </a:pPr>
            <a:r>
              <a:rPr lang="es-MX" sz="2300"/>
              <a:t>GROUP 2</a:t>
            </a:r>
            <a:endParaRPr sz="23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Claudia Collao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Igor Olivares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Darcy Luuga Naivins Chan-Kum Tong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Muhammad Harvan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Hita Zabi Ortiz</a:t>
            </a:r>
            <a:endParaRPr sz="1900"/>
          </a:p>
        </p:txBody>
      </p:sp>
      <p:sp>
        <p:nvSpPr>
          <p:cNvPr id="162" name="Google Shape;162;g2f587465a59_0_22"/>
          <p:cNvSpPr txBox="1">
            <a:spLocks noGrp="1"/>
          </p:cNvSpPr>
          <p:nvPr>
            <p:ph type="body" idx="1"/>
          </p:nvPr>
        </p:nvSpPr>
        <p:spPr>
          <a:xfrm>
            <a:off x="6652350" y="1703175"/>
            <a:ext cx="4490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❏"/>
            </a:pPr>
            <a:r>
              <a:rPr lang="es-MX" sz="2300"/>
              <a:t>GROUP 3</a:t>
            </a:r>
            <a:endParaRPr sz="23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Jaime Corales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Steven Aguilera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Linda Tonowane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Kassia Johnson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Luis Fernando Alconero</a:t>
            </a:r>
            <a:endParaRPr sz="1900"/>
          </a:p>
        </p:txBody>
      </p:sp>
      <p:sp>
        <p:nvSpPr>
          <p:cNvPr id="163" name="Google Shape;163;g2f587465a59_0_22"/>
          <p:cNvSpPr txBox="1">
            <a:spLocks noGrp="1"/>
          </p:cNvSpPr>
          <p:nvPr>
            <p:ph type="body" idx="1"/>
          </p:nvPr>
        </p:nvSpPr>
        <p:spPr>
          <a:xfrm>
            <a:off x="-137925" y="4122925"/>
            <a:ext cx="4490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❏"/>
            </a:pPr>
            <a:r>
              <a:rPr lang="es-MX" sz="2300"/>
              <a:t>GROUP 4</a:t>
            </a:r>
            <a:endParaRPr sz="23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Jasna Haro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Rodrigo Andres Asenjo Paredes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Denisse Llacuachaqui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Filimone Qaloyawa Rokoiri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Christiam Gómez</a:t>
            </a:r>
            <a:endParaRPr sz="1900"/>
          </a:p>
        </p:txBody>
      </p:sp>
      <p:sp>
        <p:nvSpPr>
          <p:cNvPr id="164" name="Google Shape;164;g2f587465a59_0_22"/>
          <p:cNvSpPr txBox="1">
            <a:spLocks noGrp="1"/>
          </p:cNvSpPr>
          <p:nvPr>
            <p:ph type="body" idx="1"/>
          </p:nvPr>
        </p:nvSpPr>
        <p:spPr>
          <a:xfrm>
            <a:off x="9621975" y="1703175"/>
            <a:ext cx="4490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❏"/>
            </a:pPr>
            <a:r>
              <a:rPr lang="es-MX" sz="2300"/>
              <a:t>GROUP 5</a:t>
            </a:r>
            <a:endParaRPr sz="23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Carolina Henríquez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Andres Romero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Mabius Francis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Joji Malodali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Juritzy Pérez</a:t>
            </a:r>
            <a:endParaRPr sz="1900"/>
          </a:p>
        </p:txBody>
      </p:sp>
      <p:sp>
        <p:nvSpPr>
          <p:cNvPr id="165" name="Google Shape;165;g2f587465a59_0_22"/>
          <p:cNvSpPr txBox="1">
            <a:spLocks noGrp="1"/>
          </p:cNvSpPr>
          <p:nvPr>
            <p:ph type="body" idx="1"/>
          </p:nvPr>
        </p:nvSpPr>
        <p:spPr>
          <a:xfrm>
            <a:off x="3850650" y="4122925"/>
            <a:ext cx="4490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❏"/>
            </a:pPr>
            <a:r>
              <a:rPr lang="es-MX" sz="2300"/>
              <a:t>GROUP 6</a:t>
            </a:r>
            <a:endParaRPr sz="23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Alejandro Marabolí-Quezada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Francisco Uribe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Lisi Seumanutafa Uini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Fabian Hinds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Grenfel Defoe</a:t>
            </a:r>
            <a:endParaRPr sz="1900"/>
          </a:p>
        </p:txBody>
      </p:sp>
      <p:sp>
        <p:nvSpPr>
          <p:cNvPr id="166" name="Google Shape;166;g2f587465a59_0_22"/>
          <p:cNvSpPr txBox="1">
            <a:spLocks noGrp="1"/>
          </p:cNvSpPr>
          <p:nvPr>
            <p:ph type="body" idx="1"/>
          </p:nvPr>
        </p:nvSpPr>
        <p:spPr>
          <a:xfrm>
            <a:off x="7630375" y="4122925"/>
            <a:ext cx="4490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❏"/>
            </a:pPr>
            <a:r>
              <a:rPr lang="es-MX" sz="2300"/>
              <a:t>GROUP 7</a:t>
            </a:r>
            <a:endParaRPr sz="23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Cesar Nuñez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Valeria Tapia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Mohammed Ahmed Al Madhani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David Cruz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s-MX" sz="1900"/>
              <a:t>Danielle Jalisa Howell</a:t>
            </a:r>
            <a:endParaRPr sz="190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9AC56-4FE3-D6C4-26B0-0A247484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494" y="137162"/>
            <a:ext cx="4831080" cy="1325563"/>
          </a:xfrm>
        </p:spPr>
        <p:txBody>
          <a:bodyPr/>
          <a:lstStyle/>
          <a:p>
            <a:r>
              <a:rPr lang="en-US" dirty="0"/>
              <a:t>The Exercise Start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AE72C5-EEEA-7C92-FC01-EC5433369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81" y="1281975"/>
            <a:ext cx="7689037" cy="5120899"/>
          </a:xfrm>
        </p:spPr>
      </p:pic>
    </p:spTree>
    <p:extLst>
      <p:ext uri="{BB962C8B-B14F-4D97-AF65-F5344CB8AC3E}">
        <p14:creationId xmlns:p14="http://schemas.microsoft.com/office/powerpoint/2010/main" val="694213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0CD6-5270-DB4A-29F7-70E3FB98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45" y="365125"/>
            <a:ext cx="11661289" cy="1325563"/>
          </a:xfrm>
        </p:spPr>
        <p:txBody>
          <a:bodyPr/>
          <a:lstStyle/>
          <a:p>
            <a:pPr algn="ctr"/>
            <a:r>
              <a:rPr lang="en-US" dirty="0"/>
              <a:t>Group movement  – 3 min delay in evacuating</a:t>
            </a:r>
            <a:br>
              <a:rPr lang="en-US" dirty="0"/>
            </a:br>
            <a:r>
              <a:rPr lang="en-US" dirty="0"/>
              <a:t>Everyone is safe !</a:t>
            </a:r>
          </a:p>
        </p:txBody>
      </p:sp>
      <p:pic>
        <p:nvPicPr>
          <p:cNvPr id="7" name="vid3min">
            <a:hlinkClick r:id="" action="ppaction://media"/>
            <a:extLst>
              <a:ext uri="{FF2B5EF4-FFF2-40B4-BE49-F238E27FC236}">
                <a16:creationId xmlns:a16="http://schemas.microsoft.com/office/drawing/2014/main" id="{038210F9-BA89-E8C8-105C-B77B2F34E9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388" y="1825625"/>
            <a:ext cx="8785225" cy="4351338"/>
          </a:xfrm>
        </p:spPr>
      </p:pic>
    </p:spTree>
    <p:extLst>
      <p:ext uri="{BB962C8B-B14F-4D97-AF65-F5344CB8AC3E}">
        <p14:creationId xmlns:p14="http://schemas.microsoft.com/office/powerpoint/2010/main" val="127277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0CD6-5270-DB4A-29F7-70E3FB98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5"/>
            <a:ext cx="1170432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Group movement - 8 min delay in evacuating</a:t>
            </a:r>
            <a:br>
              <a:rPr lang="en-US" dirty="0"/>
            </a:br>
            <a:r>
              <a:rPr lang="en-US" dirty="0"/>
              <a:t>A few people get ‘wet’ but everyone looks safe !</a:t>
            </a:r>
          </a:p>
        </p:txBody>
      </p:sp>
      <p:pic>
        <p:nvPicPr>
          <p:cNvPr id="11" name="vid8min">
            <a:hlinkClick r:id="" action="ppaction://media"/>
            <a:extLst>
              <a:ext uri="{FF2B5EF4-FFF2-40B4-BE49-F238E27FC236}">
                <a16:creationId xmlns:a16="http://schemas.microsoft.com/office/drawing/2014/main" id="{0A943616-A992-30C4-D881-96D88EA21D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388" y="1825625"/>
            <a:ext cx="8785225" cy="4351338"/>
          </a:xfrm>
        </p:spPr>
      </p:pic>
    </p:spTree>
    <p:extLst>
      <p:ext uri="{BB962C8B-B14F-4D97-AF65-F5344CB8AC3E}">
        <p14:creationId xmlns:p14="http://schemas.microsoft.com/office/powerpoint/2010/main" val="97959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0CD6-5270-DB4A-29F7-70E3FB98C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Group movement – 15 min delay in starting</a:t>
            </a:r>
            <a:br>
              <a:rPr lang="en-US" dirty="0"/>
            </a:br>
            <a:r>
              <a:rPr lang="en-US" dirty="0"/>
              <a:t>Many people get ‘wet.’  Some may ‘drown’?</a:t>
            </a:r>
          </a:p>
        </p:txBody>
      </p:sp>
      <p:pic>
        <p:nvPicPr>
          <p:cNvPr id="9" name="vid15min">
            <a:hlinkClick r:id="" action="ppaction://media"/>
            <a:extLst>
              <a:ext uri="{FF2B5EF4-FFF2-40B4-BE49-F238E27FC236}">
                <a16:creationId xmlns:a16="http://schemas.microsoft.com/office/drawing/2014/main" id="{E6859C50-B23A-24E8-5F07-89411F2C80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388" y="1825625"/>
            <a:ext cx="8785225" cy="4351338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15B5425-AB8E-08AB-D3C2-666BA9B782A1}"/>
              </a:ext>
            </a:extLst>
          </p:cNvPr>
          <p:cNvSpPr txBox="1">
            <a:spLocks/>
          </p:cNvSpPr>
          <p:nvPr/>
        </p:nvSpPr>
        <p:spPr>
          <a:xfrm>
            <a:off x="979842" y="56491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Mukta Regular" panose="020B0000000000000000" pitchFamily="34" charset="77"/>
                <a:cs typeface="Mukta Regular" panose="020B0000000000000000" pitchFamily="34" charset="77"/>
              </a:rPr>
              <a:t>LESSON – PREPARE AHEAD.  DON’T DELAY TO EVACUATE!</a:t>
            </a:r>
          </a:p>
        </p:txBody>
      </p:sp>
    </p:spTree>
    <p:extLst>
      <p:ext uri="{BB962C8B-B14F-4D97-AF65-F5344CB8AC3E}">
        <p14:creationId xmlns:p14="http://schemas.microsoft.com/office/powerpoint/2010/main" val="385489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485</Words>
  <Application>Microsoft Macintosh PowerPoint</Application>
  <PresentationFormat>Widescreen</PresentationFormat>
  <Paragraphs>83</Paragraphs>
  <Slides>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Mukta Regular</vt:lpstr>
      <vt:lpstr>Tema de Office</vt:lpstr>
      <vt:lpstr>Did you escape the wave? Evacuation Drill, City of Viña Del Mar  RESULTS</vt:lpstr>
      <vt:lpstr>Goal</vt:lpstr>
      <vt:lpstr>PowerPoint Presentation</vt:lpstr>
      <vt:lpstr>Exercise tasks</vt:lpstr>
      <vt:lpstr>Exercise groups (same as previous activity)</vt:lpstr>
      <vt:lpstr>The Exercise Start</vt:lpstr>
      <vt:lpstr>Group movement  – 3 min delay in evacuating Everyone is safe !</vt:lpstr>
      <vt:lpstr>Group movement - 8 min delay in evacuating A few people get ‘wet’ but everyone looks safe !</vt:lpstr>
      <vt:lpstr>Group movement – 15 min delay in starting Many people get ‘wet.’  Some may ‘drown’?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Did you escape the wave? Evacuation Drill, City of Viña Del Mar  RESULTS</dc:title>
  <dc:creator>Matias Carvajal</dc:creator>
  <cp:lastModifiedBy>Laura Kong</cp:lastModifiedBy>
  <cp:revision>3</cp:revision>
  <dcterms:created xsi:type="dcterms:W3CDTF">2024-08-26T16:08:30Z</dcterms:created>
  <dcterms:modified xsi:type="dcterms:W3CDTF">2024-09-12T22:13:08Z</dcterms:modified>
</cp:coreProperties>
</file>