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96" r:id="rId3"/>
    <p:sldId id="259" r:id="rId4"/>
    <p:sldId id="302" r:id="rId5"/>
    <p:sldId id="299" r:id="rId6"/>
    <p:sldId id="29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7D7C80-6E94-0285-1BA7-8893D728397A}" name="Tom Cuff" initials="TC" userId="215a76f6ba83844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9DD634-1375-4ACD-9349-4697D84EFA5F}" v="5" dt="2024-08-28T13:27:02.9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Cuff" userId="215a76f6ba838446" providerId="LiveId" clId="{17CC2D95-B5FE-4DEF-9E94-D5F39657CFFF}"/>
    <pc:docChg chg="modSld">
      <pc:chgData name="Tom Cuff" userId="215a76f6ba838446" providerId="LiveId" clId="{17CC2D95-B5FE-4DEF-9E94-D5F39657CFFF}" dt="2024-08-29T02:18:52.020" v="9" actId="20577"/>
      <pc:docMkLst>
        <pc:docMk/>
      </pc:docMkLst>
      <pc:sldChg chg="modSp mod">
        <pc:chgData name="Tom Cuff" userId="215a76f6ba838446" providerId="LiveId" clId="{17CC2D95-B5FE-4DEF-9E94-D5F39657CFFF}" dt="2024-08-29T02:18:52.020" v="9" actId="20577"/>
        <pc:sldMkLst>
          <pc:docMk/>
          <pc:sldMk cId="2176496885" sldId="259"/>
        </pc:sldMkLst>
        <pc:graphicFrameChg chg="modGraphic">
          <ac:chgData name="Tom Cuff" userId="215a76f6ba838446" providerId="LiveId" clId="{17CC2D95-B5FE-4DEF-9E94-D5F39657CFFF}" dt="2024-08-29T02:18:52.020" v="9" actId="20577"/>
          <ac:graphicFrameMkLst>
            <pc:docMk/>
            <pc:sldMk cId="2176496885" sldId="259"/>
            <ac:graphicFrameMk id="5" creationId="{E69CEADA-8D6A-FAB5-37E3-D888CA08713F}"/>
          </ac:graphicFrameMkLst>
        </pc:graphicFrameChg>
      </pc:sldChg>
      <pc:sldChg chg="modSp mod">
        <pc:chgData name="Tom Cuff" userId="215a76f6ba838446" providerId="LiveId" clId="{17CC2D95-B5FE-4DEF-9E94-D5F39657CFFF}" dt="2024-08-29T01:57:02.395" v="1" actId="20577"/>
        <pc:sldMkLst>
          <pc:docMk/>
          <pc:sldMk cId="4089493719" sldId="302"/>
        </pc:sldMkLst>
        <pc:spChg chg="mod">
          <ac:chgData name="Tom Cuff" userId="215a76f6ba838446" providerId="LiveId" clId="{17CC2D95-B5FE-4DEF-9E94-D5F39657CFFF}" dt="2024-08-29T01:57:02.395" v="1" actId="20577"/>
          <ac:spMkLst>
            <pc:docMk/>
            <pc:sldMk cId="4089493719" sldId="302"/>
            <ac:spMk id="3" creationId="{52DA36AB-538C-C842-0FC8-146B2C318F1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35BBA-3A62-42D2-B1C9-AC92B9F844D2}" type="datetimeFigureOut">
              <a:rPr lang="en-US" smtClean="0"/>
              <a:t>29-Aug-24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2AE11-2C6C-4670-B060-A487EBCDD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2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2AE11-2C6C-4670-B060-A487EBCDD9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03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7F759-262C-6AAF-A190-6C0C569052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BF5DC5-4559-CB59-9460-8C5924827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2A556-0283-825D-1D74-C9C210595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F688-0C92-4BC4-9D81-3D03BB4727B1}" type="datetime1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7B7FD-F733-BDFB-034B-621F5E3D1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D41E5-F190-6A02-7CDA-5FEFE0ED3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0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83C01-C539-E33E-DA33-E40EC5291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B6196A-B73E-8176-3047-3DA8F6FA0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BF163-ABCC-1926-E121-7B7AFA4FE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EB9C-7AD9-467F-9980-39CCA79F7760}" type="datetime1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D129C-38E5-17C4-8E4C-89951B084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78463-BDD3-E9B1-B019-A11331186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1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03EE0F-1A71-8EBF-5443-3793E6A693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1C169C-A672-69C8-1DF0-AF62BBD63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47401-1C55-A5C3-3B8C-316B76CB3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3F7F-2380-4F76-B60A-42FFC52B1F02}" type="datetime1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A66F1-9150-23C6-C818-2BE38EFAE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2C59FD-0AE5-D6FD-F37E-933E378E1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83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911A-6F20-7CF4-E53C-014456F23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E795A-A626-724D-0C6F-3962F0467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DFCEC-9089-9425-F873-B715BB1AB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7026-366A-47D9-B3D9-489521A99CB9}" type="datetime1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4F1C9-EBF8-7B84-8735-3A4AA229A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9BE40-317A-9A28-3CD9-5A22DF24C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17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20435-75AE-CCCC-3F1C-DC3F84285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B4712-8E10-8D6B-317D-7D665B70E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B3D45-5877-8DDC-A901-5051F6D7B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5B1B-7C44-47CF-9D4C-4DECB4729A79}" type="datetime1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F079A-E29A-B32E-564A-92B2D2C9D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D9CBE-A587-3F36-DB53-D1FDF5EF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3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7B19-D44B-FB78-FA7F-832B51E14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120FB-07A6-F6DA-13A3-92F9C9A10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3520C0-FE70-5B29-3B17-D591A32B2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0B4B37-88FA-7E76-09E4-0BFAE0F10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AA225-879B-4FB7-B016-AB79F6DB409A}" type="datetime1">
              <a:rPr lang="en-US" smtClean="0"/>
              <a:t>29-Aug-24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49669-7DF0-2097-64FB-E7B1906E3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F63E9-DFF5-493E-2146-C172F481D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6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37A6B-09F7-A820-11B8-46BC3F913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CE0611-FC74-76E9-D6F2-A41D61DED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D3D956-DFF0-66B5-E090-BB3FE55B0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2CAF4F-1F54-9B23-B784-882051A16A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B35B14-1784-FB03-0BF9-2D45577AB1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FFB601-29FC-7092-6680-AAF32B75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3509C-0CF1-42E8-A0FF-DA21BD158F91}" type="datetime1">
              <a:rPr lang="en-US" smtClean="0"/>
              <a:t>29-Aug-24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000341-7D74-1D90-8391-D5DAD2CE3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A3DD3B-5A42-744A-C02B-AE1FD194E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26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95D7C-F5AD-6FD8-2809-F0AE469DA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070633-8E78-D465-2CD6-3DB2DB47B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8F2F-833D-41F2-BBA5-3D6664B4EE04}" type="datetime1">
              <a:rPr lang="en-US" smtClean="0"/>
              <a:t>29-Aug-24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2927C-3503-71DB-3199-B44A15AC6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47E3EE-A26E-6EB2-35F2-B8AC76322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BB4DD4-D224-5380-4A16-97712F3F3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46241-D46D-41E8-980A-23A4599878D7}" type="datetime1">
              <a:rPr lang="en-US" smtClean="0"/>
              <a:t>29-Aug-24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7E3960-EF4A-1D42-8623-79EAE26B9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2CC8E7-79B8-385A-8DB3-F12032693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4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E83B7-3B49-8C8A-68AF-2BB5F7F91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D86D5-AC5B-8F1E-9F17-9B39868F6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84BD5E-4BA5-B069-560B-2418C3E823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EC694-6A0A-1B19-D3E8-4AD226317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E0E2-7DB4-4D13-A8B8-6691240B104C}" type="datetime1">
              <a:rPr lang="en-US" smtClean="0"/>
              <a:t>29-Aug-24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D8980-60D5-1576-C382-E88CA0C7C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4AD0B9-DC15-9AB2-2DC1-AFB07C6B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81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CD4B8-C50A-6DC4-8899-1F2EC211D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968B8C-1B47-D607-BDA4-A0C0408269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33C3F1-DFBB-74B1-8F82-E2DE5D27A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5126F-20AA-2FCE-0710-CD93D36D0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EEA7-383A-4915-97BF-539F78DE1F19}" type="datetime1">
              <a:rPr lang="en-US" smtClean="0"/>
              <a:t>29-Aug-24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A818D-625B-C008-84A2-636D2AD90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B5FB8-91D8-D57A-0C63-BE35B3BBF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15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ED6837-6BBD-71C3-68C0-C7F0D2E4C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C3695-D1C0-F3FD-BCF2-2748ECC3C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557C1-2C49-5C85-0594-598D143479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6CEDAA-64C3-4A5D-AD6F-F3E5B829BFD9}" type="datetime1">
              <a:rPr lang="en-US" smtClean="0"/>
              <a:t>29-Aug-24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9E0AF-C1AE-0DC0-8664-3E3CD6403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05BBC-AD8D-75CB-79C6-E586586AFF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FBD6E4-0390-4B67-AEA8-80ECC78F7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74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B6C0A-5E96-3A7B-7F11-BD4AA283FD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Priority Focus Areas for JCB Workplan – Services</a:t>
            </a:r>
            <a:br>
              <a:rPr lang="en-US" sz="4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endParaRPr lang="en-US" sz="4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2ABA98-CDDF-52EE-C460-238968976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945322"/>
          </a:xfrm>
        </p:spPr>
        <p:txBody>
          <a:bodyPr>
            <a:normAutofit fontScale="32500" lnSpcReduction="20000"/>
          </a:bodyPr>
          <a:lstStyle/>
          <a:p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en-US" sz="8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Allison Allen, WMO Services Member</a:t>
            </a:r>
          </a:p>
          <a:p>
            <a:r>
              <a:rPr lang="en-US" sz="8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Yuji </a:t>
            </a:r>
            <a:r>
              <a:rPr lang="en-US" sz="86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Nishimae</a:t>
            </a:r>
            <a:r>
              <a:rPr lang="en-US" sz="8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, IOC Services Member</a:t>
            </a:r>
          </a:p>
          <a:p>
            <a:r>
              <a:rPr lang="en-US" sz="8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JCB-3 Part 2, Paris, France</a:t>
            </a:r>
          </a:p>
          <a:p>
            <a:r>
              <a:rPr lang="en-US" sz="8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4 September 2024</a:t>
            </a:r>
          </a:p>
        </p:txBody>
      </p:sp>
    </p:spTree>
    <p:extLst>
      <p:ext uri="{BB962C8B-B14F-4D97-AF65-F5344CB8AC3E}">
        <p14:creationId xmlns:p14="http://schemas.microsoft.com/office/powerpoint/2010/main" val="1377939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CBF12-A648-024D-93DD-5D673D08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rPr>
              <a:t>Services Theme – Areas of Mutual Interest</a:t>
            </a:r>
            <a:br>
              <a:rPr lang="en-US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en-US" sz="2800" i="1" dirty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rPr>
              <a:t>(unchanged from 2022)</a:t>
            </a:r>
            <a:endParaRPr lang="en-US" sz="4000" i="1" dirty="0">
              <a:solidFill>
                <a:schemeClr val="tx2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A36AB-538C-C842-0FC8-146B2C318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dirty="0"/>
              <a:t>Gaps/Priorities/Opportunities: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sz="26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rPr>
              <a:t>Strengthening response &amp; resilience of coastal and maritime communities to hazards,</a:t>
            </a:r>
            <a:r>
              <a:rPr lang="en-US" sz="2600" b="0" kern="1200" dirty="0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rPr>
              <a:t> </a:t>
            </a:r>
            <a:r>
              <a:rPr lang="en-US" sz="2600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Arial"/>
              </a:rPr>
              <a:t>including tsunamis, while also supporting the UN EW4All initiative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SzPct val="75000"/>
              <a:buFont typeface="Courier New" panose="02070309020205020404" pitchFamily="49" charset="0"/>
              <a:buChar char="o"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Advance ocean prediction &amp;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forecasting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 to </a:t>
            </a:r>
            <a:r>
              <a:rPr lang="en-US" sz="2600" dirty="0">
                <a:sym typeface="Arial"/>
              </a:rPr>
              <a:t>benefit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 end-users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endParaRPr lang="en-US" dirty="0"/>
          </a:p>
          <a:p>
            <a:r>
              <a:rPr lang="en-US" sz="3100" dirty="0"/>
              <a:t>How the JCB can add value: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sz="26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Forum for cross-cutting discussions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sz="26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Continue to utilize existing mechanisms and subsidiary bodies to connect the collaboration between WMO and IOC on priority activities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sz="26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Potential p</a:t>
            </a:r>
            <a:r>
              <a:rPr lang="en-US" sz="2600" kern="1200" dirty="0">
                <a:latin typeface="+mn-lt"/>
                <a:ea typeface="+mn-ea"/>
                <a:cs typeface="+mn-cs"/>
              </a:rPr>
              <a:t>roposals – keep within available resources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sz="2600" kern="1200" dirty="0">
                <a:latin typeface="+mn-lt"/>
                <a:ea typeface="+mn-ea"/>
                <a:cs typeface="+mn-cs"/>
              </a:rPr>
              <a:t>Reduce duplication and confusion, especially for joint WMO and IOC Member / Member States – strengthen </a:t>
            </a:r>
            <a:r>
              <a:rPr lang="en-US" sz="26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collaborations between national agencies within Member States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2A49F1-00F9-0F82-A0A3-8B2B28824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27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E51AAA-EC85-40EB-2BA7-00344CB18ED8}"/>
              </a:ext>
            </a:extLst>
          </p:cNvPr>
          <p:cNvSpPr txBox="1"/>
          <p:nvPr/>
        </p:nvSpPr>
        <p:spPr>
          <a:xfrm>
            <a:off x="875857" y="66981"/>
            <a:ext cx="1041253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ea typeface="SimSun" panose="02010600030101010101" pitchFamily="2" charset="-122"/>
                <a:cs typeface="+mn-cs"/>
              </a:rPr>
              <a:t>Services </a:t>
            </a:r>
            <a:r>
              <a:rPr lang="en-US" sz="3200" b="1" dirty="0">
                <a:solidFill>
                  <a:schemeClr val="tx2">
                    <a:lumMod val="75000"/>
                    <a:lumOff val="25000"/>
                  </a:schemeClr>
                </a:solidFill>
                <a:ea typeface="SimSun" panose="02010600030101010101" pitchFamily="2" charset="-122"/>
              </a:rPr>
              <a:t>- Progress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ea typeface="SimSun" panose="02010600030101010101" pitchFamily="2" charset="-122"/>
                <a:cs typeface="+mn-cs"/>
              </a:rPr>
              <a:t> since 2022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E69CEADA-8D6A-FAB5-37E3-D888CA087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861372"/>
              </p:ext>
            </p:extLst>
          </p:nvPr>
        </p:nvGraphicFramePr>
        <p:xfrm>
          <a:off x="569287" y="693805"/>
          <a:ext cx="11053427" cy="591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59227">
                  <a:extLst>
                    <a:ext uri="{9D8B030D-6E8A-4147-A177-3AD203B41FA5}">
                      <a16:colId xmlns:a16="http://schemas.microsoft.com/office/drawing/2014/main" val="80657007"/>
                    </a:ext>
                  </a:extLst>
                </a:gridCol>
                <a:gridCol w="3694200">
                  <a:extLst>
                    <a:ext uri="{9D8B030D-6E8A-4147-A177-3AD203B41FA5}">
                      <a16:colId xmlns:a16="http://schemas.microsoft.com/office/drawing/2014/main" val="3423436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rgbClr val="2B2928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Gaps/Priorities/Opportunities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2B2928"/>
                          </a:solidFill>
                          <a:effectLst/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Progress</a:t>
                      </a:r>
                      <a:endParaRPr lang="en-US" sz="1800" b="1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52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Strengthening response &amp; resilience of coastal and maritime communities to hazards,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including tsunamis, while also supporting the UN EW4All initiative:</a:t>
                      </a:r>
                    </a:p>
                    <a:p>
                      <a:pPr marL="630238" marR="0" lvl="1" indent="-284163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Create a framework to globally address and better communicate warnings for coastal inundation, marine environmental emergencies, and hazardous maritime and coastal weather events through the Multi-Hazard Early Warning System (MHEWS)      </a:t>
                      </a:r>
                      <a:endParaRPr lang="en-US" sz="1600" i="1" kern="1200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630238" marR="0" lvl="1" indent="-284163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Improve operational capabilities of existing Tsunami Warning Systems</a:t>
                      </a:r>
                    </a:p>
                    <a:p>
                      <a:pPr marL="630238" marR="0" lvl="1" indent="-2841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Promote sharing of data (bathymetry, topography, satellite, sea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level)</a:t>
                      </a:r>
                    </a:p>
                    <a:p>
                      <a:pPr marL="630238" marR="0" lvl="1" indent="-284163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Implement digital transformation of metocean services as appropriate</a:t>
                      </a:r>
                    </a:p>
                    <a:p>
                      <a:pPr marL="630238" marR="0" lvl="1" indent="-2841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>
                          <a:ea typeface="+mn-ea"/>
                          <a:sym typeface="Arial"/>
                        </a:rPr>
                        <a:t>Coordinating bodies include: ODTP-SC, IOC TOWS-WG, GOOS ETOOFS, GLOSS, WMO SERCOM (SC-MMO, SC-DRR, SC-HYD), WMO INFCOM (SC-IMT), WCRP, </a:t>
                      </a:r>
                      <a:r>
                        <a:rPr lang="en-US" sz="1600" i="0" kern="1200" dirty="0">
                          <a:solidFill>
                            <a:schemeClr val="tx1"/>
                          </a:solidFill>
                          <a:ea typeface="+mn-ea"/>
                          <a:sym typeface="Arial"/>
                        </a:rPr>
                        <a:t>WWRP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Advance ocean prediction &amp; forecasting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to benefit end users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:</a:t>
                      </a:r>
                    </a:p>
                    <a:p>
                      <a:pPr marL="630238" marR="0" lvl="1" indent="-2841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Full coupling under Earth systems prediction (WIPPS implementation, supporting sub-seasonal to seasonal predictions, marine weather, coastal inundation, and sea ice predictions)</a:t>
                      </a:r>
                    </a:p>
                    <a:p>
                      <a:pPr marL="630238" marR="0" lvl="1" indent="-2841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Improved products for end users (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e.g. 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shipping, coastal communities, fisheries, marine emergency response, etc.)</a:t>
                      </a:r>
                    </a:p>
                    <a:p>
                      <a:pPr marL="630238" marR="0" lvl="1" indent="-2841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>
                          <a:ea typeface="+mn-ea"/>
                          <a:sym typeface="Arial"/>
                        </a:rPr>
                        <a:t>Coordinating bodies include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: WMO SERCOM (SC-MMO, SC-CLI, SC-DRR, SC-HYD), WMO INFCOM (SC-ESMP), GOOS ETOOFS, WCRP, WWRP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Guidelines for Coastal Inundation Forecasting – Early Warning Systems​ issued by WMO in 2022</a:t>
                      </a:r>
                    </a:p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Guide to Marine Emergency Response for national marine met services​ approved by WMO in 2024</a:t>
                      </a:r>
                    </a:p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Initiated major revisions to WMO guidance for national marine met and sea ice services during 2024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Criteria for RSMCs for Marine Emergency Response &amp; Global Numerical Storm Surge Prediction approved at WMO EC in 2024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WMO launched </a:t>
                      </a:r>
                      <a:r>
                        <a:rPr lang="en-US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MMO Series No. </a:t>
                      </a:r>
                      <a:r>
                        <a:rPr lang="en-US" sz="1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 clarifying WMO's role in tsunami early warning, at SERCOM-3 in March 2024</a:t>
                      </a:r>
                    </a:p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WMO SC-MMO tasked at SERCOM-3 to investigate use of the term “meteotsunami” across NMHSs and provide guidance regarding such weather-driven long waves</a:t>
                      </a:r>
                    </a:p>
                    <a:p>
                      <a:pPr marL="285750" indent="-285750"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Monitoring and Warning for Tsunamis Generated by Volcanoes</a:t>
                      </a:r>
                      <a:r>
                        <a:rPr lang="en-US" sz="13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published as IOC Technical Series 183 in 2024</a:t>
                      </a:r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795766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B861BC-793D-2AF7-B0AC-94BDE75E2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b="1" smtClean="0">
                <a:solidFill>
                  <a:schemeClr val="bg1"/>
                </a:solidFill>
              </a:rPr>
              <a:t>3</a:t>
            </a:fld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96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CBF12-A648-024D-93DD-5D673D08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Aptos" panose="02110004020202020204"/>
                <a:ea typeface="+mj-ea"/>
                <a:cs typeface="+mj-cs"/>
              </a:rPr>
              <a:t>Decisions/Recommendations related to meteotsunami at the TOWS-WG XVII in February 2024</a:t>
            </a:r>
            <a:endParaRPr lang="en-US" sz="2800" i="1" dirty="0">
              <a:solidFill>
                <a:schemeClr val="tx2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A36AB-538C-C842-0FC8-146B2C318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The Group requested the Task Teams: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34" charset="-128"/>
              <a:cs typeface="+mn-cs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GB" altLang="ja-JP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TT-TWO </a:t>
            </a:r>
            <a:r>
              <a:rPr kumimoji="0" lang="en-GB" altLang="ja-JP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Ad Hoc</a:t>
            </a:r>
            <a:r>
              <a:rPr kumimoji="0" lang="en-GB" altLang="ja-JP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 Team on Meteotsunamis </a:t>
            </a:r>
            <a:r>
              <a:rPr kumimoji="0" lang="en-GB" altLang="ja-JP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in consultation with WMO and IUGG JTC to review the term and definition of </a:t>
            </a:r>
            <a:r>
              <a:rPr kumimoji="0" lang="en-GB" altLang="ja-JP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meteotsunami</a:t>
            </a:r>
            <a:r>
              <a:rPr kumimoji="0" lang="en-GB" altLang="ja-JP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 for consideration by TOWS-WG and to inform discussions on this topic by the IOC/WMO JCB, taking into account the historical derivation and use of the term, any potential confusion with other existing products/services, and the public understanding of any associated warnings, with a view to updating future versions of the Tsunami Glossary</a:t>
            </a:r>
            <a:endParaRPr kumimoji="0" lang="ja-JP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34" charset="-128"/>
              <a:cs typeface="+mn-cs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defRPr/>
            </a:pPr>
            <a:endParaRPr kumimoji="0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34" charset="-128"/>
              <a:cs typeface="+mn-cs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altLang="ja-JP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TT-TWO </a:t>
            </a:r>
            <a:r>
              <a:rPr kumimoji="0" lang="en-US" altLang="ja-JP" sz="2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Ad Hoc</a:t>
            </a:r>
            <a:r>
              <a:rPr kumimoji="0" lang="en-US" altLang="ja-JP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 Team on Meteotsunamis </a:t>
            </a:r>
            <a:r>
              <a:rPr kumimoji="0" lang="en-US" altLang="ja-JP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to complete a draft of the report for offline review by the TOWS-WG to be </a:t>
            </a:r>
            <a:r>
              <a:rPr kumimoji="0" lang="en-US" altLang="ja-JP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utilised</a:t>
            </a:r>
            <a:r>
              <a:rPr kumimoji="0" lang="en-US" altLang="ja-JP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34" charset="-128"/>
                <a:cs typeface="+mn-cs"/>
              </a:rPr>
              <a:t> as background information for consideration of the recommendations by the next meeting of IOC/WMO JCB in third quarter of 2024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8095B0-6892-CC99-904A-202B8DAAD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93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CBF12-A648-024D-93DD-5D673D08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Aptos" panose="02110004020202020204"/>
                <a:ea typeface="+mj-ea"/>
                <a:cs typeface="+mj-cs"/>
              </a:rPr>
              <a:t>Alerting for Weather Driven Long Waves</a:t>
            </a:r>
            <a:endParaRPr lang="en-US" sz="3600" i="1" dirty="0">
              <a:solidFill>
                <a:schemeClr val="tx2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A36AB-538C-C842-0FC8-146B2C318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200" dirty="0"/>
              <a:t>WMO SERCOM-3 Decision in March 2024: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800" kern="1200" dirty="0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rPr>
              <a:t>Requested Chair, SC-MMO:</a:t>
            </a:r>
            <a:endParaRPr lang="en-US" sz="2800" dirty="0">
              <a:solidFill>
                <a:schemeClr val="dk1"/>
              </a:solidFill>
              <a:sym typeface="Arial"/>
            </a:endParaRPr>
          </a:p>
          <a:p>
            <a:pPr lvl="2">
              <a:lnSpc>
                <a:spcPct val="100000"/>
              </a:lnSpc>
              <a:spcBef>
                <a:spcPts val="12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sz="2800" kern="1200" dirty="0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rPr>
              <a:t>Investigate use of the term “meteotsunami” 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sz="2800" kern="1200" dirty="0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rPr>
              <a:t>Provide technical guidance for NMHSs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sz="2800" kern="1200" dirty="0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rPr>
              <a:t>Consult with </a:t>
            </a:r>
            <a:r>
              <a:rPr lang="en-US" sz="2800" dirty="0">
                <a:solidFill>
                  <a:schemeClr val="dk1"/>
                </a:solidFill>
                <a:sym typeface="Arial"/>
              </a:rPr>
              <a:t>other relevant bodies, including IOC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sz="2800" kern="1200" dirty="0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rPr>
              <a:t>Raise, in discussion at the JCB, use of the term “meteotsunami” and its implications</a:t>
            </a:r>
            <a:endParaRPr lang="en-US" sz="2800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8095B0-6892-CC99-904A-202B8DAAD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D6E4-0390-4B67-AEA8-80ECC78F70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12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2F897-9ADD-6DE3-4455-26ECD3D3A0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Questions/Discussion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4D890F-8A63-E87C-6E1D-5CE2FB4507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75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7145</TotalTime>
  <Words>693</Words>
  <Application>Microsoft Office PowerPoint</Application>
  <PresentationFormat>Widescreen</PresentationFormat>
  <Paragraphs>60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SimSun</vt:lpstr>
      <vt:lpstr>Aptos</vt:lpstr>
      <vt:lpstr>Aptos Display</vt:lpstr>
      <vt:lpstr>Arial</vt:lpstr>
      <vt:lpstr>Courier New</vt:lpstr>
      <vt:lpstr>Office Theme</vt:lpstr>
      <vt:lpstr>Priority Focus Areas for JCB Workplan – Services </vt:lpstr>
      <vt:lpstr>Services Theme – Areas of Mutual Interest (unchanged from 2022)</vt:lpstr>
      <vt:lpstr>PowerPoint Presentation</vt:lpstr>
      <vt:lpstr>Decisions/Recommendations related to meteotsunami at the TOWS-WG XVII in February 2024</vt:lpstr>
      <vt:lpstr>Alerting for Weather Driven Long Waves</vt:lpstr>
      <vt:lpstr>Questions/Discussion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Focus Areas for JCB Workplan – Services</dc:title>
  <dc:creator>Tom Cuff</dc:creator>
  <cp:lastModifiedBy>Tom Cuff</cp:lastModifiedBy>
  <cp:revision>10</cp:revision>
  <dcterms:created xsi:type="dcterms:W3CDTF">2024-08-21T09:14:23Z</dcterms:created>
  <dcterms:modified xsi:type="dcterms:W3CDTF">2024-08-29T02:18:55Z</dcterms:modified>
</cp:coreProperties>
</file>