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1" r:id="rId5"/>
  </p:sldMasterIdLst>
  <p:notesMasterIdLst>
    <p:notesMasterId r:id="rId11"/>
  </p:notesMasterIdLst>
  <p:sldIdLst>
    <p:sldId id="256" r:id="rId6"/>
    <p:sldId id="293" r:id="rId7"/>
    <p:sldId id="292" r:id="rId8"/>
    <p:sldId id="295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853BE-BEF9-744F-B915-4E1D1B03E190}" type="datetimeFigureOut">
              <a:rPr lang="en-CH" smtClean="0"/>
              <a:t>09/01/2024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385D9-1471-9A45-BC4A-B8D0C839A8C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028554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385D9-1471-9A45-BC4A-B8D0C839A8C8}" type="slidenum">
              <a:rPr lang="en-CH" smtClean="0"/>
              <a:t>2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209592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385D9-1471-9A45-BC4A-B8D0C839A8C8}" type="slidenum">
              <a:rPr lang="en-CH" smtClean="0"/>
              <a:t>3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071131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385D9-1471-9A45-BC4A-B8D0C839A8C8}" type="slidenum">
              <a:rPr lang="en-CH" smtClean="0"/>
              <a:t>4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408375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9" name="Google Shape;19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0B467-8141-9D3E-10F8-48277D8914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latin typeface="Helvetica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29CEFF-EE51-C214-F9D0-8791C53E5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latin typeface="Helvetica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060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4CDB4-04C9-BDA1-C023-D9D7C95EF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9EF7B7-54EF-2C0B-0F9A-83B795C0DC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4DBB1-D531-86BC-C5FA-87B09A2514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0701D-5C3D-580D-F161-21041967E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2AE07-9A48-1304-FFCB-6229DE5B3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06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F88961-7BE8-8D4E-AE63-5D52E642EA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2D7E9D-637D-8F3F-1D5B-3C0E962CD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00984-5C22-53B9-BD52-A8E16BEC07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F62E4-ACAA-EEE6-18F1-02C726A05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785F5-ADCF-C644-0B4F-128C2B83B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709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2989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9CD29-D46D-DE05-CD85-F1E3339FC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5A81E-BC78-9CFF-0061-696F497A4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908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53678-8E5D-EC76-46D0-25D4FBFEB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FF8B4-BD51-2C82-C457-1D5A89D4B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CE888-A0FC-F885-8F79-E4646CE515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AB8EF-C332-2199-D7C7-ACE893CAF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CE6C9-7EC9-1621-9403-1B291A8E9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756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28374-960B-E670-480B-2C4C02393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FC1B0-4CA4-C5F4-FB5C-8996DFCF9A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E4114E-AB93-E3F7-9361-8DFB8912B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43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18290-EF47-83D3-3893-08871D4E2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2B9549-E613-5F07-8025-A70C8F5A8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FDB54F-8B96-E3D6-72B5-376D82BEF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B9CFF1-2FBA-02D5-DBDA-4FF184E8DF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0C174F-617F-CB41-F32F-67D4179367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4E1E69-8D09-6637-1BF3-D216FEB19C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3BBE9C-BD7B-E51B-B4C8-53C9696CA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CE4A3A-CEB5-45D9-1044-9549F26D0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36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11B78-C983-4367-DD7E-C757155C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979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4578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B54C0-32BA-37F9-C9AD-8BE077AE5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6ADAC-3B71-BF12-ED1E-631D3D1A9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D1D097-9EF8-C3B1-604F-2CF3EF262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41F254-03AD-2B61-6892-5F62030534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23BFE-A2B1-488E-62C3-47ACEA8CB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77E31-4FE4-A5E6-3673-AC9E12FDA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74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AD303-9234-900F-1E7A-711FEACDA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8D289D-3BBB-6B6C-2B82-CBEF5697FE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FBB9F7-5138-6E07-DB84-B1B385D1E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E63005-9D1E-3F1B-F742-56C0459F70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89C00F2-55AF-47D0-8F73-109D69707A66}" type="datetimeFigureOut">
              <a:rPr lang="en-GB" smtClean="0"/>
              <a:t>01/09/2024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50DC36-893D-1262-3EF2-7FE9504BB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3BA3C-38B5-ED6B-F7B2-8A1F8731E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A0EE3C-D745-4C5C-8D89-75856DCE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95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D04403-0F40-4A22-FE67-3C2896ECF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840714-5CBF-A037-F7BE-54D42EBFE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785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6"/>
          <p:cNvSpPr txBox="1"/>
          <p:nvPr/>
        </p:nvSpPr>
        <p:spPr>
          <a:xfrm>
            <a:off x="838200" y="6356349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23/09/2021</a:t>
            </a: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6"/>
          <p:cNvSpPr/>
          <p:nvPr/>
        </p:nvSpPr>
        <p:spPr>
          <a:xfrm>
            <a:off x="0" y="0"/>
            <a:ext cx="2396700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6"/>
          <p:cNvSpPr/>
          <p:nvPr/>
        </p:nvSpPr>
        <p:spPr>
          <a:xfrm rot="5400000">
            <a:off x="1974109" y="3090764"/>
            <a:ext cx="1328400" cy="125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36"/>
          <p:cNvSpPr/>
          <p:nvPr/>
        </p:nvSpPr>
        <p:spPr>
          <a:xfrm>
            <a:off x="0" y="0"/>
            <a:ext cx="2445900" cy="6858000"/>
          </a:xfrm>
          <a:prstGeom prst="rect">
            <a:avLst/>
          </a:prstGeom>
          <a:solidFill>
            <a:srgbClr val="0069B4"/>
          </a:solidFill>
          <a:ln w="12700" cap="flat" cmpd="sng">
            <a:solidFill>
              <a:srgbClr val="41B7C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6"/>
          <p:cNvSpPr/>
          <p:nvPr/>
        </p:nvSpPr>
        <p:spPr>
          <a:xfrm>
            <a:off x="2529840" y="2716523"/>
            <a:ext cx="75330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9B4"/>
              </a:buClr>
              <a:buSzPts val="7000"/>
              <a:buFont typeface="Arial"/>
              <a:buNone/>
            </a:pPr>
            <a:r>
              <a:rPr lang="en-US" sz="7000" b="1" i="0" u="none" strike="noStrike" cap="none">
                <a:solidFill>
                  <a:srgbClr val="0069B4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 sz="7000" b="1" i="0" u="none" strike="noStrike" cap="none">
              <a:solidFill>
                <a:srgbClr val="0069B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36"/>
          <p:cNvSpPr/>
          <p:nvPr/>
        </p:nvSpPr>
        <p:spPr>
          <a:xfrm rot="5400000">
            <a:off x="1002023" y="3379939"/>
            <a:ext cx="2423400" cy="98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75486" y="152363"/>
            <a:ext cx="1495758" cy="14057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991889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966ECB-EA13-3F8B-B736-DB9494E7C0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6312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CH" sz="3200" b="0" i="1" dirty="0"/>
            </a:br>
            <a:br>
              <a:rPr lang="en-CH" sz="3100" b="0" i="1" dirty="0"/>
            </a:br>
            <a:br>
              <a:rPr lang="en-CH" sz="3100" b="0" i="1" dirty="0"/>
            </a:br>
            <a:r>
              <a:rPr lang="en-CH" sz="3100" b="0" i="1" dirty="0">
                <a:latin typeface="Helvetica"/>
                <a:cs typeface="Helvetica"/>
              </a:rPr>
              <a:t>Joint WMO-IOC Collaborative Board</a:t>
            </a:r>
            <a:br>
              <a:rPr lang="en-CH" sz="3100" b="0" i="1" dirty="0"/>
            </a:br>
            <a:br>
              <a:rPr lang="en-CH" sz="3100" b="0" i="1" dirty="0"/>
            </a:br>
            <a:r>
              <a:rPr lang="en-CH" sz="3100" b="0" i="1" dirty="0">
                <a:latin typeface="Helvetica"/>
                <a:cs typeface="Helvetica"/>
              </a:rPr>
              <a:t>Agenda item 3</a:t>
            </a:r>
            <a:br>
              <a:rPr lang="en-CH" b="0" i="1" dirty="0"/>
            </a:br>
            <a:r>
              <a:rPr lang="en-CH" b="0" i="1" dirty="0">
                <a:latin typeface="Helvetica"/>
                <a:cs typeface="Helvetica"/>
              </a:rPr>
              <a:t>Identification of Joint Areas of Work</a:t>
            </a:r>
            <a:br>
              <a:rPr lang="en-CH" b="0" i="1" dirty="0"/>
            </a:br>
            <a:r>
              <a:rPr lang="en-CH" sz="3100" b="0" i="1" dirty="0">
                <a:latin typeface="Helvetica"/>
                <a:cs typeface="Helvetica"/>
              </a:rPr>
              <a:t>Focus Area: </a:t>
            </a:r>
            <a:r>
              <a:rPr lang="en-CH" sz="3100" b="0" i="1" dirty="0">
                <a:solidFill>
                  <a:schemeClr val="bg1">
                    <a:lumMod val="75000"/>
                  </a:schemeClr>
                </a:solidFill>
                <a:latin typeface="Helvetica"/>
                <a:cs typeface="Helvetica"/>
              </a:rPr>
              <a:t>(</a:t>
            </a:r>
            <a:r>
              <a:rPr lang="en-ZA" sz="3100" b="0" i="1" dirty="0">
                <a:solidFill>
                  <a:schemeClr val="bg1">
                    <a:lumMod val="75000"/>
                  </a:schemeClr>
                </a:solidFill>
                <a:latin typeface="Helvetica"/>
                <a:cs typeface="Helvetica"/>
              </a:rPr>
              <a:t>Regional </a:t>
            </a:r>
            <a:r>
              <a:rPr lang="en-CH" sz="3100" b="0" i="1" dirty="0">
                <a:solidFill>
                  <a:schemeClr val="bg1">
                    <a:lumMod val="75000"/>
                  </a:schemeClr>
                </a:solidFill>
                <a:latin typeface="Helvetica"/>
                <a:cs typeface="Helvetica"/>
              </a:rPr>
              <a:t>)</a:t>
            </a:r>
            <a:br>
              <a:rPr lang="en-CH" b="0" i="1" dirty="0"/>
            </a:br>
            <a:r>
              <a:rPr lang="en-ZA" b="0" i="1" dirty="0"/>
              <a:t>Mr. Ishaam Abader – SAWS CEO</a:t>
            </a:r>
            <a:br>
              <a:rPr lang="en-CH" b="0" i="1" dirty="0"/>
            </a:br>
            <a:endParaRPr lang="en-CH" sz="2400" dirty="0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4B5310AB-0C33-40E4-202A-DF20DE76D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92634"/>
            <a:ext cx="9144000" cy="126704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CH" i="1" dirty="0">
                <a:latin typeface="Helvetica"/>
                <a:cs typeface="Helvetica"/>
              </a:rPr>
              <a:t>JCB-3 part 2 (hybrid), 4-6 September 2024</a:t>
            </a:r>
          </a:p>
          <a:p>
            <a:r>
              <a:rPr lang="en-CH" i="1" dirty="0">
                <a:latin typeface="Helvetica"/>
                <a:cs typeface="Helvetica"/>
              </a:rPr>
              <a:t>Paris, France</a:t>
            </a:r>
          </a:p>
        </p:txBody>
      </p:sp>
    </p:spTree>
    <p:extLst>
      <p:ext uri="{BB962C8B-B14F-4D97-AF65-F5344CB8AC3E}">
        <p14:creationId xmlns:p14="http://schemas.microsoft.com/office/powerpoint/2010/main" val="3931031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2AFDF-6BD9-07FC-403B-E64CFB7CB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88843"/>
            <a:ext cx="10515600" cy="1033669"/>
          </a:xfrm>
        </p:spPr>
        <p:txBody>
          <a:bodyPr/>
          <a:lstStyle/>
          <a:p>
            <a:r>
              <a:rPr lang="en-CH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Top areas of work with mutual interest: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65E89-4B23-0381-398E-8A78C9EEF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5" y="755374"/>
            <a:ext cx="11757991" cy="542158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ZA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OBSERVATIONS NETWORK</a:t>
            </a:r>
          </a:p>
          <a:p>
            <a:pPr lvl="1" algn="just"/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Enhanced synergy between GBON/RRR (Rolling Requirements Review) process and GOOS (Global Ocean Observing System) Co-Design to promote sustainability for observations.</a:t>
            </a:r>
          </a:p>
          <a:p>
            <a:pPr lvl="1" algn="just"/>
            <a:r>
              <a:rPr lang="en-ZA" sz="1600" spc="-10" dirty="0"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</a:t>
            </a:r>
            <a:r>
              <a:rPr lang="en-US" sz="1600" spc="-10" dirty="0"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rovide guidance and training to Member States on technical aspects of marine observing systems.</a:t>
            </a:r>
          </a:p>
          <a:p>
            <a:pPr lvl="1" algn="just"/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Identify and coordinate the provision of resources and logistics for the deployment and servicing of marine observing platforms and instrumentation.</a:t>
            </a:r>
            <a:endParaRPr lang="en-Z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DATA</a:t>
            </a:r>
            <a:r>
              <a:rPr lang="en-ZA" sz="1600" b="1" spc="185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ZA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MANAGEMENT</a:t>
            </a:r>
            <a:r>
              <a:rPr lang="en-ZA" sz="1600" b="1" spc="19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Z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  <a:buSzPts val="950"/>
            </a:pPr>
            <a:r>
              <a:rPr lang="en-US" sz="1600" spc="-10" dirty="0"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Implement, maintain and make available to users a fully integrated ocean and atmosphere data system.</a:t>
            </a:r>
          </a:p>
          <a:p>
            <a:pPr lvl="1">
              <a:lnSpc>
                <a:spcPct val="107000"/>
              </a:lnSpc>
              <a:buSzPts val="950"/>
            </a:pPr>
            <a:r>
              <a:rPr lang="en-US" sz="1600" spc="-10" dirty="0"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Share with developing countries the capabilities and experience of existing data management centres, systems and </a:t>
            </a:r>
            <a:r>
              <a:rPr lang="en-US" sz="1600" spc="-10" dirty="0" err="1"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programmes</a:t>
            </a:r>
            <a:r>
              <a:rPr lang="en-US" sz="1600" spc="-10" dirty="0"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both within and outside WMO and IOC.</a:t>
            </a:r>
            <a:endParaRPr lang="en-ZA" sz="1600" spc="-1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buSzPts val="950"/>
            </a:pPr>
            <a:r>
              <a:rPr lang="en-ZA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FORECASTING</a:t>
            </a:r>
            <a:r>
              <a:rPr lang="en-ZA" sz="1600" b="1" spc="17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ZA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SYSTEMS</a:t>
            </a:r>
            <a:r>
              <a:rPr lang="en-ZA" sz="1600" b="1" spc="18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ZA" sz="1600" b="1" spc="-10" dirty="0">
              <a:effectLst/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lvl="1"/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Advancement of ocean prediction &amp; forecasting to benefit  end-users and members.</a:t>
            </a:r>
          </a:p>
          <a:p>
            <a:pPr lvl="1"/>
            <a:r>
              <a:rPr lang="en-US" sz="1600" spc="-10" dirty="0"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Ensure that the marine services provided to users meet their requirements, including in terms of timeliness and quality,</a:t>
            </a:r>
          </a:p>
          <a:p>
            <a:r>
              <a:rPr lang="en-ZA" sz="1600" b="1" dirty="0">
                <a:latin typeface="Arial" panose="020B0604020202020204" pitchFamily="34" charset="0"/>
                <a:cs typeface="Arial" panose="020B0604020202020204" pitchFamily="34" charset="0"/>
              </a:rPr>
              <a:t>Capacity Building</a:t>
            </a:r>
          </a:p>
          <a:p>
            <a:pPr lvl="1"/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Establish Joint Oceanography and Meteorological Specialised Training Centre.</a:t>
            </a:r>
          </a:p>
          <a:p>
            <a:pPr lvl="1" algn="just"/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Increase ability for the marine meteorology and oceanography expert community to come together at regional/local level and ensure involvement of decision makers, e.g. SAWS-SAEON-UCT on development and implementation of a coupled model system to improve the accuracy of weather forecasts and warnings. OCIMS (National Oceans and Coastal Information Management System) Operations Phakisa – Oceans Economy Lab.</a:t>
            </a:r>
          </a:p>
          <a:p>
            <a:endParaRPr lang="en-ZA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468243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2AFDF-6BD9-07FC-403B-E64CFB7CB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5428"/>
            <a:ext cx="10515600" cy="1325563"/>
          </a:xfrm>
        </p:spPr>
        <p:txBody>
          <a:bodyPr/>
          <a:lstStyle/>
          <a:p>
            <a:pPr algn="ctr"/>
            <a:r>
              <a:rPr lang="en-CH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Crosscutting areas of work: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65E89-4B23-0381-398E-8A78C9EEF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5296"/>
            <a:ext cx="10515600" cy="5267579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Interoperability of Data and Integration of Observation Network</a:t>
            </a:r>
          </a:p>
          <a:p>
            <a:pPr algn="just">
              <a:buFontTx/>
              <a:buChar char="-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Seamless prediction and forecasting  systems capabilities</a:t>
            </a:r>
          </a:p>
          <a:p>
            <a:pPr algn="just">
              <a:buFontTx/>
              <a:buChar char="-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Capacity Building (Joint Oceanography and Meteorological Specialized Training Centre)</a:t>
            </a:r>
          </a:p>
          <a:p>
            <a:pPr algn="just">
              <a:buFontTx/>
              <a:buChar char="-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Dissemination and Communication of warnings, e.g. SOLAS forecasts</a:t>
            </a:r>
          </a:p>
          <a:p>
            <a:pPr algn="just">
              <a:buFontTx/>
              <a:buChar char="-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Collaboration (Nationally, Regionally and Internationally), e.g. the SAWS-NSRI-City of Cape Town, UK Met Office,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Coastal Marine Applied Research at the University of Plymouth -</a:t>
            </a: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 collaboration on the development and implementation of the Rip Hazard Model for South Africa. </a:t>
            </a:r>
            <a:endParaRPr lang="en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3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2AFDF-6BD9-07FC-403B-E64CFB7CB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504" y="64009"/>
            <a:ext cx="10515600" cy="1142999"/>
          </a:xfrm>
        </p:spPr>
        <p:txBody>
          <a:bodyPr>
            <a:normAutofit/>
          </a:bodyPr>
          <a:lstStyle/>
          <a:p>
            <a:pPr algn="ctr"/>
            <a:r>
              <a:rPr lang="en-CH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Potential Criteria to </a:t>
            </a:r>
            <a:r>
              <a:rPr lang="en-GB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CH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naly</a:t>
            </a:r>
            <a:r>
              <a:rPr lang="en-GB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CH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and </a:t>
            </a:r>
            <a:r>
              <a:rPr lang="en-GB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CH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rioriti</a:t>
            </a:r>
            <a:r>
              <a:rPr lang="en-GB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CH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areas of work</a:t>
            </a:r>
            <a:endParaRPr lang="en-CH" sz="3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65E89-4B23-0381-398E-8A78C9EEF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7008"/>
            <a:ext cx="10515600" cy="528586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en-ZA" sz="2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Prioritisation based on focus area: </a:t>
            </a:r>
            <a:r>
              <a:rPr lang="en-ZA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e.g.</a:t>
            </a:r>
            <a:r>
              <a:rPr lang="en-ZA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ZA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observations, data processing, prediction capabilities, services</a:t>
            </a:r>
            <a:r>
              <a:rPr lang="en-ZA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ZA" sz="2000" b="1" dirty="0">
              <a:solidFill>
                <a:srgbClr val="1F376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en-ZA" sz="2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Strategic Alignment: </a:t>
            </a:r>
            <a:r>
              <a:rPr lang="en-ZA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Support no objectives =0, Support one objective =1 or Support more than one objective =5</a:t>
            </a:r>
            <a:endParaRPr lang="en-ZA" sz="2000" dirty="0">
              <a:solidFill>
                <a:srgbClr val="1F376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en-ZA" sz="2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Strategic Value</a:t>
            </a:r>
            <a:r>
              <a:rPr lang="en-ZA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what would be the overall impact? </a:t>
            </a:r>
            <a:r>
              <a:rPr lang="en-ZA" sz="20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</a:t>
            </a:r>
            <a:r>
              <a:rPr lang="en-ZA" sz="20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ZA" sz="20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identified </a:t>
            </a:r>
            <a:r>
              <a:rPr lang="en-ZA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area important to both IOC </a:t>
            </a:r>
            <a:r>
              <a:rPr lang="en-ZA" sz="20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WMO’s </a:t>
            </a:r>
            <a:r>
              <a:rPr lang="en-ZA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overall strategies? [1 = Highly important 5 = Not important]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en-ZA" sz="2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Ease:</a:t>
            </a:r>
            <a:r>
              <a:rPr lang="en-ZA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ZA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Will this area be easy to achieve? [1 = Very easy 5 = Very difficult]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en-ZA" sz="2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Financial Benefi</a:t>
            </a:r>
            <a:r>
              <a:rPr lang="en-ZA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ZA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Will the identified area deliverables likely yield financial benefit? [1 = Highly likely 5 = Not likely]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en-ZA" sz="2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Cost</a:t>
            </a:r>
            <a:r>
              <a:rPr lang="en-ZA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Will this identified area likely cost a lot? [1 = Low cost 5 = High cost]</a:t>
            </a:r>
            <a:endParaRPr lang="en-Z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Aft>
                <a:spcPts val="1500"/>
              </a:spcAft>
            </a:pPr>
            <a:r>
              <a:rPr lang="en-ZA" sz="2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Resource Impact:</a:t>
            </a:r>
            <a:r>
              <a:rPr lang="en-ZA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ZA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Will this identified area have a great impact on our resources (people, equipment, etc.)? [1 = Low impact 5 = High impact]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CH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37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DBD015C-5474-2E07-1317-BE96BF1D486A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7431463" y="152400"/>
            <a:ext cx="2769840" cy="1064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CF885A40FAF34FA44F4261FBDFE623" ma:contentTypeVersion="23" ma:contentTypeDescription="Create a new document." ma:contentTypeScope="" ma:versionID="a6acedbf6334513a5d83425171dccf41">
  <xsd:schema xmlns:xsd="http://www.w3.org/2001/XMLSchema" xmlns:xs="http://www.w3.org/2001/XMLSchema" xmlns:p="http://schemas.microsoft.com/office/2006/metadata/properties" xmlns:ns1="http://schemas.microsoft.com/sharepoint/v3" xmlns:ns2="32697be0-4917-4b48-9b03-a68f538f312a" xmlns:ns3="96d886eb-95f6-47f3-bdfb-70dab5061c60" targetNamespace="http://schemas.microsoft.com/office/2006/metadata/properties" ma:root="true" ma:fieldsID="3b960130f542dc56ed31c8bb20498bab" ns1:_="" ns2:_="" ns3:_="">
    <xsd:import namespace="http://schemas.microsoft.com/sharepoint/v3"/>
    <xsd:import namespace="32697be0-4917-4b48-9b03-a68f538f312a"/>
    <xsd:import namespace="96d886eb-95f6-47f3-bdfb-70dab5061c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ink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Note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697be0-4917-4b48-9b03-a68f538f31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ink" ma:index="23" nillable="true" ma:displayName="Link" ma:format="Hyperlink" ma:internalName="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92a3b380-abf6-46f2-87bb-c2c114de1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Notes" ma:index="28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d886eb-95f6-47f3-bdfb-70dab5061c6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c75f39b5-acb7-46a4-91b0-268d5cabe986}" ma:internalName="TaxCatchAll" ma:showField="CatchAllData" ma:web="96d886eb-95f6-47f3-bdfb-70dab5061c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2697be0-4917-4b48-9b03-a68f538f312a">
      <Terms xmlns="http://schemas.microsoft.com/office/infopath/2007/PartnerControls"/>
    </lcf76f155ced4ddcb4097134ff3c332f>
    <Notes xmlns="32697be0-4917-4b48-9b03-a68f538f312a" xsi:nil="true"/>
    <_ip_UnifiedCompliancePolicyProperties xmlns="http://schemas.microsoft.com/sharepoint/v3" xsi:nil="true"/>
    <Link xmlns="32697be0-4917-4b48-9b03-a68f538f312a">
      <Url xsi:nil="true"/>
      <Description xsi:nil="true"/>
    </Link>
    <TaxCatchAll xmlns="96d886eb-95f6-47f3-bdfb-70dab5061c60" xsi:nil="true"/>
  </documentManagement>
</p:properties>
</file>

<file path=customXml/itemProps1.xml><?xml version="1.0" encoding="utf-8"?>
<ds:datastoreItem xmlns:ds="http://schemas.openxmlformats.org/officeDocument/2006/customXml" ds:itemID="{EB79671E-8537-43D7-AD0D-7E72154570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620284-72C0-4874-A157-71033D5DB9CE}">
  <ds:schemaRefs>
    <ds:schemaRef ds:uri="32697be0-4917-4b48-9b03-a68f538f312a"/>
    <ds:schemaRef ds:uri="96d886eb-95f6-47f3-bdfb-70dab5061c6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C9292F1-8B26-44F2-BD0C-92824986BBD9}">
  <ds:schemaRefs>
    <ds:schemaRef ds:uri="32697be0-4917-4b48-9b03-a68f538f312a"/>
    <ds:schemaRef ds:uri="96d886eb-95f6-47f3-bdfb-70dab5061c6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1572</TotalTime>
  <Words>553</Words>
  <Application>Microsoft Office PowerPoint</Application>
  <PresentationFormat>Widescreen</PresentationFormat>
  <Paragraphs>34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Helvetica</vt:lpstr>
      <vt:lpstr>Office Theme</vt:lpstr>
      <vt:lpstr>7_Custom Design</vt:lpstr>
      <vt:lpstr>   Joint WMO-IOC Collaborative Board  Agenda item 3 Identification of Joint Areas of Work Focus Area: (Regional ) Mr. Ishaam Abader – SAWS CEO </vt:lpstr>
      <vt:lpstr>Top areas of work with mutual interest:</vt:lpstr>
      <vt:lpstr>Crosscutting areas of work:</vt:lpstr>
      <vt:lpstr>Potential Criteria to Analyse and Prioritise areas of work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Albert Fischer</dc:creator>
  <cp:lastModifiedBy>Ishaam Abader</cp:lastModifiedBy>
  <cp:revision>23</cp:revision>
  <dcterms:created xsi:type="dcterms:W3CDTF">2023-03-20T11:04:55Z</dcterms:created>
  <dcterms:modified xsi:type="dcterms:W3CDTF">2024-09-01T07:06:23Z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0x010100B9CF885A40FAF34FA44F4261FBDFE623</vt:lpwstr>
  </property>
  <property fmtid="{D5CDD505-2E9C-101B-9397-08002B2CF9AE}" pid="3" name="MediaServiceImageTags">
    <vt:lpwstr/>
  </property>
</Properties>
</file>