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Metadata/LabelInfo.xml" ContentType="application/vnd.ms-office.classificationlabel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1" r:id="rId2"/>
  </p:sldMasterIdLst>
  <p:notesMasterIdLst>
    <p:notesMasterId r:id="rId16"/>
  </p:notesMasterIdLst>
  <p:sldIdLst>
    <p:sldId id="257" r:id="rId3"/>
    <p:sldId id="766" r:id="rId4"/>
    <p:sldId id="758" r:id="rId5"/>
    <p:sldId id="759" r:id="rId6"/>
    <p:sldId id="777" r:id="rId7"/>
    <p:sldId id="778" r:id="rId8"/>
    <p:sldId id="313" r:id="rId9"/>
    <p:sldId id="1085" r:id="rId10"/>
    <p:sldId id="320" r:id="rId11"/>
    <p:sldId id="308" r:id="rId12"/>
    <p:sldId id="1084" r:id="rId13"/>
    <p:sldId id="770" r:id="rId14"/>
    <p:sldId id="7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ley, Richard" initials="BR" lastIdx="2" clrIdx="0">
    <p:extLst>
      <p:ext uri="{19B8F6BF-5375-455C-9EA6-DF929625EA0E}">
        <p15:presenceInfo xmlns:p15="http://schemas.microsoft.com/office/powerpoint/2012/main" userId="S::r.bailey@unesco.org::0f298537-3d08-4fde-9bd7-c4e2e9f364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CA92B-960E-493E-8D82-944328867EE6}" v="305" dt="2024-02-19T22:32:19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3724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B708B-E403-44B7-B9E6-A1791CF1B2C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8E49ABD-9976-4D6B-900B-8E990B889D2F}">
      <dgm:prSet phldrT="[Text]" custT="1"/>
      <dgm:spPr/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Recognized by National Tsunami Ready Board, Will request for UNESCO-IOC Tsunami Ready Recognition</a:t>
          </a:r>
          <a:endParaRPr lang="en-ID" sz="2000" b="1" dirty="0">
            <a:solidFill>
              <a:srgbClr val="C00000"/>
            </a:solidFill>
          </a:endParaRPr>
        </a:p>
      </dgm:t>
    </dgm:pt>
    <dgm:pt modelId="{4FE88406-A944-47BC-A301-2504B857D3BB}" type="parTrans" cxnId="{3792B37B-C675-4FDC-90AE-BD1CEBC38D55}">
      <dgm:prSet/>
      <dgm:spPr/>
      <dgm:t>
        <a:bodyPr/>
        <a:lstStyle/>
        <a:p>
          <a:endParaRPr lang="en-ID" sz="1700"/>
        </a:p>
      </dgm:t>
    </dgm:pt>
    <dgm:pt modelId="{D771DF05-0438-463F-AE45-D29527FB7813}" type="sibTrans" cxnId="{3792B37B-C675-4FDC-90AE-BD1CEBC38D55}">
      <dgm:prSet/>
      <dgm:spPr/>
      <dgm:t>
        <a:bodyPr/>
        <a:lstStyle/>
        <a:p>
          <a:endParaRPr lang="en-ID" sz="1700"/>
        </a:p>
      </dgm:t>
    </dgm:pt>
    <dgm:pt modelId="{3C9DE6F8-F7D6-4C69-9F40-773A7D79C81A}">
      <dgm:prSet phldrT="[Text]" custT="1"/>
      <dgm:spPr/>
      <dgm:t>
        <a:bodyPr/>
        <a:lstStyle/>
        <a:p>
          <a:r>
            <a:rPr lang="en-US" sz="2800" dirty="0"/>
            <a:t>Yogyakarta, Ambon, Bali, West Sumatera</a:t>
          </a:r>
          <a:endParaRPr lang="en-ID" sz="2800" dirty="0"/>
        </a:p>
      </dgm:t>
    </dgm:pt>
    <dgm:pt modelId="{218E2FF5-E254-46D4-B6A3-0DBABB6EF4C3}" type="parTrans" cxnId="{99813984-91D8-4F4E-AAE4-17DFD2D74CF4}">
      <dgm:prSet/>
      <dgm:spPr/>
      <dgm:t>
        <a:bodyPr/>
        <a:lstStyle/>
        <a:p>
          <a:endParaRPr lang="en-ID" sz="1700"/>
        </a:p>
      </dgm:t>
    </dgm:pt>
    <dgm:pt modelId="{D7BE1574-946B-456E-A5E9-9C4580AC9F35}" type="sibTrans" cxnId="{99813984-91D8-4F4E-AAE4-17DFD2D74CF4}">
      <dgm:prSet/>
      <dgm:spPr/>
      <dgm:t>
        <a:bodyPr/>
        <a:lstStyle/>
        <a:p>
          <a:endParaRPr lang="en-ID" sz="1700"/>
        </a:p>
      </dgm:t>
    </dgm:pt>
    <dgm:pt modelId="{C47A6A6A-09B6-4C04-BF9F-80288BAB8367}">
      <dgm:prSet phldrT="[Text]"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Waiting for recognition by National Tsunami Ready Board, and will request for UNESCO-IOC Tsunami Ready Recognition</a:t>
          </a:r>
          <a:endParaRPr lang="en-ID" sz="1800" b="1" dirty="0">
            <a:solidFill>
              <a:srgbClr val="C00000"/>
            </a:solidFill>
          </a:endParaRPr>
        </a:p>
      </dgm:t>
    </dgm:pt>
    <dgm:pt modelId="{764DECB3-16F1-4DF9-9368-5049C2DAF8D8}" type="parTrans" cxnId="{D98053E6-0090-4694-B3DA-438464399C2B}">
      <dgm:prSet/>
      <dgm:spPr/>
      <dgm:t>
        <a:bodyPr/>
        <a:lstStyle/>
        <a:p>
          <a:endParaRPr lang="en-ID" sz="1700"/>
        </a:p>
      </dgm:t>
    </dgm:pt>
    <dgm:pt modelId="{0F84C814-19F8-4F22-BF2D-0571C56D1EEB}" type="sibTrans" cxnId="{D98053E6-0090-4694-B3DA-438464399C2B}">
      <dgm:prSet/>
      <dgm:spPr/>
      <dgm:t>
        <a:bodyPr/>
        <a:lstStyle/>
        <a:p>
          <a:endParaRPr lang="en-ID" sz="1700"/>
        </a:p>
      </dgm:t>
    </dgm:pt>
    <dgm:pt modelId="{5CA6A3F0-441F-4889-85E0-0739A3A960D3}">
      <dgm:prSet phldrT="[Text]" custT="1"/>
      <dgm:spPr/>
      <dgm:t>
        <a:bodyPr/>
        <a:lstStyle/>
        <a:p>
          <a:r>
            <a:rPr lang="en-US" sz="2800" b="0" dirty="0"/>
            <a:t>West Java &amp; Banten</a:t>
          </a:r>
          <a:endParaRPr lang="en-ID" sz="2800" b="0" dirty="0"/>
        </a:p>
      </dgm:t>
    </dgm:pt>
    <dgm:pt modelId="{D0CC590B-5A37-4C5B-A509-CB51289E3033}" type="parTrans" cxnId="{72F4CEBC-E1D8-4523-8B8A-572D5EAB6B5B}">
      <dgm:prSet/>
      <dgm:spPr/>
      <dgm:t>
        <a:bodyPr/>
        <a:lstStyle/>
        <a:p>
          <a:endParaRPr lang="en-ID" sz="1700"/>
        </a:p>
      </dgm:t>
    </dgm:pt>
    <dgm:pt modelId="{4439E5B1-84EB-4F04-A848-14D7621F7815}" type="sibTrans" cxnId="{72F4CEBC-E1D8-4523-8B8A-572D5EAB6B5B}">
      <dgm:prSet/>
      <dgm:spPr/>
      <dgm:t>
        <a:bodyPr/>
        <a:lstStyle/>
        <a:p>
          <a:endParaRPr lang="en-ID" sz="1700"/>
        </a:p>
      </dgm:t>
    </dgm:pt>
    <dgm:pt modelId="{FE1803B6-A86D-4387-B7B2-AE4A6F70B8E9}">
      <dgm:prSet phldrT="[Text]"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Will be submitted to National Tsunami Ready Board</a:t>
          </a:r>
          <a:endParaRPr lang="en-ID" sz="1800" b="1" dirty="0">
            <a:solidFill>
              <a:srgbClr val="C00000"/>
            </a:solidFill>
          </a:endParaRPr>
        </a:p>
      </dgm:t>
    </dgm:pt>
    <dgm:pt modelId="{91EA7B37-C626-4060-A43B-5C4094FADFA6}" type="parTrans" cxnId="{A035BE4B-F4D1-4AC2-A8E6-B202694EA0DC}">
      <dgm:prSet/>
      <dgm:spPr/>
      <dgm:t>
        <a:bodyPr/>
        <a:lstStyle/>
        <a:p>
          <a:endParaRPr lang="en-ID" sz="1700"/>
        </a:p>
      </dgm:t>
    </dgm:pt>
    <dgm:pt modelId="{0B98550E-8E7E-4753-82AE-58EF3DD85368}" type="sibTrans" cxnId="{A035BE4B-F4D1-4AC2-A8E6-B202694EA0DC}">
      <dgm:prSet/>
      <dgm:spPr/>
      <dgm:t>
        <a:bodyPr/>
        <a:lstStyle/>
        <a:p>
          <a:endParaRPr lang="en-ID" sz="1700"/>
        </a:p>
      </dgm:t>
    </dgm:pt>
    <dgm:pt modelId="{2D17DF57-B632-4F66-8457-87711FAA2BD7}">
      <dgm:prSet phldrT="[Text]" custT="1"/>
      <dgm:spPr/>
      <dgm:t>
        <a:bodyPr/>
        <a:lstStyle/>
        <a:p>
          <a:r>
            <a:rPr lang="en-US" sz="3200" dirty="0"/>
            <a:t>Aceh</a:t>
          </a:r>
          <a:endParaRPr lang="en-ID" sz="3200" dirty="0"/>
        </a:p>
      </dgm:t>
    </dgm:pt>
    <dgm:pt modelId="{0122268D-D7FA-4ED2-8998-5B3EC136089D}" type="parTrans" cxnId="{09341DFC-AE5D-4C59-B49D-5B807821E718}">
      <dgm:prSet/>
      <dgm:spPr/>
      <dgm:t>
        <a:bodyPr/>
        <a:lstStyle/>
        <a:p>
          <a:endParaRPr lang="en-ID" sz="1700"/>
        </a:p>
      </dgm:t>
    </dgm:pt>
    <dgm:pt modelId="{1D3FF8DF-083F-4704-B098-F5ABC0188400}" type="sibTrans" cxnId="{09341DFC-AE5D-4C59-B49D-5B807821E718}">
      <dgm:prSet/>
      <dgm:spPr/>
      <dgm:t>
        <a:bodyPr/>
        <a:lstStyle/>
        <a:p>
          <a:endParaRPr lang="en-ID" sz="1700"/>
        </a:p>
      </dgm:t>
    </dgm:pt>
    <dgm:pt modelId="{88CB9D87-C4C5-46E8-A39C-FD8CA166516A}" type="pres">
      <dgm:prSet presAssocID="{257B708B-E403-44B7-B9E6-A1791CF1B2CD}" presName="Name0" presStyleCnt="0">
        <dgm:presLayoutVars>
          <dgm:chMax/>
          <dgm:chPref/>
          <dgm:dir/>
        </dgm:presLayoutVars>
      </dgm:prSet>
      <dgm:spPr/>
    </dgm:pt>
    <dgm:pt modelId="{D997B897-4C44-4232-8C81-C4249D7853DD}" type="pres">
      <dgm:prSet presAssocID="{58E49ABD-9976-4D6B-900B-8E990B889D2F}" presName="parenttextcomposite" presStyleCnt="0"/>
      <dgm:spPr/>
    </dgm:pt>
    <dgm:pt modelId="{85F36E19-792B-466F-A409-4FA484A7CB17}" type="pres">
      <dgm:prSet presAssocID="{58E49ABD-9976-4D6B-900B-8E990B889D2F}" presName="parenttext" presStyleLbl="revTx" presStyleIdx="0" presStyleCnt="3" custScaleX="147139" custScaleY="83716">
        <dgm:presLayoutVars>
          <dgm:chMax/>
          <dgm:chPref val="2"/>
          <dgm:bulletEnabled val="1"/>
        </dgm:presLayoutVars>
      </dgm:prSet>
      <dgm:spPr/>
    </dgm:pt>
    <dgm:pt modelId="{44397503-668C-4E28-997E-E54CEAE873E4}" type="pres">
      <dgm:prSet presAssocID="{58E49ABD-9976-4D6B-900B-8E990B889D2F}" presName="composite" presStyleCnt="0"/>
      <dgm:spPr/>
    </dgm:pt>
    <dgm:pt modelId="{D8D7C747-1F6A-4ECE-8662-323DDAA8EA06}" type="pres">
      <dgm:prSet presAssocID="{58E49ABD-9976-4D6B-900B-8E990B889D2F}" presName="chevron1" presStyleLbl="alignNode1" presStyleIdx="0" presStyleCnt="21"/>
      <dgm:spPr/>
    </dgm:pt>
    <dgm:pt modelId="{82F2A355-284C-490B-8DB7-3651D456F759}" type="pres">
      <dgm:prSet presAssocID="{58E49ABD-9976-4D6B-900B-8E990B889D2F}" presName="chevron2" presStyleLbl="alignNode1" presStyleIdx="1" presStyleCnt="21"/>
      <dgm:spPr/>
    </dgm:pt>
    <dgm:pt modelId="{25299178-19D9-4BBE-A045-F61D3B4137ED}" type="pres">
      <dgm:prSet presAssocID="{58E49ABD-9976-4D6B-900B-8E990B889D2F}" presName="chevron3" presStyleLbl="alignNode1" presStyleIdx="2" presStyleCnt="21"/>
      <dgm:spPr/>
    </dgm:pt>
    <dgm:pt modelId="{6D949E4D-C2DB-4DC7-BBA3-E2389F4C8C1B}" type="pres">
      <dgm:prSet presAssocID="{58E49ABD-9976-4D6B-900B-8E990B889D2F}" presName="chevron4" presStyleLbl="alignNode1" presStyleIdx="3" presStyleCnt="21"/>
      <dgm:spPr/>
    </dgm:pt>
    <dgm:pt modelId="{72B0ED80-AE21-422B-8E51-03ED8610B56D}" type="pres">
      <dgm:prSet presAssocID="{58E49ABD-9976-4D6B-900B-8E990B889D2F}" presName="chevron5" presStyleLbl="alignNode1" presStyleIdx="4" presStyleCnt="21"/>
      <dgm:spPr/>
    </dgm:pt>
    <dgm:pt modelId="{10CAD1E5-321F-448A-BD58-E2AFB557DC94}" type="pres">
      <dgm:prSet presAssocID="{58E49ABD-9976-4D6B-900B-8E990B889D2F}" presName="chevron6" presStyleLbl="alignNode1" presStyleIdx="5" presStyleCnt="21"/>
      <dgm:spPr/>
    </dgm:pt>
    <dgm:pt modelId="{DE0D8F25-AF4A-41BA-A36A-835542D19259}" type="pres">
      <dgm:prSet presAssocID="{58E49ABD-9976-4D6B-900B-8E990B889D2F}" presName="chevron7" presStyleLbl="alignNode1" presStyleIdx="6" presStyleCnt="21"/>
      <dgm:spPr/>
    </dgm:pt>
    <dgm:pt modelId="{4FD5337D-3948-41D8-A5D7-F7D2D5690ABB}" type="pres">
      <dgm:prSet presAssocID="{58E49ABD-9976-4D6B-900B-8E990B889D2F}" presName="childtext" presStyleLbl="solidFgAcc1" presStyleIdx="0" presStyleCnt="3" custScaleX="164629">
        <dgm:presLayoutVars>
          <dgm:chMax/>
          <dgm:chPref val="0"/>
          <dgm:bulletEnabled val="1"/>
        </dgm:presLayoutVars>
      </dgm:prSet>
      <dgm:spPr/>
    </dgm:pt>
    <dgm:pt modelId="{25D51E5B-F44D-457D-BF5E-9219E8AC3957}" type="pres">
      <dgm:prSet presAssocID="{D771DF05-0438-463F-AE45-D29527FB7813}" presName="sibTrans" presStyleCnt="0"/>
      <dgm:spPr/>
    </dgm:pt>
    <dgm:pt modelId="{6246E891-B36D-4FB2-852E-C4A9409353A1}" type="pres">
      <dgm:prSet presAssocID="{C47A6A6A-09B6-4C04-BF9F-80288BAB8367}" presName="parenttextcomposite" presStyleCnt="0"/>
      <dgm:spPr/>
    </dgm:pt>
    <dgm:pt modelId="{6842158C-E4A0-405A-9BAD-082B9910E1C5}" type="pres">
      <dgm:prSet presAssocID="{C47A6A6A-09B6-4C04-BF9F-80288BAB8367}" presName="parenttext" presStyleLbl="revTx" presStyleIdx="1" presStyleCnt="3" custScaleX="142581" custScaleY="151099" custLinFactNeighborY="19672">
        <dgm:presLayoutVars>
          <dgm:chMax/>
          <dgm:chPref val="2"/>
          <dgm:bulletEnabled val="1"/>
        </dgm:presLayoutVars>
      </dgm:prSet>
      <dgm:spPr/>
    </dgm:pt>
    <dgm:pt modelId="{31CC4C4C-A009-475F-8104-0FF793FFE72C}" type="pres">
      <dgm:prSet presAssocID="{C47A6A6A-09B6-4C04-BF9F-80288BAB8367}" presName="composite" presStyleCnt="0"/>
      <dgm:spPr/>
    </dgm:pt>
    <dgm:pt modelId="{61CC719F-F04E-452E-BFBC-F9FADB96CF3B}" type="pres">
      <dgm:prSet presAssocID="{C47A6A6A-09B6-4C04-BF9F-80288BAB8367}" presName="chevron1" presStyleLbl="alignNode1" presStyleIdx="7" presStyleCnt="21"/>
      <dgm:spPr/>
    </dgm:pt>
    <dgm:pt modelId="{A01480A5-A883-4D68-AA29-2FAA67B9CD3E}" type="pres">
      <dgm:prSet presAssocID="{C47A6A6A-09B6-4C04-BF9F-80288BAB8367}" presName="chevron2" presStyleLbl="alignNode1" presStyleIdx="8" presStyleCnt="21"/>
      <dgm:spPr/>
    </dgm:pt>
    <dgm:pt modelId="{20F519B1-40C2-4882-8FCF-EDAF8AAADF1D}" type="pres">
      <dgm:prSet presAssocID="{C47A6A6A-09B6-4C04-BF9F-80288BAB8367}" presName="chevron3" presStyleLbl="alignNode1" presStyleIdx="9" presStyleCnt="21"/>
      <dgm:spPr/>
    </dgm:pt>
    <dgm:pt modelId="{FAC19350-5CDF-49A5-BE21-C941C6AA5E30}" type="pres">
      <dgm:prSet presAssocID="{C47A6A6A-09B6-4C04-BF9F-80288BAB8367}" presName="chevron4" presStyleLbl="alignNode1" presStyleIdx="10" presStyleCnt="21"/>
      <dgm:spPr/>
    </dgm:pt>
    <dgm:pt modelId="{0882D26B-D396-4FA9-81B8-7343406E2AA7}" type="pres">
      <dgm:prSet presAssocID="{C47A6A6A-09B6-4C04-BF9F-80288BAB8367}" presName="chevron5" presStyleLbl="alignNode1" presStyleIdx="11" presStyleCnt="21"/>
      <dgm:spPr/>
    </dgm:pt>
    <dgm:pt modelId="{2D31995E-1F65-450A-9D8F-52B2D773E093}" type="pres">
      <dgm:prSet presAssocID="{C47A6A6A-09B6-4C04-BF9F-80288BAB8367}" presName="chevron6" presStyleLbl="alignNode1" presStyleIdx="12" presStyleCnt="21"/>
      <dgm:spPr/>
    </dgm:pt>
    <dgm:pt modelId="{8D0FCF47-8F7A-4EDF-AE2F-25DFC5F63E8A}" type="pres">
      <dgm:prSet presAssocID="{C47A6A6A-09B6-4C04-BF9F-80288BAB8367}" presName="chevron7" presStyleLbl="alignNode1" presStyleIdx="13" presStyleCnt="21"/>
      <dgm:spPr/>
    </dgm:pt>
    <dgm:pt modelId="{D646CC7D-C2D0-4812-9EA5-84BEC8A6F1C8}" type="pres">
      <dgm:prSet presAssocID="{C47A6A6A-09B6-4C04-BF9F-80288BAB8367}" presName="childtext" presStyleLbl="solidFgAcc1" presStyleIdx="1" presStyleCnt="3" custScaleX="156503">
        <dgm:presLayoutVars>
          <dgm:chMax/>
          <dgm:chPref val="0"/>
          <dgm:bulletEnabled val="1"/>
        </dgm:presLayoutVars>
      </dgm:prSet>
      <dgm:spPr/>
    </dgm:pt>
    <dgm:pt modelId="{FA3FB814-C58B-4A93-BA09-ACBFB4BA2BA7}" type="pres">
      <dgm:prSet presAssocID="{0F84C814-19F8-4F22-BF2D-0571C56D1EEB}" presName="sibTrans" presStyleCnt="0"/>
      <dgm:spPr/>
    </dgm:pt>
    <dgm:pt modelId="{A693F5EA-E72A-42C4-A8CC-F1750EDDAFEB}" type="pres">
      <dgm:prSet presAssocID="{FE1803B6-A86D-4387-B7B2-AE4A6F70B8E9}" presName="parenttextcomposite" presStyleCnt="0"/>
      <dgm:spPr/>
    </dgm:pt>
    <dgm:pt modelId="{824795A7-71E4-4E2F-B955-6F042DBDF121}" type="pres">
      <dgm:prSet presAssocID="{FE1803B6-A86D-4387-B7B2-AE4A6F70B8E9}" presName="parenttext" presStyleLbl="revTx" presStyleIdx="2" presStyleCnt="3" custScaleX="157182" custScaleY="112395">
        <dgm:presLayoutVars>
          <dgm:chMax/>
          <dgm:chPref val="2"/>
          <dgm:bulletEnabled val="1"/>
        </dgm:presLayoutVars>
      </dgm:prSet>
      <dgm:spPr/>
    </dgm:pt>
    <dgm:pt modelId="{065DA38F-2A55-4469-8A3E-D9E343309C3C}" type="pres">
      <dgm:prSet presAssocID="{FE1803B6-A86D-4387-B7B2-AE4A6F70B8E9}" presName="composite" presStyleCnt="0"/>
      <dgm:spPr/>
    </dgm:pt>
    <dgm:pt modelId="{BF8BFAFC-5250-4487-B540-57603648632A}" type="pres">
      <dgm:prSet presAssocID="{FE1803B6-A86D-4387-B7B2-AE4A6F70B8E9}" presName="chevron1" presStyleLbl="alignNode1" presStyleIdx="14" presStyleCnt="21"/>
      <dgm:spPr/>
    </dgm:pt>
    <dgm:pt modelId="{17F9E172-8B62-4BC0-8FF1-5B8FBB326D32}" type="pres">
      <dgm:prSet presAssocID="{FE1803B6-A86D-4387-B7B2-AE4A6F70B8E9}" presName="chevron2" presStyleLbl="alignNode1" presStyleIdx="15" presStyleCnt="21"/>
      <dgm:spPr/>
    </dgm:pt>
    <dgm:pt modelId="{0AF64DE7-5E0E-4664-816A-1F0B8285B21A}" type="pres">
      <dgm:prSet presAssocID="{FE1803B6-A86D-4387-B7B2-AE4A6F70B8E9}" presName="chevron3" presStyleLbl="alignNode1" presStyleIdx="16" presStyleCnt="21"/>
      <dgm:spPr/>
    </dgm:pt>
    <dgm:pt modelId="{CBCBB42F-A5F2-47BE-ACC4-2416125D1670}" type="pres">
      <dgm:prSet presAssocID="{FE1803B6-A86D-4387-B7B2-AE4A6F70B8E9}" presName="chevron4" presStyleLbl="alignNode1" presStyleIdx="17" presStyleCnt="21"/>
      <dgm:spPr/>
    </dgm:pt>
    <dgm:pt modelId="{BC94253A-5E50-44AD-B657-1FA2229EDD99}" type="pres">
      <dgm:prSet presAssocID="{FE1803B6-A86D-4387-B7B2-AE4A6F70B8E9}" presName="chevron5" presStyleLbl="alignNode1" presStyleIdx="18" presStyleCnt="21"/>
      <dgm:spPr/>
    </dgm:pt>
    <dgm:pt modelId="{7BA25243-3DA1-4CB1-AA4E-B6784459150C}" type="pres">
      <dgm:prSet presAssocID="{FE1803B6-A86D-4387-B7B2-AE4A6F70B8E9}" presName="chevron6" presStyleLbl="alignNode1" presStyleIdx="19" presStyleCnt="21"/>
      <dgm:spPr/>
    </dgm:pt>
    <dgm:pt modelId="{C33636E6-143D-46E3-85B5-C51A570CF199}" type="pres">
      <dgm:prSet presAssocID="{FE1803B6-A86D-4387-B7B2-AE4A6F70B8E9}" presName="chevron7" presStyleLbl="alignNode1" presStyleIdx="20" presStyleCnt="21"/>
      <dgm:spPr/>
    </dgm:pt>
    <dgm:pt modelId="{C4642ED1-CD8A-469C-BCDC-5C31F79A9D84}" type="pres">
      <dgm:prSet presAssocID="{FE1803B6-A86D-4387-B7B2-AE4A6F70B8E9}" presName="childtext" presStyleLbl="solidFgAcc1" presStyleIdx="2" presStyleCnt="3" custScaleX="163764">
        <dgm:presLayoutVars>
          <dgm:chMax/>
          <dgm:chPref val="0"/>
          <dgm:bulletEnabled val="1"/>
        </dgm:presLayoutVars>
      </dgm:prSet>
      <dgm:spPr/>
    </dgm:pt>
  </dgm:ptLst>
  <dgm:cxnLst>
    <dgm:cxn modelId="{275AEE21-9CC4-4F6F-9ED0-28DB23E89F4C}" type="presOf" srcId="{257B708B-E403-44B7-B9E6-A1791CF1B2CD}" destId="{88CB9D87-C4C5-46E8-A39C-FD8CA166516A}" srcOrd="0" destOrd="0" presId="urn:microsoft.com/office/officeart/2008/layout/VerticalAccentList"/>
    <dgm:cxn modelId="{491B5F62-38D0-4369-B927-C2D5F00D5DA2}" type="presOf" srcId="{58E49ABD-9976-4D6B-900B-8E990B889D2F}" destId="{85F36E19-792B-466F-A409-4FA484A7CB17}" srcOrd="0" destOrd="0" presId="urn:microsoft.com/office/officeart/2008/layout/VerticalAccentList"/>
    <dgm:cxn modelId="{A035BE4B-F4D1-4AC2-A8E6-B202694EA0DC}" srcId="{257B708B-E403-44B7-B9E6-A1791CF1B2CD}" destId="{FE1803B6-A86D-4387-B7B2-AE4A6F70B8E9}" srcOrd="2" destOrd="0" parTransId="{91EA7B37-C626-4060-A43B-5C4094FADFA6}" sibTransId="{0B98550E-8E7E-4753-82AE-58EF3DD85368}"/>
    <dgm:cxn modelId="{BCD6A27B-A8A2-4889-BCD0-20EA6146DB99}" type="presOf" srcId="{FE1803B6-A86D-4387-B7B2-AE4A6F70B8E9}" destId="{824795A7-71E4-4E2F-B955-6F042DBDF121}" srcOrd="0" destOrd="0" presId="urn:microsoft.com/office/officeart/2008/layout/VerticalAccentList"/>
    <dgm:cxn modelId="{3792B37B-C675-4FDC-90AE-BD1CEBC38D55}" srcId="{257B708B-E403-44B7-B9E6-A1791CF1B2CD}" destId="{58E49ABD-9976-4D6B-900B-8E990B889D2F}" srcOrd="0" destOrd="0" parTransId="{4FE88406-A944-47BC-A301-2504B857D3BB}" sibTransId="{D771DF05-0438-463F-AE45-D29527FB7813}"/>
    <dgm:cxn modelId="{12C7A37D-0B11-4E9A-9205-2070ECB77FC0}" type="presOf" srcId="{5CA6A3F0-441F-4889-85E0-0739A3A960D3}" destId="{D646CC7D-C2D0-4812-9EA5-84BEC8A6F1C8}" srcOrd="0" destOrd="0" presId="urn:microsoft.com/office/officeart/2008/layout/VerticalAccentList"/>
    <dgm:cxn modelId="{99813984-91D8-4F4E-AAE4-17DFD2D74CF4}" srcId="{58E49ABD-9976-4D6B-900B-8E990B889D2F}" destId="{3C9DE6F8-F7D6-4C69-9F40-773A7D79C81A}" srcOrd="0" destOrd="0" parTransId="{218E2FF5-E254-46D4-B6A3-0DBABB6EF4C3}" sibTransId="{D7BE1574-946B-456E-A5E9-9C4580AC9F35}"/>
    <dgm:cxn modelId="{72F4CEBC-E1D8-4523-8B8A-572D5EAB6B5B}" srcId="{C47A6A6A-09B6-4C04-BF9F-80288BAB8367}" destId="{5CA6A3F0-441F-4889-85E0-0739A3A960D3}" srcOrd="0" destOrd="0" parTransId="{D0CC590B-5A37-4C5B-A509-CB51289E3033}" sibTransId="{4439E5B1-84EB-4F04-A848-14D7621F7815}"/>
    <dgm:cxn modelId="{04D510C2-6FEF-4C07-85F1-6AC0FD59A963}" type="presOf" srcId="{C47A6A6A-09B6-4C04-BF9F-80288BAB8367}" destId="{6842158C-E4A0-405A-9BAD-082B9910E1C5}" srcOrd="0" destOrd="0" presId="urn:microsoft.com/office/officeart/2008/layout/VerticalAccentList"/>
    <dgm:cxn modelId="{709966C2-4BED-427A-9E31-ECD9FECDB915}" type="presOf" srcId="{3C9DE6F8-F7D6-4C69-9F40-773A7D79C81A}" destId="{4FD5337D-3948-41D8-A5D7-F7D2D5690ABB}" srcOrd="0" destOrd="0" presId="urn:microsoft.com/office/officeart/2008/layout/VerticalAccentList"/>
    <dgm:cxn modelId="{4C3F0CC9-01AC-4592-AAAD-638B5AB92F78}" type="presOf" srcId="{2D17DF57-B632-4F66-8457-87711FAA2BD7}" destId="{C4642ED1-CD8A-469C-BCDC-5C31F79A9D84}" srcOrd="0" destOrd="0" presId="urn:microsoft.com/office/officeart/2008/layout/VerticalAccentList"/>
    <dgm:cxn modelId="{D98053E6-0090-4694-B3DA-438464399C2B}" srcId="{257B708B-E403-44B7-B9E6-A1791CF1B2CD}" destId="{C47A6A6A-09B6-4C04-BF9F-80288BAB8367}" srcOrd="1" destOrd="0" parTransId="{764DECB3-16F1-4DF9-9368-5049C2DAF8D8}" sibTransId="{0F84C814-19F8-4F22-BF2D-0571C56D1EEB}"/>
    <dgm:cxn modelId="{09341DFC-AE5D-4C59-B49D-5B807821E718}" srcId="{FE1803B6-A86D-4387-B7B2-AE4A6F70B8E9}" destId="{2D17DF57-B632-4F66-8457-87711FAA2BD7}" srcOrd="0" destOrd="0" parTransId="{0122268D-D7FA-4ED2-8998-5B3EC136089D}" sibTransId="{1D3FF8DF-083F-4704-B098-F5ABC0188400}"/>
    <dgm:cxn modelId="{B0E75772-BCD9-4496-8B20-E58B95C4EE96}" type="presParOf" srcId="{88CB9D87-C4C5-46E8-A39C-FD8CA166516A}" destId="{D997B897-4C44-4232-8C81-C4249D7853DD}" srcOrd="0" destOrd="0" presId="urn:microsoft.com/office/officeart/2008/layout/VerticalAccentList"/>
    <dgm:cxn modelId="{810DDAC0-1086-412D-AF5B-5A635099C0F7}" type="presParOf" srcId="{D997B897-4C44-4232-8C81-C4249D7853DD}" destId="{85F36E19-792B-466F-A409-4FA484A7CB17}" srcOrd="0" destOrd="0" presId="urn:microsoft.com/office/officeart/2008/layout/VerticalAccentList"/>
    <dgm:cxn modelId="{3BE158BA-59DC-4CD0-BE28-D91254C55568}" type="presParOf" srcId="{88CB9D87-C4C5-46E8-A39C-FD8CA166516A}" destId="{44397503-668C-4E28-997E-E54CEAE873E4}" srcOrd="1" destOrd="0" presId="urn:microsoft.com/office/officeart/2008/layout/VerticalAccentList"/>
    <dgm:cxn modelId="{1F602368-8D50-4E57-A45B-41E2D46F79A9}" type="presParOf" srcId="{44397503-668C-4E28-997E-E54CEAE873E4}" destId="{D8D7C747-1F6A-4ECE-8662-323DDAA8EA06}" srcOrd="0" destOrd="0" presId="urn:microsoft.com/office/officeart/2008/layout/VerticalAccentList"/>
    <dgm:cxn modelId="{9B5B6A0C-A85A-4C59-A949-6A981FBC0A68}" type="presParOf" srcId="{44397503-668C-4E28-997E-E54CEAE873E4}" destId="{82F2A355-284C-490B-8DB7-3651D456F759}" srcOrd="1" destOrd="0" presId="urn:microsoft.com/office/officeart/2008/layout/VerticalAccentList"/>
    <dgm:cxn modelId="{63E34183-1D47-421D-B793-1B88EAFFAC05}" type="presParOf" srcId="{44397503-668C-4E28-997E-E54CEAE873E4}" destId="{25299178-19D9-4BBE-A045-F61D3B4137ED}" srcOrd="2" destOrd="0" presId="urn:microsoft.com/office/officeart/2008/layout/VerticalAccentList"/>
    <dgm:cxn modelId="{EB9CFC69-98AA-4E93-97DF-357FFC586EB4}" type="presParOf" srcId="{44397503-668C-4E28-997E-E54CEAE873E4}" destId="{6D949E4D-C2DB-4DC7-BBA3-E2389F4C8C1B}" srcOrd="3" destOrd="0" presId="urn:microsoft.com/office/officeart/2008/layout/VerticalAccentList"/>
    <dgm:cxn modelId="{B8D6B357-C4E9-4A85-9E80-1B457E873DFA}" type="presParOf" srcId="{44397503-668C-4E28-997E-E54CEAE873E4}" destId="{72B0ED80-AE21-422B-8E51-03ED8610B56D}" srcOrd="4" destOrd="0" presId="urn:microsoft.com/office/officeart/2008/layout/VerticalAccentList"/>
    <dgm:cxn modelId="{2D2E0F56-093F-4DA7-AC69-F4B3731B72CB}" type="presParOf" srcId="{44397503-668C-4E28-997E-E54CEAE873E4}" destId="{10CAD1E5-321F-448A-BD58-E2AFB557DC94}" srcOrd="5" destOrd="0" presId="urn:microsoft.com/office/officeart/2008/layout/VerticalAccentList"/>
    <dgm:cxn modelId="{54F8FFAA-5A1B-4802-A741-CAD02A43B195}" type="presParOf" srcId="{44397503-668C-4E28-997E-E54CEAE873E4}" destId="{DE0D8F25-AF4A-41BA-A36A-835542D19259}" srcOrd="6" destOrd="0" presId="urn:microsoft.com/office/officeart/2008/layout/VerticalAccentList"/>
    <dgm:cxn modelId="{3F05D8EA-E2B7-4E48-A926-9B36C46113ED}" type="presParOf" srcId="{44397503-668C-4E28-997E-E54CEAE873E4}" destId="{4FD5337D-3948-41D8-A5D7-F7D2D5690ABB}" srcOrd="7" destOrd="0" presId="urn:microsoft.com/office/officeart/2008/layout/VerticalAccentList"/>
    <dgm:cxn modelId="{98330E61-05A2-44D1-BF03-B1399ACDA4DF}" type="presParOf" srcId="{88CB9D87-C4C5-46E8-A39C-FD8CA166516A}" destId="{25D51E5B-F44D-457D-BF5E-9219E8AC3957}" srcOrd="2" destOrd="0" presId="urn:microsoft.com/office/officeart/2008/layout/VerticalAccentList"/>
    <dgm:cxn modelId="{04EFA3DE-CC89-44A4-840F-BC0242803AE6}" type="presParOf" srcId="{88CB9D87-C4C5-46E8-A39C-FD8CA166516A}" destId="{6246E891-B36D-4FB2-852E-C4A9409353A1}" srcOrd="3" destOrd="0" presId="urn:microsoft.com/office/officeart/2008/layout/VerticalAccentList"/>
    <dgm:cxn modelId="{8C815A01-84C5-44CB-B58C-62107E07A764}" type="presParOf" srcId="{6246E891-B36D-4FB2-852E-C4A9409353A1}" destId="{6842158C-E4A0-405A-9BAD-082B9910E1C5}" srcOrd="0" destOrd="0" presId="urn:microsoft.com/office/officeart/2008/layout/VerticalAccentList"/>
    <dgm:cxn modelId="{87FC296B-4437-4945-B2E8-30F6F2F3DB2F}" type="presParOf" srcId="{88CB9D87-C4C5-46E8-A39C-FD8CA166516A}" destId="{31CC4C4C-A009-475F-8104-0FF793FFE72C}" srcOrd="4" destOrd="0" presId="urn:microsoft.com/office/officeart/2008/layout/VerticalAccentList"/>
    <dgm:cxn modelId="{2321F078-8E3A-4757-87C3-663BF5D0659A}" type="presParOf" srcId="{31CC4C4C-A009-475F-8104-0FF793FFE72C}" destId="{61CC719F-F04E-452E-BFBC-F9FADB96CF3B}" srcOrd="0" destOrd="0" presId="urn:microsoft.com/office/officeart/2008/layout/VerticalAccentList"/>
    <dgm:cxn modelId="{900DF370-2623-48A4-B84E-BC9CD8272FFC}" type="presParOf" srcId="{31CC4C4C-A009-475F-8104-0FF793FFE72C}" destId="{A01480A5-A883-4D68-AA29-2FAA67B9CD3E}" srcOrd="1" destOrd="0" presId="urn:microsoft.com/office/officeart/2008/layout/VerticalAccentList"/>
    <dgm:cxn modelId="{ACE72220-57AB-4C4B-BB8D-A166BF6CB5EE}" type="presParOf" srcId="{31CC4C4C-A009-475F-8104-0FF793FFE72C}" destId="{20F519B1-40C2-4882-8FCF-EDAF8AAADF1D}" srcOrd="2" destOrd="0" presId="urn:microsoft.com/office/officeart/2008/layout/VerticalAccentList"/>
    <dgm:cxn modelId="{E7CC9A36-B21D-4BD9-9607-5A139BB69D29}" type="presParOf" srcId="{31CC4C4C-A009-475F-8104-0FF793FFE72C}" destId="{FAC19350-5CDF-49A5-BE21-C941C6AA5E30}" srcOrd="3" destOrd="0" presId="urn:microsoft.com/office/officeart/2008/layout/VerticalAccentList"/>
    <dgm:cxn modelId="{22121B4C-A0C7-4DC4-AA4A-159DDB446FDA}" type="presParOf" srcId="{31CC4C4C-A009-475F-8104-0FF793FFE72C}" destId="{0882D26B-D396-4FA9-81B8-7343406E2AA7}" srcOrd="4" destOrd="0" presId="urn:microsoft.com/office/officeart/2008/layout/VerticalAccentList"/>
    <dgm:cxn modelId="{862A49E2-72CE-4AEC-A42B-7BFA8D345984}" type="presParOf" srcId="{31CC4C4C-A009-475F-8104-0FF793FFE72C}" destId="{2D31995E-1F65-450A-9D8F-52B2D773E093}" srcOrd="5" destOrd="0" presId="urn:microsoft.com/office/officeart/2008/layout/VerticalAccentList"/>
    <dgm:cxn modelId="{77CF286D-432B-46A8-BC1E-9491237B8D2C}" type="presParOf" srcId="{31CC4C4C-A009-475F-8104-0FF793FFE72C}" destId="{8D0FCF47-8F7A-4EDF-AE2F-25DFC5F63E8A}" srcOrd="6" destOrd="0" presId="urn:microsoft.com/office/officeart/2008/layout/VerticalAccentList"/>
    <dgm:cxn modelId="{A1176488-1967-44AB-84E2-7C4D29789ED0}" type="presParOf" srcId="{31CC4C4C-A009-475F-8104-0FF793FFE72C}" destId="{D646CC7D-C2D0-4812-9EA5-84BEC8A6F1C8}" srcOrd="7" destOrd="0" presId="urn:microsoft.com/office/officeart/2008/layout/VerticalAccentList"/>
    <dgm:cxn modelId="{8A802C81-E647-4D6C-A520-E1DDC7E105C5}" type="presParOf" srcId="{88CB9D87-C4C5-46E8-A39C-FD8CA166516A}" destId="{FA3FB814-C58B-4A93-BA09-ACBFB4BA2BA7}" srcOrd="5" destOrd="0" presId="urn:microsoft.com/office/officeart/2008/layout/VerticalAccentList"/>
    <dgm:cxn modelId="{D2158D81-4496-49BF-8C76-27AAC64E2330}" type="presParOf" srcId="{88CB9D87-C4C5-46E8-A39C-FD8CA166516A}" destId="{A693F5EA-E72A-42C4-A8CC-F1750EDDAFEB}" srcOrd="6" destOrd="0" presId="urn:microsoft.com/office/officeart/2008/layout/VerticalAccentList"/>
    <dgm:cxn modelId="{BACBEBF8-7BF0-4AD1-B915-031E445B00EB}" type="presParOf" srcId="{A693F5EA-E72A-42C4-A8CC-F1750EDDAFEB}" destId="{824795A7-71E4-4E2F-B955-6F042DBDF121}" srcOrd="0" destOrd="0" presId="urn:microsoft.com/office/officeart/2008/layout/VerticalAccentList"/>
    <dgm:cxn modelId="{07C96DCC-0D81-4EE3-90C0-8C03EFB8077A}" type="presParOf" srcId="{88CB9D87-C4C5-46E8-A39C-FD8CA166516A}" destId="{065DA38F-2A55-4469-8A3E-D9E343309C3C}" srcOrd="7" destOrd="0" presId="urn:microsoft.com/office/officeart/2008/layout/VerticalAccentList"/>
    <dgm:cxn modelId="{69E473E4-6396-4B91-B1B6-B6F12CFF5666}" type="presParOf" srcId="{065DA38F-2A55-4469-8A3E-D9E343309C3C}" destId="{BF8BFAFC-5250-4487-B540-57603648632A}" srcOrd="0" destOrd="0" presId="urn:microsoft.com/office/officeart/2008/layout/VerticalAccentList"/>
    <dgm:cxn modelId="{DA9B135B-DA08-4AB9-9C15-F944318AB8FA}" type="presParOf" srcId="{065DA38F-2A55-4469-8A3E-D9E343309C3C}" destId="{17F9E172-8B62-4BC0-8FF1-5B8FBB326D32}" srcOrd="1" destOrd="0" presId="urn:microsoft.com/office/officeart/2008/layout/VerticalAccentList"/>
    <dgm:cxn modelId="{A2727515-8CAC-4821-B641-9724016B972B}" type="presParOf" srcId="{065DA38F-2A55-4469-8A3E-D9E343309C3C}" destId="{0AF64DE7-5E0E-4664-816A-1F0B8285B21A}" srcOrd="2" destOrd="0" presId="urn:microsoft.com/office/officeart/2008/layout/VerticalAccentList"/>
    <dgm:cxn modelId="{26E66554-5FD2-46A5-B911-7E151D141C3D}" type="presParOf" srcId="{065DA38F-2A55-4469-8A3E-D9E343309C3C}" destId="{CBCBB42F-A5F2-47BE-ACC4-2416125D1670}" srcOrd="3" destOrd="0" presId="urn:microsoft.com/office/officeart/2008/layout/VerticalAccentList"/>
    <dgm:cxn modelId="{9AC8C037-5C7D-4F9A-BF74-8F3821F2580F}" type="presParOf" srcId="{065DA38F-2A55-4469-8A3E-D9E343309C3C}" destId="{BC94253A-5E50-44AD-B657-1FA2229EDD99}" srcOrd="4" destOrd="0" presId="urn:microsoft.com/office/officeart/2008/layout/VerticalAccentList"/>
    <dgm:cxn modelId="{7B88D4B9-B2C3-4594-A588-0BC78D977C90}" type="presParOf" srcId="{065DA38F-2A55-4469-8A3E-D9E343309C3C}" destId="{7BA25243-3DA1-4CB1-AA4E-B6784459150C}" srcOrd="5" destOrd="0" presId="urn:microsoft.com/office/officeart/2008/layout/VerticalAccentList"/>
    <dgm:cxn modelId="{BF90EA9A-954A-41F3-9078-12EC49B58609}" type="presParOf" srcId="{065DA38F-2A55-4469-8A3E-D9E343309C3C}" destId="{C33636E6-143D-46E3-85B5-C51A570CF199}" srcOrd="6" destOrd="0" presId="urn:microsoft.com/office/officeart/2008/layout/VerticalAccentList"/>
    <dgm:cxn modelId="{66F73925-2782-4A80-BEEA-E118E6CB575F}" type="presParOf" srcId="{065DA38F-2A55-4469-8A3E-D9E343309C3C}" destId="{C4642ED1-CD8A-469C-BCDC-5C31F79A9D8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36E19-792B-466F-A409-4FA484A7CB17}">
      <dsp:nvSpPr>
        <dsp:cNvPr id="0" name=""/>
        <dsp:cNvSpPr/>
      </dsp:nvSpPr>
      <dsp:spPr>
        <a:xfrm>
          <a:off x="293440" y="1333"/>
          <a:ext cx="6243678" cy="32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Recognized by National Tsunami Ready Board, Will request for UNESCO-IOC Tsunami Ready Recognition</a:t>
          </a:r>
          <a:endParaRPr lang="en-ID" sz="2000" b="1" kern="1200" dirty="0">
            <a:solidFill>
              <a:srgbClr val="C00000"/>
            </a:solidFill>
          </a:endParaRPr>
        </a:p>
      </dsp:txBody>
      <dsp:txXfrm>
        <a:off x="293440" y="1333"/>
        <a:ext cx="6243678" cy="322944"/>
      </dsp:txXfrm>
    </dsp:sp>
    <dsp:sp modelId="{D8D7C747-1F6A-4ECE-8662-323DDAA8EA06}">
      <dsp:nvSpPr>
        <dsp:cNvPr id="0" name=""/>
        <dsp:cNvSpPr/>
      </dsp:nvSpPr>
      <dsp:spPr>
        <a:xfrm>
          <a:off x="1682495" y="324278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2A355-284C-490B-8DB7-3651D456F759}">
      <dsp:nvSpPr>
        <dsp:cNvPr id="0" name=""/>
        <dsp:cNvSpPr/>
      </dsp:nvSpPr>
      <dsp:spPr>
        <a:xfrm>
          <a:off x="2278927" y="324278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99178-19D9-4BBE-A045-F61D3B4137ED}">
      <dsp:nvSpPr>
        <dsp:cNvPr id="0" name=""/>
        <dsp:cNvSpPr/>
      </dsp:nvSpPr>
      <dsp:spPr>
        <a:xfrm>
          <a:off x="2875830" y="324278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49E4D-C2DB-4DC7-BBA3-E2389F4C8C1B}">
      <dsp:nvSpPr>
        <dsp:cNvPr id="0" name=""/>
        <dsp:cNvSpPr/>
      </dsp:nvSpPr>
      <dsp:spPr>
        <a:xfrm>
          <a:off x="3472262" y="324278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0ED80-AE21-422B-8E51-03ED8610B56D}">
      <dsp:nvSpPr>
        <dsp:cNvPr id="0" name=""/>
        <dsp:cNvSpPr/>
      </dsp:nvSpPr>
      <dsp:spPr>
        <a:xfrm>
          <a:off x="4069165" y="324278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AD1E5-321F-448A-BD58-E2AFB557DC94}">
      <dsp:nvSpPr>
        <dsp:cNvPr id="0" name=""/>
        <dsp:cNvSpPr/>
      </dsp:nvSpPr>
      <dsp:spPr>
        <a:xfrm>
          <a:off x="4665597" y="324278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D8F25-AF4A-41BA-A36A-835542D19259}">
      <dsp:nvSpPr>
        <dsp:cNvPr id="0" name=""/>
        <dsp:cNvSpPr/>
      </dsp:nvSpPr>
      <dsp:spPr>
        <a:xfrm>
          <a:off x="5262500" y="324278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5337D-3948-41D8-A5D7-F7D2D5690ABB}">
      <dsp:nvSpPr>
        <dsp:cNvPr id="0" name=""/>
        <dsp:cNvSpPr/>
      </dsp:nvSpPr>
      <dsp:spPr>
        <a:xfrm>
          <a:off x="293440" y="402859"/>
          <a:ext cx="7076662" cy="6286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Yogyakarta, Ambon, Bali, West Sumatera</a:t>
          </a:r>
          <a:endParaRPr lang="en-ID" sz="2800" kern="1200" dirty="0"/>
        </a:p>
      </dsp:txBody>
      <dsp:txXfrm>
        <a:off x="293440" y="402859"/>
        <a:ext cx="7076662" cy="628650"/>
      </dsp:txXfrm>
    </dsp:sp>
    <dsp:sp modelId="{6842158C-E4A0-405A-9BAD-082B9910E1C5}">
      <dsp:nvSpPr>
        <dsp:cNvPr id="0" name=""/>
        <dsp:cNvSpPr/>
      </dsp:nvSpPr>
      <dsp:spPr>
        <a:xfrm>
          <a:off x="293440" y="1232647"/>
          <a:ext cx="6050264" cy="582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Waiting for recognition by National Tsunami Ready Board, and will request for UNESCO-IOC Tsunami Ready Recognition</a:t>
          </a:r>
          <a:endParaRPr lang="en-ID" sz="1800" b="1" kern="1200" dirty="0">
            <a:solidFill>
              <a:srgbClr val="C00000"/>
            </a:solidFill>
          </a:endParaRPr>
        </a:p>
      </dsp:txBody>
      <dsp:txXfrm>
        <a:off x="293440" y="1232647"/>
        <a:ext cx="6050264" cy="582883"/>
      </dsp:txXfrm>
    </dsp:sp>
    <dsp:sp modelId="{61CC719F-F04E-452E-BFBC-F9FADB96CF3B}">
      <dsp:nvSpPr>
        <dsp:cNvPr id="0" name=""/>
        <dsp:cNvSpPr/>
      </dsp:nvSpPr>
      <dsp:spPr>
        <a:xfrm>
          <a:off x="1507845" y="1739643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480A5-A883-4D68-AA29-2FAA67B9CD3E}">
      <dsp:nvSpPr>
        <dsp:cNvPr id="0" name=""/>
        <dsp:cNvSpPr/>
      </dsp:nvSpPr>
      <dsp:spPr>
        <a:xfrm>
          <a:off x="2104277" y="1739643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519B1-40C2-4882-8FCF-EDAF8AAADF1D}">
      <dsp:nvSpPr>
        <dsp:cNvPr id="0" name=""/>
        <dsp:cNvSpPr/>
      </dsp:nvSpPr>
      <dsp:spPr>
        <a:xfrm>
          <a:off x="2701180" y="1739643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19350-5CDF-49A5-BE21-C941C6AA5E30}">
      <dsp:nvSpPr>
        <dsp:cNvPr id="0" name=""/>
        <dsp:cNvSpPr/>
      </dsp:nvSpPr>
      <dsp:spPr>
        <a:xfrm>
          <a:off x="3297612" y="1739643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2D26B-D396-4FA9-81B8-7343406E2AA7}">
      <dsp:nvSpPr>
        <dsp:cNvPr id="0" name=""/>
        <dsp:cNvSpPr/>
      </dsp:nvSpPr>
      <dsp:spPr>
        <a:xfrm>
          <a:off x="3894515" y="1739643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1995E-1F65-450A-9D8F-52B2D773E093}">
      <dsp:nvSpPr>
        <dsp:cNvPr id="0" name=""/>
        <dsp:cNvSpPr/>
      </dsp:nvSpPr>
      <dsp:spPr>
        <a:xfrm>
          <a:off x="4490947" y="1739643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CF47-8F7A-4EDF-AE2F-25DFC5F63E8A}">
      <dsp:nvSpPr>
        <dsp:cNvPr id="0" name=""/>
        <dsp:cNvSpPr/>
      </dsp:nvSpPr>
      <dsp:spPr>
        <a:xfrm>
          <a:off x="5087850" y="1739643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6CC7D-C2D0-4812-9EA5-84BEC8A6F1C8}">
      <dsp:nvSpPr>
        <dsp:cNvPr id="0" name=""/>
        <dsp:cNvSpPr/>
      </dsp:nvSpPr>
      <dsp:spPr>
        <a:xfrm>
          <a:off x="293440" y="1818225"/>
          <a:ext cx="6727362" cy="6286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West Java &amp; Banten</a:t>
          </a:r>
          <a:endParaRPr lang="en-ID" sz="2800" b="0" kern="1200" dirty="0"/>
        </a:p>
      </dsp:txBody>
      <dsp:txXfrm>
        <a:off x="293440" y="1818225"/>
        <a:ext cx="6727362" cy="628650"/>
      </dsp:txXfrm>
    </dsp:sp>
    <dsp:sp modelId="{824795A7-71E4-4E2F-B955-6F042DBDF121}">
      <dsp:nvSpPr>
        <dsp:cNvPr id="0" name=""/>
        <dsp:cNvSpPr/>
      </dsp:nvSpPr>
      <dsp:spPr>
        <a:xfrm>
          <a:off x="293440" y="2572126"/>
          <a:ext cx="6669841" cy="433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Will be submitted to National Tsunami Ready Board</a:t>
          </a:r>
          <a:endParaRPr lang="en-ID" sz="1800" b="1" kern="1200" dirty="0">
            <a:solidFill>
              <a:srgbClr val="C00000"/>
            </a:solidFill>
          </a:endParaRPr>
        </a:p>
      </dsp:txBody>
      <dsp:txXfrm>
        <a:off x="293440" y="2572126"/>
        <a:ext cx="6669841" cy="433577"/>
      </dsp:txXfrm>
    </dsp:sp>
    <dsp:sp modelId="{BF8BFAFC-5250-4487-B540-57603648632A}">
      <dsp:nvSpPr>
        <dsp:cNvPr id="0" name=""/>
        <dsp:cNvSpPr/>
      </dsp:nvSpPr>
      <dsp:spPr>
        <a:xfrm>
          <a:off x="1663904" y="3005704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9E172-8B62-4BC0-8FF1-5B8FBB326D32}">
      <dsp:nvSpPr>
        <dsp:cNvPr id="0" name=""/>
        <dsp:cNvSpPr/>
      </dsp:nvSpPr>
      <dsp:spPr>
        <a:xfrm>
          <a:off x="2260336" y="3005704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64DE7-5E0E-4664-816A-1F0B8285B21A}">
      <dsp:nvSpPr>
        <dsp:cNvPr id="0" name=""/>
        <dsp:cNvSpPr/>
      </dsp:nvSpPr>
      <dsp:spPr>
        <a:xfrm>
          <a:off x="2857239" y="3005704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BB42F-A5F2-47BE-ACC4-2416125D1670}">
      <dsp:nvSpPr>
        <dsp:cNvPr id="0" name=""/>
        <dsp:cNvSpPr/>
      </dsp:nvSpPr>
      <dsp:spPr>
        <a:xfrm>
          <a:off x="3453671" y="3005704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4253A-5E50-44AD-B657-1FA2229EDD99}">
      <dsp:nvSpPr>
        <dsp:cNvPr id="0" name=""/>
        <dsp:cNvSpPr/>
      </dsp:nvSpPr>
      <dsp:spPr>
        <a:xfrm>
          <a:off x="4050574" y="3005704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25243-3DA1-4CB1-AA4E-B6784459150C}">
      <dsp:nvSpPr>
        <dsp:cNvPr id="0" name=""/>
        <dsp:cNvSpPr/>
      </dsp:nvSpPr>
      <dsp:spPr>
        <a:xfrm>
          <a:off x="4647005" y="3005704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636E6-143D-46E3-85B5-C51A570CF199}">
      <dsp:nvSpPr>
        <dsp:cNvPr id="0" name=""/>
        <dsp:cNvSpPr/>
      </dsp:nvSpPr>
      <dsp:spPr>
        <a:xfrm>
          <a:off x="5243909" y="3005704"/>
          <a:ext cx="992952" cy="7858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42ED1-CD8A-469C-BCDC-5C31F79A9D84}">
      <dsp:nvSpPr>
        <dsp:cNvPr id="0" name=""/>
        <dsp:cNvSpPr/>
      </dsp:nvSpPr>
      <dsp:spPr>
        <a:xfrm>
          <a:off x="293440" y="3084285"/>
          <a:ext cx="7039480" cy="6286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Aceh</a:t>
          </a:r>
          <a:endParaRPr lang="en-ID" sz="3200" kern="1200" dirty="0"/>
        </a:p>
      </dsp:txBody>
      <dsp:txXfrm>
        <a:off x="293440" y="3084285"/>
        <a:ext cx="7039480" cy="628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ECA1-CFEA-4EBD-8340-C93A7CE80D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E974F-D732-4E48-BE67-7CDA609F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E7B2-36CC-4AE7-8AF3-2FFA96412E38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088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656FE-615F-4D36-89E2-B4338C3477AB}"/>
              </a:ext>
            </a:extLst>
          </p:cNvPr>
          <p:cNvSpPr/>
          <p:nvPr userDrawn="1"/>
        </p:nvSpPr>
        <p:spPr>
          <a:xfrm>
            <a:off x="0" y="0"/>
            <a:ext cx="12192000" cy="1400783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0"/>
                </a:schemeClr>
              </a:gs>
              <a:gs pos="21000">
                <a:schemeClr val="accent1">
                  <a:lumMod val="50000"/>
                  <a:shade val="67500"/>
                  <a:satMod val="115000"/>
                </a:schemeClr>
              </a:gs>
              <a:gs pos="88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D0F9BB-C12C-4426-B159-EC91763DB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995" y="151611"/>
            <a:ext cx="2593107" cy="1058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861219D-6C89-3D27-024F-EDD5A3978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8" y="6380252"/>
            <a:ext cx="1313777" cy="3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3CD8-932A-E511-E0AF-95F9A821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CCA25-1A5C-4F58-3DBE-ECA58B4D6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A3262-C154-35D1-D793-A1388813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2F00-27DC-4B23-80A4-D222BF012077}" type="datetimeFigureOut">
              <a:rPr lang="en-IN" smtClean="0"/>
              <a:t>20-02-2024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4889-3FA2-BBBB-CAF2-E343B36C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896C-A610-6AB7-CABE-2445097E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7DEC-D179-48F7-824C-1DD0E48765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86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4CA6-F9E2-4A25-BFBD-A7C653445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6D125-4105-482D-A23A-36167D9C5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93C07-D9A6-4DBC-9F66-FD178D33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DD38C-92D7-4CE7-99E7-ED1F2482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EF631-BF0D-48B6-9C9B-859C0959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F91DB34-2433-442B-856A-4521103E0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D53817-102D-4BBA-9F60-B09EAF1822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7D6D-EB4E-4CD2-A24C-5A109CAA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7D5A-1AC9-4ABE-8287-5F4D136AB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DA962-B0FB-4F9F-9A75-E0B96A7D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DF115-16B4-4AD5-BD09-46B3BCB2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28A02-CCF7-40E4-9ADA-569B0636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5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C8D9B-CB73-499C-A6F1-B2FA86DE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CBB4-4FB1-4C0A-93EE-292DA42C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712CE-A69E-42CA-A381-D7323ACC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52F5E-FD45-470E-B8DB-F815A18E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CC964-472B-4E69-9963-FA695FEEA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B157-FE5F-4E8D-9BF3-9A7C2BFD4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75D1-5967-45A4-8DC0-63B883294E7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5A75-B0CF-4E47-A838-423570A88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8EA6-A812-416F-BC77-6D59B8E47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370C-2332-43EE-B8CF-9E8860BD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6" r:id="rId3"/>
    <p:sldLayoutId id="214748371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hyperlink" Target="mailto:a.kodijat@unesc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s://twitter.com/UNDRR_Africa/status/1749306531487588612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3VBPDhl8sWk&amp;t=17s" TargetMode="External"/><Relationship Id="rId5" Type="http://schemas.openxmlformats.org/officeDocument/2006/relationships/hyperlink" Target="https://www.youtube.com/watch?v=t0SCOU7oEzY&amp;t=8s" TargetMode="Externa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sunamireadyviewer.ioc-tsunami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DBF1F9-73AB-423C-AC53-8E572BD239B3}"/>
              </a:ext>
            </a:extLst>
          </p:cNvPr>
          <p:cNvSpPr txBox="1"/>
          <p:nvPr/>
        </p:nvSpPr>
        <p:spPr>
          <a:xfrm>
            <a:off x="6208683" y="2068382"/>
            <a:ext cx="59129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Implementation of Tsunami Ready in Indian Ocean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4D15D-D4F1-4461-BD6C-C7EABDD769CF}"/>
              </a:ext>
            </a:extLst>
          </p:cNvPr>
          <p:cNvSpPr/>
          <p:nvPr/>
        </p:nvSpPr>
        <p:spPr>
          <a:xfrm>
            <a:off x="6208683" y="4172358"/>
            <a:ext cx="376228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TTDMP-TOWS 2024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19=13 February 2024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IRIDES – </a:t>
            </a: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Tohoku University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6C8D0C-4BD6-6534-1FC1-14F8757975BA}"/>
              </a:ext>
            </a:extLst>
          </p:cNvPr>
          <p:cNvGrpSpPr/>
          <p:nvPr/>
        </p:nvGrpSpPr>
        <p:grpSpPr>
          <a:xfrm>
            <a:off x="4290815" y="5127910"/>
            <a:ext cx="7057196" cy="1480534"/>
            <a:chOff x="4290815" y="5127910"/>
            <a:chExt cx="7057196" cy="1480534"/>
          </a:xfrm>
        </p:grpSpPr>
        <p:pic>
          <p:nvPicPr>
            <p:cNvPr id="4" name="Picture 3" descr="A picture containing text, circle, graphics, logo&#10;&#10;Description automatically generated">
              <a:extLst>
                <a:ext uri="{FF2B5EF4-FFF2-40B4-BE49-F238E27FC236}">
                  <a16:creationId xmlns:a16="http://schemas.microsoft.com/office/drawing/2014/main" id="{7D3EE64F-BAE4-AFD7-FBF3-E72AD92DF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6815" y="5127910"/>
              <a:ext cx="961196" cy="91366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438678-2AAA-36BF-6609-64281C30EEB7}"/>
                </a:ext>
              </a:extLst>
            </p:cNvPr>
            <p:cNvSpPr txBox="1"/>
            <p:nvPr/>
          </p:nvSpPr>
          <p:spPr>
            <a:xfrm>
              <a:off x="4290815" y="5127910"/>
              <a:ext cx="6096000" cy="1480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en-US" sz="1600" b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Ardito M KODIJAT</a:t>
              </a:r>
              <a:endParaRPr lang="en-GB" sz="1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</a:pPr>
              <a:r>
                <a:rPr lang="en-GB" sz="1200" i="1" kern="0" dirty="0">
                  <a:solidFill>
                    <a:schemeClr val="bg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UNESCO-IOC Indian Ocean Tsunami Information Centre </a:t>
              </a:r>
              <a:endParaRPr lang="en-GB" sz="1200" i="1" kern="1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</a:pPr>
              <a:r>
                <a:rPr lang="en-US" sz="1200" i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National Professional Officer DRR (SC/IOC)</a:t>
              </a:r>
              <a:endParaRPr lang="en-GB" sz="1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</a:pPr>
              <a:r>
                <a:rPr lang="en-US" sz="1200" i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Disaster Risk Reduction and Tsunami Information Unit </a:t>
              </a:r>
              <a:endParaRPr lang="en-GB" sz="1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</a:pPr>
              <a:r>
                <a:rPr lang="en-GB" sz="1200" i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UNESCO Office Jakarta</a:t>
              </a:r>
            </a:p>
            <a:p>
              <a:pPr algn="r">
                <a:lnSpc>
                  <a:spcPts val="1800"/>
                </a:lnSpc>
              </a:pPr>
              <a:r>
                <a:rPr lang="en-GB" sz="1200" i="1" kern="0" dirty="0">
                  <a:solidFill>
                    <a:schemeClr val="bg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a.kodijat@unesco.org</a:t>
              </a:r>
              <a:endParaRPr lang="en-GB" sz="14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751F-3F1B-890B-C83B-3F81D2FA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07" y="1336038"/>
            <a:ext cx="8889759" cy="731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24 Coastal Villages in Odisha - India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6CDB42-7018-7F8F-2F7F-1416BC11C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488291"/>
              </p:ext>
            </p:extLst>
          </p:nvPr>
        </p:nvGraphicFramePr>
        <p:xfrm>
          <a:off x="5408492" y="2157829"/>
          <a:ext cx="6275670" cy="458266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93329">
                  <a:extLst>
                    <a:ext uri="{9D8B030D-6E8A-4147-A177-3AD203B41FA5}">
                      <a16:colId xmlns:a16="http://schemas.microsoft.com/office/drawing/2014/main" val="3736730548"/>
                    </a:ext>
                  </a:extLst>
                </a:gridCol>
                <a:gridCol w="996508">
                  <a:extLst>
                    <a:ext uri="{9D8B030D-6E8A-4147-A177-3AD203B41FA5}">
                      <a16:colId xmlns:a16="http://schemas.microsoft.com/office/drawing/2014/main" val="3811204207"/>
                    </a:ext>
                  </a:extLst>
                </a:gridCol>
                <a:gridCol w="1324863">
                  <a:extLst>
                    <a:ext uri="{9D8B030D-6E8A-4147-A177-3AD203B41FA5}">
                      <a16:colId xmlns:a16="http://schemas.microsoft.com/office/drawing/2014/main" val="3187011029"/>
                    </a:ext>
                  </a:extLst>
                </a:gridCol>
                <a:gridCol w="1642367">
                  <a:extLst>
                    <a:ext uri="{9D8B030D-6E8A-4147-A177-3AD203B41FA5}">
                      <a16:colId xmlns:a16="http://schemas.microsoft.com/office/drawing/2014/main" val="4259320944"/>
                    </a:ext>
                  </a:extLst>
                </a:gridCol>
                <a:gridCol w="1718603">
                  <a:extLst>
                    <a:ext uri="{9D8B030D-6E8A-4147-A177-3AD203B41FA5}">
                      <a16:colId xmlns:a16="http://schemas.microsoft.com/office/drawing/2014/main" val="1813803540"/>
                    </a:ext>
                  </a:extLst>
                </a:gridCol>
              </a:tblGrid>
              <a:tr h="247914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</a:t>
                      </a:r>
                      <a:r>
                        <a:rPr lang="en-IN" sz="11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No.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District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Block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GP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Village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/>
                </a:tc>
                <a:extLst>
                  <a:ext uri="{0D108BD9-81ED-4DB2-BD59-A6C34878D82A}">
                    <a16:rowId xmlns:a16="http://schemas.microsoft.com/office/drawing/2014/main" val="3404642549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Kendrapada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Mahakalpada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Suniti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Kantilo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1583585555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Lanjuda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Tantiapal Sasan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2968240995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Rajnagar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Hatina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Kaitha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1951921242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Dera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Chinchiri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1386610944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Bhadrak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Basudevpur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Podhuan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Mohanpur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570076080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Adhuan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Adhuan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723104955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Balimunda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Badahabelisahi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3833206410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</a:t>
                      </a:r>
                      <a:r>
                        <a:rPr lang="en-IN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Krushnapur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3017507511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Jagtsinghpur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Balikuda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Baramundali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Bagheipur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2670601248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Balikuda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Marichipur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Dhanuharbelari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2125753129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Erasama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Padmapur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Shadabedi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1171079924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Erasama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Gadakujanga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Bhuyanpala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4047049528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Puri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Astaranga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Sisuo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Keutjanga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4113376202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Bramhagiri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Ambapada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Narasinghpatana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937076728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Sutan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Khalakata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513302606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Kakatpur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Bangurigaon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Chhotipada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1608912616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Balasore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Bahanaga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Baripada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Jagannathpur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3473731935"/>
                  </a:ext>
                </a:extLst>
              </a:tr>
              <a:tr h="223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Balasore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Jayadevkasaba Pahi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Jayadevkasaba</a:t>
                      </a:r>
                      <a:r>
                        <a:rPr lang="en-IN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Pahi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1160427282"/>
                  </a:ext>
                </a:extLst>
              </a:tr>
              <a:tr h="71226">
                <a:tc vMerge="1">
                  <a:txBody>
                    <a:bodyPr/>
                    <a:lstStyle/>
                    <a:p>
                      <a:pPr algn="ctr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Bhogarai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Sahabajipur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Sahapur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1120605913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Bhogarai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IN" sz="12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Sahabajipur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IN" sz="12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Sahapur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/>
                </a:tc>
                <a:extLst>
                  <a:ext uri="{0D108BD9-81ED-4DB2-BD59-A6C34878D82A}">
                    <a16:rowId xmlns:a16="http://schemas.microsoft.com/office/drawing/2014/main" val="4093588915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Sradhhapur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Kanyanagari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4055850765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Ganjam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Chhatrapur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Kalipalli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Uppulaputi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3109051391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Ganjam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Ramagada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Prayagi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2058494404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Paliabandha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Kantiagada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1903452139"/>
                  </a:ext>
                </a:extLst>
              </a:tr>
              <a:tr h="150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Rangeilunda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Markandi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Markandi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996" marR="7996" marT="7996" marB="0" anchor="ctr"/>
                </a:tc>
                <a:extLst>
                  <a:ext uri="{0D108BD9-81ED-4DB2-BD59-A6C34878D82A}">
                    <a16:rowId xmlns:a16="http://schemas.microsoft.com/office/drawing/2014/main" val="213768922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94D62DC-586B-8808-AEE2-8C483D63509E}"/>
              </a:ext>
            </a:extLst>
          </p:cNvPr>
          <p:cNvSpPr/>
          <p:nvPr/>
        </p:nvSpPr>
        <p:spPr>
          <a:xfrm>
            <a:off x="348507" y="256821"/>
            <a:ext cx="7772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Tsunami Ready in India 2024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940D50-ECEB-4888-DF41-6E840FA432C4}"/>
              </a:ext>
            </a:extLst>
          </p:cNvPr>
          <p:cNvGrpSpPr/>
          <p:nvPr/>
        </p:nvGrpSpPr>
        <p:grpSpPr>
          <a:xfrm>
            <a:off x="1139209" y="2213685"/>
            <a:ext cx="4138191" cy="4071071"/>
            <a:chOff x="318008" y="2248504"/>
            <a:chExt cx="4138191" cy="40710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BAD9E88-2A87-13CC-A0CB-48E4840FB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033" y="2248504"/>
              <a:ext cx="2595798" cy="304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1F931E-77E7-6BD5-27A2-1BDA09F7A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7023" y="2268852"/>
              <a:ext cx="1357373" cy="9604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FB6DA4-17CD-B24A-F862-F51206C5B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7023" y="3292347"/>
              <a:ext cx="1357372" cy="9604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B4548F-306C-B02F-5BEF-0A1AF0620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7023" y="4302637"/>
              <a:ext cx="1327321" cy="95230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EC4129-FBD0-949D-9CA9-2FEC055AB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008" y="5254943"/>
              <a:ext cx="1412936" cy="9997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FA1CC2-B50D-723A-7901-5785E2957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4401" y="5276321"/>
              <a:ext cx="1412446" cy="102521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5D0BE0F-161C-9EAC-FA13-127DB8833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4643" y="5268685"/>
              <a:ext cx="1371556" cy="105089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F8382F90-285E-96AC-4244-53532768FA3A}"/>
              </a:ext>
            </a:extLst>
          </p:cNvPr>
          <p:cNvSpPr txBox="1">
            <a:spLocks/>
          </p:cNvSpPr>
          <p:nvPr/>
        </p:nvSpPr>
        <p:spPr>
          <a:xfrm>
            <a:off x="2552145" y="6311540"/>
            <a:ext cx="3071106" cy="355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1600" b="0" i="1" dirty="0">
                <a:solidFill>
                  <a:schemeClr val="tx1"/>
                </a:solidFill>
                <a:latin typeface="+mj-lt"/>
                <a:ea typeface="+mj-ea"/>
              </a:rPr>
              <a:t>Source: Indian NTRB - OSDMA</a:t>
            </a:r>
          </a:p>
        </p:txBody>
      </p:sp>
    </p:spTree>
    <p:extLst>
      <p:ext uri="{BB962C8B-B14F-4D97-AF65-F5344CB8AC3E}">
        <p14:creationId xmlns:p14="http://schemas.microsoft.com/office/powerpoint/2010/main" val="44662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49356-5586-7B68-2EC9-7BF7FC87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Tsunami Ready in Indonesia 2024</a:t>
            </a:r>
            <a:endParaRPr lang="en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074156-8321-8C28-2294-14C975737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807607"/>
              </p:ext>
            </p:extLst>
          </p:nvPr>
        </p:nvGraphicFramePr>
        <p:xfrm>
          <a:off x="97974" y="2493529"/>
          <a:ext cx="7663543" cy="379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49C329-E045-F30F-7FBF-130969091B93}"/>
              </a:ext>
            </a:extLst>
          </p:cNvPr>
          <p:cNvSpPr txBox="1"/>
          <p:nvPr/>
        </p:nvSpPr>
        <p:spPr>
          <a:xfrm>
            <a:off x="6856973" y="1661533"/>
            <a:ext cx="480162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effectLst/>
              </a:rPr>
              <a:t>Desa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Pangastulan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Buleleng</a:t>
            </a:r>
            <a:r>
              <a:rPr lang="en-US" sz="1600" dirty="0">
                <a:effectLst/>
              </a:rPr>
              <a:t>, Bali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effectLst/>
              </a:rPr>
              <a:t>Kalurahan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Parangtritis</a:t>
            </a:r>
            <a:r>
              <a:rPr lang="en-US" sz="1600" dirty="0">
                <a:effectLst/>
              </a:rPr>
              <a:t>, Bantul, Yogyakarta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effectLst/>
              </a:rPr>
              <a:t>Kalurahan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Tirtohargo</a:t>
            </a:r>
            <a:r>
              <a:rPr lang="en-US" sz="1600" dirty="0">
                <a:effectLst/>
              </a:rPr>
              <a:t>, Bantul, Yogyakarta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effectLst/>
              </a:rPr>
              <a:t>Kalurahan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Srigading</a:t>
            </a:r>
            <a:r>
              <a:rPr lang="en-US" sz="1600" dirty="0">
                <a:effectLst/>
              </a:rPr>
              <a:t>, Bantul, Yogyakarta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effectLst/>
              </a:rPr>
              <a:t>Kalurahan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Gadingsari</a:t>
            </a:r>
            <a:r>
              <a:rPr lang="en-US" sz="1600" dirty="0">
                <a:effectLst/>
              </a:rPr>
              <a:t>, Bantul, Yogyakarta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effectLst/>
              </a:rPr>
              <a:t>Kalurahan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Poncosari</a:t>
            </a:r>
            <a:r>
              <a:rPr lang="en-US" sz="1600" dirty="0">
                <a:effectLst/>
              </a:rPr>
              <a:t>, Bantul, Yogyakarta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effectLst/>
              </a:rPr>
              <a:t>Desa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Hative</a:t>
            </a:r>
            <a:r>
              <a:rPr lang="en-US" sz="1600" dirty="0">
                <a:effectLst/>
              </a:rPr>
              <a:t> Kecil, Ambon, Maluku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effectLst/>
              </a:rPr>
              <a:t>Desa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Galala</a:t>
            </a:r>
            <a:r>
              <a:rPr lang="en-US" sz="1600" dirty="0">
                <a:effectLst/>
              </a:rPr>
              <a:t>, Ambon, Maluku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effectLst/>
              </a:rPr>
              <a:t>Nagari </a:t>
            </a:r>
            <a:r>
              <a:rPr lang="en-US" sz="1600" dirty="0" err="1">
                <a:effectLst/>
              </a:rPr>
              <a:t>Tapakis</a:t>
            </a:r>
            <a:r>
              <a:rPr lang="en-US" sz="1600" dirty="0">
                <a:effectLst/>
              </a:rPr>
              <a:t>, Padang </a:t>
            </a:r>
            <a:r>
              <a:rPr lang="en-US" sz="1600" dirty="0" err="1">
                <a:effectLst/>
              </a:rPr>
              <a:t>Pariaman</a:t>
            </a:r>
            <a:r>
              <a:rPr lang="en-US" sz="1600" dirty="0">
                <a:effectLst/>
              </a:rPr>
              <a:t>, Sumatera Barat</a:t>
            </a:r>
            <a:endParaRPr lang="en-US" sz="1600" b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FE27E-B918-6D5A-610A-43C2DC7137FB}"/>
              </a:ext>
            </a:extLst>
          </p:cNvPr>
          <p:cNvSpPr txBox="1"/>
          <p:nvPr/>
        </p:nvSpPr>
        <p:spPr>
          <a:xfrm>
            <a:off x="6845991" y="4212067"/>
            <a:ext cx="371590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effectLst/>
              </a:rPr>
              <a:t>PT KSP, </a:t>
            </a:r>
            <a:r>
              <a:rPr lang="en-US" sz="1600" dirty="0" err="1">
                <a:effectLst/>
              </a:rPr>
              <a:t>Cilegon</a:t>
            </a:r>
            <a:r>
              <a:rPr lang="en-US" sz="1600" dirty="0">
                <a:effectLst/>
              </a:rPr>
              <a:t>, Banten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Cikakak</a:t>
            </a:r>
            <a:r>
              <a:rPr lang="en-US" sz="1600" dirty="0"/>
              <a:t>, </a:t>
            </a:r>
            <a:r>
              <a:rPr lang="en-US" sz="1600" dirty="0" err="1"/>
              <a:t>Sukabumi</a:t>
            </a:r>
            <a:r>
              <a:rPr lang="en-US" sz="1600" dirty="0"/>
              <a:t>, </a:t>
            </a:r>
            <a:r>
              <a:rPr lang="en-US" sz="1600" dirty="0" err="1"/>
              <a:t>Jawa</a:t>
            </a:r>
            <a:r>
              <a:rPr lang="en-US" sz="1600" dirty="0"/>
              <a:t> Barat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effectLst/>
              </a:rPr>
              <a:t>Citepus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Sukabumi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Jawa</a:t>
            </a:r>
            <a:r>
              <a:rPr lang="en-US" sz="1600" dirty="0">
                <a:effectLst/>
              </a:rPr>
              <a:t> Barat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02753-4597-F0BD-31C0-A1F4D08B9315}"/>
              </a:ext>
            </a:extLst>
          </p:cNvPr>
          <p:cNvSpPr txBox="1"/>
          <p:nvPr/>
        </p:nvSpPr>
        <p:spPr>
          <a:xfrm>
            <a:off x="6851351" y="5308966"/>
            <a:ext cx="437457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effectLst/>
              </a:rPr>
              <a:t>Aceh 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effectLst/>
              </a:rPr>
              <a:t>Mon </a:t>
            </a:r>
            <a:r>
              <a:rPr lang="en-US" sz="1600" dirty="0" err="1">
                <a:effectLst/>
              </a:rPr>
              <a:t>Ikeun</a:t>
            </a:r>
            <a:r>
              <a:rPr lang="en-US" sz="1600" dirty="0">
                <a:effectLst/>
              </a:rPr>
              <a:t>, Aceh </a:t>
            </a:r>
            <a:r>
              <a:rPr lang="en-US" sz="1600" dirty="0" err="1">
                <a:effectLst/>
              </a:rPr>
              <a:t>Besar</a:t>
            </a:r>
            <a:endParaRPr lang="en-US" sz="160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</a:t>
            </a:r>
            <a:r>
              <a:rPr lang="en-US" sz="1600" dirty="0">
                <a:effectLst/>
              </a:rPr>
              <a:t>am </a:t>
            </a:r>
            <a:r>
              <a:rPr lang="en-US" sz="1600" dirty="0" err="1">
                <a:effectLst/>
              </a:rPr>
              <a:t>Kruet</a:t>
            </a:r>
            <a:r>
              <a:rPr lang="en-US" sz="1600" dirty="0"/>
              <a:t>, Aceh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effectLst/>
              </a:rPr>
              <a:t>Deah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Glumpang</a:t>
            </a:r>
            <a:r>
              <a:rPr lang="en-US" sz="1600" dirty="0"/>
              <a:t>, Banda Aceh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effectLst/>
              </a:rPr>
              <a:t>Gampong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Jawa</a:t>
            </a:r>
            <a:r>
              <a:rPr lang="en-US" sz="1600" dirty="0">
                <a:effectLst/>
              </a:rPr>
              <a:t>, Banda Aceh</a:t>
            </a:r>
            <a:endParaRPr lang="en-US" sz="16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55DC94-EBD9-A336-D433-1B1A460B249D}"/>
              </a:ext>
            </a:extLst>
          </p:cNvPr>
          <p:cNvSpPr txBox="1">
            <a:spLocks/>
          </p:cNvSpPr>
          <p:nvPr/>
        </p:nvSpPr>
        <p:spPr>
          <a:xfrm>
            <a:off x="367364" y="1263174"/>
            <a:ext cx="8889759" cy="7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</a:rPr>
              <a:t>16 Coastal Villages in Indonesia</a:t>
            </a:r>
          </a:p>
        </p:txBody>
      </p:sp>
    </p:spTree>
    <p:extLst>
      <p:ext uri="{BB962C8B-B14F-4D97-AF65-F5344CB8AC3E}">
        <p14:creationId xmlns:p14="http://schemas.microsoft.com/office/powerpoint/2010/main" val="90752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BFEA8C-BE4A-B298-C2F7-562BC4F5F59A}"/>
              </a:ext>
            </a:extLst>
          </p:cNvPr>
          <p:cNvSpPr txBox="1">
            <a:spLocks/>
          </p:cNvSpPr>
          <p:nvPr/>
        </p:nvSpPr>
        <p:spPr>
          <a:xfrm>
            <a:off x="670931" y="1656052"/>
            <a:ext cx="11115907" cy="9533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Tsunami Ready Recognition Process in line with the 20</a:t>
            </a:r>
            <a:r>
              <a:rPr lang="en-US" sz="3200" baseline="30000" dirty="0"/>
              <a:t>th</a:t>
            </a:r>
            <a:r>
              <a:rPr lang="en-US" sz="3200" dirty="0"/>
              <a:t> Year Commemoration of the 2004 Indian Ocean Tsunami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B628F-CAAA-025A-6DDB-F06ED9A21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71" y="2609385"/>
            <a:ext cx="11789258" cy="29800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876B1F-43D1-DECE-2F8E-158C21A9F657}"/>
              </a:ext>
            </a:extLst>
          </p:cNvPr>
          <p:cNvSpPr/>
          <p:nvPr/>
        </p:nvSpPr>
        <p:spPr>
          <a:xfrm>
            <a:off x="348507" y="256821"/>
            <a:ext cx="678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Tsunami Ready in IO 2024</a:t>
            </a:r>
          </a:p>
        </p:txBody>
      </p:sp>
    </p:spTree>
    <p:extLst>
      <p:ext uri="{BB962C8B-B14F-4D97-AF65-F5344CB8AC3E}">
        <p14:creationId xmlns:p14="http://schemas.microsoft.com/office/powerpoint/2010/main" val="178187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CCC8-ED78-48BE-A8A0-9F5CD1BF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Thank you</a:t>
            </a:r>
            <a:endParaRPr lang="en-US" sz="4400" b="1" dirty="0">
              <a:solidFill>
                <a:srgbClr val="FFFF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832359-46AD-4523-93E2-55B776045907}"/>
              </a:ext>
            </a:extLst>
          </p:cNvPr>
          <p:cNvGrpSpPr/>
          <p:nvPr/>
        </p:nvGrpSpPr>
        <p:grpSpPr>
          <a:xfrm>
            <a:off x="3204428" y="1980757"/>
            <a:ext cx="8538024" cy="4648293"/>
            <a:chOff x="1939833" y="1995257"/>
            <a:chExt cx="8538024" cy="4648293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9687B378-4A87-4111-A4C8-2DD612C376C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939833" y="5182040"/>
              <a:ext cx="4848681" cy="134620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UNESCO-IOC Indian Ocean Tsunami Information Centre</a:t>
              </a: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IOTIC-BMKG </a:t>
              </a:r>
              <a:r>
                <a:rPr lang="en-US" altLang="en-US" sz="1200" i="1" dirty="0" err="1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Programme</a:t>
              </a: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Office</a:t>
              </a:r>
            </a:p>
            <a:p>
              <a:pPr algn="r">
                <a:buNone/>
                <a:defRPr/>
              </a:pPr>
              <a:endParaRPr lang="en-US" altLang="en-US" sz="1200" i="1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Disaster Risk Reduction and Tsunami Information Unit </a:t>
              </a: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UNESCO Jakarta Office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B4AF15-FA7B-47DB-BF84-67196CCB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0133" y="1995257"/>
              <a:ext cx="1918381" cy="194730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7E93FC-2D2F-46E9-A168-DB69F24F39B6}"/>
                </a:ext>
              </a:extLst>
            </p:cNvPr>
            <p:cNvGrpSpPr/>
            <p:nvPr/>
          </p:nvGrpSpPr>
          <p:grpSpPr>
            <a:xfrm>
              <a:off x="7016577" y="2026597"/>
              <a:ext cx="3461280" cy="4616953"/>
              <a:chOff x="5497944" y="1675191"/>
              <a:chExt cx="3461280" cy="4616953"/>
            </a:xfrm>
          </p:grpSpPr>
          <p:sp>
            <p:nvSpPr>
              <p:cNvPr id="15" name="TextBox 1">
                <a:extLst>
                  <a:ext uri="{FF2B5EF4-FFF2-40B4-BE49-F238E27FC236}">
                    <a16:creationId xmlns:a16="http://schemas.microsoft.com/office/drawing/2014/main" id="{FE8993AA-BEF8-48C3-9D7C-2C44906409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8450" y="2678668"/>
                <a:ext cx="2323521" cy="52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lnSpc>
                    <a:spcPts val="165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GB" altLang="en-US" sz="1600" b="1" dirty="0">
                    <a:latin typeface="Helvetica" panose="020B0604020202020204" pitchFamily="34" charset="0"/>
                  </a:rPr>
                  <a:t>iotic.ioc-unesco.org</a:t>
                </a:r>
              </a:p>
              <a:p>
                <a:pPr eaLnBrk="1" hangingPunct="1">
                  <a:lnSpc>
                    <a:spcPts val="165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600" b="1" dirty="0">
                    <a:latin typeface="Helvetica" panose="020B0604020202020204" pitchFamily="34" charset="0"/>
                  </a:rPr>
                  <a:t>www.iotsunami.org</a:t>
                </a:r>
                <a:endParaRPr lang="en-GB" altLang="en-US" sz="1600" b="1" dirty="0">
                  <a:latin typeface="Helvetica" panose="020B060402020202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BBA75A3-6F7B-4697-AD0E-32B91AAA53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847" t="27134" r="9708" b="26897"/>
              <a:stretch/>
            </p:blipFill>
            <p:spPr>
              <a:xfrm>
                <a:off x="5585612" y="5050133"/>
                <a:ext cx="802716" cy="45869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6A0814-ED28-4BB2-99E6-C872A07716FF}"/>
                  </a:ext>
                </a:extLst>
              </p:cNvPr>
              <p:cNvSpPr/>
              <p:nvPr/>
            </p:nvSpPr>
            <p:spPr>
              <a:xfrm>
                <a:off x="6388328" y="5111104"/>
                <a:ext cx="2488182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youtube.com/iotsunami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DC96CE-6156-4197-B4D2-5B93928AF4CE}"/>
                  </a:ext>
                </a:extLst>
              </p:cNvPr>
              <p:cNvSpPr/>
              <p:nvPr/>
            </p:nvSpPr>
            <p:spPr>
              <a:xfrm>
                <a:off x="6350874" y="4578359"/>
                <a:ext cx="1354858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@iotsunami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E82F2F-49FD-4C0E-992E-91A7CBBF7AA1}"/>
                  </a:ext>
                </a:extLst>
              </p:cNvPr>
              <p:cNvSpPr/>
              <p:nvPr/>
            </p:nvSpPr>
            <p:spPr>
              <a:xfrm>
                <a:off x="6368450" y="3411760"/>
                <a:ext cx="2590774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facebook.com/iotsunami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9EA3339-6733-452F-AC6C-EFF6BD278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7944" y="1675191"/>
                <a:ext cx="0" cy="4616953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85E481-4673-4937-9CCF-6C171B943178}"/>
                  </a:ext>
                </a:extLst>
              </p:cNvPr>
              <p:cNvSpPr/>
              <p:nvPr/>
            </p:nvSpPr>
            <p:spPr>
              <a:xfrm>
                <a:off x="6368450" y="5626187"/>
                <a:ext cx="1912703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latin typeface="Helvetica" panose="020B0604020202020204" pitchFamily="34" charset="0"/>
                    <a:cs typeface="Times New Roman" pitchFamily="18" charset="0"/>
                  </a:rPr>
                  <a:t>iotic@unesco.org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8A8E02-A9AB-45AC-A526-E87D2C8E6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6515" y="5525213"/>
                <a:ext cx="418191" cy="41819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C5BB3E47-5ED7-4F11-959F-6D51A0881A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2211" y="2199334"/>
                <a:ext cx="3337013" cy="404335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Helvetica Neue" panose="02000503000000020004" pitchFamily="2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Follow us</a:t>
                </a:r>
                <a:endParaRPr lang="id-ID" sz="3600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80E99C1-E590-4325-979B-A70962EE1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57986" y="2594036"/>
                <a:ext cx="693670" cy="61682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8250705-9713-44B8-90BE-640916A53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4793" y="3807966"/>
                <a:ext cx="692887" cy="68783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25AC82C-65B3-4820-B22F-A1522303F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7778" y="3288615"/>
                <a:ext cx="540615" cy="54061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E7574E0-6264-4708-8364-0953249E4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87885" y="4430086"/>
                <a:ext cx="616821" cy="616821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5B6AFA1-3C02-405D-9E6A-173DABD6A393}"/>
                  </a:ext>
                </a:extLst>
              </p:cNvPr>
              <p:cNvSpPr/>
              <p:nvPr/>
            </p:nvSpPr>
            <p:spPr>
              <a:xfrm>
                <a:off x="6368450" y="3983668"/>
                <a:ext cx="1354858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iotsunami</a:t>
                </a:r>
              </a:p>
            </p:txBody>
          </p:sp>
        </p:grpSp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BE763FEE-8227-487A-9855-893A9F88190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020821" y="4292284"/>
              <a:ext cx="4686703" cy="54003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0"/>
                </a:spcBef>
                <a:buNone/>
              </a:pPr>
              <a:r>
                <a:rPr lang="en-US" altLang="en-US" sz="1800" b="1" dirty="0">
                  <a:latin typeface="Arial Narrow" panose="020B060602020203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Ardito M. KODIJAT</a:t>
              </a:r>
            </a:p>
            <a:p>
              <a:pPr algn="r">
                <a:lnSpc>
                  <a:spcPts val="1400"/>
                </a:lnSpc>
                <a:spcBef>
                  <a:spcPts val="0"/>
                </a:spcBef>
                <a:buNone/>
              </a:pPr>
              <a:r>
                <a:rPr lang="en-US" sz="1200" i="1" dirty="0">
                  <a:latin typeface="Arial Narrow" panose="020B0606020202030204" pitchFamily="34" charset="0"/>
                  <a:hlinkClick r:id="rId9"/>
                </a:rPr>
                <a:t>a.kodijat@unesco.org</a:t>
              </a:r>
              <a:endParaRPr lang="en-US" sz="1200" i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63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22CF68-A47A-2726-99B5-B0CD780FD726}"/>
              </a:ext>
            </a:extLst>
          </p:cNvPr>
          <p:cNvSpPr/>
          <p:nvPr/>
        </p:nvSpPr>
        <p:spPr>
          <a:xfrm>
            <a:off x="348507" y="256821"/>
            <a:ext cx="678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Tsunami Ready in IO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C8D694-DF28-312F-3886-9672DD7ECE91}"/>
              </a:ext>
            </a:extLst>
          </p:cNvPr>
          <p:cNvSpPr txBox="1">
            <a:spLocks/>
          </p:cNvSpPr>
          <p:nvPr/>
        </p:nvSpPr>
        <p:spPr>
          <a:xfrm>
            <a:off x="0" y="1587242"/>
            <a:ext cx="11692753" cy="52476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900" b="1" dirty="0"/>
              <a:t>Tsunami Ready Training for Facilitators in Indonesia </a:t>
            </a:r>
          </a:p>
          <a:p>
            <a:pPr marL="457200" lvl="1" indent="0">
              <a:buNone/>
            </a:pPr>
            <a:r>
              <a:rPr lang="en-US" sz="2000" dirty="0"/>
              <a:t>(February 2023 -  Online)</a:t>
            </a:r>
          </a:p>
          <a:p>
            <a:pPr marL="892175" lvl="2"/>
            <a:r>
              <a:rPr lang="en-US" dirty="0"/>
              <a:t>Online sessions: 11 lecture meetings (10 January - 24 February 2023).</a:t>
            </a:r>
          </a:p>
          <a:p>
            <a:pPr marL="892175" lvl="2"/>
            <a:r>
              <a:rPr lang="en-US" dirty="0"/>
              <a:t>Every Tuesday and Friday at 08:30 - 10:30 (2 hours).</a:t>
            </a:r>
          </a:p>
          <a:p>
            <a:pPr marL="892175" lvl="2"/>
            <a:r>
              <a:rPr lang="en-US" dirty="0"/>
              <a:t>Training in Bahasa Indonesia, materials in English.</a:t>
            </a:r>
          </a:p>
          <a:p>
            <a:pPr marL="892175" lvl="2"/>
            <a:r>
              <a:rPr lang="en-US" dirty="0"/>
              <a:t>Quizzes and work assignment after every meeting/lectures</a:t>
            </a:r>
          </a:p>
          <a:p>
            <a:pPr lvl="2"/>
            <a:endParaRPr lang="en-US" sz="2600" dirty="0"/>
          </a:p>
        </p:txBody>
      </p:sp>
      <p:pic>
        <p:nvPicPr>
          <p:cNvPr id="10" name="Picture 9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C322F55C-598F-BC64-9F3C-DD98AF190B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848" y="4571439"/>
            <a:ext cx="3633906" cy="2041233"/>
          </a:xfrm>
          <a:prstGeom prst="rect">
            <a:avLst/>
          </a:prstGeom>
        </p:spPr>
      </p:pic>
      <p:pic>
        <p:nvPicPr>
          <p:cNvPr id="14" name="Picture 13" descr="A poster with a beach and houses&#10;&#10;Description automatically generated with medium confidence">
            <a:extLst>
              <a:ext uri="{FF2B5EF4-FFF2-40B4-BE49-F238E27FC236}">
                <a16:creationId xmlns:a16="http://schemas.microsoft.com/office/drawing/2014/main" id="{8315CD91-A4A3-1566-D062-8D01B13D2A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95" y="4025590"/>
            <a:ext cx="1929161" cy="1929161"/>
          </a:xfrm>
          <a:prstGeom prst="rect">
            <a:avLst/>
          </a:prstGeom>
        </p:spPr>
      </p:pic>
      <p:pic>
        <p:nvPicPr>
          <p:cNvPr id="16" name="Picture 15" descr="A screenshot of a video call&#10;&#10;Description automatically generated">
            <a:extLst>
              <a:ext uri="{FF2B5EF4-FFF2-40B4-BE49-F238E27FC236}">
                <a16:creationId xmlns:a16="http://schemas.microsoft.com/office/drawing/2014/main" id="{56E81724-FE7D-263C-585D-192E371A60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848" y="2527365"/>
            <a:ext cx="3633906" cy="20440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435EFB-4BAE-3D9F-4451-37B5521972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820" y="4571438"/>
            <a:ext cx="1882864" cy="17106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5904C9-F96E-83E1-0ECF-A2391F6FA7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79" y="4211076"/>
            <a:ext cx="1435646" cy="24292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AF44FB-21BD-9676-6CFE-88586B6FF8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889" y="4147702"/>
            <a:ext cx="2101795" cy="25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0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C8D694-DF28-312F-3886-9672DD7ECE91}"/>
              </a:ext>
            </a:extLst>
          </p:cNvPr>
          <p:cNvSpPr txBox="1">
            <a:spLocks/>
          </p:cNvSpPr>
          <p:nvPr/>
        </p:nvSpPr>
        <p:spPr>
          <a:xfrm>
            <a:off x="-73183" y="1679356"/>
            <a:ext cx="8868839" cy="524766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4600" b="1" dirty="0"/>
              <a:t>National Tsunami Ready Training in Timor-Leste </a:t>
            </a:r>
          </a:p>
          <a:p>
            <a:pPr marL="457200" lvl="1" indent="0">
              <a:buNone/>
            </a:pPr>
            <a:r>
              <a:rPr lang="en-US" dirty="0"/>
              <a:t>(July 2023)</a:t>
            </a:r>
          </a:p>
          <a:p>
            <a:pPr lvl="2"/>
            <a:r>
              <a:rPr lang="en-US" sz="3200" dirty="0"/>
              <a:t>Jointly with Chair of WG-3</a:t>
            </a:r>
          </a:p>
          <a:p>
            <a:pPr lvl="2"/>
            <a:r>
              <a:rPr lang="en-US" sz="3200" dirty="0"/>
              <a:t>36 Participants from Timor-Leste Civil Protection Agency, Ministries Representatives, NGO, and UN agencies.</a:t>
            </a:r>
          </a:p>
          <a:p>
            <a:pPr lvl="2"/>
            <a:r>
              <a:rPr lang="en-US" sz="3200" dirty="0"/>
              <a:t>2 Days training on Introduction to Tsunami Ready</a:t>
            </a:r>
          </a:p>
          <a:p>
            <a:pPr lvl="2"/>
            <a:r>
              <a:rPr lang="en-US" sz="3200" dirty="0"/>
              <a:t>Interest to implement Tsunami Ready in villages in Dili. Follow ups:</a:t>
            </a:r>
          </a:p>
          <a:p>
            <a:pPr lvl="3"/>
            <a:r>
              <a:rPr lang="en-US" sz="2600" dirty="0"/>
              <a:t>Adapting NTRB function to existing disaster coordination mechanism</a:t>
            </a:r>
          </a:p>
          <a:p>
            <a:pPr lvl="3"/>
            <a:r>
              <a:rPr lang="en-US" sz="2600" dirty="0"/>
              <a:t>Identifying Tsunami Ready Community for implementation</a:t>
            </a:r>
          </a:p>
          <a:p>
            <a:pPr lvl="2"/>
            <a:r>
              <a:rPr lang="en-US" sz="3200" dirty="0"/>
              <a:t>Need external technical and expertise support </a:t>
            </a:r>
          </a:p>
          <a:p>
            <a:pPr lvl="3"/>
            <a:r>
              <a:rPr lang="en-US" sz="2600" dirty="0"/>
              <a:t>Indicator 1: Development of Hazard Map</a:t>
            </a:r>
          </a:p>
          <a:p>
            <a:pPr lvl="3"/>
            <a:r>
              <a:rPr lang="en-US" sz="2600" dirty="0"/>
              <a:t>Indicator 4: Development of Evacuation Map, Plans, and Procedures</a:t>
            </a:r>
          </a:p>
          <a:p>
            <a:pPr lvl="3"/>
            <a:r>
              <a:rPr lang="en-US" sz="2600" dirty="0"/>
              <a:t>Indicator 5: Tsunami Signages</a:t>
            </a:r>
          </a:p>
          <a:p>
            <a:pPr lvl="3"/>
            <a:r>
              <a:rPr lang="en-US" sz="2600" dirty="0"/>
              <a:t>Indicator 8: Planning Exercise</a:t>
            </a:r>
          </a:p>
          <a:p>
            <a:pPr lvl="3"/>
            <a:r>
              <a:rPr lang="en-US" sz="2600" dirty="0"/>
              <a:t>Indicator 9: Tsunami Emergency Response – SOP</a:t>
            </a:r>
          </a:p>
          <a:p>
            <a:pPr lvl="3"/>
            <a:r>
              <a:rPr lang="en-US" sz="2600" dirty="0"/>
              <a:t>Indicator 10 – 11: Receiving and Disseminating Warning</a:t>
            </a:r>
          </a:p>
        </p:txBody>
      </p:sp>
      <p:pic>
        <p:nvPicPr>
          <p:cNvPr id="8" name="Picture 7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37B9FB1C-ED6F-DF6D-04E6-9908D5C0EB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700" y="1741940"/>
            <a:ext cx="2999217" cy="2249413"/>
          </a:xfrm>
          <a:prstGeom prst="rect">
            <a:avLst/>
          </a:prstGeom>
        </p:spPr>
      </p:pic>
      <p:pic>
        <p:nvPicPr>
          <p:cNvPr id="9" name="Picture 8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DB9C6EB1-46FA-B5DB-76E1-0F57ABB215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516" y="3819761"/>
            <a:ext cx="2999217" cy="2249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0BDEC6-28F5-28C9-46BD-3B29AB4EA841}"/>
              </a:ext>
            </a:extLst>
          </p:cNvPr>
          <p:cNvSpPr/>
          <p:nvPr/>
        </p:nvSpPr>
        <p:spPr>
          <a:xfrm>
            <a:off x="348507" y="256821"/>
            <a:ext cx="678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Tsunami Ready in IO 2023</a:t>
            </a:r>
          </a:p>
        </p:txBody>
      </p:sp>
    </p:spTree>
    <p:extLst>
      <p:ext uri="{BB962C8B-B14F-4D97-AF65-F5344CB8AC3E}">
        <p14:creationId xmlns:p14="http://schemas.microsoft.com/office/powerpoint/2010/main" val="230405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10E157-824B-FF2B-92DA-93EF316425CD}"/>
              </a:ext>
            </a:extLst>
          </p:cNvPr>
          <p:cNvSpPr txBox="1">
            <a:spLocks/>
          </p:cNvSpPr>
          <p:nvPr/>
        </p:nvSpPr>
        <p:spPr>
          <a:xfrm>
            <a:off x="0" y="1489240"/>
            <a:ext cx="8509481" cy="47108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500" b="1" dirty="0"/>
              <a:t>National Tsunami Ready Training in Seychelles </a:t>
            </a:r>
          </a:p>
          <a:p>
            <a:pPr marL="457200" lvl="1" indent="0">
              <a:buNone/>
            </a:pPr>
            <a:r>
              <a:rPr lang="en-US" sz="1900" dirty="0"/>
              <a:t>(November 2023)</a:t>
            </a:r>
          </a:p>
          <a:p>
            <a:pPr marL="803275" lvl="2"/>
            <a:r>
              <a:rPr lang="en-US" sz="2200" dirty="0"/>
              <a:t>Jointly with Chair of WG-3</a:t>
            </a:r>
          </a:p>
          <a:p>
            <a:pPr marL="803275" lvl="2"/>
            <a:r>
              <a:rPr lang="en-US" sz="2200" dirty="0"/>
              <a:t>40 Participants from Seychelles DRMD, Local Government and Communities, Other Ministries and Agencies, </a:t>
            </a:r>
          </a:p>
          <a:p>
            <a:pPr marL="803275" lvl="2"/>
            <a:r>
              <a:rPr lang="en-US" sz="2200" dirty="0"/>
              <a:t>3 Days training on Introduction to Tsunami Ready</a:t>
            </a:r>
          </a:p>
          <a:p>
            <a:pPr marL="803275" lvl="2"/>
            <a:r>
              <a:rPr lang="en-US" sz="2200" dirty="0"/>
              <a:t>Interest to implement Tsunami Ready in villages in Dili. Follow ups:</a:t>
            </a:r>
          </a:p>
          <a:p>
            <a:pPr marL="1160463" lvl="3"/>
            <a:r>
              <a:rPr lang="en-US" sz="1900" dirty="0"/>
              <a:t>Adapting NTRB function to existing disaster coordination mechanism</a:t>
            </a:r>
          </a:p>
          <a:p>
            <a:pPr marL="1160463" lvl="3"/>
            <a:r>
              <a:rPr lang="en-US" sz="1900" dirty="0"/>
              <a:t>Identifying Tsunami Ready Community for implementation</a:t>
            </a:r>
          </a:p>
          <a:p>
            <a:pPr marL="803275" lvl="2"/>
            <a:r>
              <a:rPr lang="en-US" sz="2200" dirty="0"/>
              <a:t>Need external technical and expertise support </a:t>
            </a:r>
          </a:p>
          <a:p>
            <a:pPr marL="1160463" lvl="3"/>
            <a:r>
              <a:rPr lang="en-US" sz="1900" dirty="0"/>
              <a:t>Indicator 1: Development of Hazard Map</a:t>
            </a:r>
          </a:p>
          <a:p>
            <a:pPr marL="1160463" lvl="3"/>
            <a:r>
              <a:rPr lang="en-US" sz="1900" dirty="0"/>
              <a:t>Indicator 4: Development of Evacuation Map, Plans, and Procedures</a:t>
            </a:r>
          </a:p>
          <a:p>
            <a:pPr marL="1160463" lvl="3"/>
            <a:r>
              <a:rPr lang="en-US" sz="1900" dirty="0"/>
              <a:t>Indicator 5: Tsunami Signages</a:t>
            </a:r>
          </a:p>
          <a:p>
            <a:pPr marL="1160463" lvl="3"/>
            <a:r>
              <a:rPr lang="en-US" sz="1900" dirty="0"/>
              <a:t>Indicator 9: Tsunami Emergency Response – SOP</a:t>
            </a:r>
          </a:p>
          <a:p>
            <a:pPr marL="1160463" lvl="3"/>
            <a:r>
              <a:rPr lang="en-US" sz="1900" dirty="0"/>
              <a:t>Indicator 10 – 11: Receiving and Disseminating Warning</a:t>
            </a:r>
          </a:p>
          <a:p>
            <a:pPr lvl="2"/>
            <a:endParaRPr lang="en-US" dirty="0"/>
          </a:p>
        </p:txBody>
      </p:sp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70366693-206A-A5CB-32C8-2A88A3DA1B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279" y="4072378"/>
            <a:ext cx="2553692" cy="1914939"/>
          </a:xfrm>
          <a:prstGeom prst="rect">
            <a:avLst/>
          </a:prstGeom>
        </p:spPr>
      </p:pic>
      <p:pic>
        <p:nvPicPr>
          <p:cNvPr id="4" name="Picture 3" descr="A person standing in front of a table with people sitting in chairs&#10;&#10;Description automatically generated">
            <a:extLst>
              <a:ext uri="{FF2B5EF4-FFF2-40B4-BE49-F238E27FC236}">
                <a16:creationId xmlns:a16="http://schemas.microsoft.com/office/drawing/2014/main" id="{F1DC149E-51DE-C5A8-D266-B6630D6FF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31724" y="1664510"/>
            <a:ext cx="2345554" cy="2390040"/>
          </a:xfrm>
          <a:prstGeom prst="rect">
            <a:avLst/>
          </a:prstGeom>
        </p:spPr>
      </p:pic>
      <p:pic>
        <p:nvPicPr>
          <p:cNvPr id="10" name="Picture 9" descr="A group of people sitting at tables using laptops&#10;&#10;Description automatically generated">
            <a:extLst>
              <a:ext uri="{FF2B5EF4-FFF2-40B4-BE49-F238E27FC236}">
                <a16:creationId xmlns:a16="http://schemas.microsoft.com/office/drawing/2014/main" id="{49771818-EB6E-3B8E-00A4-8F0BAE31EB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49397" y="3334518"/>
            <a:ext cx="2547319" cy="1910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2ADC89-0CC4-2D69-EE91-14EAC860EC28}"/>
              </a:ext>
            </a:extLst>
          </p:cNvPr>
          <p:cNvSpPr txBox="1"/>
          <p:nvPr/>
        </p:nvSpPr>
        <p:spPr>
          <a:xfrm>
            <a:off x="7807271" y="6054376"/>
            <a:ext cx="522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5"/>
              </a:rPr>
              <a:t>https://www.youtube.com/watch?v=t0SCOU7oEzY&amp;t=8s</a:t>
            </a:r>
            <a:endParaRPr lang="en-GB" sz="1200" dirty="0"/>
          </a:p>
          <a:p>
            <a:r>
              <a:rPr lang="en-GB" sz="1200" dirty="0">
                <a:hlinkClick r:id="rId6"/>
              </a:rPr>
              <a:t>https://www.youtube.com/watch?v=3VBPDhl8sWk&amp;t=17s</a:t>
            </a:r>
            <a:endParaRPr lang="en-GB" sz="1200" dirty="0"/>
          </a:p>
          <a:p>
            <a:r>
              <a:rPr lang="en-GB" sz="1200" dirty="0">
                <a:hlinkClick r:id="rId7"/>
              </a:rPr>
              <a:t>https://twitter.com/UNDRR_Africa/status/1749306531487588612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2FBBE-49B9-47EA-43DC-F81B3C0340CA}"/>
              </a:ext>
            </a:extLst>
          </p:cNvPr>
          <p:cNvSpPr/>
          <p:nvPr/>
        </p:nvSpPr>
        <p:spPr>
          <a:xfrm>
            <a:off x="348507" y="256821"/>
            <a:ext cx="678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Tsunami Ready in IO 2023</a:t>
            </a:r>
          </a:p>
        </p:txBody>
      </p:sp>
    </p:spTree>
    <p:extLst>
      <p:ext uri="{BB962C8B-B14F-4D97-AF65-F5344CB8AC3E}">
        <p14:creationId xmlns:p14="http://schemas.microsoft.com/office/powerpoint/2010/main" val="272586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10E157-824B-FF2B-92DA-93EF316425CD}"/>
              </a:ext>
            </a:extLst>
          </p:cNvPr>
          <p:cNvSpPr txBox="1">
            <a:spLocks/>
          </p:cNvSpPr>
          <p:nvPr/>
        </p:nvSpPr>
        <p:spPr>
          <a:xfrm>
            <a:off x="196951" y="1489240"/>
            <a:ext cx="7921487" cy="51662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000" b="1" dirty="0"/>
              <a:t>Field Verification Nagari </a:t>
            </a:r>
            <a:r>
              <a:rPr lang="en-US" sz="3000" b="1" dirty="0" err="1"/>
              <a:t>Tapakih</a:t>
            </a:r>
            <a:r>
              <a:rPr lang="en-US" sz="3000" b="1" dirty="0"/>
              <a:t> in Indonesia </a:t>
            </a:r>
          </a:p>
          <a:p>
            <a:pPr marL="457200" lvl="1" indent="0">
              <a:buNone/>
            </a:pPr>
            <a:r>
              <a:rPr lang="en-US" sz="1900" dirty="0"/>
              <a:t>(September 2023)</a:t>
            </a:r>
          </a:p>
          <a:p>
            <a:pPr lvl="2"/>
            <a:r>
              <a:rPr lang="en-US" dirty="0"/>
              <a:t>Nagari </a:t>
            </a:r>
            <a:r>
              <a:rPr lang="en-US" dirty="0" err="1"/>
              <a:t>Tapakih</a:t>
            </a:r>
            <a:r>
              <a:rPr lang="en-US" dirty="0"/>
              <a:t> received National Tsunami Ready Recognition. </a:t>
            </a:r>
          </a:p>
          <a:p>
            <a:pPr lvl="2"/>
            <a:r>
              <a:rPr lang="en-US" dirty="0"/>
              <a:t>Requested IOTIC for Field Verification </a:t>
            </a:r>
          </a:p>
          <a:p>
            <a:pPr lvl="2"/>
            <a:r>
              <a:rPr lang="en-US" dirty="0"/>
              <a:t>Field Verification recommendation for improvement of the 12 indicators.</a:t>
            </a:r>
          </a:p>
          <a:p>
            <a:pPr lvl="2"/>
            <a:r>
              <a:rPr lang="en-US" dirty="0"/>
              <a:t>In west Sumatera, IOTIC worked with KOGAMI (local </a:t>
            </a:r>
            <a:r>
              <a:rPr lang="en-US"/>
              <a:t>NGO since 2006) </a:t>
            </a:r>
            <a:r>
              <a:rPr lang="en-US" dirty="0"/>
              <a:t>for the community preparedness capacity development based on the 12 Indicators.</a:t>
            </a:r>
          </a:p>
          <a:p>
            <a:pPr lvl="2"/>
            <a:r>
              <a:rPr lang="en-US" dirty="0"/>
              <a:t>KOGAMI and BMKG Office of Padang Panjang in cooperation with BPBD conducted 3 months capacity development.</a:t>
            </a:r>
          </a:p>
          <a:p>
            <a:pPr lvl="2"/>
            <a:r>
              <a:rPr lang="en-US" dirty="0"/>
              <a:t>December 2023 Nagari </a:t>
            </a:r>
            <a:r>
              <a:rPr lang="en-US" dirty="0" err="1"/>
              <a:t>Tapakih</a:t>
            </a:r>
            <a:r>
              <a:rPr lang="en-US" dirty="0"/>
              <a:t> Community requested for UNESCO-IOC Tsunami Ready Recognition.</a:t>
            </a:r>
          </a:p>
          <a:p>
            <a:pPr lvl="2"/>
            <a:r>
              <a:rPr lang="en-US" dirty="0"/>
              <a:t>20 December 2023 Nagari </a:t>
            </a:r>
            <a:r>
              <a:rPr lang="en-US" dirty="0" err="1"/>
              <a:t>Tapakih</a:t>
            </a:r>
            <a:r>
              <a:rPr lang="en-US" dirty="0"/>
              <a:t> Received UNESCO-IOC Tsunami Ready Recognition.</a:t>
            </a:r>
          </a:p>
          <a:p>
            <a:pPr lvl="2"/>
            <a:endParaRPr lang="en-US" dirty="0"/>
          </a:p>
        </p:txBody>
      </p:sp>
      <p:pic>
        <p:nvPicPr>
          <p:cNvPr id="8" name="Picture 7" descr="A group of people sitting on a stage&#10;&#10;Description automatically generated">
            <a:extLst>
              <a:ext uri="{FF2B5EF4-FFF2-40B4-BE49-F238E27FC236}">
                <a16:creationId xmlns:a16="http://schemas.microsoft.com/office/drawing/2014/main" id="{ED62D4A3-3B37-7EA7-EE58-66E9C80FC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8437" y="1489240"/>
            <a:ext cx="3876611" cy="2106867"/>
          </a:xfrm>
          <a:prstGeom prst="rect">
            <a:avLst/>
          </a:prstGeom>
        </p:spPr>
      </p:pic>
      <p:pic>
        <p:nvPicPr>
          <p:cNvPr id="12" name="Picture 11" descr="A group of people standing on a road with a sign&#10;&#10;Description automatically generated">
            <a:extLst>
              <a:ext uri="{FF2B5EF4-FFF2-40B4-BE49-F238E27FC236}">
                <a16:creationId xmlns:a16="http://schemas.microsoft.com/office/drawing/2014/main" id="{B8A0EF26-1828-CBAF-D92B-8389EBD8B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6157" y="3693857"/>
            <a:ext cx="3881172" cy="26271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F62FA0-A88D-6351-AF81-290BD848E7BE}"/>
              </a:ext>
            </a:extLst>
          </p:cNvPr>
          <p:cNvSpPr/>
          <p:nvPr/>
        </p:nvSpPr>
        <p:spPr>
          <a:xfrm>
            <a:off x="348507" y="256821"/>
            <a:ext cx="678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Tsunami Ready in IO 2023</a:t>
            </a:r>
          </a:p>
        </p:txBody>
      </p:sp>
    </p:spTree>
    <p:extLst>
      <p:ext uri="{BB962C8B-B14F-4D97-AF65-F5344CB8AC3E}">
        <p14:creationId xmlns:p14="http://schemas.microsoft.com/office/powerpoint/2010/main" val="295648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10E157-824B-FF2B-92DA-93EF316425CD}"/>
              </a:ext>
            </a:extLst>
          </p:cNvPr>
          <p:cNvSpPr txBox="1">
            <a:spLocks/>
          </p:cNvSpPr>
          <p:nvPr/>
        </p:nvSpPr>
        <p:spPr>
          <a:xfrm>
            <a:off x="196951" y="1489240"/>
            <a:ext cx="7921487" cy="51662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000" b="1" dirty="0"/>
              <a:t>Tsunami Ready in Indian Ocean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97DC2-07C0-FC6D-E069-30BD66A4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49" y="1945565"/>
            <a:ext cx="6869733" cy="4253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93A15C-DCF7-3FFC-583C-131C5A52C9CB}"/>
              </a:ext>
            </a:extLst>
          </p:cNvPr>
          <p:cNvSpPr txBox="1"/>
          <p:nvPr/>
        </p:nvSpPr>
        <p:spPr>
          <a:xfrm>
            <a:off x="7755423" y="1810220"/>
            <a:ext cx="4239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Noliasahi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August 2020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Venkatraipur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August 2020</a:t>
            </a:r>
          </a:p>
          <a:p>
            <a:endParaRPr lang="en-US" dirty="0"/>
          </a:p>
          <a:p>
            <a:r>
              <a:rPr lang="en-US" dirty="0"/>
              <a:t>Indonesia</a:t>
            </a:r>
          </a:p>
          <a:p>
            <a:pPr marL="342900" lvl="0" indent="-342900" rtl="0">
              <a:buFont typeface="+mj-lt"/>
              <a:buAutoNum type="arabicPeriod"/>
            </a:pPr>
            <a:r>
              <a:rPr lang="en-US" dirty="0"/>
              <a:t>Tanjung </a:t>
            </a:r>
            <a:r>
              <a:rPr lang="en-US" dirty="0" err="1"/>
              <a:t>Benoa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24 May 2022</a:t>
            </a:r>
            <a:endParaRPr lang="en-GB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Glagah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5 September 2022</a:t>
            </a:r>
            <a:endParaRPr lang="en-GB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Tambak</a:t>
            </a:r>
            <a:r>
              <a:rPr lang="en-US" dirty="0"/>
              <a:t> </a:t>
            </a:r>
            <a:r>
              <a:rPr lang="en-US" dirty="0" err="1"/>
              <a:t>Rejo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3 October 2022</a:t>
            </a:r>
            <a:endParaRPr lang="en-GB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Kemadang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12 December 2022</a:t>
            </a:r>
            <a:endParaRPr lang="en-GB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Kuta </a:t>
            </a:r>
            <a:r>
              <a:rPr lang="en-US" dirty="0" err="1"/>
              <a:t>Mandalika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12 December 2022</a:t>
            </a:r>
            <a:endParaRPr lang="en-GB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Pangandaran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12 December 2022</a:t>
            </a:r>
            <a:endParaRPr lang="en-GB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Panggarangan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12 December 2022</a:t>
            </a:r>
            <a:endParaRPr lang="en-GB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Lolong </a:t>
            </a:r>
            <a:r>
              <a:rPr lang="en-US" dirty="0" err="1"/>
              <a:t>Belanti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20 December 2022</a:t>
            </a:r>
            <a:endParaRPr lang="en-GB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Purus, </a:t>
            </a:r>
            <a:r>
              <a:rPr lang="en-US" dirty="0">
                <a:solidFill>
                  <a:srgbClr val="FF0000"/>
                </a:solidFill>
              </a:rPr>
              <a:t>20 December 2022</a:t>
            </a:r>
            <a:endParaRPr lang="en-GB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Nagari </a:t>
            </a:r>
            <a:r>
              <a:rPr lang="en-US" dirty="0" err="1"/>
              <a:t>Tapakih</a:t>
            </a:r>
            <a:r>
              <a:rPr lang="en-US" dirty="0"/>
              <a:t>, </a:t>
            </a:r>
            <a:r>
              <a:rPr lang="en-US" dirty="0">
                <a:solidFill>
                  <a:schemeClr val="accent5"/>
                </a:solidFill>
              </a:rPr>
              <a:t>20 December 2023</a:t>
            </a:r>
            <a:endParaRPr lang="en-GB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AE2EF-74F6-40E6-03F1-638E75D6C10E}"/>
              </a:ext>
            </a:extLst>
          </p:cNvPr>
          <p:cNvSpPr txBox="1"/>
          <p:nvPr/>
        </p:nvSpPr>
        <p:spPr>
          <a:xfrm>
            <a:off x="2133387" y="6310360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https://tsunamireadyviewer.ioc-tsunami.org/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4E5B2-93CA-63F3-9627-93FC43F5830A}"/>
              </a:ext>
            </a:extLst>
          </p:cNvPr>
          <p:cNvSpPr/>
          <p:nvPr/>
        </p:nvSpPr>
        <p:spPr>
          <a:xfrm>
            <a:off x="348507" y="256821"/>
            <a:ext cx="678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Tsunami Ready in IO 2023</a:t>
            </a:r>
          </a:p>
        </p:txBody>
      </p:sp>
    </p:spTree>
    <p:extLst>
      <p:ext uri="{BB962C8B-B14F-4D97-AF65-F5344CB8AC3E}">
        <p14:creationId xmlns:p14="http://schemas.microsoft.com/office/powerpoint/2010/main" val="285949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AD48E5-8AFC-1351-B037-DF4754D01903}"/>
              </a:ext>
            </a:extLst>
          </p:cNvPr>
          <p:cNvSpPr txBox="1">
            <a:spLocks/>
          </p:cNvSpPr>
          <p:nvPr/>
        </p:nvSpPr>
        <p:spPr>
          <a:xfrm>
            <a:off x="762000" y="1523884"/>
            <a:ext cx="11157857" cy="53341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dirty="0"/>
              <a:t>National Tsunami Ready Training Focus for SIDs</a:t>
            </a:r>
          </a:p>
          <a:p>
            <a:pPr lvl="2"/>
            <a:r>
              <a:rPr lang="en-US" dirty="0"/>
              <a:t>Maldives (confirmed) in August 2024 </a:t>
            </a:r>
            <a:r>
              <a:rPr lang="en-US" dirty="0">
                <a:sym typeface="Wingdings" panose="05000000000000000000" pitchFamily="2" charset="2"/>
              </a:rPr>
              <a:t> IOTIC-BMKG Funding Support. </a:t>
            </a:r>
          </a:p>
          <a:p>
            <a:pPr marL="1160463" lvl="2" indent="0">
              <a:buNone/>
            </a:pPr>
            <a:r>
              <a:rPr lang="en-US" dirty="0">
                <a:sym typeface="Wingdings" panose="05000000000000000000" pitchFamily="2" charset="2"/>
              </a:rPr>
              <a:t>(including Documenting Eyewitness Stories of 2004 Tsunami in Maldives)</a:t>
            </a:r>
            <a:endParaRPr lang="en-US" dirty="0"/>
          </a:p>
          <a:p>
            <a:pPr lvl="2"/>
            <a:r>
              <a:rPr lang="en-US" dirty="0"/>
              <a:t>Mauritius or Sri Lanka (TBD) </a:t>
            </a:r>
            <a:r>
              <a:rPr lang="en-US" dirty="0">
                <a:sym typeface="Wingdings" panose="05000000000000000000" pitchFamily="2" charset="2"/>
              </a:rPr>
              <a:t> depending on funding availability.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Tsunami Ready Training for Facilitators in Indian Ocean (Online) - TBC </a:t>
            </a:r>
          </a:p>
          <a:p>
            <a:pPr marL="892175" lvl="2"/>
            <a:r>
              <a:rPr lang="en-US" sz="2000" dirty="0"/>
              <a:t>Online sessions: 10 lecture meetings </a:t>
            </a:r>
          </a:p>
          <a:p>
            <a:pPr marL="892175" lvl="2"/>
            <a:r>
              <a:rPr lang="en-US" sz="2000" dirty="0"/>
              <a:t>Quizzes and work assignment after every meeting/lectures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Tsunami Ready Training for Field Verification in Indonesia - TBC </a:t>
            </a:r>
          </a:p>
          <a:p>
            <a:pPr marL="892175" lvl="2"/>
            <a:r>
              <a:rPr lang="en-US" sz="2000" dirty="0"/>
              <a:t>Hybrid: 2 days</a:t>
            </a:r>
          </a:p>
          <a:p>
            <a:pPr marL="892175" lvl="2"/>
            <a:r>
              <a:rPr lang="en-US" sz="2000" dirty="0"/>
              <a:t>Quizzes and work assignment after every meeting/lectures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E7B40-A6BE-34E4-9A55-EB197232CF9C}"/>
              </a:ext>
            </a:extLst>
          </p:cNvPr>
          <p:cNvSpPr/>
          <p:nvPr/>
        </p:nvSpPr>
        <p:spPr>
          <a:xfrm>
            <a:off x="348507" y="256821"/>
            <a:ext cx="678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Tsunami Ready in IO 2024</a:t>
            </a:r>
          </a:p>
        </p:txBody>
      </p:sp>
    </p:spTree>
    <p:extLst>
      <p:ext uri="{BB962C8B-B14F-4D97-AF65-F5344CB8AC3E}">
        <p14:creationId xmlns:p14="http://schemas.microsoft.com/office/powerpoint/2010/main" val="386301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AD48E5-8AFC-1351-B037-DF4754D01903}"/>
              </a:ext>
            </a:extLst>
          </p:cNvPr>
          <p:cNvSpPr txBox="1">
            <a:spLocks/>
          </p:cNvSpPr>
          <p:nvPr/>
        </p:nvSpPr>
        <p:spPr>
          <a:xfrm>
            <a:off x="670931" y="1523884"/>
            <a:ext cx="11115907" cy="53341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Follow up with Timor-Leste and Seychelles:</a:t>
            </a:r>
          </a:p>
          <a:p>
            <a:pPr lvl="2"/>
            <a:r>
              <a:rPr lang="en-US" dirty="0"/>
              <a:t>The establishment of NTRB function within the existing national coordination mechanism.</a:t>
            </a:r>
          </a:p>
          <a:p>
            <a:pPr lvl="2"/>
            <a:r>
              <a:rPr lang="en-US" dirty="0"/>
              <a:t>Support in country on the implementation of selected community</a:t>
            </a:r>
          </a:p>
          <a:p>
            <a:pPr marL="1717675" lvl="3" indent="-346075"/>
            <a:r>
              <a:rPr lang="en-US" dirty="0"/>
              <a:t>Timor-Leste: Dili</a:t>
            </a:r>
          </a:p>
          <a:p>
            <a:pPr marL="1717675" lvl="3" indent="-346075"/>
            <a:r>
              <a:rPr lang="en-US" dirty="0"/>
              <a:t>Seychelles: </a:t>
            </a:r>
            <a:r>
              <a:rPr lang="en-US" dirty="0" err="1"/>
              <a:t>Anse</a:t>
            </a:r>
            <a:r>
              <a:rPr lang="en-US" dirty="0"/>
              <a:t> Royale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Support the process of application and field verification of Tsunami Ready Recognition Request of IO Member States</a:t>
            </a:r>
          </a:p>
          <a:p>
            <a:pPr marL="4538663" lvl="8" indent="-346075">
              <a:buFont typeface="+mj-lt"/>
              <a:buAutoNum type="arabicPeriod"/>
            </a:pPr>
            <a:r>
              <a:rPr lang="en-US" sz="1900" dirty="0"/>
              <a:t>Indonesia: 14 Communities</a:t>
            </a:r>
          </a:p>
          <a:p>
            <a:pPr marL="4538663" lvl="8" indent="-346075">
              <a:buFont typeface="+mj-lt"/>
              <a:buAutoNum type="arabicPeriod"/>
            </a:pPr>
            <a:r>
              <a:rPr lang="en-US" sz="1900" dirty="0"/>
              <a:t>India: 24 – 61 -381 Communities</a:t>
            </a:r>
          </a:p>
          <a:p>
            <a:pPr marL="4538663" lvl="8" indent="-346075">
              <a:buFont typeface="+mj-lt"/>
              <a:buAutoNum type="arabicPeriod"/>
            </a:pPr>
            <a:r>
              <a:rPr lang="en-US" sz="1900" dirty="0"/>
              <a:t>Timor-Leste: 1 Community</a:t>
            </a:r>
          </a:p>
          <a:p>
            <a:pPr marL="4538663" lvl="8" indent="-346075">
              <a:buFont typeface="+mj-lt"/>
              <a:buAutoNum type="arabicPeriod"/>
            </a:pPr>
            <a:r>
              <a:rPr lang="en-US" sz="1900" dirty="0"/>
              <a:t>Seychelles: 1 Community</a:t>
            </a:r>
          </a:p>
          <a:p>
            <a:pPr marL="4538663" lvl="8" indent="-346075">
              <a:buFont typeface="+mj-lt"/>
              <a:buAutoNum type="arabicPeriod"/>
            </a:pPr>
            <a:r>
              <a:rPr lang="en-US" sz="1900" dirty="0"/>
              <a:t>Maldives: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E7B40-A6BE-34E4-9A55-EB197232CF9C}"/>
              </a:ext>
            </a:extLst>
          </p:cNvPr>
          <p:cNvSpPr/>
          <p:nvPr/>
        </p:nvSpPr>
        <p:spPr>
          <a:xfrm>
            <a:off x="348507" y="256821"/>
            <a:ext cx="678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Tsunami Ready in IO 2024</a:t>
            </a:r>
          </a:p>
        </p:txBody>
      </p:sp>
    </p:spTree>
    <p:extLst>
      <p:ext uri="{BB962C8B-B14F-4D97-AF65-F5344CB8AC3E}">
        <p14:creationId xmlns:p14="http://schemas.microsoft.com/office/powerpoint/2010/main" val="75226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AF1E3-132F-379A-61DC-4D0A93AB9E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3142" y="2012723"/>
            <a:ext cx="11059886" cy="484527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Preparation of Tsunami Risk Reduction and Tsunami Management Plan in the 24 Villages will be completed by 15</a:t>
            </a:r>
            <a:r>
              <a:rPr lang="en-US" sz="2400" baseline="30000" dirty="0"/>
              <a:t>th</a:t>
            </a:r>
            <a:r>
              <a:rPr lang="en-US" sz="2400" dirty="0"/>
              <a:t> of February-2024.</a:t>
            </a:r>
          </a:p>
          <a:p>
            <a:pPr algn="just"/>
            <a:r>
              <a:rPr lang="en-US" sz="2400" dirty="0"/>
              <a:t>Installation of Tsunami Signages will be completed by 29</a:t>
            </a:r>
            <a:r>
              <a:rPr lang="en-US" sz="2400" baseline="30000" dirty="0"/>
              <a:t>th</a:t>
            </a:r>
            <a:r>
              <a:rPr lang="en-US" sz="2400" dirty="0"/>
              <a:t> February-2024</a:t>
            </a:r>
          </a:p>
          <a:p>
            <a:pPr algn="just"/>
            <a:r>
              <a:rPr lang="en-US" sz="2400" dirty="0"/>
              <a:t>Orientation on Tsunami Preparedness at Urban Local Bodies level will be organized in Feb-March-2024.</a:t>
            </a:r>
          </a:p>
          <a:p>
            <a:pPr algn="just"/>
            <a:r>
              <a:rPr lang="en-US" sz="2400" dirty="0"/>
              <a:t>Risk Informed Village Disaster Management Plans will be prepared in 61 Tsunami Prone Coastal Villages under the World Bank assisted Odisha State Resilient Growth and Capability Project.</a:t>
            </a:r>
          </a:p>
          <a:p>
            <a:pPr algn="just"/>
            <a:r>
              <a:rPr lang="en-US" sz="2400" dirty="0"/>
              <a:t>Tsunami Preparedness </a:t>
            </a:r>
            <a:r>
              <a:rPr lang="en-US" sz="2400" dirty="0" err="1"/>
              <a:t>Programmes</a:t>
            </a:r>
            <a:r>
              <a:rPr lang="en-US" sz="2400" dirty="0"/>
              <a:t> and IOTR </a:t>
            </a:r>
            <a:r>
              <a:rPr lang="en-US" sz="2400" dirty="0" err="1"/>
              <a:t>Programmes</a:t>
            </a:r>
            <a:r>
              <a:rPr lang="en-US" sz="2400" dirty="0"/>
              <a:t> are also being implemented in 381 Tsunami Prone Villages/Wards</a:t>
            </a:r>
          </a:p>
          <a:p>
            <a:pPr algn="just"/>
            <a:r>
              <a:rPr lang="en-US" sz="2400" dirty="0"/>
              <a:t>381 Villages/Wards will be Tsunami Ready Villages/Wards by end of December-2024</a:t>
            </a:r>
          </a:p>
          <a:p>
            <a:endParaRPr lang="en-US" sz="2400" dirty="0"/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12884C-BC61-127F-0BCC-F28DBD6C97D3}"/>
              </a:ext>
            </a:extLst>
          </p:cNvPr>
          <p:cNvSpPr txBox="1">
            <a:spLocks/>
          </p:cNvSpPr>
          <p:nvPr/>
        </p:nvSpPr>
        <p:spPr>
          <a:xfrm>
            <a:off x="8876744" y="6340107"/>
            <a:ext cx="3071106" cy="355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1600" b="0" i="1" dirty="0">
                <a:solidFill>
                  <a:schemeClr val="tx1"/>
                </a:solidFill>
                <a:latin typeface="+mj-lt"/>
                <a:ea typeface="+mj-ea"/>
              </a:rPr>
              <a:t>Source: Indian NTRB - OSDMA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B12E3F-8101-4DB8-8F6C-891B2E05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8" y="1280923"/>
            <a:ext cx="8889759" cy="731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Tsunami Ready in Odisha - India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8210A-5377-E50C-3F2E-A0E1D09C9D8F}"/>
              </a:ext>
            </a:extLst>
          </p:cNvPr>
          <p:cNvSpPr/>
          <p:nvPr/>
        </p:nvSpPr>
        <p:spPr>
          <a:xfrm>
            <a:off x="348507" y="256821"/>
            <a:ext cx="7772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Tsunami Ready in India 2024</a:t>
            </a:r>
          </a:p>
        </p:txBody>
      </p:sp>
    </p:spTree>
    <p:extLst>
      <p:ext uri="{BB962C8B-B14F-4D97-AF65-F5344CB8AC3E}">
        <p14:creationId xmlns:p14="http://schemas.microsoft.com/office/powerpoint/2010/main" val="268882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54335BECF21B40B6CCFAE91E076EEB" ma:contentTypeVersion="20" ma:contentTypeDescription="Crear nuevo documento." ma:contentTypeScope="" ma:versionID="bc3edb8b74aed667c0e4c31ac70003de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37c8b3229d77438e013d0a7880679db9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2E1B2F-CACB-4C5E-83DE-00C7426C09BA}"/>
</file>

<file path=customXml/itemProps2.xml><?xml version="1.0" encoding="utf-8"?>
<ds:datastoreItem xmlns:ds="http://schemas.openxmlformats.org/officeDocument/2006/customXml" ds:itemID="{8659900B-C85A-4167-98D2-5C0AF930556C}"/>
</file>

<file path=customXml/itemProps3.xml><?xml version="1.0" encoding="utf-8"?>
<ds:datastoreItem xmlns:ds="http://schemas.openxmlformats.org/officeDocument/2006/customXml" ds:itemID="{A25F483D-9627-469D-90E1-9F88E464E027}"/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15415</TotalTime>
  <Words>1259</Words>
  <Application>Microsoft Office PowerPoint</Application>
  <PresentationFormat>Widescreen</PresentationFormat>
  <Paragraphs>258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Helvetica</vt:lpstr>
      <vt:lpstr>Roboto</vt:lpstr>
      <vt:lpstr>Tahoma</vt:lpstr>
      <vt:lpstr>Wingdings</vt:lpstr>
      <vt:lpstr>Office Theme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Tsunami Ready in Odisha - India</vt:lpstr>
      <vt:lpstr>24 Coastal Villages in Odisha - India</vt:lpstr>
      <vt:lpstr>Tsunami Ready in Indonesia 2024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Bailey, Richard</dc:creator>
  <cp:lastModifiedBy>Chang Seng, Denis</cp:lastModifiedBy>
  <cp:revision>143</cp:revision>
  <dcterms:created xsi:type="dcterms:W3CDTF">2021-11-04T20:51:46Z</dcterms:created>
  <dcterms:modified xsi:type="dcterms:W3CDTF">2024-02-19T23:53:02Z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