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90894" r:id="rId1"/>
    <p:sldMasterId id="2147483658" r:id="rId2"/>
    <p:sldMasterId id="2147490886" r:id="rId3"/>
    <p:sldMasterId id="2147483655" r:id="rId4"/>
    <p:sldMasterId id="2147490889" r:id="rId5"/>
    <p:sldMasterId id="2147490891" r:id="rId6"/>
  </p:sldMasterIdLst>
  <p:notesMasterIdLst>
    <p:notesMasterId r:id="rId11"/>
  </p:notesMasterIdLst>
  <p:sldIdLst>
    <p:sldId id="256" r:id="rId7"/>
    <p:sldId id="274" r:id="rId8"/>
    <p:sldId id="3330" r:id="rId9"/>
    <p:sldId id="283"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Lato Light" panose="020F0502020204030203" pitchFamily="34" charset="0"/>
      <p:regular r:id="rId16"/>
    </p:embeddedFont>
    <p:embeddedFont>
      <p:font typeface="Poppins" panose="00000500000000000000" pitchFamily="2" charset="0"/>
      <p:regular r:id="rId17"/>
      <p:bold r:id="rId18"/>
    </p:embeddedFon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hfl7V5e24uAWjTYx6+bnQdys7x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89960" autoAdjust="0"/>
  </p:normalViewPr>
  <p:slideViewPr>
    <p:cSldViewPr snapToGrid="0">
      <p:cViewPr varScale="1">
        <p:scale>
          <a:sx n="64" d="100"/>
          <a:sy n="64" d="100"/>
        </p:scale>
        <p:origin x="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font" Target="fonts/font3.fntdata"/><Relationship Id="rId22" Type="http://schemas.openxmlformats.org/officeDocument/2006/relationships/font" Target="fonts/font11.fntdata"/><Relationship Id="rId5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64"/>
        <p:cNvGrpSpPr/>
        <p:nvPr/>
      </p:nvGrpSpPr>
      <p:grpSpPr>
        <a:xfrm>
          <a:off x="0" y="0"/>
          <a:ext cx="0" cy="0"/>
          <a:chOff x="0" y="0"/>
          <a:chExt cx="0" cy="0"/>
        </a:xfrm>
      </p:grpSpPr>
      <p:pic>
        <p:nvPicPr>
          <p:cNvPr id="65" name="Google Shape;65;p42"/>
          <p:cNvPicPr preferRelativeResize="0"/>
          <p:nvPr/>
        </p:nvPicPr>
        <p:blipFill rotWithShape="1">
          <a:blip r:embed="rId2" cstate="screen">
            <a:alphaModFix/>
            <a:extLst>
              <a:ext uri="{28A0092B-C50C-407E-A947-70E740481C1C}">
                <a14:useLocalDpi xmlns:a14="http://schemas.microsoft.com/office/drawing/2010/main"/>
              </a:ext>
            </a:extLst>
          </a:blip>
          <a:srcRect l="-9850" t="-943" r="-1"/>
          <a:stretch/>
        </p:blipFill>
        <p:spPr>
          <a:xfrm>
            <a:off x="7338429" y="1779105"/>
            <a:ext cx="3970734" cy="3977470"/>
          </a:xfrm>
          <a:prstGeom prst="rect">
            <a:avLst/>
          </a:prstGeom>
          <a:noFill/>
          <a:ln>
            <a:noFill/>
          </a:ln>
        </p:spPr>
      </p:pic>
      <p:sp>
        <p:nvSpPr>
          <p:cNvPr id="66" name="Google Shape;66;p42"/>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Roboto"/>
                <a:ea typeface="Roboto"/>
                <a:cs typeface="Roboto"/>
                <a:sym typeface="Roboto"/>
              </a:rPr>
              <a:t>‹#›</a:t>
            </a:fld>
            <a:endParaRPr sz="1200">
              <a:solidFill>
                <a:srgbClr val="888888"/>
              </a:solidFill>
              <a:latin typeface="Roboto"/>
              <a:ea typeface="Roboto"/>
              <a:cs typeface="Roboto"/>
              <a:sym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35FE099E-88DB-3542-BB15-6C5BD3B98F7D}"/>
              </a:ext>
            </a:extLst>
          </p:cNvPr>
          <p:cNvSpPr>
            <a:spLocks noGrp="1"/>
          </p:cNvSpPr>
          <p:nvPr>
            <p:ph type="pic" sz="quarter" idx="11"/>
          </p:nvPr>
        </p:nvSpPr>
        <p:spPr>
          <a:xfrm>
            <a:off x="4568078" y="151681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4" name="Picture Placeholder 4">
            <a:extLst>
              <a:ext uri="{FF2B5EF4-FFF2-40B4-BE49-F238E27FC236}">
                <a16:creationId xmlns:a16="http://schemas.microsoft.com/office/drawing/2014/main" id="{E8921EC6-6B3D-E343-B001-CE8B5596E64D}"/>
              </a:ext>
            </a:extLst>
          </p:cNvPr>
          <p:cNvSpPr>
            <a:spLocks noGrp="1"/>
          </p:cNvSpPr>
          <p:nvPr>
            <p:ph type="pic" sz="quarter" idx="12"/>
          </p:nvPr>
        </p:nvSpPr>
        <p:spPr>
          <a:xfrm>
            <a:off x="2804002" y="2752165"/>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5" name="Picture Placeholder 4">
            <a:extLst>
              <a:ext uri="{FF2B5EF4-FFF2-40B4-BE49-F238E27FC236}">
                <a16:creationId xmlns:a16="http://schemas.microsoft.com/office/drawing/2014/main" id="{0A4C0A95-D732-AE45-83CA-B7A084FB487E}"/>
              </a:ext>
            </a:extLst>
          </p:cNvPr>
          <p:cNvSpPr>
            <a:spLocks noGrp="1"/>
          </p:cNvSpPr>
          <p:nvPr>
            <p:ph type="pic" sz="quarter" idx="13"/>
          </p:nvPr>
        </p:nvSpPr>
        <p:spPr>
          <a:xfrm>
            <a:off x="6680313" y="2752165"/>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6" name="Picture Placeholder 4">
            <a:extLst>
              <a:ext uri="{FF2B5EF4-FFF2-40B4-BE49-F238E27FC236}">
                <a16:creationId xmlns:a16="http://schemas.microsoft.com/office/drawing/2014/main" id="{225FC4A0-EA86-174E-80BF-B0C64A2AC778}"/>
              </a:ext>
            </a:extLst>
          </p:cNvPr>
          <p:cNvSpPr>
            <a:spLocks noGrp="1"/>
          </p:cNvSpPr>
          <p:nvPr>
            <p:ph type="pic" sz="quarter" idx="14"/>
          </p:nvPr>
        </p:nvSpPr>
        <p:spPr>
          <a:xfrm>
            <a:off x="2804002" y="381839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7" name="Picture Placeholder 4">
            <a:extLst>
              <a:ext uri="{FF2B5EF4-FFF2-40B4-BE49-F238E27FC236}">
                <a16:creationId xmlns:a16="http://schemas.microsoft.com/office/drawing/2014/main" id="{B773B40E-3248-D443-85D7-3CF9B96E2B25}"/>
              </a:ext>
            </a:extLst>
          </p:cNvPr>
          <p:cNvSpPr>
            <a:spLocks noGrp="1"/>
          </p:cNvSpPr>
          <p:nvPr>
            <p:ph type="pic" sz="quarter" idx="15"/>
          </p:nvPr>
        </p:nvSpPr>
        <p:spPr>
          <a:xfrm>
            <a:off x="6680313" y="381839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8" name="Picture Placeholder 4">
            <a:extLst>
              <a:ext uri="{FF2B5EF4-FFF2-40B4-BE49-F238E27FC236}">
                <a16:creationId xmlns:a16="http://schemas.microsoft.com/office/drawing/2014/main" id="{32D22F9A-533F-0B49-8C77-099A702450B7}"/>
              </a:ext>
            </a:extLst>
          </p:cNvPr>
          <p:cNvSpPr>
            <a:spLocks noGrp="1"/>
          </p:cNvSpPr>
          <p:nvPr>
            <p:ph type="pic" sz="quarter" idx="17"/>
          </p:nvPr>
        </p:nvSpPr>
        <p:spPr>
          <a:xfrm>
            <a:off x="6680313" y="489851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9" name="Picture Placeholder 4">
            <a:extLst>
              <a:ext uri="{FF2B5EF4-FFF2-40B4-BE49-F238E27FC236}">
                <a16:creationId xmlns:a16="http://schemas.microsoft.com/office/drawing/2014/main" id="{9FA9F395-3C47-2D45-AE6C-16E8184A065A}"/>
              </a:ext>
            </a:extLst>
          </p:cNvPr>
          <p:cNvSpPr>
            <a:spLocks noGrp="1"/>
          </p:cNvSpPr>
          <p:nvPr>
            <p:ph type="pic" sz="quarter" idx="18"/>
          </p:nvPr>
        </p:nvSpPr>
        <p:spPr>
          <a:xfrm>
            <a:off x="2804002" y="489851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10" name="Picture Placeholder 4">
            <a:extLst>
              <a:ext uri="{FF2B5EF4-FFF2-40B4-BE49-F238E27FC236}">
                <a16:creationId xmlns:a16="http://schemas.microsoft.com/office/drawing/2014/main" id="{C7625114-8843-4E67-B926-346F19C1CE66}"/>
              </a:ext>
            </a:extLst>
          </p:cNvPr>
          <p:cNvSpPr>
            <a:spLocks noGrp="1"/>
          </p:cNvSpPr>
          <p:nvPr>
            <p:ph type="pic" sz="quarter" idx="19"/>
          </p:nvPr>
        </p:nvSpPr>
        <p:spPr>
          <a:xfrm>
            <a:off x="2804002" y="5951250"/>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11" name="Picture Placeholder 4">
            <a:extLst>
              <a:ext uri="{FF2B5EF4-FFF2-40B4-BE49-F238E27FC236}">
                <a16:creationId xmlns:a16="http://schemas.microsoft.com/office/drawing/2014/main" id="{304C1925-08AE-4466-A485-0FEBCC72985D}"/>
              </a:ext>
            </a:extLst>
          </p:cNvPr>
          <p:cNvSpPr>
            <a:spLocks noGrp="1"/>
          </p:cNvSpPr>
          <p:nvPr>
            <p:ph type="pic" sz="quarter" idx="20"/>
          </p:nvPr>
        </p:nvSpPr>
        <p:spPr>
          <a:xfrm>
            <a:off x="6680313" y="5984668"/>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Tree>
    <p:extLst>
      <p:ext uri="{BB962C8B-B14F-4D97-AF65-F5344CB8AC3E}">
        <p14:creationId xmlns:p14="http://schemas.microsoft.com/office/powerpoint/2010/main" val="16900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52639"/>
            <a:ext cx="12192000" cy="4539343"/>
          </a:xfrm>
          <a:prstGeom prst="rect">
            <a:avLst/>
          </a:prstGeom>
        </p:spPr>
      </p:pic>
      <p:sp>
        <p:nvSpPr>
          <p:cNvPr id="8" name="Rectangle 7"/>
          <p:cNvSpPr/>
          <p:nvPr userDrawn="1"/>
        </p:nvSpPr>
        <p:spPr>
          <a:xfrm>
            <a:off x="2151898" y="1812907"/>
            <a:ext cx="8128572" cy="3618809"/>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2" y="1170914"/>
            <a:ext cx="955433" cy="955433"/>
          </a:xfrm>
          <a:prstGeom prst="ellipse">
            <a:avLst/>
          </a:prstGeom>
          <a:solidFill>
            <a:srgbClr val="41B7C8"/>
          </a:solidFill>
          <a:ln w="12700">
            <a:miter lim="400000"/>
          </a:ln>
        </p:spPr>
        <p:txBody>
          <a:bodyPr lIns="65023" tIns="65023" rIns="65023" bIns="65023" anchor="ctr"/>
          <a:lstStyle/>
          <a:p>
            <a:pPr algn="ctr">
              <a:defRPr sz="1800">
                <a:solidFill>
                  <a:srgbClr val="FFFFFF"/>
                </a:solidFill>
              </a:defRPr>
            </a:pPr>
            <a:endParaRP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347582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881200"/>
            <a:ext cx="12192001" cy="4397389"/>
          </a:xfrm>
          <a:prstGeom prst="rect">
            <a:avLst/>
          </a:prstGeom>
        </p:spPr>
      </p:pic>
      <p:sp>
        <p:nvSpPr>
          <p:cNvPr id="5" name="Rectangle 4"/>
          <p:cNvSpPr/>
          <p:nvPr userDrawn="1"/>
        </p:nvSpPr>
        <p:spPr>
          <a:xfrm>
            <a:off x="2031713" y="2270490"/>
            <a:ext cx="8128572" cy="3618809"/>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2" y="1972193"/>
            <a:ext cx="955433" cy="955433"/>
          </a:xfrm>
          <a:prstGeom prst="ellipse">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a:p>
        </p:txBody>
      </p:sp>
    </p:spTree>
    <p:extLst>
      <p:ext uri="{BB962C8B-B14F-4D97-AF65-F5344CB8AC3E}">
        <p14:creationId xmlns:p14="http://schemas.microsoft.com/office/powerpoint/2010/main" val="144842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235871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3535074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133"/>
        <p:cNvGrpSpPr/>
        <p:nvPr/>
      </p:nvGrpSpPr>
      <p:grpSpPr>
        <a:xfrm>
          <a:off x="0" y="0"/>
          <a:ext cx="0" cy="0"/>
          <a:chOff x="0" y="0"/>
          <a:chExt cx="0" cy="0"/>
        </a:xfrm>
      </p:grpSpPr>
    </p:spTree>
    <p:extLst>
      <p:ext uri="{BB962C8B-B14F-4D97-AF65-F5344CB8AC3E}">
        <p14:creationId xmlns:p14="http://schemas.microsoft.com/office/powerpoint/2010/main" val="244764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071544" y="216362"/>
            <a:ext cx="1999700" cy="951923"/>
          </a:xfrm>
          <a:prstGeom prst="rect">
            <a:avLst/>
          </a:prstGeom>
          <a:noFill/>
          <a:ln>
            <a:noFill/>
          </a:ln>
        </p:spPr>
      </p:pic>
      <p:sp>
        <p:nvSpPr>
          <p:cNvPr id="14" name="Google Shape;14;p15"/>
          <p:cNvSpPr/>
          <p:nvPr/>
        </p:nvSpPr>
        <p:spPr>
          <a:xfrm rot="5400000">
            <a:off x="1721007" y="3812568"/>
            <a:ext cx="1639614"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 name="Google Shape;15;p15"/>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15"/>
          <p:cNvPicPr preferRelativeResize="0"/>
          <p:nvPr/>
        </p:nvPicPr>
        <p:blipFill rotWithShape="1">
          <a:blip r:embed="rId4">
            <a:alphaModFix/>
          </a:blip>
          <a:srcRect/>
          <a:stretch/>
        </p:blipFill>
        <p:spPr>
          <a:xfrm>
            <a:off x="1548951" y="2025894"/>
            <a:ext cx="2920169" cy="2806212"/>
          </a:xfrm>
          <a:prstGeom prst="rect">
            <a:avLst/>
          </a:prstGeom>
          <a:noFill/>
          <a:ln>
            <a:noFill/>
          </a:ln>
        </p:spPr>
      </p:pic>
      <p:sp>
        <p:nvSpPr>
          <p:cNvPr id="17" name="Google Shape;17;p15"/>
          <p:cNvSpPr/>
          <p:nvPr/>
        </p:nvSpPr>
        <p:spPr>
          <a:xfrm rot="5400000">
            <a:off x="4884289"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9088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575486" y="152363"/>
            <a:ext cx="1495758" cy="1405711"/>
          </a:xfrm>
          <a:prstGeom prst="rect">
            <a:avLst/>
          </a:prstGeom>
          <a:noFill/>
          <a:ln>
            <a:noFill/>
          </a:ln>
        </p:spPr>
      </p:pic>
      <p:sp>
        <p:nvSpPr>
          <p:cNvPr id="54" name="Google Shape;54;p21"/>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90893" r:id="rId1"/>
    <p:sldLayoutId id="2147483664" r:id="rId2"/>
    <p:sldLayoutId id="2147490895"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847192923"/>
      </p:ext>
    </p:extLst>
  </p:cSld>
  <p:clrMap bg1="lt1" tx1="dk1" bg2="lt2" tx2="dk2" accent1="accent1" accent2="accent2" accent3="accent3" accent4="accent4" accent5="accent5" accent6="accent6" hlink="hlink" folHlink="folHlink"/>
  <p:sldLayoutIdLst>
    <p:sldLayoutId id="2147483695" r:id="rId1"/>
    <p:sldLayoutId id="214748369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2036548416"/>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75486" y="152363"/>
            <a:ext cx="1495758" cy="1405711"/>
          </a:xfrm>
          <a:prstGeom prst="rect">
            <a:avLst/>
          </a:prstGeom>
          <a:noFill/>
          <a:ln>
            <a:noFill/>
          </a:ln>
        </p:spPr>
      </p:pic>
      <p:sp>
        <p:nvSpPr>
          <p:cNvPr id="54" name="Google Shape;54;p21"/>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Tree>
    <p:extLst>
      <p:ext uri="{BB962C8B-B14F-4D97-AF65-F5344CB8AC3E}">
        <p14:creationId xmlns:p14="http://schemas.microsoft.com/office/powerpoint/2010/main" val="1222468838"/>
      </p:ext>
    </p:extLst>
  </p:cSld>
  <p:clrMap bg1="lt1" tx1="dk1" bg2="dk2" tx2="lt2" accent1="accent1" accent2="accent2" accent3="accent3" accent4="accent4" accent5="accent5" accent6="accent6" hlink="hlink" folHlink="folHlink"/>
  <p:sldLayoutIdLst>
    <p:sldLayoutId id="2147490890" r:id="rId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125"/>
        <p:cNvGrpSpPr/>
        <p:nvPr/>
      </p:nvGrpSpPr>
      <p:grpSpPr>
        <a:xfrm>
          <a:off x="0" y="0"/>
          <a:ext cx="0" cy="0"/>
          <a:chOff x="0" y="0"/>
          <a:chExt cx="0" cy="0"/>
        </a:xfrm>
      </p:grpSpPr>
      <p:sp>
        <p:nvSpPr>
          <p:cNvPr id="126" name="Google Shape;126;p36"/>
          <p:cNvSpPr txBox="1"/>
          <p:nvPr/>
        </p:nvSpPr>
        <p:spPr>
          <a:xfrm>
            <a:off x="838200" y="6356349"/>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88888"/>
                </a:solidFill>
                <a:latin typeface="Calibri"/>
                <a:ea typeface="Calibri"/>
                <a:cs typeface="Calibri"/>
                <a:sym typeface="Calibri"/>
              </a:rPr>
              <a:t>23/09/2021</a:t>
            </a:r>
            <a:endParaRPr sz="1200">
              <a:solidFill>
                <a:srgbClr val="888888"/>
              </a:solidFill>
              <a:latin typeface="Calibri"/>
              <a:ea typeface="Calibri"/>
              <a:cs typeface="Calibri"/>
              <a:sym typeface="Calibri"/>
            </a:endParaRPr>
          </a:p>
        </p:txBody>
      </p:sp>
      <p:sp>
        <p:nvSpPr>
          <p:cNvPr id="127" name="Google Shape;127;p36"/>
          <p:cNvSpPr/>
          <p:nvPr/>
        </p:nvSpPr>
        <p:spPr>
          <a:xfrm>
            <a:off x="0" y="0"/>
            <a:ext cx="2396836" cy="6858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36"/>
          <p:cNvSpPr/>
          <p:nvPr/>
        </p:nvSpPr>
        <p:spPr>
          <a:xfrm rot="5400000">
            <a:off x="1974074" y="3090727"/>
            <a:ext cx="1328398" cy="125771"/>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36"/>
          <p:cNvSpPr/>
          <p:nvPr/>
        </p:nvSpPr>
        <p:spPr>
          <a:xfrm>
            <a:off x="0" y="0"/>
            <a:ext cx="2445868" cy="6858000"/>
          </a:xfrm>
          <a:prstGeom prst="rect">
            <a:avLst/>
          </a:prstGeom>
          <a:solidFill>
            <a:srgbClr val="0069B4"/>
          </a:solidFill>
          <a:ln w="12700" cap="flat" cmpd="sng">
            <a:solidFill>
              <a:srgbClr val="41B7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36"/>
          <p:cNvSpPr/>
          <p:nvPr/>
        </p:nvSpPr>
        <p:spPr>
          <a:xfrm>
            <a:off x="2529840" y="2716523"/>
            <a:ext cx="753291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69B4"/>
              </a:buClr>
              <a:buSzPts val="7000"/>
              <a:buFont typeface="Arial"/>
              <a:buNone/>
            </a:pPr>
            <a:r>
              <a:rPr lang="en-US" sz="7000" b="1" i="0" u="none" strike="noStrike" cap="none">
                <a:solidFill>
                  <a:srgbClr val="0069B4"/>
                </a:solidFill>
                <a:latin typeface="Arial"/>
                <a:ea typeface="Arial"/>
                <a:cs typeface="Arial"/>
                <a:sym typeface="Arial"/>
              </a:rPr>
              <a:t>THANK YOU</a:t>
            </a:r>
            <a:endParaRPr sz="7000" b="1" i="0" u="none" strike="noStrike" cap="none">
              <a:solidFill>
                <a:srgbClr val="0069B4"/>
              </a:solidFill>
              <a:latin typeface="Arial"/>
              <a:ea typeface="Arial"/>
              <a:cs typeface="Arial"/>
              <a:sym typeface="Arial"/>
            </a:endParaRPr>
          </a:p>
        </p:txBody>
      </p:sp>
      <p:sp>
        <p:nvSpPr>
          <p:cNvPr id="131" name="Google Shape;131;p36"/>
          <p:cNvSpPr/>
          <p:nvPr/>
        </p:nvSpPr>
        <p:spPr>
          <a:xfrm rot="5400000">
            <a:off x="1001943"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2" name="Google Shape;132;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75486" y="152363"/>
            <a:ext cx="1495758" cy="1405711"/>
          </a:xfrm>
          <a:prstGeom prst="rect">
            <a:avLst/>
          </a:prstGeom>
          <a:noFill/>
          <a:ln>
            <a:noFill/>
          </a:ln>
        </p:spPr>
      </p:pic>
    </p:spTree>
    <p:extLst>
      <p:ext uri="{BB962C8B-B14F-4D97-AF65-F5344CB8AC3E}">
        <p14:creationId xmlns:p14="http://schemas.microsoft.com/office/powerpoint/2010/main" val="883745479"/>
      </p:ext>
    </p:extLst>
  </p:cSld>
  <p:clrMap bg1="lt1" tx1="dk1" bg2="dk2" tx2="lt2" accent1="accent1" accent2="accent2" accent3="accent3" accent4="accent4" accent5="accent5" accent6="accent6" hlink="hlink" folHlink="folHlink"/>
  <p:sldLayoutIdLst>
    <p:sldLayoutId id="2147490892" r:id="rId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hyperlink" Target="https://creativecommons.org/licenses/by-nc/3.0/" TargetMode="External"/><Relationship Id="rId4" Type="http://schemas.openxmlformats.org/officeDocument/2006/relationships/image" Target="../media/image10.png"/><Relationship Id="rId9" Type="http://schemas.openxmlformats.org/officeDocument/2006/relationships/hyperlink" Target="https://www.pngall.com/oman-flag-png/download/8119"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jp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TextBox 1">
            <a:extLst>
              <a:ext uri="{FF2B5EF4-FFF2-40B4-BE49-F238E27FC236}">
                <a16:creationId xmlns:a16="http://schemas.microsoft.com/office/drawing/2014/main" id="{DA097D78-1888-23C3-33E3-365453DEADE7}"/>
              </a:ext>
            </a:extLst>
          </p:cNvPr>
          <p:cNvSpPr txBox="1"/>
          <p:nvPr/>
        </p:nvSpPr>
        <p:spPr>
          <a:xfrm>
            <a:off x="3378724" y="5248946"/>
            <a:ext cx="5434552" cy="923330"/>
          </a:xfrm>
          <a:prstGeom prst="rect">
            <a:avLst/>
          </a:prstGeom>
          <a:noFill/>
        </p:spPr>
        <p:txBody>
          <a:bodyPr wrap="square" rtlCol="0">
            <a:spAutoFit/>
          </a:bodyPr>
          <a:lstStyle/>
          <a:p>
            <a:pPr algn="ctr"/>
            <a:r>
              <a:rPr lang="en-US" sz="1800" dirty="0">
                <a:solidFill>
                  <a:schemeClr val="bg1"/>
                </a:solidFill>
                <a:latin typeface="Arial" panose="020B0604020202020204" pitchFamily="34" charset="0"/>
                <a:cs typeface="Arial" panose="020B0604020202020204" pitchFamily="34" charset="0"/>
              </a:rPr>
              <a:t>4</a:t>
            </a:r>
            <a:r>
              <a:rPr lang="en-US" sz="1800" baseline="30000" dirty="0">
                <a:solidFill>
                  <a:schemeClr val="bg1"/>
                </a:solidFill>
                <a:latin typeface="Arial" panose="020B0604020202020204" pitchFamily="34" charset="0"/>
                <a:cs typeface="Arial" panose="020B0604020202020204" pitchFamily="34" charset="0"/>
              </a:rPr>
              <a:t>th</a:t>
            </a:r>
            <a:r>
              <a:rPr lang="en-US" sz="1800" dirty="0">
                <a:solidFill>
                  <a:schemeClr val="bg1"/>
                </a:solidFill>
                <a:latin typeface="Arial" panose="020B0604020202020204" pitchFamily="34" charset="0"/>
                <a:cs typeface="Arial" panose="020B0604020202020204" pitchFamily="34" charset="0"/>
              </a:rPr>
              <a:t> Ocean Decade Tsunami </a:t>
            </a:r>
            <a:r>
              <a:rPr lang="en-US" sz="1800" dirty="0" err="1">
                <a:solidFill>
                  <a:schemeClr val="bg1"/>
                </a:solidFill>
                <a:latin typeface="Arial" panose="020B0604020202020204" pitchFamily="34" charset="0"/>
                <a:cs typeface="Arial" panose="020B0604020202020204" pitchFamily="34" charset="0"/>
              </a:rPr>
              <a:t>Programme</a:t>
            </a:r>
            <a:r>
              <a:rPr lang="en-US" sz="1800" dirty="0">
                <a:solidFill>
                  <a:schemeClr val="bg1"/>
                </a:solidFill>
                <a:latin typeface="Arial" panose="020B0604020202020204" pitchFamily="34" charset="0"/>
                <a:cs typeface="Arial" panose="020B0604020202020204" pitchFamily="34" charset="0"/>
              </a:rPr>
              <a:t> </a:t>
            </a:r>
          </a:p>
          <a:p>
            <a:pPr algn="ctr"/>
            <a:r>
              <a:rPr lang="en-US" sz="1800" dirty="0">
                <a:solidFill>
                  <a:schemeClr val="bg1"/>
                </a:solidFill>
                <a:latin typeface="Arial" panose="020B0604020202020204" pitchFamily="34" charset="0"/>
                <a:cs typeface="Arial" panose="020B0604020202020204" pitchFamily="34" charset="0"/>
              </a:rPr>
              <a:t>Science Committee Meeting, </a:t>
            </a:r>
          </a:p>
          <a:p>
            <a:pPr algn="ctr"/>
            <a:r>
              <a:rPr lang="en-US" sz="1800" dirty="0">
                <a:solidFill>
                  <a:schemeClr val="bg1"/>
                </a:solidFill>
                <a:latin typeface="Arial" panose="020B0604020202020204" pitchFamily="34" charset="0"/>
                <a:cs typeface="Arial" panose="020B0604020202020204" pitchFamily="34" charset="0"/>
              </a:rPr>
              <a:t>Paris, 25-26 January 2023</a:t>
            </a:r>
            <a:endParaRPr lang="en-ID" sz="1800" dirty="0"/>
          </a:p>
        </p:txBody>
      </p:sp>
      <p:sp>
        <p:nvSpPr>
          <p:cNvPr id="4" name="TextBox 3">
            <a:extLst>
              <a:ext uri="{FF2B5EF4-FFF2-40B4-BE49-F238E27FC236}">
                <a16:creationId xmlns:a16="http://schemas.microsoft.com/office/drawing/2014/main" id="{33C34223-4D9B-2E60-A12F-443171086D4A}"/>
              </a:ext>
            </a:extLst>
          </p:cNvPr>
          <p:cNvSpPr txBox="1"/>
          <p:nvPr/>
        </p:nvSpPr>
        <p:spPr>
          <a:xfrm>
            <a:off x="6231576" y="2129580"/>
            <a:ext cx="5874699" cy="1785104"/>
          </a:xfrm>
          <a:prstGeom prst="rect">
            <a:avLst/>
          </a:prstGeom>
          <a:noFill/>
        </p:spPr>
        <p:txBody>
          <a:bodyPr wrap="square">
            <a:spAutoFit/>
          </a:bodyPr>
          <a:lstStyle/>
          <a:p>
            <a:pPr marL="0" marR="0" lvl="0" indent="0" algn="ctr" rtl="0">
              <a:spcBef>
                <a:spcPts val="0"/>
              </a:spcBef>
              <a:spcAft>
                <a:spcPts val="0"/>
              </a:spcAft>
              <a:buNone/>
            </a:pPr>
            <a:r>
              <a:rPr lang="en-US" sz="1800" b="1" i="0" u="none" strike="noStrike" cap="none" dirty="0">
                <a:solidFill>
                  <a:schemeClr val="lt1"/>
                </a:solidFill>
                <a:latin typeface="Arial"/>
                <a:ea typeface="Arial"/>
                <a:cs typeface="Arial"/>
                <a:sym typeface="Arial"/>
              </a:rPr>
              <a:t>STATUS OF </a:t>
            </a:r>
          </a:p>
          <a:p>
            <a:pPr marL="0" marR="0" lvl="0" indent="0" algn="ctr" rtl="0">
              <a:spcBef>
                <a:spcPts val="0"/>
              </a:spcBef>
              <a:spcAft>
                <a:spcPts val="0"/>
              </a:spcAft>
              <a:buNone/>
            </a:pPr>
            <a:r>
              <a:rPr lang="en-US" sz="1800" b="1" i="0" u="none" strike="noStrike" cap="none" dirty="0">
                <a:solidFill>
                  <a:schemeClr val="lt1"/>
                </a:solidFill>
                <a:latin typeface="Arial"/>
                <a:ea typeface="Arial"/>
                <a:cs typeface="Arial"/>
                <a:sym typeface="Arial"/>
              </a:rPr>
              <a:t>TOWS-WG Task Team Tsunami Watch Operations</a:t>
            </a:r>
          </a:p>
          <a:p>
            <a:pPr marL="0" marR="0" lvl="0" indent="0" algn="ctr" rtl="0">
              <a:spcBef>
                <a:spcPts val="0"/>
              </a:spcBef>
              <a:spcAft>
                <a:spcPts val="0"/>
              </a:spcAft>
              <a:buNone/>
            </a:pPr>
            <a:r>
              <a:rPr lang="en-US" sz="1800" b="1" i="0" u="none" strike="noStrike" cap="none" dirty="0">
                <a:solidFill>
                  <a:schemeClr val="lt1"/>
                </a:solidFill>
                <a:latin typeface="Arial"/>
                <a:ea typeface="Arial"/>
                <a:cs typeface="Arial"/>
                <a:sym typeface="Arial"/>
              </a:rPr>
              <a:t>(</a:t>
            </a:r>
            <a:r>
              <a:rPr lang="en-US" sz="1800" b="1" dirty="0">
                <a:solidFill>
                  <a:schemeClr val="lt1"/>
                </a:solidFill>
              </a:rPr>
              <a:t>TT TWO</a:t>
            </a:r>
            <a:r>
              <a:rPr lang="en-US" sz="1800" b="1" i="0" u="none" strike="noStrike" cap="none" dirty="0">
                <a:solidFill>
                  <a:schemeClr val="lt1"/>
                </a:solidFill>
                <a:latin typeface="Arial"/>
                <a:ea typeface="Arial"/>
                <a:cs typeface="Arial"/>
                <a:sym typeface="Arial"/>
              </a:rPr>
              <a:t>)</a:t>
            </a:r>
          </a:p>
          <a:p>
            <a:pPr marL="0" marR="0" lvl="0" indent="0" algn="ctr" rtl="0">
              <a:spcBef>
                <a:spcPts val="0"/>
              </a:spcBef>
              <a:spcAft>
                <a:spcPts val="0"/>
              </a:spcAft>
              <a:buNone/>
            </a:pPr>
            <a:endParaRPr lang="en-US" sz="1800" b="1" dirty="0">
              <a:solidFill>
                <a:schemeClr val="lt1"/>
              </a:solidFill>
            </a:endParaRPr>
          </a:p>
          <a:p>
            <a:pPr marL="0" marR="0" lvl="0" indent="0" algn="ctr" rtl="0">
              <a:spcBef>
                <a:spcPts val="0"/>
              </a:spcBef>
              <a:spcAft>
                <a:spcPts val="0"/>
              </a:spcAft>
              <a:buNone/>
            </a:pPr>
            <a:r>
              <a:rPr lang="en-US" sz="1800" i="0" u="none" strike="noStrike" cap="none" dirty="0">
                <a:solidFill>
                  <a:schemeClr val="lt1"/>
                </a:solidFill>
                <a:latin typeface="Arial"/>
                <a:ea typeface="Arial"/>
                <a:cs typeface="Arial"/>
                <a:sym typeface="Arial"/>
              </a:rPr>
              <a:t>By Rick Bailey</a:t>
            </a:r>
          </a:p>
          <a:p>
            <a:pPr marL="0" marR="0" lvl="0" indent="0" algn="ctr" rtl="0">
              <a:spcBef>
                <a:spcPts val="0"/>
              </a:spcBef>
              <a:spcAft>
                <a:spcPts val="0"/>
              </a:spcAft>
              <a:buNone/>
            </a:pPr>
            <a:r>
              <a:rPr lang="en-US" sz="1800" dirty="0">
                <a:solidFill>
                  <a:schemeClr val="lt1"/>
                </a:solidFill>
              </a:rPr>
              <a:t>UNESCO/IOC Technical Secretary</a:t>
            </a:r>
            <a:endParaRPr lang="en-US" sz="2000" i="0" u="none" strike="noStrike" cap="none" dirty="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C5859A9-89B8-B99E-70D5-D305C3375406}"/>
              </a:ext>
            </a:extLst>
          </p:cNvPr>
          <p:cNvSpPr txBox="1">
            <a:spLocks/>
          </p:cNvSpPr>
          <p:nvPr/>
        </p:nvSpPr>
        <p:spPr>
          <a:xfrm>
            <a:off x="201981" y="1120590"/>
            <a:ext cx="10065969" cy="435133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mj-lt"/>
              <a:buAutoNum type="arabicPeriod"/>
            </a:pPr>
            <a:endParaRPr lang="en-US" sz="1800" dirty="0">
              <a:solidFill>
                <a:schemeClr val="accent6"/>
              </a:solidFill>
            </a:endParaRPr>
          </a:p>
          <a:p>
            <a:pPr marL="342900" indent="-342900">
              <a:buFont typeface="+mj-lt"/>
              <a:buAutoNum type="arabicPeriod"/>
            </a:pPr>
            <a:r>
              <a:rPr lang="en-US" sz="2000" dirty="0">
                <a:solidFill>
                  <a:schemeClr val="accent6"/>
                </a:solidFill>
              </a:rPr>
              <a:t>Provide a mechanism to the ICGs for coordination of tsunami watch operations among the Tsunami Warning Systems;</a:t>
            </a:r>
          </a:p>
          <a:p>
            <a:pPr marL="342900" indent="-342900">
              <a:buFont typeface="+mj-lt"/>
              <a:buAutoNum type="arabicPeriod"/>
            </a:pPr>
            <a:r>
              <a:rPr lang="en-US" sz="2000" dirty="0">
                <a:solidFill>
                  <a:srgbClr val="00B050"/>
                </a:solidFill>
              </a:rPr>
              <a:t>Maintain an inventory of current and proposed products and their dissemination methods;</a:t>
            </a:r>
          </a:p>
          <a:p>
            <a:pPr marL="342900" indent="-342900">
              <a:buFont typeface="+mj-lt"/>
              <a:buAutoNum type="arabicPeriod"/>
            </a:pPr>
            <a:r>
              <a:rPr lang="en-US" sz="2000" dirty="0">
                <a:solidFill>
                  <a:schemeClr val="accent6"/>
                </a:solidFill>
              </a:rPr>
              <a:t>Recommend and promote </a:t>
            </a:r>
            <a:r>
              <a:rPr lang="en-US" sz="2000" dirty="0" err="1">
                <a:solidFill>
                  <a:schemeClr val="accent6"/>
                </a:solidFill>
              </a:rPr>
              <a:t>harmonised</a:t>
            </a:r>
            <a:r>
              <a:rPr lang="en-US" sz="2000" dirty="0">
                <a:solidFill>
                  <a:schemeClr val="accent6"/>
                </a:solidFill>
              </a:rPr>
              <a:t> terminology;</a:t>
            </a:r>
          </a:p>
          <a:p>
            <a:pPr marL="342900" indent="-342900">
              <a:buFont typeface="+mj-lt"/>
              <a:buAutoNum type="arabicPeriod"/>
            </a:pPr>
            <a:r>
              <a:rPr lang="en-US" sz="2000" dirty="0">
                <a:solidFill>
                  <a:schemeClr val="accent6"/>
                </a:solidFill>
              </a:rPr>
              <a:t>Maintain an inventory of areas of responsibilities, geographical coverage, system architectures, and other relevant characteristics;</a:t>
            </a:r>
          </a:p>
          <a:p>
            <a:pPr marL="342900" indent="-342900">
              <a:buFont typeface="+mj-lt"/>
              <a:buAutoNum type="arabicPeriod"/>
            </a:pPr>
            <a:r>
              <a:rPr lang="en-US" sz="2000" dirty="0">
                <a:solidFill>
                  <a:srgbClr val="00B050"/>
                </a:solidFill>
              </a:rPr>
              <a:t>Recommend operational standards, procedures and guidelines for regional and national providers of tsunami forecast information;</a:t>
            </a:r>
          </a:p>
          <a:p>
            <a:pPr marL="342900" indent="-342900">
              <a:buFont typeface="+mj-lt"/>
              <a:buAutoNum type="arabicPeriod"/>
            </a:pPr>
            <a:r>
              <a:rPr lang="en-US" sz="2000" dirty="0">
                <a:solidFill>
                  <a:srgbClr val="00B050"/>
                </a:solidFill>
              </a:rPr>
              <a:t>Share and </a:t>
            </a:r>
            <a:r>
              <a:rPr lang="en-US" sz="2000" dirty="0" err="1">
                <a:solidFill>
                  <a:srgbClr val="00B050"/>
                </a:solidFill>
              </a:rPr>
              <a:t>harmonise</a:t>
            </a:r>
            <a:r>
              <a:rPr lang="en-US" sz="2000" dirty="0">
                <a:solidFill>
                  <a:srgbClr val="00B050"/>
                </a:solidFill>
              </a:rPr>
              <a:t> methods of detection and </a:t>
            </a:r>
            <a:r>
              <a:rPr lang="en-US" sz="2000" dirty="0" err="1">
                <a:solidFill>
                  <a:srgbClr val="00B050"/>
                </a:solidFill>
              </a:rPr>
              <a:t>characterisation</a:t>
            </a:r>
            <a:r>
              <a:rPr lang="en-US" sz="2000" dirty="0">
                <a:solidFill>
                  <a:srgbClr val="00B050"/>
                </a:solidFill>
              </a:rPr>
              <a:t>, forecasting techniques and dissemination to enhance the accuracy and effectiveness of tsunami forecast information for users;</a:t>
            </a:r>
          </a:p>
          <a:p>
            <a:pPr marL="342900" indent="-342900">
              <a:buFont typeface="+mj-lt"/>
              <a:buAutoNum type="arabicPeriod"/>
            </a:pPr>
            <a:r>
              <a:rPr lang="en-US" sz="2000" dirty="0">
                <a:solidFill>
                  <a:srgbClr val="00B050"/>
                </a:solidFill>
              </a:rPr>
              <a:t>Monitor status of the regional provision of tsunami forecast information; </a:t>
            </a:r>
          </a:p>
          <a:p>
            <a:pPr marL="342900" indent="-342900">
              <a:buFont typeface="+mj-lt"/>
              <a:buAutoNum type="arabicPeriod"/>
            </a:pPr>
            <a:r>
              <a:rPr lang="en-US" sz="2000" dirty="0">
                <a:solidFill>
                  <a:schemeClr val="accent6"/>
                </a:solidFill>
              </a:rPr>
              <a:t>Report to TOWS-WG.</a:t>
            </a:r>
            <a:endParaRPr lang="en-ID" sz="2800" dirty="0"/>
          </a:p>
        </p:txBody>
      </p:sp>
      <p:sp>
        <p:nvSpPr>
          <p:cNvPr id="14" name="TextBox 13">
            <a:extLst>
              <a:ext uri="{FF2B5EF4-FFF2-40B4-BE49-F238E27FC236}">
                <a16:creationId xmlns:a16="http://schemas.microsoft.com/office/drawing/2014/main" id="{E6632669-2DA6-86D6-007F-653140AF79A6}"/>
              </a:ext>
            </a:extLst>
          </p:cNvPr>
          <p:cNvSpPr txBox="1"/>
          <p:nvPr/>
        </p:nvSpPr>
        <p:spPr>
          <a:xfrm>
            <a:off x="311497" y="166483"/>
            <a:ext cx="7603813" cy="523220"/>
          </a:xfrm>
          <a:prstGeom prst="rect">
            <a:avLst/>
          </a:prstGeom>
          <a:noFill/>
        </p:spPr>
        <p:txBody>
          <a:bodyPr wrap="square" rtlCol="0">
            <a:spAutoFit/>
          </a:bodyPr>
          <a:lstStyle/>
          <a:p>
            <a:r>
              <a:rPr lang="en-US" sz="2800" b="1" dirty="0">
                <a:solidFill>
                  <a:schemeClr val="accent6"/>
                </a:solidFill>
              </a:rPr>
              <a:t>Terms of Reference</a:t>
            </a:r>
          </a:p>
        </p:txBody>
      </p:sp>
      <p:sp>
        <p:nvSpPr>
          <p:cNvPr id="3" name="Slide Number Placeholder 11">
            <a:extLst>
              <a:ext uri="{FF2B5EF4-FFF2-40B4-BE49-F238E27FC236}">
                <a16:creationId xmlns:a16="http://schemas.microsoft.com/office/drawing/2014/main" id="{7B5DEC97-45C4-950F-C79B-40569126D2C0}"/>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0A9B6A28-65CE-43F1-965B-C33147E00D10}" type="slidenum">
              <a:rPr lang="en-US" smtClean="0"/>
              <a:pPr>
                <a:defRPr/>
              </a:pPr>
              <a:t>2</a:t>
            </a:fld>
            <a:endParaRPr lang="en-US" dirty="0"/>
          </a:p>
        </p:txBody>
      </p:sp>
    </p:spTree>
    <p:extLst>
      <p:ext uri="{BB962C8B-B14F-4D97-AF65-F5344CB8AC3E}">
        <p14:creationId xmlns:p14="http://schemas.microsoft.com/office/powerpoint/2010/main" val="165116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C02D1E0E-43A6-9144-A47A-F317BBA0AB1B}"/>
              </a:ext>
            </a:extLst>
          </p:cNvPr>
          <p:cNvSpPr/>
          <p:nvPr/>
        </p:nvSpPr>
        <p:spPr>
          <a:xfrm>
            <a:off x="403124" y="1841803"/>
            <a:ext cx="11644320" cy="4796390"/>
          </a:xfrm>
          <a:prstGeom prst="roundRect">
            <a:avLst>
              <a:gd name="adj" fmla="val 1047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3869" tIns="251935" rIns="71982" rtlCol="0" anchor="t"/>
          <a:lstStyle/>
          <a:p>
            <a:endParaRPr lang="uk-UA" sz="1000" dirty="0">
              <a:solidFill>
                <a:schemeClr val="tx1"/>
              </a:solidFill>
              <a:latin typeface="Lato Light" panose="020F0502020204030203" pitchFamily="34" charset="0"/>
            </a:endParaRPr>
          </a:p>
        </p:txBody>
      </p:sp>
      <p:sp>
        <p:nvSpPr>
          <p:cNvPr id="45" name="Rounded Rectangle 49">
            <a:extLst>
              <a:ext uri="{FF2B5EF4-FFF2-40B4-BE49-F238E27FC236}">
                <a16:creationId xmlns:a16="http://schemas.microsoft.com/office/drawing/2014/main" id="{8A2B8F2E-0F44-4211-90DE-B4ABB1F6E1DE}"/>
              </a:ext>
            </a:extLst>
          </p:cNvPr>
          <p:cNvSpPr/>
          <p:nvPr/>
        </p:nvSpPr>
        <p:spPr>
          <a:xfrm>
            <a:off x="3405480" y="5522048"/>
            <a:ext cx="2015699" cy="735203"/>
          </a:xfrm>
          <a:prstGeom prst="roundRect">
            <a:avLst/>
          </a:prstGeom>
          <a:solidFill>
            <a:srgbClr val="FFE9A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59907" rtlCol="0" anchor="ctr"/>
          <a:lstStyle/>
          <a:p>
            <a:pPr algn="l"/>
            <a:endParaRPr lang="uk-UA" sz="1200" dirty="0">
              <a:latin typeface="Lato Light" panose="020F0502020204030203" pitchFamily="34" charset="0"/>
            </a:endParaRPr>
          </a:p>
        </p:txBody>
      </p:sp>
      <p:sp>
        <p:nvSpPr>
          <p:cNvPr id="51" name="Rounded Rectangle 49">
            <a:extLst>
              <a:ext uri="{FF2B5EF4-FFF2-40B4-BE49-F238E27FC236}">
                <a16:creationId xmlns:a16="http://schemas.microsoft.com/office/drawing/2014/main" id="{D4FACE3E-BDAC-4B34-8BFC-35CF1908076D}"/>
              </a:ext>
            </a:extLst>
          </p:cNvPr>
          <p:cNvSpPr/>
          <p:nvPr/>
        </p:nvSpPr>
        <p:spPr>
          <a:xfrm>
            <a:off x="7330572" y="5563895"/>
            <a:ext cx="2015699" cy="735203"/>
          </a:xfrm>
          <a:prstGeom prst="roundRect">
            <a:avLst/>
          </a:prstGeom>
          <a:solidFill>
            <a:srgbClr val="FFE9A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59907" rtlCol="0" anchor="ctr"/>
          <a:lstStyle/>
          <a:p>
            <a:pPr algn="l"/>
            <a:endParaRPr lang="uk-UA" sz="1200" dirty="0">
              <a:latin typeface="Lato Light" panose="020F0502020204030203" pitchFamily="34" charset="0"/>
            </a:endParaRPr>
          </a:p>
        </p:txBody>
      </p:sp>
      <p:sp>
        <p:nvSpPr>
          <p:cNvPr id="15" name="Rounded Rectangle 14">
            <a:extLst>
              <a:ext uri="{FF2B5EF4-FFF2-40B4-BE49-F238E27FC236}">
                <a16:creationId xmlns:a16="http://schemas.microsoft.com/office/drawing/2014/main" id="{DE372E04-AA2C-4343-8F33-81E2189BA223}"/>
              </a:ext>
            </a:extLst>
          </p:cNvPr>
          <p:cNvSpPr/>
          <p:nvPr/>
        </p:nvSpPr>
        <p:spPr>
          <a:xfrm>
            <a:off x="5162055" y="1106601"/>
            <a:ext cx="2168517" cy="896386"/>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359907" rtlCol="0" anchor="ctr"/>
          <a:lstStyle/>
          <a:p>
            <a:pPr algn="l"/>
            <a:endParaRPr lang="uk-UA" sz="1200" dirty="0">
              <a:latin typeface="Lato Light" panose="020F0502020204030203" pitchFamily="34" charset="0"/>
            </a:endParaRPr>
          </a:p>
        </p:txBody>
      </p:sp>
      <p:sp>
        <p:nvSpPr>
          <p:cNvPr id="16" name="Rounded Rectangle 15">
            <a:extLst>
              <a:ext uri="{FF2B5EF4-FFF2-40B4-BE49-F238E27FC236}">
                <a16:creationId xmlns:a16="http://schemas.microsoft.com/office/drawing/2014/main" id="{A52FD81E-2A1E-A54F-A463-5693BB148084}"/>
              </a:ext>
            </a:extLst>
          </p:cNvPr>
          <p:cNvSpPr/>
          <p:nvPr/>
        </p:nvSpPr>
        <p:spPr>
          <a:xfrm>
            <a:off x="3440961" y="2347472"/>
            <a:ext cx="2015699" cy="735203"/>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59907" rtlCol="0" anchor="ctr"/>
          <a:lstStyle/>
          <a:p>
            <a:pPr algn="l"/>
            <a:endParaRPr lang="uk-UA" sz="1200" dirty="0">
              <a:latin typeface="Lato Light" panose="020F0502020204030203" pitchFamily="34" charset="0"/>
            </a:endParaRPr>
          </a:p>
        </p:txBody>
      </p:sp>
      <p:sp>
        <p:nvSpPr>
          <p:cNvPr id="17" name="Rounded Rectangle 16">
            <a:extLst>
              <a:ext uri="{FF2B5EF4-FFF2-40B4-BE49-F238E27FC236}">
                <a16:creationId xmlns:a16="http://schemas.microsoft.com/office/drawing/2014/main" id="{68206715-F67A-4A4B-8916-723D64D87A1F}"/>
              </a:ext>
            </a:extLst>
          </p:cNvPr>
          <p:cNvSpPr/>
          <p:nvPr/>
        </p:nvSpPr>
        <p:spPr>
          <a:xfrm>
            <a:off x="7277234" y="2355014"/>
            <a:ext cx="2015699" cy="735203"/>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59907" rtlCol="0" anchor="ctr"/>
          <a:lstStyle/>
          <a:p>
            <a:pPr algn="l"/>
            <a:endParaRPr lang="uk-UA" sz="1200" dirty="0">
              <a:latin typeface="Lato Light" panose="020F0502020204030203" pitchFamily="34" charset="0"/>
            </a:endParaRPr>
          </a:p>
        </p:txBody>
      </p:sp>
      <p:sp>
        <p:nvSpPr>
          <p:cNvPr id="18" name="Rounded Rectangle 17">
            <a:extLst>
              <a:ext uri="{FF2B5EF4-FFF2-40B4-BE49-F238E27FC236}">
                <a16:creationId xmlns:a16="http://schemas.microsoft.com/office/drawing/2014/main" id="{F703703C-5CB4-E349-A4B7-EB0E488F6362}"/>
              </a:ext>
            </a:extLst>
          </p:cNvPr>
          <p:cNvSpPr/>
          <p:nvPr/>
        </p:nvSpPr>
        <p:spPr>
          <a:xfrm>
            <a:off x="3405479" y="3420966"/>
            <a:ext cx="2015699" cy="735203"/>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59907" rtlCol="0" anchor="ctr"/>
          <a:lstStyle/>
          <a:p>
            <a:pPr algn="l"/>
            <a:endParaRPr lang="uk-UA" sz="1200" dirty="0">
              <a:latin typeface="Lato Light" panose="020F0502020204030203" pitchFamily="34" charset="0"/>
            </a:endParaRPr>
          </a:p>
        </p:txBody>
      </p:sp>
      <p:sp>
        <p:nvSpPr>
          <p:cNvPr id="19" name="Rounded Rectangle 18">
            <a:extLst>
              <a:ext uri="{FF2B5EF4-FFF2-40B4-BE49-F238E27FC236}">
                <a16:creationId xmlns:a16="http://schemas.microsoft.com/office/drawing/2014/main" id="{C9D2A00D-D3A0-884F-85F9-B15AE2546558}"/>
              </a:ext>
            </a:extLst>
          </p:cNvPr>
          <p:cNvSpPr/>
          <p:nvPr/>
        </p:nvSpPr>
        <p:spPr>
          <a:xfrm>
            <a:off x="7277234" y="3410308"/>
            <a:ext cx="2015699" cy="735203"/>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59907" rtlCol="0" anchor="ctr"/>
          <a:lstStyle/>
          <a:p>
            <a:pPr algn="l"/>
            <a:endParaRPr lang="uk-UA" sz="1200" dirty="0">
              <a:latin typeface="Lato Light" panose="020F0502020204030203" pitchFamily="34" charset="0"/>
            </a:endParaRPr>
          </a:p>
        </p:txBody>
      </p:sp>
      <p:sp>
        <p:nvSpPr>
          <p:cNvPr id="20" name="Rounded Rectangle 19">
            <a:extLst>
              <a:ext uri="{FF2B5EF4-FFF2-40B4-BE49-F238E27FC236}">
                <a16:creationId xmlns:a16="http://schemas.microsoft.com/office/drawing/2014/main" id="{F2C5C383-56E1-0D4F-AFAC-42FBCF3749FC}"/>
              </a:ext>
            </a:extLst>
          </p:cNvPr>
          <p:cNvSpPr/>
          <p:nvPr/>
        </p:nvSpPr>
        <p:spPr>
          <a:xfrm>
            <a:off x="7277234" y="4486215"/>
            <a:ext cx="2015699" cy="735203"/>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59907" rtlCol="0" anchor="ctr"/>
          <a:lstStyle/>
          <a:p>
            <a:pPr algn="l"/>
            <a:endParaRPr lang="uk-UA" sz="1200" dirty="0">
              <a:latin typeface="Lato Light" panose="020F0502020204030203" pitchFamily="34" charset="0"/>
            </a:endParaRPr>
          </a:p>
        </p:txBody>
      </p:sp>
      <p:sp>
        <p:nvSpPr>
          <p:cNvPr id="50" name="Rounded Rectangle 49">
            <a:extLst>
              <a:ext uri="{FF2B5EF4-FFF2-40B4-BE49-F238E27FC236}">
                <a16:creationId xmlns:a16="http://schemas.microsoft.com/office/drawing/2014/main" id="{3AB744A9-6443-5B4D-ABAB-AAF04DA061FE}"/>
              </a:ext>
            </a:extLst>
          </p:cNvPr>
          <p:cNvSpPr/>
          <p:nvPr/>
        </p:nvSpPr>
        <p:spPr>
          <a:xfrm>
            <a:off x="3405479" y="4486216"/>
            <a:ext cx="2015699" cy="735203"/>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59907" rtlCol="0" anchor="ctr"/>
          <a:lstStyle/>
          <a:p>
            <a:pPr algn="l"/>
            <a:endParaRPr lang="uk-UA" sz="1200" dirty="0">
              <a:latin typeface="Lato Light" panose="020F0502020204030203" pitchFamily="34" charset="0"/>
            </a:endParaRPr>
          </a:p>
        </p:txBody>
      </p:sp>
      <p:sp>
        <p:nvSpPr>
          <p:cNvPr id="54" name="TextBox 53">
            <a:extLst>
              <a:ext uri="{FF2B5EF4-FFF2-40B4-BE49-F238E27FC236}">
                <a16:creationId xmlns:a16="http://schemas.microsoft.com/office/drawing/2014/main" id="{B0CF93A4-1AE6-8940-A283-6025020329FA}"/>
              </a:ext>
            </a:extLst>
          </p:cNvPr>
          <p:cNvSpPr txBox="1"/>
          <p:nvPr/>
        </p:nvSpPr>
        <p:spPr>
          <a:xfrm>
            <a:off x="3731346" y="2471800"/>
            <a:ext cx="1712328" cy="276999"/>
          </a:xfrm>
          <a:prstGeom prst="rect">
            <a:avLst/>
          </a:prstGeom>
          <a:noFill/>
        </p:spPr>
        <p:txBody>
          <a:bodyPr wrap="none" rtlCol="0" anchor="ctr" anchorCtr="0">
            <a:spAutoFit/>
          </a:bodyPr>
          <a:lstStyle/>
          <a:p>
            <a:r>
              <a:rPr lang="en-US" sz="1200" b="1" dirty="0">
                <a:solidFill>
                  <a:schemeClr val="bg1"/>
                </a:solidFill>
                <a:latin typeface="Poppins" pitchFamily="2" charset="77"/>
                <a:ea typeface="League Spartan" charset="0"/>
                <a:cs typeface="Poppins" pitchFamily="2" charset="77"/>
              </a:rPr>
              <a:t>Elizabeth Vanacore</a:t>
            </a:r>
          </a:p>
        </p:txBody>
      </p:sp>
      <p:sp>
        <p:nvSpPr>
          <p:cNvPr id="55" name="Subtitle 2">
            <a:extLst>
              <a:ext uri="{FF2B5EF4-FFF2-40B4-BE49-F238E27FC236}">
                <a16:creationId xmlns:a16="http://schemas.microsoft.com/office/drawing/2014/main" id="{8C8B7119-01C4-6C4B-BE45-11EA44406CB0}"/>
              </a:ext>
            </a:extLst>
          </p:cNvPr>
          <p:cNvSpPr txBox="1">
            <a:spLocks/>
          </p:cNvSpPr>
          <p:nvPr/>
        </p:nvSpPr>
        <p:spPr>
          <a:xfrm>
            <a:off x="4005918" y="2764813"/>
            <a:ext cx="1108637" cy="200055"/>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ICG/CARIBE EWS</a:t>
            </a:r>
          </a:p>
        </p:txBody>
      </p:sp>
      <p:sp>
        <p:nvSpPr>
          <p:cNvPr id="56" name="TextBox 55">
            <a:extLst>
              <a:ext uri="{FF2B5EF4-FFF2-40B4-BE49-F238E27FC236}">
                <a16:creationId xmlns:a16="http://schemas.microsoft.com/office/drawing/2014/main" id="{3C9C83D0-40B9-874B-9081-B0B8888C0082}"/>
              </a:ext>
            </a:extLst>
          </p:cNvPr>
          <p:cNvSpPr txBox="1"/>
          <p:nvPr/>
        </p:nvSpPr>
        <p:spPr>
          <a:xfrm>
            <a:off x="3731346" y="3545842"/>
            <a:ext cx="1561646" cy="276999"/>
          </a:xfrm>
          <a:prstGeom prst="rect">
            <a:avLst/>
          </a:prstGeom>
          <a:noFill/>
        </p:spPr>
        <p:txBody>
          <a:bodyPr wrap="none" rtlCol="0" anchor="ctr" anchorCtr="0">
            <a:spAutoFit/>
          </a:bodyPr>
          <a:lstStyle/>
          <a:p>
            <a:r>
              <a:rPr lang="en-US" sz="1200" b="1" dirty="0">
                <a:solidFill>
                  <a:schemeClr val="bg1"/>
                </a:solidFill>
                <a:latin typeface="Poppins" pitchFamily="2" charset="77"/>
                <a:ea typeface="League Spartan" charset="0"/>
                <a:cs typeface="Poppins" pitchFamily="2" charset="77"/>
              </a:rPr>
              <a:t>J Padmanabham</a:t>
            </a:r>
          </a:p>
        </p:txBody>
      </p:sp>
      <p:sp>
        <p:nvSpPr>
          <p:cNvPr id="57" name="Subtitle 2">
            <a:extLst>
              <a:ext uri="{FF2B5EF4-FFF2-40B4-BE49-F238E27FC236}">
                <a16:creationId xmlns:a16="http://schemas.microsoft.com/office/drawing/2014/main" id="{813E326D-1FD2-7E45-9602-4F434FAADE76}"/>
              </a:ext>
            </a:extLst>
          </p:cNvPr>
          <p:cNvSpPr txBox="1">
            <a:spLocks/>
          </p:cNvSpPr>
          <p:nvPr/>
        </p:nvSpPr>
        <p:spPr>
          <a:xfrm>
            <a:off x="4005918" y="3838855"/>
            <a:ext cx="887422" cy="200055"/>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ICG/IOTWMS</a:t>
            </a:r>
          </a:p>
        </p:txBody>
      </p:sp>
      <p:sp>
        <p:nvSpPr>
          <p:cNvPr id="59" name="TextBox 58">
            <a:extLst>
              <a:ext uri="{FF2B5EF4-FFF2-40B4-BE49-F238E27FC236}">
                <a16:creationId xmlns:a16="http://schemas.microsoft.com/office/drawing/2014/main" id="{903053B4-C14B-6344-B7F0-C246C26FC8DA}"/>
              </a:ext>
            </a:extLst>
          </p:cNvPr>
          <p:cNvSpPr txBox="1"/>
          <p:nvPr/>
        </p:nvSpPr>
        <p:spPr>
          <a:xfrm>
            <a:off x="3731346" y="4611091"/>
            <a:ext cx="1295547" cy="276999"/>
          </a:xfrm>
          <a:prstGeom prst="rect">
            <a:avLst/>
          </a:prstGeom>
          <a:noFill/>
        </p:spPr>
        <p:txBody>
          <a:bodyPr wrap="none" rtlCol="0" anchor="ctr" anchorCtr="0">
            <a:spAutoFit/>
          </a:bodyPr>
          <a:lstStyle/>
          <a:p>
            <a:r>
              <a:rPr lang="en-US" sz="1200" b="1" dirty="0">
                <a:solidFill>
                  <a:schemeClr val="bg1"/>
                </a:solidFill>
                <a:latin typeface="Poppins" pitchFamily="2" charset="77"/>
                <a:ea typeface="League Spartan" charset="0"/>
                <a:cs typeface="Poppins" pitchFamily="2" charset="77"/>
              </a:rPr>
              <a:t>Helene Hebert</a:t>
            </a:r>
          </a:p>
        </p:txBody>
      </p:sp>
      <p:sp>
        <p:nvSpPr>
          <p:cNvPr id="60" name="Subtitle 2">
            <a:extLst>
              <a:ext uri="{FF2B5EF4-FFF2-40B4-BE49-F238E27FC236}">
                <a16:creationId xmlns:a16="http://schemas.microsoft.com/office/drawing/2014/main" id="{4DF29734-4C3D-BF41-B928-EB5DBF977BB9}"/>
              </a:ext>
            </a:extLst>
          </p:cNvPr>
          <p:cNvSpPr txBox="1">
            <a:spLocks/>
          </p:cNvSpPr>
          <p:nvPr/>
        </p:nvSpPr>
        <p:spPr>
          <a:xfrm>
            <a:off x="3897996" y="4894679"/>
            <a:ext cx="1006045" cy="200055"/>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ICG/NEAMTWS</a:t>
            </a:r>
          </a:p>
        </p:txBody>
      </p:sp>
      <p:sp>
        <p:nvSpPr>
          <p:cNvPr id="61" name="TextBox 60">
            <a:extLst>
              <a:ext uri="{FF2B5EF4-FFF2-40B4-BE49-F238E27FC236}">
                <a16:creationId xmlns:a16="http://schemas.microsoft.com/office/drawing/2014/main" id="{10869925-A1A7-154A-BA04-5C19D4A69434}"/>
              </a:ext>
            </a:extLst>
          </p:cNvPr>
          <p:cNvSpPr txBox="1"/>
          <p:nvPr/>
        </p:nvSpPr>
        <p:spPr>
          <a:xfrm>
            <a:off x="5404680" y="1303355"/>
            <a:ext cx="1925893" cy="338554"/>
          </a:xfrm>
          <a:prstGeom prst="rect">
            <a:avLst/>
          </a:prstGeom>
          <a:noFill/>
        </p:spPr>
        <p:txBody>
          <a:bodyPr wrap="square" rtlCol="0" anchor="ctr" anchorCtr="0">
            <a:spAutoFit/>
          </a:bodyPr>
          <a:lstStyle/>
          <a:p>
            <a:r>
              <a:rPr lang="en-US" sz="1600" b="1" dirty="0">
                <a:solidFill>
                  <a:schemeClr val="bg1"/>
                </a:solidFill>
                <a:latin typeface="Poppins" pitchFamily="2" charset="77"/>
                <a:ea typeface="League Spartan" charset="0"/>
                <a:cs typeface="Poppins" pitchFamily="2" charset="77"/>
              </a:rPr>
              <a:t>Yuichi Nishimae</a:t>
            </a:r>
          </a:p>
        </p:txBody>
      </p:sp>
      <p:sp>
        <p:nvSpPr>
          <p:cNvPr id="62" name="Subtitle 2">
            <a:extLst>
              <a:ext uri="{FF2B5EF4-FFF2-40B4-BE49-F238E27FC236}">
                <a16:creationId xmlns:a16="http://schemas.microsoft.com/office/drawing/2014/main" id="{49292973-409C-E345-9FDE-DC3BAF9FC0FA}"/>
              </a:ext>
            </a:extLst>
          </p:cNvPr>
          <p:cNvSpPr txBox="1">
            <a:spLocks/>
          </p:cNvSpPr>
          <p:nvPr/>
        </p:nvSpPr>
        <p:spPr>
          <a:xfrm>
            <a:off x="5776745" y="1642984"/>
            <a:ext cx="504305" cy="261610"/>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Chair</a:t>
            </a:r>
          </a:p>
        </p:txBody>
      </p:sp>
      <p:sp>
        <p:nvSpPr>
          <p:cNvPr id="63" name="TextBox 62">
            <a:extLst>
              <a:ext uri="{FF2B5EF4-FFF2-40B4-BE49-F238E27FC236}">
                <a16:creationId xmlns:a16="http://schemas.microsoft.com/office/drawing/2014/main" id="{1B61D0AC-3E4A-2748-AA45-C7F6E8C28D4A}"/>
              </a:ext>
            </a:extLst>
          </p:cNvPr>
          <p:cNvSpPr txBox="1"/>
          <p:nvPr/>
        </p:nvSpPr>
        <p:spPr>
          <a:xfrm>
            <a:off x="7620196" y="2471800"/>
            <a:ext cx="1603324" cy="276999"/>
          </a:xfrm>
          <a:prstGeom prst="rect">
            <a:avLst/>
          </a:prstGeom>
          <a:noFill/>
        </p:spPr>
        <p:txBody>
          <a:bodyPr wrap="none" rtlCol="0" anchor="ctr" anchorCtr="0">
            <a:spAutoFit/>
          </a:bodyPr>
          <a:lstStyle/>
          <a:p>
            <a:r>
              <a:rPr lang="en-US" sz="1200" b="1" dirty="0">
                <a:solidFill>
                  <a:schemeClr val="bg1"/>
                </a:solidFill>
                <a:latin typeface="Poppins" pitchFamily="2" charset="77"/>
                <a:ea typeface="League Spartan" charset="0"/>
                <a:cs typeface="Poppins" pitchFamily="2" charset="77"/>
              </a:rPr>
              <a:t>Charles McCreery</a:t>
            </a:r>
          </a:p>
        </p:txBody>
      </p:sp>
      <p:sp>
        <p:nvSpPr>
          <p:cNvPr id="64" name="Subtitle 2">
            <a:extLst>
              <a:ext uri="{FF2B5EF4-FFF2-40B4-BE49-F238E27FC236}">
                <a16:creationId xmlns:a16="http://schemas.microsoft.com/office/drawing/2014/main" id="{6B89BE45-13C8-BA45-91BC-17CB37D8E167}"/>
              </a:ext>
            </a:extLst>
          </p:cNvPr>
          <p:cNvSpPr txBox="1">
            <a:spLocks/>
          </p:cNvSpPr>
          <p:nvPr/>
        </p:nvSpPr>
        <p:spPr>
          <a:xfrm>
            <a:off x="7894769" y="2764813"/>
            <a:ext cx="1108637" cy="200055"/>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ICG/CARIBE EWS</a:t>
            </a:r>
          </a:p>
        </p:txBody>
      </p:sp>
      <p:sp>
        <p:nvSpPr>
          <p:cNvPr id="65" name="TextBox 64">
            <a:extLst>
              <a:ext uri="{FF2B5EF4-FFF2-40B4-BE49-F238E27FC236}">
                <a16:creationId xmlns:a16="http://schemas.microsoft.com/office/drawing/2014/main" id="{BA70F064-BAA3-1F47-9EF4-2EB6346FB085}"/>
              </a:ext>
            </a:extLst>
          </p:cNvPr>
          <p:cNvSpPr txBox="1"/>
          <p:nvPr/>
        </p:nvSpPr>
        <p:spPr>
          <a:xfrm>
            <a:off x="7620196" y="3545842"/>
            <a:ext cx="1384011" cy="276999"/>
          </a:xfrm>
          <a:prstGeom prst="rect">
            <a:avLst/>
          </a:prstGeom>
          <a:noFill/>
        </p:spPr>
        <p:txBody>
          <a:bodyPr wrap="squar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Noura </a:t>
            </a:r>
            <a:r>
              <a:rPr lang="en-US" sz="1200" b="1" dirty="0" err="1">
                <a:solidFill>
                  <a:schemeClr val="bg1"/>
                </a:solidFill>
                <a:latin typeface="Poppins" pitchFamily="2" charset="77"/>
                <a:ea typeface="League Spartan" charset="0"/>
                <a:cs typeface="Poppins" pitchFamily="2" charset="77"/>
              </a:rPr>
              <a:t>AlKaabi</a:t>
            </a:r>
            <a:endParaRPr lang="en-US" sz="1200" b="1" dirty="0">
              <a:solidFill>
                <a:schemeClr val="bg1"/>
              </a:solidFill>
              <a:latin typeface="Poppins" pitchFamily="2" charset="77"/>
              <a:ea typeface="League Spartan" charset="0"/>
              <a:cs typeface="Poppins" pitchFamily="2" charset="77"/>
            </a:endParaRPr>
          </a:p>
        </p:txBody>
      </p:sp>
      <p:sp>
        <p:nvSpPr>
          <p:cNvPr id="66" name="Subtitle 2">
            <a:extLst>
              <a:ext uri="{FF2B5EF4-FFF2-40B4-BE49-F238E27FC236}">
                <a16:creationId xmlns:a16="http://schemas.microsoft.com/office/drawing/2014/main" id="{CB996977-123B-D14B-A2FE-5E2E8CF570E3}"/>
              </a:ext>
            </a:extLst>
          </p:cNvPr>
          <p:cNvSpPr txBox="1">
            <a:spLocks/>
          </p:cNvSpPr>
          <p:nvPr/>
        </p:nvSpPr>
        <p:spPr>
          <a:xfrm>
            <a:off x="7894769" y="3838855"/>
            <a:ext cx="887422" cy="200055"/>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ICG/IOTWMS</a:t>
            </a:r>
          </a:p>
        </p:txBody>
      </p:sp>
      <p:sp>
        <p:nvSpPr>
          <p:cNvPr id="67" name="TextBox 66">
            <a:extLst>
              <a:ext uri="{FF2B5EF4-FFF2-40B4-BE49-F238E27FC236}">
                <a16:creationId xmlns:a16="http://schemas.microsoft.com/office/drawing/2014/main" id="{95EEC036-AED9-3841-8CCC-A576FD28A463}"/>
              </a:ext>
            </a:extLst>
          </p:cNvPr>
          <p:cNvSpPr txBox="1"/>
          <p:nvPr/>
        </p:nvSpPr>
        <p:spPr>
          <a:xfrm>
            <a:off x="7620196" y="4611091"/>
            <a:ext cx="1527982" cy="276999"/>
          </a:xfrm>
          <a:prstGeom prst="rect">
            <a:avLst/>
          </a:prstGeom>
          <a:noFill/>
        </p:spPr>
        <p:txBody>
          <a:bodyPr wrap="none" rtlCol="0" anchor="ctr" anchorCtr="0">
            <a:spAutoFit/>
          </a:bodyPr>
          <a:lstStyle/>
          <a:p>
            <a:r>
              <a:rPr lang="en-US" sz="1200" b="1" dirty="0">
                <a:solidFill>
                  <a:schemeClr val="bg1"/>
                </a:solidFill>
                <a:latin typeface="Poppins" pitchFamily="2" charset="77"/>
                <a:ea typeface="League Spartan" charset="0"/>
                <a:cs typeface="Poppins" pitchFamily="2" charset="77"/>
              </a:rPr>
              <a:t>Alessio </a:t>
            </a:r>
            <a:r>
              <a:rPr lang="en-US" sz="1200" b="1" dirty="0" err="1">
                <a:solidFill>
                  <a:schemeClr val="bg1"/>
                </a:solidFill>
                <a:latin typeface="Poppins" pitchFamily="2" charset="77"/>
                <a:ea typeface="League Spartan" charset="0"/>
                <a:cs typeface="Poppins" pitchFamily="2" charset="77"/>
              </a:rPr>
              <a:t>Piatanesi</a:t>
            </a:r>
            <a:endParaRPr lang="en-US" sz="1200" b="1" dirty="0">
              <a:solidFill>
                <a:schemeClr val="bg1"/>
              </a:solidFill>
              <a:latin typeface="Poppins" pitchFamily="2" charset="77"/>
              <a:ea typeface="League Spartan" charset="0"/>
              <a:cs typeface="Poppins" pitchFamily="2" charset="77"/>
            </a:endParaRPr>
          </a:p>
        </p:txBody>
      </p:sp>
      <p:sp>
        <p:nvSpPr>
          <p:cNvPr id="68" name="Subtitle 2">
            <a:extLst>
              <a:ext uri="{FF2B5EF4-FFF2-40B4-BE49-F238E27FC236}">
                <a16:creationId xmlns:a16="http://schemas.microsoft.com/office/drawing/2014/main" id="{33BEFF22-582F-8E47-A1B6-016755C4C5FC}"/>
              </a:ext>
            </a:extLst>
          </p:cNvPr>
          <p:cNvSpPr txBox="1">
            <a:spLocks/>
          </p:cNvSpPr>
          <p:nvPr/>
        </p:nvSpPr>
        <p:spPr>
          <a:xfrm>
            <a:off x="7822252" y="4904104"/>
            <a:ext cx="1006045" cy="200055"/>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ICG/NEAMTWS</a:t>
            </a:r>
          </a:p>
        </p:txBody>
      </p:sp>
      <p:sp>
        <p:nvSpPr>
          <p:cNvPr id="76" name="Subtitle 2">
            <a:extLst>
              <a:ext uri="{FF2B5EF4-FFF2-40B4-BE49-F238E27FC236}">
                <a16:creationId xmlns:a16="http://schemas.microsoft.com/office/drawing/2014/main" id="{38D9B96C-F9B0-8842-90A2-3BF5BAC20073}"/>
              </a:ext>
            </a:extLst>
          </p:cNvPr>
          <p:cNvSpPr txBox="1">
            <a:spLocks/>
          </p:cNvSpPr>
          <p:nvPr/>
        </p:nvSpPr>
        <p:spPr>
          <a:xfrm>
            <a:off x="9433074" y="3257037"/>
            <a:ext cx="2527567" cy="328981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4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The representatives to the Inter-ICG Task Team on Tsunami Watch Operations shall be nominated by their respective ICG Chairpersons. The membership shall consist of two representatives from each ICG and include representatives from the regional providers of tsunami threat information. The IOC Chair will appoint the Chair of the Task Team.</a:t>
            </a:r>
          </a:p>
          <a:p>
            <a:pPr algn="r">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a:t>
            </a:r>
          </a:p>
        </p:txBody>
      </p:sp>
      <p:sp>
        <p:nvSpPr>
          <p:cNvPr id="78" name="TextBox 77">
            <a:extLst>
              <a:ext uri="{FF2B5EF4-FFF2-40B4-BE49-F238E27FC236}">
                <a16:creationId xmlns:a16="http://schemas.microsoft.com/office/drawing/2014/main" id="{E8D9660F-3ACE-FA4F-B570-6A267D2FD5B3}"/>
              </a:ext>
            </a:extLst>
          </p:cNvPr>
          <p:cNvSpPr txBox="1"/>
          <p:nvPr/>
        </p:nvSpPr>
        <p:spPr>
          <a:xfrm>
            <a:off x="9627483" y="2275608"/>
            <a:ext cx="1828106" cy="830997"/>
          </a:xfrm>
          <a:prstGeom prst="rect">
            <a:avLst/>
          </a:prstGeom>
          <a:noFill/>
        </p:spPr>
        <p:txBody>
          <a:bodyPr wrap="square" rtlCol="0" anchor="ctr" anchorCtr="0">
            <a:spAutoFit/>
          </a:bodyPr>
          <a:lstStyle/>
          <a:p>
            <a:pPr algn="ctr"/>
            <a:r>
              <a:rPr lang="en-US" sz="1200" b="1" dirty="0">
                <a:solidFill>
                  <a:schemeClr val="tx2"/>
                </a:solidFill>
                <a:latin typeface="Poppins" pitchFamily="2" charset="77"/>
                <a:ea typeface="League Spartan" charset="0"/>
                <a:cs typeface="Poppins" pitchFamily="2" charset="77"/>
              </a:rPr>
              <a:t>Intergovernmental Coordination Groups (ICGs) </a:t>
            </a:r>
            <a:r>
              <a:rPr lang="en-US" sz="1200" b="1" dirty="0" err="1">
                <a:solidFill>
                  <a:schemeClr val="tx2"/>
                </a:solidFill>
                <a:latin typeface="Poppins" pitchFamily="2" charset="77"/>
                <a:ea typeface="League Spartan" charset="0"/>
                <a:cs typeface="Poppins" pitchFamily="2" charset="77"/>
              </a:rPr>
              <a:t>rRpresentatives</a:t>
            </a:r>
            <a:endParaRPr lang="en-US" sz="1200" b="1" dirty="0">
              <a:solidFill>
                <a:schemeClr val="tx2"/>
              </a:solidFill>
              <a:latin typeface="Poppins" pitchFamily="2" charset="77"/>
              <a:ea typeface="League Spartan" charset="0"/>
              <a:cs typeface="Poppins" pitchFamily="2" charset="77"/>
            </a:endParaRPr>
          </a:p>
        </p:txBody>
      </p:sp>
      <p:pic>
        <p:nvPicPr>
          <p:cNvPr id="3" name="Picture Placeholder 2" descr="Shape, circle&#10;&#10;Description automatically generated">
            <a:extLst>
              <a:ext uri="{FF2B5EF4-FFF2-40B4-BE49-F238E27FC236}">
                <a16:creationId xmlns:a16="http://schemas.microsoft.com/office/drawing/2014/main" id="{13BBC249-F6F6-4AB3-8E3A-59FB193D930F}"/>
              </a:ext>
            </a:extLst>
          </p:cNvPr>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l="16689" r="16689"/>
          <a:stretch>
            <a:fillRect/>
          </a:stretch>
        </p:blipFill>
        <p:spPr>
          <a:xfrm>
            <a:off x="4428332" y="1077913"/>
            <a:ext cx="905669" cy="906463"/>
          </a:xfrm>
          <a:ln w="12700">
            <a:solidFill>
              <a:schemeClr val="tx2"/>
            </a:solidFill>
          </a:ln>
        </p:spPr>
      </p:pic>
      <p:pic>
        <p:nvPicPr>
          <p:cNvPr id="11" name="Picture Placeholder 10" descr="Background pattern&#10;&#10;Description automatically generated">
            <a:extLst>
              <a:ext uri="{FF2B5EF4-FFF2-40B4-BE49-F238E27FC236}">
                <a16:creationId xmlns:a16="http://schemas.microsoft.com/office/drawing/2014/main" id="{E46D556F-9DB1-4C9A-A7A5-7BEAC4BFB754}"/>
              </a:ext>
            </a:extLst>
          </p:cNvPr>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l="23691" r="23691"/>
          <a:stretch>
            <a:fillRect/>
          </a:stretch>
        </p:blipFill>
        <p:spPr>
          <a:xfrm>
            <a:off x="2723357" y="2254250"/>
            <a:ext cx="906463" cy="906463"/>
          </a:xfrm>
        </p:spPr>
      </p:pic>
      <p:pic>
        <p:nvPicPr>
          <p:cNvPr id="25" name="Picture Placeholder 24" descr="A picture containing logo&#10;&#10;Description automatically generated">
            <a:extLst>
              <a:ext uri="{FF2B5EF4-FFF2-40B4-BE49-F238E27FC236}">
                <a16:creationId xmlns:a16="http://schemas.microsoft.com/office/drawing/2014/main" id="{32B65F79-B636-4790-A998-7E2FF34EF712}"/>
              </a:ext>
            </a:extLst>
          </p:cNvPr>
          <p:cNvPicPr>
            <a:picLocks noGrp="1" noChangeAspect="1"/>
          </p:cNvPicPr>
          <p:nvPr>
            <p:ph type="pic" sz="quarter" idx="14"/>
          </p:nvPr>
        </p:nvPicPr>
        <p:blipFill>
          <a:blip r:embed="rId4" cstate="email">
            <a:extLst>
              <a:ext uri="{28A0092B-C50C-407E-A947-70E740481C1C}">
                <a14:useLocalDpi xmlns:a14="http://schemas.microsoft.com/office/drawing/2010/main" val="0"/>
              </a:ext>
            </a:extLst>
          </a:blip>
          <a:srcRect l="16660" r="16660"/>
          <a:stretch>
            <a:fillRect/>
          </a:stretch>
        </p:blipFill>
        <p:spPr>
          <a:xfrm>
            <a:off x="2723357" y="3320257"/>
            <a:ext cx="906463" cy="906463"/>
          </a:xfrm>
        </p:spPr>
      </p:pic>
      <p:pic>
        <p:nvPicPr>
          <p:cNvPr id="30" name="Picture Placeholder 29" descr="Shape, circle&#10;&#10;Description automatically generated">
            <a:extLst>
              <a:ext uri="{FF2B5EF4-FFF2-40B4-BE49-F238E27FC236}">
                <a16:creationId xmlns:a16="http://schemas.microsoft.com/office/drawing/2014/main" id="{70BAE76A-97ED-462B-85FD-5B1F683DBB40}"/>
              </a:ext>
            </a:extLst>
          </p:cNvPr>
          <p:cNvPicPr>
            <a:picLocks noGrp="1" noChangeAspect="1"/>
          </p:cNvPicPr>
          <p:nvPr>
            <p:ph type="pic" sz="quarter" idx="18"/>
          </p:nvPr>
        </p:nvPicPr>
        <p:blipFill>
          <a:blip r:embed="rId2" cstate="email">
            <a:extLst>
              <a:ext uri="{28A0092B-C50C-407E-A947-70E740481C1C}">
                <a14:useLocalDpi xmlns:a14="http://schemas.microsoft.com/office/drawing/2010/main" val="0"/>
              </a:ext>
            </a:extLst>
          </a:blip>
          <a:srcRect l="16689" r="16689"/>
          <a:stretch>
            <a:fillRect/>
          </a:stretch>
        </p:blipFill>
        <p:spPr>
          <a:xfrm>
            <a:off x="2715419" y="5392738"/>
            <a:ext cx="905669" cy="906463"/>
          </a:xfrm>
        </p:spPr>
      </p:pic>
      <p:pic>
        <p:nvPicPr>
          <p:cNvPr id="37" name="Picture Placeholder 36" descr="Background pattern&#10;&#10;Description automatically generated">
            <a:extLst>
              <a:ext uri="{FF2B5EF4-FFF2-40B4-BE49-F238E27FC236}">
                <a16:creationId xmlns:a16="http://schemas.microsoft.com/office/drawing/2014/main" id="{EEBE33A6-F29C-4483-B3D1-5AB14A1B6809}"/>
              </a:ext>
            </a:extLst>
          </p:cNvPr>
          <p:cNvPicPr>
            <a:picLocks noGrp="1" noChangeAspect="1"/>
          </p:cNvPicPr>
          <p:nvPr>
            <p:ph type="pic" sz="quarter" idx="17"/>
          </p:nvPr>
        </p:nvPicPr>
        <p:blipFill>
          <a:blip r:embed="rId5" cstate="email">
            <a:extLst>
              <a:ext uri="{28A0092B-C50C-407E-A947-70E740481C1C}">
                <a14:useLocalDpi xmlns:a14="http://schemas.microsoft.com/office/drawing/2010/main" val="0"/>
              </a:ext>
            </a:extLst>
          </a:blip>
          <a:srcRect l="16719" r="16719"/>
          <a:stretch>
            <a:fillRect/>
          </a:stretch>
        </p:blipFill>
        <p:spPr>
          <a:xfrm>
            <a:off x="6576219" y="5486400"/>
            <a:ext cx="905669" cy="907257"/>
          </a:xfrm>
        </p:spPr>
      </p:pic>
      <p:pic>
        <p:nvPicPr>
          <p:cNvPr id="22" name="Picture Placeholder 21" descr="Background pattern&#10;&#10;Description automatically generated">
            <a:extLst>
              <a:ext uri="{FF2B5EF4-FFF2-40B4-BE49-F238E27FC236}">
                <a16:creationId xmlns:a16="http://schemas.microsoft.com/office/drawing/2014/main" id="{E53BEE1F-E44C-4A2A-B80B-BDAC0B50CA03}"/>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3691" r="23691"/>
          <a:stretch>
            <a:fillRect/>
          </a:stretch>
        </p:blipFill>
        <p:spPr>
          <a:xfrm>
            <a:off x="6598444" y="2254250"/>
            <a:ext cx="906463" cy="906463"/>
          </a:xfrm>
        </p:spPr>
      </p:pic>
      <p:sp>
        <p:nvSpPr>
          <p:cNvPr id="46" name="TextBox 45">
            <a:extLst>
              <a:ext uri="{FF2B5EF4-FFF2-40B4-BE49-F238E27FC236}">
                <a16:creationId xmlns:a16="http://schemas.microsoft.com/office/drawing/2014/main" id="{80A9BDA6-7714-4C45-BEA2-6CFEC62D0BCB}"/>
              </a:ext>
            </a:extLst>
          </p:cNvPr>
          <p:cNvSpPr txBox="1"/>
          <p:nvPr/>
        </p:nvSpPr>
        <p:spPr>
          <a:xfrm>
            <a:off x="3731346" y="5646923"/>
            <a:ext cx="1468672" cy="276999"/>
          </a:xfrm>
          <a:prstGeom prst="rect">
            <a:avLst/>
          </a:prstGeom>
          <a:noFill/>
        </p:spPr>
        <p:txBody>
          <a:bodyPr wrap="none" rtlCol="0" anchor="ctr" anchorCtr="0">
            <a:spAutoFit/>
          </a:bodyPr>
          <a:lstStyle/>
          <a:p>
            <a:r>
              <a:rPr lang="en-US" sz="1200" b="1" dirty="0">
                <a:solidFill>
                  <a:schemeClr val="accent2"/>
                </a:solidFill>
                <a:latin typeface="Poppins" pitchFamily="2" charset="77"/>
                <a:ea typeface="League Spartan" charset="0"/>
                <a:cs typeface="Poppins" pitchFamily="2" charset="77"/>
              </a:rPr>
              <a:t>Yuichi Nishimae</a:t>
            </a:r>
          </a:p>
        </p:txBody>
      </p:sp>
      <p:sp>
        <p:nvSpPr>
          <p:cNvPr id="48" name="Subtitle 2">
            <a:extLst>
              <a:ext uri="{FF2B5EF4-FFF2-40B4-BE49-F238E27FC236}">
                <a16:creationId xmlns:a16="http://schemas.microsoft.com/office/drawing/2014/main" id="{9B723E18-CD66-47BE-AB90-068E5147F821}"/>
              </a:ext>
            </a:extLst>
          </p:cNvPr>
          <p:cNvSpPr txBox="1">
            <a:spLocks/>
          </p:cNvSpPr>
          <p:nvPr/>
        </p:nvSpPr>
        <p:spPr>
          <a:xfrm>
            <a:off x="4005919" y="5939936"/>
            <a:ext cx="709490" cy="200055"/>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accent2"/>
                </a:solidFill>
                <a:latin typeface="Lato Light" panose="020F0502020204030203" pitchFamily="34" charset="0"/>
                <a:ea typeface="Lato Light" panose="020F0502020204030203" pitchFamily="34" charset="0"/>
                <a:cs typeface="Mukta ExtraLight" panose="020B0000000000000000" pitchFamily="34" charset="77"/>
              </a:rPr>
              <a:t>ICG/PTWS</a:t>
            </a:r>
          </a:p>
        </p:txBody>
      </p:sp>
      <p:sp>
        <p:nvSpPr>
          <p:cNvPr id="52" name="Subtitle 2">
            <a:extLst>
              <a:ext uri="{FF2B5EF4-FFF2-40B4-BE49-F238E27FC236}">
                <a16:creationId xmlns:a16="http://schemas.microsoft.com/office/drawing/2014/main" id="{8DADCC4F-B1F9-4629-B6CE-22175E2CA486}"/>
              </a:ext>
            </a:extLst>
          </p:cNvPr>
          <p:cNvSpPr txBox="1">
            <a:spLocks/>
          </p:cNvSpPr>
          <p:nvPr/>
        </p:nvSpPr>
        <p:spPr>
          <a:xfrm>
            <a:off x="7925824" y="6008340"/>
            <a:ext cx="709490" cy="200055"/>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accent2"/>
                </a:solidFill>
                <a:latin typeface="Lato Light" panose="020F0502020204030203" pitchFamily="34" charset="0"/>
                <a:ea typeface="Lato Light" panose="020F0502020204030203" pitchFamily="34" charset="0"/>
                <a:cs typeface="Mukta ExtraLight" panose="020B0000000000000000" pitchFamily="34" charset="77"/>
              </a:rPr>
              <a:t>ICG/PTWS</a:t>
            </a:r>
          </a:p>
        </p:txBody>
      </p:sp>
      <p:sp>
        <p:nvSpPr>
          <p:cNvPr id="53" name="TextBox 52">
            <a:extLst>
              <a:ext uri="{FF2B5EF4-FFF2-40B4-BE49-F238E27FC236}">
                <a16:creationId xmlns:a16="http://schemas.microsoft.com/office/drawing/2014/main" id="{05B0DD0D-CB02-4855-9B14-1069EC9788C3}"/>
              </a:ext>
            </a:extLst>
          </p:cNvPr>
          <p:cNvSpPr txBox="1"/>
          <p:nvPr/>
        </p:nvSpPr>
        <p:spPr>
          <a:xfrm>
            <a:off x="7827097" y="5751150"/>
            <a:ext cx="1151277" cy="276999"/>
          </a:xfrm>
          <a:prstGeom prst="rect">
            <a:avLst/>
          </a:prstGeom>
          <a:noFill/>
        </p:spPr>
        <p:txBody>
          <a:bodyPr wrap="none" rtlCol="0" anchor="ctr" anchorCtr="0">
            <a:spAutoFit/>
          </a:bodyPr>
          <a:lstStyle/>
          <a:p>
            <a:r>
              <a:rPr lang="en-US" sz="1200" b="1" dirty="0">
                <a:solidFill>
                  <a:schemeClr val="accent2"/>
                </a:solidFill>
                <a:latin typeface="Poppins" pitchFamily="2" charset="77"/>
                <a:ea typeface="League Spartan" charset="0"/>
                <a:cs typeface="Poppins" pitchFamily="2" charset="77"/>
              </a:rPr>
              <a:t>Dakui Wang</a:t>
            </a:r>
          </a:p>
        </p:txBody>
      </p:sp>
      <p:pic>
        <p:nvPicPr>
          <p:cNvPr id="69" name="Picture Placeholder 27">
            <a:extLst>
              <a:ext uri="{FF2B5EF4-FFF2-40B4-BE49-F238E27FC236}">
                <a16:creationId xmlns:a16="http://schemas.microsoft.com/office/drawing/2014/main" id="{C3B6540A-8AA1-47C2-8466-5CC97CB95CD7}"/>
              </a:ext>
            </a:extLst>
          </p:cNvPr>
          <p:cNvPicPr>
            <a:picLocks noChangeAspect="1"/>
          </p:cNvPicPr>
          <p:nvPr/>
        </p:nvPicPr>
        <p:blipFill>
          <a:blip r:embed="rId6" cstate="email">
            <a:extLst>
              <a:ext uri="{28A0092B-C50C-407E-A947-70E740481C1C}">
                <a14:useLocalDpi xmlns:a14="http://schemas.microsoft.com/office/drawing/2010/main" val="0"/>
              </a:ext>
            </a:extLst>
          </a:blip>
          <a:srcRect l="16660" r="16660"/>
          <a:stretch/>
        </p:blipFill>
        <p:spPr>
          <a:xfrm>
            <a:off x="6604607" y="4418282"/>
            <a:ext cx="906463" cy="906463"/>
          </a:xfrm>
          <a:prstGeom prst="ellipse">
            <a:avLst/>
          </a:prstGeom>
          <a:solidFill>
            <a:schemeClr val="bg1">
              <a:lumMod val="95000"/>
            </a:schemeClr>
          </a:solidFill>
          <a:ln>
            <a:noFill/>
          </a:ln>
          <a:effectLst/>
        </p:spPr>
      </p:pic>
      <p:pic>
        <p:nvPicPr>
          <p:cNvPr id="70" name="Picture Placeholder 42" descr="Shape&#10;&#10;Description automatically generated">
            <a:extLst>
              <a:ext uri="{FF2B5EF4-FFF2-40B4-BE49-F238E27FC236}">
                <a16:creationId xmlns:a16="http://schemas.microsoft.com/office/drawing/2014/main" id="{0A60C81E-9733-4179-9D29-2BA6B6EB68AF}"/>
              </a:ext>
            </a:extLst>
          </p:cNvPr>
          <p:cNvPicPr>
            <a:picLocks noChangeAspect="1"/>
          </p:cNvPicPr>
          <p:nvPr/>
        </p:nvPicPr>
        <p:blipFill>
          <a:blip r:embed="rId7" cstate="email">
            <a:extLst>
              <a:ext uri="{28A0092B-C50C-407E-A947-70E740481C1C}">
                <a14:useLocalDpi xmlns:a14="http://schemas.microsoft.com/office/drawing/2010/main" val="0"/>
              </a:ext>
            </a:extLst>
          </a:blip>
          <a:srcRect l="16718" r="16718"/>
          <a:stretch>
            <a:fillRect/>
          </a:stretch>
        </p:blipFill>
        <p:spPr>
          <a:xfrm>
            <a:off x="2738554" y="4364953"/>
            <a:ext cx="905669" cy="907256"/>
          </a:xfrm>
          <a:prstGeom prst="ellipse">
            <a:avLst/>
          </a:prstGeom>
          <a:solidFill>
            <a:schemeClr val="bg1">
              <a:lumMod val="95000"/>
            </a:schemeClr>
          </a:solidFill>
          <a:ln>
            <a:solidFill>
              <a:schemeClr val="bg1">
                <a:lumMod val="75000"/>
              </a:schemeClr>
            </a:solidFill>
          </a:ln>
          <a:effectLst/>
        </p:spPr>
      </p:pic>
      <p:sp>
        <p:nvSpPr>
          <p:cNvPr id="2" name="TextBox 1">
            <a:extLst>
              <a:ext uri="{FF2B5EF4-FFF2-40B4-BE49-F238E27FC236}">
                <a16:creationId xmlns:a16="http://schemas.microsoft.com/office/drawing/2014/main" id="{5FC779EC-EE3A-00C4-6585-8F05356E37D7}"/>
              </a:ext>
            </a:extLst>
          </p:cNvPr>
          <p:cNvSpPr txBox="1"/>
          <p:nvPr/>
        </p:nvSpPr>
        <p:spPr>
          <a:xfrm>
            <a:off x="311497" y="166483"/>
            <a:ext cx="7603813" cy="523220"/>
          </a:xfrm>
          <a:prstGeom prst="rect">
            <a:avLst/>
          </a:prstGeom>
          <a:noFill/>
        </p:spPr>
        <p:txBody>
          <a:bodyPr wrap="square" rtlCol="0">
            <a:spAutoFit/>
          </a:bodyPr>
          <a:lstStyle/>
          <a:p>
            <a:r>
              <a:rPr lang="en-US" sz="2800" b="1" dirty="0">
                <a:solidFill>
                  <a:schemeClr val="accent6"/>
                </a:solidFill>
              </a:rPr>
              <a:t>Membership 2024</a:t>
            </a:r>
          </a:p>
        </p:txBody>
      </p:sp>
      <p:pic>
        <p:nvPicPr>
          <p:cNvPr id="21" name="Picture 20" descr="A red green and white flag&#10;&#10;Description automatically generated">
            <a:extLst>
              <a:ext uri="{FF2B5EF4-FFF2-40B4-BE49-F238E27FC236}">
                <a16:creationId xmlns:a16="http://schemas.microsoft.com/office/drawing/2014/main" id="{C6A5AC0E-DB07-0EBF-E84F-456FB6240CAF}"/>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380480" y="3257611"/>
            <a:ext cx="1394395" cy="1045796"/>
          </a:xfrm>
          <a:prstGeom prst="rect">
            <a:avLst/>
          </a:prstGeom>
        </p:spPr>
      </p:pic>
      <p:sp>
        <p:nvSpPr>
          <p:cNvPr id="23" name="TextBox 22">
            <a:extLst>
              <a:ext uri="{FF2B5EF4-FFF2-40B4-BE49-F238E27FC236}">
                <a16:creationId xmlns:a16="http://schemas.microsoft.com/office/drawing/2014/main" id="{2DDBF928-BD52-9E5A-1D59-DEBB74E09DF0}"/>
              </a:ext>
            </a:extLst>
          </p:cNvPr>
          <p:cNvSpPr txBox="1"/>
          <p:nvPr/>
        </p:nvSpPr>
        <p:spPr>
          <a:xfrm>
            <a:off x="2032508" y="6661731"/>
            <a:ext cx="4309340" cy="230832"/>
          </a:xfrm>
          <a:prstGeom prst="rect">
            <a:avLst/>
          </a:prstGeom>
          <a:noFill/>
        </p:spPr>
        <p:txBody>
          <a:bodyPr wrap="square" rtlCol="0">
            <a:spAutoFit/>
          </a:bodyPr>
          <a:lstStyle/>
          <a:p>
            <a:r>
              <a:rPr lang="en-US" sz="900">
                <a:hlinkClick r:id="rId9" tooltip="https://www.pngall.com/oman-flag-png/download/8119"/>
              </a:rPr>
              <a:t>This Photo</a:t>
            </a:r>
            <a:r>
              <a:rPr lang="en-US" sz="900"/>
              <a:t> by Unknown Author is licensed under </a:t>
            </a:r>
            <a:r>
              <a:rPr lang="en-US" sz="900">
                <a:hlinkClick r:id="rId10" tooltip="https://creativecommons.org/licenses/by-nc/3.0/"/>
              </a:rPr>
              <a:t>CC BY-NC</a:t>
            </a:r>
            <a:endParaRPr lang="en-US" sz="900"/>
          </a:p>
        </p:txBody>
      </p:sp>
    </p:spTree>
    <p:extLst>
      <p:ext uri="{BB962C8B-B14F-4D97-AF65-F5344CB8AC3E}">
        <p14:creationId xmlns:p14="http://schemas.microsoft.com/office/powerpoint/2010/main" val="237017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C5859A9-89B8-B99E-70D5-D305C3375406}"/>
              </a:ext>
            </a:extLst>
          </p:cNvPr>
          <p:cNvSpPr txBox="1">
            <a:spLocks/>
          </p:cNvSpPr>
          <p:nvPr/>
        </p:nvSpPr>
        <p:spPr>
          <a:xfrm>
            <a:off x="201981" y="1120590"/>
            <a:ext cx="8741993" cy="435133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mj-lt"/>
              <a:buAutoNum type="arabicPeriod"/>
            </a:pPr>
            <a:r>
              <a:rPr lang="en-US" sz="1600" dirty="0">
                <a:solidFill>
                  <a:schemeClr val="accent6"/>
                </a:solidFill>
              </a:rPr>
              <a:t>Trial and implement TSP products for NAVAREAs for maritime users</a:t>
            </a:r>
          </a:p>
          <a:p>
            <a:pPr marL="342900" indent="-342900">
              <a:buFont typeface="+mj-lt"/>
              <a:buAutoNum type="arabicPeriod"/>
            </a:pPr>
            <a:r>
              <a:rPr lang="en-US" sz="1600" dirty="0">
                <a:solidFill>
                  <a:schemeClr val="accent6"/>
                </a:solidFill>
              </a:rPr>
              <a:t>Develop a global CAP template for all TSPs, not for public exchange, but to facilitate exchange of bulletins between basin TSPs and their NTWCs, and between TSPs of different basins </a:t>
            </a:r>
          </a:p>
          <a:p>
            <a:pPr marL="342900" indent="-342900">
              <a:buFont typeface="+mj-lt"/>
              <a:buAutoNum type="arabicPeriod"/>
            </a:pPr>
            <a:r>
              <a:rPr lang="en-US" sz="1600" dirty="0">
                <a:solidFill>
                  <a:schemeClr val="accent6"/>
                </a:solidFill>
              </a:rPr>
              <a:t>TSPs to not list countries with threat less than minimum threshold, subject to review and approval by each ICG as relevant  </a:t>
            </a:r>
          </a:p>
          <a:p>
            <a:pPr marL="342900" indent="-342900">
              <a:buFont typeface="+mj-lt"/>
              <a:buAutoNum type="arabicPeriod"/>
            </a:pPr>
            <a:r>
              <a:rPr lang="en-US" sz="1600" dirty="0">
                <a:solidFill>
                  <a:schemeClr val="accent6"/>
                </a:solidFill>
              </a:rPr>
              <a:t>Develop a recommended basic tsunami warning product/template for use in </a:t>
            </a:r>
            <a:r>
              <a:rPr lang="en-US" sz="1600" dirty="0" err="1">
                <a:solidFill>
                  <a:schemeClr val="accent6"/>
                </a:solidFill>
              </a:rPr>
              <a:t>eg</a:t>
            </a:r>
            <a:r>
              <a:rPr lang="en-US" sz="1600" dirty="0">
                <a:solidFill>
                  <a:schemeClr val="accent6"/>
                </a:solidFill>
              </a:rPr>
              <a:t> radio </a:t>
            </a:r>
          </a:p>
          <a:p>
            <a:pPr marL="342900" indent="-342900">
              <a:buFont typeface="+mj-lt"/>
              <a:buAutoNum type="arabicPeriod"/>
            </a:pPr>
            <a:r>
              <a:rPr lang="en-US" sz="1600" dirty="0">
                <a:solidFill>
                  <a:schemeClr val="accent6"/>
                </a:solidFill>
              </a:rPr>
              <a:t>Review of definition of near-field</a:t>
            </a:r>
          </a:p>
          <a:p>
            <a:pPr marL="342900" indent="-342900">
              <a:buFont typeface="+mj-lt"/>
              <a:buAutoNum type="arabicPeriod"/>
            </a:pPr>
            <a:r>
              <a:rPr lang="en-US" sz="1600" dirty="0" err="1">
                <a:solidFill>
                  <a:schemeClr val="accent6"/>
                </a:solidFill>
              </a:rPr>
              <a:t>Finalise</a:t>
            </a:r>
            <a:r>
              <a:rPr lang="en-US" sz="1600" dirty="0">
                <a:solidFill>
                  <a:schemeClr val="accent6"/>
                </a:solidFill>
              </a:rPr>
              <a:t> reports of </a:t>
            </a:r>
            <a:r>
              <a:rPr lang="en-US" sz="1600" i="1" dirty="0">
                <a:solidFill>
                  <a:schemeClr val="accent6"/>
                </a:solidFill>
              </a:rPr>
              <a:t>Ad Hoc </a:t>
            </a:r>
            <a:r>
              <a:rPr lang="en-US" sz="1600" dirty="0">
                <a:solidFill>
                  <a:schemeClr val="accent6"/>
                </a:solidFill>
              </a:rPr>
              <a:t>Team on Tsunamis Generated by Volcanoes and </a:t>
            </a:r>
            <a:r>
              <a:rPr lang="en-US" sz="1600" i="1" dirty="0">
                <a:solidFill>
                  <a:schemeClr val="accent6"/>
                </a:solidFill>
              </a:rPr>
              <a:t>Ad Hoc </a:t>
            </a:r>
            <a:r>
              <a:rPr lang="en-US" sz="1600" dirty="0">
                <a:solidFill>
                  <a:schemeClr val="accent6"/>
                </a:solidFill>
              </a:rPr>
              <a:t>Team Meteo-tsunamis</a:t>
            </a:r>
          </a:p>
          <a:p>
            <a:pPr marL="342900" indent="-342900">
              <a:buFont typeface="+mj-lt"/>
              <a:buAutoNum type="arabicPeriod"/>
            </a:pPr>
            <a:r>
              <a:rPr lang="en-US" sz="1600" dirty="0">
                <a:solidFill>
                  <a:schemeClr val="accent6"/>
                </a:solidFill>
              </a:rPr>
              <a:t>Routinely monitor and report on status of sea level and seismic networks (like CARIBE-EWS currently does) to better understand data availability and work with operators to resolve instrument issues, in order to help improve present tsunami forecasts and help identify needs and monitor implementation of enhanced data systems to meet UN Ocean Decade goals</a:t>
            </a:r>
          </a:p>
          <a:p>
            <a:pPr marL="342900" indent="-342900">
              <a:buFont typeface="+mj-lt"/>
              <a:buAutoNum type="arabicPeriod"/>
            </a:pPr>
            <a:r>
              <a:rPr lang="en-US" sz="1600" dirty="0">
                <a:solidFill>
                  <a:schemeClr val="accent6"/>
                </a:solidFill>
              </a:rPr>
              <a:t>Monitor and update TT TWO on US and NZ efforts to explore specific design of risk-based grid integrated monitoring network in support of UN Decade Objectives, </a:t>
            </a:r>
            <a:r>
              <a:rPr lang="en-US" sz="1600" dirty="0" err="1">
                <a:solidFill>
                  <a:schemeClr val="accent6"/>
                </a:solidFill>
              </a:rPr>
              <a:t>recognising</a:t>
            </a:r>
            <a:r>
              <a:rPr lang="en-US" sz="1600" dirty="0">
                <a:solidFill>
                  <a:schemeClr val="accent6"/>
                </a:solidFill>
              </a:rPr>
              <a:t> the role of the TT TWO in helping implement enhanced monitoring and warning aspects of the Global Tsunami Warning and Mitigation System </a:t>
            </a:r>
          </a:p>
          <a:p>
            <a:pPr marL="342900" indent="-342900">
              <a:buFont typeface="+mj-lt"/>
              <a:buAutoNum type="arabicPeriod"/>
            </a:pPr>
            <a:r>
              <a:rPr lang="en-US" sz="1600" dirty="0">
                <a:solidFill>
                  <a:schemeClr val="accent6"/>
                </a:solidFill>
              </a:rPr>
              <a:t>Review and update of Global Service Definition Document (GSDD)</a:t>
            </a:r>
          </a:p>
          <a:p>
            <a:pPr marL="342900" indent="-342900">
              <a:buFont typeface="+mj-lt"/>
              <a:buAutoNum type="arabicPeriod"/>
            </a:pPr>
            <a:endParaRPr lang="en-US" sz="1800" dirty="0">
              <a:solidFill>
                <a:schemeClr val="accent6"/>
              </a:solidFill>
            </a:endParaRPr>
          </a:p>
          <a:p>
            <a:pPr marL="342900" indent="-342900">
              <a:buFont typeface="+mj-lt"/>
              <a:buAutoNum type="arabicPeriod"/>
            </a:pPr>
            <a:endParaRPr lang="en-US" sz="1800" dirty="0">
              <a:solidFill>
                <a:schemeClr val="accent6"/>
              </a:solidFill>
            </a:endParaRPr>
          </a:p>
        </p:txBody>
      </p:sp>
      <p:sp>
        <p:nvSpPr>
          <p:cNvPr id="14" name="TextBox 13">
            <a:extLst>
              <a:ext uri="{FF2B5EF4-FFF2-40B4-BE49-F238E27FC236}">
                <a16:creationId xmlns:a16="http://schemas.microsoft.com/office/drawing/2014/main" id="{E6632669-2DA6-86D6-007F-653140AF79A6}"/>
              </a:ext>
            </a:extLst>
          </p:cNvPr>
          <p:cNvSpPr txBox="1"/>
          <p:nvPr/>
        </p:nvSpPr>
        <p:spPr>
          <a:xfrm>
            <a:off x="311497" y="166483"/>
            <a:ext cx="7603813" cy="523220"/>
          </a:xfrm>
          <a:prstGeom prst="rect">
            <a:avLst/>
          </a:prstGeom>
          <a:noFill/>
        </p:spPr>
        <p:txBody>
          <a:bodyPr wrap="square" rtlCol="0">
            <a:spAutoFit/>
          </a:bodyPr>
          <a:lstStyle/>
          <a:p>
            <a:r>
              <a:rPr lang="en-US" sz="2800" b="1" dirty="0">
                <a:solidFill>
                  <a:schemeClr val="accent6"/>
                </a:solidFill>
              </a:rPr>
              <a:t>Current Work </a:t>
            </a:r>
            <a:r>
              <a:rPr lang="en-US" sz="2800" b="1" dirty="0" err="1">
                <a:solidFill>
                  <a:schemeClr val="accent6"/>
                </a:solidFill>
              </a:rPr>
              <a:t>Programme</a:t>
            </a:r>
            <a:endParaRPr lang="en-US" sz="2800" b="1" dirty="0">
              <a:solidFill>
                <a:schemeClr val="accent6"/>
              </a:solidFill>
            </a:endParaRPr>
          </a:p>
        </p:txBody>
      </p:sp>
      <p:sp>
        <p:nvSpPr>
          <p:cNvPr id="3" name="Slide Number Placeholder 11">
            <a:extLst>
              <a:ext uri="{FF2B5EF4-FFF2-40B4-BE49-F238E27FC236}">
                <a16:creationId xmlns:a16="http://schemas.microsoft.com/office/drawing/2014/main" id="{7B5DEC97-45C4-950F-C79B-40569126D2C0}"/>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0A9B6A28-65CE-43F1-965B-C33147E00D10}" type="slidenum">
              <a:rPr lang="en-US" smtClean="0"/>
              <a:pPr>
                <a:defRPr/>
              </a:pPr>
              <a:t>4</a:t>
            </a:fld>
            <a:endParaRPr lang="en-US" dirty="0"/>
          </a:p>
        </p:txBody>
      </p:sp>
      <p:grpSp>
        <p:nvGrpSpPr>
          <p:cNvPr id="4" name="Group 3">
            <a:extLst>
              <a:ext uri="{FF2B5EF4-FFF2-40B4-BE49-F238E27FC236}">
                <a16:creationId xmlns:a16="http://schemas.microsoft.com/office/drawing/2014/main" id="{C8EDBE82-9903-9250-0051-B97850667AAD}"/>
              </a:ext>
            </a:extLst>
          </p:cNvPr>
          <p:cNvGrpSpPr/>
          <p:nvPr/>
        </p:nvGrpSpPr>
        <p:grpSpPr>
          <a:xfrm>
            <a:off x="8774094" y="145169"/>
            <a:ext cx="1557886" cy="2241669"/>
            <a:chOff x="4128157" y="1628801"/>
            <a:chExt cx="4692316" cy="5040561"/>
          </a:xfrm>
        </p:grpSpPr>
        <p:sp>
          <p:nvSpPr>
            <p:cNvPr id="5" name="Rectangle 4">
              <a:extLst>
                <a:ext uri="{FF2B5EF4-FFF2-40B4-BE49-F238E27FC236}">
                  <a16:creationId xmlns:a16="http://schemas.microsoft.com/office/drawing/2014/main" id="{276AE6EA-AB90-7DCD-5EA9-87CBBAAE2266}"/>
                </a:ext>
              </a:extLst>
            </p:cNvPr>
            <p:cNvSpPr/>
            <p:nvPr/>
          </p:nvSpPr>
          <p:spPr bwMode="auto">
            <a:xfrm>
              <a:off x="4128157" y="1628801"/>
              <a:ext cx="4692316" cy="5040561"/>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pic>
          <p:nvPicPr>
            <p:cNvPr id="6" name="Picture 5">
              <a:extLst>
                <a:ext uri="{FF2B5EF4-FFF2-40B4-BE49-F238E27FC236}">
                  <a16:creationId xmlns:a16="http://schemas.microsoft.com/office/drawing/2014/main" id="{0D195B15-8505-70BC-75EE-CDDBC2B2186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179198" y="1700809"/>
              <a:ext cx="4641275" cy="3574475"/>
            </a:xfrm>
            <a:prstGeom prst="rect">
              <a:avLst/>
            </a:prstGeom>
          </p:spPr>
        </p:pic>
        <p:grpSp>
          <p:nvGrpSpPr>
            <p:cNvPr id="7" name="Group 6">
              <a:extLst>
                <a:ext uri="{FF2B5EF4-FFF2-40B4-BE49-F238E27FC236}">
                  <a16:creationId xmlns:a16="http://schemas.microsoft.com/office/drawing/2014/main" id="{F16A1E4B-F4E9-BB6B-43E2-099B3AFBB767}"/>
                </a:ext>
              </a:extLst>
            </p:cNvPr>
            <p:cNvGrpSpPr>
              <a:grpSpLocks noChangeAspect="1"/>
            </p:cNvGrpSpPr>
            <p:nvPr/>
          </p:nvGrpSpPr>
          <p:grpSpPr>
            <a:xfrm>
              <a:off x="4223632" y="5369957"/>
              <a:ext cx="4524832" cy="1227395"/>
              <a:chOff x="4216394" y="1515378"/>
              <a:chExt cx="4464931" cy="1077835"/>
            </a:xfrm>
          </p:grpSpPr>
          <p:grpSp>
            <p:nvGrpSpPr>
              <p:cNvPr id="8" name="Group 7">
                <a:extLst>
                  <a:ext uri="{FF2B5EF4-FFF2-40B4-BE49-F238E27FC236}">
                    <a16:creationId xmlns:a16="http://schemas.microsoft.com/office/drawing/2014/main" id="{43557474-A76F-3035-AFFB-652C430ADCF4}"/>
                  </a:ext>
                </a:extLst>
              </p:cNvPr>
              <p:cNvGrpSpPr>
                <a:grpSpLocks noChangeAspect="1"/>
              </p:cNvGrpSpPr>
              <p:nvPr/>
            </p:nvGrpSpPr>
            <p:grpSpPr>
              <a:xfrm>
                <a:off x="5741828" y="1515379"/>
                <a:ext cx="1444912" cy="1067979"/>
                <a:chOff x="1676411" y="362602"/>
                <a:chExt cx="1656184" cy="1224136"/>
              </a:xfrm>
            </p:grpSpPr>
            <p:pic>
              <p:nvPicPr>
                <p:cNvPr id="16" name="Picture 5" descr="P1080235">
                  <a:extLst>
                    <a:ext uri="{FF2B5EF4-FFF2-40B4-BE49-F238E27FC236}">
                      <a16:creationId xmlns:a16="http://schemas.microsoft.com/office/drawing/2014/main" id="{1031A069-AFB9-3E0D-F6D7-87E1C17A9BD0}"/>
                    </a:ext>
                  </a:extLst>
                </p:cNvPr>
                <p:cNvPicPr>
                  <a:picLocks noChangeAspect="1" noChangeArrowheads="1"/>
                </p:cNvPicPr>
                <p:nvPr/>
              </p:nvPicPr>
              <p:blipFill>
                <a:blip r:embed="rId3" cstate="email"/>
                <a:srcRect/>
                <a:stretch>
                  <a:fillRect/>
                </a:stretch>
              </p:blipFill>
              <p:spPr bwMode="auto">
                <a:xfrm>
                  <a:off x="1676411" y="362602"/>
                  <a:ext cx="1656184" cy="1224136"/>
                </a:xfrm>
                <a:prstGeom prst="rect">
                  <a:avLst/>
                </a:prstGeom>
                <a:noFill/>
                <a:ln w="9525">
                  <a:solidFill>
                    <a:schemeClr val="tx1"/>
                  </a:solidFill>
                  <a:miter lim="800000"/>
                  <a:headEnd/>
                  <a:tailEnd/>
                </a:ln>
              </p:spPr>
            </p:pic>
            <p:pic>
              <p:nvPicPr>
                <p:cNvPr id="17" name="Picture 3">
                  <a:extLst>
                    <a:ext uri="{FF2B5EF4-FFF2-40B4-BE49-F238E27FC236}">
                      <a16:creationId xmlns:a16="http://schemas.microsoft.com/office/drawing/2014/main" id="{7F0398D2-CAA7-48C4-EE46-DEFA3E139450}"/>
                    </a:ext>
                  </a:extLst>
                </p:cNvPr>
                <p:cNvPicPr>
                  <a:picLocks noChangeAspect="1" noChangeArrowheads="1"/>
                </p:cNvPicPr>
                <p:nvPr/>
              </p:nvPicPr>
              <p:blipFill>
                <a:blip r:embed="rId4" cstate="email"/>
                <a:srcRect/>
                <a:stretch>
                  <a:fillRect/>
                </a:stretch>
              </p:blipFill>
              <p:spPr bwMode="auto">
                <a:xfrm>
                  <a:off x="2704184" y="1205546"/>
                  <a:ext cx="602676" cy="360039"/>
                </a:xfrm>
                <a:prstGeom prst="rect">
                  <a:avLst/>
                </a:prstGeom>
                <a:noFill/>
                <a:ln w="9525">
                  <a:solidFill>
                    <a:schemeClr val="tx1"/>
                  </a:solidFill>
                  <a:miter lim="800000"/>
                  <a:headEnd/>
                  <a:tailEnd/>
                </a:ln>
              </p:spPr>
            </p:pic>
          </p:grpSp>
          <p:grpSp>
            <p:nvGrpSpPr>
              <p:cNvPr id="9" name="Group 8">
                <a:extLst>
                  <a:ext uri="{FF2B5EF4-FFF2-40B4-BE49-F238E27FC236}">
                    <a16:creationId xmlns:a16="http://schemas.microsoft.com/office/drawing/2014/main" id="{132A8074-88AE-27C8-2DC9-3861FBD8CF74}"/>
                  </a:ext>
                </a:extLst>
              </p:cNvPr>
              <p:cNvGrpSpPr>
                <a:grpSpLocks noChangeAspect="1"/>
              </p:cNvGrpSpPr>
              <p:nvPr/>
            </p:nvGrpSpPr>
            <p:grpSpPr>
              <a:xfrm>
                <a:off x="7186740" y="1515378"/>
                <a:ext cx="1494585" cy="1077835"/>
                <a:chOff x="3390589" y="383407"/>
                <a:chExt cx="1701044" cy="1226723"/>
              </a:xfrm>
            </p:grpSpPr>
            <p:pic>
              <p:nvPicPr>
                <p:cNvPr id="13" name="Picture 12" descr="P1100570">
                  <a:extLst>
                    <a:ext uri="{FF2B5EF4-FFF2-40B4-BE49-F238E27FC236}">
                      <a16:creationId xmlns:a16="http://schemas.microsoft.com/office/drawing/2014/main" id="{5E5750AB-439C-B545-6095-039BC6621C25}"/>
                    </a:ext>
                  </a:extLst>
                </p:cNvPr>
                <p:cNvPicPr>
                  <a:picLocks noChangeAspect="1" noChangeArrowheads="1"/>
                </p:cNvPicPr>
                <p:nvPr/>
              </p:nvPicPr>
              <p:blipFill>
                <a:blip r:embed="rId5" cstate="email"/>
                <a:srcRect/>
                <a:stretch>
                  <a:fillRect/>
                </a:stretch>
              </p:blipFill>
              <p:spPr bwMode="auto">
                <a:xfrm>
                  <a:off x="3390589" y="383407"/>
                  <a:ext cx="1701044" cy="1215507"/>
                </a:xfrm>
                <a:prstGeom prst="rect">
                  <a:avLst/>
                </a:prstGeom>
                <a:noFill/>
                <a:ln w="9525">
                  <a:solidFill>
                    <a:schemeClr val="tx1"/>
                  </a:solidFill>
                  <a:miter lim="800000"/>
                  <a:headEnd/>
                  <a:tailEnd/>
                </a:ln>
              </p:spPr>
            </p:pic>
            <p:pic>
              <p:nvPicPr>
                <p:cNvPr id="15" name="Picture 4">
                  <a:extLst>
                    <a:ext uri="{FF2B5EF4-FFF2-40B4-BE49-F238E27FC236}">
                      <a16:creationId xmlns:a16="http://schemas.microsoft.com/office/drawing/2014/main" id="{D0A9838F-1A61-1EE9-BADE-5C95D88A411F}"/>
                    </a:ext>
                  </a:extLst>
                </p:cNvPr>
                <p:cNvPicPr>
                  <a:picLocks noChangeAspect="1" noChangeArrowheads="1"/>
                </p:cNvPicPr>
                <p:nvPr/>
              </p:nvPicPr>
              <p:blipFill>
                <a:blip r:embed="rId6" cstate="email"/>
                <a:srcRect/>
                <a:stretch>
                  <a:fillRect/>
                </a:stretch>
              </p:blipFill>
              <p:spPr bwMode="auto">
                <a:xfrm>
                  <a:off x="4483419" y="1250091"/>
                  <a:ext cx="602673" cy="360039"/>
                </a:xfrm>
                <a:prstGeom prst="rect">
                  <a:avLst/>
                </a:prstGeom>
                <a:noFill/>
                <a:ln w="9525">
                  <a:solidFill>
                    <a:schemeClr val="tx1"/>
                  </a:solidFill>
                  <a:miter lim="800000"/>
                  <a:headEnd/>
                  <a:tailEnd/>
                </a:ln>
              </p:spPr>
            </p:pic>
          </p:grpSp>
          <p:grpSp>
            <p:nvGrpSpPr>
              <p:cNvPr id="10" name="Group 9">
                <a:extLst>
                  <a:ext uri="{FF2B5EF4-FFF2-40B4-BE49-F238E27FC236}">
                    <a16:creationId xmlns:a16="http://schemas.microsoft.com/office/drawing/2014/main" id="{E4A1135A-D095-9A5C-9E47-2461A32F63DE}"/>
                  </a:ext>
                </a:extLst>
              </p:cNvPr>
              <p:cNvGrpSpPr>
                <a:grpSpLocks noChangeAspect="1"/>
              </p:cNvGrpSpPr>
              <p:nvPr/>
            </p:nvGrpSpPr>
            <p:grpSpPr>
              <a:xfrm>
                <a:off x="4216394" y="1515379"/>
                <a:ext cx="1507734" cy="1067979"/>
                <a:chOff x="5241563" y="427931"/>
                <a:chExt cx="1728192" cy="1224136"/>
              </a:xfrm>
            </p:grpSpPr>
            <p:pic>
              <p:nvPicPr>
                <p:cNvPr id="11" name="Picture 6">
                  <a:extLst>
                    <a:ext uri="{FF2B5EF4-FFF2-40B4-BE49-F238E27FC236}">
                      <a16:creationId xmlns:a16="http://schemas.microsoft.com/office/drawing/2014/main" id="{E8F225C3-BB73-BDEE-A814-2C18EB4F402E}"/>
                    </a:ext>
                  </a:extLst>
                </p:cNvPr>
                <p:cNvPicPr>
                  <a:picLocks noChangeAspect="1" noChangeArrowheads="1"/>
                </p:cNvPicPr>
                <p:nvPr/>
              </p:nvPicPr>
              <p:blipFill>
                <a:blip r:embed="rId7" cstate="email"/>
                <a:srcRect/>
                <a:stretch>
                  <a:fillRect/>
                </a:stretch>
              </p:blipFill>
              <p:spPr bwMode="auto">
                <a:xfrm>
                  <a:off x="5241563" y="427931"/>
                  <a:ext cx="1728192" cy="1224136"/>
                </a:xfrm>
                <a:prstGeom prst="rect">
                  <a:avLst/>
                </a:prstGeom>
                <a:noFill/>
                <a:ln w="9525">
                  <a:solidFill>
                    <a:schemeClr val="tx1"/>
                  </a:solidFill>
                  <a:miter lim="800000"/>
                  <a:headEnd/>
                  <a:tailEnd/>
                </a:ln>
              </p:spPr>
            </p:pic>
            <p:pic>
              <p:nvPicPr>
                <p:cNvPr id="12" name="Picture 5">
                  <a:extLst>
                    <a:ext uri="{FF2B5EF4-FFF2-40B4-BE49-F238E27FC236}">
                      <a16:creationId xmlns:a16="http://schemas.microsoft.com/office/drawing/2014/main" id="{380FA8C2-FE35-70CA-F24A-D31262139F29}"/>
                    </a:ext>
                  </a:extLst>
                </p:cNvPr>
                <p:cNvPicPr>
                  <a:picLocks noChangeAspect="1" noChangeArrowheads="1"/>
                </p:cNvPicPr>
                <p:nvPr/>
              </p:nvPicPr>
              <p:blipFill>
                <a:blip r:embed="rId8" cstate="email"/>
                <a:srcRect/>
                <a:stretch>
                  <a:fillRect/>
                </a:stretch>
              </p:blipFill>
              <p:spPr bwMode="auto">
                <a:xfrm>
                  <a:off x="6226925" y="1270875"/>
                  <a:ext cx="720081" cy="360039"/>
                </a:xfrm>
                <a:prstGeom prst="rect">
                  <a:avLst/>
                </a:prstGeom>
                <a:noFill/>
                <a:ln w="9525">
                  <a:solidFill>
                    <a:schemeClr val="tx1"/>
                  </a:solidFill>
                  <a:miter lim="800000"/>
                  <a:headEnd/>
                  <a:tailEnd/>
                </a:ln>
              </p:spPr>
            </p:pic>
          </p:grpSp>
        </p:grpSp>
      </p:grpSp>
      <p:grpSp>
        <p:nvGrpSpPr>
          <p:cNvPr id="31" name="Google Shape;318;p7">
            <a:extLst>
              <a:ext uri="{FF2B5EF4-FFF2-40B4-BE49-F238E27FC236}">
                <a16:creationId xmlns:a16="http://schemas.microsoft.com/office/drawing/2014/main" id="{D4240FCA-5F38-2DE2-DD92-74445417E49F}"/>
              </a:ext>
            </a:extLst>
          </p:cNvPr>
          <p:cNvGrpSpPr/>
          <p:nvPr/>
        </p:nvGrpSpPr>
        <p:grpSpPr>
          <a:xfrm>
            <a:off x="9325239" y="3859565"/>
            <a:ext cx="2176331" cy="1184044"/>
            <a:chOff x="221673" y="901121"/>
            <a:chExt cx="8875058" cy="5541818"/>
          </a:xfrm>
        </p:grpSpPr>
        <p:pic>
          <p:nvPicPr>
            <p:cNvPr id="32" name="Google Shape;319;p7">
              <a:extLst>
                <a:ext uri="{FF2B5EF4-FFF2-40B4-BE49-F238E27FC236}">
                  <a16:creationId xmlns:a16="http://schemas.microsoft.com/office/drawing/2014/main" id="{F5C121F3-C78C-A746-537F-AAD410A770B1}"/>
                </a:ext>
              </a:extLst>
            </p:cNvPr>
            <p:cNvPicPr preferRelativeResize="0"/>
            <p:nvPr/>
          </p:nvPicPr>
          <p:blipFill rotWithShape="1">
            <a:blip r:embed="rId9">
              <a:alphaModFix/>
            </a:blip>
            <a:srcRect/>
            <a:stretch/>
          </p:blipFill>
          <p:spPr>
            <a:xfrm>
              <a:off x="221673" y="901121"/>
              <a:ext cx="8875058" cy="5541818"/>
            </a:xfrm>
            <a:prstGeom prst="rect">
              <a:avLst/>
            </a:prstGeom>
            <a:noFill/>
            <a:ln>
              <a:noFill/>
            </a:ln>
          </p:spPr>
        </p:pic>
        <p:grpSp>
          <p:nvGrpSpPr>
            <p:cNvPr id="33" name="Google Shape;320;p7">
              <a:extLst>
                <a:ext uri="{FF2B5EF4-FFF2-40B4-BE49-F238E27FC236}">
                  <a16:creationId xmlns:a16="http://schemas.microsoft.com/office/drawing/2014/main" id="{6F80B5FB-D2C9-5E0F-896E-AF47EB646A88}"/>
                </a:ext>
              </a:extLst>
            </p:cNvPr>
            <p:cNvGrpSpPr/>
            <p:nvPr/>
          </p:nvGrpSpPr>
          <p:grpSpPr>
            <a:xfrm>
              <a:off x="5772130" y="1300992"/>
              <a:ext cx="861671" cy="467095"/>
              <a:chOff x="5772130" y="1300992"/>
              <a:chExt cx="861671" cy="467095"/>
            </a:xfrm>
          </p:grpSpPr>
          <p:pic>
            <p:nvPicPr>
              <p:cNvPr id="34" name="Google Shape;321;p7">
                <a:extLst>
                  <a:ext uri="{FF2B5EF4-FFF2-40B4-BE49-F238E27FC236}">
                    <a16:creationId xmlns:a16="http://schemas.microsoft.com/office/drawing/2014/main" id="{D469C356-678E-8D96-7B00-281AFD9559FE}"/>
                  </a:ext>
                </a:extLst>
              </p:cNvPr>
              <p:cNvPicPr preferRelativeResize="0"/>
              <p:nvPr/>
            </p:nvPicPr>
            <p:blipFill rotWithShape="1">
              <a:blip r:embed="rId10">
                <a:alphaModFix/>
              </a:blip>
              <a:srcRect/>
              <a:stretch/>
            </p:blipFill>
            <p:spPr>
              <a:xfrm>
                <a:off x="5772130" y="1300992"/>
                <a:ext cx="365760" cy="461491"/>
              </a:xfrm>
              <a:prstGeom prst="rect">
                <a:avLst/>
              </a:prstGeom>
              <a:noFill/>
              <a:ln>
                <a:noFill/>
              </a:ln>
            </p:spPr>
          </p:pic>
          <p:pic>
            <p:nvPicPr>
              <p:cNvPr id="35" name="Google Shape;322;p7" descr="Badan Informasi Geospasial - Wikipedia bahasa Indonesia, ensiklopedia bebas">
                <a:extLst>
                  <a:ext uri="{FF2B5EF4-FFF2-40B4-BE49-F238E27FC236}">
                    <a16:creationId xmlns:a16="http://schemas.microsoft.com/office/drawing/2014/main" id="{AC0B4D27-9861-DC17-7B6A-AA025BE6D990}"/>
                  </a:ext>
                </a:extLst>
              </p:cNvPr>
              <p:cNvPicPr preferRelativeResize="0"/>
              <p:nvPr/>
            </p:nvPicPr>
            <p:blipFill rotWithShape="1">
              <a:blip r:embed="rId11">
                <a:alphaModFix/>
              </a:blip>
              <a:srcRect/>
              <a:stretch/>
            </p:blipFill>
            <p:spPr>
              <a:xfrm>
                <a:off x="6225093" y="1300992"/>
                <a:ext cx="408708" cy="467095"/>
              </a:xfrm>
              <a:prstGeom prst="rect">
                <a:avLst/>
              </a:prstGeom>
              <a:noFill/>
              <a:ln>
                <a:noFill/>
              </a:ln>
            </p:spPr>
          </p:pic>
        </p:grpSp>
      </p:grpSp>
      <p:pic>
        <p:nvPicPr>
          <p:cNvPr id="37" name="Picture 2" descr="S:\Western Australia\IOTWMS\Archive\Nora Gale 2017.05.01\IOTWMS\Station Inventory\2016\Sea Level\ArcGiS\2017.05.15 Sea Level.jpg">
            <a:extLst>
              <a:ext uri="{FF2B5EF4-FFF2-40B4-BE49-F238E27FC236}">
                <a16:creationId xmlns:a16="http://schemas.microsoft.com/office/drawing/2014/main" id="{8D148FF7-396A-4CB2-B06C-2E3D7E67398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915" t="18485" r="32428" b="24263"/>
          <a:stretch/>
        </p:blipFill>
        <p:spPr bwMode="auto">
          <a:xfrm>
            <a:off x="10413405" y="4908285"/>
            <a:ext cx="1568127" cy="14595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3658811A-4562-5BA5-73D2-4201CB6418CD}"/>
              </a:ext>
            </a:extLst>
          </p:cNvPr>
          <p:cNvPicPr>
            <a:picLocks noChangeAspect="1"/>
          </p:cNvPicPr>
          <p:nvPr/>
        </p:nvPicPr>
        <p:blipFill>
          <a:blip r:embed="rId13"/>
          <a:stretch>
            <a:fillRect/>
          </a:stretch>
        </p:blipFill>
        <p:spPr>
          <a:xfrm>
            <a:off x="10193117" y="2349463"/>
            <a:ext cx="1788415" cy="1461705"/>
          </a:xfrm>
          <a:prstGeom prst="rect">
            <a:avLst/>
          </a:prstGeom>
        </p:spPr>
      </p:pic>
    </p:spTree>
    <p:extLst>
      <p:ext uri="{BB962C8B-B14F-4D97-AF65-F5344CB8AC3E}">
        <p14:creationId xmlns:p14="http://schemas.microsoft.com/office/powerpoint/2010/main" val="1201134368"/>
      </p:ext>
    </p:extLst>
  </p:cSld>
  <p:clrMapOvr>
    <a:masterClrMapping/>
  </p:clrMapOvr>
</p:sld>
</file>

<file path=ppt/theme/theme1.xml><?xml version="1.0" encoding="utf-8"?>
<a:theme xmlns:a="http://schemas.openxmlformats.org/drawingml/2006/main" name="9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23405</TotalTime>
  <Words>493</Words>
  <Application>Microsoft Office PowerPoint</Application>
  <PresentationFormat>Widescreen</PresentationFormat>
  <Paragraphs>54</Paragraphs>
  <Slides>4</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vt:i4>
      </vt:variant>
    </vt:vector>
  </HeadingPairs>
  <TitlesOfParts>
    <vt:vector size="15" baseType="lpstr">
      <vt:lpstr>Roboto</vt:lpstr>
      <vt:lpstr>Lato Light</vt:lpstr>
      <vt:lpstr>Arial</vt:lpstr>
      <vt:lpstr>Calibri</vt:lpstr>
      <vt:lpstr>Poppins</vt:lpstr>
      <vt:lpstr>9_Custom Design</vt:lpstr>
      <vt:lpstr>1_Office Theme</vt:lpstr>
      <vt:lpstr>2_Custom Design</vt:lpstr>
      <vt:lpstr>Custom Design</vt:lpstr>
      <vt:lpstr>2_Office Theme</vt:lpstr>
      <vt:lpstr>8_Custom Design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Rick</cp:lastModifiedBy>
  <cp:revision>152</cp:revision>
  <dcterms:created xsi:type="dcterms:W3CDTF">2019-09-03T09:02:06Z</dcterms:created>
  <dcterms:modified xsi:type="dcterms:W3CDTF">2024-01-25T07:10:49Z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