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3" r:id="rId3"/>
    <p:sldId id="296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CCE6"/>
    <a:srgbClr val="CDE3F7"/>
    <a:srgbClr val="CCE2E1"/>
    <a:srgbClr val="FADE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7682"/>
  </p:normalViewPr>
  <p:slideViewPr>
    <p:cSldViewPr snapToGrid="0" showGuides="1">
      <p:cViewPr varScale="1">
        <p:scale>
          <a:sx n="81" d="100"/>
          <a:sy n="81" d="100"/>
        </p:scale>
        <p:origin x="1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4E742-E977-42C3-B93C-21C24118AC4E}" type="datetimeFigureOut">
              <a:rPr lang="en-GB" smtClean="0"/>
              <a:t>05/05/2023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BFFCD-2342-45CB-A39F-F151A2AC12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41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BFFCD-2342-45CB-A39F-F151A2AC128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119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BFFCD-2342-45CB-A39F-F151A2AC128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214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BFFCD-2342-45CB-A39F-F151A2AC128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37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BFFCD-2342-45CB-A39F-F151A2AC128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385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4077752-8D97-4056-8E23-F2B4E8AABB68}"/>
              </a:ext>
            </a:extLst>
          </p:cNvPr>
          <p:cNvSpPr/>
          <p:nvPr userDrawn="1"/>
        </p:nvSpPr>
        <p:spPr>
          <a:xfrm>
            <a:off x="0" y="1857600"/>
            <a:ext cx="12192000" cy="50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>
              <a:lnSpc>
                <a:spcPct val="90000"/>
              </a:lnSpc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127C05-E3DC-4E41-A62D-F58402920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7999" y="2790000"/>
            <a:ext cx="6877011" cy="1476000"/>
          </a:xfrm>
        </p:spPr>
        <p:txBody>
          <a:bodyPr anchor="t"/>
          <a:lstStyle>
            <a:lvl1pPr algn="l">
              <a:lnSpc>
                <a:spcPct val="9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523E2-91B6-4A9A-B96E-261DE86F5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7999" y="4597200"/>
            <a:ext cx="6877012" cy="928268"/>
          </a:xfrm>
        </p:spPr>
        <p:txBody>
          <a:bodyPr anchor="t"/>
          <a:lstStyle>
            <a:lvl1pPr marL="0" indent="0" algn="l">
              <a:lnSpc>
                <a:spcPct val="105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indent="0" algn="l">
              <a:lnSpc>
                <a:spcPct val="105000"/>
              </a:lnSpc>
              <a:spcAft>
                <a:spcPts val="0"/>
              </a:spcAft>
              <a:buNone/>
              <a:defRPr sz="1800" b="0">
                <a:solidFill>
                  <a:schemeClr val="bg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065B5963-C898-4819-BE5F-EF41416CB2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000" y="576000"/>
            <a:ext cx="2970000" cy="8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2409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03B7-2EEC-4553-8EB9-6FF3EA27F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0E3C3-261B-4C9D-A990-E5A07EFD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104A-0C0F-4E9C-9A1F-36D952335464}" type="datetime1">
              <a:rPr lang="en-GB" smtClean="0"/>
              <a:t>05/05/2023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C2A6E-9D0C-4CC1-ABB3-38B06578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E127A-6F43-4E7E-85AE-358E92544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02F199CA-81E1-4D5E-A2C2-9F016E0A35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725" y="1857600"/>
            <a:ext cx="5302800" cy="201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A19B01A-32B7-472A-840E-40D5EDB5EA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20725" y="3872238"/>
            <a:ext cx="5302800" cy="2041200"/>
          </a:xfrm>
          <a:solidFill>
            <a:schemeClr val="accent1"/>
          </a:solidFill>
        </p:spPr>
        <p:txBody>
          <a:bodyPr lIns="216000" tIns="216000" rIns="216000" bIns="21600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7C72A766-AF8E-4852-B2E1-2B6175EC443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6888" y="1857600"/>
            <a:ext cx="5302800" cy="201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B9AF43A-B83D-4720-8080-51EEEB2799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66888" y="3872238"/>
            <a:ext cx="5302800" cy="2041200"/>
          </a:xfrm>
          <a:solidFill>
            <a:schemeClr val="accent1"/>
          </a:solidFill>
        </p:spPr>
        <p:txBody>
          <a:bodyPr lIns="216000" tIns="216000" rIns="216000" bIns="21600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19905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BE81D31-3AAF-4AE6-81CD-FD77C3D2EDBE}"/>
              </a:ext>
            </a:extLst>
          </p:cNvPr>
          <p:cNvSpPr/>
          <p:nvPr userDrawn="1"/>
        </p:nvSpPr>
        <p:spPr>
          <a:xfrm>
            <a:off x="0" y="0"/>
            <a:ext cx="12192000" cy="231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>
              <a:lnSpc>
                <a:spcPct val="90000"/>
              </a:lnSpc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73B2F3-70FE-4360-99DC-11392CE51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AEDC1-6EFD-4933-AAEB-7F2B3C85A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41345C-3AFF-4BE3-A62A-1AED73E19B77}" type="datetime1">
              <a:rPr lang="en-GB" smtClean="0"/>
              <a:pPr/>
              <a:t>05/05/2023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08126A-67EE-4B80-A776-04948A338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29624-35FA-4328-98C1-081096F2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4A74C5-79B0-4340-9A8D-1CCBE3E8C64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0923043-22C7-4075-B90A-D3C50D0302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0725" y="1296988"/>
            <a:ext cx="6681600" cy="584200"/>
          </a:xfrm>
        </p:spPr>
        <p:txBody>
          <a:bodyPr/>
          <a:lstStyle>
            <a:lvl1pPr>
              <a:lnSpc>
                <a:spcPct val="105000"/>
              </a:lnSpc>
              <a:spcAft>
                <a:spcPts val="0"/>
              </a:spcAft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9369A3E0-C439-418E-9432-9BA88C4572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20724" y="2728800"/>
            <a:ext cx="3464013" cy="3184638"/>
          </a:xfrm>
          <a:noFill/>
        </p:spPr>
        <p:txBody>
          <a:bodyPr lIns="0" tIns="0" rIns="0" bIns="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B7AB72D-526D-4626-B600-1D53A17323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63199" y="2728800"/>
            <a:ext cx="3464013" cy="3184638"/>
          </a:xfrm>
          <a:noFill/>
        </p:spPr>
        <p:txBody>
          <a:bodyPr lIns="0" tIns="0" rIns="0" bIns="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846FEBDD-56AB-4642-A81B-B459049B0B5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05674" y="2728800"/>
            <a:ext cx="3464013" cy="3184638"/>
          </a:xfrm>
          <a:noFill/>
        </p:spPr>
        <p:txBody>
          <a:bodyPr lIns="0" tIns="0" rIns="0" bIns="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9EF4F5-590D-49CA-B43B-453C8A7453E5}"/>
              </a:ext>
            </a:extLst>
          </p:cNvPr>
          <p:cNvCxnSpPr>
            <a:cxnSpLocks/>
          </p:cNvCxnSpPr>
          <p:nvPr userDrawn="1"/>
        </p:nvCxnSpPr>
        <p:spPr>
          <a:xfrm>
            <a:off x="1766400" y="6361716"/>
            <a:ext cx="104256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492455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43FCA-9294-41A7-A9C0-27EAD67A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5" y="1296988"/>
            <a:ext cx="6155488" cy="3853624"/>
          </a:xfrm>
        </p:spPr>
        <p:txBody>
          <a:bodyPr anchor="ctr"/>
          <a:lstStyle>
            <a:lvl1pPr algn="l">
              <a:lnSpc>
                <a:spcPct val="90000"/>
              </a:lnSpc>
              <a:defRPr sz="49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CB454-B0E4-4ACB-AC66-35B98F9E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4A74C5-79B0-4340-9A8D-1CCBE3E8C644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C8FF33D-500E-4B06-81E3-C0E57FA9262A}"/>
              </a:ext>
            </a:extLst>
          </p:cNvPr>
          <p:cNvCxnSpPr>
            <a:cxnSpLocks/>
          </p:cNvCxnSpPr>
          <p:nvPr userDrawn="1"/>
        </p:nvCxnSpPr>
        <p:spPr>
          <a:xfrm>
            <a:off x="1766400" y="6361716"/>
            <a:ext cx="104256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12957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CB454-B0E4-4ACB-AC66-35B98F9E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54A27E8-BAEB-43DD-9654-10118DA86E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34000" y="0"/>
            <a:ext cx="6858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B0C18E8-8442-4757-BBAA-D5C4C84AF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5" y="1296988"/>
            <a:ext cx="4169327" cy="3853624"/>
          </a:xfrm>
        </p:spPr>
        <p:txBody>
          <a:bodyPr anchor="ctr"/>
          <a:lstStyle>
            <a:lvl1pPr algn="l">
              <a:lnSpc>
                <a:spcPct val="90000"/>
              </a:lnSpc>
              <a:defRPr sz="49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05395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A9F04-EC09-49B3-879A-CD76816EC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5" y="1882800"/>
            <a:ext cx="7740000" cy="2827283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90C39-3EB0-4651-A1FB-BD2CA1BFA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BD2FBE9-6019-44DF-87E3-017B9CF5F39D}" type="datetime1">
              <a:rPr lang="en-GB" smtClean="0"/>
              <a:pPr/>
              <a:t>05/05/2023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167B5-E6BF-4329-93E8-B2FEA66FF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4EAF41-3E9A-425A-BD09-2824E82D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4A74C5-79B0-4340-9A8D-1CCBE3E8C64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8228AC-BCE6-4E30-8428-26F311A23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5065200"/>
            <a:ext cx="7740000" cy="447675"/>
          </a:xfrm>
        </p:spPr>
        <p:txBody>
          <a:bodyPr/>
          <a:lstStyle>
            <a:lvl1pPr marL="216000" indent="-216000">
              <a:spcAft>
                <a:spcPts val="0"/>
              </a:spcAft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E108E6-54D1-4C2D-8404-57AA3E1908D4}"/>
              </a:ext>
            </a:extLst>
          </p:cNvPr>
          <p:cNvCxnSpPr>
            <a:cxnSpLocks/>
          </p:cNvCxnSpPr>
          <p:nvPr userDrawn="1"/>
        </p:nvCxnSpPr>
        <p:spPr>
          <a:xfrm>
            <a:off x="1766400" y="6361716"/>
            <a:ext cx="104256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840289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27C05-E3DC-4E41-A62D-F58402920BD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725" y="2854801"/>
            <a:ext cx="4073912" cy="1018800"/>
          </a:xfrm>
        </p:spPr>
        <p:txBody>
          <a:bodyPr anchor="t"/>
          <a:lstStyle>
            <a:lvl1pPr algn="l">
              <a:lnSpc>
                <a:spcPct val="90000"/>
              </a:lnSpc>
              <a:defRPr sz="6000"/>
            </a:lvl1pPr>
          </a:lstStyle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523E2-91B6-4A9A-B96E-261DE86F5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725" y="3873600"/>
            <a:ext cx="4073912" cy="444600"/>
          </a:xfrm>
        </p:spPr>
        <p:txBody>
          <a:bodyPr anchor="t"/>
          <a:lstStyle>
            <a:lvl1pPr marL="0" indent="0" algn="l">
              <a:lnSpc>
                <a:spcPct val="105000"/>
              </a:lnSpc>
              <a:spcAft>
                <a:spcPts val="0"/>
              </a:spcAft>
              <a:buNone/>
              <a:defRPr sz="2400" b="0">
                <a:solidFill>
                  <a:schemeClr val="accent2"/>
                </a:solidFill>
              </a:defRPr>
            </a:lvl1pPr>
            <a:lvl2pPr marL="0" indent="0" algn="l">
              <a:lnSpc>
                <a:spcPct val="105000"/>
              </a:lnSpc>
              <a:spcAft>
                <a:spcPts val="0"/>
              </a:spcAft>
              <a:buNone/>
              <a:defRPr sz="2400" b="1">
                <a:solidFill>
                  <a:schemeClr val="accent2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840C56A-F5A6-4106-917E-598EEA6869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87200" y="0"/>
            <a:ext cx="6858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1D0921B2-9A9A-47E5-BBB5-F0440B9A7A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5" y="860400"/>
            <a:ext cx="2970000" cy="83875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2E087756-610B-4E8A-8C1C-51585742E493}"/>
              </a:ext>
            </a:extLst>
          </p:cNvPr>
          <p:cNvGrpSpPr/>
          <p:nvPr userDrawn="1"/>
        </p:nvGrpSpPr>
        <p:grpSpPr>
          <a:xfrm>
            <a:off x="720725" y="5472000"/>
            <a:ext cx="4009268" cy="694945"/>
            <a:chOff x="720725" y="5218493"/>
            <a:chExt cx="4009268" cy="69494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BAB0306-2BC3-4F11-9079-0CB0B555D3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000" y="5325173"/>
              <a:ext cx="697993" cy="588265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173B9DA-7781-4239-B703-134C861D22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7282" y="5309933"/>
              <a:ext cx="826010" cy="603505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89A21282-1F8E-4014-9EC4-BEF8B97B96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725" y="5279453"/>
              <a:ext cx="594361" cy="63398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46320E1A-43C5-41F6-8347-E2BD4F97EB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3795" y="5218493"/>
              <a:ext cx="874778" cy="6949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085183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543A9-3564-4F63-BA2E-A2781422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64006-E8BA-4F06-ACE6-66E06A378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F09-6CB8-484F-84D4-5E055F52D9F5}" type="datetime1">
              <a:rPr lang="en-GB" smtClean="0"/>
              <a:t>05/05/2023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2CCF8-6C26-4BD8-9654-40EBD91B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65A25-FB0A-4A6B-8F89-E5F5508D0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E36CD51-9CD4-4C1C-BD21-52565E479D5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0725" y="1296988"/>
            <a:ext cx="6681600" cy="584200"/>
          </a:xfrm>
        </p:spPr>
        <p:txBody>
          <a:bodyPr/>
          <a:lstStyle>
            <a:lvl1pPr>
              <a:lnSpc>
                <a:spcPct val="105000"/>
              </a:lnSpc>
              <a:spcAft>
                <a:spcPts val="0"/>
              </a:spcAft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495945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6D0E49-6959-4E7A-882B-2EE5DF99B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01660-3A08-4C87-BF3D-773626D2CEE5}" type="datetime1">
              <a:rPr lang="en-GB" smtClean="0"/>
              <a:t>05/05/2023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7CA0F2-4678-4BCA-B096-24D698DEC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3B8CE6-7B94-4BDF-8738-4A9B63A63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19309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27C05-E3DC-4E41-A62D-F58402920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8000" y="2988000"/>
            <a:ext cx="3726761" cy="1790700"/>
          </a:xfrm>
        </p:spPr>
        <p:txBody>
          <a:bodyPr anchor="t"/>
          <a:lstStyle>
            <a:lvl1pPr algn="l">
              <a:lnSpc>
                <a:spcPct val="90000"/>
              </a:lnSpc>
              <a:defRPr sz="4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523E2-91B6-4A9A-B96E-261DE86F5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8000" y="4982400"/>
            <a:ext cx="3726761" cy="757643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5000"/>
              </a:lnSpc>
              <a:spcAft>
                <a:spcPts val="0"/>
              </a:spcAft>
              <a:buNone/>
              <a:defRPr sz="1600" b="1"/>
            </a:lvl1pPr>
            <a:lvl2pPr marL="0" indent="0" algn="l">
              <a:lnSpc>
                <a:spcPct val="105000"/>
              </a:lnSpc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B6E45613-A7B0-47F8-ADBE-3FB0249D76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000" y="1202400"/>
            <a:ext cx="2970000" cy="838750"/>
          </a:xfrm>
          <a:prstGeom prst="rect">
            <a:avLst/>
          </a:prstGeom>
        </p:spPr>
      </p:pic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49128EF-D6A4-41E6-852C-C9BA1AABD1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"/>
            <a:ext cx="12192000" cy="6858000"/>
          </a:xfrm>
          <a:custGeom>
            <a:avLst/>
            <a:gdLst>
              <a:gd name="connsiteX0" fmla="*/ 720725 w 12192000"/>
              <a:gd name="connsiteY0" fmla="*/ 722314 h 6858000"/>
              <a:gd name="connsiteX1" fmla="*/ 720725 w 12192000"/>
              <a:gd name="connsiteY1" fmla="*/ 6233824 h 6858000"/>
              <a:gd name="connsiteX2" fmla="*/ 5971431 w 12192000"/>
              <a:gd name="connsiteY2" fmla="*/ 6233824 h 6858000"/>
              <a:gd name="connsiteX3" fmla="*/ 5971431 w 12192000"/>
              <a:gd name="connsiteY3" fmla="*/ 722314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720725" y="722314"/>
                </a:moveTo>
                <a:lnTo>
                  <a:pt x="720725" y="6233824"/>
                </a:lnTo>
                <a:lnTo>
                  <a:pt x="5971431" y="6233824"/>
                </a:lnTo>
                <a:lnTo>
                  <a:pt x="5971431" y="722314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324352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840C56A-F5A6-4106-917E-598EEA6869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91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127C05-E3DC-4E41-A62D-F58402920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0000" y="3160800"/>
            <a:ext cx="3944613" cy="1866158"/>
          </a:xfrm>
        </p:spPr>
        <p:txBody>
          <a:bodyPr anchor="t"/>
          <a:lstStyle>
            <a:lvl1pPr algn="l">
              <a:lnSpc>
                <a:spcPct val="90000"/>
              </a:lnSpc>
              <a:defRPr sz="4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523E2-91B6-4A9A-B96E-261DE86F5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0000" y="5162400"/>
            <a:ext cx="3944613" cy="757643"/>
          </a:xfrm>
        </p:spPr>
        <p:txBody>
          <a:bodyPr anchor="b">
            <a:noAutofit/>
          </a:bodyPr>
          <a:lstStyle>
            <a:lvl1pPr marL="0" indent="0" algn="l">
              <a:lnSpc>
                <a:spcPct val="105000"/>
              </a:lnSpc>
              <a:spcAft>
                <a:spcPts val="0"/>
              </a:spcAft>
              <a:buNone/>
              <a:defRPr sz="1600" b="1"/>
            </a:lvl1pPr>
            <a:lvl2pPr marL="0" indent="0" algn="l">
              <a:lnSpc>
                <a:spcPct val="105000"/>
              </a:lnSpc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5A03530-49F9-4784-B3B9-C91CB61A70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720000"/>
            <a:ext cx="2970000" cy="8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14768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7417E-3B96-499C-AC3A-CDF07AEF4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2A555-CEFA-4D21-902E-3F719B31B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8FCC9-BF00-41DA-9F14-DEDC6C99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AF01-4A69-4BBC-894D-8B1E61984B97}" type="datetime1">
              <a:rPr lang="en-GB" smtClean="0"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FD4B9-FC69-49A8-A7F9-CDB9AF0F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45C3D-650F-4C33-896D-A3B63B63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8530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2A555-CEFA-4D21-902E-3F719B31B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6" y="1296988"/>
            <a:ext cx="8118000" cy="46164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8FCC9-BF00-41DA-9F14-DEDC6C99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6F0B8-2790-4094-AC0C-C5D10B0E9EAD}" type="datetime1">
              <a:rPr lang="en-GB" smtClean="0"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FD4B9-FC69-49A8-A7F9-CDB9AF0F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45C3D-650F-4C33-896D-A3B63B63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D022B7A-C28D-486A-AA9F-BC745376A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6" y="722313"/>
            <a:ext cx="8118000" cy="57467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486188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F0A54-5B28-4308-9F4C-A89070E9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2CCA4-3CB8-459B-8F0C-82B1623A9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723" y="1296988"/>
            <a:ext cx="4729162" cy="46164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DC9AC-5058-43F9-9D95-42D4C6DCD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96988"/>
            <a:ext cx="4729162" cy="46164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5D99-1BB5-44B7-B185-2BBEDCFC0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73D0-06B7-4111-B392-8E5C4800FF8C}" type="datetime1">
              <a:rPr lang="en-GB" smtClean="0"/>
              <a:t>05/05/2023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054B9-7099-4E51-9979-C9C71BE2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9ACF2-B8F2-4F90-A83E-A2976994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15258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8FCC9-BF00-41DA-9F14-DEDC6C99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6A2-E01D-48B3-8A79-04290DCDF018}" type="datetime1">
              <a:rPr lang="en-GB" smtClean="0"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FD4B9-FC69-49A8-A7F9-CDB9AF0F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45C3D-650F-4C33-896D-A3B63B63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1BB2FB1-2AA0-4977-8EEC-FD8BD1341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6" y="1296988"/>
            <a:ext cx="5518800" cy="46164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itle 6">
            <a:extLst>
              <a:ext uri="{FF2B5EF4-FFF2-40B4-BE49-F238E27FC236}">
                <a16:creationId xmlns:a16="http://schemas.microsoft.com/office/drawing/2014/main" id="{4609DB6C-56A3-4D65-8966-D57E0D064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6" y="722313"/>
            <a:ext cx="5518800" cy="5746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4FA8568-E27B-443E-9E63-240C1922359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00000" y="0"/>
            <a:ext cx="52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9543066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8FCC9-BF00-41DA-9F14-DEDC6C99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4FC1-A6B3-4819-8652-0382BFFCEB5F}" type="datetime1">
              <a:rPr lang="en-GB" smtClean="0"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FD4B9-FC69-49A8-A7F9-CDB9AF0F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45C3D-650F-4C33-896D-A3B63B63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8928BDE-AC69-46B1-9066-DE5B0940F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6" y="1296988"/>
            <a:ext cx="3913200" cy="46164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7A35CEFE-B2E8-49CC-9F8F-62699731E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6" y="722313"/>
            <a:ext cx="3913200" cy="5746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E533201-04D2-4267-8789-229D298D3C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34000" y="0"/>
            <a:ext cx="6858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2467864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03B7-2EEC-4553-8EB9-6FF3EA27F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0E3C3-261B-4C9D-A990-E5A07EFD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CF58-D534-4682-91D3-79D1AD42BF56}" type="datetime1">
              <a:rPr lang="en-GB" smtClean="0"/>
              <a:t>05/05/2023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C2A6E-9D0C-4CC1-ABB3-38B06578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E127A-6F43-4E7E-85AE-358E92544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A717FA2-2CB4-44D4-B533-A1F58C7781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725" y="1857600"/>
            <a:ext cx="3463200" cy="165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2882C34-89A3-486D-B398-37A6276B22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20725" y="3513600"/>
            <a:ext cx="3463200" cy="2399838"/>
          </a:xfrm>
          <a:solidFill>
            <a:schemeClr val="accent1"/>
          </a:solidFill>
        </p:spPr>
        <p:txBody>
          <a:bodyPr lIns="216000" tIns="216000" rIns="216000" bIns="21600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FA31B220-4936-49D3-AD22-E1AB025E79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4400" y="1857600"/>
            <a:ext cx="3463200" cy="165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7CE513B8-3916-48BB-B9B2-8DB9EBF65D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64400" y="3513600"/>
            <a:ext cx="3463200" cy="2399838"/>
          </a:xfrm>
          <a:solidFill>
            <a:schemeClr val="accent1"/>
          </a:solidFill>
        </p:spPr>
        <p:txBody>
          <a:bodyPr lIns="216000" tIns="216000" rIns="216000" bIns="21600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D80BFB18-381C-4689-BAEC-1672FDA5022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08075" y="1857600"/>
            <a:ext cx="3463200" cy="165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0D08A95-E2E5-43EE-B868-755A9DAB53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08075" y="3513600"/>
            <a:ext cx="3463200" cy="2399838"/>
          </a:xfrm>
          <a:solidFill>
            <a:schemeClr val="accent1"/>
          </a:solidFill>
        </p:spPr>
        <p:txBody>
          <a:bodyPr lIns="216000" tIns="216000" rIns="216000" bIns="216000"/>
          <a:lstStyle>
            <a:lvl1pPr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567"/>
              </a:spcAft>
              <a:defRPr sz="2000">
                <a:solidFill>
                  <a:schemeClr val="bg1"/>
                </a:solidFill>
              </a:defRPr>
            </a:lvl2pPr>
            <a:lvl3pPr>
              <a:spcAft>
                <a:spcPts val="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13711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7D5398-7070-473B-A412-A9AEA384C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7719C-7D6E-4EC3-9B77-5FE8197F9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725" y="1296988"/>
            <a:ext cx="10750549" cy="46164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E4EEA-1D06-4A33-84C5-C0AB42385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ct val="9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ABF5DACA-A2E3-472B-A9C5-5652DD82F449}" type="datetime1">
              <a:rPr lang="en-GB" smtClean="0"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F207B-B60F-4C7F-AA4F-411C5E312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18286-AFC3-45C1-9396-A22798BC9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ct val="90000"/>
              </a:lnSpc>
              <a:spcBef>
                <a:spcPts val="0"/>
              </a:spcBef>
              <a:defRPr sz="1000">
                <a:solidFill>
                  <a:schemeClr val="accent1"/>
                </a:solidFill>
              </a:defRPr>
            </a:lvl1pPr>
          </a:lstStyle>
          <a:p>
            <a:fld id="{5B4A74C5-79B0-4340-9A8D-1CCBE3E8C644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4A7A17-A308-4819-B90E-703D77BA5D65}"/>
              </a:ext>
            </a:extLst>
          </p:cNvPr>
          <p:cNvCxnSpPr>
            <a:cxnSpLocks/>
          </p:cNvCxnSpPr>
          <p:nvPr userDrawn="1"/>
        </p:nvCxnSpPr>
        <p:spPr>
          <a:xfrm>
            <a:off x="1766400" y="6361716"/>
            <a:ext cx="10425600" cy="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BAD61BB9-F95A-4603-8510-31323C096A21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5" y="6195599"/>
            <a:ext cx="899162" cy="33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59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73" r:id="rId3"/>
    <p:sldLayoutId id="2147483650" r:id="rId4"/>
    <p:sldLayoutId id="2147483658" r:id="rId5"/>
    <p:sldLayoutId id="2147483652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51" r:id="rId12"/>
    <p:sldLayoutId id="2147483657" r:id="rId13"/>
    <p:sldLayoutId id="2147483668" r:id="rId14"/>
    <p:sldLayoutId id="2147483671" r:id="rId15"/>
    <p:sldLayoutId id="2147483654" r:id="rId16"/>
    <p:sldLayoutId id="2147483655" r:id="rId17"/>
  </p:sldLayoutIdLst>
  <p:transition>
    <p:fade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ts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701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567"/>
        </a:spcAft>
        <a:buFont typeface="Arial" panose="020B0604020202020204" pitchFamily="34" charset="0"/>
        <a:buNone/>
        <a:defRPr sz="2000" b="1" kern="1200">
          <a:solidFill>
            <a:schemeClr val="accent3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2835"/>
        </a:spcAft>
        <a:buClr>
          <a:schemeClr val="accent1"/>
        </a:buClr>
        <a:buFont typeface="Arial" panose="020B0604020202020204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324000" indent="-324000" algn="l" defTabSz="914400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324000" algn="l" defTabSz="914400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54" userDrawn="1">
          <p15:clr>
            <a:srgbClr val="F26B43"/>
          </p15:clr>
        </p15:guide>
        <p15:guide id="4" pos="6819" userDrawn="1">
          <p15:clr>
            <a:srgbClr val="F26B43"/>
          </p15:clr>
        </p15:guide>
        <p15:guide id="5" orient="horz" pos="45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  <p15:guide id="7" orient="horz" pos="817" userDrawn="1">
          <p15:clr>
            <a:srgbClr val="F26B43"/>
          </p15:clr>
        </p15:guide>
        <p15:guide id="10" orient="horz" pos="1293" userDrawn="1">
          <p15:clr>
            <a:srgbClr val="F26B43"/>
          </p15:clr>
        </p15:guide>
        <p15:guide id="11" pos="72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7C3384-EB6A-41E1-9FDE-6773D39CA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7999" y="2790000"/>
            <a:ext cx="6877011" cy="1476000"/>
          </a:xfrm>
        </p:spPr>
        <p:txBody>
          <a:bodyPr/>
          <a:lstStyle/>
          <a:p>
            <a:r>
              <a:rPr lang="en-GB" dirty="0"/>
              <a:t>WMO Connections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C085B8E-C007-4FC7-A48E-8B2C491C7A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7999" y="4597200"/>
            <a:ext cx="6877012" cy="928268"/>
          </a:xfrm>
        </p:spPr>
        <p:txBody>
          <a:bodyPr/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GOOS 12th Steering Committee meeting, 25 - 26 April 2023</a:t>
            </a:r>
          </a:p>
        </p:txBody>
      </p:sp>
    </p:spTree>
    <p:extLst>
      <p:ext uri="{BB962C8B-B14F-4D97-AF65-F5344CB8AC3E}">
        <p14:creationId xmlns:p14="http://schemas.microsoft.com/office/powerpoint/2010/main" val="262300017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9188-A03D-4A7A-A1FC-7B0450C1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92B50-6375-46BD-AF72-77977456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4350488-B56A-4D24-BEFB-9EBE654CC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660204"/>
              </p:ext>
            </p:extLst>
          </p:nvPr>
        </p:nvGraphicFramePr>
        <p:xfrm>
          <a:off x="720724" y="1169631"/>
          <a:ext cx="11103927" cy="5663081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13637">
                  <a:extLst>
                    <a:ext uri="{9D8B030D-6E8A-4147-A177-3AD203B41FA5}">
                      <a16:colId xmlns:a16="http://schemas.microsoft.com/office/drawing/2014/main" val="3927113944"/>
                    </a:ext>
                  </a:extLst>
                </a:gridCol>
                <a:gridCol w="3014016">
                  <a:extLst>
                    <a:ext uri="{9D8B030D-6E8A-4147-A177-3AD203B41FA5}">
                      <a16:colId xmlns:a16="http://schemas.microsoft.com/office/drawing/2014/main" val="2106943681"/>
                    </a:ext>
                  </a:extLst>
                </a:gridCol>
                <a:gridCol w="2916796">
                  <a:extLst>
                    <a:ext uri="{9D8B030D-6E8A-4147-A177-3AD203B41FA5}">
                      <a16:colId xmlns:a16="http://schemas.microsoft.com/office/drawing/2014/main" val="187186190"/>
                    </a:ext>
                  </a:extLst>
                </a:gridCol>
                <a:gridCol w="2891511">
                  <a:extLst>
                    <a:ext uri="{9D8B030D-6E8A-4147-A177-3AD203B41FA5}">
                      <a16:colId xmlns:a16="http://schemas.microsoft.com/office/drawing/2014/main" val="1868451110"/>
                    </a:ext>
                  </a:extLst>
                </a:gridCol>
                <a:gridCol w="1267967">
                  <a:extLst>
                    <a:ext uri="{9D8B030D-6E8A-4147-A177-3AD203B41FA5}">
                      <a16:colId xmlns:a16="http://schemas.microsoft.com/office/drawing/2014/main" val="2622276314"/>
                    </a:ext>
                  </a:extLst>
                </a:gridCol>
              </a:tblGrid>
              <a:tr h="38944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WMO entity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What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Situation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Suggestion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OOIS Work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8618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RRR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Through JET-EOSDE / GOOS work: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ETOOFS Expert Co-Lead Oceans Application Area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OOPC Expert Lead climate services application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ETOOFS Expert Lead mesoscale forecast services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OCG – review Statements of Guidance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Important and tried BUT experts overloaded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ETOOFS evolving TORs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Large and complicated commitment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Work with WMO to express  benefits &amp; identifying people in met/oceanographic services?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559392"/>
                  </a:ext>
                </a:extLst>
              </a:tr>
              <a:tr h="98068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Comms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An objective from GOOS side is joint messaging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Some coordination around launches for example – little co-development around key messaging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Expressing the need for observations not enough, comms need to express the need for GOOS and role it and observations play in service delivery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Weak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66587"/>
                  </a:ext>
                </a:extLst>
              </a:tr>
              <a:tr h="98068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SC-ON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GOOS to consider being a strengthened connection to SC-ON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Some connection through networks, and current Co-Chair - weak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GOOS/WMO should decide if this will be worth the time – what will it solve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Yes a clear suggestion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87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AG Oceans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Create AG Oceans body to coordinate ocean observations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It’s created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What will it do? What are the lines of communication between this and GOOS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 a clear suggestion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06443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BBD1A76-E78F-FF92-13F3-270CA11801B0}"/>
              </a:ext>
            </a:extLst>
          </p:cNvPr>
          <p:cNvSpPr txBox="1"/>
          <p:nvPr/>
        </p:nvSpPr>
        <p:spPr>
          <a:xfrm>
            <a:off x="9019868" y="302965"/>
            <a:ext cx="2804783" cy="4168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FR" sz="1600" b="1" dirty="0">
                <a:solidFill>
                  <a:schemeClr val="tx2"/>
                </a:solidFill>
              </a:rPr>
              <a:t>SG OOIS – Study Group on Observatiosn and Infrastructure Systems </a:t>
            </a:r>
          </a:p>
        </p:txBody>
      </p:sp>
    </p:spTree>
    <p:extLst>
      <p:ext uri="{BB962C8B-B14F-4D97-AF65-F5344CB8AC3E}">
        <p14:creationId xmlns:p14="http://schemas.microsoft.com/office/powerpoint/2010/main" val="78207944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9188-A03D-4A7A-A1FC-7B0450C1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92B50-6375-46BD-AF72-77977456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4350488-B56A-4D24-BEFB-9EBE654CC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771104"/>
              </p:ext>
            </p:extLst>
          </p:nvPr>
        </p:nvGraphicFramePr>
        <p:xfrm>
          <a:off x="722312" y="1296988"/>
          <a:ext cx="11103927" cy="5076922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92420">
                  <a:extLst>
                    <a:ext uri="{9D8B030D-6E8A-4147-A177-3AD203B41FA5}">
                      <a16:colId xmlns:a16="http://schemas.microsoft.com/office/drawing/2014/main" val="3927113944"/>
                    </a:ext>
                  </a:extLst>
                </a:gridCol>
                <a:gridCol w="2935233">
                  <a:extLst>
                    <a:ext uri="{9D8B030D-6E8A-4147-A177-3AD203B41FA5}">
                      <a16:colId xmlns:a16="http://schemas.microsoft.com/office/drawing/2014/main" val="2106943681"/>
                    </a:ext>
                  </a:extLst>
                </a:gridCol>
                <a:gridCol w="2916796">
                  <a:extLst>
                    <a:ext uri="{9D8B030D-6E8A-4147-A177-3AD203B41FA5}">
                      <a16:colId xmlns:a16="http://schemas.microsoft.com/office/drawing/2014/main" val="187186190"/>
                    </a:ext>
                  </a:extLst>
                </a:gridCol>
                <a:gridCol w="2891511">
                  <a:extLst>
                    <a:ext uri="{9D8B030D-6E8A-4147-A177-3AD203B41FA5}">
                      <a16:colId xmlns:a16="http://schemas.microsoft.com/office/drawing/2014/main" val="1868451110"/>
                    </a:ext>
                  </a:extLst>
                </a:gridCol>
                <a:gridCol w="1267967">
                  <a:extLst>
                    <a:ext uri="{9D8B030D-6E8A-4147-A177-3AD203B41FA5}">
                      <a16:colId xmlns:a16="http://schemas.microsoft.com/office/drawing/2014/main" val="2622276314"/>
                    </a:ext>
                  </a:extLst>
                </a:gridCol>
              </a:tblGrid>
              <a:tr h="38944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WMO entity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What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Situation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Suggestion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OOIS Work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8618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Networks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VOS and DBCP – membership of </a:t>
                      </a:r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SC-ON, SC-IMT and SC-MINT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Connected before and remain engaged for GOOS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Yes but… already connected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559392"/>
                  </a:ext>
                </a:extLst>
              </a:tr>
              <a:tr h="98068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OCG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INFCOM connected to OCG Exec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OCG already had a Vice Chair from Met Services and WMO secretariat support – good functioning connections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Model for ETOOFS?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Yes but…already connected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66587"/>
                  </a:ext>
                </a:extLst>
              </a:tr>
              <a:tr h="98068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GBON (SOFF)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Highlighted as important for GOOS - include more marine variables, work together on projects in developing areas of great need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Pathway not clear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Not even clear how to initiate a SOFF project for the 2 variables that are in GBON (SST/surface pressure)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GOOS should decide if this will be worth the effort – where should we focus our work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87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300" dirty="0" err="1">
                          <a:solidFill>
                            <a:schemeClr val="bg1"/>
                          </a:solidFill>
                        </a:rPr>
                        <a:t>OceanOPS</a:t>
                      </a:r>
                      <a:endParaRPr lang="en-GB" sz="1300" dirty="0">
                        <a:solidFill>
                          <a:schemeClr val="bg1"/>
                        </a:solidFill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Track implementation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Member ET-Metadata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Yes member of ET-Metadata and other groups (number unknown)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Co-management of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OceanOPS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WMO-IOC-OCG already set up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 budget attached for what could be extensive reporting on implementation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Review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OceanOPS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connections and budget requirements to support future work GOOS / WMO element too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Suggestion but… no budget recommendation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064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61793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9188-A03D-4A7A-A1FC-7B0450C1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92B50-6375-46BD-AF72-77977456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4350488-B56A-4D24-BEFB-9EBE654CC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650634"/>
              </p:ext>
            </p:extLst>
          </p:nvPr>
        </p:nvGraphicFramePr>
        <p:xfrm>
          <a:off x="722312" y="1296988"/>
          <a:ext cx="11103927" cy="458278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63638">
                  <a:extLst>
                    <a:ext uri="{9D8B030D-6E8A-4147-A177-3AD203B41FA5}">
                      <a16:colId xmlns:a16="http://schemas.microsoft.com/office/drawing/2014/main" val="3927113944"/>
                    </a:ext>
                  </a:extLst>
                </a:gridCol>
                <a:gridCol w="2864015">
                  <a:extLst>
                    <a:ext uri="{9D8B030D-6E8A-4147-A177-3AD203B41FA5}">
                      <a16:colId xmlns:a16="http://schemas.microsoft.com/office/drawing/2014/main" val="2106943681"/>
                    </a:ext>
                  </a:extLst>
                </a:gridCol>
                <a:gridCol w="2916796">
                  <a:extLst>
                    <a:ext uri="{9D8B030D-6E8A-4147-A177-3AD203B41FA5}">
                      <a16:colId xmlns:a16="http://schemas.microsoft.com/office/drawing/2014/main" val="187186190"/>
                    </a:ext>
                  </a:extLst>
                </a:gridCol>
                <a:gridCol w="2891511">
                  <a:extLst>
                    <a:ext uri="{9D8B030D-6E8A-4147-A177-3AD203B41FA5}">
                      <a16:colId xmlns:a16="http://schemas.microsoft.com/office/drawing/2014/main" val="1868451110"/>
                    </a:ext>
                  </a:extLst>
                </a:gridCol>
                <a:gridCol w="1267967">
                  <a:extLst>
                    <a:ext uri="{9D8B030D-6E8A-4147-A177-3AD203B41FA5}">
                      <a16:colId xmlns:a16="http://schemas.microsoft.com/office/drawing/2014/main" val="2622276314"/>
                    </a:ext>
                  </a:extLst>
                </a:gridCol>
              </a:tblGrid>
              <a:tr h="38944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WMO entity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What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Situation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Suggestion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OOIS Work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8618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Co-Design Programme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WMO JET-EOSDE to consider if the GOOS Ocean Decade Programme </a:t>
                      </a:r>
                    </a:p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Ocean Observing Co-Design could take on the requirement scoping of </a:t>
                      </a:r>
                    </a:p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some areas for improvement where marine observations are vital.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Considered not sufficiently established as services BUT That is the point – these are gaps…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Is WMO going to invest in co-development or do everything itself?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559392"/>
                  </a:ext>
                </a:extLst>
              </a:tr>
              <a:tr h="98068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ETOOFS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Connection to RRR (JET-EOSDE work) suggested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WMO expressed interest in connections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ETOOFS is evaluating role and will undertake process to update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ToRs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, Ocean Decade DCC and GOOS support 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ToR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consultation process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Mention in connection with RRR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66587"/>
                  </a:ext>
                </a:extLst>
              </a:tr>
              <a:tr h="98068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JCB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Oversight of connections, set joint strategies/projects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Slowly developing, will evaluate its role, suffers from lack of support and no clear pathway to implement recommendations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The review is undertaken and more clarity developed, feedback is that member states and GOOS supporters see this as important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87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Satellite community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GOOS to consider a coordinator of Satellite data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Done at GOOS SC-12 – will be part of a call.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Suggest that GOOS use renewal of SC members to have an satellite connection role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 a clear suggestion</a:t>
                      </a:r>
                    </a:p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064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95883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9188-A03D-4A7A-A1FC-7B0450C1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92B50-6375-46BD-AF72-77977456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4350488-B56A-4D24-BEFB-9EBE654CC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956702"/>
              </p:ext>
            </p:extLst>
          </p:nvPr>
        </p:nvGraphicFramePr>
        <p:xfrm>
          <a:off x="501594" y="160010"/>
          <a:ext cx="11103927" cy="599421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63638">
                  <a:extLst>
                    <a:ext uri="{9D8B030D-6E8A-4147-A177-3AD203B41FA5}">
                      <a16:colId xmlns:a16="http://schemas.microsoft.com/office/drawing/2014/main" val="3927113944"/>
                    </a:ext>
                  </a:extLst>
                </a:gridCol>
                <a:gridCol w="2864015">
                  <a:extLst>
                    <a:ext uri="{9D8B030D-6E8A-4147-A177-3AD203B41FA5}">
                      <a16:colId xmlns:a16="http://schemas.microsoft.com/office/drawing/2014/main" val="2106943681"/>
                    </a:ext>
                  </a:extLst>
                </a:gridCol>
                <a:gridCol w="2916796">
                  <a:extLst>
                    <a:ext uri="{9D8B030D-6E8A-4147-A177-3AD203B41FA5}">
                      <a16:colId xmlns:a16="http://schemas.microsoft.com/office/drawing/2014/main" val="187186190"/>
                    </a:ext>
                  </a:extLst>
                </a:gridCol>
                <a:gridCol w="2891511">
                  <a:extLst>
                    <a:ext uri="{9D8B030D-6E8A-4147-A177-3AD203B41FA5}">
                      <a16:colId xmlns:a16="http://schemas.microsoft.com/office/drawing/2014/main" val="1868451110"/>
                    </a:ext>
                  </a:extLst>
                </a:gridCol>
                <a:gridCol w="1267967">
                  <a:extLst>
                    <a:ext uri="{9D8B030D-6E8A-4147-A177-3AD203B41FA5}">
                      <a16:colId xmlns:a16="http://schemas.microsoft.com/office/drawing/2014/main" val="2622276314"/>
                    </a:ext>
                  </a:extLst>
                </a:gridCol>
              </a:tblGrid>
              <a:tr h="353192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WMO/GOOS entity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What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Situation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Suggestion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OOIS Work</a:t>
                      </a: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8618038"/>
                  </a:ext>
                </a:extLst>
              </a:tr>
              <a:tr h="72331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Regional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mutual participation of regional </a:t>
                      </a:r>
                    </a:p>
                    <a:p>
                      <a:pPr marL="0" algn="l" defTabSz="914400" rtl="0" eaLnBrk="1" latinLnBrk="0" hangingPunct="1"/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activities WMO-RAs &amp; GRAs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This can be promoted more, but it will be work so priorities need to be set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GRA Forum participation &amp; a clear list of benefits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 a clear suggestion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559392"/>
                  </a:ext>
                </a:extLst>
              </a:tr>
              <a:tr h="127848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Data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Frictionless data flow to GTS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IODE connections but connection with GOOS is closely linked – input to WIS 2.0 etc. Pilot project etc. GOOS input to new Data Policy, GTS key end zone, OCG Data strategy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Data flow is mapped on GOOS side – is WMO aware - is this useful?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Would WMO support push to find operational data centres where there are gaps?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Some general suggestions IODE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66587"/>
                  </a:ext>
                </a:extLst>
              </a:tr>
              <a:tr h="538251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Co-investment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Important for GOOS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87710"/>
                  </a:ext>
                </a:extLst>
              </a:tr>
              <a:tr h="418503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Strategic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Important for GOOS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weak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064439"/>
                  </a:ext>
                </a:extLst>
              </a:tr>
              <a:tr h="73142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GHG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Important for GOOS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Contribute BGC Panel others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High level advocacy for areas of need – high level alignment on needs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900363"/>
                  </a:ext>
                </a:extLst>
              </a:tr>
              <a:tr h="73142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</a:rPr>
                        <a:t>National Focal Points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GOOS suggesting GOOS NFP connect to WMO NFP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427122"/>
                  </a:ext>
                </a:extLst>
              </a:tr>
              <a:tr h="731427">
                <a:tc>
                  <a:txBody>
                    <a:bodyPr/>
                    <a:lstStyle/>
                    <a:p>
                      <a:r>
                        <a:rPr lang="en-GB" sz="1300" dirty="0" err="1">
                          <a:solidFill>
                            <a:schemeClr val="bg1"/>
                          </a:solidFill>
                        </a:rPr>
                        <a:t>ClastPredict</a:t>
                      </a:r>
                      <a:endParaRPr lang="en-GB" sz="1300" dirty="0">
                        <a:solidFill>
                          <a:schemeClr val="bg1"/>
                        </a:solidFill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Implementation through Global Coastal Experiment sites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marR="0" lvl="0" indent="-144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86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44051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9188-A03D-4A7A-A1FC-7B0450C1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92B50-6375-46BD-AF72-77977456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74C5-79B0-4340-9A8D-1CCBE3E8C644}" type="slidenum">
              <a:rPr lang="en-GB" smtClean="0"/>
              <a:t>6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226B7A-82C3-B96B-A1E2-1CD0F06B5583}"/>
              </a:ext>
            </a:extLst>
          </p:cNvPr>
          <p:cNvSpPr txBox="1"/>
          <p:nvPr/>
        </p:nvSpPr>
        <p:spPr>
          <a:xfrm>
            <a:off x="912257" y="1662291"/>
            <a:ext cx="10337893" cy="126402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2"/>
                </a:solidFill>
              </a:rPr>
              <a:t>H</a:t>
            </a:r>
            <a:r>
              <a:rPr lang="en-FR" sz="1600" dirty="0">
                <a:solidFill>
                  <a:schemeClr val="tx2"/>
                </a:solidFill>
              </a:rPr>
              <a:t>ave been stuck in connecting bits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FR" sz="1600" dirty="0">
                <a:solidFill>
                  <a:schemeClr val="tx2"/>
                </a:solidFill>
              </a:rPr>
              <a:t>Where are things like strategic, co-investment work in identified needed areas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FR" sz="1600" b="1" dirty="0">
              <a:solidFill>
                <a:schemeClr val="tx2"/>
              </a:solidFill>
            </a:endParaRPr>
          </a:p>
          <a:p>
            <a:r>
              <a:rPr lang="en-FR" sz="1600" b="1" dirty="0">
                <a:solidFill>
                  <a:schemeClr val="tx2"/>
                </a:solidFill>
              </a:rPr>
              <a:t>Appeal that we set co-aims, have strategic oversight, and a clear and key locusor main connection points</a:t>
            </a:r>
          </a:p>
          <a:p>
            <a:r>
              <a:rPr lang="en-FR" sz="1600" b="1" dirty="0">
                <a:solidFill>
                  <a:schemeClr val="tx2"/>
                </a:solidFill>
              </a:rPr>
              <a:t>Suggest set priorites to get to key goals (create them), then solve, and move on</a:t>
            </a:r>
          </a:p>
          <a:p>
            <a:r>
              <a:rPr lang="en-FR" sz="1600" b="1" dirty="0">
                <a:solidFill>
                  <a:schemeClr val="tx2"/>
                </a:solidFill>
              </a:rPr>
              <a:t>SC Members can help, be a part of this….?</a:t>
            </a:r>
          </a:p>
          <a:p>
            <a:r>
              <a:rPr lang="en-FR" sz="1600" b="1" dirty="0">
                <a:solidFill>
                  <a:schemeClr val="tx2"/>
                </a:solidFill>
              </a:rPr>
              <a:t>Some bits need connection , but many are functioning, need the higherlevel strategic guidance.</a:t>
            </a:r>
          </a:p>
        </p:txBody>
      </p:sp>
    </p:spTree>
    <p:extLst>
      <p:ext uri="{BB962C8B-B14F-4D97-AF65-F5344CB8AC3E}">
        <p14:creationId xmlns:p14="http://schemas.microsoft.com/office/powerpoint/2010/main" val="386452814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GOOS PPT Theme">
  <a:themeElements>
    <a:clrScheme name="GOOS Corporate colour theme">
      <a:dk1>
        <a:sysClr val="windowText" lastClr="000000"/>
      </a:dk1>
      <a:lt1>
        <a:sysClr val="window" lastClr="FFFFFF"/>
      </a:lt1>
      <a:dk2>
        <a:srgbClr val="333333"/>
      </a:dk2>
      <a:lt2>
        <a:srgbClr val="F0F0F0"/>
      </a:lt2>
      <a:accent1>
        <a:srgbClr val="184596"/>
      </a:accent1>
      <a:accent2>
        <a:srgbClr val="F38417"/>
      </a:accent2>
      <a:accent3>
        <a:srgbClr val="147ED2"/>
      </a:accent3>
      <a:accent4>
        <a:srgbClr val="5C5C5C"/>
      </a:accent4>
      <a:accent5>
        <a:srgbClr val="E1504D"/>
      </a:accent5>
      <a:accent6>
        <a:srgbClr val="2BABE3"/>
      </a:accent6>
      <a:hlink>
        <a:srgbClr val="184596"/>
      </a:hlink>
      <a:folHlink>
        <a:srgbClr val="F38417"/>
      </a:folHlink>
    </a:clrScheme>
    <a:fontScheme name="GOOS Corporate font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90000" tIns="46800" rIns="90000" bIns="46800" rtlCol="0" anchor="ctr"/>
      <a:lstStyle>
        <a:defPPr algn="ctr">
          <a:lnSpc>
            <a:spcPct val="100000"/>
          </a:lnSpc>
          <a:defRPr sz="1600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0000"/>
          </a:lnSpc>
          <a:defRPr sz="16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B5905F0A-F98E-7B44-8BA5-448E6624C8CF}" vid="{553AF6AE-F58E-9B4C-A97E-03E8541B9B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GOOS PPT Theme</Template>
  <TotalTime>436</TotalTime>
  <Words>883</Words>
  <Application>Microsoft Macintosh PowerPoint</Application>
  <PresentationFormat>Widescreen</PresentationFormat>
  <Paragraphs>153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GOOS PPT Theme</vt:lpstr>
      <vt:lpstr>WMO Connections</vt:lpstr>
      <vt:lpstr>Connections Summary</vt:lpstr>
      <vt:lpstr>Connections Summary</vt:lpstr>
      <vt:lpstr>Connections Summary</vt:lpstr>
      <vt:lpstr>Connections Summary</vt:lpstr>
      <vt:lpstr>Connections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over two lines</dc:title>
  <dc:creator>Heslop, Emma</dc:creator>
  <cp:lastModifiedBy>Heslop, Emma</cp:lastModifiedBy>
  <cp:revision>21</cp:revision>
  <dcterms:created xsi:type="dcterms:W3CDTF">2023-04-25T01:25:21Z</dcterms:created>
  <dcterms:modified xsi:type="dcterms:W3CDTF">2023-05-05T10:56:08Z</dcterms:modified>
</cp:coreProperties>
</file>