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sldIdLst>
    <p:sldId id="256" r:id="rId2"/>
    <p:sldId id="280" r:id="rId3"/>
    <p:sldId id="259" r:id="rId4"/>
    <p:sldId id="258" r:id="rId5"/>
    <p:sldId id="257" r:id="rId6"/>
    <p:sldId id="261" r:id="rId7"/>
    <p:sldId id="260" r:id="rId8"/>
    <p:sldId id="262" r:id="rId9"/>
    <p:sldId id="281" r:id="rId10"/>
    <p:sldId id="263" r:id="rId11"/>
    <p:sldId id="265" r:id="rId12"/>
    <p:sldId id="266" r:id="rId13"/>
    <p:sldId id="264" r:id="rId14"/>
    <p:sldId id="282" r:id="rId15"/>
    <p:sldId id="267" r:id="rId16"/>
    <p:sldId id="279" r:id="rId17"/>
    <p:sldId id="268" r:id="rId18"/>
    <p:sldId id="269" r:id="rId19"/>
    <p:sldId id="270" r:id="rId20"/>
    <p:sldId id="283" r:id="rId21"/>
    <p:sldId id="271" r:id="rId22"/>
    <p:sldId id="272" r:id="rId23"/>
    <p:sldId id="274" r:id="rId24"/>
    <p:sldId id="275" r:id="rId25"/>
    <p:sldId id="273" r:id="rId26"/>
    <p:sldId id="276" r:id="rId27"/>
    <p:sldId id="277" r:id="rId28"/>
    <p:sldId id="278"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64" d="100"/>
          <a:sy n="64" d="100"/>
        </p:scale>
        <p:origin x="712" y="5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40E7481-5A00-4C57-9949-446C1B43C25D}" type="datetimeFigureOut">
              <a:rPr lang="en-US" smtClean="0"/>
              <a:t>4/23/2023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0C1DFF-D906-464E-AB6E-2D6D91E60C9E}" type="slidenum">
              <a:rPr lang="en-US" smtClean="0"/>
              <a:t>‹#›</a:t>
            </a:fld>
            <a:endParaRPr lang="en-US"/>
          </a:p>
        </p:txBody>
      </p:sp>
    </p:spTree>
    <p:extLst>
      <p:ext uri="{BB962C8B-B14F-4D97-AF65-F5344CB8AC3E}">
        <p14:creationId xmlns:p14="http://schemas.microsoft.com/office/powerpoint/2010/main" val="7435901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0E7481-5A00-4C57-9949-446C1B43C25D}" type="datetimeFigureOut">
              <a:rPr lang="en-US" smtClean="0"/>
              <a:t>4/23/2023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0C1DFF-D906-464E-AB6E-2D6D91E60C9E}" type="slidenum">
              <a:rPr lang="en-US" smtClean="0"/>
              <a:t>‹#›</a:t>
            </a:fld>
            <a:endParaRPr lang="en-US"/>
          </a:p>
        </p:txBody>
      </p:sp>
    </p:spTree>
    <p:extLst>
      <p:ext uri="{BB962C8B-B14F-4D97-AF65-F5344CB8AC3E}">
        <p14:creationId xmlns:p14="http://schemas.microsoft.com/office/powerpoint/2010/main" val="459805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0E7481-5A00-4C57-9949-446C1B43C25D}" type="datetimeFigureOut">
              <a:rPr lang="en-US" smtClean="0"/>
              <a:t>4/23/2023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0C1DFF-D906-464E-AB6E-2D6D91E60C9E}" type="slidenum">
              <a:rPr lang="en-US" smtClean="0"/>
              <a:t>‹#›</a:t>
            </a:fld>
            <a:endParaRPr lang="en-US"/>
          </a:p>
        </p:txBody>
      </p:sp>
    </p:spTree>
    <p:extLst>
      <p:ext uri="{BB962C8B-B14F-4D97-AF65-F5344CB8AC3E}">
        <p14:creationId xmlns:p14="http://schemas.microsoft.com/office/powerpoint/2010/main" val="3651019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0E7481-5A00-4C57-9949-446C1B43C25D}" type="datetimeFigureOut">
              <a:rPr lang="en-US" smtClean="0"/>
              <a:t>4/23/2023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0C1DFF-D906-464E-AB6E-2D6D91E60C9E}" type="slidenum">
              <a:rPr lang="en-US" smtClean="0"/>
              <a:t>‹#›</a:t>
            </a:fld>
            <a:endParaRPr lang="en-US"/>
          </a:p>
        </p:txBody>
      </p:sp>
    </p:spTree>
    <p:extLst>
      <p:ext uri="{BB962C8B-B14F-4D97-AF65-F5344CB8AC3E}">
        <p14:creationId xmlns:p14="http://schemas.microsoft.com/office/powerpoint/2010/main" val="3957878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40E7481-5A00-4C57-9949-446C1B43C25D}" type="datetimeFigureOut">
              <a:rPr lang="en-US" smtClean="0"/>
              <a:t>4/23/2023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0C1DFF-D906-464E-AB6E-2D6D91E60C9E}" type="slidenum">
              <a:rPr lang="en-US" smtClean="0"/>
              <a:t>‹#›</a:t>
            </a:fld>
            <a:endParaRPr lang="en-US"/>
          </a:p>
        </p:txBody>
      </p:sp>
    </p:spTree>
    <p:extLst>
      <p:ext uri="{BB962C8B-B14F-4D97-AF65-F5344CB8AC3E}">
        <p14:creationId xmlns:p14="http://schemas.microsoft.com/office/powerpoint/2010/main" val="42874278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40E7481-5A00-4C57-9949-446C1B43C25D}" type="datetimeFigureOut">
              <a:rPr lang="en-US" smtClean="0"/>
              <a:t>4/23/2023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0C1DFF-D906-464E-AB6E-2D6D91E60C9E}" type="slidenum">
              <a:rPr lang="en-US" smtClean="0"/>
              <a:t>‹#›</a:t>
            </a:fld>
            <a:endParaRPr lang="en-US"/>
          </a:p>
        </p:txBody>
      </p:sp>
    </p:spTree>
    <p:extLst>
      <p:ext uri="{BB962C8B-B14F-4D97-AF65-F5344CB8AC3E}">
        <p14:creationId xmlns:p14="http://schemas.microsoft.com/office/powerpoint/2010/main" val="16153904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40E7481-5A00-4C57-9949-446C1B43C25D}" type="datetimeFigureOut">
              <a:rPr lang="en-US" smtClean="0"/>
              <a:t>4/23/2023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0C1DFF-D906-464E-AB6E-2D6D91E60C9E}" type="slidenum">
              <a:rPr lang="en-US" smtClean="0"/>
              <a:t>‹#›</a:t>
            </a:fld>
            <a:endParaRPr lang="en-US"/>
          </a:p>
        </p:txBody>
      </p:sp>
    </p:spTree>
    <p:extLst>
      <p:ext uri="{BB962C8B-B14F-4D97-AF65-F5344CB8AC3E}">
        <p14:creationId xmlns:p14="http://schemas.microsoft.com/office/powerpoint/2010/main" val="3102889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40E7481-5A00-4C57-9949-446C1B43C25D}" type="datetimeFigureOut">
              <a:rPr lang="en-US" smtClean="0"/>
              <a:t>4/23/2023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0C1DFF-D906-464E-AB6E-2D6D91E60C9E}" type="slidenum">
              <a:rPr lang="en-US" smtClean="0"/>
              <a:t>‹#›</a:t>
            </a:fld>
            <a:endParaRPr lang="en-US"/>
          </a:p>
        </p:txBody>
      </p:sp>
    </p:spTree>
    <p:extLst>
      <p:ext uri="{BB962C8B-B14F-4D97-AF65-F5344CB8AC3E}">
        <p14:creationId xmlns:p14="http://schemas.microsoft.com/office/powerpoint/2010/main" val="71807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0E7481-5A00-4C57-9949-446C1B43C25D}" type="datetimeFigureOut">
              <a:rPr lang="en-US" smtClean="0"/>
              <a:t>4/23/2023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0C1DFF-D906-464E-AB6E-2D6D91E60C9E}" type="slidenum">
              <a:rPr lang="en-US" smtClean="0"/>
              <a:t>‹#›</a:t>
            </a:fld>
            <a:endParaRPr lang="en-US"/>
          </a:p>
        </p:txBody>
      </p:sp>
    </p:spTree>
    <p:extLst>
      <p:ext uri="{BB962C8B-B14F-4D97-AF65-F5344CB8AC3E}">
        <p14:creationId xmlns:p14="http://schemas.microsoft.com/office/powerpoint/2010/main" val="569158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40E7481-5A00-4C57-9949-446C1B43C25D}" type="datetimeFigureOut">
              <a:rPr lang="en-US" smtClean="0"/>
              <a:t>4/23/2023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0C1DFF-D906-464E-AB6E-2D6D91E60C9E}" type="slidenum">
              <a:rPr lang="en-US" smtClean="0"/>
              <a:t>‹#›</a:t>
            </a:fld>
            <a:endParaRPr lang="en-US"/>
          </a:p>
        </p:txBody>
      </p:sp>
    </p:spTree>
    <p:extLst>
      <p:ext uri="{BB962C8B-B14F-4D97-AF65-F5344CB8AC3E}">
        <p14:creationId xmlns:p14="http://schemas.microsoft.com/office/powerpoint/2010/main" val="200461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40E7481-5A00-4C57-9949-446C1B43C25D}" type="datetimeFigureOut">
              <a:rPr lang="en-US" smtClean="0"/>
              <a:t>4/23/2023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0C1DFF-D906-464E-AB6E-2D6D91E60C9E}" type="slidenum">
              <a:rPr lang="en-US" smtClean="0"/>
              <a:t>‹#›</a:t>
            </a:fld>
            <a:endParaRPr lang="en-US"/>
          </a:p>
        </p:txBody>
      </p:sp>
    </p:spTree>
    <p:extLst>
      <p:ext uri="{BB962C8B-B14F-4D97-AF65-F5344CB8AC3E}">
        <p14:creationId xmlns:p14="http://schemas.microsoft.com/office/powerpoint/2010/main" val="14856439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0E7481-5A00-4C57-9949-446C1B43C25D}" type="datetimeFigureOut">
              <a:rPr lang="en-US" smtClean="0"/>
              <a:t>4/23/2023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0C1DFF-D906-464E-AB6E-2D6D91E60C9E}" type="slidenum">
              <a:rPr lang="en-US" smtClean="0"/>
              <a:t>‹#›</a:t>
            </a:fld>
            <a:endParaRPr lang="en-US"/>
          </a:p>
        </p:txBody>
      </p:sp>
    </p:spTree>
    <p:extLst>
      <p:ext uri="{BB962C8B-B14F-4D97-AF65-F5344CB8AC3E}">
        <p14:creationId xmlns:p14="http://schemas.microsoft.com/office/powerpoint/2010/main" val="25510656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862591"/>
            <a:ext cx="9144000" cy="2387600"/>
          </a:xfrm>
        </p:spPr>
        <p:txBody>
          <a:bodyPr>
            <a:noAutofit/>
          </a:bodyPr>
          <a:lstStyle/>
          <a:p>
            <a:r>
              <a:rPr lang="en-US" sz="4000" b="1" dirty="0" smtClean="0">
                <a:latin typeface="+mn-lt"/>
              </a:rPr>
              <a:t>4.4 Working Group 4 </a:t>
            </a:r>
            <a:br>
              <a:rPr lang="en-US" sz="4000" b="1" dirty="0" smtClean="0">
                <a:latin typeface="+mn-lt"/>
              </a:rPr>
            </a:br>
            <a:r>
              <a:rPr lang="en-US" sz="4000" b="1" dirty="0" smtClean="0">
                <a:latin typeface="+mn-lt"/>
              </a:rPr>
              <a:t>Preparedness, Readiness, and Resilience</a:t>
            </a:r>
            <a:br>
              <a:rPr lang="en-US" sz="4000" b="1" dirty="0" smtClean="0">
                <a:latin typeface="+mn-lt"/>
              </a:rPr>
            </a:br>
            <a:r>
              <a:rPr lang="en-US" sz="2400" b="1" dirty="0" smtClean="0">
                <a:latin typeface="+mn-lt"/>
              </a:rPr>
              <a:t>ICG CARIBE EWS XVI Session</a:t>
            </a:r>
            <a:br>
              <a:rPr lang="en-US" sz="2400" b="1" dirty="0" smtClean="0">
                <a:latin typeface="+mn-lt"/>
              </a:rPr>
            </a:br>
            <a:r>
              <a:rPr lang="en-US" sz="2400" b="1" dirty="0" smtClean="0">
                <a:latin typeface="+mn-lt"/>
              </a:rPr>
              <a:t>April 25-28, 2023</a:t>
            </a:r>
            <a:br>
              <a:rPr lang="en-US" sz="2400" b="1" dirty="0" smtClean="0">
                <a:latin typeface="+mn-lt"/>
              </a:rPr>
            </a:br>
            <a:r>
              <a:rPr lang="en-US" sz="2400" b="1" dirty="0" smtClean="0">
                <a:latin typeface="+mn-lt"/>
              </a:rPr>
              <a:t>Costa Rica</a:t>
            </a:r>
            <a:endParaRPr lang="en-US" sz="2400" b="1" dirty="0">
              <a:latin typeface="+mn-lt"/>
            </a:endParaRPr>
          </a:p>
        </p:txBody>
      </p:sp>
      <p:sp>
        <p:nvSpPr>
          <p:cNvPr id="3" name="Subtitle 2"/>
          <p:cNvSpPr>
            <a:spLocks noGrp="1"/>
          </p:cNvSpPr>
          <p:nvPr>
            <p:ph type="subTitle" idx="1"/>
          </p:nvPr>
        </p:nvSpPr>
        <p:spPr>
          <a:xfrm>
            <a:off x="1524000" y="4458381"/>
            <a:ext cx="9144000" cy="1655762"/>
          </a:xfrm>
        </p:spPr>
        <p:txBody>
          <a:bodyPr>
            <a:normAutofit/>
          </a:bodyPr>
          <a:lstStyle/>
          <a:p>
            <a:r>
              <a:rPr lang="en-US" sz="2000" b="1" dirty="0" smtClean="0"/>
              <a:t>Christa von Hillebrandt-Andrade - Chair</a:t>
            </a:r>
          </a:p>
          <a:p>
            <a:r>
              <a:rPr lang="en-US" sz="2000" b="1" dirty="0" smtClean="0"/>
              <a:t>Antonio Aguilar - Vice </a:t>
            </a:r>
            <a:r>
              <a:rPr lang="en-US" sz="2000" b="1" dirty="0" smtClean="0"/>
              <a:t>Chair Public Awareness</a:t>
            </a:r>
            <a:endParaRPr lang="en-US" sz="2000" b="1" dirty="0" smtClean="0"/>
          </a:p>
          <a:p>
            <a:r>
              <a:rPr lang="en-US" sz="2000" b="1" dirty="0" smtClean="0"/>
              <a:t>Patrick Tyburn - Vice </a:t>
            </a:r>
            <a:r>
              <a:rPr lang="en-US" sz="2000" b="1" dirty="0" smtClean="0"/>
              <a:t>Chair Resilience</a:t>
            </a:r>
            <a:endParaRPr lang="en-US" sz="2000" b="1" dirty="0" smtClean="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67695" y="387959"/>
            <a:ext cx="1456609" cy="1370537"/>
          </a:xfrm>
          <a:prstGeom prst="rect">
            <a:avLst/>
          </a:prstGeom>
        </p:spPr>
      </p:pic>
    </p:spTree>
    <p:extLst>
      <p:ext uri="{BB962C8B-B14F-4D97-AF65-F5344CB8AC3E}">
        <p14:creationId xmlns:p14="http://schemas.microsoft.com/office/powerpoint/2010/main" val="21420613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World Tsunami Awareness Day (WTAD) </a:t>
            </a:r>
            <a:r>
              <a:rPr lang="en-US" b="1" dirty="0" smtClean="0"/>
              <a:t>November 5</a:t>
            </a:r>
            <a:endParaRPr lang="es-EC" b="1" dirty="0"/>
          </a:p>
        </p:txBody>
      </p:sp>
      <p:sp>
        <p:nvSpPr>
          <p:cNvPr id="3" name="Content Placeholder 2"/>
          <p:cNvSpPr>
            <a:spLocks noGrp="1"/>
          </p:cNvSpPr>
          <p:nvPr>
            <p:ph sz="half" idx="1"/>
          </p:nvPr>
        </p:nvSpPr>
        <p:spPr>
          <a:xfrm>
            <a:off x="838199" y="1825625"/>
            <a:ext cx="11058625" cy="4351338"/>
          </a:xfrm>
        </p:spPr>
        <p:txBody>
          <a:bodyPr>
            <a:normAutofit/>
          </a:bodyPr>
          <a:lstStyle/>
          <a:p>
            <a:r>
              <a:rPr lang="es-EC" dirty="0" smtClean="0"/>
              <a:t>CTIC </a:t>
            </a:r>
            <a:r>
              <a:rPr lang="es-EC" dirty="0" err="1" smtClean="0"/>
              <a:t>is</a:t>
            </a:r>
            <a:r>
              <a:rPr lang="es-EC" dirty="0" smtClean="0"/>
              <a:t> </a:t>
            </a:r>
            <a:r>
              <a:rPr lang="es-EC" dirty="0" err="1" smtClean="0"/>
              <a:t>the</a:t>
            </a:r>
            <a:r>
              <a:rPr lang="es-EC" dirty="0" smtClean="0"/>
              <a:t> lead, </a:t>
            </a:r>
            <a:r>
              <a:rPr lang="es-EC" dirty="0" err="1" smtClean="0"/>
              <a:t>members</a:t>
            </a:r>
            <a:r>
              <a:rPr lang="es-EC" dirty="0" smtClean="0"/>
              <a:t> of WG </a:t>
            </a:r>
            <a:r>
              <a:rPr lang="es-EC" dirty="0" err="1" smtClean="0"/>
              <a:t>collaborate</a:t>
            </a:r>
            <a:endParaRPr lang="es-EC" dirty="0" smtClean="0"/>
          </a:p>
          <a:p>
            <a:r>
              <a:rPr lang="es-EC" dirty="0" err="1" smtClean="0"/>
              <a:t>Themes</a:t>
            </a:r>
            <a:endParaRPr lang="es-EC" dirty="0" smtClean="0"/>
          </a:p>
          <a:p>
            <a:pPr lvl="1"/>
            <a:r>
              <a:rPr lang="es-EC" dirty="0" smtClean="0"/>
              <a:t>2021-</a:t>
            </a:r>
            <a:r>
              <a:rPr lang="en-US" dirty="0"/>
              <a:t>Substantially enhance international cooperation </a:t>
            </a:r>
            <a:r>
              <a:rPr lang="en-US" dirty="0" smtClean="0"/>
              <a:t>(Sendai F)</a:t>
            </a:r>
          </a:p>
          <a:p>
            <a:pPr lvl="1"/>
            <a:r>
              <a:rPr lang="en-US" dirty="0" smtClean="0"/>
              <a:t>2022 - increasing </a:t>
            </a:r>
            <a:r>
              <a:rPr lang="en-US" dirty="0"/>
              <a:t>the availability of and access to multi-hazard early warning systems and disaster risk information </a:t>
            </a:r>
            <a:r>
              <a:rPr lang="en-US" dirty="0" smtClean="0"/>
              <a:t>(Sendai G)</a:t>
            </a:r>
          </a:p>
          <a:p>
            <a:pPr lvl="1"/>
            <a:r>
              <a:rPr lang="en-US" dirty="0" smtClean="0"/>
              <a:t>2023 - vulnerable </a:t>
            </a:r>
            <a:r>
              <a:rPr lang="en-US" dirty="0"/>
              <a:t>populations, including people with </a:t>
            </a:r>
            <a:r>
              <a:rPr lang="en-US" dirty="0" smtClean="0"/>
              <a:t>disabilities</a:t>
            </a:r>
            <a:endParaRPr lang="en-US" dirty="0"/>
          </a:p>
          <a:p>
            <a:r>
              <a:rPr lang="en-US" dirty="0" smtClean="0"/>
              <a:t>Video Production –  links on ITIC website - tsunamiwave.org </a:t>
            </a:r>
          </a:p>
          <a:p>
            <a:r>
              <a:rPr lang="en-US" dirty="0" smtClean="0"/>
              <a:t>Logo Change</a:t>
            </a:r>
            <a:endParaRPr lang="es-EC" dirty="0" smtClean="0"/>
          </a:p>
        </p:txBody>
      </p:sp>
      <p:pic>
        <p:nvPicPr>
          <p:cNvPr id="5" name="Picture 4"/>
          <p:cNvPicPr>
            <a:picLocks noChangeAspect="1"/>
          </p:cNvPicPr>
          <p:nvPr/>
        </p:nvPicPr>
        <p:blipFill>
          <a:blip r:embed="rId2"/>
          <a:stretch>
            <a:fillRect/>
          </a:stretch>
        </p:blipFill>
        <p:spPr>
          <a:xfrm>
            <a:off x="4353225" y="5024582"/>
            <a:ext cx="4028571" cy="1152381"/>
          </a:xfrm>
          <a:prstGeom prst="rect">
            <a:avLst/>
          </a:prstGeom>
        </p:spPr>
      </p:pic>
    </p:spTree>
    <p:extLst>
      <p:ext uri="{BB962C8B-B14F-4D97-AF65-F5344CB8AC3E}">
        <p14:creationId xmlns:p14="http://schemas.microsoft.com/office/powerpoint/2010/main" val="10111432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558" y="201495"/>
            <a:ext cx="10515600" cy="1325563"/>
          </a:xfrm>
        </p:spPr>
        <p:txBody>
          <a:bodyPr/>
          <a:lstStyle/>
          <a:p>
            <a:r>
              <a:rPr lang="es-EC" dirty="0" smtClean="0"/>
              <a:t>UNESCO IOC Tsunami and </a:t>
            </a:r>
            <a:r>
              <a:rPr lang="es-EC" dirty="0" err="1" smtClean="0"/>
              <a:t>Other</a:t>
            </a:r>
            <a:r>
              <a:rPr lang="es-EC" dirty="0" smtClean="0"/>
              <a:t> </a:t>
            </a:r>
            <a:r>
              <a:rPr lang="es-EC" dirty="0" err="1" smtClean="0"/>
              <a:t>Hazards</a:t>
            </a:r>
            <a:r>
              <a:rPr lang="es-EC" dirty="0" smtClean="0"/>
              <a:t> </a:t>
            </a:r>
            <a:r>
              <a:rPr lang="es-EC" dirty="0" err="1" smtClean="0"/>
              <a:t>Related</a:t>
            </a:r>
            <a:r>
              <a:rPr lang="es-EC" dirty="0" smtClean="0"/>
              <a:t> to Sea </a:t>
            </a:r>
            <a:r>
              <a:rPr lang="es-EC" dirty="0" err="1" smtClean="0"/>
              <a:t>Level</a:t>
            </a:r>
            <a:r>
              <a:rPr lang="es-EC" dirty="0" smtClean="0"/>
              <a:t> </a:t>
            </a:r>
            <a:r>
              <a:rPr lang="es-EC" dirty="0" err="1" smtClean="0"/>
              <a:t>Working</a:t>
            </a:r>
            <a:r>
              <a:rPr lang="es-EC" dirty="0" smtClean="0"/>
              <a:t> </a:t>
            </a:r>
            <a:r>
              <a:rPr lang="es-EC" dirty="0" err="1" smtClean="0"/>
              <a:t>Group</a:t>
            </a:r>
            <a:r>
              <a:rPr lang="es-EC" dirty="0" smtClean="0"/>
              <a:t> (TOWS)</a:t>
            </a:r>
            <a:endParaRPr lang="es-EC" dirty="0"/>
          </a:p>
        </p:txBody>
      </p:sp>
      <p:sp>
        <p:nvSpPr>
          <p:cNvPr id="3" name="Content Placeholder 2"/>
          <p:cNvSpPr>
            <a:spLocks noGrp="1"/>
          </p:cNvSpPr>
          <p:nvPr>
            <p:ph sz="half" idx="1"/>
          </p:nvPr>
        </p:nvSpPr>
        <p:spPr>
          <a:xfrm>
            <a:off x="713071" y="1587844"/>
            <a:ext cx="11000875" cy="5032375"/>
          </a:xfrm>
        </p:spPr>
        <p:txBody>
          <a:bodyPr>
            <a:normAutofit fontScale="77500" lnSpcReduction="20000"/>
          </a:bodyPr>
          <a:lstStyle/>
          <a:p>
            <a:r>
              <a:rPr lang="en-US" dirty="0" smtClean="0"/>
              <a:t>Alison Brome and Christa von Hillebrandt-Andrade represented CARIBE EWS Task Team on Disaster Management and Preparedness</a:t>
            </a:r>
          </a:p>
          <a:p>
            <a:r>
              <a:rPr lang="en-US" dirty="0" smtClean="0"/>
              <a:t>Ocean Teacher Global Academy </a:t>
            </a:r>
          </a:p>
          <a:p>
            <a:pPr lvl="1"/>
            <a:r>
              <a:rPr lang="en-US" dirty="0"/>
              <a:t>L</a:t>
            </a:r>
            <a:r>
              <a:rPr lang="en-US" dirty="0" smtClean="0"/>
              <a:t>eads are Indian Ocean Tsunami Information Centre (IOTIC) and International Tsunami Information Centre (ITIC) </a:t>
            </a:r>
          </a:p>
          <a:p>
            <a:pPr lvl="1"/>
            <a:r>
              <a:rPr lang="en-US" dirty="0" smtClean="0"/>
              <a:t>Topics </a:t>
            </a:r>
          </a:p>
          <a:p>
            <a:pPr lvl="2"/>
            <a:r>
              <a:rPr lang="en-US" dirty="0" smtClean="0"/>
              <a:t>Tsunami Awareness</a:t>
            </a:r>
          </a:p>
          <a:p>
            <a:pPr lvl="2"/>
            <a:r>
              <a:rPr lang="en-US" dirty="0" smtClean="0"/>
              <a:t>Tsunami Ready and </a:t>
            </a:r>
          </a:p>
          <a:p>
            <a:pPr lvl="2"/>
            <a:r>
              <a:rPr lang="en-US" dirty="0" smtClean="0"/>
              <a:t>Tsunami Evacuation Maps, Plans and Procedures (TEMPP) </a:t>
            </a:r>
          </a:p>
          <a:p>
            <a:pPr lvl="2"/>
            <a:r>
              <a:rPr lang="en-US" dirty="0" smtClean="0"/>
              <a:t>Tsunami Warning Center Competencies </a:t>
            </a:r>
          </a:p>
          <a:p>
            <a:pPr lvl="1"/>
            <a:r>
              <a:rPr lang="en-US" dirty="0" smtClean="0"/>
              <a:t>TOWS has requested the IOC Tsunami Secretariat to facilitate the finalization of the OTGA basic tsunami training materials as soon as possible.   </a:t>
            </a:r>
          </a:p>
          <a:p>
            <a:pPr lvl="1"/>
            <a:r>
              <a:rPr lang="en-US" dirty="0" smtClean="0"/>
              <a:t>Meeting to be held in June to finalize Tsunami Ready module</a:t>
            </a:r>
          </a:p>
          <a:p>
            <a:pPr lvl="1"/>
            <a:r>
              <a:rPr lang="en-US" dirty="0" smtClean="0"/>
              <a:t>Once finalized WG could help evaluate and test</a:t>
            </a:r>
          </a:p>
          <a:p>
            <a:r>
              <a:rPr lang="en-US" dirty="0" smtClean="0"/>
              <a:t>Ocean Decade</a:t>
            </a:r>
          </a:p>
          <a:p>
            <a:pPr lvl="1"/>
            <a:r>
              <a:rPr lang="en-US" dirty="0"/>
              <a:t>E</a:t>
            </a:r>
            <a:r>
              <a:rPr lang="en-US" dirty="0" smtClean="0"/>
              <a:t>ndorsement </a:t>
            </a:r>
            <a:r>
              <a:rPr lang="en-US" dirty="0"/>
              <a:t>and draft implementation plan of the UN Ocean Decade Tsunami </a:t>
            </a:r>
            <a:r>
              <a:rPr lang="en-US" dirty="0" err="1"/>
              <a:t>Programme</a:t>
            </a:r>
            <a:r>
              <a:rPr lang="en-US" dirty="0"/>
              <a:t> Research, Development and Implementation </a:t>
            </a:r>
            <a:r>
              <a:rPr lang="en-US" dirty="0" smtClean="0"/>
              <a:t>Plan</a:t>
            </a:r>
          </a:p>
          <a:p>
            <a:pPr lvl="1"/>
            <a:r>
              <a:rPr lang="en-US" dirty="0" smtClean="0"/>
              <a:t>Objective </a:t>
            </a:r>
            <a:r>
              <a:rPr lang="en-US" dirty="0"/>
              <a:t>2:  100 Percent of communities at risk to be prepared for and resilient to tsunamis by 2030 though the UNESCO/IOC Tsunami Ready </a:t>
            </a:r>
            <a:r>
              <a:rPr lang="en-US" dirty="0" err="1"/>
              <a:t>Programme</a:t>
            </a:r>
            <a:r>
              <a:rPr lang="en-US" dirty="0"/>
              <a:t> and other like initiatives.</a:t>
            </a:r>
          </a:p>
          <a:p>
            <a:pPr lvl="1"/>
            <a:endParaRPr lang="en-US" dirty="0"/>
          </a:p>
        </p:txBody>
      </p:sp>
      <p:pic>
        <p:nvPicPr>
          <p:cNvPr id="5" name="Content Placeholder 4"/>
          <p:cNvPicPr>
            <a:picLocks noGrp="1" noChangeAspect="1"/>
          </p:cNvPicPr>
          <p:nvPr>
            <p:ph sz="half" idx="2"/>
          </p:nvPr>
        </p:nvPicPr>
        <p:blipFill>
          <a:blip r:embed="rId2"/>
          <a:stretch>
            <a:fillRect/>
          </a:stretch>
        </p:blipFill>
        <p:spPr>
          <a:xfrm>
            <a:off x="10135401" y="140708"/>
            <a:ext cx="1945867" cy="1447136"/>
          </a:xfrm>
          <a:prstGeom prst="rect">
            <a:avLst/>
          </a:prstGeom>
        </p:spPr>
      </p:pic>
    </p:spTree>
    <p:extLst>
      <p:ext uri="{BB962C8B-B14F-4D97-AF65-F5344CB8AC3E}">
        <p14:creationId xmlns:p14="http://schemas.microsoft.com/office/powerpoint/2010/main" val="17278667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4523072" cy="722530"/>
          </a:xfrm>
        </p:spPr>
        <p:txBody>
          <a:bodyPr/>
          <a:lstStyle/>
          <a:p>
            <a:r>
              <a:rPr lang="es-EC" b="1" dirty="0" smtClean="0"/>
              <a:t>Tsunami </a:t>
            </a:r>
            <a:r>
              <a:rPr lang="es-EC" b="1" dirty="0" err="1" smtClean="0"/>
              <a:t>Awareness</a:t>
            </a:r>
            <a:r>
              <a:rPr lang="es-EC" b="1" dirty="0" smtClean="0"/>
              <a:t> </a:t>
            </a:r>
            <a:endParaRPr lang="es-EC" b="1" dirty="0"/>
          </a:p>
        </p:txBody>
      </p:sp>
      <p:sp>
        <p:nvSpPr>
          <p:cNvPr id="3" name="Content Placeholder 2"/>
          <p:cNvSpPr>
            <a:spLocks noGrp="1"/>
          </p:cNvSpPr>
          <p:nvPr>
            <p:ph sz="half" idx="1"/>
          </p:nvPr>
        </p:nvSpPr>
        <p:spPr>
          <a:xfrm>
            <a:off x="299929" y="1159845"/>
            <a:ext cx="5759918" cy="1294598"/>
          </a:xfrm>
        </p:spPr>
        <p:txBody>
          <a:bodyPr>
            <a:normAutofit/>
          </a:bodyPr>
          <a:lstStyle/>
          <a:p>
            <a:r>
              <a:rPr lang="es-EC" dirty="0" err="1" smtClean="0"/>
              <a:t>Update</a:t>
            </a:r>
            <a:r>
              <a:rPr lang="es-EC" dirty="0" smtClean="0"/>
              <a:t> of CTIC </a:t>
            </a:r>
            <a:r>
              <a:rPr lang="es-EC" dirty="0" err="1" smtClean="0"/>
              <a:t>Flyers</a:t>
            </a:r>
            <a:r>
              <a:rPr lang="es-EC" dirty="0" smtClean="0"/>
              <a:t> </a:t>
            </a:r>
            <a:r>
              <a:rPr lang="es-EC" dirty="0" err="1" smtClean="0"/>
              <a:t>with</a:t>
            </a:r>
            <a:r>
              <a:rPr lang="es-EC" dirty="0" smtClean="0"/>
              <a:t> </a:t>
            </a:r>
            <a:r>
              <a:rPr lang="es-EC" dirty="0" err="1" smtClean="0"/>
              <a:t>support</a:t>
            </a:r>
            <a:r>
              <a:rPr lang="es-EC" dirty="0" smtClean="0"/>
              <a:t> of ITIC-CAR and USAID/BHA </a:t>
            </a:r>
            <a:r>
              <a:rPr lang="es-EC" dirty="0" err="1" smtClean="0"/>
              <a:t>funding</a:t>
            </a:r>
            <a:r>
              <a:rPr lang="es-EC" dirty="0" smtClean="0"/>
              <a:t> </a:t>
            </a:r>
            <a:r>
              <a:rPr lang="es-EC" dirty="0" err="1" smtClean="0"/>
              <a:t>for</a:t>
            </a:r>
            <a:r>
              <a:rPr lang="es-EC" dirty="0" smtClean="0"/>
              <a:t> Tsunami Ready</a:t>
            </a:r>
          </a:p>
        </p:txBody>
      </p:sp>
      <p:pic>
        <p:nvPicPr>
          <p:cNvPr id="5" name="Content Placeholder 4"/>
          <p:cNvPicPr>
            <a:picLocks noGrp="1" noChangeAspect="1"/>
          </p:cNvPicPr>
          <p:nvPr>
            <p:ph sz="half" idx="2"/>
          </p:nvPr>
        </p:nvPicPr>
        <p:blipFill>
          <a:blip r:embed="rId2"/>
          <a:stretch>
            <a:fillRect/>
          </a:stretch>
        </p:blipFill>
        <p:spPr>
          <a:xfrm>
            <a:off x="340936" y="2722225"/>
            <a:ext cx="2829145" cy="3552580"/>
          </a:xfrm>
          <a:prstGeom prst="rect">
            <a:avLst/>
          </a:prstGeom>
        </p:spPr>
      </p:pic>
      <p:pic>
        <p:nvPicPr>
          <p:cNvPr id="6" name="Picture 5"/>
          <p:cNvPicPr>
            <a:picLocks noChangeAspect="1"/>
          </p:cNvPicPr>
          <p:nvPr/>
        </p:nvPicPr>
        <p:blipFill>
          <a:blip r:embed="rId3"/>
          <a:stretch>
            <a:fillRect/>
          </a:stretch>
        </p:blipFill>
        <p:spPr>
          <a:xfrm>
            <a:off x="3179888" y="3259448"/>
            <a:ext cx="3400000" cy="2066667"/>
          </a:xfrm>
          <a:prstGeom prst="rect">
            <a:avLst/>
          </a:prstGeom>
        </p:spPr>
      </p:pic>
      <p:pic>
        <p:nvPicPr>
          <p:cNvPr id="7" name="Picture 6"/>
          <p:cNvPicPr>
            <a:picLocks noChangeAspect="1"/>
          </p:cNvPicPr>
          <p:nvPr/>
        </p:nvPicPr>
        <p:blipFill>
          <a:blip r:embed="rId4"/>
          <a:stretch>
            <a:fillRect/>
          </a:stretch>
        </p:blipFill>
        <p:spPr>
          <a:xfrm>
            <a:off x="7367338" y="2999110"/>
            <a:ext cx="4467724" cy="3275695"/>
          </a:xfrm>
          <a:prstGeom prst="rect">
            <a:avLst/>
          </a:prstGeom>
        </p:spPr>
      </p:pic>
      <p:sp>
        <p:nvSpPr>
          <p:cNvPr id="8" name="Content Placeholder 2"/>
          <p:cNvSpPr txBox="1">
            <a:spLocks/>
          </p:cNvSpPr>
          <p:nvPr/>
        </p:nvSpPr>
        <p:spPr>
          <a:xfrm>
            <a:off x="7010400" y="906183"/>
            <a:ext cx="5181600" cy="105737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Order Form for ITIC Materials – shipping coordinated thru ITIC-CAR and paid with funds from USAID/BHA Tsunami Ready project</a:t>
            </a:r>
          </a:p>
          <a:p>
            <a:endParaRPr lang="en-US" dirty="0"/>
          </a:p>
        </p:txBody>
      </p:sp>
    </p:spTree>
    <p:extLst>
      <p:ext uri="{BB962C8B-B14F-4D97-AF65-F5344CB8AC3E}">
        <p14:creationId xmlns:p14="http://schemas.microsoft.com/office/powerpoint/2010/main" val="22146087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s-EC" b="1" dirty="0" smtClean="0"/>
              <a:t>OTHER</a:t>
            </a:r>
            <a:endParaRPr lang="es-EC" b="1" dirty="0"/>
          </a:p>
        </p:txBody>
      </p:sp>
      <p:sp>
        <p:nvSpPr>
          <p:cNvPr id="6" name="Content Placeholder 5"/>
          <p:cNvSpPr>
            <a:spLocks noGrp="1"/>
          </p:cNvSpPr>
          <p:nvPr>
            <p:ph idx="1"/>
          </p:nvPr>
        </p:nvSpPr>
        <p:spPr/>
        <p:txBody>
          <a:bodyPr>
            <a:normAutofit lnSpcReduction="10000"/>
          </a:bodyPr>
          <a:lstStyle/>
          <a:p>
            <a:r>
              <a:rPr lang="en-US" dirty="0"/>
              <a:t>CARIBE WAVE 2022 and </a:t>
            </a:r>
            <a:r>
              <a:rPr lang="en-US" dirty="0" smtClean="0"/>
              <a:t>2023 - questionnaires include questions on Tsunami </a:t>
            </a:r>
            <a:r>
              <a:rPr lang="en-US" dirty="0"/>
              <a:t>Preparedness, Readiness and </a:t>
            </a:r>
            <a:r>
              <a:rPr lang="en-US" dirty="0" smtClean="0"/>
              <a:t>Resilience</a:t>
            </a:r>
          </a:p>
          <a:p>
            <a:r>
              <a:rPr lang="en-US" dirty="0" smtClean="0"/>
              <a:t>Ocean </a:t>
            </a:r>
            <a:r>
              <a:rPr lang="en-US" dirty="0"/>
              <a:t>Decade </a:t>
            </a:r>
            <a:r>
              <a:rPr lang="en-US" dirty="0" smtClean="0"/>
              <a:t>- participation </a:t>
            </a:r>
            <a:r>
              <a:rPr lang="en-US" dirty="0"/>
              <a:t>in the 2021 and 2022 IOCARIBE Tropical Americas and Caribbean planning events, </a:t>
            </a:r>
            <a:r>
              <a:rPr lang="en-US" dirty="0" smtClean="0"/>
              <a:t>Ocean </a:t>
            </a:r>
            <a:r>
              <a:rPr lang="en-US" dirty="0"/>
              <a:t>Decade Safe Ocean </a:t>
            </a:r>
            <a:r>
              <a:rPr lang="en-US" dirty="0" smtClean="0"/>
              <a:t>Laboratory and formulation of endorsed Project </a:t>
            </a:r>
            <a:r>
              <a:rPr lang="en-US" dirty="0"/>
              <a:t>Integrating Coastal Hazards Early Warning System for the Tropical Americas and Caribbean </a:t>
            </a:r>
            <a:r>
              <a:rPr lang="en-US" dirty="0" smtClean="0"/>
              <a:t>(</a:t>
            </a:r>
            <a:r>
              <a:rPr lang="en-US" dirty="0" err="1" smtClean="0"/>
              <a:t>iCHEWS</a:t>
            </a:r>
            <a:r>
              <a:rPr lang="en-US" dirty="0" smtClean="0"/>
              <a:t>)</a:t>
            </a:r>
          </a:p>
          <a:p>
            <a:r>
              <a:rPr lang="en-US" dirty="0"/>
              <a:t>Article Database on the Social Dimension of Disaster Risk </a:t>
            </a:r>
            <a:r>
              <a:rPr lang="en-US" dirty="0" smtClean="0"/>
              <a:t>Reduction, updated in 2023 -  over 150 references</a:t>
            </a:r>
            <a:r>
              <a:rPr lang="en-US" dirty="0"/>
              <a:t>. </a:t>
            </a:r>
            <a:r>
              <a:rPr lang="en-US" dirty="0" smtClean="0"/>
              <a:t>One of the additions was the English translation of the Costa </a:t>
            </a:r>
            <a:r>
              <a:rPr lang="en-US" dirty="0"/>
              <a:t>Rica </a:t>
            </a:r>
            <a:r>
              <a:rPr lang="en-US" dirty="0" smtClean="0"/>
              <a:t>Training </a:t>
            </a:r>
            <a:r>
              <a:rPr lang="en-US" dirty="0"/>
              <a:t>Manual on Community Tsunami Risk </a:t>
            </a:r>
            <a:r>
              <a:rPr lang="en-US" dirty="0" smtClean="0"/>
              <a:t>Management.</a:t>
            </a:r>
            <a:endParaRPr lang="es-EC" dirty="0"/>
          </a:p>
        </p:txBody>
      </p:sp>
    </p:spTree>
    <p:extLst>
      <p:ext uri="{BB962C8B-B14F-4D97-AF65-F5344CB8AC3E}">
        <p14:creationId xmlns:p14="http://schemas.microsoft.com/office/powerpoint/2010/main" val="37693531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015409" y="1297816"/>
            <a:ext cx="7794677" cy="4796724"/>
          </a:xfrm>
          <a:prstGeom prst="rect">
            <a:avLst/>
          </a:prstGeom>
        </p:spPr>
      </p:pic>
      <p:sp>
        <p:nvSpPr>
          <p:cNvPr id="4" name="Title 5"/>
          <p:cNvSpPr txBox="1">
            <a:spLocks/>
          </p:cNvSpPr>
          <p:nvPr/>
        </p:nvSpPr>
        <p:spPr>
          <a:xfrm>
            <a:off x="718931" y="2283377"/>
            <a:ext cx="3296478" cy="1325563"/>
          </a:xfrm>
          <a:prstGeom prst="rect">
            <a:avLst/>
          </a:prstGeom>
        </p:spPr>
        <p:txBody>
          <a:bodyPr>
            <a:normAutofit fontScale="8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mtClean="0"/>
              <a:t>CARIBE WAVE 23 Questionnaire</a:t>
            </a:r>
            <a:endParaRPr lang="es-EC" dirty="0"/>
          </a:p>
        </p:txBody>
      </p:sp>
    </p:spTree>
    <p:extLst>
      <p:ext uri="{BB962C8B-B14F-4D97-AF65-F5344CB8AC3E}">
        <p14:creationId xmlns:p14="http://schemas.microsoft.com/office/powerpoint/2010/main" val="17827866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0823" y="0"/>
            <a:ext cx="10515600" cy="1011288"/>
          </a:xfrm>
        </p:spPr>
        <p:txBody>
          <a:bodyPr/>
          <a:lstStyle/>
          <a:p>
            <a:r>
              <a:rPr lang="es-EC" b="1" dirty="0"/>
              <a:t>Key </a:t>
            </a:r>
            <a:r>
              <a:rPr lang="es-EC" b="1" dirty="0" err="1"/>
              <a:t>considerations</a:t>
            </a:r>
            <a:r>
              <a:rPr lang="es-EC" b="1" dirty="0"/>
              <a:t>/</a:t>
            </a:r>
            <a:r>
              <a:rPr lang="es-EC" b="1" dirty="0" err="1"/>
              <a:t>challenges</a:t>
            </a:r>
            <a:r>
              <a:rPr lang="es-EC" b="1" dirty="0"/>
              <a:t>/</a:t>
            </a:r>
            <a:r>
              <a:rPr lang="es-EC" b="1" dirty="0" err="1"/>
              <a:t>opportunities</a:t>
            </a:r>
            <a:endParaRPr lang="es-EC" b="1" dirty="0"/>
          </a:p>
        </p:txBody>
      </p:sp>
      <p:sp>
        <p:nvSpPr>
          <p:cNvPr id="3" name="Content Placeholder 2"/>
          <p:cNvSpPr>
            <a:spLocks noGrp="1"/>
          </p:cNvSpPr>
          <p:nvPr>
            <p:ph idx="1"/>
          </p:nvPr>
        </p:nvSpPr>
        <p:spPr>
          <a:xfrm>
            <a:off x="770823" y="866275"/>
            <a:ext cx="10515600" cy="5991726"/>
          </a:xfrm>
        </p:spPr>
        <p:txBody>
          <a:bodyPr>
            <a:normAutofit fontScale="55000" lnSpcReduction="20000"/>
          </a:bodyPr>
          <a:lstStyle/>
          <a:p>
            <a:r>
              <a:rPr lang="en-US" sz="4400" dirty="0" smtClean="0"/>
              <a:t>COVID </a:t>
            </a:r>
            <a:r>
              <a:rPr lang="en-US" sz="4400" dirty="0"/>
              <a:t>19</a:t>
            </a:r>
            <a:r>
              <a:rPr lang="en-US" sz="4400" dirty="0" smtClean="0"/>
              <a:t>, </a:t>
            </a:r>
            <a:r>
              <a:rPr lang="en-US" sz="4400" dirty="0"/>
              <a:t>funding and human resources </a:t>
            </a:r>
            <a:endParaRPr lang="en-US" sz="4400" dirty="0" smtClean="0"/>
          </a:p>
          <a:p>
            <a:r>
              <a:rPr lang="en-US" sz="4400" dirty="0" smtClean="0"/>
              <a:t>Other Hazards - Impacts </a:t>
            </a:r>
            <a:r>
              <a:rPr lang="en-US" sz="4400" dirty="0"/>
              <a:t>and risks of other hazards on coastal communities – hurricanes, storm surges, </a:t>
            </a:r>
            <a:r>
              <a:rPr lang="en-US" sz="4400" dirty="0" err="1"/>
              <a:t>sargassum</a:t>
            </a:r>
            <a:r>
              <a:rPr lang="en-US" sz="4400" dirty="0"/>
              <a:t>, volcanic eruptions, floods, etc. </a:t>
            </a:r>
            <a:r>
              <a:rPr lang="en-US" sz="4400" dirty="0" smtClean="0"/>
              <a:t>Compete for resources</a:t>
            </a:r>
          </a:p>
          <a:p>
            <a:r>
              <a:rPr lang="en-US" sz="4400" dirty="0" smtClean="0"/>
              <a:t>Lack </a:t>
            </a:r>
            <a:r>
              <a:rPr lang="en-US" sz="4400" dirty="0"/>
              <a:t>of financial and human </a:t>
            </a:r>
            <a:r>
              <a:rPr lang="en-US" sz="4400" dirty="0" smtClean="0"/>
              <a:t>resources - delays </a:t>
            </a:r>
            <a:r>
              <a:rPr lang="en-US" sz="4400" dirty="0"/>
              <a:t>to implement actions of the WG </a:t>
            </a:r>
            <a:r>
              <a:rPr lang="en-US" sz="4400" dirty="0" smtClean="0"/>
              <a:t>4 </a:t>
            </a:r>
            <a:r>
              <a:rPr lang="en-US" sz="4400" dirty="0" err="1" smtClean="0"/>
              <a:t>eg</a:t>
            </a:r>
            <a:r>
              <a:rPr lang="en-US" sz="4400" dirty="0" smtClean="0"/>
              <a:t>. Workshop on  MG 86</a:t>
            </a:r>
            <a:endParaRPr lang="en-US" sz="4400" dirty="0"/>
          </a:p>
          <a:p>
            <a:r>
              <a:rPr lang="en-US" sz="4400" dirty="0" smtClean="0"/>
              <a:t>Limited </a:t>
            </a:r>
            <a:r>
              <a:rPr lang="en-US" sz="4400" dirty="0"/>
              <a:t>engagement of members in WG </a:t>
            </a:r>
            <a:r>
              <a:rPr lang="en-US" sz="4400" dirty="0" smtClean="0"/>
              <a:t>activities – leads to burnout of active members</a:t>
            </a:r>
            <a:endParaRPr lang="en-US" sz="4400" dirty="0"/>
          </a:p>
          <a:p>
            <a:r>
              <a:rPr lang="en-US" sz="4400" dirty="0" smtClean="0"/>
              <a:t>Complacency - Tsunamis </a:t>
            </a:r>
            <a:r>
              <a:rPr lang="en-US" sz="4400" dirty="0"/>
              <a:t>are low frequency </a:t>
            </a:r>
            <a:r>
              <a:rPr lang="en-US" sz="4400" dirty="0" smtClean="0"/>
              <a:t>events</a:t>
            </a:r>
            <a:endParaRPr lang="en-US" sz="4400" dirty="0"/>
          </a:p>
          <a:p>
            <a:r>
              <a:rPr lang="en-US" sz="4400" dirty="0" smtClean="0"/>
              <a:t>Language – lack </a:t>
            </a:r>
            <a:r>
              <a:rPr lang="en-US" sz="4400" dirty="0"/>
              <a:t>of availability of ITIC educational and outreach materials in languages other than Spanish and English, noting French, Dutch and other languages in the Caribbean </a:t>
            </a:r>
            <a:endParaRPr lang="en-US" sz="4400" dirty="0" smtClean="0"/>
          </a:p>
          <a:p>
            <a:r>
              <a:rPr lang="en-US" sz="4400" dirty="0" smtClean="0"/>
              <a:t>Strong and Visible </a:t>
            </a:r>
            <a:r>
              <a:rPr lang="en-US" sz="4400" dirty="0"/>
              <a:t>Tsunami Efforts - CARIBE WAVE, WTAD and Tsunami </a:t>
            </a:r>
            <a:r>
              <a:rPr lang="en-US" sz="4400" dirty="0" smtClean="0"/>
              <a:t>Ready</a:t>
            </a:r>
            <a:endParaRPr lang="en-US" sz="4400" dirty="0"/>
          </a:p>
          <a:p>
            <a:r>
              <a:rPr lang="en-US" sz="4400" dirty="0" smtClean="0"/>
              <a:t>Multi Hazard Framework - Ocean </a:t>
            </a:r>
            <a:r>
              <a:rPr lang="en-US" sz="4400" dirty="0"/>
              <a:t>Decade Tsunami </a:t>
            </a:r>
            <a:r>
              <a:rPr lang="en-US" sz="4400" dirty="0" err="1" smtClean="0"/>
              <a:t>Programme</a:t>
            </a:r>
            <a:r>
              <a:rPr lang="en-US" sz="4400" dirty="0" smtClean="0"/>
              <a:t>, Ocean Decade Project Integrating Coastal Hazard Early Warning Systems in the Caribbean and Adjacent Regions, CARIBE </a:t>
            </a:r>
            <a:r>
              <a:rPr lang="en-US" sz="4400" dirty="0"/>
              <a:t>WAVE, WTAD and Tsunami </a:t>
            </a:r>
            <a:r>
              <a:rPr lang="en-US" sz="4400" dirty="0" smtClean="0"/>
              <a:t>Ready, Regional </a:t>
            </a:r>
            <a:r>
              <a:rPr lang="en-US" sz="4400" dirty="0"/>
              <a:t>Action Plan for the Implementation of the Sendai Framework for Disaster Risk Reduction 2015-2030 in the Americas and the Caribbean and the UN Early Warnings for All Initiative (EW4ALL</a:t>
            </a:r>
            <a:r>
              <a:rPr lang="en-US" sz="4400" dirty="0" smtClean="0"/>
              <a:t>)</a:t>
            </a:r>
            <a:endParaRPr lang="en-US" sz="4400" dirty="0"/>
          </a:p>
          <a:p>
            <a:endParaRPr lang="es-EC" dirty="0"/>
          </a:p>
        </p:txBody>
      </p:sp>
    </p:spTree>
    <p:extLst>
      <p:ext uri="{BB962C8B-B14F-4D97-AF65-F5344CB8AC3E}">
        <p14:creationId xmlns:p14="http://schemas.microsoft.com/office/powerpoint/2010/main" val="31214585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Recommendations for ICG/CARIBE EWS XVI</a:t>
            </a:r>
            <a:endParaRPr lang="es-EC" dirty="0"/>
          </a:p>
        </p:txBody>
      </p:sp>
      <p:sp>
        <p:nvSpPr>
          <p:cNvPr id="5" name="Text Placeholder 4"/>
          <p:cNvSpPr>
            <a:spLocks noGrp="1"/>
          </p:cNvSpPr>
          <p:nvPr>
            <p:ph type="body" idx="1"/>
          </p:nvPr>
        </p:nvSpPr>
        <p:spPr/>
        <p:txBody>
          <a:bodyPr/>
          <a:lstStyle/>
          <a:p>
            <a:endParaRPr lang="es-EC"/>
          </a:p>
        </p:txBody>
      </p:sp>
    </p:spTree>
    <p:extLst>
      <p:ext uri="{BB962C8B-B14F-4D97-AF65-F5344CB8AC3E}">
        <p14:creationId xmlns:p14="http://schemas.microsoft.com/office/powerpoint/2010/main" val="41976064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Recommendations for ICG/CARIBE EWS XVI</a:t>
            </a:r>
            <a:endParaRPr lang="es-EC" b="1" dirty="0"/>
          </a:p>
        </p:txBody>
      </p:sp>
      <p:sp>
        <p:nvSpPr>
          <p:cNvPr id="3" name="Content Placeholder 2"/>
          <p:cNvSpPr>
            <a:spLocks noGrp="1"/>
          </p:cNvSpPr>
          <p:nvPr>
            <p:ph idx="1"/>
          </p:nvPr>
        </p:nvSpPr>
        <p:spPr>
          <a:xfrm>
            <a:off x="838200" y="1381540"/>
            <a:ext cx="10515600" cy="5476460"/>
          </a:xfrm>
        </p:spPr>
        <p:txBody>
          <a:bodyPr>
            <a:normAutofit/>
          </a:bodyPr>
          <a:lstStyle/>
          <a:p>
            <a:r>
              <a:rPr lang="en-US" sz="3200" dirty="0"/>
              <a:t>Recognizes the actions of the Working Group IV towards the advancement of tsunami preparedness, response and resilience.</a:t>
            </a:r>
          </a:p>
          <a:p>
            <a:endParaRPr lang="en-US" sz="3200" dirty="0"/>
          </a:p>
          <a:p>
            <a:r>
              <a:rPr lang="en-US" sz="3200" dirty="0"/>
              <a:t>Highlights the importance of the active participation of all its members and </a:t>
            </a:r>
          </a:p>
          <a:p>
            <a:endParaRPr lang="en-US" sz="3200" dirty="0"/>
          </a:p>
          <a:p>
            <a:r>
              <a:rPr lang="en-US" sz="3200" dirty="0">
                <a:solidFill>
                  <a:srgbClr val="FF0000"/>
                </a:solidFill>
              </a:rPr>
              <a:t>Invites Member States to nominate members to actively engage in the Working Group.</a:t>
            </a:r>
          </a:p>
        </p:txBody>
      </p:sp>
    </p:spTree>
    <p:extLst>
      <p:ext uri="{BB962C8B-B14F-4D97-AF65-F5344CB8AC3E}">
        <p14:creationId xmlns:p14="http://schemas.microsoft.com/office/powerpoint/2010/main" val="11134009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Recommendations for ICG/CARIBE EWS </a:t>
            </a:r>
            <a:r>
              <a:rPr lang="en-US" b="1" dirty="0" smtClean="0"/>
              <a:t>XVI (</a:t>
            </a:r>
            <a:r>
              <a:rPr lang="en-US" b="1" dirty="0" err="1" smtClean="0"/>
              <a:t>cont</a:t>
            </a:r>
            <a:r>
              <a:rPr lang="en-US" b="1" dirty="0" smtClean="0"/>
              <a:t>)</a:t>
            </a:r>
            <a:endParaRPr lang="es-EC" b="1" dirty="0"/>
          </a:p>
        </p:txBody>
      </p:sp>
      <p:sp>
        <p:nvSpPr>
          <p:cNvPr id="3" name="Content Placeholder 2"/>
          <p:cNvSpPr>
            <a:spLocks noGrp="1"/>
          </p:cNvSpPr>
          <p:nvPr>
            <p:ph idx="1"/>
          </p:nvPr>
        </p:nvSpPr>
        <p:spPr/>
        <p:txBody>
          <a:bodyPr>
            <a:normAutofit fontScale="77500" lnSpcReduction="20000"/>
          </a:bodyPr>
          <a:lstStyle/>
          <a:p>
            <a:r>
              <a:rPr lang="en-US" dirty="0"/>
              <a:t>Notes the endorsement and draft implementation plan of the UN Ocean Decade Tsunami </a:t>
            </a:r>
            <a:r>
              <a:rPr lang="en-US" dirty="0" err="1"/>
              <a:t>Programme</a:t>
            </a:r>
            <a:r>
              <a:rPr lang="en-US" dirty="0"/>
              <a:t> Research, Development and Implementation Plan and its Objective 2:  100 Percent of communities at risk to be prepared for and resilient to tsunamis by 2030 though the UNESCO/IOC Tsunami Ready </a:t>
            </a:r>
            <a:r>
              <a:rPr lang="en-US" dirty="0" err="1"/>
              <a:t>Programme</a:t>
            </a:r>
            <a:r>
              <a:rPr lang="en-US" dirty="0"/>
              <a:t> and other like initiatives.</a:t>
            </a:r>
          </a:p>
          <a:p>
            <a:endParaRPr lang="en-US" dirty="0"/>
          </a:p>
          <a:p>
            <a:r>
              <a:rPr lang="en-US" dirty="0"/>
              <a:t>Further notes the endorsement of the IOCARIBE Ocean Decade Project Integrating Coastal Hazards Early Warning Systems in the Tropical Americas and Caribbean (</a:t>
            </a:r>
            <a:r>
              <a:rPr lang="en-US" dirty="0" err="1"/>
              <a:t>iCHEWS</a:t>
            </a:r>
            <a:r>
              <a:rPr lang="en-US" dirty="0"/>
              <a:t>). </a:t>
            </a:r>
          </a:p>
          <a:p>
            <a:endParaRPr lang="en-US" dirty="0"/>
          </a:p>
          <a:p>
            <a:r>
              <a:rPr lang="en-US" dirty="0"/>
              <a:t>Additionally notes the UN Early Warnings for All Initiative (EW4ALL) launched in November, 2022 and </a:t>
            </a:r>
          </a:p>
          <a:p>
            <a:endParaRPr lang="en-US" dirty="0"/>
          </a:p>
          <a:p>
            <a:r>
              <a:rPr lang="en-US" dirty="0"/>
              <a:t>Recalls the Regional Action Plan for the Implementation of the Sendai Framework for Disaster Risk Reduction 2015-2030 in the Americas and the Caribbean and the 2023 updates,</a:t>
            </a:r>
          </a:p>
          <a:p>
            <a:endParaRPr lang="es-EC" dirty="0"/>
          </a:p>
        </p:txBody>
      </p:sp>
    </p:spTree>
    <p:extLst>
      <p:ext uri="{BB962C8B-B14F-4D97-AF65-F5344CB8AC3E}">
        <p14:creationId xmlns:p14="http://schemas.microsoft.com/office/powerpoint/2010/main" val="19733763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b="1" dirty="0" err="1"/>
              <a:t>Recommendations</a:t>
            </a:r>
            <a:r>
              <a:rPr lang="es-EC" b="1" dirty="0"/>
              <a:t> </a:t>
            </a:r>
            <a:r>
              <a:rPr lang="es-EC" b="1" dirty="0" err="1"/>
              <a:t>for</a:t>
            </a:r>
            <a:r>
              <a:rPr lang="es-EC" b="1" dirty="0"/>
              <a:t> ICG/CARIBE EWS XVI (</a:t>
            </a:r>
            <a:r>
              <a:rPr lang="es-EC" b="1" dirty="0" err="1"/>
              <a:t>cont</a:t>
            </a:r>
            <a:r>
              <a:rPr lang="es-EC" b="1" dirty="0"/>
              <a:t>)</a:t>
            </a:r>
          </a:p>
        </p:txBody>
      </p:sp>
      <p:sp>
        <p:nvSpPr>
          <p:cNvPr id="3" name="Content Placeholder 2"/>
          <p:cNvSpPr>
            <a:spLocks noGrp="1"/>
          </p:cNvSpPr>
          <p:nvPr>
            <p:ph idx="1"/>
          </p:nvPr>
        </p:nvSpPr>
        <p:spPr>
          <a:xfrm>
            <a:off x="838200" y="1825624"/>
            <a:ext cx="10515600" cy="5032375"/>
          </a:xfrm>
        </p:spPr>
        <p:txBody>
          <a:bodyPr>
            <a:normAutofit/>
          </a:bodyPr>
          <a:lstStyle/>
          <a:p>
            <a:r>
              <a:rPr lang="en-US" dirty="0"/>
              <a:t>Urges the WG 4 and Member States to consider in its tsunami actions the UN Ocean Decade Tsunami </a:t>
            </a:r>
            <a:r>
              <a:rPr lang="en-US" dirty="0" err="1"/>
              <a:t>Programme</a:t>
            </a:r>
            <a:r>
              <a:rPr lang="en-US" dirty="0"/>
              <a:t> and other relevant Ocean Decade actions, the Regional Action Plan for the Implementation of the Sendai Framework for Disaster Risk Reduction 2015-2030 in the Americas and the Caribbean, the UN Early Warnings for All Initiative (EW4ALL</a:t>
            </a:r>
            <a:r>
              <a:rPr lang="en-US" dirty="0" smtClean="0"/>
              <a:t>).</a:t>
            </a:r>
            <a:endParaRPr lang="en-US" dirty="0"/>
          </a:p>
        </p:txBody>
      </p:sp>
    </p:spTree>
    <p:extLst>
      <p:ext uri="{BB962C8B-B14F-4D97-AF65-F5344CB8AC3E}">
        <p14:creationId xmlns:p14="http://schemas.microsoft.com/office/powerpoint/2010/main" val="2159780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dirty="0" smtClean="0"/>
              <a:t>Agenda</a:t>
            </a:r>
            <a:endParaRPr lang="es-EC" dirty="0"/>
          </a:p>
        </p:txBody>
      </p:sp>
      <p:sp>
        <p:nvSpPr>
          <p:cNvPr id="3" name="Content Placeholder 2"/>
          <p:cNvSpPr>
            <a:spLocks noGrp="1"/>
          </p:cNvSpPr>
          <p:nvPr>
            <p:ph idx="1"/>
          </p:nvPr>
        </p:nvSpPr>
        <p:spPr/>
        <p:txBody>
          <a:bodyPr/>
          <a:lstStyle/>
          <a:p>
            <a:r>
              <a:rPr lang="es-EC" dirty="0" err="1" smtClean="0"/>
              <a:t>Introduction</a:t>
            </a:r>
            <a:endParaRPr lang="es-EC" dirty="0" smtClean="0"/>
          </a:p>
          <a:p>
            <a:r>
              <a:rPr lang="es-EC" dirty="0" err="1" smtClean="0"/>
              <a:t>Summary</a:t>
            </a:r>
            <a:r>
              <a:rPr lang="es-EC" dirty="0" smtClean="0"/>
              <a:t> of </a:t>
            </a:r>
            <a:r>
              <a:rPr lang="es-EC" dirty="0" err="1" smtClean="0"/>
              <a:t>Activities</a:t>
            </a:r>
            <a:endParaRPr lang="es-EC" dirty="0" smtClean="0"/>
          </a:p>
          <a:p>
            <a:r>
              <a:rPr lang="es-EC" dirty="0" err="1" smtClean="0"/>
              <a:t>Recommendations</a:t>
            </a:r>
            <a:endParaRPr lang="es-EC" dirty="0" smtClean="0"/>
          </a:p>
          <a:p>
            <a:r>
              <a:rPr lang="es-EC" dirty="0" err="1" smtClean="0"/>
              <a:t>Work</a:t>
            </a:r>
            <a:r>
              <a:rPr lang="es-EC" dirty="0" smtClean="0"/>
              <a:t> Plan</a:t>
            </a:r>
          </a:p>
          <a:p>
            <a:r>
              <a:rPr lang="es-EC" dirty="0" err="1" smtClean="0"/>
              <a:t>Leadership</a:t>
            </a:r>
            <a:endParaRPr lang="es-EC" dirty="0" smtClean="0"/>
          </a:p>
          <a:p>
            <a:endParaRPr lang="es-EC" dirty="0"/>
          </a:p>
        </p:txBody>
      </p:sp>
    </p:spTree>
    <p:extLst>
      <p:ext uri="{BB962C8B-B14F-4D97-AF65-F5344CB8AC3E}">
        <p14:creationId xmlns:p14="http://schemas.microsoft.com/office/powerpoint/2010/main" val="31872404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s-EC" b="1" dirty="0" err="1"/>
              <a:t>Recommendations</a:t>
            </a:r>
            <a:r>
              <a:rPr lang="es-EC" b="1" dirty="0"/>
              <a:t> </a:t>
            </a:r>
            <a:r>
              <a:rPr lang="es-EC" b="1" dirty="0" err="1"/>
              <a:t>for</a:t>
            </a:r>
            <a:r>
              <a:rPr lang="es-EC" b="1" dirty="0"/>
              <a:t> ICG/CARIBE EWS XVI (</a:t>
            </a:r>
            <a:r>
              <a:rPr lang="es-EC" b="1" dirty="0" err="1"/>
              <a:t>cont</a:t>
            </a:r>
            <a:r>
              <a:rPr lang="es-EC" b="1" dirty="0"/>
              <a:t>)</a:t>
            </a:r>
          </a:p>
        </p:txBody>
      </p:sp>
      <p:sp>
        <p:nvSpPr>
          <p:cNvPr id="3" name="Content Placeholder 2"/>
          <p:cNvSpPr>
            <a:spLocks noGrp="1"/>
          </p:cNvSpPr>
          <p:nvPr>
            <p:ph idx="1"/>
          </p:nvPr>
        </p:nvSpPr>
        <p:spPr>
          <a:xfrm>
            <a:off x="838200" y="1325563"/>
            <a:ext cx="10515600" cy="5433046"/>
          </a:xfrm>
        </p:spPr>
        <p:txBody>
          <a:bodyPr>
            <a:normAutofit lnSpcReduction="10000"/>
          </a:bodyPr>
          <a:lstStyle/>
          <a:p>
            <a:r>
              <a:rPr lang="en-US" dirty="0" smtClean="0">
                <a:solidFill>
                  <a:srgbClr val="FF0000"/>
                </a:solidFill>
              </a:rPr>
              <a:t>Recommends </a:t>
            </a:r>
            <a:r>
              <a:rPr lang="en-US" dirty="0">
                <a:solidFill>
                  <a:srgbClr val="FF0000"/>
                </a:solidFill>
              </a:rPr>
              <a:t>the following changes </a:t>
            </a:r>
            <a:r>
              <a:rPr lang="en-US" dirty="0"/>
              <a:t>in its terms of reference to align with the Ocean Decade, Sendai Framework and </a:t>
            </a:r>
            <a:r>
              <a:rPr lang="en-US" dirty="0" smtClean="0"/>
              <a:t>EW4All:</a:t>
            </a:r>
          </a:p>
          <a:p>
            <a:pPr lvl="1"/>
            <a:r>
              <a:rPr lang="en-US" dirty="0" smtClean="0">
                <a:solidFill>
                  <a:srgbClr val="FF0000"/>
                </a:solidFill>
              </a:rPr>
              <a:t>Edit </a:t>
            </a:r>
            <a:r>
              <a:rPr lang="en-US" dirty="0">
                <a:solidFill>
                  <a:srgbClr val="FF0000"/>
                </a:solidFill>
              </a:rPr>
              <a:t>Name of WG to:  Preparedness</a:t>
            </a:r>
            <a:r>
              <a:rPr lang="en-US" dirty="0" smtClean="0">
                <a:solidFill>
                  <a:srgbClr val="FF0000"/>
                </a:solidFill>
              </a:rPr>
              <a:t>, </a:t>
            </a:r>
            <a:r>
              <a:rPr lang="en-US" dirty="0" smtClean="0"/>
              <a:t>Response</a:t>
            </a:r>
            <a:r>
              <a:rPr lang="en-US" dirty="0" smtClean="0">
                <a:solidFill>
                  <a:srgbClr val="FF0000"/>
                </a:solidFill>
              </a:rPr>
              <a:t> </a:t>
            </a:r>
            <a:r>
              <a:rPr lang="en-US" dirty="0">
                <a:solidFill>
                  <a:srgbClr val="FF0000"/>
                </a:solidFill>
              </a:rPr>
              <a:t>and Resilience </a:t>
            </a:r>
            <a:endParaRPr lang="en-US" dirty="0" smtClean="0">
              <a:solidFill>
                <a:srgbClr val="FF0000"/>
              </a:solidFill>
            </a:endParaRPr>
          </a:p>
          <a:p>
            <a:pPr lvl="1"/>
            <a:r>
              <a:rPr lang="en-US" dirty="0" smtClean="0">
                <a:solidFill>
                  <a:srgbClr val="FF0000"/>
                </a:solidFill>
              </a:rPr>
              <a:t>Edit </a:t>
            </a:r>
            <a:r>
              <a:rPr lang="en-US" dirty="0">
                <a:solidFill>
                  <a:srgbClr val="FF0000"/>
                </a:solidFill>
              </a:rPr>
              <a:t>the focus area of the Vice Chair for Tsunami Awareness to Vice Chair for </a:t>
            </a:r>
            <a:r>
              <a:rPr lang="en-US" dirty="0" smtClean="0"/>
              <a:t>Awareness</a:t>
            </a:r>
            <a:r>
              <a:rPr lang="en-US" dirty="0" smtClean="0">
                <a:solidFill>
                  <a:srgbClr val="FF0000"/>
                </a:solidFill>
              </a:rPr>
              <a:t>, Preparedness </a:t>
            </a:r>
            <a:r>
              <a:rPr lang="en-US" dirty="0">
                <a:solidFill>
                  <a:srgbClr val="FF0000"/>
                </a:solidFill>
              </a:rPr>
              <a:t>and </a:t>
            </a:r>
            <a:r>
              <a:rPr lang="en-US" dirty="0" smtClean="0">
                <a:solidFill>
                  <a:srgbClr val="FF0000"/>
                </a:solidFill>
              </a:rPr>
              <a:t>Response</a:t>
            </a:r>
          </a:p>
          <a:p>
            <a:pPr lvl="1"/>
            <a:r>
              <a:rPr lang="en-US" dirty="0" smtClean="0">
                <a:solidFill>
                  <a:srgbClr val="FF0000"/>
                </a:solidFill>
              </a:rPr>
              <a:t>Edit </a:t>
            </a:r>
            <a:r>
              <a:rPr lang="en-US" dirty="0">
                <a:solidFill>
                  <a:srgbClr val="FF0000"/>
                </a:solidFill>
              </a:rPr>
              <a:t>Purpose: </a:t>
            </a:r>
            <a:r>
              <a:rPr lang="en-US" dirty="0"/>
              <a:t>To advise and recommend to the ICG strategies to enhance awareness, education, preparedness,</a:t>
            </a:r>
            <a:r>
              <a:rPr lang="en-US" dirty="0">
                <a:solidFill>
                  <a:srgbClr val="FF0000"/>
                </a:solidFill>
              </a:rPr>
              <a:t> response </a:t>
            </a:r>
            <a:r>
              <a:rPr lang="en-US" dirty="0"/>
              <a:t>and resilience capacities and to develop the necessary recommendations, tools and procedures. </a:t>
            </a:r>
            <a:endParaRPr lang="en-US" dirty="0" smtClean="0"/>
          </a:p>
          <a:p>
            <a:pPr lvl="1"/>
            <a:r>
              <a:rPr lang="en-US" dirty="0">
                <a:solidFill>
                  <a:srgbClr val="FF0000"/>
                </a:solidFill>
              </a:rPr>
              <a:t>Edit Function 2:  </a:t>
            </a:r>
            <a:r>
              <a:rPr lang="en-US" dirty="0"/>
              <a:t>Support the development of guidelines </a:t>
            </a:r>
            <a:r>
              <a:rPr lang="en-US" dirty="0" smtClean="0">
                <a:solidFill>
                  <a:srgbClr val="FF0000"/>
                </a:solidFill>
              </a:rPr>
              <a:t>and capacity development on preparedness</a:t>
            </a:r>
            <a:r>
              <a:rPr lang="en-US" dirty="0">
                <a:solidFill>
                  <a:srgbClr val="FF0000"/>
                </a:solidFill>
              </a:rPr>
              <a:t>, response and recovery </a:t>
            </a:r>
            <a:r>
              <a:rPr lang="en-US" dirty="0" smtClean="0"/>
              <a:t>planning</a:t>
            </a:r>
            <a:r>
              <a:rPr lang="en-US" dirty="0" smtClean="0">
                <a:solidFill>
                  <a:srgbClr val="FF0000"/>
                </a:solidFill>
              </a:rPr>
              <a:t> </a:t>
            </a:r>
            <a:r>
              <a:rPr lang="en-US" dirty="0"/>
              <a:t>for </a:t>
            </a:r>
            <a:r>
              <a:rPr lang="en-US" dirty="0" smtClean="0"/>
              <a:t>Member States, at risk communities</a:t>
            </a:r>
            <a:r>
              <a:rPr lang="en-US" dirty="0" smtClean="0">
                <a:solidFill>
                  <a:srgbClr val="FF0000"/>
                </a:solidFill>
              </a:rPr>
              <a:t> and </a:t>
            </a:r>
            <a:r>
              <a:rPr lang="en-US" dirty="0" err="1">
                <a:solidFill>
                  <a:srgbClr val="FF0000"/>
                </a:solidFill>
              </a:rPr>
              <a:t>organisations</a:t>
            </a:r>
            <a:r>
              <a:rPr lang="en-US" dirty="0">
                <a:solidFill>
                  <a:srgbClr val="FF0000"/>
                </a:solidFill>
              </a:rPr>
              <a:t>, which should </a:t>
            </a:r>
            <a:r>
              <a:rPr lang="en-US" dirty="0" smtClean="0">
                <a:solidFill>
                  <a:srgbClr val="FF0000"/>
                </a:solidFill>
              </a:rPr>
              <a:t>include </a:t>
            </a:r>
            <a:r>
              <a:rPr lang="en-US" dirty="0">
                <a:solidFill>
                  <a:srgbClr val="FF0000"/>
                </a:solidFill>
              </a:rPr>
              <a:t>sharing of training and evacuation best practices. </a:t>
            </a:r>
            <a:endParaRPr lang="en-US" dirty="0" smtClean="0">
              <a:solidFill>
                <a:srgbClr val="FF0000"/>
              </a:solidFill>
            </a:endParaRPr>
          </a:p>
          <a:p>
            <a:pPr lvl="1"/>
            <a:r>
              <a:rPr lang="en-US" dirty="0" smtClean="0">
                <a:solidFill>
                  <a:srgbClr val="FF0000"/>
                </a:solidFill>
              </a:rPr>
              <a:t>Add </a:t>
            </a:r>
            <a:r>
              <a:rPr lang="en-US" dirty="0">
                <a:solidFill>
                  <a:srgbClr val="FF0000"/>
                </a:solidFill>
              </a:rPr>
              <a:t>the following functions: </a:t>
            </a:r>
          </a:p>
          <a:p>
            <a:pPr lvl="2"/>
            <a:r>
              <a:rPr lang="en-US" dirty="0">
                <a:solidFill>
                  <a:srgbClr val="FF0000"/>
                </a:solidFill>
              </a:rPr>
              <a:t>Consider UN Ocean Decade Tsunami </a:t>
            </a:r>
            <a:r>
              <a:rPr lang="en-US" dirty="0" err="1">
                <a:solidFill>
                  <a:srgbClr val="FF0000"/>
                </a:solidFill>
              </a:rPr>
              <a:t>Programme</a:t>
            </a:r>
            <a:r>
              <a:rPr lang="en-US" dirty="0">
                <a:solidFill>
                  <a:srgbClr val="FF0000"/>
                </a:solidFill>
              </a:rPr>
              <a:t> and other relevant decade actions, the Regional Action Plan for the Implementation of the Sendai Framework for Disaster Risk Reduction 2015-2030 in the Americas and the Caribbean and the UN Early Warnings for All Initiative (EW4ALL)</a:t>
            </a:r>
          </a:p>
        </p:txBody>
      </p:sp>
    </p:spTree>
    <p:extLst>
      <p:ext uri="{BB962C8B-B14F-4D97-AF65-F5344CB8AC3E}">
        <p14:creationId xmlns:p14="http://schemas.microsoft.com/office/powerpoint/2010/main" val="5283189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b="1" dirty="0" err="1"/>
              <a:t>Recommendations</a:t>
            </a:r>
            <a:r>
              <a:rPr lang="es-EC" b="1" dirty="0"/>
              <a:t> </a:t>
            </a:r>
            <a:r>
              <a:rPr lang="es-EC" b="1" dirty="0" err="1"/>
              <a:t>for</a:t>
            </a:r>
            <a:r>
              <a:rPr lang="es-EC" b="1" dirty="0"/>
              <a:t> ICG/CARIBE EWS XVI (</a:t>
            </a:r>
            <a:r>
              <a:rPr lang="es-EC" b="1" dirty="0" err="1"/>
              <a:t>cont</a:t>
            </a:r>
            <a:r>
              <a:rPr lang="es-EC" b="1" dirty="0"/>
              <a:t>)</a:t>
            </a:r>
            <a:endParaRPr lang="es-EC" dirty="0"/>
          </a:p>
        </p:txBody>
      </p:sp>
      <p:sp>
        <p:nvSpPr>
          <p:cNvPr id="3" name="Content Placeholder 2"/>
          <p:cNvSpPr>
            <a:spLocks noGrp="1"/>
          </p:cNvSpPr>
          <p:nvPr>
            <p:ph idx="1"/>
          </p:nvPr>
        </p:nvSpPr>
        <p:spPr>
          <a:xfrm>
            <a:off x="838200" y="1825624"/>
            <a:ext cx="10515600" cy="5032375"/>
          </a:xfrm>
        </p:spPr>
        <p:txBody>
          <a:bodyPr>
            <a:normAutofit fontScale="85000" lnSpcReduction="20000"/>
          </a:bodyPr>
          <a:lstStyle/>
          <a:p>
            <a:r>
              <a:rPr lang="en-US" dirty="0"/>
              <a:t>Acknowledges with appreciation France, the National University of Costa Rica and the International Tsunami Information Center Caribbean Office for their contributions to the finalization of the Manual and Guide 86 “The Multi-Annual Community Tsunami Exercise </a:t>
            </a:r>
            <a:r>
              <a:rPr lang="en-US" dirty="0" err="1"/>
              <a:t>Programme</a:t>
            </a:r>
            <a:r>
              <a:rPr lang="en-US" dirty="0"/>
              <a:t>:  Guidelines for the Tsunami and other Coastal Hazards Warning System for the Caribbean and Adjacent Regions” and its translation into French.</a:t>
            </a:r>
          </a:p>
          <a:p>
            <a:r>
              <a:rPr lang="en-US" dirty="0" smtClean="0"/>
              <a:t>Notes </a:t>
            </a:r>
            <a:r>
              <a:rPr lang="en-US" dirty="0"/>
              <a:t>that a CARIBE EWS training on MG 86 is to be co-organized by CTIC and ITIC CAR in June 2023 in Barbados with funding from USAID/BHA as part of the Tsunami Ready projects,</a:t>
            </a:r>
          </a:p>
          <a:p>
            <a:r>
              <a:rPr lang="en-US" dirty="0" smtClean="0">
                <a:solidFill>
                  <a:srgbClr val="FF0000"/>
                </a:solidFill>
              </a:rPr>
              <a:t>Requests </a:t>
            </a:r>
            <a:r>
              <a:rPr lang="en-US" dirty="0">
                <a:solidFill>
                  <a:srgbClr val="FF0000"/>
                </a:solidFill>
              </a:rPr>
              <a:t>the IOC Tsunami Secretariat to finalize the translation of MG 86 into Spanish,</a:t>
            </a:r>
          </a:p>
          <a:p>
            <a:r>
              <a:rPr lang="en-US" dirty="0" smtClean="0">
                <a:solidFill>
                  <a:srgbClr val="FF0000"/>
                </a:solidFill>
              </a:rPr>
              <a:t>Recommends </a:t>
            </a:r>
            <a:r>
              <a:rPr lang="en-US" dirty="0">
                <a:solidFill>
                  <a:srgbClr val="FF0000"/>
                </a:solidFill>
              </a:rPr>
              <a:t>the Working Group Four with CTIC to develop a communications strategy that considers the exchange of information with the other ICG CARIBE EWS Working Groups and Task Teams, social media communication platforms and the promotion and distribution of  existing CARIBE EWS and other IOC tsunami materials and guides. </a:t>
            </a:r>
            <a:endParaRPr lang="es-EC" dirty="0">
              <a:solidFill>
                <a:srgbClr val="FF0000"/>
              </a:solidFill>
            </a:endParaRPr>
          </a:p>
        </p:txBody>
      </p:sp>
    </p:spTree>
    <p:extLst>
      <p:ext uri="{BB962C8B-B14F-4D97-AF65-F5344CB8AC3E}">
        <p14:creationId xmlns:p14="http://schemas.microsoft.com/office/powerpoint/2010/main" val="17611470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b="1" dirty="0" err="1"/>
              <a:t>Recommendations</a:t>
            </a:r>
            <a:r>
              <a:rPr lang="es-EC" b="1" dirty="0"/>
              <a:t> </a:t>
            </a:r>
            <a:r>
              <a:rPr lang="es-EC" b="1" dirty="0" err="1"/>
              <a:t>for</a:t>
            </a:r>
            <a:r>
              <a:rPr lang="es-EC" b="1" dirty="0"/>
              <a:t> ICG/CARIBE EWS XVI (</a:t>
            </a:r>
            <a:r>
              <a:rPr lang="es-EC" b="1" dirty="0" err="1"/>
              <a:t>cont</a:t>
            </a:r>
            <a:r>
              <a:rPr lang="es-EC" b="1" dirty="0"/>
              <a:t>)</a:t>
            </a:r>
            <a:endParaRPr lang="es-EC" dirty="0"/>
          </a:p>
        </p:txBody>
      </p:sp>
      <p:sp>
        <p:nvSpPr>
          <p:cNvPr id="3" name="Content Placeholder 2"/>
          <p:cNvSpPr>
            <a:spLocks noGrp="1"/>
          </p:cNvSpPr>
          <p:nvPr>
            <p:ph idx="1"/>
          </p:nvPr>
        </p:nvSpPr>
        <p:spPr>
          <a:xfrm>
            <a:off x="838200" y="1825625"/>
            <a:ext cx="10515600" cy="4863410"/>
          </a:xfrm>
        </p:spPr>
        <p:txBody>
          <a:bodyPr>
            <a:normAutofit fontScale="85000" lnSpcReduction="20000"/>
          </a:bodyPr>
          <a:lstStyle/>
          <a:p>
            <a:r>
              <a:rPr lang="en-US" dirty="0"/>
              <a:t>Notes the 2023 update of the Tsunami Signage and Public Displays employed in the region and its support to the implementation of the Tsunami Ready Recognition Program</a:t>
            </a:r>
            <a:r>
              <a:rPr lang="en-US" dirty="0" smtClean="0"/>
              <a:t>;</a:t>
            </a:r>
            <a:endParaRPr lang="en-US" dirty="0"/>
          </a:p>
          <a:p>
            <a:r>
              <a:rPr lang="en-US" dirty="0"/>
              <a:t>Notes that 32 of the 48 Member States and territories have contributed examples of the signage used</a:t>
            </a:r>
            <a:r>
              <a:rPr lang="en-US" dirty="0" smtClean="0"/>
              <a:t>;</a:t>
            </a:r>
            <a:endParaRPr lang="en-US" dirty="0"/>
          </a:p>
          <a:p>
            <a:r>
              <a:rPr lang="en-US" dirty="0">
                <a:solidFill>
                  <a:srgbClr val="FF0000"/>
                </a:solidFill>
              </a:rPr>
              <a:t>Requests the Member States to review and provide updates to the International Tsunami Information Center Caribbean Office, including the location metadata, artwork and photographs of installed signs for inclusion in the signage database.</a:t>
            </a:r>
          </a:p>
          <a:p>
            <a:r>
              <a:rPr lang="en-US" dirty="0" smtClean="0">
                <a:solidFill>
                  <a:srgbClr val="FF0000"/>
                </a:solidFill>
              </a:rPr>
              <a:t>Reminds </a:t>
            </a:r>
            <a:r>
              <a:rPr lang="en-US" dirty="0">
                <a:solidFill>
                  <a:srgbClr val="FF0000"/>
                </a:solidFill>
              </a:rPr>
              <a:t>Member States on importance of developing and maintaining an inventory of the signage installed in the country in coordination with the relevant stakeholders and authorities</a:t>
            </a:r>
            <a:r>
              <a:rPr lang="en-US" dirty="0" smtClean="0">
                <a:solidFill>
                  <a:srgbClr val="FF0000"/>
                </a:solidFill>
              </a:rPr>
              <a:t>.</a:t>
            </a:r>
          </a:p>
          <a:p>
            <a:r>
              <a:rPr lang="en-US" dirty="0">
                <a:solidFill>
                  <a:srgbClr val="FF0000"/>
                </a:solidFill>
              </a:rPr>
              <a:t>Appreciates and requests the International Tsunami Information Center Caribbean Office to coordinate with IOC and CTIC the posting and distribution of the current version and provide an update of the Signage Inventory for the next ICG.</a:t>
            </a:r>
          </a:p>
          <a:p>
            <a:endParaRPr lang="en-US" dirty="0">
              <a:solidFill>
                <a:srgbClr val="FF0000"/>
              </a:solidFill>
            </a:endParaRPr>
          </a:p>
          <a:p>
            <a:endParaRPr lang="es-EC" dirty="0"/>
          </a:p>
        </p:txBody>
      </p:sp>
    </p:spTree>
    <p:extLst>
      <p:ext uri="{BB962C8B-B14F-4D97-AF65-F5344CB8AC3E}">
        <p14:creationId xmlns:p14="http://schemas.microsoft.com/office/powerpoint/2010/main" val="28985945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b="1" dirty="0" err="1"/>
              <a:t>Recommendations</a:t>
            </a:r>
            <a:r>
              <a:rPr lang="es-EC" b="1" dirty="0"/>
              <a:t> </a:t>
            </a:r>
            <a:r>
              <a:rPr lang="es-EC" b="1" dirty="0" err="1"/>
              <a:t>for</a:t>
            </a:r>
            <a:r>
              <a:rPr lang="es-EC" b="1" dirty="0"/>
              <a:t> ICG/CARIBE EWS XVI (</a:t>
            </a:r>
            <a:r>
              <a:rPr lang="es-EC" b="1" dirty="0" err="1"/>
              <a:t>cont</a:t>
            </a:r>
            <a:r>
              <a:rPr lang="es-EC" b="1" dirty="0"/>
              <a:t>)</a:t>
            </a:r>
            <a:endParaRPr lang="es-EC" dirty="0"/>
          </a:p>
        </p:txBody>
      </p:sp>
      <p:sp>
        <p:nvSpPr>
          <p:cNvPr id="3" name="Content Placeholder 2"/>
          <p:cNvSpPr>
            <a:spLocks noGrp="1"/>
          </p:cNvSpPr>
          <p:nvPr>
            <p:ph idx="1"/>
          </p:nvPr>
        </p:nvSpPr>
        <p:spPr>
          <a:xfrm>
            <a:off x="838200" y="1825624"/>
            <a:ext cx="10515600" cy="5032375"/>
          </a:xfrm>
        </p:spPr>
        <p:txBody>
          <a:bodyPr>
            <a:normAutofit lnSpcReduction="10000"/>
          </a:bodyPr>
          <a:lstStyle/>
          <a:p>
            <a:r>
              <a:rPr lang="en-US" dirty="0" smtClean="0"/>
              <a:t>Acknowledges </a:t>
            </a:r>
            <a:r>
              <a:rPr lang="en-US" dirty="0"/>
              <a:t>the leadership of CTIC and collaboration with the UNDRR leading to increasing participation and visibility of WTAD in 2021 and 2022</a:t>
            </a:r>
          </a:p>
          <a:p>
            <a:r>
              <a:rPr lang="en-US" dirty="0" smtClean="0"/>
              <a:t>Notes </a:t>
            </a:r>
            <a:r>
              <a:rPr lang="en-US" dirty="0"/>
              <a:t>that the focus for WTAD 2023 will be on vulnerable populations, including people with disabilities, which was also addressed in CARIBE WAVE 23.</a:t>
            </a:r>
          </a:p>
          <a:p>
            <a:r>
              <a:rPr lang="en-US" dirty="0" smtClean="0">
                <a:solidFill>
                  <a:srgbClr val="FF0000"/>
                </a:solidFill>
              </a:rPr>
              <a:t>Recommends </a:t>
            </a:r>
            <a:r>
              <a:rPr lang="en-US" dirty="0">
                <a:solidFill>
                  <a:srgbClr val="FF0000"/>
                </a:solidFill>
              </a:rPr>
              <a:t>CTIC to continue to engage with UNDRR, Working Group 4 and CARIBE EWS Member States to engage, plan and take action for the WTAD 2023.</a:t>
            </a:r>
          </a:p>
          <a:p>
            <a:r>
              <a:rPr lang="en-US" dirty="0" smtClean="0">
                <a:solidFill>
                  <a:srgbClr val="FF0000"/>
                </a:solidFill>
              </a:rPr>
              <a:t>Requests </a:t>
            </a:r>
            <a:r>
              <a:rPr lang="en-US" dirty="0">
                <a:solidFill>
                  <a:srgbClr val="FF0000"/>
                </a:solidFill>
              </a:rPr>
              <a:t>UNDRR to inform on the theme for WTAD at least a year in advance to also consider in the planning of CARIBE WAVE exercise and have the same annual theme for both events. </a:t>
            </a:r>
            <a:endParaRPr lang="es-EC" dirty="0">
              <a:solidFill>
                <a:srgbClr val="FF0000"/>
              </a:solidFill>
            </a:endParaRPr>
          </a:p>
        </p:txBody>
      </p:sp>
    </p:spTree>
    <p:extLst>
      <p:ext uri="{BB962C8B-B14F-4D97-AF65-F5344CB8AC3E}">
        <p14:creationId xmlns:p14="http://schemas.microsoft.com/office/powerpoint/2010/main" val="34695854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b="1" dirty="0" err="1"/>
              <a:t>Recommendations</a:t>
            </a:r>
            <a:r>
              <a:rPr lang="es-EC" b="1" dirty="0"/>
              <a:t> </a:t>
            </a:r>
            <a:r>
              <a:rPr lang="es-EC" b="1" dirty="0" err="1"/>
              <a:t>for</a:t>
            </a:r>
            <a:r>
              <a:rPr lang="es-EC" b="1" dirty="0"/>
              <a:t> ICG/CARIBE EWS XVI (</a:t>
            </a:r>
            <a:r>
              <a:rPr lang="es-EC" b="1" dirty="0" err="1"/>
              <a:t>cont</a:t>
            </a:r>
            <a:r>
              <a:rPr lang="es-EC" b="1" dirty="0"/>
              <a:t>)</a:t>
            </a:r>
            <a:endParaRPr lang="es-EC" dirty="0"/>
          </a:p>
        </p:txBody>
      </p:sp>
      <p:sp>
        <p:nvSpPr>
          <p:cNvPr id="3" name="Content Placeholder 2"/>
          <p:cNvSpPr>
            <a:spLocks noGrp="1"/>
          </p:cNvSpPr>
          <p:nvPr>
            <p:ph idx="1"/>
          </p:nvPr>
        </p:nvSpPr>
        <p:spPr/>
        <p:txBody>
          <a:bodyPr>
            <a:normAutofit fontScale="85000" lnSpcReduction="20000"/>
          </a:bodyPr>
          <a:lstStyle/>
          <a:p>
            <a:r>
              <a:rPr lang="en-US" dirty="0"/>
              <a:t>Recalls the initial work in identification of social science resources through the preparation of the social science database</a:t>
            </a:r>
            <a:r>
              <a:rPr lang="en-US" dirty="0" smtClean="0"/>
              <a:t>.</a:t>
            </a:r>
            <a:endParaRPr lang="en-US" dirty="0"/>
          </a:p>
          <a:p>
            <a:r>
              <a:rPr lang="en-US" dirty="0">
                <a:solidFill>
                  <a:srgbClr val="FF0000"/>
                </a:solidFill>
              </a:rPr>
              <a:t>Recommends again for the WG 4 to engage social scientists for a tsunami risk perception study in the CARIBE </a:t>
            </a:r>
            <a:r>
              <a:rPr lang="en-US" dirty="0" smtClean="0">
                <a:solidFill>
                  <a:srgbClr val="FF0000"/>
                </a:solidFill>
              </a:rPr>
              <a:t>EWS</a:t>
            </a:r>
            <a:endParaRPr lang="en-US" dirty="0">
              <a:solidFill>
                <a:srgbClr val="FF0000"/>
              </a:solidFill>
            </a:endParaRPr>
          </a:p>
          <a:p>
            <a:r>
              <a:rPr lang="en-US" dirty="0"/>
              <a:t>Notes the efforts of the Indian Ocean Tsunami Information Centre (IOTIC) and International Tsunami Information Centre (ITIC) in preparing Tsunami Awareness, UNESCO/IOC Tsunami Ready and Tsunami Evacuation Maps, Plans and Procedures (TEMPP) training through the Ocean Teacher Global Academy (OTGA) platform and hybrid training workshops and training videos.  </a:t>
            </a:r>
          </a:p>
          <a:p>
            <a:r>
              <a:rPr lang="en-US" dirty="0"/>
              <a:t>Further notes TOWS has recommended that the IOC Tsunami Secretariat to facilitate the finalization of the OTGA basic tsunami training materials as soon as possible.  </a:t>
            </a:r>
          </a:p>
          <a:p>
            <a:r>
              <a:rPr lang="en-US" dirty="0">
                <a:solidFill>
                  <a:srgbClr val="FF0000"/>
                </a:solidFill>
              </a:rPr>
              <a:t>Recommends that once the modules are available, the WG 4 to help facilitate the testing and use of the trainings.  </a:t>
            </a:r>
          </a:p>
          <a:p>
            <a:endParaRPr lang="en-US" dirty="0"/>
          </a:p>
          <a:p>
            <a:endParaRPr lang="es-EC" dirty="0"/>
          </a:p>
        </p:txBody>
      </p:sp>
    </p:spTree>
    <p:extLst>
      <p:ext uri="{BB962C8B-B14F-4D97-AF65-F5344CB8AC3E}">
        <p14:creationId xmlns:p14="http://schemas.microsoft.com/office/powerpoint/2010/main" val="27453610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b="1" dirty="0" err="1"/>
              <a:t>Recommendations</a:t>
            </a:r>
            <a:r>
              <a:rPr lang="es-EC" b="1" dirty="0"/>
              <a:t> </a:t>
            </a:r>
            <a:r>
              <a:rPr lang="es-EC" b="1" dirty="0" err="1"/>
              <a:t>for</a:t>
            </a:r>
            <a:r>
              <a:rPr lang="es-EC" b="1" dirty="0"/>
              <a:t> ICG/CARIBE EWS XVI (</a:t>
            </a:r>
            <a:r>
              <a:rPr lang="es-EC" b="1" dirty="0" err="1"/>
              <a:t>cont</a:t>
            </a:r>
            <a:r>
              <a:rPr lang="es-EC" b="1" dirty="0"/>
              <a:t>)</a:t>
            </a:r>
            <a:endParaRPr lang="es-EC" dirty="0"/>
          </a:p>
        </p:txBody>
      </p:sp>
      <p:sp>
        <p:nvSpPr>
          <p:cNvPr id="3" name="Content Placeholder 2"/>
          <p:cNvSpPr>
            <a:spLocks noGrp="1"/>
          </p:cNvSpPr>
          <p:nvPr>
            <p:ph idx="1"/>
          </p:nvPr>
        </p:nvSpPr>
        <p:spPr/>
        <p:txBody>
          <a:bodyPr/>
          <a:lstStyle/>
          <a:p>
            <a:r>
              <a:rPr lang="en-US" dirty="0"/>
              <a:t>Recognizes COVID 19, Climate Change as well as multiple recent, ongoing and future emergencies and disasters and their cascading effects as a manifestation of the systemic nature of risks, and its impact on human and financial resources for disaster risk reduction.</a:t>
            </a:r>
          </a:p>
          <a:p>
            <a:endParaRPr lang="en-US" dirty="0"/>
          </a:p>
          <a:p>
            <a:r>
              <a:rPr lang="en-US" dirty="0">
                <a:solidFill>
                  <a:srgbClr val="FF0000"/>
                </a:solidFill>
              </a:rPr>
              <a:t>Urges the IOC Secretariat to work with the CARIBE EWS officers to develop a strategic plan to mobilize funding and in-kind support for Tsunami Preparedness, Response and Resilience Activities with a particular focus for LDC’s and  SIDS.</a:t>
            </a:r>
          </a:p>
          <a:p>
            <a:endParaRPr lang="en-US" dirty="0"/>
          </a:p>
        </p:txBody>
      </p:sp>
    </p:spTree>
    <p:extLst>
      <p:ext uri="{BB962C8B-B14F-4D97-AF65-F5344CB8AC3E}">
        <p14:creationId xmlns:p14="http://schemas.microsoft.com/office/powerpoint/2010/main" val="12970482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0728"/>
            <a:ext cx="1033670" cy="5357913"/>
          </a:xfrm>
        </p:spPr>
        <p:txBody>
          <a:bodyPr vert="vert270">
            <a:normAutofit/>
          </a:bodyPr>
          <a:lstStyle/>
          <a:p>
            <a:r>
              <a:rPr lang="es-EC" b="1" dirty="0" smtClean="0"/>
              <a:t>WG IV </a:t>
            </a:r>
            <a:r>
              <a:rPr lang="es-EC" b="1" dirty="0" err="1" smtClean="0"/>
              <a:t>Work</a:t>
            </a:r>
            <a:r>
              <a:rPr lang="es-EC" b="1" dirty="0" smtClean="0"/>
              <a:t> Plan</a:t>
            </a:r>
            <a:endParaRPr lang="es-EC"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67263231"/>
              </p:ext>
            </p:extLst>
          </p:nvPr>
        </p:nvGraphicFramePr>
        <p:xfrm>
          <a:off x="904460" y="45620"/>
          <a:ext cx="11078993" cy="6770260"/>
        </p:xfrm>
        <a:graphic>
          <a:graphicData uri="http://schemas.openxmlformats.org/drawingml/2006/table">
            <a:tbl>
              <a:tblPr firstRow="1" firstCol="1" bandRow="1"/>
              <a:tblGrid>
                <a:gridCol w="7714593">
                  <a:extLst>
                    <a:ext uri="{9D8B030D-6E8A-4147-A177-3AD203B41FA5}">
                      <a16:colId xmlns:a16="http://schemas.microsoft.com/office/drawing/2014/main" val="2610747954"/>
                    </a:ext>
                  </a:extLst>
                </a:gridCol>
                <a:gridCol w="1682200">
                  <a:extLst>
                    <a:ext uri="{9D8B030D-6E8A-4147-A177-3AD203B41FA5}">
                      <a16:colId xmlns:a16="http://schemas.microsoft.com/office/drawing/2014/main" val="3961395543"/>
                    </a:ext>
                  </a:extLst>
                </a:gridCol>
                <a:gridCol w="1682200">
                  <a:extLst>
                    <a:ext uri="{9D8B030D-6E8A-4147-A177-3AD203B41FA5}">
                      <a16:colId xmlns:a16="http://schemas.microsoft.com/office/drawing/2014/main" val="1173251537"/>
                    </a:ext>
                  </a:extLst>
                </a:gridCol>
              </a:tblGrid>
              <a:tr h="403079">
                <a:tc>
                  <a:txBody>
                    <a:bodyPr/>
                    <a:lstStyle/>
                    <a:p>
                      <a:pPr marL="0" marR="0">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ACTION</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324" marR="57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Lead</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57324" marR="57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DEADLINE</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57324" marR="57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48999212"/>
                  </a:ext>
                </a:extLst>
              </a:tr>
              <a:tr h="404308">
                <a:tc>
                  <a:txBody>
                    <a:bodyPr/>
                    <a:lstStyle/>
                    <a:p>
                      <a:pPr marL="0" marR="0">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Socialize new terms of reference of WGIV and Update Membership</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324" marR="57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Chair/Co-Chairs WG4</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57324" marR="57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August 2023</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57324" marR="57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6158716"/>
                  </a:ext>
                </a:extLst>
              </a:tr>
              <a:tr h="606461">
                <a:tc>
                  <a:txBody>
                    <a:bodyPr/>
                    <a:lstStyle/>
                    <a:p>
                      <a:pPr marL="0" marR="0">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Provide input and evaluate outcomes for the proposed regional workshop on MG 86 Methodological guidelines for community tsunami exercise planning.</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324" marR="57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WG4</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57324" marR="57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ICG XVII</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57324" marR="57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01886852"/>
                  </a:ext>
                </a:extLst>
              </a:tr>
              <a:tr h="202154">
                <a:tc>
                  <a:txBody>
                    <a:bodyPr/>
                    <a:lstStyle/>
                    <a:p>
                      <a:pPr marL="0" marR="0">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Update Tsunami Signage Database.</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324" marR="57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ITIC-CAR</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57324" marR="57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ICG XVII</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57324" marR="57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4085121"/>
                  </a:ext>
                </a:extLst>
              </a:tr>
              <a:tr h="808615">
                <a:tc>
                  <a:txBody>
                    <a:bodyPr/>
                    <a:lstStyle/>
                    <a:p>
                      <a:pPr marL="0" marR="0">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Develop a strategic plan to mobilize funding and in-kind support for Tsunami Preparedness, Response and Resilience Activities and the UN Decade Actions</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324" marR="57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CTIC</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CARIBE EWS Secretariat</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57324" marR="57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ICG XVI</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57324" marR="57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370353"/>
                  </a:ext>
                </a:extLst>
              </a:tr>
              <a:tr h="404308">
                <a:tc>
                  <a:txBody>
                    <a:bodyPr/>
                    <a:lstStyle/>
                    <a:p>
                      <a:pPr marL="0" marR="0">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Provide recommendations to CTIC on how to increase awareness, and engagement of Member States for WTAD 2023 </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324" marR="57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CTIC</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57324" marR="57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November 2023</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57324" marR="57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3798632"/>
                  </a:ext>
                </a:extLst>
              </a:tr>
              <a:tr h="606461">
                <a:tc>
                  <a:txBody>
                    <a:bodyPr/>
                    <a:lstStyle/>
                    <a:p>
                      <a:pPr marL="0" marR="0">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Review and provide recommendations on the regional implementation of the Tsunami Preparedness and Response element of the Ocean Decade Tsunami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Programme</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324" marR="57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WG4</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324" marR="57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ICG XVII</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57324" marR="57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4010198"/>
                  </a:ext>
                </a:extLst>
              </a:tr>
              <a:tr h="808615">
                <a:tc>
                  <a:txBody>
                    <a:bodyPr/>
                    <a:lstStyle/>
                    <a:p>
                      <a:pPr marL="0" marR="0">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Upon availability test and use of the OTGA tsunami modules by the Member States</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324" marR="57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WG IV</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324" marR="57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Upon availability of OTGA modules</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324" marR="57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6742497"/>
                  </a:ext>
                </a:extLst>
              </a:tr>
              <a:tr h="1010770">
                <a:tc>
                  <a:txBody>
                    <a:bodyPr/>
                    <a:lstStyle/>
                    <a:p>
                      <a:pPr marL="0" marR="0">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Develop a communications strategy that considers the exchange of information with the other ICG CARIBE EWS Working Groups and Task Teams, social media communication platforms and the promotion and distribution of existing CARIBE EWS and other IOC tsunami materials and guides.  </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324" marR="57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WGIV</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CTIC</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324" marR="57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ICG XVII</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324" marR="57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7054964"/>
                  </a:ext>
                </a:extLst>
              </a:tr>
              <a:tr h="606461">
                <a:tc>
                  <a:txBody>
                    <a:bodyPr/>
                    <a:lstStyle/>
                    <a:p>
                      <a:pPr marL="0" marR="0">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Engage social scientists to study tsunami risk perception in the CARIBE EWS, include integration of results of CARIBE WAVE exercises and questionnaires used by other countries and regions.</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57324" marR="57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WGIV</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CTIC</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ITIC-CAR</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324" marR="57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ICG XVII</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324" marR="57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2553258"/>
                  </a:ext>
                </a:extLst>
              </a:tr>
            </a:tbl>
          </a:graphicData>
        </a:graphic>
      </p:graphicFrame>
    </p:spTree>
    <p:extLst>
      <p:ext uri="{BB962C8B-B14F-4D97-AF65-F5344CB8AC3E}">
        <p14:creationId xmlns:p14="http://schemas.microsoft.com/office/powerpoint/2010/main" val="29248895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s-EC" sz="7200" b="1" dirty="0" err="1" smtClean="0"/>
              <a:t>Leadership</a:t>
            </a:r>
            <a:endParaRPr lang="es-EC" sz="7200" b="1" dirty="0"/>
          </a:p>
        </p:txBody>
      </p:sp>
      <p:sp>
        <p:nvSpPr>
          <p:cNvPr id="5" name="Content Placeholder 4"/>
          <p:cNvSpPr>
            <a:spLocks noGrp="1"/>
          </p:cNvSpPr>
          <p:nvPr>
            <p:ph sz="half" idx="1"/>
          </p:nvPr>
        </p:nvSpPr>
        <p:spPr/>
        <p:txBody>
          <a:bodyPr>
            <a:normAutofit/>
          </a:bodyPr>
          <a:lstStyle/>
          <a:p>
            <a:r>
              <a:rPr lang="es-EC" sz="3600" dirty="0" err="1" smtClean="0"/>
              <a:t>Existing</a:t>
            </a:r>
            <a:r>
              <a:rPr lang="es-EC" sz="3600" dirty="0" smtClean="0"/>
              <a:t> and </a:t>
            </a:r>
            <a:r>
              <a:rPr lang="es-EC" sz="3600" dirty="0" err="1" smtClean="0"/>
              <a:t>Outgoing</a:t>
            </a:r>
            <a:endParaRPr lang="es-EC" sz="3600" dirty="0" smtClean="0"/>
          </a:p>
          <a:p>
            <a:pPr lvl="1"/>
            <a:r>
              <a:rPr lang="es-EC" sz="3200" dirty="0" err="1" smtClean="0"/>
              <a:t>Chair</a:t>
            </a:r>
            <a:r>
              <a:rPr lang="es-EC" sz="3200" dirty="0" smtClean="0"/>
              <a:t>:  Christa von Hillebrandt-Andrade</a:t>
            </a:r>
          </a:p>
          <a:p>
            <a:pPr lvl="1"/>
            <a:r>
              <a:rPr lang="es-EC" sz="3200" dirty="0" smtClean="0"/>
              <a:t>Vice </a:t>
            </a:r>
            <a:r>
              <a:rPr lang="es-EC" sz="3200" dirty="0" err="1" smtClean="0"/>
              <a:t>Chair</a:t>
            </a:r>
            <a:r>
              <a:rPr lang="es-EC" sz="3200" dirty="0" smtClean="0"/>
              <a:t> </a:t>
            </a:r>
            <a:r>
              <a:rPr lang="es-EC" sz="3200" dirty="0" err="1" smtClean="0"/>
              <a:t>Awareness</a:t>
            </a:r>
            <a:r>
              <a:rPr lang="es-EC" sz="3200" dirty="0" smtClean="0"/>
              <a:t> – Patrick </a:t>
            </a:r>
            <a:r>
              <a:rPr lang="es-EC" sz="3200" dirty="0" err="1" smtClean="0"/>
              <a:t>Tyburn</a:t>
            </a:r>
            <a:endParaRPr lang="es-EC" sz="3200" dirty="0" smtClean="0"/>
          </a:p>
          <a:p>
            <a:pPr lvl="1"/>
            <a:r>
              <a:rPr lang="es-EC" sz="3200" dirty="0" smtClean="0"/>
              <a:t>Vice </a:t>
            </a:r>
            <a:r>
              <a:rPr lang="es-EC" sz="3200" dirty="0" err="1" smtClean="0"/>
              <a:t>Chair</a:t>
            </a:r>
            <a:r>
              <a:rPr lang="es-EC" sz="3200" dirty="0" smtClean="0"/>
              <a:t> </a:t>
            </a:r>
            <a:r>
              <a:rPr lang="es-EC" sz="3200" dirty="0" err="1" smtClean="0"/>
              <a:t>Resilience</a:t>
            </a:r>
            <a:r>
              <a:rPr lang="es-EC" sz="3200" dirty="0" smtClean="0"/>
              <a:t> – Antonio Aguilar</a:t>
            </a:r>
            <a:endParaRPr lang="es-EC" sz="3200" dirty="0"/>
          </a:p>
        </p:txBody>
      </p:sp>
      <p:sp>
        <p:nvSpPr>
          <p:cNvPr id="6" name="Content Placeholder 5"/>
          <p:cNvSpPr>
            <a:spLocks noGrp="1"/>
          </p:cNvSpPr>
          <p:nvPr>
            <p:ph sz="half" idx="2"/>
          </p:nvPr>
        </p:nvSpPr>
        <p:spPr/>
        <p:txBody>
          <a:bodyPr>
            <a:normAutofit/>
          </a:bodyPr>
          <a:lstStyle/>
          <a:p>
            <a:r>
              <a:rPr lang="es-EC" sz="3600" dirty="0" err="1" smtClean="0"/>
              <a:t>Proposed</a:t>
            </a:r>
            <a:endParaRPr lang="es-EC" sz="3600" dirty="0" smtClean="0"/>
          </a:p>
          <a:p>
            <a:pPr lvl="1"/>
            <a:r>
              <a:rPr lang="es-EC" sz="3200" dirty="0" err="1" smtClean="0"/>
              <a:t>Chair</a:t>
            </a:r>
            <a:r>
              <a:rPr lang="es-EC" sz="3200" dirty="0" smtClean="0"/>
              <a:t>:  Silvia </a:t>
            </a:r>
            <a:r>
              <a:rPr lang="es-EC" sz="3200" dirty="0" err="1" smtClean="0"/>
              <a:t>Chacon</a:t>
            </a:r>
            <a:r>
              <a:rPr lang="es-EC" sz="3200" dirty="0" smtClean="0"/>
              <a:t> Barrantes (Costa Rica)</a:t>
            </a:r>
          </a:p>
          <a:p>
            <a:pPr lvl="1"/>
            <a:r>
              <a:rPr lang="es-EC" sz="3200" dirty="0" smtClean="0"/>
              <a:t>Vice </a:t>
            </a:r>
            <a:r>
              <a:rPr lang="es-EC" sz="3200" dirty="0" err="1" smtClean="0"/>
              <a:t>Chair</a:t>
            </a:r>
            <a:r>
              <a:rPr lang="es-EC" sz="3200" dirty="0" smtClean="0"/>
              <a:t> </a:t>
            </a:r>
            <a:r>
              <a:rPr lang="es-EC" sz="3200" dirty="0" err="1" smtClean="0"/>
              <a:t>Preparedness</a:t>
            </a:r>
            <a:r>
              <a:rPr lang="es-EC" sz="3200" dirty="0" smtClean="0"/>
              <a:t> and Response:  </a:t>
            </a:r>
          </a:p>
          <a:p>
            <a:pPr lvl="1"/>
            <a:r>
              <a:rPr lang="es-EC" sz="3200" dirty="0" smtClean="0"/>
              <a:t>Vice </a:t>
            </a:r>
            <a:r>
              <a:rPr lang="es-EC" sz="3200" dirty="0" err="1" smtClean="0"/>
              <a:t>Chair</a:t>
            </a:r>
            <a:r>
              <a:rPr lang="es-EC" sz="3200" dirty="0" smtClean="0"/>
              <a:t> </a:t>
            </a:r>
            <a:r>
              <a:rPr lang="es-EC" sz="3200" dirty="0" err="1" smtClean="0"/>
              <a:t>Resilience</a:t>
            </a:r>
            <a:r>
              <a:rPr lang="es-EC" sz="3200" dirty="0" smtClean="0"/>
              <a:t>:  </a:t>
            </a:r>
            <a:r>
              <a:rPr lang="es-EC" sz="3200" dirty="0" err="1" smtClean="0"/>
              <a:t>Susan</a:t>
            </a:r>
            <a:r>
              <a:rPr lang="es-EC" sz="3200" dirty="0" smtClean="0"/>
              <a:t> </a:t>
            </a:r>
            <a:r>
              <a:rPr lang="es-EC" sz="3200" dirty="0" err="1" smtClean="0"/>
              <a:t>Hodge</a:t>
            </a:r>
            <a:r>
              <a:rPr lang="es-EC" sz="3200" dirty="0" smtClean="0"/>
              <a:t> (UK – Anguilla)</a:t>
            </a:r>
          </a:p>
          <a:p>
            <a:endParaRPr lang="es-EC" sz="3600" dirty="0"/>
          </a:p>
        </p:txBody>
      </p:sp>
    </p:spTree>
    <p:extLst>
      <p:ext uri="{BB962C8B-B14F-4D97-AF65-F5344CB8AC3E}">
        <p14:creationId xmlns:p14="http://schemas.microsoft.com/office/powerpoint/2010/main" val="1843518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897615"/>
            <a:ext cx="9144000" cy="2387600"/>
          </a:xfrm>
        </p:spPr>
        <p:txBody>
          <a:bodyPr/>
          <a:lstStyle/>
          <a:p>
            <a:r>
              <a:rPr lang="es-EC" b="1" dirty="0" smtClean="0"/>
              <a:t>Gracias – </a:t>
            </a:r>
            <a:r>
              <a:rPr lang="es-EC" b="1" dirty="0" err="1" smtClean="0"/>
              <a:t>Thank</a:t>
            </a:r>
            <a:r>
              <a:rPr lang="es-EC" b="1" dirty="0" smtClean="0"/>
              <a:t> </a:t>
            </a:r>
            <a:r>
              <a:rPr lang="es-EC" b="1" dirty="0" err="1" smtClean="0"/>
              <a:t>you</a:t>
            </a:r>
            <a:r>
              <a:rPr lang="es-EC" b="1" dirty="0" smtClean="0"/>
              <a:t> – </a:t>
            </a:r>
            <a:r>
              <a:rPr lang="es-EC" b="1" dirty="0" err="1" smtClean="0"/>
              <a:t>Merci</a:t>
            </a:r>
            <a:r>
              <a:rPr lang="es-EC" b="1" dirty="0" smtClean="0"/>
              <a:t> – </a:t>
            </a:r>
            <a:r>
              <a:rPr lang="es-EC" b="1" dirty="0" err="1" smtClean="0"/>
              <a:t>Danke</a:t>
            </a:r>
            <a:r>
              <a:rPr lang="es-EC" b="1" dirty="0" smtClean="0"/>
              <a:t> - </a:t>
            </a:r>
            <a:r>
              <a:rPr lang="es-EC" b="1" dirty="0" err="1" smtClean="0"/>
              <a:t>Obrigado</a:t>
            </a:r>
            <a:endParaRPr lang="es-EC" b="1" dirty="0"/>
          </a:p>
        </p:txBody>
      </p:sp>
      <p:sp>
        <p:nvSpPr>
          <p:cNvPr id="3" name="Subtitle 2"/>
          <p:cNvSpPr>
            <a:spLocks noGrp="1"/>
          </p:cNvSpPr>
          <p:nvPr>
            <p:ph type="subTitle" idx="1"/>
          </p:nvPr>
        </p:nvSpPr>
        <p:spPr>
          <a:xfrm>
            <a:off x="1524000" y="4735098"/>
            <a:ext cx="9144000" cy="1655762"/>
          </a:xfrm>
        </p:spPr>
        <p:txBody>
          <a:bodyPr/>
          <a:lstStyle/>
          <a:p>
            <a:r>
              <a:rPr lang="es-EC" dirty="0" smtClean="0"/>
              <a:t>Christa von Hillebrandt-Andrade</a:t>
            </a:r>
          </a:p>
          <a:p>
            <a:r>
              <a:rPr lang="es-EC" dirty="0" smtClean="0"/>
              <a:t>Patrick </a:t>
            </a:r>
            <a:r>
              <a:rPr lang="es-EC" dirty="0" err="1" smtClean="0"/>
              <a:t>Tyburn</a:t>
            </a:r>
            <a:endParaRPr lang="es-EC" dirty="0" smtClean="0"/>
          </a:p>
          <a:p>
            <a:r>
              <a:rPr lang="es-EC" dirty="0" smtClean="0"/>
              <a:t>Antonio Aguilar</a:t>
            </a:r>
            <a:endParaRPr lang="es-EC" dirty="0"/>
          </a:p>
        </p:txBody>
      </p:sp>
      <p:pic>
        <p:nvPicPr>
          <p:cNvPr id="4" name="Picture 3"/>
          <p:cNvPicPr>
            <a:picLocks noChangeAspect="1"/>
          </p:cNvPicPr>
          <p:nvPr/>
        </p:nvPicPr>
        <p:blipFill>
          <a:blip r:embed="rId2"/>
          <a:stretch>
            <a:fillRect/>
          </a:stretch>
        </p:blipFill>
        <p:spPr>
          <a:xfrm>
            <a:off x="5211487" y="764921"/>
            <a:ext cx="1450974" cy="1365622"/>
          </a:xfrm>
          <a:prstGeom prst="rect">
            <a:avLst/>
          </a:prstGeom>
        </p:spPr>
      </p:pic>
    </p:spTree>
    <p:extLst>
      <p:ext uri="{BB962C8B-B14F-4D97-AF65-F5344CB8AC3E}">
        <p14:creationId xmlns:p14="http://schemas.microsoft.com/office/powerpoint/2010/main" val="1557593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dirty="0" err="1" smtClean="0"/>
              <a:t>Introduction</a:t>
            </a:r>
            <a:endParaRPr lang="es-EC" dirty="0"/>
          </a:p>
        </p:txBody>
      </p:sp>
      <p:sp>
        <p:nvSpPr>
          <p:cNvPr id="3" name="Text Placeholder 2"/>
          <p:cNvSpPr>
            <a:spLocks noGrp="1"/>
          </p:cNvSpPr>
          <p:nvPr>
            <p:ph type="body" idx="1"/>
          </p:nvPr>
        </p:nvSpPr>
        <p:spPr/>
        <p:txBody>
          <a:bodyPr/>
          <a:lstStyle/>
          <a:p>
            <a:endParaRPr lang="es-EC"/>
          </a:p>
        </p:txBody>
      </p:sp>
    </p:spTree>
    <p:extLst>
      <p:ext uri="{BB962C8B-B14F-4D97-AF65-F5344CB8AC3E}">
        <p14:creationId xmlns:p14="http://schemas.microsoft.com/office/powerpoint/2010/main" val="32844467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854" y="172516"/>
            <a:ext cx="10515600" cy="453022"/>
          </a:xfrm>
        </p:spPr>
        <p:txBody>
          <a:bodyPr>
            <a:normAutofit fontScale="90000"/>
          </a:bodyPr>
          <a:lstStyle/>
          <a:p>
            <a:r>
              <a:rPr lang="es-EC" b="1" dirty="0" err="1" smtClean="0"/>
              <a:t>Current</a:t>
            </a:r>
            <a:r>
              <a:rPr lang="es-EC" b="1" dirty="0" smtClean="0"/>
              <a:t> </a:t>
            </a:r>
            <a:r>
              <a:rPr lang="es-EC" b="1" dirty="0" err="1" smtClean="0"/>
              <a:t>Terms</a:t>
            </a:r>
            <a:r>
              <a:rPr lang="es-EC" b="1" dirty="0" smtClean="0"/>
              <a:t> of Reference (</a:t>
            </a:r>
            <a:r>
              <a:rPr lang="es-EC" b="1" dirty="0" err="1" smtClean="0"/>
              <a:t>on</a:t>
            </a:r>
            <a:r>
              <a:rPr lang="es-EC" b="1" dirty="0" smtClean="0"/>
              <a:t> meeting </a:t>
            </a:r>
            <a:r>
              <a:rPr lang="es-EC" b="1" dirty="0" err="1" smtClean="0"/>
              <a:t>website</a:t>
            </a:r>
            <a:r>
              <a:rPr lang="es-EC" b="1" dirty="0" smtClean="0"/>
              <a:t>)</a:t>
            </a:r>
            <a:endParaRPr lang="es-EC" b="1" dirty="0"/>
          </a:p>
        </p:txBody>
      </p:sp>
      <p:sp>
        <p:nvSpPr>
          <p:cNvPr id="4" name="Rectangle 1"/>
          <p:cNvSpPr>
            <a:spLocks noGrp="1" noChangeArrowheads="1"/>
          </p:cNvSpPr>
          <p:nvPr>
            <p:ph idx="1"/>
          </p:nvPr>
        </p:nvSpPr>
        <p:spPr bwMode="auto">
          <a:xfrm>
            <a:off x="34856" y="733771"/>
            <a:ext cx="12425196" cy="6124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0850" algn="l"/>
              </a:tabLst>
              <a:defRPr>
                <a:solidFill>
                  <a:schemeClr val="tx1"/>
                </a:solidFill>
                <a:latin typeface="Arial" panose="020B0604020202020204" pitchFamily="34" charset="0"/>
              </a:defRPr>
            </a:lvl1pPr>
            <a:lvl2pPr eaLnBrk="0" fontAlgn="base" hangingPunct="0">
              <a:spcBef>
                <a:spcPct val="0"/>
              </a:spcBef>
              <a:spcAft>
                <a:spcPct val="0"/>
              </a:spcAft>
              <a:tabLst>
                <a:tab pos="450850" algn="l"/>
              </a:tabLst>
              <a:defRPr>
                <a:solidFill>
                  <a:schemeClr val="tx1"/>
                </a:solidFill>
                <a:latin typeface="Arial" panose="020B0604020202020204" pitchFamily="34" charset="0"/>
              </a:defRPr>
            </a:lvl2pPr>
            <a:lvl3pPr eaLnBrk="0" fontAlgn="base" hangingPunct="0">
              <a:spcBef>
                <a:spcPct val="0"/>
              </a:spcBef>
              <a:spcAft>
                <a:spcPct val="0"/>
              </a:spcAft>
              <a:tabLst>
                <a:tab pos="450850" algn="l"/>
              </a:tabLst>
              <a:defRPr>
                <a:solidFill>
                  <a:schemeClr val="tx1"/>
                </a:solidFill>
                <a:latin typeface="Arial" panose="020B0604020202020204" pitchFamily="34" charset="0"/>
              </a:defRPr>
            </a:lvl3pPr>
            <a:lvl4pPr eaLnBrk="0" fontAlgn="base" hangingPunct="0">
              <a:spcBef>
                <a:spcPct val="0"/>
              </a:spcBef>
              <a:spcAft>
                <a:spcPct val="0"/>
              </a:spcAft>
              <a:tabLst>
                <a:tab pos="450850" algn="l"/>
              </a:tabLst>
              <a:defRPr>
                <a:solidFill>
                  <a:schemeClr val="tx1"/>
                </a:solidFill>
                <a:latin typeface="Arial" panose="020B0604020202020204" pitchFamily="34" charset="0"/>
              </a:defRPr>
            </a:lvl4pPr>
            <a:lvl5pPr eaLnBrk="0" fontAlgn="base" hangingPunct="0">
              <a:spcBef>
                <a:spcPct val="0"/>
              </a:spcBef>
              <a:spcAft>
                <a:spcPct val="0"/>
              </a:spcAft>
              <a:tabLst>
                <a:tab pos="450850" algn="l"/>
              </a:tabLst>
              <a:defRPr>
                <a:solidFill>
                  <a:schemeClr val="tx1"/>
                </a:solidFill>
                <a:latin typeface="Arial" panose="020B0604020202020204" pitchFamily="34" charset="0"/>
              </a:defRPr>
            </a:lvl5pPr>
            <a:lvl6pPr eaLnBrk="0" fontAlgn="base" hangingPunct="0">
              <a:spcBef>
                <a:spcPct val="0"/>
              </a:spcBef>
              <a:spcAft>
                <a:spcPct val="0"/>
              </a:spcAft>
              <a:tabLst>
                <a:tab pos="450850" algn="l"/>
              </a:tabLst>
              <a:defRPr>
                <a:solidFill>
                  <a:schemeClr val="tx1"/>
                </a:solidFill>
                <a:latin typeface="Arial" panose="020B0604020202020204" pitchFamily="34" charset="0"/>
              </a:defRPr>
            </a:lvl6pPr>
            <a:lvl7pPr eaLnBrk="0" fontAlgn="base" hangingPunct="0">
              <a:spcBef>
                <a:spcPct val="0"/>
              </a:spcBef>
              <a:spcAft>
                <a:spcPct val="0"/>
              </a:spcAft>
              <a:tabLst>
                <a:tab pos="450850" algn="l"/>
              </a:tabLst>
              <a:defRPr>
                <a:solidFill>
                  <a:schemeClr val="tx1"/>
                </a:solidFill>
                <a:latin typeface="Arial" panose="020B0604020202020204" pitchFamily="34" charset="0"/>
              </a:defRPr>
            </a:lvl7pPr>
            <a:lvl8pPr eaLnBrk="0" fontAlgn="base" hangingPunct="0">
              <a:spcBef>
                <a:spcPct val="0"/>
              </a:spcBef>
              <a:spcAft>
                <a:spcPct val="0"/>
              </a:spcAft>
              <a:tabLst>
                <a:tab pos="450850" algn="l"/>
              </a:tabLst>
              <a:defRPr>
                <a:solidFill>
                  <a:schemeClr val="tx1"/>
                </a:solidFill>
                <a:latin typeface="Arial" panose="020B0604020202020204" pitchFamily="34" charset="0"/>
              </a:defRPr>
            </a:lvl8pPr>
            <a:lvl9pPr eaLnBrk="0" fontAlgn="base" hangingPunct="0">
              <a:spcBef>
                <a:spcPct val="0"/>
              </a:spcBef>
              <a:spcAft>
                <a:spcPct val="0"/>
              </a:spcAft>
              <a:tabLst>
                <a:tab pos="450850"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450850" algn="l"/>
              </a:tabLst>
            </a:pPr>
            <a:r>
              <a:rPr kumimoji="0" lang="en-US" altLang="ja-JP" b="1" i="0" u="none" strike="noStrike" cap="none" normalizeH="0" baseline="0" dirty="0" smtClean="0">
                <a:ln>
                  <a:noFill/>
                </a:ln>
                <a:solidFill>
                  <a:schemeClr val="tx1"/>
                </a:solidFill>
                <a:effectLst/>
                <a:latin typeface="Times New Roman" panose="02020603050405020304" pitchFamily="18" charset="0"/>
                <a:ea typeface="MS Mincho" charset="-128"/>
                <a:cs typeface="Times New Roman" panose="02020603050405020304" pitchFamily="18" charset="0"/>
              </a:rPr>
              <a:t>Established:</a:t>
            </a:r>
            <a:r>
              <a:rPr kumimoji="0" lang="en-US" altLang="ja-JP" b="1" i="0" u="none" strike="noStrike" cap="none" normalizeH="0" dirty="0" smtClean="0">
                <a:ln>
                  <a:noFill/>
                </a:ln>
                <a:solidFill>
                  <a:schemeClr val="tx1"/>
                </a:solidFill>
                <a:effectLst/>
                <a:latin typeface="Times New Roman" panose="02020603050405020304" pitchFamily="18" charset="0"/>
                <a:ea typeface="MS Mincho" charset="-128"/>
                <a:cs typeface="Times New Roman" panose="02020603050405020304" pitchFamily="18" charset="0"/>
              </a:rPr>
              <a:t>  </a:t>
            </a:r>
            <a:r>
              <a:rPr kumimoji="0" lang="en-US" altLang="ja-JP" i="0" u="none" strike="noStrike" cap="none" normalizeH="0" dirty="0" smtClean="0">
                <a:ln>
                  <a:noFill/>
                </a:ln>
                <a:solidFill>
                  <a:schemeClr val="tx1"/>
                </a:solidFill>
                <a:effectLst/>
                <a:latin typeface="Times New Roman" panose="02020603050405020304" pitchFamily="18" charset="0"/>
                <a:ea typeface="MS Mincho" charset="-128"/>
                <a:cs typeface="Times New Roman" panose="02020603050405020304" pitchFamily="18" charset="0"/>
              </a:rPr>
              <a:t>2007</a:t>
            </a:r>
            <a:endParaRPr kumimoji="0" lang="en-US" altLang="ja-JP" i="0" u="none" strike="noStrike" cap="none" normalizeH="0" baseline="0" dirty="0" smtClean="0">
              <a:ln>
                <a:noFill/>
              </a:ln>
              <a:solidFill>
                <a:schemeClr val="tx1"/>
              </a:solidFill>
              <a:effectLst/>
              <a:latin typeface="Times New Roman" panose="02020603050405020304" pitchFamily="18" charset="0"/>
              <a:ea typeface="MS Mincho" charset="-128"/>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450850" algn="l"/>
              </a:tabLst>
            </a:pPr>
            <a:endParaRPr lang="en-US" altLang="ja-JP" b="1" dirty="0">
              <a:latin typeface="Times New Roman" panose="02020603050405020304" pitchFamily="18" charset="0"/>
              <a:ea typeface="MS Mincho" charset="-128"/>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450850" algn="l"/>
              </a:tabLst>
            </a:pPr>
            <a:r>
              <a:rPr kumimoji="0" lang="en-US" altLang="ja-JP" b="1" i="0" u="none" strike="noStrike" cap="none" normalizeH="0" baseline="0" dirty="0" smtClean="0">
                <a:ln>
                  <a:noFill/>
                </a:ln>
                <a:solidFill>
                  <a:schemeClr val="tx1"/>
                </a:solidFill>
                <a:effectLst/>
                <a:latin typeface="Times New Roman" panose="02020603050405020304" pitchFamily="18" charset="0"/>
                <a:ea typeface="MS Mincho" charset="-128"/>
                <a:cs typeface="Times New Roman" panose="02020603050405020304" pitchFamily="18" charset="0"/>
              </a:rPr>
              <a:t>Purpose:</a:t>
            </a:r>
            <a:r>
              <a:rPr kumimoji="0" lang="en-US" altLang="ja-JP" b="0" i="0" u="none" strike="noStrike" cap="none" normalizeH="0" baseline="0" dirty="0" smtClean="0">
                <a:ln>
                  <a:noFill/>
                </a:ln>
                <a:solidFill>
                  <a:schemeClr val="tx1"/>
                </a:solidFill>
                <a:effectLst/>
                <a:latin typeface="Times New Roman" panose="02020603050405020304" pitchFamily="18" charset="0"/>
                <a:ea typeface="MS Mincho" charset="-128"/>
                <a:cs typeface="Times New Roman" panose="02020603050405020304" pitchFamily="18" charset="0"/>
              </a:rPr>
              <a:t> To advise and recommend to the ICG strategies to enhance awareness, </a:t>
            </a:r>
          </a:p>
          <a:p>
            <a:pPr marL="0" marR="0" lvl="0" indent="0" algn="just" defTabSz="914400" rtl="0" eaLnBrk="0" fontAlgn="base" latinLnBrk="0" hangingPunct="0">
              <a:lnSpc>
                <a:spcPct val="100000"/>
              </a:lnSpc>
              <a:spcBef>
                <a:spcPct val="0"/>
              </a:spcBef>
              <a:spcAft>
                <a:spcPct val="0"/>
              </a:spcAft>
              <a:buClrTx/>
              <a:buSzTx/>
              <a:buFontTx/>
              <a:buNone/>
              <a:tabLst>
                <a:tab pos="450850" algn="l"/>
              </a:tabLst>
            </a:pPr>
            <a:r>
              <a:rPr kumimoji="0" lang="en-US" altLang="ja-JP" b="0" i="0" u="none" strike="noStrike" cap="none" normalizeH="0" baseline="0" dirty="0" smtClean="0">
                <a:ln>
                  <a:noFill/>
                </a:ln>
                <a:solidFill>
                  <a:schemeClr val="tx1"/>
                </a:solidFill>
                <a:effectLst/>
                <a:latin typeface="Times New Roman" panose="02020603050405020304" pitchFamily="18" charset="0"/>
                <a:ea typeface="MS Mincho" charset="-128"/>
                <a:cs typeface="Times New Roman" panose="02020603050405020304" pitchFamily="18" charset="0"/>
              </a:rPr>
              <a:t>Education</a:t>
            </a:r>
            <a:r>
              <a:rPr lang="en-US" altLang="ja-JP" u="sng" dirty="0" smtClean="0">
                <a:solidFill>
                  <a:srgbClr val="008080"/>
                </a:solidFill>
                <a:latin typeface="Times New Roman" panose="02020603050405020304" pitchFamily="18" charset="0"/>
                <a:ea typeface="MS Mincho" charset="-128"/>
                <a:cs typeface="Times New Roman" panose="02020603050405020304" pitchFamily="18" charset="0"/>
              </a:rPr>
              <a:t> </a:t>
            </a:r>
            <a:r>
              <a:rPr kumimoji="0" lang="en-US" altLang="ja-JP" b="0" i="0" u="none" strike="noStrike" cap="none" normalizeH="0" baseline="0" dirty="0" smtClean="0">
                <a:ln>
                  <a:noFill/>
                </a:ln>
                <a:solidFill>
                  <a:schemeClr val="tx1"/>
                </a:solidFill>
                <a:effectLst/>
                <a:latin typeface="Times New Roman" panose="02020603050405020304" pitchFamily="18" charset="0"/>
                <a:ea typeface="MS Mincho" charset="-128"/>
                <a:cs typeface="Times New Roman" panose="02020603050405020304" pitchFamily="18" charset="0"/>
              </a:rPr>
              <a:t>and resilience capacities and to develop the necessary recommendations, </a:t>
            </a:r>
          </a:p>
          <a:p>
            <a:pPr marL="0" marR="0" lvl="0" indent="0" algn="just" defTabSz="914400" rtl="0" eaLnBrk="0" fontAlgn="base" latinLnBrk="0" hangingPunct="0">
              <a:lnSpc>
                <a:spcPct val="100000"/>
              </a:lnSpc>
              <a:spcBef>
                <a:spcPct val="0"/>
              </a:spcBef>
              <a:spcAft>
                <a:spcPct val="0"/>
              </a:spcAft>
              <a:buClrTx/>
              <a:buSzTx/>
              <a:buFontTx/>
              <a:buNone/>
              <a:tabLst>
                <a:tab pos="450850" algn="l"/>
              </a:tabLst>
            </a:pPr>
            <a:r>
              <a:rPr kumimoji="0" lang="en-US" altLang="ja-JP" b="0" i="0" u="none" strike="noStrike" cap="none" normalizeH="0" baseline="0" dirty="0" smtClean="0">
                <a:ln>
                  <a:noFill/>
                </a:ln>
                <a:solidFill>
                  <a:schemeClr val="tx1"/>
                </a:solidFill>
                <a:effectLst/>
                <a:latin typeface="Times New Roman" panose="02020603050405020304" pitchFamily="18" charset="0"/>
                <a:ea typeface="MS Mincho" charset="-128"/>
                <a:cs typeface="Times New Roman" panose="02020603050405020304" pitchFamily="18" charset="0"/>
              </a:rPr>
              <a:t>tools and procedures.</a:t>
            </a:r>
            <a:r>
              <a:rPr kumimoji="0" lang="en-US" altLang="ja-JP" b="1" i="0" u="none" strike="noStrike" cap="none" normalizeH="0" baseline="0" dirty="0" smtClean="0">
                <a:ln>
                  <a:noFill/>
                </a:ln>
                <a:solidFill>
                  <a:schemeClr val="tx1"/>
                </a:solidFill>
                <a:effectLst/>
                <a:latin typeface="Times New Roman" panose="02020603050405020304" pitchFamily="18" charset="0"/>
                <a:ea typeface="MS Mincho" charset="-128"/>
                <a:cs typeface="Times New Roman" panose="02020603050405020304" pitchFamily="18" charset="0"/>
              </a:rPr>
              <a:t> </a:t>
            </a:r>
          </a:p>
          <a:p>
            <a:pPr marL="0" marR="0" lvl="0" indent="0" algn="just" defTabSz="914400" rtl="0" eaLnBrk="0" fontAlgn="base" latinLnBrk="0" hangingPunct="0">
              <a:lnSpc>
                <a:spcPct val="100000"/>
              </a:lnSpc>
              <a:spcBef>
                <a:spcPct val="0"/>
              </a:spcBef>
              <a:spcAft>
                <a:spcPct val="0"/>
              </a:spcAft>
              <a:buClrTx/>
              <a:buSzTx/>
              <a:buFontTx/>
              <a:buNone/>
              <a:tabLst>
                <a:tab pos="450850" algn="l"/>
              </a:tabLst>
            </a:pPr>
            <a:endParaRPr kumimoji="0" lang="en-US" altLang="ja-JP" b="1" i="0" u="none" strike="noStrike" cap="none" normalizeH="0" baseline="0" dirty="0" smtClean="0">
              <a:ln>
                <a:noFill/>
              </a:ln>
              <a:solidFill>
                <a:schemeClr val="tx1"/>
              </a:solidFill>
              <a:effectLst/>
              <a:latin typeface="Times New Roman" panose="02020603050405020304" pitchFamily="18" charset="0"/>
              <a:ea typeface="MS Mincho" charset="-128"/>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450850" algn="l"/>
              </a:tabLst>
            </a:pPr>
            <a:r>
              <a:rPr kumimoji="0" lang="en-US" altLang="ja-JP" b="1" i="0" u="none" strike="noStrike" cap="none" normalizeH="0" baseline="0" dirty="0" smtClean="0">
                <a:ln>
                  <a:noFill/>
                </a:ln>
                <a:solidFill>
                  <a:schemeClr val="tx1"/>
                </a:solidFill>
                <a:effectLst/>
                <a:latin typeface="Times New Roman" panose="02020603050405020304" pitchFamily="18" charset="0"/>
                <a:ea typeface="MS Mincho" charset="-128"/>
                <a:cs typeface="Times New Roman" panose="02020603050405020304" pitchFamily="18" charset="0"/>
              </a:rPr>
              <a:t>Functions: </a:t>
            </a:r>
            <a:endParaRPr kumimoji="0" lang="en-US" altLang="ja-JP" sz="24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Char char="•"/>
              <a:tabLst>
                <a:tab pos="450850" algn="l"/>
              </a:tabLst>
            </a:pPr>
            <a:r>
              <a:rPr kumimoji="0" lang="en-US" altLang="ja-JP"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Identify the public awareness and education strategies and tools that the Member </a:t>
            </a:r>
          </a:p>
          <a:p>
            <a:pPr marL="0" marR="0" lvl="0" indent="0" algn="just" defTabSz="914400" rtl="0" eaLnBrk="0" fontAlgn="base" latinLnBrk="0" hangingPunct="0">
              <a:lnSpc>
                <a:spcPct val="100000"/>
              </a:lnSpc>
              <a:spcBef>
                <a:spcPct val="0"/>
              </a:spcBef>
              <a:spcAft>
                <a:spcPct val="0"/>
              </a:spcAft>
              <a:buClrTx/>
              <a:buSzTx/>
              <a:buNone/>
              <a:tabLst>
                <a:tab pos="450850" algn="l"/>
              </a:tabLst>
            </a:pPr>
            <a:r>
              <a:rPr kumimoji="0" lang="en-US" altLang="ja-JP"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States can integrate into their risk reduction and emergency management programs. </a:t>
            </a:r>
            <a:endParaRPr kumimoji="0" lang="en-US" altLang="ja-JP" sz="24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Char char="•"/>
              <a:tabLst>
                <a:tab pos="450850" algn="l"/>
              </a:tabLst>
            </a:pPr>
            <a:r>
              <a:rPr kumimoji="0" lang="en-US" altLang="ja-JP"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Support the development of guidelines for preparedness, response and recovery </a:t>
            </a:r>
          </a:p>
          <a:p>
            <a:pPr marL="0" marR="0" lvl="0" indent="0" algn="just" defTabSz="914400" rtl="0" eaLnBrk="0" fontAlgn="base" latinLnBrk="0" hangingPunct="0">
              <a:lnSpc>
                <a:spcPct val="100000"/>
              </a:lnSpc>
              <a:spcBef>
                <a:spcPct val="0"/>
              </a:spcBef>
              <a:spcAft>
                <a:spcPct val="0"/>
              </a:spcAft>
              <a:buClrTx/>
              <a:buSzTx/>
              <a:buNone/>
              <a:tabLst>
                <a:tab pos="450850" algn="l"/>
              </a:tabLst>
            </a:pPr>
            <a:r>
              <a:rPr kumimoji="0" lang="en-US" altLang="ja-JP"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plans for communities and local governments and </a:t>
            </a:r>
            <a:r>
              <a:rPr kumimoji="0" lang="en-US" altLang="ja-JP"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organisations</a:t>
            </a:r>
            <a:r>
              <a:rPr kumimoji="0" lang="en-US" altLang="ja-JP"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which should </a:t>
            </a:r>
          </a:p>
          <a:p>
            <a:pPr marL="0" marR="0" lvl="0" indent="0" algn="just" defTabSz="914400" rtl="0" eaLnBrk="0" fontAlgn="base" latinLnBrk="0" hangingPunct="0">
              <a:lnSpc>
                <a:spcPct val="100000"/>
              </a:lnSpc>
              <a:spcBef>
                <a:spcPct val="0"/>
              </a:spcBef>
              <a:spcAft>
                <a:spcPct val="0"/>
              </a:spcAft>
              <a:buClrTx/>
              <a:buSzTx/>
              <a:buNone/>
              <a:tabLst>
                <a:tab pos="450850" algn="l"/>
              </a:tabLst>
            </a:pPr>
            <a:r>
              <a:rPr kumimoji="0" lang="en-US" altLang="ja-JP"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include sharing of training and evacuation best practices. </a:t>
            </a:r>
            <a:endParaRPr kumimoji="0" lang="en-US" altLang="ja-JP" sz="24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Char char="•"/>
              <a:tabLst>
                <a:tab pos="450850" algn="l"/>
              </a:tabLst>
            </a:pPr>
            <a:r>
              <a:rPr kumimoji="0" lang="en-US" altLang="ja-JP"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 closely cooperate with the Caribbean Tsunami Information Centre (CTIC) </a:t>
            </a:r>
          </a:p>
          <a:p>
            <a:pPr marL="0" marR="0" lvl="0" indent="0" algn="just" defTabSz="914400" rtl="0" eaLnBrk="0" fontAlgn="base" latinLnBrk="0" hangingPunct="0">
              <a:lnSpc>
                <a:spcPct val="100000"/>
              </a:lnSpc>
              <a:spcBef>
                <a:spcPct val="0"/>
              </a:spcBef>
              <a:spcAft>
                <a:spcPct val="0"/>
              </a:spcAft>
              <a:buClrTx/>
              <a:buSzTx/>
              <a:buNone/>
              <a:tabLst>
                <a:tab pos="450850" algn="l"/>
              </a:tabLst>
            </a:pPr>
            <a:r>
              <a:rPr kumimoji="0" lang="en-US" altLang="ja-JP"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 carrying out its mandate and in the implementation of its program.</a:t>
            </a:r>
            <a:endParaRPr kumimoji="0" lang="en-US" altLang="ja-JP" sz="60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173272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982695" y="690534"/>
            <a:ext cx="4119552" cy="4832092"/>
          </a:xfrm>
          <a:prstGeom prst="rect">
            <a:avLst/>
          </a:prstGeom>
          <a:noFill/>
        </p:spPr>
        <p:txBody>
          <a:bodyPr wrap="square" rtlCol="0">
            <a:spAutoFit/>
          </a:bodyPr>
          <a:lstStyle/>
          <a:p>
            <a:r>
              <a:rPr lang="en-US" sz="2800" dirty="0" smtClean="0"/>
              <a:t>Had 2 Virtual Meetings, other business conducted through Email</a:t>
            </a:r>
          </a:p>
          <a:p>
            <a:r>
              <a:rPr lang="en-US" sz="2800" dirty="0" smtClean="0"/>
              <a:t>At </a:t>
            </a:r>
            <a:r>
              <a:rPr lang="en-US" sz="2800" dirty="0" smtClean="0"/>
              <a:t>ICG XVI need to elect new Chair and 2 Vice Chair (Christa and Patrick have completed their terms and Antonio </a:t>
            </a:r>
            <a:r>
              <a:rPr lang="en-US" sz="2800" dirty="0" smtClean="0"/>
              <a:t>indicated can’t continue.</a:t>
            </a:r>
          </a:p>
          <a:p>
            <a:r>
              <a:rPr lang="en-US" sz="2800" dirty="0" smtClean="0"/>
              <a:t>Need to c</a:t>
            </a:r>
            <a:r>
              <a:rPr lang="en-US" sz="2800" dirty="0" smtClean="0"/>
              <a:t>onfirm </a:t>
            </a:r>
            <a:r>
              <a:rPr lang="en-US" sz="2800" dirty="0" smtClean="0"/>
              <a:t>membership. </a:t>
            </a:r>
            <a:endParaRPr lang="en-US" sz="2800" dirty="0"/>
          </a:p>
        </p:txBody>
      </p:sp>
      <p:graphicFrame>
        <p:nvGraphicFramePr>
          <p:cNvPr id="4" name="Table 3"/>
          <p:cNvGraphicFramePr>
            <a:graphicFrameLocks noGrp="1"/>
          </p:cNvGraphicFramePr>
          <p:nvPr>
            <p:extLst>
              <p:ext uri="{D42A27DB-BD31-4B8C-83A1-F6EECF244321}">
                <p14:modId xmlns:p14="http://schemas.microsoft.com/office/powerpoint/2010/main" val="1788863082"/>
              </p:ext>
            </p:extLst>
          </p:nvPr>
        </p:nvGraphicFramePr>
        <p:xfrm>
          <a:off x="310342" y="690534"/>
          <a:ext cx="7374179" cy="6065520"/>
        </p:xfrm>
        <a:graphic>
          <a:graphicData uri="http://schemas.openxmlformats.org/drawingml/2006/table">
            <a:tbl>
              <a:tblPr/>
              <a:tblGrid>
                <a:gridCol w="7374179">
                  <a:extLst>
                    <a:ext uri="{9D8B030D-6E8A-4147-A177-3AD203B41FA5}">
                      <a16:colId xmlns:a16="http://schemas.microsoft.com/office/drawing/2014/main" val="2168705231"/>
                    </a:ext>
                  </a:extLst>
                </a:gridCol>
              </a:tblGrid>
              <a:tr h="5654848">
                <a:tc>
                  <a:txBody>
                    <a:bodyPr/>
                    <a:lstStyle/>
                    <a:p>
                      <a:pPr rtl="0" fontAlgn="t">
                        <a:spcBef>
                          <a:spcPts val="0"/>
                        </a:spcBef>
                        <a:spcAft>
                          <a:spcPts val="0"/>
                        </a:spcAft>
                      </a:pPr>
                      <a:r>
                        <a:rPr lang="en-US" sz="1400" b="0" i="0" u="sng" dirty="0">
                          <a:solidFill>
                            <a:srgbClr val="000000"/>
                          </a:solidFill>
                          <a:effectLst/>
                          <a:latin typeface="Times New Roman" panose="02020603050405020304" pitchFamily="18" charset="0"/>
                        </a:rPr>
                        <a:t>Membership</a:t>
                      </a:r>
                      <a:r>
                        <a:rPr lang="en-US" sz="1400" b="0" i="0" u="none" strike="noStrike" dirty="0">
                          <a:solidFill>
                            <a:srgbClr val="000000"/>
                          </a:solidFill>
                          <a:effectLst/>
                          <a:latin typeface="Times New Roman" panose="02020603050405020304" pitchFamily="18" charset="0"/>
                        </a:rPr>
                        <a:t>:</a:t>
                      </a:r>
                      <a:endParaRPr lang="en-US" sz="3200" dirty="0">
                        <a:effectLst/>
                      </a:endParaRPr>
                    </a:p>
                    <a:p>
                      <a:pPr rtl="0" fontAlgn="base">
                        <a:spcBef>
                          <a:spcPts val="0"/>
                        </a:spcBef>
                        <a:spcAft>
                          <a:spcPts val="0"/>
                        </a:spcAft>
                        <a:buFont typeface="+mj-lt"/>
                        <a:buAutoNum type="arabicPeriod"/>
                      </a:pPr>
                      <a:r>
                        <a:rPr lang="en-US" sz="1400" b="0" i="0" u="none" strike="noStrike" dirty="0" smtClean="0">
                          <a:solidFill>
                            <a:srgbClr val="000000"/>
                          </a:solidFill>
                          <a:effectLst/>
                          <a:latin typeface="Times New Roman" panose="02020603050405020304" pitchFamily="18" charset="0"/>
                        </a:rPr>
                        <a:t> Christa </a:t>
                      </a:r>
                      <a:r>
                        <a:rPr lang="en-US" sz="1400" b="0" i="0" u="none" strike="noStrike" dirty="0">
                          <a:solidFill>
                            <a:srgbClr val="000000"/>
                          </a:solidFill>
                          <a:effectLst/>
                          <a:latin typeface="Times New Roman" panose="02020603050405020304" pitchFamily="18" charset="0"/>
                        </a:rPr>
                        <a:t>von Hillebrandt-Andrade, Puerto Rico, USA (Chair, 2018-2023</a:t>
                      </a:r>
                      <a:r>
                        <a:rPr lang="en-US" sz="1400" b="0" i="0" u="none" strike="noStrike" dirty="0" smtClean="0">
                          <a:solidFill>
                            <a:srgbClr val="000000"/>
                          </a:solidFill>
                          <a:effectLst/>
                          <a:latin typeface="Times New Roman" panose="02020603050405020304" pitchFamily="18" charset="0"/>
                        </a:rPr>
                        <a:t>)</a:t>
                      </a:r>
                      <a:r>
                        <a:rPr lang="en-US" sz="1400" b="0" i="0" u="none" strike="noStrike" dirty="0" smtClean="0">
                          <a:solidFill>
                            <a:srgbClr val="FF0000"/>
                          </a:solidFill>
                          <a:effectLst/>
                          <a:latin typeface="Times New Roman" panose="02020603050405020304" pitchFamily="18" charset="0"/>
                        </a:rPr>
                        <a:t>*</a:t>
                      </a:r>
                      <a:endParaRPr lang="en-US" sz="1400" b="0" i="0" u="none" strike="noStrike" dirty="0">
                        <a:solidFill>
                          <a:srgbClr val="FF0000"/>
                        </a:solidFill>
                        <a:effectLst/>
                        <a:latin typeface="Times New Roman" panose="02020603050405020304" pitchFamily="18" charset="0"/>
                      </a:endParaRPr>
                    </a:p>
                    <a:p>
                      <a:pPr marL="0" marR="0" lvl="0" indent="0" algn="just" defTabSz="914400" rtl="0" eaLnBrk="1" fontAlgn="base" latinLnBrk="0" hangingPunct="1">
                        <a:lnSpc>
                          <a:spcPct val="100000"/>
                        </a:lnSpc>
                        <a:spcBef>
                          <a:spcPts val="0"/>
                        </a:spcBef>
                        <a:spcAft>
                          <a:spcPts val="0"/>
                        </a:spcAft>
                        <a:buClrTx/>
                        <a:buSzTx/>
                        <a:buFont typeface="+mj-lt"/>
                        <a:buAutoNum type="arabicPeriod"/>
                        <a:tabLst/>
                        <a:defRPr/>
                      </a:pPr>
                      <a:r>
                        <a:rPr lang="en-US" sz="1400" b="0" i="0" u="none" strike="noStrike" dirty="0" smtClean="0">
                          <a:solidFill>
                            <a:srgbClr val="000000"/>
                          </a:solidFill>
                          <a:effectLst/>
                          <a:latin typeface="Times New Roman" panose="02020603050405020304" pitchFamily="18" charset="0"/>
                        </a:rPr>
                        <a:t> Antonio </a:t>
                      </a:r>
                      <a:r>
                        <a:rPr lang="en-US" sz="1400" b="0" i="0" u="none" strike="noStrike" dirty="0">
                          <a:solidFill>
                            <a:srgbClr val="000000"/>
                          </a:solidFill>
                          <a:effectLst/>
                          <a:latin typeface="Times New Roman" panose="02020603050405020304" pitchFamily="18" charset="0"/>
                        </a:rPr>
                        <a:t>Aguilar, FUNVISIS, Venezuela (Vice Chair, </a:t>
                      </a:r>
                      <a:r>
                        <a:rPr lang="en-US" sz="1400" b="0" i="0" u="none" strike="noStrike" dirty="0" smtClean="0">
                          <a:solidFill>
                            <a:srgbClr val="000000"/>
                          </a:solidFill>
                          <a:effectLst/>
                          <a:latin typeface="Times New Roman" panose="02020603050405020304" pitchFamily="18" charset="0"/>
                        </a:rPr>
                        <a:t>2020-2023)</a:t>
                      </a:r>
                      <a:r>
                        <a:rPr lang="en-US" sz="1400" b="0" i="0" u="none" strike="noStrike" dirty="0" smtClean="0">
                          <a:solidFill>
                            <a:srgbClr val="FF0000"/>
                          </a:solidFill>
                          <a:effectLst/>
                          <a:latin typeface="Times New Roman" panose="02020603050405020304" pitchFamily="18" charset="0"/>
                        </a:rPr>
                        <a:t>*</a:t>
                      </a:r>
                      <a:endParaRPr lang="en-US" sz="1400" b="0" i="0" u="none" strike="noStrike" dirty="0">
                        <a:solidFill>
                          <a:srgbClr val="000000"/>
                        </a:solidFill>
                        <a:effectLst/>
                        <a:latin typeface="Times New Roman" panose="02020603050405020304" pitchFamily="18" charset="0"/>
                      </a:endParaRPr>
                    </a:p>
                    <a:p>
                      <a:pPr rtl="0" fontAlgn="base">
                        <a:spcBef>
                          <a:spcPts val="0"/>
                        </a:spcBef>
                        <a:spcAft>
                          <a:spcPts val="0"/>
                        </a:spcAft>
                        <a:buFont typeface="+mj-lt"/>
                        <a:buAutoNum type="arabicPeriod"/>
                      </a:pPr>
                      <a:r>
                        <a:rPr lang="en-US" sz="1400" b="0" i="0" u="none" strike="noStrike" dirty="0" smtClean="0">
                          <a:solidFill>
                            <a:srgbClr val="000000"/>
                          </a:solidFill>
                          <a:effectLst/>
                          <a:latin typeface="Times New Roman" panose="02020603050405020304" pitchFamily="18" charset="0"/>
                        </a:rPr>
                        <a:t>Patrick </a:t>
                      </a:r>
                      <a:r>
                        <a:rPr lang="en-US" sz="1400" b="0" i="0" u="none" strike="noStrike" dirty="0">
                          <a:solidFill>
                            <a:srgbClr val="000000"/>
                          </a:solidFill>
                          <a:effectLst/>
                          <a:latin typeface="Times New Roman" panose="02020603050405020304" pitchFamily="18" charset="0"/>
                        </a:rPr>
                        <a:t>Tyburn, France  (Vice Chair, 2018-2023</a:t>
                      </a:r>
                      <a:r>
                        <a:rPr lang="en-US" sz="1400" b="0" i="0" u="none" strike="noStrike" dirty="0" smtClean="0">
                          <a:solidFill>
                            <a:srgbClr val="000000"/>
                          </a:solidFill>
                          <a:effectLst/>
                          <a:latin typeface="Times New Roman" panose="02020603050405020304" pitchFamily="18" charset="0"/>
                        </a:rPr>
                        <a:t>)</a:t>
                      </a:r>
                      <a:r>
                        <a:rPr lang="en-US" sz="1400" b="0" i="0" u="none" strike="noStrike" dirty="0" smtClean="0">
                          <a:solidFill>
                            <a:srgbClr val="FF0000"/>
                          </a:solidFill>
                          <a:effectLst/>
                          <a:latin typeface="Times New Roman" panose="02020603050405020304" pitchFamily="18" charset="0"/>
                        </a:rPr>
                        <a:t> *</a:t>
                      </a:r>
                      <a:endParaRPr lang="en-US" sz="1400" b="0" i="0" u="none" strike="noStrike" dirty="0">
                        <a:solidFill>
                          <a:srgbClr val="000000"/>
                        </a:solidFill>
                        <a:effectLst/>
                        <a:latin typeface="Times New Roman" panose="02020603050405020304" pitchFamily="18" charset="0"/>
                      </a:endParaRPr>
                    </a:p>
                    <a:p>
                      <a:pPr algn="just" rtl="0" fontAlgn="base">
                        <a:spcBef>
                          <a:spcPts val="0"/>
                        </a:spcBef>
                        <a:spcAft>
                          <a:spcPts val="0"/>
                        </a:spcAft>
                        <a:buFont typeface="+mj-lt"/>
                        <a:buAutoNum type="arabicPeriod"/>
                      </a:pPr>
                      <a:r>
                        <a:rPr lang="en-US" sz="1400" b="0" i="0" u="none" strike="noStrike" dirty="0" smtClean="0">
                          <a:solidFill>
                            <a:srgbClr val="000000"/>
                          </a:solidFill>
                          <a:effectLst/>
                          <a:latin typeface="Times New Roman" panose="02020603050405020304" pitchFamily="18" charset="0"/>
                        </a:rPr>
                        <a:t> Corinne </a:t>
                      </a:r>
                      <a:r>
                        <a:rPr lang="en-US" sz="1400" b="0" i="0" u="none" strike="noStrike" dirty="0" err="1">
                          <a:solidFill>
                            <a:srgbClr val="000000"/>
                          </a:solidFill>
                          <a:effectLst/>
                          <a:latin typeface="Times New Roman" panose="02020603050405020304" pitchFamily="18" charset="0"/>
                        </a:rPr>
                        <a:t>Leysner</a:t>
                      </a:r>
                      <a:r>
                        <a:rPr lang="en-US" sz="1400" b="0" i="0" u="none" strike="noStrike" dirty="0">
                          <a:solidFill>
                            <a:srgbClr val="000000"/>
                          </a:solidFill>
                          <a:effectLst/>
                          <a:latin typeface="Times New Roman" panose="02020603050405020304" pitchFamily="18" charset="0"/>
                        </a:rPr>
                        <a:t>, Curacao </a:t>
                      </a:r>
                    </a:p>
                    <a:p>
                      <a:pPr marL="0" marR="0" lvl="0" indent="0" algn="l" defTabSz="914400" rtl="0" eaLnBrk="1" fontAlgn="base" latinLnBrk="0" hangingPunct="1">
                        <a:lnSpc>
                          <a:spcPct val="100000"/>
                        </a:lnSpc>
                        <a:spcBef>
                          <a:spcPts val="0"/>
                        </a:spcBef>
                        <a:spcAft>
                          <a:spcPts val="0"/>
                        </a:spcAft>
                        <a:buClrTx/>
                        <a:buSzTx/>
                        <a:buFont typeface="+mj-lt"/>
                        <a:buAutoNum type="arabicPeriod"/>
                        <a:tabLst/>
                        <a:defRPr/>
                      </a:pPr>
                      <a:r>
                        <a:rPr lang="en-US" sz="1400" b="0" i="0" u="none" strike="noStrike" dirty="0" smtClean="0">
                          <a:solidFill>
                            <a:srgbClr val="000000"/>
                          </a:solidFill>
                          <a:effectLst/>
                          <a:latin typeface="Times New Roman" panose="02020603050405020304" pitchFamily="18" charset="0"/>
                        </a:rPr>
                        <a:t> John </a:t>
                      </a:r>
                      <a:r>
                        <a:rPr lang="en-US" sz="1400" b="0" i="0" u="none" strike="noStrike" dirty="0">
                          <a:solidFill>
                            <a:srgbClr val="000000"/>
                          </a:solidFill>
                          <a:effectLst/>
                          <a:latin typeface="Times New Roman" panose="02020603050405020304" pitchFamily="18" charset="0"/>
                        </a:rPr>
                        <a:t>Kimbrough, </a:t>
                      </a:r>
                      <a:r>
                        <a:rPr lang="en-US" sz="1400" b="0" i="0" u="none" strike="noStrike" dirty="0" smtClean="0">
                          <a:solidFill>
                            <a:srgbClr val="000000"/>
                          </a:solidFill>
                          <a:effectLst/>
                          <a:latin typeface="Times New Roman" panose="02020603050405020304" pitchFamily="18" charset="0"/>
                        </a:rPr>
                        <a:t>USA</a:t>
                      </a:r>
                      <a:r>
                        <a:rPr lang="en-US" sz="1400" b="0" i="0" u="none" strike="noStrike" dirty="0" smtClean="0">
                          <a:solidFill>
                            <a:srgbClr val="FF0000"/>
                          </a:solidFill>
                          <a:effectLst/>
                          <a:latin typeface="Times New Roman" panose="02020603050405020304" pitchFamily="18" charset="0"/>
                        </a:rPr>
                        <a:t>*</a:t>
                      </a:r>
                      <a:endParaRPr lang="en-US" sz="1400" b="0" i="0" u="none" strike="noStrike" dirty="0">
                        <a:solidFill>
                          <a:srgbClr val="000000"/>
                        </a:solidFill>
                        <a:effectLst/>
                        <a:latin typeface="Times New Roman" panose="02020603050405020304" pitchFamily="18" charset="0"/>
                      </a:endParaRPr>
                    </a:p>
                    <a:p>
                      <a:pPr rtl="0" fontAlgn="base">
                        <a:spcBef>
                          <a:spcPts val="0"/>
                        </a:spcBef>
                        <a:spcAft>
                          <a:spcPts val="0"/>
                        </a:spcAft>
                        <a:buFont typeface="+mj-lt"/>
                        <a:buAutoNum type="arabicPeriod"/>
                      </a:pPr>
                      <a:r>
                        <a:rPr lang="en-US" sz="1400" b="0" i="0" u="none" strike="noStrike" dirty="0" smtClean="0">
                          <a:solidFill>
                            <a:srgbClr val="000000"/>
                          </a:solidFill>
                          <a:effectLst/>
                          <a:latin typeface="Times New Roman" panose="02020603050405020304" pitchFamily="18" charset="0"/>
                        </a:rPr>
                        <a:t> Juan </a:t>
                      </a:r>
                      <a:r>
                        <a:rPr lang="en-US" sz="1400" b="0" i="0" u="none" strike="noStrike" dirty="0">
                          <a:solidFill>
                            <a:srgbClr val="000000"/>
                          </a:solidFill>
                          <a:effectLst/>
                          <a:latin typeface="Times New Roman" panose="02020603050405020304" pitchFamily="18" charset="0"/>
                        </a:rPr>
                        <a:t>Jose Reyes, COPECO, Honduras</a:t>
                      </a:r>
                    </a:p>
                    <a:p>
                      <a:pPr rtl="0" fontAlgn="base">
                        <a:spcBef>
                          <a:spcPts val="0"/>
                        </a:spcBef>
                        <a:spcAft>
                          <a:spcPts val="0"/>
                        </a:spcAft>
                        <a:buFont typeface="+mj-lt"/>
                        <a:buAutoNum type="arabicPeriod"/>
                      </a:pPr>
                      <a:r>
                        <a:rPr lang="en-US" sz="1400" b="0" i="0" u="none" strike="noStrike" dirty="0" smtClean="0">
                          <a:solidFill>
                            <a:srgbClr val="000000"/>
                          </a:solidFill>
                          <a:effectLst/>
                          <a:latin typeface="Times New Roman" panose="02020603050405020304" pitchFamily="18" charset="0"/>
                        </a:rPr>
                        <a:t> Elizabeth </a:t>
                      </a:r>
                      <a:r>
                        <a:rPr lang="en-US" sz="1400" b="0" i="0" u="none" strike="noStrike" dirty="0">
                          <a:solidFill>
                            <a:srgbClr val="000000"/>
                          </a:solidFill>
                          <a:effectLst/>
                          <a:latin typeface="Times New Roman" panose="02020603050405020304" pitchFamily="18" charset="0"/>
                        </a:rPr>
                        <a:t>Riley (or her nominee), CDEMA</a:t>
                      </a:r>
                    </a:p>
                    <a:p>
                      <a:pPr rtl="0" fontAlgn="base">
                        <a:spcBef>
                          <a:spcPts val="0"/>
                        </a:spcBef>
                        <a:spcAft>
                          <a:spcPts val="0"/>
                        </a:spcAft>
                        <a:buFont typeface="+mj-lt"/>
                        <a:buAutoNum type="arabicPeriod"/>
                      </a:pPr>
                      <a:r>
                        <a:rPr lang="en-US" sz="1400" b="0" i="0" u="none" strike="noStrike" dirty="0" smtClean="0">
                          <a:solidFill>
                            <a:srgbClr val="000000"/>
                          </a:solidFill>
                          <a:effectLst/>
                          <a:latin typeface="Times New Roman" panose="02020603050405020304" pitchFamily="18" charset="0"/>
                        </a:rPr>
                        <a:t> Raul </a:t>
                      </a:r>
                      <a:r>
                        <a:rPr lang="en-US" sz="1400" b="0" i="0" u="none" strike="noStrike" dirty="0">
                          <a:solidFill>
                            <a:srgbClr val="000000"/>
                          </a:solidFill>
                          <a:effectLst/>
                          <a:latin typeface="Times New Roman" panose="02020603050405020304" pitchFamily="18" charset="0"/>
                        </a:rPr>
                        <a:t>Salazar </a:t>
                      </a:r>
                      <a:r>
                        <a:rPr lang="en-US" sz="1400" b="0" i="0" u="none" strike="noStrike" dirty="0" smtClean="0">
                          <a:solidFill>
                            <a:srgbClr val="000000"/>
                          </a:solidFill>
                          <a:effectLst/>
                          <a:latin typeface="Times New Roman" panose="02020603050405020304" pitchFamily="18" charset="0"/>
                        </a:rPr>
                        <a:t>(Jair Torres, in representation), UN Office for Disaster Risk Reduction (UNDRR)</a:t>
                      </a:r>
                      <a:r>
                        <a:rPr lang="en-US" sz="1400" b="0" i="0" u="none" strike="noStrike" baseline="0" dirty="0" smtClean="0">
                          <a:solidFill>
                            <a:srgbClr val="000000"/>
                          </a:solidFill>
                          <a:effectLst/>
                          <a:latin typeface="Times New Roman" panose="02020603050405020304" pitchFamily="18" charset="0"/>
                        </a:rPr>
                        <a:t> </a:t>
                      </a:r>
                      <a:r>
                        <a:rPr lang="en-US" sz="1400" b="0" i="0" u="none" strike="noStrike" dirty="0" smtClean="0">
                          <a:solidFill>
                            <a:srgbClr val="000000"/>
                          </a:solidFill>
                          <a:effectLst/>
                          <a:latin typeface="Times New Roman" panose="02020603050405020304" pitchFamily="18" charset="0"/>
                        </a:rPr>
                        <a:t>Regional Office for the Americas and the Caribbean</a:t>
                      </a:r>
                      <a:r>
                        <a:rPr lang="en-US" sz="1400" b="0" i="0" u="none" strike="noStrike" dirty="0" smtClean="0">
                          <a:solidFill>
                            <a:srgbClr val="FF0000"/>
                          </a:solidFill>
                          <a:effectLst/>
                          <a:latin typeface="Times New Roman" panose="02020603050405020304" pitchFamily="18" charset="0"/>
                        </a:rPr>
                        <a:t>*</a:t>
                      </a:r>
                      <a:endParaRPr lang="en-US" sz="1400" b="0" i="0" u="none" strike="noStrike" dirty="0" smtClean="0">
                        <a:solidFill>
                          <a:srgbClr val="000000"/>
                        </a:solidFill>
                        <a:effectLst/>
                        <a:latin typeface="Times New Roman" panose="02020603050405020304" pitchFamily="18" charset="0"/>
                      </a:endParaRPr>
                    </a:p>
                    <a:p>
                      <a:pPr rtl="0" fontAlgn="base">
                        <a:spcBef>
                          <a:spcPts val="0"/>
                        </a:spcBef>
                        <a:spcAft>
                          <a:spcPts val="0"/>
                        </a:spcAft>
                        <a:buFont typeface="+mj-lt"/>
                        <a:buAutoNum type="arabicPeriod"/>
                      </a:pPr>
                      <a:r>
                        <a:rPr lang="en-US" sz="1400" b="0" i="0" u="none" strike="noStrike" dirty="0" smtClean="0">
                          <a:solidFill>
                            <a:srgbClr val="000000"/>
                          </a:solidFill>
                          <a:effectLst/>
                          <a:latin typeface="Times New Roman" panose="02020603050405020304" pitchFamily="18" charset="0"/>
                        </a:rPr>
                        <a:t> Claudia </a:t>
                      </a:r>
                      <a:r>
                        <a:rPr lang="en-US" sz="1400" b="0" i="0" u="none" strike="noStrike" dirty="0">
                          <a:solidFill>
                            <a:srgbClr val="000000"/>
                          </a:solidFill>
                          <a:effectLst/>
                          <a:latin typeface="Times New Roman" panose="02020603050405020304" pitchFamily="18" charset="0"/>
                        </a:rPr>
                        <a:t>Herrera </a:t>
                      </a:r>
                      <a:r>
                        <a:rPr lang="en-US" sz="1400" b="0" i="0" u="none" strike="noStrike" dirty="0" err="1">
                          <a:solidFill>
                            <a:srgbClr val="000000"/>
                          </a:solidFill>
                          <a:effectLst/>
                          <a:latin typeface="Times New Roman" panose="02020603050405020304" pitchFamily="18" charset="0"/>
                        </a:rPr>
                        <a:t>Melgar</a:t>
                      </a:r>
                      <a:r>
                        <a:rPr lang="en-US" sz="1400" b="0" i="0" u="none" strike="noStrike" dirty="0">
                          <a:solidFill>
                            <a:srgbClr val="000000"/>
                          </a:solidFill>
                          <a:effectLst/>
                          <a:latin typeface="Times New Roman" panose="02020603050405020304" pitchFamily="18" charset="0"/>
                        </a:rPr>
                        <a:t>,  CEPREDENAC</a:t>
                      </a:r>
                    </a:p>
                    <a:p>
                      <a:pPr rtl="0" fontAlgn="base">
                        <a:spcBef>
                          <a:spcPts val="0"/>
                        </a:spcBef>
                        <a:spcAft>
                          <a:spcPts val="0"/>
                        </a:spcAft>
                        <a:buFont typeface="+mj-lt"/>
                        <a:buAutoNum type="arabicPeriod"/>
                      </a:pPr>
                      <a:r>
                        <a:rPr lang="en-US" sz="1400" b="0" i="0" u="none" strike="noStrike" dirty="0" smtClean="0">
                          <a:solidFill>
                            <a:srgbClr val="000000"/>
                          </a:solidFill>
                          <a:effectLst/>
                          <a:latin typeface="Times New Roman" panose="02020603050405020304" pitchFamily="18" charset="0"/>
                        </a:rPr>
                        <a:t> Stacey </a:t>
                      </a:r>
                      <a:r>
                        <a:rPr lang="en-US" sz="1400" b="0" i="0" u="none" strike="noStrike" dirty="0">
                          <a:solidFill>
                            <a:srgbClr val="000000"/>
                          </a:solidFill>
                          <a:effectLst/>
                          <a:latin typeface="Times New Roman" panose="02020603050405020304" pitchFamily="18" charset="0"/>
                        </a:rPr>
                        <a:t>Edwards, Seismic Research Center, Trinidad and </a:t>
                      </a:r>
                      <a:r>
                        <a:rPr lang="en-US" sz="1400" b="0" i="0" u="none" strike="noStrike" dirty="0" smtClean="0">
                          <a:solidFill>
                            <a:srgbClr val="000000"/>
                          </a:solidFill>
                          <a:effectLst/>
                          <a:latin typeface="Times New Roman" panose="02020603050405020304" pitchFamily="18" charset="0"/>
                        </a:rPr>
                        <a:t>Tobago</a:t>
                      </a:r>
                      <a:r>
                        <a:rPr lang="en-US" sz="1400" b="0" i="0" u="none" strike="noStrike" dirty="0" smtClean="0">
                          <a:solidFill>
                            <a:srgbClr val="FF0000"/>
                          </a:solidFill>
                          <a:effectLst/>
                          <a:latin typeface="Times New Roman" panose="02020603050405020304" pitchFamily="18" charset="0"/>
                        </a:rPr>
                        <a:t>*</a:t>
                      </a:r>
                      <a:endParaRPr lang="en-US" sz="1400" b="0" i="0" u="none" strike="noStrike" dirty="0">
                        <a:solidFill>
                          <a:srgbClr val="000000"/>
                        </a:solidFill>
                        <a:effectLst/>
                        <a:latin typeface="Times New Roman" panose="02020603050405020304" pitchFamily="18" charset="0"/>
                      </a:endParaRPr>
                    </a:p>
                    <a:p>
                      <a:pPr rtl="0" fontAlgn="base">
                        <a:spcBef>
                          <a:spcPts val="0"/>
                        </a:spcBef>
                        <a:spcAft>
                          <a:spcPts val="0"/>
                        </a:spcAft>
                        <a:buFont typeface="+mj-lt"/>
                        <a:buAutoNum type="arabicPeriod"/>
                      </a:pPr>
                      <a:r>
                        <a:rPr lang="en-US" sz="1400" b="0" i="0" u="none" strike="noStrike" dirty="0" smtClean="0">
                          <a:solidFill>
                            <a:srgbClr val="000000"/>
                          </a:solidFill>
                          <a:effectLst/>
                          <a:latin typeface="Times New Roman" panose="02020603050405020304" pitchFamily="18" charset="0"/>
                        </a:rPr>
                        <a:t> Paul </a:t>
                      </a:r>
                      <a:r>
                        <a:rPr lang="en-US" sz="1400" b="0" i="0" u="none" strike="noStrike" dirty="0">
                          <a:solidFill>
                            <a:srgbClr val="000000"/>
                          </a:solidFill>
                          <a:effectLst/>
                          <a:latin typeface="Times New Roman" panose="02020603050405020304" pitchFamily="18" charset="0"/>
                        </a:rPr>
                        <a:t>Martens, Sint Maarten</a:t>
                      </a:r>
                    </a:p>
                    <a:p>
                      <a:pPr rtl="0" fontAlgn="base">
                        <a:spcBef>
                          <a:spcPts val="0"/>
                        </a:spcBef>
                        <a:spcAft>
                          <a:spcPts val="0"/>
                        </a:spcAft>
                        <a:buFont typeface="+mj-lt"/>
                        <a:buAutoNum type="arabicPeriod"/>
                      </a:pPr>
                      <a:r>
                        <a:rPr lang="en-US" sz="1400" b="0" i="0" u="none" strike="noStrike" dirty="0" smtClean="0">
                          <a:solidFill>
                            <a:srgbClr val="000000"/>
                          </a:solidFill>
                          <a:effectLst/>
                          <a:latin typeface="Times New Roman" panose="02020603050405020304" pitchFamily="18" charset="0"/>
                        </a:rPr>
                        <a:t> Wagner </a:t>
                      </a:r>
                      <a:r>
                        <a:rPr lang="en-US" sz="1400" b="0" i="0" u="none" strike="noStrike" dirty="0">
                          <a:solidFill>
                            <a:srgbClr val="000000"/>
                          </a:solidFill>
                          <a:effectLst/>
                          <a:latin typeface="Times New Roman" panose="02020603050405020304" pitchFamily="18" charset="0"/>
                        </a:rPr>
                        <a:t>Rivera, ONAMET, Dominican </a:t>
                      </a:r>
                      <a:r>
                        <a:rPr lang="en-US" sz="1400" b="0" i="0" u="none" strike="noStrike" dirty="0" smtClean="0">
                          <a:solidFill>
                            <a:srgbClr val="000000"/>
                          </a:solidFill>
                          <a:effectLst/>
                          <a:latin typeface="Times New Roman" panose="02020603050405020304" pitchFamily="18" charset="0"/>
                        </a:rPr>
                        <a:t>Republic</a:t>
                      </a:r>
                      <a:r>
                        <a:rPr lang="en-US" sz="1400" b="0" i="0" u="none" strike="noStrike" dirty="0" smtClean="0">
                          <a:solidFill>
                            <a:srgbClr val="FF0000"/>
                          </a:solidFill>
                          <a:effectLst/>
                          <a:latin typeface="Times New Roman" panose="02020603050405020304" pitchFamily="18" charset="0"/>
                        </a:rPr>
                        <a:t>*</a:t>
                      </a:r>
                      <a:endParaRPr lang="en-US" sz="1400" b="0" i="0" u="none" strike="noStrike" dirty="0">
                        <a:solidFill>
                          <a:srgbClr val="000000"/>
                        </a:solidFill>
                        <a:effectLst/>
                        <a:latin typeface="Times New Roman" panose="02020603050405020304" pitchFamily="18" charset="0"/>
                      </a:endParaRPr>
                    </a:p>
                    <a:p>
                      <a:pPr rtl="0" fontAlgn="base">
                        <a:spcBef>
                          <a:spcPts val="0"/>
                        </a:spcBef>
                        <a:spcAft>
                          <a:spcPts val="0"/>
                        </a:spcAft>
                        <a:buFont typeface="+mj-lt"/>
                        <a:buAutoNum type="arabicPeriod"/>
                      </a:pPr>
                      <a:r>
                        <a:rPr lang="en-US" sz="1400" b="0" i="0" u="none" strike="noStrike" dirty="0" smtClean="0">
                          <a:solidFill>
                            <a:srgbClr val="000000"/>
                          </a:solidFill>
                          <a:effectLst/>
                          <a:latin typeface="Times New Roman" panose="02020603050405020304" pitchFamily="18" charset="0"/>
                        </a:rPr>
                        <a:t> </a:t>
                      </a:r>
                      <a:r>
                        <a:rPr lang="en-US" sz="1400" b="0" i="0" u="none" strike="noStrike" dirty="0" err="1" smtClean="0">
                          <a:solidFill>
                            <a:srgbClr val="000000"/>
                          </a:solidFill>
                          <a:effectLst/>
                          <a:latin typeface="Times New Roman" panose="02020603050405020304" pitchFamily="18" charset="0"/>
                        </a:rPr>
                        <a:t>Jasen</a:t>
                      </a:r>
                      <a:r>
                        <a:rPr lang="en-US" sz="1400" b="0" i="0" u="none" strike="noStrike" dirty="0" smtClean="0">
                          <a:solidFill>
                            <a:srgbClr val="000000"/>
                          </a:solidFill>
                          <a:effectLst/>
                          <a:latin typeface="Times New Roman" panose="02020603050405020304" pitchFamily="18" charset="0"/>
                        </a:rPr>
                        <a:t> </a:t>
                      </a:r>
                      <a:r>
                        <a:rPr lang="en-US" sz="1400" b="0" i="0" u="none" strike="noStrike" dirty="0">
                          <a:solidFill>
                            <a:srgbClr val="000000"/>
                          </a:solidFill>
                          <a:effectLst/>
                          <a:latin typeface="Times New Roman" panose="02020603050405020304" pitchFamily="18" charset="0"/>
                        </a:rPr>
                        <a:t>Penn, British Virgin Islands, UK</a:t>
                      </a:r>
                    </a:p>
                    <a:p>
                      <a:pPr rtl="0" fontAlgn="base">
                        <a:spcBef>
                          <a:spcPts val="0"/>
                        </a:spcBef>
                        <a:spcAft>
                          <a:spcPts val="0"/>
                        </a:spcAft>
                        <a:buFont typeface="+mj-lt"/>
                        <a:buAutoNum type="arabicPeriod"/>
                      </a:pPr>
                      <a:r>
                        <a:rPr lang="en-US" sz="1400" b="0" i="0" u="none" strike="noStrike" dirty="0" smtClean="0">
                          <a:solidFill>
                            <a:srgbClr val="000000"/>
                          </a:solidFill>
                          <a:effectLst/>
                          <a:latin typeface="Times New Roman" panose="02020603050405020304" pitchFamily="18" charset="0"/>
                        </a:rPr>
                        <a:t> Kerry </a:t>
                      </a:r>
                      <a:r>
                        <a:rPr lang="en-US" sz="1400" b="0" i="0" u="none" strike="noStrike" dirty="0">
                          <a:solidFill>
                            <a:srgbClr val="000000"/>
                          </a:solidFill>
                          <a:effectLst/>
                          <a:latin typeface="Times New Roman" panose="02020603050405020304" pitchFamily="18" charset="0"/>
                        </a:rPr>
                        <a:t>Hinds, Department of Emergency Management, Barbados</a:t>
                      </a:r>
                    </a:p>
                    <a:p>
                      <a:pPr rtl="0" fontAlgn="base">
                        <a:spcBef>
                          <a:spcPts val="0"/>
                        </a:spcBef>
                        <a:spcAft>
                          <a:spcPts val="0"/>
                        </a:spcAft>
                        <a:buFont typeface="+mj-lt"/>
                        <a:buAutoNum type="arabicPeriod"/>
                      </a:pPr>
                      <a:r>
                        <a:rPr lang="en-US" sz="1400" b="0" i="0" u="none" strike="noStrike" dirty="0" smtClean="0">
                          <a:solidFill>
                            <a:srgbClr val="000000"/>
                          </a:solidFill>
                          <a:effectLst/>
                          <a:latin typeface="Times New Roman" panose="02020603050405020304" pitchFamily="18" charset="0"/>
                        </a:rPr>
                        <a:t> Julia </a:t>
                      </a:r>
                      <a:r>
                        <a:rPr lang="en-US" sz="1400" b="0" i="0" u="none" strike="noStrike" dirty="0">
                          <a:solidFill>
                            <a:srgbClr val="000000"/>
                          </a:solidFill>
                          <a:effectLst/>
                          <a:latin typeface="Times New Roman" panose="02020603050405020304" pitchFamily="18" charset="0"/>
                        </a:rPr>
                        <a:t>Rawlins-Bentham, Government Information Service, Barbados</a:t>
                      </a:r>
                    </a:p>
                    <a:p>
                      <a:pPr rtl="0" fontAlgn="base">
                        <a:spcBef>
                          <a:spcPts val="0"/>
                        </a:spcBef>
                        <a:spcAft>
                          <a:spcPts val="0"/>
                        </a:spcAft>
                        <a:buFont typeface="+mj-lt"/>
                        <a:buAutoNum type="arabicPeriod"/>
                      </a:pPr>
                      <a:r>
                        <a:rPr lang="en-US" sz="1400" b="0" i="0" u="none" strike="noStrike" dirty="0" smtClean="0">
                          <a:solidFill>
                            <a:srgbClr val="000000"/>
                          </a:solidFill>
                          <a:effectLst/>
                          <a:latin typeface="Times New Roman" panose="02020603050405020304" pitchFamily="18" charset="0"/>
                        </a:rPr>
                        <a:t> Susan </a:t>
                      </a:r>
                      <a:r>
                        <a:rPr lang="en-US" sz="1400" b="0" i="0" u="none" strike="noStrike" dirty="0">
                          <a:solidFill>
                            <a:srgbClr val="000000"/>
                          </a:solidFill>
                          <a:effectLst/>
                          <a:latin typeface="Times New Roman" panose="02020603050405020304" pitchFamily="18" charset="0"/>
                        </a:rPr>
                        <a:t>Hodge, Department of Disaster Management, Anguilla, </a:t>
                      </a:r>
                      <a:r>
                        <a:rPr lang="en-US" sz="1400" b="0" i="0" u="none" strike="noStrike" dirty="0" smtClean="0">
                          <a:solidFill>
                            <a:srgbClr val="000000"/>
                          </a:solidFill>
                          <a:effectLst/>
                          <a:latin typeface="Times New Roman" panose="02020603050405020304" pitchFamily="18" charset="0"/>
                        </a:rPr>
                        <a:t>UK</a:t>
                      </a:r>
                      <a:r>
                        <a:rPr lang="en-US" sz="1400" b="0" i="0" u="none" strike="noStrike" dirty="0" smtClean="0">
                          <a:solidFill>
                            <a:srgbClr val="FF0000"/>
                          </a:solidFill>
                          <a:effectLst/>
                          <a:latin typeface="Times New Roman" panose="02020603050405020304" pitchFamily="18" charset="0"/>
                        </a:rPr>
                        <a:t>*</a:t>
                      </a:r>
                      <a:endParaRPr lang="en-US" sz="1400" b="0" i="0" u="none" strike="noStrike" dirty="0">
                        <a:solidFill>
                          <a:srgbClr val="000000"/>
                        </a:solidFill>
                        <a:effectLst/>
                        <a:latin typeface="Times New Roman" panose="02020603050405020304" pitchFamily="18" charset="0"/>
                      </a:endParaRPr>
                    </a:p>
                    <a:p>
                      <a:pPr rtl="0" fontAlgn="base">
                        <a:spcBef>
                          <a:spcPts val="0"/>
                        </a:spcBef>
                        <a:spcAft>
                          <a:spcPts val="0"/>
                        </a:spcAft>
                        <a:buFont typeface="+mj-lt"/>
                        <a:buAutoNum type="arabicPeriod"/>
                      </a:pPr>
                      <a:r>
                        <a:rPr lang="en-US" sz="1400" b="0" i="0" u="none" strike="noStrike" dirty="0" smtClean="0">
                          <a:solidFill>
                            <a:srgbClr val="000000"/>
                          </a:solidFill>
                          <a:effectLst/>
                          <a:latin typeface="Times New Roman" panose="02020603050405020304" pitchFamily="18" charset="0"/>
                        </a:rPr>
                        <a:t> Fabio </a:t>
                      </a:r>
                      <a:r>
                        <a:rPr lang="en-US" sz="1400" b="0" i="0" u="none" strike="noStrike" dirty="0">
                          <a:solidFill>
                            <a:srgbClr val="000000"/>
                          </a:solidFill>
                          <a:effectLst/>
                          <a:latin typeface="Times New Roman" panose="02020603050405020304" pitchFamily="18" charset="0"/>
                        </a:rPr>
                        <a:t>Rivera, Universidad Nacional, Costa </a:t>
                      </a:r>
                      <a:r>
                        <a:rPr lang="en-US" sz="1400" b="0" i="0" u="none" strike="noStrike" dirty="0" smtClean="0">
                          <a:solidFill>
                            <a:srgbClr val="000000"/>
                          </a:solidFill>
                          <a:effectLst/>
                          <a:latin typeface="Times New Roman" panose="02020603050405020304" pitchFamily="18" charset="0"/>
                        </a:rPr>
                        <a:t>Rica</a:t>
                      </a:r>
                      <a:r>
                        <a:rPr lang="en-US" sz="1400" b="0" i="0" u="none" strike="noStrike" dirty="0" smtClean="0">
                          <a:solidFill>
                            <a:srgbClr val="FF0000"/>
                          </a:solidFill>
                          <a:effectLst/>
                          <a:latin typeface="Times New Roman" panose="02020603050405020304" pitchFamily="18" charset="0"/>
                        </a:rPr>
                        <a:t>*</a:t>
                      </a:r>
                      <a:endParaRPr lang="en-US" sz="1400" b="0" i="0" u="none" strike="noStrike" dirty="0">
                        <a:solidFill>
                          <a:srgbClr val="000000"/>
                        </a:solidFill>
                        <a:effectLst/>
                        <a:latin typeface="Times New Roman" panose="02020603050405020304" pitchFamily="18" charset="0"/>
                      </a:endParaRPr>
                    </a:p>
                    <a:p>
                      <a:pPr algn="just" rtl="0" fontAlgn="base">
                        <a:spcBef>
                          <a:spcPts val="0"/>
                        </a:spcBef>
                        <a:spcAft>
                          <a:spcPts val="0"/>
                        </a:spcAft>
                        <a:buFont typeface="+mj-lt"/>
                        <a:buAutoNum type="arabicPeriod"/>
                      </a:pPr>
                      <a:r>
                        <a:rPr lang="en-US" sz="1400" b="0" i="0" u="none" strike="noStrike" dirty="0" smtClean="0">
                          <a:solidFill>
                            <a:srgbClr val="000000"/>
                          </a:solidFill>
                          <a:effectLst/>
                          <a:latin typeface="Times New Roman" panose="02020603050405020304" pitchFamily="18" charset="0"/>
                        </a:rPr>
                        <a:t> Gregory </a:t>
                      </a:r>
                      <a:r>
                        <a:rPr lang="en-US" sz="1400" b="0" i="0" u="none" strike="noStrike" dirty="0">
                          <a:solidFill>
                            <a:srgbClr val="000000"/>
                          </a:solidFill>
                          <a:effectLst/>
                          <a:latin typeface="Times New Roman" panose="02020603050405020304" pitchFamily="18" charset="0"/>
                        </a:rPr>
                        <a:t>Jabol, </a:t>
                      </a:r>
                      <a:r>
                        <a:rPr lang="en-US" sz="1400" b="0" i="0" u="none" strike="noStrike" dirty="0" err="1">
                          <a:solidFill>
                            <a:srgbClr val="000000"/>
                          </a:solidFill>
                          <a:effectLst/>
                          <a:latin typeface="Times New Roman" panose="02020603050405020304" pitchFamily="18" charset="0"/>
                        </a:rPr>
                        <a:t>Collectivité</a:t>
                      </a:r>
                      <a:r>
                        <a:rPr lang="en-US" sz="1400" b="0" i="0" u="none" strike="noStrike" dirty="0">
                          <a:solidFill>
                            <a:srgbClr val="000000"/>
                          </a:solidFill>
                          <a:effectLst/>
                          <a:latin typeface="Times New Roman" panose="02020603050405020304" pitchFamily="18" charset="0"/>
                        </a:rPr>
                        <a:t> </a:t>
                      </a:r>
                      <a:r>
                        <a:rPr lang="en-US" sz="1400" b="0" i="0" u="none" strike="noStrike" dirty="0" err="1">
                          <a:solidFill>
                            <a:srgbClr val="000000"/>
                          </a:solidFill>
                          <a:effectLst/>
                          <a:latin typeface="Times New Roman" panose="02020603050405020304" pitchFamily="18" charset="0"/>
                        </a:rPr>
                        <a:t>Territoriale</a:t>
                      </a:r>
                      <a:r>
                        <a:rPr lang="en-US" sz="1400" b="0" i="0" u="none" strike="noStrike" dirty="0">
                          <a:solidFill>
                            <a:srgbClr val="000000"/>
                          </a:solidFill>
                          <a:effectLst/>
                          <a:latin typeface="Times New Roman" panose="02020603050405020304" pitchFamily="18" charset="0"/>
                        </a:rPr>
                        <a:t> de </a:t>
                      </a:r>
                      <a:r>
                        <a:rPr lang="en-US" sz="1400" b="0" i="0" u="none" strike="noStrike" dirty="0" err="1">
                          <a:solidFill>
                            <a:srgbClr val="000000"/>
                          </a:solidFill>
                          <a:effectLst/>
                          <a:latin typeface="Times New Roman" panose="02020603050405020304" pitchFamily="18" charset="0"/>
                        </a:rPr>
                        <a:t>Guyane</a:t>
                      </a:r>
                      <a:r>
                        <a:rPr lang="en-US" sz="1400" b="0" i="0" u="none" strike="noStrike" dirty="0">
                          <a:solidFill>
                            <a:srgbClr val="000000"/>
                          </a:solidFill>
                          <a:effectLst/>
                          <a:latin typeface="Times New Roman" panose="02020603050405020304" pitchFamily="18" charset="0"/>
                        </a:rPr>
                        <a:t>, France (Pending Confirmation).</a:t>
                      </a:r>
                    </a:p>
                    <a:p>
                      <a:pPr algn="just" rtl="0" fontAlgn="base">
                        <a:spcBef>
                          <a:spcPts val="0"/>
                        </a:spcBef>
                        <a:spcAft>
                          <a:spcPts val="0"/>
                        </a:spcAft>
                        <a:buFont typeface="+mj-lt"/>
                        <a:buAutoNum type="arabicPeriod"/>
                      </a:pPr>
                      <a:r>
                        <a:rPr lang="en-US" sz="1400" b="0" i="0" u="none" strike="noStrike" dirty="0" smtClean="0">
                          <a:solidFill>
                            <a:srgbClr val="000000"/>
                          </a:solidFill>
                          <a:effectLst/>
                          <a:latin typeface="Times New Roman" panose="02020603050405020304" pitchFamily="18" charset="0"/>
                        </a:rPr>
                        <a:t> Marie-</a:t>
                      </a:r>
                      <a:r>
                        <a:rPr lang="en-US" sz="1400" b="0" i="0" u="none" strike="noStrike" dirty="0" err="1" smtClean="0">
                          <a:solidFill>
                            <a:srgbClr val="000000"/>
                          </a:solidFill>
                          <a:effectLst/>
                          <a:latin typeface="Times New Roman" panose="02020603050405020304" pitchFamily="18" charset="0"/>
                        </a:rPr>
                        <a:t>Noëlle</a:t>
                      </a:r>
                      <a:r>
                        <a:rPr lang="en-US" sz="1400" b="0" i="0" u="none" strike="noStrike" dirty="0" smtClean="0">
                          <a:solidFill>
                            <a:srgbClr val="000000"/>
                          </a:solidFill>
                          <a:effectLst/>
                          <a:latin typeface="Times New Roman" panose="02020603050405020304" pitchFamily="18" charset="0"/>
                        </a:rPr>
                        <a:t> </a:t>
                      </a:r>
                      <a:r>
                        <a:rPr lang="en-US" sz="1400" b="0" i="0" u="none" strike="noStrike" dirty="0">
                          <a:solidFill>
                            <a:srgbClr val="000000"/>
                          </a:solidFill>
                          <a:effectLst/>
                          <a:latin typeface="Times New Roman" panose="02020603050405020304" pitchFamily="18" charset="0"/>
                        </a:rPr>
                        <a:t>Raveau, </a:t>
                      </a:r>
                      <a:r>
                        <a:rPr lang="en-US" sz="1400" b="0" i="0" u="none" strike="noStrike" dirty="0" err="1">
                          <a:solidFill>
                            <a:srgbClr val="000000"/>
                          </a:solidFill>
                          <a:effectLst/>
                          <a:latin typeface="Times New Roman" panose="02020603050405020304" pitchFamily="18" charset="0"/>
                        </a:rPr>
                        <a:t>Collectivité</a:t>
                      </a:r>
                      <a:r>
                        <a:rPr lang="en-US" sz="1400" b="0" i="0" u="none" strike="noStrike" dirty="0">
                          <a:solidFill>
                            <a:srgbClr val="000000"/>
                          </a:solidFill>
                          <a:effectLst/>
                          <a:latin typeface="Times New Roman" panose="02020603050405020304" pitchFamily="18" charset="0"/>
                        </a:rPr>
                        <a:t> </a:t>
                      </a:r>
                      <a:r>
                        <a:rPr lang="en-US" sz="1400" b="0" i="0" u="none" strike="noStrike" dirty="0" err="1">
                          <a:solidFill>
                            <a:srgbClr val="000000"/>
                          </a:solidFill>
                          <a:effectLst/>
                          <a:latin typeface="Times New Roman" panose="02020603050405020304" pitchFamily="18" charset="0"/>
                        </a:rPr>
                        <a:t>Territoriale</a:t>
                      </a:r>
                      <a:r>
                        <a:rPr lang="en-US" sz="1400" b="0" i="0" u="none" strike="noStrike" dirty="0">
                          <a:solidFill>
                            <a:srgbClr val="000000"/>
                          </a:solidFill>
                          <a:effectLst/>
                          <a:latin typeface="Times New Roman" panose="02020603050405020304" pitchFamily="18" charset="0"/>
                        </a:rPr>
                        <a:t> de Martinique, </a:t>
                      </a:r>
                      <a:r>
                        <a:rPr lang="en-US" sz="1400" b="0" i="0" u="none" strike="noStrike" dirty="0" smtClean="0">
                          <a:solidFill>
                            <a:srgbClr val="000000"/>
                          </a:solidFill>
                          <a:effectLst/>
                          <a:latin typeface="Times New Roman" panose="02020603050405020304" pitchFamily="18" charset="0"/>
                        </a:rPr>
                        <a:t>France</a:t>
                      </a:r>
                      <a:r>
                        <a:rPr lang="en-US" sz="1400" b="0" i="0" u="none" strike="noStrike" dirty="0" smtClean="0">
                          <a:solidFill>
                            <a:srgbClr val="FF0000"/>
                          </a:solidFill>
                          <a:effectLst/>
                          <a:latin typeface="Times New Roman" panose="02020603050405020304" pitchFamily="18" charset="0"/>
                        </a:rPr>
                        <a:t>*</a:t>
                      </a:r>
                      <a:endParaRPr lang="en-US" sz="1400" b="0" i="0" u="none" strike="noStrike" dirty="0">
                        <a:solidFill>
                          <a:srgbClr val="000000"/>
                        </a:solidFill>
                        <a:effectLst/>
                        <a:latin typeface="Times New Roman" panose="02020603050405020304" pitchFamily="18" charset="0"/>
                      </a:endParaRPr>
                    </a:p>
                    <a:p>
                      <a:pPr algn="just" rtl="0" fontAlgn="base">
                        <a:spcBef>
                          <a:spcPts val="0"/>
                        </a:spcBef>
                        <a:spcAft>
                          <a:spcPts val="0"/>
                        </a:spcAft>
                        <a:buFont typeface="+mj-lt"/>
                        <a:buAutoNum type="arabicPeriod"/>
                      </a:pPr>
                      <a:r>
                        <a:rPr lang="en-US" sz="1400" b="0" i="0" u="none" strike="noStrike" dirty="0" smtClean="0">
                          <a:solidFill>
                            <a:srgbClr val="000000"/>
                          </a:solidFill>
                          <a:effectLst/>
                          <a:latin typeface="Times New Roman" panose="02020603050405020304" pitchFamily="18" charset="0"/>
                        </a:rPr>
                        <a:t> </a:t>
                      </a:r>
                      <a:r>
                        <a:rPr lang="en-US" sz="1400" b="0" i="0" u="none" strike="noStrike" dirty="0" err="1" smtClean="0">
                          <a:solidFill>
                            <a:srgbClr val="000000"/>
                          </a:solidFill>
                          <a:effectLst/>
                          <a:latin typeface="Times New Roman" panose="02020603050405020304" pitchFamily="18" charset="0"/>
                        </a:rPr>
                        <a:t>Stéphane</a:t>
                      </a:r>
                      <a:r>
                        <a:rPr lang="en-US" sz="1400" b="0" i="0" u="none" strike="noStrike" dirty="0" smtClean="0">
                          <a:solidFill>
                            <a:srgbClr val="000000"/>
                          </a:solidFill>
                          <a:effectLst/>
                          <a:latin typeface="Times New Roman" panose="02020603050405020304" pitchFamily="18" charset="0"/>
                        </a:rPr>
                        <a:t> </a:t>
                      </a:r>
                      <a:r>
                        <a:rPr lang="en-US" sz="1400" b="0" i="0" u="none" strike="noStrike" dirty="0">
                          <a:solidFill>
                            <a:srgbClr val="000000"/>
                          </a:solidFill>
                          <a:effectLst/>
                          <a:latin typeface="Times New Roman" panose="02020603050405020304" pitchFamily="18" charset="0"/>
                        </a:rPr>
                        <a:t>NISSLE, EMIZA, France (Martinique)</a:t>
                      </a:r>
                    </a:p>
                    <a:p>
                      <a:pPr rtl="0" fontAlgn="base">
                        <a:spcBef>
                          <a:spcPts val="0"/>
                        </a:spcBef>
                        <a:spcAft>
                          <a:spcPts val="0"/>
                        </a:spcAft>
                        <a:buFont typeface="+mj-lt"/>
                        <a:buAutoNum type="arabicPeriod"/>
                      </a:pPr>
                      <a:r>
                        <a:rPr lang="en-US" sz="1400" b="0" i="0" u="none" strike="noStrike" dirty="0" smtClean="0">
                          <a:solidFill>
                            <a:srgbClr val="000000"/>
                          </a:solidFill>
                          <a:effectLst/>
                          <a:latin typeface="Times New Roman" panose="02020603050405020304" pitchFamily="18" charset="0"/>
                        </a:rPr>
                        <a:t> Mathieu </a:t>
                      </a:r>
                      <a:r>
                        <a:rPr lang="en-US" sz="1400" b="0" i="0" u="none" strike="noStrike" dirty="0">
                          <a:solidFill>
                            <a:srgbClr val="000000"/>
                          </a:solidFill>
                          <a:effectLst/>
                          <a:latin typeface="Times New Roman" panose="02020603050405020304" pitchFamily="18" charset="0"/>
                        </a:rPr>
                        <a:t>Perroche, Université Paul-Valéry Montpellier 3, </a:t>
                      </a:r>
                      <a:r>
                        <a:rPr lang="en-US" sz="1400" b="0" i="0" u="none" strike="noStrike" dirty="0" smtClean="0">
                          <a:solidFill>
                            <a:srgbClr val="000000"/>
                          </a:solidFill>
                          <a:effectLst/>
                          <a:latin typeface="Times New Roman" panose="02020603050405020304" pitchFamily="18" charset="0"/>
                        </a:rPr>
                        <a:t>France</a:t>
                      </a:r>
                      <a:r>
                        <a:rPr lang="en-US" sz="1400" b="0" i="0" u="none" strike="noStrike" dirty="0" smtClean="0">
                          <a:solidFill>
                            <a:srgbClr val="FF0000"/>
                          </a:solidFill>
                          <a:effectLst/>
                          <a:latin typeface="Times New Roman" panose="02020603050405020304" pitchFamily="18" charset="0"/>
                        </a:rPr>
                        <a:t>*</a:t>
                      </a:r>
                      <a:endParaRPr lang="en-US" sz="1400" b="0" i="0" u="none" strike="noStrike" dirty="0">
                        <a:solidFill>
                          <a:srgbClr val="000000"/>
                        </a:solidFill>
                        <a:effectLst/>
                        <a:latin typeface="Times New Roman" panose="02020603050405020304" pitchFamily="18" charset="0"/>
                      </a:endParaRPr>
                    </a:p>
                    <a:p>
                      <a:pPr rtl="0" fontAlgn="base">
                        <a:spcBef>
                          <a:spcPts val="0"/>
                        </a:spcBef>
                        <a:spcAft>
                          <a:spcPts val="0"/>
                        </a:spcAft>
                        <a:buFont typeface="+mj-lt"/>
                        <a:buAutoNum type="arabicPeriod"/>
                      </a:pPr>
                      <a:r>
                        <a:rPr lang="en-US" sz="1400" b="0" i="0" u="none" strike="noStrike" dirty="0" smtClean="0">
                          <a:solidFill>
                            <a:srgbClr val="000000"/>
                          </a:solidFill>
                          <a:effectLst/>
                          <a:latin typeface="Times New Roman" panose="02020603050405020304" pitchFamily="18" charset="0"/>
                        </a:rPr>
                        <a:t> Alison </a:t>
                      </a:r>
                      <a:r>
                        <a:rPr lang="en-US" sz="1400" b="0" i="0" u="none" strike="noStrike" dirty="0">
                          <a:solidFill>
                            <a:srgbClr val="000000"/>
                          </a:solidFill>
                          <a:effectLst/>
                          <a:latin typeface="Times New Roman" panose="02020603050405020304" pitchFamily="18" charset="0"/>
                        </a:rPr>
                        <a:t>Brome, CTIC (Ex-Officio</a:t>
                      </a:r>
                      <a:r>
                        <a:rPr lang="en-US" sz="1400" b="0" i="0" u="none" strike="noStrike" dirty="0" smtClean="0">
                          <a:solidFill>
                            <a:srgbClr val="000000"/>
                          </a:solidFill>
                          <a:effectLst/>
                          <a:latin typeface="Times New Roman" panose="02020603050405020304" pitchFamily="18" charset="0"/>
                        </a:rPr>
                        <a:t>)</a:t>
                      </a:r>
                      <a:r>
                        <a:rPr lang="en-US" sz="1400" b="0" i="0" u="none" strike="noStrike" dirty="0" smtClean="0">
                          <a:solidFill>
                            <a:srgbClr val="FF0000"/>
                          </a:solidFill>
                          <a:effectLst/>
                          <a:latin typeface="Times New Roman" panose="02020603050405020304" pitchFamily="18" charset="0"/>
                        </a:rPr>
                        <a:t> *</a:t>
                      </a:r>
                      <a:endParaRPr lang="en-US" sz="1400" b="0" i="0" u="none" strike="noStrike" dirty="0">
                        <a:solidFill>
                          <a:srgbClr val="000000"/>
                        </a:solidFill>
                        <a:effectLst/>
                        <a:latin typeface="Times New Roman" panose="02020603050405020304" pitchFamily="18" charset="0"/>
                      </a:endParaRPr>
                    </a:p>
                    <a:p>
                      <a:pPr rtl="0" fontAlgn="base">
                        <a:spcBef>
                          <a:spcPts val="0"/>
                        </a:spcBef>
                        <a:spcAft>
                          <a:spcPts val="0"/>
                        </a:spcAft>
                        <a:buFont typeface="+mj-lt"/>
                        <a:buAutoNum type="arabicPeriod"/>
                      </a:pPr>
                      <a:r>
                        <a:rPr lang="en-US" sz="1400" b="0" i="0" u="none" strike="noStrike" dirty="0" smtClean="0">
                          <a:solidFill>
                            <a:srgbClr val="000000"/>
                          </a:solidFill>
                          <a:effectLst/>
                          <a:latin typeface="Times New Roman" panose="02020603050405020304" pitchFamily="18" charset="0"/>
                        </a:rPr>
                        <a:t> Bernardo </a:t>
                      </a:r>
                      <a:r>
                        <a:rPr lang="en-US" sz="1400" b="0" i="0" u="none" strike="noStrike" dirty="0" err="1" smtClean="0">
                          <a:solidFill>
                            <a:srgbClr val="000000"/>
                          </a:solidFill>
                          <a:effectLst/>
                          <a:latin typeface="Times New Roman" panose="02020603050405020304" pitchFamily="18" charset="0"/>
                        </a:rPr>
                        <a:t>Aliaga</a:t>
                      </a:r>
                      <a:r>
                        <a:rPr lang="en-US" sz="1400" b="0" i="0" u="none" strike="noStrike" dirty="0" smtClean="0">
                          <a:solidFill>
                            <a:srgbClr val="000000"/>
                          </a:solidFill>
                          <a:effectLst/>
                          <a:latin typeface="Times New Roman" panose="02020603050405020304" pitchFamily="18" charset="0"/>
                        </a:rPr>
                        <a:t>, CARIBE EWS Technical Secretary, UNESCO-IOC (Ex-Officio)</a:t>
                      </a:r>
                      <a:r>
                        <a:rPr lang="en-US" sz="1400" b="0" i="0" u="none" strike="noStrike" dirty="0" smtClean="0">
                          <a:solidFill>
                            <a:srgbClr val="FF0000"/>
                          </a:solidFill>
                          <a:effectLst/>
                          <a:latin typeface="Times New Roman" panose="02020603050405020304" pitchFamily="18" charset="0"/>
                        </a:rPr>
                        <a:t> *</a:t>
                      </a:r>
                      <a:endParaRPr lang="en-US" sz="1400" b="0" i="0" u="none" strike="noStrike" dirty="0" smtClean="0">
                        <a:solidFill>
                          <a:srgbClr val="000000"/>
                        </a:solidFill>
                        <a:effectLst/>
                        <a:latin typeface="Times New Roman" panose="02020603050405020304" pitchFamily="18" charset="0"/>
                      </a:endParaRPr>
                    </a:p>
                    <a:p>
                      <a:pPr rtl="0" fontAlgn="base">
                        <a:spcBef>
                          <a:spcPts val="0"/>
                        </a:spcBef>
                        <a:spcAft>
                          <a:spcPts val="0"/>
                        </a:spcAft>
                        <a:buFont typeface="+mj-lt"/>
                        <a:buAutoNum type="arabicPeriod"/>
                      </a:pPr>
                      <a:r>
                        <a:rPr lang="en-US" sz="1400" b="0" i="0" u="none" strike="noStrike" dirty="0" smtClean="0">
                          <a:solidFill>
                            <a:srgbClr val="000000"/>
                          </a:solidFill>
                          <a:effectLst/>
                          <a:latin typeface="Times New Roman" panose="02020603050405020304" pitchFamily="18" charset="0"/>
                        </a:rPr>
                        <a:t> Silvia </a:t>
                      </a:r>
                      <a:r>
                        <a:rPr lang="en-US" sz="1400" b="0" i="0" u="none" strike="noStrike" dirty="0" err="1" smtClean="0">
                          <a:solidFill>
                            <a:srgbClr val="000000"/>
                          </a:solidFill>
                          <a:effectLst/>
                          <a:latin typeface="Times New Roman" panose="02020603050405020304" pitchFamily="18" charset="0"/>
                        </a:rPr>
                        <a:t>Chacón</a:t>
                      </a:r>
                      <a:r>
                        <a:rPr lang="en-US" sz="1400" b="0" i="0" u="none" strike="noStrike" dirty="0" smtClean="0">
                          <a:solidFill>
                            <a:srgbClr val="000000"/>
                          </a:solidFill>
                          <a:effectLst/>
                          <a:latin typeface="Times New Roman" panose="02020603050405020304" pitchFamily="18" charset="0"/>
                        </a:rPr>
                        <a:t>, CARIBE EWS Chair (Ex-Officio)</a:t>
                      </a:r>
                      <a:r>
                        <a:rPr lang="en-US" sz="1400" b="0" i="0" u="none" strike="noStrike" dirty="0" smtClean="0">
                          <a:solidFill>
                            <a:srgbClr val="FF0000"/>
                          </a:solidFill>
                          <a:effectLst/>
                          <a:latin typeface="Times New Roman" panose="02020603050405020304" pitchFamily="18" charset="0"/>
                        </a:rPr>
                        <a:t> *</a:t>
                      </a:r>
                    </a:p>
                    <a:p>
                      <a:pPr rtl="0" fontAlgn="base">
                        <a:spcBef>
                          <a:spcPts val="0"/>
                        </a:spcBef>
                        <a:spcAft>
                          <a:spcPts val="0"/>
                        </a:spcAft>
                        <a:buFont typeface="+mj-lt"/>
                        <a:buAutoNum type="arabicPeriod"/>
                      </a:pPr>
                      <a:endParaRPr lang="en-US" sz="1400" b="0" i="0" u="none" strike="noStrike" dirty="0" smtClean="0">
                        <a:solidFill>
                          <a:srgbClr val="FF0000"/>
                        </a:solidFill>
                        <a:effectLst/>
                        <a:latin typeface="Times New Roman" panose="02020603050405020304" pitchFamily="18" charset="0"/>
                      </a:endParaRPr>
                    </a:p>
                    <a:p>
                      <a:pPr rtl="0" fontAlgn="base">
                        <a:spcBef>
                          <a:spcPts val="0"/>
                        </a:spcBef>
                        <a:spcAft>
                          <a:spcPts val="0"/>
                        </a:spcAft>
                        <a:buFont typeface="+mj-lt"/>
                        <a:buNone/>
                      </a:pPr>
                      <a:r>
                        <a:rPr lang="en-US" sz="1400" b="0" i="0" u="none" strike="noStrike" dirty="0" smtClean="0">
                          <a:solidFill>
                            <a:srgbClr val="FF0000"/>
                          </a:solidFill>
                          <a:effectLst/>
                          <a:latin typeface="Times New Roman" panose="02020603050405020304" pitchFamily="18" charset="0"/>
                        </a:rPr>
                        <a:t>* Have provided feedback during the intersessional period</a:t>
                      </a:r>
                      <a:endParaRPr lang="en-US" sz="1400" b="0" i="0" u="none" strike="noStrike" dirty="0">
                        <a:solidFill>
                          <a:srgbClr val="000000"/>
                        </a:solidFill>
                        <a:effectLst/>
                        <a:latin typeface="Times New Roman" panose="02020603050405020304" pitchFamily="18" charset="0"/>
                      </a:endParaRPr>
                    </a:p>
                  </a:txBody>
                  <a:tcPr marL="73025" marR="730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61521373"/>
                  </a:ext>
                </a:extLst>
              </a:tr>
            </a:tbl>
          </a:graphicData>
        </a:graphic>
      </p:graphicFrame>
    </p:spTree>
    <p:extLst>
      <p:ext uri="{BB962C8B-B14F-4D97-AF65-F5344CB8AC3E}">
        <p14:creationId xmlns:p14="http://schemas.microsoft.com/office/powerpoint/2010/main" val="34371034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dirty="0" err="1" smtClean="0"/>
              <a:t>Summary</a:t>
            </a:r>
            <a:r>
              <a:rPr lang="es-EC" dirty="0" smtClean="0"/>
              <a:t> of </a:t>
            </a:r>
            <a:r>
              <a:rPr lang="es-EC" dirty="0" err="1" smtClean="0"/>
              <a:t>Activities</a:t>
            </a:r>
            <a:endParaRPr lang="es-EC" dirty="0"/>
          </a:p>
        </p:txBody>
      </p:sp>
      <p:sp>
        <p:nvSpPr>
          <p:cNvPr id="3" name="Text Placeholder 2"/>
          <p:cNvSpPr>
            <a:spLocks noGrp="1"/>
          </p:cNvSpPr>
          <p:nvPr>
            <p:ph type="body" idx="1"/>
          </p:nvPr>
        </p:nvSpPr>
        <p:spPr/>
        <p:txBody>
          <a:bodyPr/>
          <a:lstStyle/>
          <a:p>
            <a:endParaRPr lang="es-EC"/>
          </a:p>
        </p:txBody>
      </p:sp>
    </p:spTree>
    <p:extLst>
      <p:ext uri="{BB962C8B-B14F-4D97-AF65-F5344CB8AC3E}">
        <p14:creationId xmlns:p14="http://schemas.microsoft.com/office/powerpoint/2010/main" val="18311594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UNESCO/IOC Manual and Guide 86</a:t>
            </a:r>
            <a:endParaRPr lang="es-EC" b="1" dirty="0"/>
          </a:p>
        </p:txBody>
      </p:sp>
      <p:sp>
        <p:nvSpPr>
          <p:cNvPr id="5" name="Content Placeholder 4"/>
          <p:cNvSpPr>
            <a:spLocks noGrp="1"/>
          </p:cNvSpPr>
          <p:nvPr>
            <p:ph sz="half" idx="1"/>
          </p:nvPr>
        </p:nvSpPr>
        <p:spPr/>
        <p:txBody>
          <a:bodyPr>
            <a:normAutofit fontScale="92500" lnSpcReduction="20000"/>
          </a:bodyPr>
          <a:lstStyle/>
          <a:p>
            <a:r>
              <a:rPr lang="es-EC" dirty="0" err="1" smtClean="0"/>
              <a:t>Finalized</a:t>
            </a:r>
            <a:r>
              <a:rPr lang="es-EC" dirty="0" smtClean="0"/>
              <a:t> </a:t>
            </a:r>
            <a:r>
              <a:rPr lang="es-EC" dirty="0" err="1" smtClean="0"/>
              <a:t>the</a:t>
            </a:r>
            <a:r>
              <a:rPr lang="es-EC" dirty="0"/>
              <a:t> </a:t>
            </a:r>
            <a:r>
              <a:rPr lang="en-US" dirty="0"/>
              <a:t>“The Multi-Annual Community Tsunami Exercise </a:t>
            </a:r>
            <a:r>
              <a:rPr lang="en-US" dirty="0" err="1"/>
              <a:t>Programme</a:t>
            </a:r>
            <a:r>
              <a:rPr lang="en-US" dirty="0"/>
              <a:t>:  Guidelines for the Tsunami and other Coastal Hazards Warning System for the Caribbean and Adjacent Regions”. </a:t>
            </a:r>
            <a:r>
              <a:rPr lang="en-US" dirty="0" smtClean="0"/>
              <a:t> Translated into French. Spanish translation pending</a:t>
            </a:r>
          </a:p>
          <a:p>
            <a:r>
              <a:rPr lang="en-US" dirty="0" smtClean="0"/>
              <a:t>Socialized in CARIBE WAVE 22 and 23 and Ocean Decade Safe Ocean Lab</a:t>
            </a:r>
          </a:p>
          <a:p>
            <a:r>
              <a:rPr lang="en-US" dirty="0" smtClean="0"/>
              <a:t>Plans for Workshop – TBC June 2023</a:t>
            </a:r>
          </a:p>
        </p:txBody>
      </p:sp>
      <p:pic>
        <p:nvPicPr>
          <p:cNvPr id="7" name="Content Placeholder 6"/>
          <p:cNvPicPr>
            <a:picLocks noGrp="1" noChangeAspect="1"/>
          </p:cNvPicPr>
          <p:nvPr>
            <p:ph sz="half" idx="2"/>
          </p:nvPr>
        </p:nvPicPr>
        <p:blipFill>
          <a:blip r:embed="rId2"/>
          <a:stretch>
            <a:fillRect/>
          </a:stretch>
        </p:blipFill>
        <p:spPr>
          <a:xfrm>
            <a:off x="6920565" y="1825625"/>
            <a:ext cx="3445986" cy="4443509"/>
          </a:xfrm>
          <a:prstGeom prst="rect">
            <a:avLst/>
          </a:prstGeom>
        </p:spPr>
      </p:pic>
    </p:spTree>
    <p:extLst>
      <p:ext uri="{BB962C8B-B14F-4D97-AF65-F5344CB8AC3E}">
        <p14:creationId xmlns:p14="http://schemas.microsoft.com/office/powerpoint/2010/main" val="28327105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CARIBE EWS Inventory and report on tsunami signage</a:t>
            </a:r>
            <a:endParaRPr lang="es-EC" b="1" dirty="0"/>
          </a:p>
        </p:txBody>
      </p:sp>
      <p:sp>
        <p:nvSpPr>
          <p:cNvPr id="3" name="Content Placeholder 2"/>
          <p:cNvSpPr>
            <a:spLocks noGrp="1"/>
          </p:cNvSpPr>
          <p:nvPr>
            <p:ph sz="half" idx="1"/>
          </p:nvPr>
        </p:nvSpPr>
        <p:spPr>
          <a:xfrm>
            <a:off x="838200" y="1825625"/>
            <a:ext cx="4012933" cy="4351338"/>
          </a:xfrm>
        </p:spPr>
        <p:txBody>
          <a:bodyPr>
            <a:normAutofit fontScale="92500"/>
          </a:bodyPr>
          <a:lstStyle/>
          <a:p>
            <a:r>
              <a:rPr lang="es-EC" dirty="0" err="1" smtClean="0"/>
              <a:t>Updated</a:t>
            </a:r>
            <a:r>
              <a:rPr lang="es-EC" dirty="0" smtClean="0"/>
              <a:t> in 2023</a:t>
            </a:r>
          </a:p>
          <a:p>
            <a:r>
              <a:rPr lang="es-EC" dirty="0" err="1" smtClean="0"/>
              <a:t>Includes</a:t>
            </a:r>
            <a:r>
              <a:rPr lang="es-EC" dirty="0" smtClean="0"/>
              <a:t> </a:t>
            </a:r>
            <a:r>
              <a:rPr lang="es-EC" dirty="0" err="1" smtClean="0"/>
              <a:t>traditonal</a:t>
            </a:r>
            <a:r>
              <a:rPr lang="es-EC" dirty="0" smtClean="0"/>
              <a:t> </a:t>
            </a:r>
            <a:r>
              <a:rPr lang="es-EC" dirty="0" err="1" smtClean="0"/>
              <a:t>signage</a:t>
            </a:r>
            <a:r>
              <a:rPr lang="es-EC" dirty="0" smtClean="0"/>
              <a:t>,</a:t>
            </a:r>
            <a:r>
              <a:rPr lang="en-US" dirty="0" smtClean="0"/>
              <a:t> </a:t>
            </a:r>
            <a:r>
              <a:rPr lang="en-US" dirty="0"/>
              <a:t>Alternative Public Display of Tsunami Hazard Information </a:t>
            </a:r>
            <a:r>
              <a:rPr lang="en-US" dirty="0" smtClean="0"/>
              <a:t>and Previous </a:t>
            </a:r>
            <a:r>
              <a:rPr lang="en-US" dirty="0"/>
              <a:t>Event Signs </a:t>
            </a:r>
            <a:r>
              <a:rPr lang="es-EC" dirty="0" smtClean="0"/>
              <a:t> </a:t>
            </a:r>
          </a:p>
          <a:p>
            <a:r>
              <a:rPr lang="en-US" dirty="0"/>
              <a:t>Currently signage for 66% of the MS/Territories is included (up from 50% in 2021)</a:t>
            </a:r>
            <a:endParaRPr lang="es-EC" dirty="0"/>
          </a:p>
        </p:txBody>
      </p:sp>
      <p:pic>
        <p:nvPicPr>
          <p:cNvPr id="5" name="Content Placeholder 4"/>
          <p:cNvPicPr>
            <a:picLocks noGrp="1" noChangeAspect="1"/>
          </p:cNvPicPr>
          <p:nvPr>
            <p:ph sz="half" idx="2"/>
          </p:nvPr>
        </p:nvPicPr>
        <p:blipFill>
          <a:blip r:embed="rId2"/>
          <a:stretch>
            <a:fillRect/>
          </a:stretch>
        </p:blipFill>
        <p:spPr>
          <a:xfrm>
            <a:off x="5588010" y="1095283"/>
            <a:ext cx="2875021" cy="3111325"/>
          </a:xfrm>
          <a:prstGeom prst="rect">
            <a:avLst/>
          </a:prstGeom>
        </p:spPr>
      </p:pic>
      <p:pic>
        <p:nvPicPr>
          <p:cNvPr id="6" name="Picture 5"/>
          <p:cNvPicPr>
            <a:picLocks noChangeAspect="1"/>
          </p:cNvPicPr>
          <p:nvPr/>
        </p:nvPicPr>
        <p:blipFill rotWithShape="1">
          <a:blip r:embed="rId3"/>
          <a:srcRect b="51576"/>
          <a:stretch/>
        </p:blipFill>
        <p:spPr>
          <a:xfrm>
            <a:off x="6583679" y="4029834"/>
            <a:ext cx="5448959" cy="1201571"/>
          </a:xfrm>
          <a:prstGeom prst="rect">
            <a:avLst/>
          </a:prstGeom>
        </p:spPr>
      </p:pic>
      <p:pic>
        <p:nvPicPr>
          <p:cNvPr id="7" name="Picture 6"/>
          <p:cNvPicPr>
            <a:picLocks noChangeAspect="1"/>
          </p:cNvPicPr>
          <p:nvPr/>
        </p:nvPicPr>
        <p:blipFill>
          <a:blip r:embed="rId4"/>
          <a:stretch>
            <a:fillRect/>
          </a:stretch>
        </p:blipFill>
        <p:spPr>
          <a:xfrm>
            <a:off x="8545498" y="1541377"/>
            <a:ext cx="3371380" cy="2219136"/>
          </a:xfrm>
          <a:prstGeom prst="rect">
            <a:avLst/>
          </a:prstGeom>
        </p:spPr>
      </p:pic>
      <p:pic>
        <p:nvPicPr>
          <p:cNvPr id="8" name="Picture 7"/>
          <p:cNvPicPr>
            <a:picLocks noChangeAspect="1"/>
          </p:cNvPicPr>
          <p:nvPr/>
        </p:nvPicPr>
        <p:blipFill rotWithShape="1">
          <a:blip r:embed="rId5"/>
          <a:srcRect t="26846" b="10236"/>
          <a:stretch/>
        </p:blipFill>
        <p:spPr>
          <a:xfrm>
            <a:off x="6924093" y="5382860"/>
            <a:ext cx="5108545" cy="1329104"/>
          </a:xfrm>
          <a:prstGeom prst="rect">
            <a:avLst/>
          </a:prstGeom>
        </p:spPr>
      </p:pic>
      <p:pic>
        <p:nvPicPr>
          <p:cNvPr id="9" name="Picture 8"/>
          <p:cNvPicPr>
            <a:picLocks noChangeAspect="1"/>
          </p:cNvPicPr>
          <p:nvPr/>
        </p:nvPicPr>
        <p:blipFill>
          <a:blip r:embed="rId6"/>
          <a:stretch>
            <a:fillRect/>
          </a:stretch>
        </p:blipFill>
        <p:spPr>
          <a:xfrm>
            <a:off x="4968369" y="4630619"/>
            <a:ext cx="1498073" cy="1879774"/>
          </a:xfrm>
          <a:prstGeom prst="rect">
            <a:avLst/>
          </a:prstGeom>
        </p:spPr>
      </p:pic>
    </p:spTree>
    <p:extLst>
      <p:ext uri="{BB962C8B-B14F-4D97-AF65-F5344CB8AC3E}">
        <p14:creationId xmlns:p14="http://schemas.microsoft.com/office/powerpoint/2010/main" val="18870497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446643" y="365125"/>
            <a:ext cx="5698692" cy="6049381"/>
          </a:xfrm>
          <a:prstGeom prst="rect">
            <a:avLst/>
          </a:prstGeom>
        </p:spPr>
      </p:pic>
      <p:sp>
        <p:nvSpPr>
          <p:cNvPr id="6" name="Title 5"/>
          <p:cNvSpPr>
            <a:spLocks noGrp="1"/>
          </p:cNvSpPr>
          <p:nvPr>
            <p:ph type="title"/>
          </p:nvPr>
        </p:nvSpPr>
        <p:spPr>
          <a:xfrm>
            <a:off x="718931" y="2283377"/>
            <a:ext cx="3296478" cy="1325563"/>
          </a:xfrm>
        </p:spPr>
        <p:txBody>
          <a:bodyPr>
            <a:normAutofit fontScale="90000"/>
          </a:bodyPr>
          <a:lstStyle/>
          <a:p>
            <a:r>
              <a:rPr lang="es-EC" dirty="0" smtClean="0"/>
              <a:t>CARIBE WAVE 23 </a:t>
            </a:r>
            <a:r>
              <a:rPr lang="es-EC" dirty="0" err="1" smtClean="0"/>
              <a:t>Questionnaire</a:t>
            </a:r>
            <a:endParaRPr lang="es-EC" dirty="0"/>
          </a:p>
        </p:txBody>
      </p:sp>
    </p:spTree>
    <p:extLst>
      <p:ext uri="{BB962C8B-B14F-4D97-AF65-F5344CB8AC3E}">
        <p14:creationId xmlns:p14="http://schemas.microsoft.com/office/powerpoint/2010/main" val="15407780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2991</TotalTime>
  <Words>2583</Words>
  <Application>Microsoft Office PowerPoint</Application>
  <PresentationFormat>Widescreen</PresentationFormat>
  <Paragraphs>205</Paragraphs>
  <Slides>28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Yu Gothic</vt:lpstr>
      <vt:lpstr>Arial</vt:lpstr>
      <vt:lpstr>Calibri</vt:lpstr>
      <vt:lpstr>Calibri Light</vt:lpstr>
      <vt:lpstr>MS Mincho</vt:lpstr>
      <vt:lpstr>Times New Roman</vt:lpstr>
      <vt:lpstr>Office Theme</vt:lpstr>
      <vt:lpstr>4.4 Working Group 4  Preparedness, Readiness, and Resilience ICG CARIBE EWS XVI Session April 25-28, 2023 Costa Rica</vt:lpstr>
      <vt:lpstr>Agenda</vt:lpstr>
      <vt:lpstr>Introduction</vt:lpstr>
      <vt:lpstr>Current Terms of Reference (on meeting website)</vt:lpstr>
      <vt:lpstr>PowerPoint Presentation</vt:lpstr>
      <vt:lpstr>Summary of Activities</vt:lpstr>
      <vt:lpstr>UNESCO/IOC Manual and Guide 86</vt:lpstr>
      <vt:lpstr>CARIBE EWS Inventory and report on tsunami signage</vt:lpstr>
      <vt:lpstr>CARIBE WAVE 23 Questionnaire</vt:lpstr>
      <vt:lpstr>World Tsunami Awareness Day (WTAD) November 5</vt:lpstr>
      <vt:lpstr>UNESCO IOC Tsunami and Other Hazards Related to Sea Level Working Group (TOWS)</vt:lpstr>
      <vt:lpstr>Tsunami Awareness </vt:lpstr>
      <vt:lpstr>OTHER</vt:lpstr>
      <vt:lpstr>PowerPoint Presentation</vt:lpstr>
      <vt:lpstr>Key considerations/challenges/opportunities</vt:lpstr>
      <vt:lpstr>Recommendations for ICG/CARIBE EWS XVI</vt:lpstr>
      <vt:lpstr>Recommendations for ICG/CARIBE EWS XVI</vt:lpstr>
      <vt:lpstr>Recommendations for ICG/CARIBE EWS XVI (cont)</vt:lpstr>
      <vt:lpstr>Recommendations for ICG/CARIBE EWS XVI (cont)</vt:lpstr>
      <vt:lpstr>Recommendations for ICG/CARIBE EWS XVI (cont)</vt:lpstr>
      <vt:lpstr>Recommendations for ICG/CARIBE EWS XVI (cont)</vt:lpstr>
      <vt:lpstr>Recommendations for ICG/CARIBE EWS XVI (cont)</vt:lpstr>
      <vt:lpstr>Recommendations for ICG/CARIBE EWS XVI (cont)</vt:lpstr>
      <vt:lpstr>Recommendations for ICG/CARIBE EWS XVI (cont)</vt:lpstr>
      <vt:lpstr>Recommendations for ICG/CARIBE EWS XVI (cont)</vt:lpstr>
      <vt:lpstr>WG IV Work Plan</vt:lpstr>
      <vt:lpstr>Leadership</vt:lpstr>
      <vt:lpstr>Gracias – Thank you – Merci – Danke - Obrigado</vt:lpstr>
    </vt:vector>
  </TitlesOfParts>
  <Company>NWS - Department of Commerce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4.4 Working Group 4  Preparedness, Readiness, and Resilience ICG CARIBE EWS XVI Session April 25-28, 2023 Costa Rica</dc:title>
  <dc:creator>Christa Von Hillebrandt-Andrade</dc:creator>
  <cp:lastModifiedBy>svc.maz.display</cp:lastModifiedBy>
  <cp:revision>28</cp:revision>
  <dcterms:created xsi:type="dcterms:W3CDTF">2023-04-13T18:37:33Z</dcterms:created>
  <dcterms:modified xsi:type="dcterms:W3CDTF">2023-04-25T12:21:46Z</dcterms:modified>
</cp:coreProperties>
</file>