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324" r:id="rId3"/>
    <p:sldId id="325" r:id="rId4"/>
    <p:sldId id="339" r:id="rId5"/>
    <p:sldId id="335" r:id="rId6"/>
    <p:sldId id="336" r:id="rId7"/>
    <p:sldId id="326" r:id="rId8"/>
    <p:sldId id="328" r:id="rId9"/>
    <p:sldId id="329" r:id="rId10"/>
    <p:sldId id="330" r:id="rId11"/>
    <p:sldId id="331" r:id="rId12"/>
    <p:sldId id="337" r:id="rId13"/>
    <p:sldId id="338" r:id="rId14"/>
    <p:sldId id="333" r:id="rId15"/>
    <p:sldId id="277" r:id="rId16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1C1C"/>
    <a:srgbClr val="FF0000"/>
    <a:srgbClr val="15A2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3333" autoAdjust="0"/>
    <p:restoredTop sz="94660" autoAdjust="0"/>
  </p:normalViewPr>
  <p:slideViewPr>
    <p:cSldViewPr>
      <p:cViewPr varScale="1">
        <p:scale>
          <a:sx n="69" d="100"/>
          <a:sy n="69" d="100"/>
        </p:scale>
        <p:origin x="52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50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AA71953A-FBE3-44D0-B619-73BD38DD2158}" type="slidenum">
              <a:rPr lang="nl-NL" altLang="en-US"/>
              <a:pPr/>
              <a:t>‹#›</a:t>
            </a:fld>
            <a:endParaRPr lang="nl-NL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Click to edit Master text styles</a:t>
            </a:r>
          </a:p>
          <a:p>
            <a:pPr lvl="1"/>
            <a:r>
              <a:rPr lang="nl-NL" noProof="0" smtClean="0"/>
              <a:t>Second level</a:t>
            </a:r>
          </a:p>
          <a:p>
            <a:pPr lvl="2"/>
            <a:r>
              <a:rPr lang="nl-NL" noProof="0" smtClean="0"/>
              <a:t>Third level</a:t>
            </a:r>
          </a:p>
          <a:p>
            <a:pPr lvl="3"/>
            <a:r>
              <a:rPr lang="nl-NL" noProof="0" smtClean="0"/>
              <a:t>Fourth level</a:t>
            </a:r>
          </a:p>
          <a:p>
            <a:pPr lvl="4"/>
            <a:r>
              <a:rPr lang="nl-NL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C65F8615-5555-4463-958C-F4F736B76C6D}" type="slidenum">
              <a:rPr lang="nl-NL" altLang="en-US"/>
              <a:pPr/>
              <a:t>‹#›</a:t>
            </a:fld>
            <a:endParaRPr lang="nl-NL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3688" y="2132856"/>
            <a:ext cx="6910536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7704" y="3933056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32310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70112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801501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70414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664" y="1600200"/>
            <a:ext cx="7139136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05985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1" y="4406900"/>
            <a:ext cx="687504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19671" y="2906713"/>
            <a:ext cx="6875041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6173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47664" y="1600200"/>
            <a:ext cx="3528392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92080" y="1600200"/>
            <a:ext cx="339472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764806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nl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47664" y="1535113"/>
            <a:ext cx="3384376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7664" y="2174875"/>
            <a:ext cx="3384376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76057" y="1535113"/>
            <a:ext cx="3610744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76057" y="2174875"/>
            <a:ext cx="3610744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00064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69731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9256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273050"/>
            <a:ext cx="1917849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47664" y="1435100"/>
            <a:ext cx="1917849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5066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B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5697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6198095"/>
            <a:ext cx="967042" cy="615281"/>
          </a:xfrm>
          <a:prstGeom prst="rect">
            <a:avLst/>
          </a:prstGeom>
        </p:spPr>
      </p:pic>
      <p:sp>
        <p:nvSpPr>
          <p:cNvPr id="3" name="Text Box 11"/>
          <p:cNvSpPr txBox="1">
            <a:spLocks noChangeArrowheads="1"/>
          </p:cNvSpPr>
          <p:nvPr userDrawn="1"/>
        </p:nvSpPr>
        <p:spPr bwMode="auto">
          <a:xfrm>
            <a:off x="1043608" y="6525344"/>
            <a:ext cx="475252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BE" sz="1200" b="0" dirty="0" smtClean="0"/>
              <a:t>Francisco</a:t>
            </a:r>
            <a:r>
              <a:rPr lang="nl-BE" sz="1200" b="0" baseline="0" dirty="0" smtClean="0"/>
              <a:t> Hernandez, Bart Vanhoorne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tjess@vliz.b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oc-sealevelmonitoring.org/service.php?query=help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oc-sealevelmonitoring.org/service.php?query=stationlist&amp;format=json&amp;showall=gts" TargetMode="External"/><Relationship Id="rId2" Type="http://schemas.openxmlformats.org/officeDocument/2006/relationships/hyperlink" Target="http://www.ioc-sealevelmonitoring.org/service.php?query=stationlist&amp;format=ascii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oc-sealevelmonitoring.org/service.php?query=data&amp;format=ascii&amp;code=nkfa&amp;timestart=2022-01-14&amp;timestop=2022-01-19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rshiny.vsc.lifewatch.be/sls-data/?_state_id_=6cd89e2e6012d630" TargetMode="External"/><Relationship Id="rId2" Type="http://schemas.openxmlformats.org/officeDocument/2006/relationships/hyperlink" Target="https://rshiny.vsc.lifewatch.be/sls-data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rshiny.vsc.lifewatch.be/sls-data/?_state_id_=01a9b6e33aa04b34" TargetMode="External"/><Relationship Id="rId2" Type="http://schemas.openxmlformats.org/officeDocument/2006/relationships/hyperlink" Target="https://rshiny.vsc.lifewatch.be/file-data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ioc-sealevelmonitoring.org" TargetMode="External"/><Relationship Id="rId2" Type="http://schemas.openxmlformats.org/officeDocument/2006/relationships/hyperlink" Target="http://www.ioc-sealevelmonitoring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oc-sealevelmonitoring.org/station.php?code=mnza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ioc-sealevelmonitoring.org/station.php?code=abas&amp;taboption=plot&amp;period=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oc-sealevelmonitoring.org/station.php?code=abas&amp;taboption=plot&amp;period=1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geo.vliz.be/geoserver/Sealevels/ows?service=WFS&amp;version=1.0.0&amp;request=GetFeature&amp;typeName=Sealevels:sealevels&amp;outputformat=csv" TargetMode="External"/><Relationship Id="rId7" Type="http://schemas.openxmlformats.org/officeDocument/2006/relationships/hyperlink" Target="https://docs.geoserver.org/latest/en/user/services/wms/global.html#wms-global-variables" TargetMode="External"/><Relationship Id="rId2" Type="http://schemas.openxmlformats.org/officeDocument/2006/relationships/hyperlink" Target="https://geo.vliz.be/geoserver/Sealevels/ows?service=WFS&amp;version=1.0.0&amp;request=GetFeature&amp;typeName=Sealevels:sealevels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docs.geoserver.org/latest/en/user/services/wms/vendor.html#wms-vendor-parameters" TargetMode="External"/><Relationship Id="rId5" Type="http://schemas.openxmlformats.org/officeDocument/2006/relationships/hyperlink" Target="http://en.wikipedia.org/wiki/JSONP" TargetMode="External"/><Relationship Id="rId4" Type="http://schemas.openxmlformats.org/officeDocument/2006/relationships/hyperlink" Target="https://docs.geoserver.org/latest/en/user/services/wfs/outputformats.html#wfs-outputformat-shapezi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oc-sealevelmonitoring.org/stations.km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11" descr="unescoiocsm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263525"/>
            <a:ext cx="170815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22"/>
          <p:cNvSpPr>
            <a:spLocks noChangeArrowheads="1"/>
          </p:cNvSpPr>
          <p:nvPr/>
        </p:nvSpPr>
        <p:spPr bwMode="auto">
          <a:xfrm>
            <a:off x="1836738" y="1196975"/>
            <a:ext cx="705802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l-NL" altLang="nl-BE" sz="3600"/>
              <a:t>SEA LEVEL STATION MONITORING FACILITY </a:t>
            </a:r>
          </a:p>
        </p:txBody>
      </p:sp>
      <p:sp>
        <p:nvSpPr>
          <p:cNvPr id="2053" name="Rectangle 24"/>
          <p:cNvSpPr>
            <a:spLocks noChangeArrowheads="1"/>
          </p:cNvSpPr>
          <p:nvPr/>
        </p:nvSpPr>
        <p:spPr bwMode="auto">
          <a:xfrm>
            <a:off x="1836738" y="3660300"/>
            <a:ext cx="6119638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nl-BE" b="0" dirty="0" smtClean="0"/>
              <a:t>Francisco</a:t>
            </a:r>
            <a:r>
              <a:rPr lang="en-US" altLang="nl-BE" dirty="0" smtClean="0"/>
              <a:t> </a:t>
            </a:r>
            <a:r>
              <a:rPr lang="en-US" altLang="nl-BE" b="0" dirty="0" smtClean="0"/>
              <a:t>Hernandez (</a:t>
            </a:r>
            <a:r>
              <a:rPr lang="en-US" altLang="nl-BE" b="0" dirty="0" smtClean="0">
                <a:hlinkClick r:id="rId3"/>
              </a:rPr>
              <a:t>tjess@vliz.be</a:t>
            </a:r>
            <a:r>
              <a:rPr lang="en-US" altLang="nl-BE" b="0" dirty="0" smtClean="0"/>
              <a:t>)</a:t>
            </a:r>
          </a:p>
          <a:p>
            <a:pPr eaLnBrk="1" hangingPunct="1"/>
            <a:r>
              <a:rPr lang="en-US" altLang="nl-BE" b="0" dirty="0"/>
              <a:t>Bart </a:t>
            </a:r>
            <a:r>
              <a:rPr lang="en-US" altLang="nl-BE" b="0" dirty="0" smtClean="0"/>
              <a:t>Vanhoorne</a:t>
            </a:r>
            <a:endParaRPr lang="en-US" altLang="nl-BE" b="0" dirty="0"/>
          </a:p>
          <a:p>
            <a:pPr eaLnBrk="1" hangingPunct="1"/>
            <a:endParaRPr lang="en-US" altLang="nl-BE" b="0" dirty="0"/>
          </a:p>
          <a:p>
            <a:pPr eaLnBrk="1" hangingPunct="1"/>
            <a:r>
              <a:rPr lang="en-US" altLang="nl-BE" b="0" dirty="0"/>
              <a:t>Flanders Marine Institute (VLIZ) </a:t>
            </a:r>
          </a:p>
          <a:p>
            <a:pPr eaLnBrk="1" hangingPunct="1"/>
            <a:r>
              <a:rPr lang="en-US" altLang="nl-BE" b="0" dirty="0"/>
              <a:t>Belgium</a:t>
            </a:r>
          </a:p>
        </p:txBody>
      </p:sp>
      <p:sp>
        <p:nvSpPr>
          <p:cNvPr id="2054" name="Text Box 26"/>
          <p:cNvSpPr txBox="1">
            <a:spLocks noChangeArrowheads="1"/>
          </p:cNvSpPr>
          <p:nvPr/>
        </p:nvSpPr>
        <p:spPr bwMode="auto">
          <a:xfrm>
            <a:off x="1836738" y="5195888"/>
            <a:ext cx="37020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/>
              <a:t>www.ioc-sealevelmonitoring.org</a:t>
            </a:r>
            <a:endParaRPr lang="nl-NL" alt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BE" altLang="nl-BE" dirty="0" err="1" smtClean="0"/>
              <a:t>Webservice</a:t>
            </a:r>
            <a:r>
              <a:rPr lang="nl-BE" altLang="nl-BE" dirty="0" smtClean="0"/>
              <a:t> API</a:t>
            </a:r>
            <a:endParaRPr lang="en-US" altLang="nl-BE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043609" y="1600200"/>
            <a:ext cx="810039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 eaLnBrk="1" hangingPunct="1"/>
            <a:r>
              <a:rPr lang="nl-BE" altLang="nl-BE" sz="2800" dirty="0" smtClean="0"/>
              <a:t>Machine </a:t>
            </a:r>
            <a:r>
              <a:rPr lang="nl-BE" altLang="nl-BE" sz="2800" dirty="0" err="1" smtClean="0"/>
              <a:t>to</a:t>
            </a:r>
            <a:r>
              <a:rPr lang="nl-BE" altLang="nl-BE" sz="2800" dirty="0" smtClean="0"/>
              <a:t> machine</a:t>
            </a:r>
          </a:p>
          <a:p>
            <a:pPr marL="609600" indent="-609600" eaLnBrk="1" hangingPunct="1"/>
            <a:r>
              <a:rPr lang="nl-BE" altLang="nl-BE" sz="2800" dirty="0" smtClean="0"/>
              <a:t>REST</a:t>
            </a:r>
          </a:p>
          <a:p>
            <a:pPr marL="609600" indent="-609600" eaLnBrk="1" hangingPunct="1"/>
            <a:r>
              <a:rPr lang="nl-BE" altLang="nl-BE" sz="2800" dirty="0" smtClean="0"/>
              <a:t>Standard format: JSON/XML/ASCII</a:t>
            </a:r>
          </a:p>
          <a:p>
            <a:pPr marL="609600" indent="-609600" eaLnBrk="1" hangingPunct="1"/>
            <a:r>
              <a:rPr lang="nl-BE" altLang="nl-BE" sz="2800" dirty="0" err="1" smtClean="0"/>
              <a:t>Registration</a:t>
            </a:r>
            <a:endParaRPr lang="nl-BE" altLang="nl-BE" sz="2800" dirty="0" smtClean="0"/>
          </a:p>
          <a:p>
            <a:pPr marL="609600" indent="-609600" eaLnBrk="1" hangingPunct="1"/>
            <a:r>
              <a:rPr lang="nl-BE" altLang="nl-BE" sz="2800" dirty="0" smtClean="0"/>
              <a:t>Simple: 4 data types: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nl-BE" altLang="nl-BE" sz="2400" dirty="0" smtClean="0"/>
              <a:t>data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nl-BE" altLang="nl-BE" sz="2400" dirty="0" err="1" smtClean="0"/>
              <a:t>stationlist</a:t>
            </a:r>
            <a:endParaRPr lang="nl-BE" altLang="nl-BE" sz="2400" dirty="0" smtClean="0"/>
          </a:p>
          <a:p>
            <a:pPr marL="990600" lvl="1" indent="-533400" eaLnBrk="1" hangingPunct="1">
              <a:buFontTx/>
              <a:buAutoNum type="arabicPeriod"/>
            </a:pPr>
            <a:r>
              <a:rPr lang="nl-BE" altLang="nl-BE" sz="2400" dirty="0" smtClean="0"/>
              <a:t>Sensorlist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nl-BE" altLang="nl-BE" sz="2400" dirty="0" smtClean="0"/>
              <a:t>Station</a:t>
            </a:r>
            <a:endParaRPr lang="en-US" altLang="nl-BE" sz="24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457200" y="1052736"/>
            <a:ext cx="8507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2"/>
              </a:rPr>
              <a:t>http://www.ioc-sealevelmonitoring.org/service.php?query=help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2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BE" altLang="nl-BE" dirty="0" smtClean="0"/>
              <a:t>Query parameters</a:t>
            </a:r>
            <a:endParaRPr lang="en-US" altLang="nl-BE" dirty="0" smtClean="0"/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0" t="40915" r="19089" b="29543"/>
          <a:stretch>
            <a:fillRect/>
          </a:stretch>
        </p:blipFill>
        <p:spPr bwMode="auto">
          <a:xfrm>
            <a:off x="575556" y="1556792"/>
            <a:ext cx="7992888" cy="3995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6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REST API </a:t>
            </a:r>
            <a:r>
              <a:rPr lang="nl-BE" dirty="0" err="1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8640960" cy="4525963"/>
          </a:xfrm>
        </p:spPr>
        <p:txBody>
          <a:bodyPr/>
          <a:lstStyle/>
          <a:p>
            <a:r>
              <a:rPr lang="nl-BE" dirty="0" err="1" smtClean="0"/>
              <a:t>All</a:t>
            </a:r>
            <a:r>
              <a:rPr lang="nl-BE" dirty="0" smtClean="0"/>
              <a:t> station metadata in CSV</a:t>
            </a:r>
          </a:p>
          <a:p>
            <a:pPr marL="0" indent="0">
              <a:buNone/>
            </a:pPr>
            <a:r>
              <a:rPr lang="en-US" sz="1400" dirty="0">
                <a:hlinkClick r:id="rId2"/>
              </a:rPr>
              <a:t>http://</a:t>
            </a:r>
            <a:r>
              <a:rPr lang="en-US" sz="1400" dirty="0" smtClean="0">
                <a:hlinkClick r:id="rId2"/>
              </a:rPr>
              <a:t>www.ioc-sealevelmonitoring.org/service.php?query=stationlist&amp;format=ascii</a:t>
            </a:r>
            <a:endParaRPr lang="en-US" sz="1400" dirty="0" smtClean="0"/>
          </a:p>
          <a:p>
            <a:r>
              <a:rPr lang="nl-BE" dirty="0" err="1"/>
              <a:t>All</a:t>
            </a:r>
            <a:r>
              <a:rPr lang="nl-BE" dirty="0"/>
              <a:t> GTS stations in JSON format</a:t>
            </a:r>
          </a:p>
          <a:p>
            <a:pPr marL="0" indent="0">
              <a:buNone/>
            </a:pPr>
            <a:r>
              <a:rPr lang="en-US" sz="1400" dirty="0">
                <a:hlinkClick r:id="rId3"/>
              </a:rPr>
              <a:t>http://</a:t>
            </a:r>
            <a:r>
              <a:rPr lang="en-US" sz="1400" dirty="0" smtClean="0">
                <a:hlinkClick r:id="rId3"/>
              </a:rPr>
              <a:t>www.ioc-sealevelmonitoring.org/service.php?query=stationlist&amp;format=json&amp;showall=gts</a:t>
            </a:r>
            <a:endParaRPr lang="en-US" sz="1400" dirty="0" smtClean="0"/>
          </a:p>
          <a:p>
            <a:pPr marL="0" indent="0">
              <a:buNone/>
            </a:pPr>
            <a:endParaRPr lang="en-US" sz="1400" dirty="0"/>
          </a:p>
          <a:p>
            <a:r>
              <a:rPr lang="nl-BE" dirty="0" smtClean="0"/>
              <a:t>Data from Tonga 2022-01-14 – 2022-01-19</a:t>
            </a:r>
          </a:p>
          <a:p>
            <a:pPr marL="0" indent="0">
              <a:buNone/>
            </a:pPr>
            <a:r>
              <a:rPr lang="en-US" sz="1600" dirty="0">
                <a:hlinkClick r:id="rId4"/>
              </a:rPr>
              <a:t>http://</a:t>
            </a:r>
            <a:r>
              <a:rPr lang="en-US" sz="1600" dirty="0" smtClean="0">
                <a:hlinkClick r:id="rId4"/>
              </a:rPr>
              <a:t>www.ioc-sealevelmonitoring.org/service.php?query=data&amp;format=ascii&amp;code=nkfa&amp;timestart=2022-01-14&amp;timestop=2022-01-19</a:t>
            </a: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1679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143000"/>
          </a:xfrm>
        </p:spPr>
        <p:txBody>
          <a:bodyPr/>
          <a:lstStyle/>
          <a:p>
            <a:r>
              <a:rPr lang="nl-BE" dirty="0" smtClean="0"/>
              <a:t>Data </a:t>
            </a:r>
            <a:r>
              <a:rPr lang="nl-BE" dirty="0" err="1" smtClean="0"/>
              <a:t>explorer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00200"/>
            <a:ext cx="8219256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hlinkClick r:id="rId2"/>
              </a:rPr>
              <a:t>https://rshiny.vsc.lifewatch.be/sls-data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marL="0" indent="0">
              <a:buNone/>
            </a:pPr>
            <a:r>
              <a:rPr lang="en-US" sz="2000" dirty="0">
                <a:hlinkClick r:id="rId3"/>
              </a:rPr>
              <a:t>https://rshiny.vsc.lifewatch.be/sls-data/?_state_id_=</a:t>
            </a:r>
            <a:r>
              <a:rPr lang="en-US" sz="2000" dirty="0" smtClean="0">
                <a:hlinkClick r:id="rId3"/>
              </a:rPr>
              <a:t>6cd89e2e6012d630</a:t>
            </a:r>
            <a:endParaRPr lang="en-US" sz="2000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609784"/>
            <a:ext cx="9141266" cy="28354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708920"/>
            <a:ext cx="9154512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552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More </a:t>
            </a:r>
            <a:r>
              <a:rPr lang="nl-BE" dirty="0" err="1" smtClean="0"/>
              <a:t>demos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8820472" cy="4525963"/>
          </a:xfrm>
        </p:spPr>
        <p:txBody>
          <a:bodyPr/>
          <a:lstStyle/>
          <a:p>
            <a:r>
              <a:rPr lang="en-US" sz="2800" dirty="0">
                <a:hlinkClick r:id="rId2"/>
              </a:rPr>
              <a:t>https://rshiny.vsc.lifewatch.be/file-data</a:t>
            </a:r>
            <a:r>
              <a:rPr lang="en-US" sz="2800" dirty="0" smtClean="0">
                <a:hlinkClick r:id="rId2"/>
              </a:rPr>
              <a:t>/</a:t>
            </a:r>
            <a:endParaRPr lang="en-US" sz="2800" dirty="0" smtClean="0"/>
          </a:p>
          <a:p>
            <a:endParaRPr lang="nl-BE" sz="1600" dirty="0" smtClean="0"/>
          </a:p>
          <a:p>
            <a:r>
              <a:rPr lang="nl-BE" sz="1600" dirty="0" smtClean="0"/>
              <a:t>Tonga event</a:t>
            </a:r>
            <a:endParaRPr lang="nl-BE" sz="1600" dirty="0"/>
          </a:p>
          <a:p>
            <a:r>
              <a:rPr lang="en-US" sz="1600" dirty="0">
                <a:hlinkClick r:id="rId3"/>
              </a:rPr>
              <a:t>https://rshiny.vsc.lifewatch.be/sls-data/?_state_id_=</a:t>
            </a:r>
            <a:r>
              <a:rPr lang="en-US" sz="1600" dirty="0" smtClean="0">
                <a:hlinkClick r:id="rId3"/>
              </a:rPr>
              <a:t>01a9b6e33aa04b34</a:t>
            </a:r>
            <a:endParaRPr lang="en-US" sz="1600" dirty="0" smtClean="0"/>
          </a:p>
          <a:p>
            <a:endParaRPr lang="nl-BE" sz="1600" dirty="0" smtClean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0588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2492375"/>
            <a:ext cx="8229600" cy="1223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Tx/>
              <a:buNone/>
            </a:pPr>
            <a:r>
              <a:rPr lang="nl-BE" altLang="nl-BE" dirty="0" err="1" smtClean="0"/>
              <a:t>Thank</a:t>
            </a:r>
            <a:r>
              <a:rPr lang="nl-BE" altLang="nl-BE" dirty="0" smtClean="0"/>
              <a:t> </a:t>
            </a:r>
            <a:r>
              <a:rPr lang="nl-BE" altLang="nl-BE" dirty="0" err="1" smtClean="0"/>
              <a:t>you</a:t>
            </a:r>
            <a:endParaRPr lang="nl-NL" altLang="nl-BE" dirty="0" smtClean="0"/>
          </a:p>
        </p:txBody>
      </p:sp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2843213" y="3860800"/>
            <a:ext cx="3702050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nl-BE" altLang="nl-BE">
                <a:hlinkClick r:id="rId2"/>
              </a:rPr>
              <a:t>www.ioc-sealevelmonitoring.org</a:t>
            </a:r>
            <a:endParaRPr lang="nl-BE" altLang="nl-BE"/>
          </a:p>
          <a:p>
            <a:pPr algn="ctr" eaLnBrk="1" hangingPunct="1"/>
            <a:endParaRPr lang="nl-BE" altLang="nl-BE"/>
          </a:p>
          <a:p>
            <a:pPr algn="ctr" eaLnBrk="1" hangingPunct="1"/>
            <a:r>
              <a:rPr lang="nl-BE" altLang="nl-BE" sz="1600">
                <a:hlinkClick r:id="rId3"/>
              </a:rPr>
              <a:t>info@</a:t>
            </a:r>
            <a:r>
              <a:rPr lang="nl-NL" altLang="nl-BE" sz="1600">
                <a:hlinkClick r:id="rId3"/>
              </a:rPr>
              <a:t>ioc-sealevelmonitoring.org</a:t>
            </a:r>
            <a:endParaRPr lang="nl-NL" altLang="nl-BE" sz="1600"/>
          </a:p>
          <a:p>
            <a:pPr algn="ctr" eaLnBrk="1" hangingPunct="1"/>
            <a:endParaRPr lang="nl-NL" altLang="nl-BE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Accessing</a:t>
            </a:r>
            <a:r>
              <a:rPr lang="nl-BE" dirty="0" smtClean="0"/>
              <a:t> data from SLSMF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664" y="2060848"/>
            <a:ext cx="7139136" cy="4065315"/>
          </a:xfrm>
        </p:spPr>
        <p:txBody>
          <a:bodyPr/>
          <a:lstStyle/>
          <a:p>
            <a:r>
              <a:rPr lang="nl-BE" dirty="0" smtClean="0"/>
              <a:t>Metadata</a:t>
            </a:r>
          </a:p>
          <a:p>
            <a:r>
              <a:rPr lang="nl-BE" dirty="0" smtClean="0"/>
              <a:t>Status information</a:t>
            </a:r>
          </a:p>
          <a:p>
            <a:r>
              <a:rPr lang="nl-BE" dirty="0" smtClean="0"/>
              <a:t>Performance </a:t>
            </a:r>
            <a:r>
              <a:rPr lang="nl-BE" dirty="0" err="1" smtClean="0"/>
              <a:t>statistics</a:t>
            </a:r>
            <a:endParaRPr lang="nl-BE" dirty="0" smtClean="0"/>
          </a:p>
          <a:p>
            <a:r>
              <a:rPr lang="nl-BE" dirty="0" smtClean="0"/>
              <a:t>Data </a:t>
            </a:r>
          </a:p>
          <a:p>
            <a:pPr marL="0" indent="0">
              <a:buNone/>
            </a:pPr>
            <a:endParaRPr lang="nl-BE" dirty="0" smtClean="0"/>
          </a:p>
        </p:txBody>
      </p:sp>
    </p:spTree>
    <p:extLst>
      <p:ext uri="{BB962C8B-B14F-4D97-AF65-F5344CB8AC3E}">
        <p14:creationId xmlns:p14="http://schemas.microsoft.com/office/powerpoint/2010/main" val="2137833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568952" cy="4525963"/>
          </a:xfrm>
        </p:spPr>
        <p:txBody>
          <a:bodyPr/>
          <a:lstStyle/>
          <a:p>
            <a:r>
              <a:rPr lang="nl-BE" sz="2400" dirty="0" smtClean="0"/>
              <a:t>Website</a:t>
            </a:r>
          </a:p>
          <a:p>
            <a:r>
              <a:rPr lang="nl-BE" sz="2400" dirty="0" smtClean="0"/>
              <a:t>Station </a:t>
            </a:r>
            <a:r>
              <a:rPr lang="nl-BE" sz="2400" dirty="0" err="1" smtClean="0"/>
              <a:t>catalogue</a:t>
            </a:r>
            <a:endParaRPr lang="nl-BE" sz="1400" dirty="0" smtClean="0"/>
          </a:p>
          <a:p>
            <a:r>
              <a:rPr lang="nl-BE" sz="2400" dirty="0" smtClean="0"/>
              <a:t>Link </a:t>
            </a:r>
            <a:r>
              <a:rPr lang="nl-BE" sz="2400" dirty="0" err="1" smtClean="0"/>
              <a:t>to</a:t>
            </a:r>
            <a:r>
              <a:rPr lang="nl-BE" sz="2400" dirty="0"/>
              <a:t> </a:t>
            </a:r>
            <a:r>
              <a:rPr lang="nl-BE" sz="2400" dirty="0" smtClean="0"/>
              <a:t>plot</a:t>
            </a:r>
            <a:endParaRPr lang="nl-BE" sz="1200" dirty="0" smtClean="0"/>
          </a:p>
          <a:p>
            <a:r>
              <a:rPr lang="nl-BE" sz="2400" dirty="0" err="1" smtClean="0"/>
              <a:t>Geoserver</a:t>
            </a:r>
            <a:r>
              <a:rPr lang="nl-BE" sz="2400" dirty="0" smtClean="0"/>
              <a:t> WFS</a:t>
            </a:r>
          </a:p>
          <a:p>
            <a:r>
              <a:rPr lang="nl-BE" sz="2400" dirty="0"/>
              <a:t>KML </a:t>
            </a:r>
            <a:r>
              <a:rPr lang="nl-BE" sz="2400" dirty="0" smtClean="0"/>
              <a:t>file</a:t>
            </a:r>
            <a:endParaRPr lang="nl-BE" sz="1200" dirty="0" smtClean="0"/>
          </a:p>
          <a:p>
            <a:r>
              <a:rPr lang="nl-BE" sz="2400" dirty="0" smtClean="0"/>
              <a:t>Rest API</a:t>
            </a:r>
          </a:p>
          <a:p>
            <a:r>
              <a:rPr lang="nl-BE" sz="2400" dirty="0" smtClean="0"/>
              <a:t>R </a:t>
            </a:r>
            <a:r>
              <a:rPr lang="nl-BE" sz="2400" dirty="0" err="1" smtClean="0"/>
              <a:t>shiny</a:t>
            </a:r>
            <a:r>
              <a:rPr lang="nl-BE" sz="2400" dirty="0" smtClean="0"/>
              <a:t> app :</a:t>
            </a:r>
          </a:p>
          <a:p>
            <a:r>
              <a:rPr lang="nl-BE" sz="2400" dirty="0" err="1" smtClean="0"/>
              <a:t>Planned</a:t>
            </a:r>
            <a:r>
              <a:rPr lang="nl-BE" sz="2400" dirty="0" smtClean="0"/>
              <a:t> : </a:t>
            </a:r>
          </a:p>
          <a:p>
            <a:pPr lvl="1"/>
            <a:r>
              <a:rPr lang="nl-BE" sz="2000" dirty="0" smtClean="0"/>
              <a:t>Bulk download, R package, HPC access, Mobile </a:t>
            </a:r>
            <a:r>
              <a:rPr lang="nl-BE" sz="2000" dirty="0" err="1" smtClean="0"/>
              <a:t>friendly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52126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Website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616" y="1996902"/>
            <a:ext cx="7138987" cy="378752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 bwMode="auto">
          <a:xfrm>
            <a:off x="1331640" y="3140968"/>
            <a:ext cx="2376264" cy="100811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3851920" y="1988840"/>
            <a:ext cx="2376264" cy="100811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3772" y="1340768"/>
            <a:ext cx="85146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www.ioc-sealevelmonitoring.org/station.php?code=mnza</a:t>
            </a:r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465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Direct link </a:t>
            </a:r>
            <a:r>
              <a:rPr lang="nl-BE" dirty="0" err="1"/>
              <a:t>to</a:t>
            </a:r>
            <a:r>
              <a:rPr lang="nl-BE" dirty="0"/>
              <a:t> plot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568952" cy="4525963"/>
          </a:xfrm>
        </p:spPr>
        <p:txBody>
          <a:bodyPr/>
          <a:lstStyle/>
          <a:p>
            <a:pPr marL="0" indent="0">
              <a:buNone/>
            </a:pPr>
            <a:r>
              <a:rPr lang="nl-BE" sz="1600" dirty="0" smtClean="0">
                <a:hlinkClick r:id="rId2"/>
              </a:rPr>
              <a:t>http</a:t>
            </a:r>
            <a:r>
              <a:rPr lang="nl-BE" sz="1600" dirty="0">
                <a:hlinkClick r:id="rId2"/>
              </a:rPr>
              <a:t>://</a:t>
            </a:r>
            <a:r>
              <a:rPr lang="nl-BE" sz="1600" dirty="0" smtClean="0">
                <a:hlinkClick r:id="rId2"/>
              </a:rPr>
              <a:t>www.ioc-sealevelmonitoring.org/station.php?code=abas&amp;taboption=plot&amp;period=1</a:t>
            </a:r>
            <a:endParaRPr lang="nl-BE" sz="16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700808"/>
            <a:ext cx="5715000" cy="2857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5776" y="4707985"/>
            <a:ext cx="4139754" cy="1149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16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Sealevel Station </a:t>
            </a:r>
            <a:r>
              <a:rPr lang="nl-BE" dirty="0" err="1"/>
              <a:t>C</a:t>
            </a:r>
            <a:r>
              <a:rPr lang="nl-BE" dirty="0" err="1" smtClean="0"/>
              <a:t>atalogue</a:t>
            </a:r>
            <a:r>
              <a:rPr lang="nl-BE" dirty="0"/>
              <a:t/>
            </a:r>
            <a:br>
              <a:rPr lang="nl-BE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3728" y="2564904"/>
            <a:ext cx="5604380" cy="371555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3568" y="1475492"/>
            <a:ext cx="8784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nl-BE" dirty="0" smtClean="0">
                <a:hlinkClick r:id="rId3"/>
              </a:rPr>
              <a:t>http</a:t>
            </a:r>
            <a:r>
              <a:rPr lang="nl-BE" dirty="0">
                <a:hlinkClick r:id="rId3"/>
              </a:rPr>
              <a:t>://www.ioc-sealevelmonitoring.org/ssc/service.php?format=help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25337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Data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484784"/>
            <a:ext cx="7139136" cy="4525963"/>
          </a:xfrm>
        </p:spPr>
        <p:txBody>
          <a:bodyPr/>
          <a:lstStyle/>
          <a:p>
            <a:pPr lvl="1"/>
            <a:r>
              <a:rPr lang="nl-BE" dirty="0" err="1"/>
              <a:t>raw</a:t>
            </a:r>
            <a:r>
              <a:rPr lang="nl-BE" dirty="0"/>
              <a:t> </a:t>
            </a:r>
            <a:r>
              <a:rPr lang="nl-BE" dirty="0" err="1"/>
              <a:t>sealevel</a:t>
            </a:r>
            <a:r>
              <a:rPr lang="nl-BE" dirty="0"/>
              <a:t> </a:t>
            </a:r>
            <a:r>
              <a:rPr lang="nl-BE" dirty="0" smtClean="0"/>
              <a:t>data = as </a:t>
            </a:r>
            <a:r>
              <a:rPr lang="nl-BE" dirty="0" err="1" smtClean="0"/>
              <a:t>received</a:t>
            </a:r>
            <a:r>
              <a:rPr lang="nl-BE" dirty="0" smtClean="0"/>
              <a:t>, no </a:t>
            </a:r>
            <a:r>
              <a:rPr lang="nl-BE" dirty="0" err="1" smtClean="0"/>
              <a:t>qc</a:t>
            </a:r>
            <a:endParaRPr lang="nl-BE" dirty="0" smtClean="0"/>
          </a:p>
          <a:p>
            <a:pPr lvl="1"/>
            <a:r>
              <a:rPr lang="nl-BE" dirty="0" smtClean="0"/>
              <a:t>no </a:t>
            </a:r>
            <a:r>
              <a:rPr lang="nl-BE" dirty="0" err="1"/>
              <a:t>levelling</a:t>
            </a:r>
            <a:r>
              <a:rPr lang="nl-BE" dirty="0"/>
              <a:t> information : </a:t>
            </a:r>
            <a:r>
              <a:rPr lang="nl-BE" dirty="0" err="1"/>
              <a:t>not</a:t>
            </a:r>
            <a:r>
              <a:rPr lang="nl-BE" dirty="0"/>
              <a:t> </a:t>
            </a:r>
            <a:r>
              <a:rPr lang="nl-BE" dirty="0" err="1"/>
              <a:t>for</a:t>
            </a:r>
            <a:r>
              <a:rPr lang="nl-BE" dirty="0"/>
              <a:t> </a:t>
            </a:r>
            <a:r>
              <a:rPr lang="nl-BE" dirty="0" err="1"/>
              <a:t>sealevel</a:t>
            </a:r>
            <a:r>
              <a:rPr lang="nl-BE" dirty="0"/>
              <a:t> </a:t>
            </a:r>
            <a:r>
              <a:rPr lang="nl-BE" dirty="0" smtClean="0"/>
              <a:t>change</a:t>
            </a:r>
          </a:p>
          <a:p>
            <a:pPr lvl="1"/>
            <a:r>
              <a:rPr lang="nl-BE" dirty="0"/>
              <a:t>research </a:t>
            </a:r>
            <a:r>
              <a:rPr lang="nl-BE" dirty="0" err="1"/>
              <a:t>quality</a:t>
            </a:r>
            <a:r>
              <a:rPr lang="nl-BE" dirty="0"/>
              <a:t> data in </a:t>
            </a:r>
            <a:r>
              <a:rPr lang="nl-BE" dirty="0" err="1" smtClean="0"/>
              <a:t>progress</a:t>
            </a:r>
            <a:endParaRPr lang="nl-BE" dirty="0" smtClean="0"/>
          </a:p>
          <a:p>
            <a:pPr lvl="2"/>
            <a:r>
              <a:rPr lang="nl-BE" dirty="0" err="1" smtClean="0"/>
              <a:t>Detiding</a:t>
            </a:r>
            <a:endParaRPr lang="nl-BE" dirty="0" smtClean="0"/>
          </a:p>
          <a:p>
            <a:pPr lvl="2"/>
            <a:r>
              <a:rPr lang="nl-BE" dirty="0" err="1" smtClean="0"/>
              <a:t>Mean</a:t>
            </a:r>
            <a:r>
              <a:rPr lang="nl-BE" dirty="0" smtClean="0"/>
              <a:t> </a:t>
            </a:r>
            <a:r>
              <a:rPr lang="nl-BE" dirty="0" err="1" smtClean="0"/>
              <a:t>sealevel</a:t>
            </a:r>
            <a:endParaRPr lang="nl-BE" dirty="0" smtClean="0"/>
          </a:p>
          <a:p>
            <a:pPr lvl="2"/>
            <a:r>
              <a:rPr lang="nl-BE" dirty="0" smtClean="0"/>
              <a:t>Bulk </a:t>
            </a:r>
            <a:r>
              <a:rPr lang="nl-BE" dirty="0" err="1" smtClean="0"/>
              <a:t>dowload</a:t>
            </a:r>
            <a:endParaRPr lang="nl-BE" dirty="0"/>
          </a:p>
          <a:p>
            <a:pPr marL="457200" lvl="1" indent="0">
              <a:buNone/>
            </a:pPr>
            <a:endParaRPr lang="nl-BE" dirty="0" smtClean="0"/>
          </a:p>
          <a:p>
            <a:pPr marL="457200" lvl="1" indent="0">
              <a:buNone/>
            </a:pPr>
            <a:endParaRPr lang="nl-BE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12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143000"/>
          </a:xfrm>
        </p:spPr>
        <p:txBody>
          <a:bodyPr/>
          <a:lstStyle/>
          <a:p>
            <a:r>
              <a:rPr lang="nl-BE" dirty="0" err="1" smtClean="0"/>
              <a:t>Geoserver</a:t>
            </a:r>
            <a:r>
              <a:rPr lang="nl-BE" dirty="0" smtClean="0"/>
              <a:t> service</a:t>
            </a:r>
            <a:r>
              <a:rPr lang="nl-BE" dirty="0"/>
              <a:t/>
            </a:r>
            <a:br>
              <a:rPr lang="nl-BE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600200"/>
            <a:ext cx="8352928" cy="4997152"/>
          </a:xfrm>
        </p:spPr>
        <p:txBody>
          <a:bodyPr/>
          <a:lstStyle/>
          <a:p>
            <a:r>
              <a:rPr lang="nl-BE" sz="1800" dirty="0" smtClean="0"/>
              <a:t>OGC / WFS standard</a:t>
            </a:r>
            <a:endParaRPr lang="nl-BE" sz="1800" dirty="0" smtClean="0">
              <a:hlinkClick r:id="rId2"/>
            </a:endParaRPr>
          </a:p>
          <a:p>
            <a:r>
              <a:rPr lang="nl-BE" sz="1800" dirty="0" smtClean="0">
                <a:hlinkClick r:id="rId2"/>
              </a:rPr>
              <a:t>https</a:t>
            </a:r>
            <a:r>
              <a:rPr lang="nl-BE" sz="1800" dirty="0">
                <a:hlinkClick r:id="rId2"/>
              </a:rPr>
              <a:t>://</a:t>
            </a:r>
            <a:r>
              <a:rPr lang="nl-BE" sz="1800" dirty="0" smtClean="0">
                <a:hlinkClick r:id="rId2"/>
              </a:rPr>
              <a:t>geo.vliz.be/geoserver/Sealevels/ows?service=WFS&amp;version=1.0.0&amp;request=GetFeature&amp;typeName=Sealevels:sealevels</a:t>
            </a:r>
            <a:endParaRPr lang="nl-BE" sz="1800" dirty="0" smtClean="0"/>
          </a:p>
          <a:p>
            <a:r>
              <a:rPr lang="nl-BE" sz="1800" dirty="0" smtClean="0">
                <a:hlinkClick r:id="rId3"/>
              </a:rPr>
              <a:t>https://geo.vliz.be/geoserver/Sealevels/ows?service=WFS&amp;version=1.0.0&amp;request=GetFeature&amp;typeName=Sealevels:sealevels&amp;outputformat=csv</a:t>
            </a:r>
            <a:endParaRPr lang="nl-BE" sz="1800" dirty="0" smtClean="0"/>
          </a:p>
          <a:p>
            <a:endParaRPr lang="nl-BE" sz="14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0409571"/>
              </p:ext>
            </p:extLst>
          </p:nvPr>
        </p:nvGraphicFramePr>
        <p:xfrm>
          <a:off x="1979712" y="3368853"/>
          <a:ext cx="6111090" cy="2930070"/>
        </p:xfrm>
        <a:graphic>
          <a:graphicData uri="http://schemas.openxmlformats.org/drawingml/2006/table">
            <a:tbl>
              <a:tblPr/>
              <a:tblGrid>
                <a:gridCol w="2037030">
                  <a:extLst>
                    <a:ext uri="{9D8B030D-6E8A-4147-A177-3AD203B41FA5}">
                      <a16:colId xmlns:a16="http://schemas.microsoft.com/office/drawing/2014/main" val="933183147"/>
                    </a:ext>
                  </a:extLst>
                </a:gridCol>
                <a:gridCol w="2037030">
                  <a:extLst>
                    <a:ext uri="{9D8B030D-6E8A-4147-A177-3AD203B41FA5}">
                      <a16:colId xmlns:a16="http://schemas.microsoft.com/office/drawing/2014/main" val="1788803014"/>
                    </a:ext>
                  </a:extLst>
                </a:gridCol>
                <a:gridCol w="2037030">
                  <a:extLst>
                    <a:ext uri="{9D8B030D-6E8A-4147-A177-3AD203B41FA5}">
                      <a16:colId xmlns:a16="http://schemas.microsoft.com/office/drawing/2014/main" val="3237175589"/>
                    </a:ext>
                  </a:extLst>
                </a:gridCol>
              </a:tblGrid>
              <a:tr h="134974">
                <a:tc>
                  <a:txBody>
                    <a:bodyPr/>
                    <a:lstStyle/>
                    <a:p>
                      <a:r>
                        <a:rPr lang="en-US" sz="900"/>
                        <a:t>Format</a:t>
                      </a:r>
                    </a:p>
                  </a:txBody>
                  <a:tcPr marL="46291" marR="46291" marT="23145" marB="23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Syntax</a:t>
                      </a:r>
                    </a:p>
                  </a:txBody>
                  <a:tcPr marL="46291" marR="46291" marT="23145" marB="23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Notes</a:t>
                      </a:r>
                    </a:p>
                  </a:txBody>
                  <a:tcPr marL="46291" marR="46291" marT="23145" marB="23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8549666"/>
                  </a:ext>
                </a:extLst>
              </a:tr>
              <a:tr h="147029">
                <a:tc>
                  <a:txBody>
                    <a:bodyPr/>
                    <a:lstStyle/>
                    <a:p>
                      <a:r>
                        <a:rPr lang="en-US" sz="900"/>
                        <a:t>GML2</a:t>
                      </a:r>
                    </a:p>
                  </a:txBody>
                  <a:tcPr marL="46291" marR="46291" marT="23145" marB="23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outputFormat=GML2</a:t>
                      </a:r>
                    </a:p>
                  </a:txBody>
                  <a:tcPr marL="46291" marR="46291" marT="23145" marB="23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Default option for WFS 1.0.0</a:t>
                      </a:r>
                    </a:p>
                  </a:txBody>
                  <a:tcPr marL="46291" marR="46291" marT="23145" marB="23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3226130"/>
                  </a:ext>
                </a:extLst>
              </a:tr>
              <a:tr h="235890">
                <a:tc>
                  <a:txBody>
                    <a:bodyPr/>
                    <a:lstStyle/>
                    <a:p>
                      <a:r>
                        <a:rPr lang="en-US" sz="900"/>
                        <a:t>GML3</a:t>
                      </a:r>
                    </a:p>
                  </a:txBody>
                  <a:tcPr marL="46291" marR="46291" marT="23145" marB="23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outputFormat=GML3</a:t>
                      </a:r>
                    </a:p>
                  </a:txBody>
                  <a:tcPr marL="46291" marR="46291" marT="23145" marB="23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Default option for WFS 1.1.0 and 2.0.0</a:t>
                      </a:r>
                    </a:p>
                  </a:txBody>
                  <a:tcPr marL="46291" marR="46291" marT="23145" marB="23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0817668"/>
                  </a:ext>
                </a:extLst>
              </a:tr>
              <a:tr h="336806">
                <a:tc>
                  <a:txBody>
                    <a:bodyPr/>
                    <a:lstStyle/>
                    <a:p>
                      <a:r>
                        <a:rPr lang="en-US" sz="900"/>
                        <a:t>Shapefile</a:t>
                      </a:r>
                    </a:p>
                  </a:txBody>
                  <a:tcPr marL="46291" marR="46291" marT="23145" marB="23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outputFormat=shape-zip</a:t>
                      </a:r>
                    </a:p>
                  </a:txBody>
                  <a:tcPr marL="46291" marR="46291" marT="23145" marB="23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ZIP archive will be generated containing the shapefile (see </a:t>
                      </a:r>
                      <a:r>
                        <a:rPr lang="en-US" sz="900">
                          <a:hlinkClick r:id="rId4"/>
                        </a:rPr>
                        <a:t>Shapefile output</a:t>
                      </a:r>
                      <a:r>
                        <a:rPr lang="en-US" sz="900"/>
                        <a:t> below).</a:t>
                      </a:r>
                    </a:p>
                  </a:txBody>
                  <a:tcPr marL="46291" marR="46291" marT="23145" marB="23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186139"/>
                  </a:ext>
                </a:extLst>
              </a:tr>
              <a:tr h="437722">
                <a:tc>
                  <a:txBody>
                    <a:bodyPr/>
                    <a:lstStyle/>
                    <a:p>
                      <a:r>
                        <a:rPr lang="en-US" sz="900"/>
                        <a:t>JSON</a:t>
                      </a:r>
                    </a:p>
                  </a:txBody>
                  <a:tcPr marL="46291" marR="46291" marT="23145" marB="23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outputFormat=application/json</a:t>
                      </a:r>
                    </a:p>
                  </a:txBody>
                  <a:tcPr marL="46291" marR="46291" marT="23145" marB="23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Returns a GeoJSON or a JSON output. Note outputFormat=json is only supported for getFeature (for backward compatibility).</a:t>
                      </a:r>
                    </a:p>
                  </a:txBody>
                  <a:tcPr marL="46291" marR="46291" marT="23145" marB="23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3923010"/>
                  </a:ext>
                </a:extLst>
              </a:tr>
              <a:tr h="651129">
                <a:tc>
                  <a:txBody>
                    <a:bodyPr/>
                    <a:lstStyle/>
                    <a:p>
                      <a:r>
                        <a:rPr lang="en-US" sz="900"/>
                        <a:t>JSONP</a:t>
                      </a:r>
                    </a:p>
                  </a:txBody>
                  <a:tcPr marL="46291" marR="46291" marT="23145" marB="23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outputFormat=text/javascript</a:t>
                      </a:r>
                    </a:p>
                  </a:txBody>
                  <a:tcPr marL="46291" marR="46291" marT="23145" marB="23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Returns a </a:t>
                      </a:r>
                      <a:r>
                        <a:rPr lang="en-US" sz="900">
                          <a:hlinkClick r:id="rId5"/>
                        </a:rPr>
                        <a:t>JSONP</a:t>
                      </a:r>
                      <a:r>
                        <a:rPr lang="en-US" sz="900"/>
                        <a:t> in the form: parseResponse(...json...). See </a:t>
                      </a:r>
                      <a:r>
                        <a:rPr lang="en-US" sz="900">
                          <a:hlinkClick r:id="rId6"/>
                        </a:rPr>
                        <a:t>WMS vendor parameters</a:t>
                      </a:r>
                      <a:r>
                        <a:rPr lang="en-US" sz="900"/>
                        <a:t> to change the callback name. Note that this format is disabled by default (See </a:t>
                      </a:r>
                      <a:r>
                        <a:rPr lang="en-US" sz="900">
                          <a:hlinkClick r:id="rId7"/>
                        </a:rPr>
                        <a:t>Global variables affecting WMS</a:t>
                      </a:r>
                      <a:r>
                        <a:rPr lang="en-US" sz="900"/>
                        <a:t>).</a:t>
                      </a:r>
                    </a:p>
                  </a:txBody>
                  <a:tcPr marL="46291" marR="46291" marT="23145" marB="23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3180344"/>
                  </a:ext>
                </a:extLst>
              </a:tr>
              <a:tr h="235890">
                <a:tc>
                  <a:txBody>
                    <a:bodyPr/>
                    <a:lstStyle/>
                    <a:p>
                      <a:r>
                        <a:rPr lang="en-US" sz="900"/>
                        <a:t>CSV</a:t>
                      </a:r>
                    </a:p>
                  </a:txBody>
                  <a:tcPr marL="46291" marR="46291" marT="23145" marB="23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err="1"/>
                        <a:t>outputFormat</a:t>
                      </a:r>
                      <a:r>
                        <a:rPr lang="en-US" sz="900" dirty="0"/>
                        <a:t>=csv</a:t>
                      </a:r>
                    </a:p>
                  </a:txBody>
                  <a:tcPr marL="46291" marR="46291" marT="23145" marB="23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Returns a CSV (comma-separated values) file</a:t>
                      </a:r>
                    </a:p>
                  </a:txBody>
                  <a:tcPr marL="46291" marR="46291" marT="23145" marB="23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57883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325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nl-BE" dirty="0" smtClean="0"/>
              <a:t>KML file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066" y="1772816"/>
            <a:ext cx="8161867" cy="464574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2316" y="980728"/>
            <a:ext cx="82644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www.ioc-sealevelmonitoring.org/stations.kml</a:t>
            </a:r>
            <a:endParaRPr lang="en-US" dirty="0" smtClean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36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8921</TotalTime>
  <Words>318</Words>
  <Application>Microsoft Office PowerPoint</Application>
  <PresentationFormat>On-screen Show (4:3)</PresentationFormat>
  <Paragraphs>95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Arial</vt:lpstr>
      <vt:lpstr>Default Design</vt:lpstr>
      <vt:lpstr>PowerPoint Presentation</vt:lpstr>
      <vt:lpstr>Accessing data from SLSMF</vt:lpstr>
      <vt:lpstr>Sources</vt:lpstr>
      <vt:lpstr>Website</vt:lpstr>
      <vt:lpstr>Direct link to plot</vt:lpstr>
      <vt:lpstr>Sealevel Station Catalogue </vt:lpstr>
      <vt:lpstr>Data content</vt:lpstr>
      <vt:lpstr>Geoserver service </vt:lpstr>
      <vt:lpstr>KML file</vt:lpstr>
      <vt:lpstr>Webservice API</vt:lpstr>
      <vt:lpstr>Query parameters</vt:lpstr>
      <vt:lpstr>REST API Examples</vt:lpstr>
      <vt:lpstr>Data explorer</vt:lpstr>
      <vt:lpstr>More demos</vt:lpstr>
      <vt:lpstr>PowerPoint Presentation</vt:lpstr>
    </vt:vector>
  </TitlesOfParts>
  <Company>vfhvmf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Mieke Goffin</dc:creator>
  <cp:lastModifiedBy>Francisco Hernandez</cp:lastModifiedBy>
  <cp:revision>183</cp:revision>
  <dcterms:created xsi:type="dcterms:W3CDTF">2008-04-17T13:15:39Z</dcterms:created>
  <dcterms:modified xsi:type="dcterms:W3CDTF">2022-09-28T11:58:49Z</dcterms:modified>
</cp:coreProperties>
</file>