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Lst>
  <p:notesMasterIdLst>
    <p:notesMasterId r:id="rId17"/>
  </p:notesMasterIdLst>
  <p:handoutMasterIdLst>
    <p:handoutMasterId r:id="rId18"/>
  </p:handoutMasterIdLst>
  <p:sldIdLst>
    <p:sldId id="275" r:id="rId2"/>
    <p:sldId id="305" r:id="rId3"/>
    <p:sldId id="278" r:id="rId4"/>
    <p:sldId id="310" r:id="rId5"/>
    <p:sldId id="282" r:id="rId6"/>
    <p:sldId id="313" r:id="rId7"/>
    <p:sldId id="311" r:id="rId8"/>
    <p:sldId id="316" r:id="rId9"/>
    <p:sldId id="317" r:id="rId10"/>
    <p:sldId id="314" r:id="rId11"/>
    <p:sldId id="318" r:id="rId12"/>
    <p:sldId id="312" r:id="rId13"/>
    <p:sldId id="315" r:id="rId14"/>
    <p:sldId id="319" r:id="rId15"/>
    <p:sldId id="290" r:id="rId1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5000" autoAdjust="0"/>
  </p:normalViewPr>
  <p:slideViewPr>
    <p:cSldViewPr>
      <p:cViewPr varScale="1">
        <p:scale>
          <a:sx n="106" d="100"/>
          <a:sy n="106" d="100"/>
        </p:scale>
        <p:origin x="69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4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aaaaaaaaaaaaaaa</a:t>
            </a:r>
            <a:endParaRPr lang="bg-B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E86BA8-EAF3-46AB-86FC-E858726232B2}" type="datetimeFigureOut">
              <a:rPr lang="bg-BG" smtClean="0"/>
              <a:pPr/>
              <a:t>17.12.21 г.</a:t>
            </a:fld>
            <a:endParaRPr lang="bg-B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E7027-B5D3-43A5-87E0-5CF172D583C1}" type="slidenum">
              <a:rPr lang="bg-BG" smtClean="0"/>
              <a:pPr/>
              <a:t>‹#›</a:t>
            </a:fld>
            <a:endParaRPr lang="bg-BG"/>
          </a:p>
        </p:txBody>
      </p:sp>
    </p:spTree>
    <p:extLst>
      <p:ext uri="{BB962C8B-B14F-4D97-AF65-F5344CB8AC3E}">
        <p14:creationId xmlns:p14="http://schemas.microsoft.com/office/powerpoint/2010/main" val="8409727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aaaaaaaaaaaaaaa</a:t>
            </a: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F1A25-8E5E-4523-A928-F500212591F1}" type="datetimeFigureOut">
              <a:rPr lang="bg-BG" smtClean="0"/>
              <a:pPr/>
              <a:t>17.12.21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C648C-A07D-4B8D-AE61-B178BC751254}" type="slidenum">
              <a:rPr lang="bg-BG" smtClean="0"/>
              <a:pPr/>
              <a:t>‹#›</a:t>
            </a:fld>
            <a:endParaRPr lang="bg-BG"/>
          </a:p>
        </p:txBody>
      </p:sp>
    </p:spTree>
    <p:extLst>
      <p:ext uri="{BB962C8B-B14F-4D97-AF65-F5344CB8AC3E}">
        <p14:creationId xmlns:p14="http://schemas.microsoft.com/office/powerpoint/2010/main" val="16930261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8183880" cy="468052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52" y="1124745"/>
            <a:ext cx="3931920" cy="3794728"/>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755360" y="1124745"/>
            <a:ext cx="3931920" cy="3794728"/>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a:xfrm>
            <a:off x="539552" y="6111877"/>
            <a:ext cx="7808776" cy="365125"/>
          </a:xfrm>
          <a:prstGeom prst="rect">
            <a:avLst/>
          </a:prstGeom>
        </p:spPr>
        <p:txBody>
          <a:bodyPr/>
          <a:lstStyle>
            <a:lvl1pPr>
              <a:defRPr sz="800" b="0" i="0" baseline="0">
                <a:solidFill>
                  <a:schemeClr val="tx1"/>
                </a:solidFill>
              </a:defRPr>
            </a:lvl1pPr>
            <a:extLst/>
          </a:lstStyle>
          <a:p>
            <a:pPr algn="ctr"/>
            <a:r>
              <a:rPr lang="en-US" dirty="0"/>
              <a:t>SG-ODINBLACKSEA-VI,6 - 8 November 2017, Oostende, Belgium</a:t>
            </a:r>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78"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683568" y="6111877"/>
            <a:ext cx="7664760" cy="365125"/>
          </a:xfrm>
          <a:prstGeom prst="rect">
            <a:avLst/>
          </a:prstGeom>
        </p:spPr>
        <p:txBody>
          <a:bodyPr/>
          <a:lstStyle>
            <a:lvl1pPr>
              <a:defRPr sz="800" b="0" i="0" baseline="0">
                <a:solidFill>
                  <a:schemeClr val="tx1"/>
                </a:solidFill>
              </a:defRPr>
            </a:lvl1pPr>
          </a:lstStyle>
          <a:p>
            <a:pPr algn="ctr"/>
            <a:r>
              <a:rPr lang="en-US" dirty="0"/>
              <a:t>SG-ODINBLACKSEA-VI,6 - 8 November 2017, Oostende, Belgium</a:t>
            </a:r>
          </a:p>
          <a:p>
            <a:pPr algn="ctr"/>
            <a:endParaRPr lang="bg-BG" dirty="0"/>
          </a:p>
        </p:txBody>
      </p:sp>
      <p:sp>
        <p:nvSpPr>
          <p:cNvPr id="6" name="Slide Number Placeholder 5"/>
          <p:cNvSpPr>
            <a:spLocks noGrp="1"/>
          </p:cNvSpPr>
          <p:nvPr>
            <p:ph type="sldNum" sz="quarter" idx="12"/>
          </p:nvPr>
        </p:nvSpPr>
        <p:spPr/>
        <p:txBody>
          <a:bodyPr/>
          <a:lstStyle/>
          <a:p>
            <a:fld id="{1E953827-8FE9-4540-98DA-2E2A216E4250}" type="slidenum">
              <a:rPr lang="bg-BG" smtClean="0"/>
              <a:pPr/>
              <a:t>‹#›</a:t>
            </a:fld>
            <a:endParaRPr lang="bg-BG"/>
          </a:p>
        </p:txBody>
      </p:sp>
      <p:sp>
        <p:nvSpPr>
          <p:cNvPr id="9" name="Rectangle 8"/>
          <p:cNvSpPr/>
          <p:nvPr userDrawn="1"/>
        </p:nvSpPr>
        <p:spPr>
          <a:xfrm>
            <a:off x="1979712" y="496144"/>
            <a:ext cx="4896544" cy="646331"/>
          </a:xfrm>
          <a:prstGeom prst="rect">
            <a:avLst/>
          </a:prstGeom>
        </p:spPr>
        <p:txBody>
          <a:bodyPr wrap="square">
            <a:spAutoFit/>
          </a:bodyPr>
          <a:lstStyle/>
          <a:p>
            <a:pPr algn="ctr"/>
            <a:r>
              <a:rPr lang="en-US" altLang="bg-BG" sz="1800" dirty="0">
                <a:solidFill>
                  <a:schemeClr val="accent2"/>
                </a:solidFill>
              </a:rPr>
              <a:t>BULGARIAN ACADEMY OF SCIENCES</a:t>
            </a:r>
            <a:br>
              <a:rPr lang="en-US" altLang="bg-BG" sz="1800" dirty="0">
                <a:solidFill>
                  <a:schemeClr val="accent2"/>
                </a:solidFill>
              </a:rPr>
            </a:br>
            <a:r>
              <a:rPr lang="en-US" altLang="bg-BG" sz="1800" dirty="0">
                <a:solidFill>
                  <a:schemeClr val="accent2"/>
                </a:solidFill>
              </a:rPr>
              <a:t>INSTITUTE OF OCEANOLOGY</a:t>
            </a:r>
            <a:endParaRPr lang="bg-BG" dirty="0"/>
          </a:p>
        </p:txBody>
      </p:sp>
      <p:graphicFrame>
        <p:nvGraphicFramePr>
          <p:cNvPr id="2" name="Object 1"/>
          <p:cNvGraphicFramePr>
            <a:graphicFrameLocks noChangeAspect="1"/>
          </p:cNvGraphicFramePr>
          <p:nvPr userDrawn="1">
            <p:extLst>
              <p:ext uri="{D42A27DB-BD31-4B8C-83A1-F6EECF244321}">
                <p14:modId xmlns:p14="http://schemas.microsoft.com/office/powerpoint/2010/main" val="2365709089"/>
              </p:ext>
            </p:extLst>
          </p:nvPr>
        </p:nvGraphicFramePr>
        <p:xfrm>
          <a:off x="719137" y="507957"/>
          <a:ext cx="1066800" cy="800100"/>
        </p:xfrm>
        <a:graphic>
          <a:graphicData uri="http://schemas.openxmlformats.org/presentationml/2006/ole">
            <mc:AlternateContent xmlns:mc="http://schemas.openxmlformats.org/markup-compatibility/2006">
              <mc:Choice xmlns:v="urn:schemas-microsoft-com:vml" Requires="v">
                <p:oleObj spid="_x0000_s3140" name="Photo Editor Photo" r:id="rId3" imgW="1066667" imgH="800339" progId="">
                  <p:embed/>
                </p:oleObj>
              </mc:Choice>
              <mc:Fallback>
                <p:oleObj name="Photo Editor Photo" r:id="rId3" imgW="1066667" imgH="800339" progId="">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 y="507957"/>
                        <a:ext cx="1066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7"/>
          <p:cNvSpPr>
            <a:spLocks noChangeArrowheads="1"/>
          </p:cNvSpPr>
          <p:nvPr userDrawn="1"/>
        </p:nvSpPr>
        <p:spPr bwMode="auto">
          <a:xfrm>
            <a:off x="899592" y="1484314"/>
            <a:ext cx="74888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bg-BG" sz="3200" b="1" dirty="0">
                <a:solidFill>
                  <a:srgbClr val="000099"/>
                </a:solidFill>
              </a:rPr>
              <a:t>BULGARIAN </a:t>
            </a:r>
          </a:p>
          <a:p>
            <a:pPr algn="ctr"/>
            <a:r>
              <a:rPr lang="en-US" altLang="bg-BG" sz="3200" b="1" dirty="0">
                <a:solidFill>
                  <a:srgbClr val="000099"/>
                </a:solidFill>
              </a:rPr>
              <a:t>NATIONAL OCEANOGRAPHIC </a:t>
            </a:r>
          </a:p>
          <a:p>
            <a:pPr algn="ctr"/>
            <a:r>
              <a:rPr lang="en-US" altLang="bg-BG" sz="3200" b="1" dirty="0">
                <a:solidFill>
                  <a:srgbClr val="000099"/>
                </a:solidFill>
              </a:rPr>
              <a:t>DATA CENTRE</a:t>
            </a:r>
            <a:endParaRPr lang="en-GB" altLang="bg-BG" sz="3200" b="1" dirty="0">
              <a:solidFill>
                <a:srgbClr val="00009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78"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E953827-8FE9-4540-98DA-2E2A216E4250}" type="slidenum">
              <a:rPr lang="bg-BG" smtClean="0"/>
              <a:pPr/>
              <a:t>‹#›</a:t>
            </a:fld>
            <a:endParaRPr lang="bg-BG"/>
          </a:p>
        </p:txBody>
      </p:sp>
      <p:sp>
        <p:nvSpPr>
          <p:cNvPr id="9" name="Rectangle 8"/>
          <p:cNvSpPr/>
          <p:nvPr userDrawn="1"/>
        </p:nvSpPr>
        <p:spPr>
          <a:xfrm>
            <a:off x="1979712" y="496144"/>
            <a:ext cx="4896544" cy="646331"/>
          </a:xfrm>
          <a:prstGeom prst="rect">
            <a:avLst/>
          </a:prstGeom>
        </p:spPr>
        <p:txBody>
          <a:bodyPr wrap="square">
            <a:spAutoFit/>
          </a:bodyPr>
          <a:lstStyle/>
          <a:p>
            <a:pPr algn="ctr"/>
            <a:r>
              <a:rPr lang="en-US" altLang="bg-BG" sz="1800" dirty="0">
                <a:solidFill>
                  <a:schemeClr val="accent2"/>
                </a:solidFill>
              </a:rPr>
              <a:t>BULGARIAN ACADEMY OF SCIENCES</a:t>
            </a:r>
            <a:br>
              <a:rPr lang="en-US" altLang="bg-BG" sz="1800" dirty="0">
                <a:solidFill>
                  <a:schemeClr val="accent2"/>
                </a:solidFill>
              </a:rPr>
            </a:br>
            <a:r>
              <a:rPr lang="en-US" altLang="bg-BG" sz="1800" dirty="0">
                <a:solidFill>
                  <a:schemeClr val="accent2"/>
                </a:solidFill>
              </a:rPr>
              <a:t>INSTITUTE OF OCEANOLOGY</a:t>
            </a:r>
            <a:endParaRPr lang="bg-BG" dirty="0"/>
          </a:p>
        </p:txBody>
      </p:sp>
      <p:graphicFrame>
        <p:nvGraphicFramePr>
          <p:cNvPr id="2" name="Object 1"/>
          <p:cNvGraphicFramePr>
            <a:graphicFrameLocks noChangeAspect="1"/>
          </p:cNvGraphicFramePr>
          <p:nvPr userDrawn="1">
            <p:extLst>
              <p:ext uri="{D42A27DB-BD31-4B8C-83A1-F6EECF244321}">
                <p14:modId xmlns:p14="http://schemas.microsoft.com/office/powerpoint/2010/main" val="1584555255"/>
              </p:ext>
            </p:extLst>
          </p:nvPr>
        </p:nvGraphicFramePr>
        <p:xfrm>
          <a:off x="719137" y="507957"/>
          <a:ext cx="1066800" cy="800100"/>
        </p:xfrm>
        <a:graphic>
          <a:graphicData uri="http://schemas.openxmlformats.org/presentationml/2006/ole">
            <mc:AlternateContent xmlns:mc="http://schemas.openxmlformats.org/markup-compatibility/2006">
              <mc:Choice xmlns:v="urn:schemas-microsoft-com:vml" Requires="v">
                <p:oleObj spid="_x0000_s4161" name="Photo Editor Photo" r:id="rId3" imgW="1066667" imgH="800339" progId="">
                  <p:embed/>
                </p:oleObj>
              </mc:Choice>
              <mc:Fallback>
                <p:oleObj name="Photo Editor Photo" r:id="rId3" imgW="1066667" imgH="800339"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 y="507957"/>
                        <a:ext cx="1066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Footer Placeholder 4"/>
          <p:cNvSpPr>
            <a:spLocks noGrp="1"/>
          </p:cNvSpPr>
          <p:nvPr>
            <p:ph type="ftr" sz="quarter" idx="11"/>
          </p:nvPr>
        </p:nvSpPr>
        <p:spPr>
          <a:xfrm>
            <a:off x="2843808" y="6232227"/>
            <a:ext cx="3600400" cy="365125"/>
          </a:xfrm>
        </p:spPr>
        <p:txBody>
          <a:bodyPr/>
          <a:lstStyle>
            <a:lvl1pPr>
              <a:defRPr sz="1100"/>
            </a:lvl1pPr>
          </a:lstStyle>
          <a:p>
            <a:pPr>
              <a:defRPr/>
            </a:pPr>
            <a:r>
              <a:rPr lang="en-US" sz="800" b="0" dirty="0"/>
              <a:t>SG-ODINBLACKSEA-VI,6 - 8 November 2017, Oostende, Belgium</a:t>
            </a:r>
          </a:p>
        </p:txBody>
      </p:sp>
    </p:spTree>
    <p:extLst>
      <p:ext uri="{BB962C8B-B14F-4D97-AF65-F5344CB8AC3E}">
        <p14:creationId xmlns:p14="http://schemas.microsoft.com/office/powerpoint/2010/main" val="3217349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3" y="329186"/>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8" y="437084"/>
            <a:ext cx="8306809" cy="565621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Text Placeholder 3"/>
          <p:cNvSpPr>
            <a:spLocks noGrp="1"/>
          </p:cNvSpPr>
          <p:nvPr>
            <p:ph type="body" idx="1"/>
          </p:nvPr>
        </p:nvSpPr>
        <p:spPr>
          <a:xfrm>
            <a:off x="502920" y="1844824"/>
            <a:ext cx="8183880" cy="2873480"/>
          </a:xfrm>
          <a:prstGeom prst="rect">
            <a:avLst/>
          </a:prstGeom>
        </p:spPr>
        <p:txBody>
          <a:bodyPr vert="horz" lIns="182880" tIns="9144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5" name="Slide Number Placeholder 4"/>
          <p:cNvSpPr>
            <a:spLocks noGrp="1"/>
          </p:cNvSpPr>
          <p:nvPr>
            <p:ph type="sldNum" sz="quarter" idx="4"/>
          </p:nvPr>
        </p:nvSpPr>
        <p:spPr>
          <a:xfrm>
            <a:off x="8348328" y="6111877"/>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a:t>
            </a:fld>
            <a:endParaRPr kumimoji="0" lang="en-US"/>
          </a:p>
        </p:txBody>
      </p:sp>
      <p:sp>
        <p:nvSpPr>
          <p:cNvPr id="8" name="Footer Placeholder 4"/>
          <p:cNvSpPr>
            <a:spLocks noGrp="1"/>
          </p:cNvSpPr>
          <p:nvPr>
            <p:ph type="ftr" sz="quarter" idx="3"/>
          </p:nvPr>
        </p:nvSpPr>
        <p:spPr>
          <a:xfrm>
            <a:off x="683568" y="5910733"/>
            <a:ext cx="7664760" cy="365125"/>
          </a:xfrm>
          <a:prstGeom prst="rect">
            <a:avLst/>
          </a:prstGeom>
        </p:spPr>
        <p:txBody>
          <a:bodyPr/>
          <a:lstStyle>
            <a:lvl1pPr>
              <a:defRPr sz="1100" b="1">
                <a:solidFill>
                  <a:schemeClr val="tx1"/>
                </a:solidFill>
              </a:defRPr>
            </a:lvl1pPr>
          </a:lstStyle>
          <a:p>
            <a:pPr algn="ctr"/>
            <a:r>
              <a:rPr lang="en-US"/>
              <a:t>ODINBlackSea, Steering commitee meeting , 28 Sep – 01 October, Varna,2015</a:t>
            </a:r>
            <a:endParaRPr lang="bg-BG" dirty="0"/>
          </a:p>
        </p:txBody>
      </p:sp>
    </p:spTree>
  </p:cSld>
  <p:clrMap bg1="lt1" tx1="dk1" bg2="lt2" tx2="dk2" accent1="accent1" accent2="accent2" accent3="accent3" accent4="accent4" accent5="accent5" accent6="accent6" hlink="hlink" folHlink="folHlink"/>
  <p:sldLayoutIdLst>
    <p:sldLayoutId id="2147483731" r:id="rId1"/>
    <p:sldLayoutId id="2147483733" r:id="rId2"/>
    <p:sldLayoutId id="2147483741" r:id="rId3"/>
    <p:sldLayoutId id="2147483744" r:id="rId4"/>
  </p:sldLayoutIdLst>
  <p:hf sldNum="0" hdr="0" dt="0"/>
  <p:txStyles>
    <p:titleStyle>
      <a:lvl1pPr algn="ctr" rtl="0" eaLnBrk="1" latinLnBrk="0" hangingPunct="1">
        <a:spcBef>
          <a:spcPct val="0"/>
        </a:spcBef>
        <a:buNone/>
        <a:defRPr kumimoji="0" sz="2000" b="1" kern="1200" baseline="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9RrdplTwEc" TargetMode="External"/><Relationship Id="rId2" Type="http://schemas.openxmlformats.org/officeDocument/2006/relationships/hyperlink" Target="mailto:a.stefanov@io-bas.bg" TargetMode="External"/><Relationship Id="rId1" Type="http://schemas.openxmlformats.org/officeDocument/2006/relationships/slideLayout" Target="../slideLayouts/slideLayout2.xml"/><Relationship Id="rId4" Type="http://schemas.openxmlformats.org/officeDocument/2006/relationships/hyperlink" Target="https://www.emodnet-ingestion.eu/submissions/submissions_details.php?menu=39&amp;tpd=193&amp;step=00837_017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3" name="Object 5"/>
          <p:cNvGraphicFramePr>
            <a:graphicFrameLocks noChangeAspect="1"/>
          </p:cNvGraphicFramePr>
          <p:nvPr/>
        </p:nvGraphicFramePr>
        <p:xfrm>
          <a:off x="3059113" y="3706815"/>
          <a:ext cx="3429000" cy="2027237"/>
        </p:xfrm>
        <a:graphic>
          <a:graphicData uri="http://schemas.openxmlformats.org/presentationml/2006/ole">
            <mc:AlternateContent xmlns:mc="http://schemas.openxmlformats.org/markup-compatibility/2006">
              <mc:Choice xmlns:v="urn:schemas-microsoft-com:vml" Requires="v">
                <p:oleObj spid="_x0000_s1117" name="Photo Editor Photo" r:id="rId3" imgW="3429297" imgH="2026667" progId="">
                  <p:embed/>
                </p:oleObj>
              </mc:Choice>
              <mc:Fallback>
                <p:oleObj name="Photo Editor Photo" r:id="rId3" imgW="3429297" imgH="2026667"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706815"/>
                        <a:ext cx="3429000"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2051720" y="6369541"/>
            <a:ext cx="5904656" cy="276999"/>
          </a:xfrm>
          <a:prstGeom prst="rect">
            <a:avLst/>
          </a:prstGeom>
        </p:spPr>
        <p:txBody>
          <a:bodyPr wrap="square">
            <a:spAutoFit/>
          </a:bodyPr>
          <a:lstStyle/>
          <a:p>
            <a:pPr algn="ctr"/>
            <a:r>
              <a:rPr lang="en-US" sz="1200" dirty="0">
                <a:solidFill>
                  <a:srgbClr val="FF0000"/>
                </a:solidFill>
              </a:rPr>
              <a:t>SG-ODINBLACKSEA – 16 December 2021, WEB meeting</a:t>
            </a:r>
          </a:p>
        </p:txBody>
      </p:sp>
      <p:sp>
        <p:nvSpPr>
          <p:cNvPr id="2" name="Rectangle 1"/>
          <p:cNvSpPr/>
          <p:nvPr/>
        </p:nvSpPr>
        <p:spPr>
          <a:xfrm>
            <a:off x="988327" y="3244334"/>
            <a:ext cx="7167348" cy="646331"/>
          </a:xfrm>
          <a:prstGeom prst="rect">
            <a:avLst/>
          </a:prstGeom>
        </p:spPr>
        <p:txBody>
          <a:bodyPr wrap="none">
            <a:spAutoFit/>
          </a:bodyPr>
          <a:lstStyle/>
          <a:p>
            <a:pPr algn="ctr"/>
            <a:r>
              <a:rPr lang="en-US" altLang="bg-BG" sz="3600" b="1" dirty="0">
                <a:solidFill>
                  <a:srgbClr val="FF0000"/>
                </a:solidFill>
              </a:rPr>
              <a:t>Last projects and activities</a:t>
            </a:r>
            <a:endParaRPr lang="en-GB" altLang="bg-BG" sz="3600" b="1" dirty="0">
              <a:solidFill>
                <a:srgbClr val="FF0000"/>
              </a:solidFill>
            </a:endParaRPr>
          </a:p>
        </p:txBody>
      </p:sp>
    </p:spTree>
    <p:extLst>
      <p:ext uri="{BB962C8B-B14F-4D97-AF65-F5344CB8AC3E}">
        <p14:creationId xmlns:p14="http://schemas.microsoft.com/office/powerpoint/2010/main" val="245376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77881"/>
            <a:ext cx="7488832" cy="446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1880" y="534154"/>
            <a:ext cx="2787943" cy="369332"/>
          </a:xfrm>
          <a:prstGeom prst="rect">
            <a:avLst/>
          </a:prstGeom>
          <a:noFill/>
        </p:spPr>
        <p:txBody>
          <a:bodyPr wrap="none" rtlCol="0">
            <a:spAutoFit/>
          </a:bodyPr>
          <a:lstStyle/>
          <a:p>
            <a:r>
              <a:rPr lang="en-US" b="1" dirty="0">
                <a:solidFill>
                  <a:srgbClr val="FF0000"/>
                </a:solidFill>
              </a:rPr>
              <a:t>EMODNET Ingestion</a:t>
            </a:r>
          </a:p>
        </p:txBody>
      </p:sp>
      <p:sp>
        <p:nvSpPr>
          <p:cNvPr id="6" name="TextBox 5"/>
          <p:cNvSpPr txBox="1"/>
          <p:nvPr/>
        </p:nvSpPr>
        <p:spPr>
          <a:xfrm>
            <a:off x="971600" y="5469055"/>
            <a:ext cx="7312751" cy="369332"/>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a:t>Contribution: 23 submissions in phase II 2 in phase I</a:t>
            </a:r>
            <a:endParaRPr lang="bg-BG" dirty="0"/>
          </a:p>
        </p:txBody>
      </p:sp>
    </p:spTree>
    <p:extLst>
      <p:ext uri="{BB962C8B-B14F-4D97-AF65-F5344CB8AC3E}">
        <p14:creationId xmlns:p14="http://schemas.microsoft.com/office/powerpoint/2010/main" val="350012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
        <p:nvSpPr>
          <p:cNvPr id="4" name="TextBox 3"/>
          <p:cNvSpPr txBox="1"/>
          <p:nvPr/>
        </p:nvSpPr>
        <p:spPr>
          <a:xfrm>
            <a:off x="1169416" y="552219"/>
            <a:ext cx="6408712" cy="369332"/>
          </a:xfrm>
          <a:prstGeom prst="rect">
            <a:avLst/>
          </a:prstGeom>
          <a:noFill/>
        </p:spPr>
        <p:txBody>
          <a:bodyPr wrap="square" rtlCol="0">
            <a:spAutoFit/>
          </a:bodyPr>
          <a:lstStyle/>
          <a:p>
            <a:r>
              <a:rPr lang="en-GB" b="1" dirty="0" err="1">
                <a:solidFill>
                  <a:srgbClr val="FF0000"/>
                </a:solidFill>
              </a:rPr>
              <a:t>EMODnet</a:t>
            </a:r>
            <a:r>
              <a:rPr lang="en-GB" b="1" dirty="0">
                <a:solidFill>
                  <a:srgbClr val="FF0000"/>
                </a:solidFill>
              </a:rPr>
              <a:t> Ingestion Country case: (Bulgaria)</a:t>
            </a:r>
            <a:endParaRPr lang="en-US" b="1" dirty="0">
              <a:solidFill>
                <a:srgbClr val="FF0000"/>
              </a:solidFill>
            </a:endParaRPr>
          </a:p>
        </p:txBody>
      </p:sp>
      <p:sp>
        <p:nvSpPr>
          <p:cNvPr id="6" name="Rectangle 5"/>
          <p:cNvSpPr/>
          <p:nvPr/>
        </p:nvSpPr>
        <p:spPr>
          <a:xfrm>
            <a:off x="1187624" y="995949"/>
            <a:ext cx="7272808" cy="3785652"/>
          </a:xfrm>
          <a:prstGeom prst="rect">
            <a:avLst/>
          </a:prstGeom>
        </p:spPr>
        <p:txBody>
          <a:bodyPr wrap="square">
            <a:spAutoFit/>
          </a:bodyPr>
          <a:lstStyle/>
          <a:p>
            <a:r>
              <a:rPr lang="en-GB" sz="1600" b="1" dirty="0"/>
              <a:t>Date of case submission: 04.2021</a:t>
            </a:r>
            <a:endParaRPr lang="en-US" sz="1600" dirty="0"/>
          </a:p>
          <a:p>
            <a:r>
              <a:rPr lang="en-GB" sz="1600" b="1" dirty="0"/>
              <a:t>Name &amp; email of the </a:t>
            </a:r>
            <a:r>
              <a:rPr lang="en-GB" sz="1600" b="1" dirty="0" err="1"/>
              <a:t>EMODnet</a:t>
            </a:r>
            <a:r>
              <a:rPr lang="en-GB" sz="1600" b="1" dirty="0"/>
              <a:t> Ingestion partner (data ambassador):</a:t>
            </a:r>
            <a:endParaRPr lang="en-US" sz="1600" dirty="0"/>
          </a:p>
          <a:p>
            <a:r>
              <a:rPr lang="en-US" sz="1600" dirty="0"/>
              <a:t>IO-BAS </a:t>
            </a:r>
            <a:r>
              <a:rPr lang="en-GB" sz="1600" dirty="0"/>
              <a:t>, </a:t>
            </a:r>
            <a:r>
              <a:rPr lang="en-GB" sz="1600" u="sng" dirty="0">
                <a:hlinkClick r:id="rId2"/>
              </a:rPr>
              <a:t>a.stefanov@io-bas.bg</a:t>
            </a:r>
            <a:r>
              <a:rPr lang="en-GB" sz="1600" dirty="0"/>
              <a:t> (Partner 20)</a:t>
            </a:r>
            <a:endParaRPr lang="en-US" sz="1600" dirty="0"/>
          </a:p>
          <a:p>
            <a:r>
              <a:rPr lang="en-GB" sz="1600" b="1" dirty="0"/>
              <a:t>Name of the data provider:</a:t>
            </a:r>
            <a:endParaRPr lang="en-US" sz="1600" dirty="0"/>
          </a:p>
          <a:p>
            <a:r>
              <a:rPr lang="it-IT" sz="1600" dirty="0"/>
              <a:t>Black Sea-Danube Coastal Association for Research and Development (BDCA)</a:t>
            </a:r>
            <a:endParaRPr lang="en-US" sz="1600" dirty="0"/>
          </a:p>
          <a:p>
            <a:r>
              <a:rPr lang="en-GB" sz="1600" b="1" dirty="0"/>
              <a:t>Type of submitted data and time range:</a:t>
            </a:r>
            <a:endParaRPr lang="en-US" sz="1600" dirty="0"/>
          </a:p>
          <a:p>
            <a:r>
              <a:rPr lang="it-IT" sz="1600" dirty="0"/>
              <a:t>Collecting coastal bathymetry data for a fishing port (08.2019)</a:t>
            </a:r>
            <a:endParaRPr lang="en-US" sz="1600" dirty="0"/>
          </a:p>
          <a:p>
            <a:r>
              <a:rPr lang="en-US" sz="1600" dirty="0"/>
              <a:t>Link to case:</a:t>
            </a:r>
          </a:p>
          <a:p>
            <a:r>
              <a:rPr lang="en-GB" sz="1600" u="sng" dirty="0">
                <a:solidFill>
                  <a:schemeClr val="accent3">
                    <a:lumMod val="20000"/>
                    <a:lumOff val="80000"/>
                  </a:schemeClr>
                </a:solidFill>
                <a:hlinkClick r:id="rId3"/>
              </a:rPr>
              <a:t>https://www.youtube.com/watch?v=J9RrdplTwEc</a:t>
            </a:r>
            <a:endParaRPr lang="en-US" sz="1600" dirty="0">
              <a:solidFill>
                <a:schemeClr val="accent3">
                  <a:lumMod val="20000"/>
                  <a:lumOff val="80000"/>
                </a:schemeClr>
              </a:solidFill>
            </a:endParaRPr>
          </a:p>
          <a:p>
            <a:r>
              <a:rPr lang="en-US" sz="1600" dirty="0"/>
              <a:t>Link to submissions:</a:t>
            </a:r>
          </a:p>
          <a:p>
            <a:r>
              <a:rPr lang="bg-BG" sz="1600" u="sng" dirty="0">
                <a:hlinkClick r:id="rId4"/>
              </a:rPr>
              <a:t>https://www.emodnet-ingestion.eu/submissions/submissions_details.php?menu=39&amp;tpd=193&amp;step=00837_0172</a:t>
            </a:r>
            <a:r>
              <a:rPr lang="en-GB" sz="1600" dirty="0"/>
              <a:t>:</a:t>
            </a:r>
            <a:endParaRPr lang="en-US" sz="1600" dirty="0"/>
          </a:p>
        </p:txBody>
      </p:sp>
      <p:sp>
        <p:nvSpPr>
          <p:cNvPr id="7" name="TextBox 6"/>
          <p:cNvSpPr txBox="1"/>
          <p:nvPr/>
        </p:nvSpPr>
        <p:spPr>
          <a:xfrm>
            <a:off x="1259632" y="5229200"/>
            <a:ext cx="7200800" cy="646331"/>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a:t>The  submission above is included in more successive stories of the project</a:t>
            </a:r>
            <a:endParaRPr lang="bg-BG" dirty="0"/>
          </a:p>
        </p:txBody>
      </p:sp>
    </p:spTree>
    <p:extLst>
      <p:ext uri="{BB962C8B-B14F-4D97-AF65-F5344CB8AC3E}">
        <p14:creationId xmlns:p14="http://schemas.microsoft.com/office/powerpoint/2010/main" val="277008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644496"/>
            <a:ext cx="5760639" cy="5443755"/>
          </a:xfrm>
          <a:prstGeom prst="rect">
            <a:avLst/>
          </a:prstGeom>
        </p:spPr>
      </p:pic>
    </p:spTree>
    <p:extLst>
      <p:ext uri="{BB962C8B-B14F-4D97-AF65-F5344CB8AC3E}">
        <p14:creationId xmlns:p14="http://schemas.microsoft.com/office/powerpoint/2010/main" val="79232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
        <p:nvSpPr>
          <p:cNvPr id="10" name="TextBox 9"/>
          <p:cNvSpPr txBox="1"/>
          <p:nvPr/>
        </p:nvSpPr>
        <p:spPr>
          <a:xfrm>
            <a:off x="1011950" y="752557"/>
            <a:ext cx="7272808" cy="369332"/>
          </a:xfrm>
          <a:prstGeom prst="rect">
            <a:avLst/>
          </a:prstGeom>
          <a:noFill/>
        </p:spPr>
        <p:txBody>
          <a:bodyPr wrap="square" rtlCol="0">
            <a:spAutoFit/>
          </a:bodyPr>
          <a:lstStyle/>
          <a:p>
            <a:pPr algn="ctr"/>
            <a:r>
              <a:rPr lang="en-US" b="1" dirty="0" err="1">
                <a:solidFill>
                  <a:srgbClr val="FF0000"/>
                </a:solidFill>
              </a:rPr>
              <a:t>EMODnet</a:t>
            </a:r>
            <a:r>
              <a:rPr lang="en-US" b="1" dirty="0">
                <a:solidFill>
                  <a:srgbClr val="FF0000"/>
                </a:solidFill>
              </a:rPr>
              <a:t> Seabed Habitats</a:t>
            </a:r>
          </a:p>
        </p:txBody>
      </p:sp>
      <p:pic>
        <p:nvPicPr>
          <p:cNvPr id="30724" name="Picture 4" descr="https://emodnet.ec.europa.eu/sites/emodnet.ec.europa.eu/files/public/seabed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40768"/>
            <a:ext cx="4733925" cy="3390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1950" y="5284389"/>
            <a:ext cx="6944426" cy="369332"/>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a:t>Contribution: Seabed habitat maps of Bulgarian coast </a:t>
            </a:r>
            <a:endParaRPr lang="bg-BG" dirty="0"/>
          </a:p>
        </p:txBody>
      </p:sp>
    </p:spTree>
    <p:extLst>
      <p:ext uri="{BB962C8B-B14F-4D97-AF65-F5344CB8AC3E}">
        <p14:creationId xmlns:p14="http://schemas.microsoft.com/office/powerpoint/2010/main" val="333483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
        <p:nvSpPr>
          <p:cNvPr id="10" name="TextBox 9"/>
          <p:cNvSpPr txBox="1"/>
          <p:nvPr/>
        </p:nvSpPr>
        <p:spPr>
          <a:xfrm>
            <a:off x="1031179" y="764704"/>
            <a:ext cx="7272808" cy="2092881"/>
          </a:xfrm>
          <a:prstGeom prst="rect">
            <a:avLst/>
          </a:prstGeom>
          <a:noFill/>
        </p:spPr>
        <p:txBody>
          <a:bodyPr wrap="square" rtlCol="0">
            <a:spAutoFit/>
          </a:bodyPr>
          <a:lstStyle/>
          <a:p>
            <a:r>
              <a:rPr lang="en-US" b="1" dirty="0">
                <a:solidFill>
                  <a:srgbClr val="FF0000"/>
                </a:solidFill>
              </a:rPr>
              <a:t>DOORS project</a:t>
            </a:r>
          </a:p>
          <a:p>
            <a:r>
              <a:rPr lang="en-US" sz="1600" dirty="0"/>
              <a:t>DOORS (Developing Optimal and Open Research Support for the Black Sea) is a €9m EU research project will link citizens, science, and industry for critical Black Sea regeneration, stimulating a new wave of ‘blue economy’ opportunities. The project is bringing together the best expertise and technology from 37 institutions from the Black Sea region and European countries to address the human and climate change impacts in the marine ecosystem.</a:t>
            </a:r>
          </a:p>
        </p:txBody>
      </p:sp>
      <p:sp>
        <p:nvSpPr>
          <p:cNvPr id="6" name="TextBox 5"/>
          <p:cNvSpPr txBox="1"/>
          <p:nvPr/>
        </p:nvSpPr>
        <p:spPr>
          <a:xfrm>
            <a:off x="1153612" y="2857585"/>
            <a:ext cx="6480719" cy="2062103"/>
          </a:xfrm>
          <a:prstGeom prst="rect">
            <a:avLst/>
          </a:prstGeom>
          <a:noFill/>
        </p:spPr>
        <p:txBody>
          <a:bodyPr wrap="square" rtlCol="0">
            <a:spAutoFit/>
          </a:bodyPr>
          <a:lstStyle/>
          <a:p>
            <a:r>
              <a:rPr lang="en-US" sz="1600" b="1" dirty="0">
                <a:solidFill>
                  <a:srgbClr val="FF0000"/>
                </a:solidFill>
              </a:rPr>
              <a:t>BRIFGE-WS project</a:t>
            </a:r>
            <a:endParaRPr lang="bg-BG" sz="1600" dirty="0"/>
          </a:p>
          <a:p>
            <a:r>
              <a:rPr lang="en-US" sz="1600" dirty="0"/>
              <a:t>The EU-funded Horizon 2020 </a:t>
            </a:r>
            <a:r>
              <a:rPr lang="en-US" sz="1600" dirty="0" err="1"/>
              <a:t>Programme</a:t>
            </a:r>
            <a:r>
              <a:rPr lang="en-US" sz="1600" dirty="0"/>
              <a:t> project BRIDGE-BS is being implemented with 33 partners around the Black Sea, through Middle East Technical University’s coordination. BRIDGE-BS project will map, monitor and model ecosystem services and their responses to stressors in order to support development of a sustainable and climate-neutral blue economy in the region.</a:t>
            </a:r>
          </a:p>
        </p:txBody>
      </p:sp>
      <p:sp>
        <p:nvSpPr>
          <p:cNvPr id="3" name="Rectangle 1"/>
          <p:cNvSpPr>
            <a:spLocks noChangeArrowheads="1"/>
          </p:cNvSpPr>
          <p:nvPr/>
        </p:nvSpPr>
        <p:spPr bwMode="auto">
          <a:xfrm>
            <a:off x="1153612" y="5091358"/>
            <a:ext cx="7018788" cy="707886"/>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bg-BG" altLang="bg-BG"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these two projects unite all partners from </a:t>
            </a:r>
            <a:r>
              <a:rPr kumimoji="0" lang="en-US" altLang="bg-BG"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OdinBlack</a:t>
            </a:r>
            <a:r>
              <a:rPr kumimoji="0" lang="en-US" altLang="bg-BG" sz="2000" b="0" i="0" u="none" strike="noStrike" cap="none" normalizeH="0" dirty="0" err="1">
                <a:ln>
                  <a:noFill/>
                </a:ln>
                <a:solidFill>
                  <a:schemeClr val="tx1"/>
                </a:solidFill>
                <a:effectLst/>
                <a:latin typeface="Arial" panose="020B0604020202020204" pitchFamily="34" charset="0"/>
                <a:cs typeface="Arial" panose="020B0604020202020204" pitchFamily="34" charset="0"/>
              </a:rPr>
              <a:t>Sea</a:t>
            </a:r>
            <a:endParaRPr lang="en-US" altLang="bg-BG" sz="2000" dirty="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bg-BG" altLang="bg-BG"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communication between well-known partners </a:t>
            </a:r>
            <a:r>
              <a:rPr kumimoji="0" lang="en-US" altLang="bg-BG"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is very easy</a:t>
            </a:r>
            <a:endParaRPr kumimoji="0" lang="bg-BG" altLang="bg-BG"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59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nvPr>
        </p:nvSpPr>
        <p:spPr>
          <a:xfrm>
            <a:off x="1009650" y="2276475"/>
            <a:ext cx="8134350" cy="2590800"/>
          </a:xfrm>
        </p:spPr>
        <p:txBody>
          <a:bodyPr/>
          <a:lstStyle/>
          <a:p>
            <a:pPr>
              <a:buFontTx/>
              <a:buNone/>
            </a:pPr>
            <a:endParaRPr lang="en-US" altLang="bg-BG" dirty="0"/>
          </a:p>
          <a:p>
            <a:pPr>
              <a:buFontTx/>
              <a:buNone/>
            </a:pPr>
            <a:endParaRPr lang="en-US" altLang="bg-BG" dirty="0"/>
          </a:p>
          <a:p>
            <a:pPr algn="ctr">
              <a:buFontTx/>
              <a:buNone/>
            </a:pPr>
            <a:r>
              <a:rPr lang="en-US" altLang="bg-BG" b="1" dirty="0">
                <a:solidFill>
                  <a:schemeClr val="accent2"/>
                </a:solidFill>
              </a:rPr>
              <a:t>Thank you !</a:t>
            </a:r>
            <a:endParaRPr lang="en-GB" altLang="bg-BG" b="1" dirty="0">
              <a:solidFill>
                <a:schemeClr val="accent2"/>
              </a:solidFill>
            </a:endParaRPr>
          </a:p>
        </p:txBody>
      </p:sp>
      <p:sp>
        <p:nvSpPr>
          <p:cNvPr id="5" name="Rectangle 4"/>
          <p:cNvSpPr/>
          <p:nvPr/>
        </p:nvSpPr>
        <p:spPr>
          <a:xfrm>
            <a:off x="2195736" y="6320933"/>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Tree>
    <p:extLst>
      <p:ext uri="{BB962C8B-B14F-4D97-AF65-F5344CB8AC3E}">
        <p14:creationId xmlns:p14="http://schemas.microsoft.com/office/powerpoint/2010/main" val="13588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55281" y="1628800"/>
            <a:ext cx="7416824" cy="34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457200" indent="119063" eaLnBrk="1" hangingPunct="1">
              <a:spcBef>
                <a:spcPct val="0"/>
              </a:spcBef>
              <a:buNone/>
            </a:pPr>
            <a:endParaRPr lang="en-US" altLang="bg-BG" dirty="0">
              <a:solidFill>
                <a:srgbClr val="FF0000"/>
              </a:solidFill>
            </a:endParaRPr>
          </a:p>
          <a:p>
            <a:pPr marL="457200" indent="119063"/>
            <a:r>
              <a:rPr lang="en-US" b="1" dirty="0"/>
              <a:t>Objectivities</a:t>
            </a:r>
            <a:endParaRPr lang="bg-BG" b="1" dirty="0"/>
          </a:p>
          <a:p>
            <a:pPr marL="457200" indent="119063"/>
            <a:r>
              <a:rPr lang="en-US" altLang="bg-BG" b="1" dirty="0"/>
              <a:t>Last activities</a:t>
            </a:r>
          </a:p>
          <a:p>
            <a:pPr marL="457200" indent="119063"/>
            <a:r>
              <a:rPr lang="en-US" b="1" dirty="0"/>
              <a:t>Last projects</a:t>
            </a:r>
            <a:endParaRPr lang="bg-BG" b="1" dirty="0"/>
          </a:p>
          <a:p>
            <a:pPr marL="457200" indent="119063"/>
            <a:r>
              <a:rPr lang="en-US" altLang="bg-BG" b="1" dirty="0"/>
              <a:t> Activities in projects concerning all </a:t>
            </a:r>
            <a:r>
              <a:rPr lang="en-US" altLang="bg-BG" b="1" dirty="0" err="1"/>
              <a:t>OdinBlackSea</a:t>
            </a:r>
            <a:r>
              <a:rPr lang="en-US" altLang="bg-BG" b="1" dirty="0"/>
              <a:t> partners</a:t>
            </a:r>
            <a:endParaRPr kumimoji="1" lang="bg-BG" altLang="bg-BG" dirty="0">
              <a:latin typeface="Arial" pitchFamily="34" charset="0"/>
            </a:endParaRPr>
          </a:p>
        </p:txBody>
      </p:sp>
      <p:graphicFrame>
        <p:nvGraphicFramePr>
          <p:cNvPr id="29697" name="Object 1"/>
          <p:cNvGraphicFramePr>
            <a:graphicFrameLocks noChangeAspect="1"/>
          </p:cNvGraphicFramePr>
          <p:nvPr/>
        </p:nvGraphicFramePr>
        <p:xfrm>
          <a:off x="611560" y="548680"/>
          <a:ext cx="1066800" cy="800100"/>
        </p:xfrm>
        <a:graphic>
          <a:graphicData uri="http://schemas.openxmlformats.org/presentationml/2006/ole">
            <mc:AlternateContent xmlns:mc="http://schemas.openxmlformats.org/markup-compatibility/2006">
              <mc:Choice xmlns:v="urn:schemas-microsoft-com:vml" Requires="v">
                <p:oleObj spid="_x0000_s29731" name="Photo Editor Photo" r:id="rId3" imgW="1066667" imgH="800339" progId="">
                  <p:embed/>
                </p:oleObj>
              </mc:Choice>
              <mc:Fallback>
                <p:oleObj name="Photo Editor Photo" r:id="rId3" imgW="1066667" imgH="800339"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1066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371274" y="692696"/>
            <a:ext cx="1984839" cy="584775"/>
          </a:xfrm>
          <a:prstGeom prst="rect">
            <a:avLst/>
          </a:prstGeom>
        </p:spPr>
        <p:txBody>
          <a:bodyPr wrap="none">
            <a:spAutoFit/>
          </a:bodyPr>
          <a:lstStyle/>
          <a:p>
            <a:pPr lvl="0" algn="ctr">
              <a:spcBef>
                <a:spcPct val="0"/>
              </a:spcBef>
            </a:pPr>
            <a:r>
              <a:rPr kumimoji="1" lang="en-US" altLang="bg-BG" sz="3200" b="1" dirty="0">
                <a:solidFill>
                  <a:srgbClr val="FF0000"/>
                </a:solidFill>
                <a:latin typeface="Arial" pitchFamily="34" charset="0"/>
              </a:rPr>
              <a:t>OUTLINE</a:t>
            </a:r>
          </a:p>
        </p:txBody>
      </p:sp>
      <p:sp>
        <p:nvSpPr>
          <p:cNvPr id="7" name="Rectangle 6"/>
          <p:cNvSpPr/>
          <p:nvPr/>
        </p:nvSpPr>
        <p:spPr>
          <a:xfrm>
            <a:off x="2051720" y="6066617"/>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Tree>
    <p:extLst>
      <p:ext uri="{BB962C8B-B14F-4D97-AF65-F5344CB8AC3E}">
        <p14:creationId xmlns:p14="http://schemas.microsoft.com/office/powerpoint/2010/main" val="329082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8183880" cy="648072"/>
          </a:xfrm>
        </p:spPr>
        <p:txBody>
          <a:bodyPr/>
          <a:lstStyle/>
          <a:p>
            <a:pPr marL="265113" indent="-146050">
              <a:buNone/>
            </a:pPr>
            <a:r>
              <a:rPr lang="en-US" dirty="0">
                <a:solidFill>
                  <a:srgbClr val="FF0000"/>
                </a:solidFill>
              </a:rPr>
              <a:t>Objectivities</a:t>
            </a:r>
            <a:endParaRPr lang="bg-BG" dirty="0">
              <a:solidFill>
                <a:srgbClr val="FF0000"/>
              </a:solidFill>
            </a:endParaRPr>
          </a:p>
        </p:txBody>
      </p:sp>
      <p:sp>
        <p:nvSpPr>
          <p:cNvPr id="4" name="Rectangle 3"/>
          <p:cNvSpPr/>
          <p:nvPr/>
        </p:nvSpPr>
        <p:spPr>
          <a:xfrm>
            <a:off x="971600" y="2132856"/>
            <a:ext cx="7416824" cy="2677656"/>
          </a:xfrm>
          <a:prstGeom prst="rect">
            <a:avLst/>
          </a:prstGeom>
        </p:spPr>
        <p:txBody>
          <a:bodyPr wrap="square">
            <a:spAutoFit/>
          </a:bodyPr>
          <a:lstStyle/>
          <a:p>
            <a:pPr marL="285750" indent="-285750">
              <a:buFont typeface="Arial" panose="020B0604020202020204" pitchFamily="34" charset="0"/>
              <a:buChar char="•"/>
            </a:pPr>
            <a:r>
              <a:rPr lang="en-US" altLang="bg-BG" sz="2400" dirty="0">
                <a:latin typeface="+mj-lt"/>
              </a:rPr>
              <a:t>To collate</a:t>
            </a:r>
            <a:r>
              <a:rPr lang="en-GB" altLang="bg-BG" sz="2400" dirty="0">
                <a:latin typeface="+mj-lt"/>
              </a:rPr>
              <a:t> oceanographic data, archive</a:t>
            </a:r>
            <a:r>
              <a:rPr lang="en-US" altLang="bg-BG" sz="2400" dirty="0">
                <a:latin typeface="+mj-lt"/>
              </a:rPr>
              <a:t> and  store</a:t>
            </a:r>
            <a:r>
              <a:rPr lang="en-GB" altLang="bg-BG" sz="2400" dirty="0">
                <a:latin typeface="+mj-lt"/>
              </a:rPr>
              <a:t> it and maximize its utilisation </a:t>
            </a:r>
            <a:endParaRPr lang="en-US" altLang="bg-BG" sz="2400" dirty="0">
              <a:latin typeface="+mj-lt"/>
            </a:endParaRPr>
          </a:p>
          <a:p>
            <a:pPr marL="285750" indent="-285750">
              <a:buFont typeface="Arial" panose="020B0604020202020204" pitchFamily="34" charset="0"/>
              <a:buChar char="•"/>
            </a:pPr>
            <a:r>
              <a:rPr lang="en-US" altLang="bg-BG" sz="2400" dirty="0">
                <a:latin typeface="+mj-lt"/>
              </a:rPr>
              <a:t>To </a:t>
            </a:r>
            <a:r>
              <a:rPr lang="en-GB" altLang="bg-BG" sz="2400" dirty="0">
                <a:latin typeface="+mj-lt"/>
              </a:rPr>
              <a:t>enhance the availability of high quality oceanographic data for a wide group of users</a:t>
            </a:r>
            <a:endParaRPr lang="en-US" altLang="bg-BG" sz="2400" dirty="0">
              <a:latin typeface="+mj-lt"/>
            </a:endParaRPr>
          </a:p>
          <a:p>
            <a:pPr marL="285750" indent="-285750">
              <a:buFont typeface="Arial" panose="020B0604020202020204" pitchFamily="34" charset="0"/>
              <a:buChar char="•"/>
            </a:pPr>
            <a:r>
              <a:rPr lang="en-US" altLang="bg-BG" sz="2400" dirty="0">
                <a:latin typeface="+mj-lt"/>
              </a:rPr>
              <a:t>To </a:t>
            </a:r>
            <a:r>
              <a:rPr lang="en-GB" altLang="bg-BG" sz="2400" dirty="0">
                <a:latin typeface="+mj-lt"/>
              </a:rPr>
              <a:t>promote data exchange on national and international level</a:t>
            </a:r>
            <a:endParaRPr lang="en-US" altLang="bg-BG" sz="2400" dirty="0">
              <a:latin typeface="+mj-lt"/>
            </a:endParaRPr>
          </a:p>
        </p:txBody>
      </p:sp>
      <p:sp>
        <p:nvSpPr>
          <p:cNvPr id="5" name="Rectangle 4"/>
          <p:cNvSpPr/>
          <p:nvPr/>
        </p:nvSpPr>
        <p:spPr>
          <a:xfrm>
            <a:off x="2123728" y="6182433"/>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Tree>
    <p:extLst>
      <p:ext uri="{BB962C8B-B14F-4D97-AF65-F5344CB8AC3E}">
        <p14:creationId xmlns:p14="http://schemas.microsoft.com/office/powerpoint/2010/main" val="282343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290912"/>
            <a:ext cx="7272808" cy="4586359"/>
          </a:xfrm>
        </p:spPr>
        <p:txBody>
          <a:bodyPr>
            <a:normAutofit/>
          </a:bodyPr>
          <a:lstStyle/>
          <a:p>
            <a:pPr>
              <a:buSzPct val="120000"/>
              <a:defRPr/>
            </a:pPr>
            <a:r>
              <a:rPr lang="en-GB" sz="2000" b="1" dirty="0">
                <a:solidFill>
                  <a:srgbClr val="FF0000"/>
                </a:solidFill>
                <a:latin typeface="Arial" pitchFamily="34" charset="0"/>
                <a:cs typeface="Arial" pitchFamily="34" charset="0"/>
              </a:rPr>
              <a:t>European Union (EU) </a:t>
            </a:r>
            <a:r>
              <a:rPr lang="en-US" sz="2000" b="1" dirty="0">
                <a:solidFill>
                  <a:srgbClr val="FF0000"/>
                </a:solidFill>
                <a:latin typeface="Arial" pitchFamily="34" charset="0"/>
                <a:cs typeface="Arial" pitchFamily="34" charset="0"/>
              </a:rPr>
              <a:t>Horizon 2020</a:t>
            </a:r>
            <a:r>
              <a:rPr lang="en-GB" sz="2000" b="1" dirty="0">
                <a:latin typeface="Arial" pitchFamily="34" charset="0"/>
                <a:cs typeface="Arial" pitchFamily="34" charset="0"/>
              </a:rPr>
              <a:t>:</a:t>
            </a:r>
          </a:p>
          <a:p>
            <a:pPr marL="0" indent="0">
              <a:buClrTx/>
              <a:buSzPct val="120000"/>
              <a:buNone/>
              <a:defRPr/>
            </a:pPr>
            <a:r>
              <a:rPr lang="en-GB" sz="2000" dirty="0">
                <a:latin typeface="Arial" pitchFamily="34" charset="0"/>
                <a:cs typeface="Arial" pitchFamily="34" charset="0"/>
              </a:rPr>
              <a:t>    </a:t>
            </a:r>
            <a:r>
              <a:rPr lang="en-GB" sz="2000" dirty="0" err="1">
                <a:latin typeface="Arial" pitchFamily="34" charset="0"/>
                <a:cs typeface="Arial" pitchFamily="34" charset="0"/>
              </a:rPr>
              <a:t>SeaDataCloud</a:t>
            </a:r>
            <a:r>
              <a:rPr lang="en-GB" sz="2000" dirty="0">
                <a:latin typeface="Arial" pitchFamily="34" charset="0"/>
                <a:cs typeface="Arial" pitchFamily="34" charset="0"/>
              </a:rPr>
              <a:t> </a:t>
            </a:r>
          </a:p>
          <a:p>
            <a:pPr>
              <a:buSzPct val="120000"/>
              <a:defRPr/>
            </a:pPr>
            <a:r>
              <a:rPr lang="en-GB" sz="2000" b="1" dirty="0">
                <a:solidFill>
                  <a:srgbClr val="FF0000"/>
                </a:solidFill>
                <a:latin typeface="Arial" pitchFamily="34" charset="0"/>
                <a:cs typeface="Arial" pitchFamily="34" charset="0"/>
              </a:rPr>
              <a:t>Copernicus programme</a:t>
            </a:r>
            <a:r>
              <a:rPr lang="en-GB" sz="2000" b="1" dirty="0">
                <a:latin typeface="Arial" pitchFamily="34" charset="0"/>
                <a:cs typeface="Arial" pitchFamily="34" charset="0"/>
              </a:rPr>
              <a:t>:</a:t>
            </a:r>
          </a:p>
          <a:p>
            <a:pPr>
              <a:buClrTx/>
              <a:buFont typeface="Wingdings" panose="05000000000000000000" pitchFamily="2" charset="2"/>
              <a:buChar char="Ø"/>
            </a:pPr>
            <a:r>
              <a:rPr lang="en-GB" sz="2000" dirty="0">
                <a:latin typeface="Arial" pitchFamily="34" charset="0"/>
                <a:cs typeface="Arial" pitchFamily="34" charset="0"/>
              </a:rPr>
              <a:t>Black Sea – Monitoring and Forecasting Centre (BS MFC)</a:t>
            </a:r>
          </a:p>
          <a:p>
            <a:pPr>
              <a:buClrTx/>
              <a:buFont typeface="Wingdings" panose="05000000000000000000" pitchFamily="2" charset="2"/>
              <a:buChar char="Ø"/>
            </a:pPr>
            <a:r>
              <a:rPr lang="en-GB" sz="2000" dirty="0">
                <a:latin typeface="Arial" pitchFamily="34" charset="0"/>
                <a:cs typeface="Arial" pitchFamily="34" charset="0"/>
              </a:rPr>
              <a:t>CMEMS </a:t>
            </a:r>
            <a:r>
              <a:rPr lang="en-GB" sz="2000" dirty="0" err="1">
                <a:latin typeface="Arial" pitchFamily="34" charset="0"/>
                <a:cs typeface="Arial" pitchFamily="34" charset="0"/>
              </a:rPr>
              <a:t>InSitu</a:t>
            </a:r>
            <a:r>
              <a:rPr lang="en-GB" sz="2000" dirty="0">
                <a:latin typeface="Arial" pitchFamily="34" charset="0"/>
                <a:cs typeface="Arial" pitchFamily="34" charset="0"/>
              </a:rPr>
              <a:t> TAC</a:t>
            </a:r>
          </a:p>
          <a:p>
            <a:pPr marL="0" indent="0">
              <a:buClrTx/>
              <a:buNone/>
            </a:pPr>
            <a:endParaRPr lang="en-GB" sz="2000" dirty="0">
              <a:latin typeface="Arial" pitchFamily="34" charset="0"/>
              <a:cs typeface="Arial" pitchFamily="34" charset="0"/>
            </a:endParaRPr>
          </a:p>
          <a:p>
            <a:pPr>
              <a:buSzPct val="120000"/>
              <a:defRPr/>
            </a:pPr>
            <a:r>
              <a:rPr lang="en-US" sz="2000" b="1" dirty="0" err="1">
                <a:solidFill>
                  <a:srgbClr val="FF0000"/>
                </a:solidFill>
                <a:latin typeface="Arial" pitchFamily="34" charset="0"/>
                <a:cs typeface="Arial" pitchFamily="34" charset="0"/>
              </a:rPr>
              <a:t>Emodnet</a:t>
            </a:r>
            <a:r>
              <a:rPr lang="en-GB" sz="2000" b="1" dirty="0">
                <a:latin typeface="Arial" pitchFamily="34" charset="0"/>
                <a:cs typeface="Arial" pitchFamily="34" charset="0"/>
              </a:rPr>
              <a:t>:</a:t>
            </a:r>
          </a:p>
          <a:p>
            <a:pPr>
              <a:buClrTx/>
              <a:buFont typeface="Wingdings" panose="05000000000000000000" pitchFamily="2" charset="2"/>
              <a:buChar char="Ø"/>
            </a:pPr>
            <a:r>
              <a:rPr lang="en-US" sz="2000" dirty="0">
                <a:latin typeface="Arial" pitchFamily="34" charset="0"/>
                <a:cs typeface="Arial" pitchFamily="34" charset="0"/>
              </a:rPr>
              <a:t>Bathymetry</a:t>
            </a:r>
          </a:p>
          <a:p>
            <a:pPr>
              <a:buClrTx/>
              <a:buFont typeface="Wingdings" panose="05000000000000000000" pitchFamily="2" charset="2"/>
              <a:buChar char="Ø"/>
            </a:pPr>
            <a:r>
              <a:rPr lang="en-US" sz="2000" dirty="0">
                <a:latin typeface="Arial" pitchFamily="34" charset="0"/>
                <a:cs typeface="Arial" pitchFamily="34" charset="0"/>
              </a:rPr>
              <a:t>Ingestion </a:t>
            </a:r>
          </a:p>
          <a:p>
            <a:pPr>
              <a:buClrTx/>
              <a:buFont typeface="Wingdings" panose="05000000000000000000" pitchFamily="2" charset="2"/>
              <a:buChar char="Ø"/>
            </a:pPr>
            <a:r>
              <a:rPr lang="en-US" sz="2000" dirty="0">
                <a:latin typeface="Arial" pitchFamily="34" charset="0"/>
                <a:cs typeface="Arial" pitchFamily="34" charset="0"/>
              </a:rPr>
              <a:t>Chemistry</a:t>
            </a:r>
          </a:p>
          <a:p>
            <a:pPr>
              <a:buClrTx/>
              <a:buFont typeface="Wingdings" panose="05000000000000000000" pitchFamily="2" charset="2"/>
              <a:buChar char="Ø"/>
            </a:pPr>
            <a:r>
              <a:rPr lang="en-US" sz="2000" dirty="0">
                <a:latin typeface="Arial" pitchFamily="34" charset="0"/>
                <a:cs typeface="Arial" pitchFamily="34" charset="0"/>
              </a:rPr>
              <a:t>Seabed Habitats</a:t>
            </a:r>
            <a:endParaRPr lang="en-GB" sz="1800" dirty="0"/>
          </a:p>
          <a:p>
            <a:pPr>
              <a:buClrTx/>
              <a:buSzPct val="120000"/>
              <a:buFont typeface="Wingdings 2" pitchFamily="18" charset="2"/>
              <a:buChar char=""/>
              <a:defRPr/>
            </a:pPr>
            <a:endParaRPr lang="en-GB" sz="1800" dirty="0">
              <a:latin typeface="Arial" panose="020B0604020202020204" pitchFamily="34" charset="0"/>
              <a:cs typeface="Arial" panose="020B0604020202020204" pitchFamily="34" charset="0"/>
            </a:endParaRPr>
          </a:p>
          <a:p>
            <a:pPr>
              <a:buClrTx/>
              <a:buSzPct val="120000"/>
              <a:buFont typeface="Wingdings 2" pitchFamily="18" charset="2"/>
              <a:buChar char=""/>
              <a:defRPr/>
            </a:pPr>
            <a:endParaRPr lang="en-GB" sz="1800" dirty="0">
              <a:latin typeface="Arial" panose="020B0604020202020204" pitchFamily="34" charset="0"/>
              <a:cs typeface="Arial" panose="020B0604020202020204" pitchFamily="34" charset="0"/>
            </a:endParaRPr>
          </a:p>
        </p:txBody>
      </p:sp>
      <p:sp>
        <p:nvSpPr>
          <p:cNvPr id="4" name="Rectangle 3"/>
          <p:cNvSpPr/>
          <p:nvPr/>
        </p:nvSpPr>
        <p:spPr>
          <a:xfrm>
            <a:off x="1907704" y="607209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Tree>
    <p:extLst>
      <p:ext uri="{BB962C8B-B14F-4D97-AF65-F5344CB8AC3E}">
        <p14:creationId xmlns:p14="http://schemas.microsoft.com/office/powerpoint/2010/main" val="294822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627784" y="692696"/>
            <a:ext cx="3960440" cy="504056"/>
          </a:xfrm>
          <a:prstGeom prst="rect">
            <a:avLst/>
          </a:prstGeom>
        </p:spPr>
        <p:txBody>
          <a:bodyPr>
            <a:noAutofit/>
          </a:bodyPr>
          <a:lstStyle/>
          <a:p>
            <a:pPr marL="342900" indent="-342900"/>
            <a:r>
              <a:rPr lang="en-US" altLang="bg-BG" sz="2800" b="0" dirty="0">
                <a:solidFill>
                  <a:srgbClr val="FF0000"/>
                </a:solidFill>
                <a:effectLst/>
                <a:latin typeface="Verdana" panose="020B0604030504040204" pitchFamily="34" charset="0"/>
                <a:cs typeface="Arial" charset="0"/>
              </a:rPr>
              <a:t>Data types</a:t>
            </a:r>
            <a:endParaRPr lang="en-GB" altLang="bg-BG" sz="2800" b="0" dirty="0">
              <a:solidFill>
                <a:srgbClr val="FF0000"/>
              </a:solidFill>
              <a:effectLst/>
              <a:latin typeface="Verdana" panose="020B0604030504040204" pitchFamily="34" charset="0"/>
              <a:cs typeface="Arial" charset="0"/>
            </a:endParaRPr>
          </a:p>
        </p:txBody>
      </p:sp>
      <p:sp>
        <p:nvSpPr>
          <p:cNvPr id="24579" name="Rectangle 3"/>
          <p:cNvSpPr>
            <a:spLocks noGrp="1" noChangeArrowheads="1"/>
          </p:cNvSpPr>
          <p:nvPr>
            <p:ph sz="half" idx="1"/>
          </p:nvPr>
        </p:nvSpPr>
        <p:spPr>
          <a:xfrm>
            <a:off x="685800" y="1412777"/>
            <a:ext cx="3886200" cy="4732437"/>
          </a:xfrm>
        </p:spPr>
        <p:txBody>
          <a:bodyPr>
            <a:normAutofit/>
          </a:bodyPr>
          <a:lstStyle/>
          <a:p>
            <a:pPr lvl="1">
              <a:buFont typeface="Wingdings" pitchFamily="2" charset="2"/>
              <a:buChar char="Ø"/>
            </a:pPr>
            <a:r>
              <a:rPr lang="en-US" altLang="bg-BG" sz="1600" dirty="0" err="1">
                <a:cs typeface="Arial" charset="0"/>
              </a:rPr>
              <a:t>Hydrophysical</a:t>
            </a:r>
            <a:r>
              <a:rPr lang="en-US" altLang="bg-BG" sz="1600" dirty="0">
                <a:cs typeface="Arial" charset="0"/>
              </a:rPr>
              <a:t> data: </a:t>
            </a:r>
          </a:p>
          <a:p>
            <a:pPr lvl="2"/>
            <a:r>
              <a:rPr lang="en-US" altLang="bg-BG" sz="1400" dirty="0">
                <a:cs typeface="Arial" charset="0"/>
              </a:rPr>
              <a:t>CTD-profiles</a:t>
            </a:r>
          </a:p>
          <a:p>
            <a:pPr lvl="2"/>
            <a:r>
              <a:rPr lang="en-US" altLang="bg-BG" sz="1400" dirty="0">
                <a:cs typeface="Arial" charset="0"/>
              </a:rPr>
              <a:t>Current speed and direction</a:t>
            </a:r>
          </a:p>
          <a:p>
            <a:pPr lvl="2"/>
            <a:endParaRPr lang="en-US" altLang="bg-BG" sz="1400" dirty="0"/>
          </a:p>
          <a:p>
            <a:pPr lvl="1">
              <a:buFont typeface="Wingdings" pitchFamily="2" charset="2"/>
              <a:buChar char="Ø"/>
            </a:pPr>
            <a:r>
              <a:rPr lang="en-US" altLang="bg-BG" sz="1600" dirty="0" err="1">
                <a:cs typeface="Arial" charset="0"/>
              </a:rPr>
              <a:t>Hydrochemical</a:t>
            </a:r>
            <a:r>
              <a:rPr lang="en-US" altLang="bg-BG" sz="1600" dirty="0">
                <a:cs typeface="Arial" charset="0"/>
              </a:rPr>
              <a:t> data </a:t>
            </a:r>
          </a:p>
          <a:p>
            <a:pPr marL="347472" lvl="1" indent="0">
              <a:buNone/>
            </a:pPr>
            <a:endParaRPr lang="en-US" altLang="bg-BG" sz="1600" dirty="0">
              <a:cs typeface="Arial" charset="0"/>
            </a:endParaRPr>
          </a:p>
          <a:p>
            <a:pPr lvl="1">
              <a:buFont typeface="Wingdings" pitchFamily="2" charset="2"/>
              <a:buChar char="Ø"/>
            </a:pPr>
            <a:r>
              <a:rPr lang="en-US" altLang="bg-BG" sz="1600" dirty="0">
                <a:cs typeface="Arial" charset="0"/>
              </a:rPr>
              <a:t>[water</a:t>
            </a:r>
            <a:r>
              <a:rPr lang="bg-BG" altLang="bg-BG" sz="1600" dirty="0">
                <a:cs typeface="Arial" charset="0"/>
              </a:rPr>
              <a:t> sample (CTD rosette</a:t>
            </a:r>
            <a:r>
              <a:rPr lang="en-US" altLang="bg-BG" sz="1600" dirty="0">
                <a:cs typeface="Arial" charset="0"/>
              </a:rPr>
              <a:t> bottles and Nansen bottles) analyses]: </a:t>
            </a:r>
          </a:p>
          <a:p>
            <a:pPr lvl="2"/>
            <a:r>
              <a:rPr lang="en-US" altLang="bg-BG" sz="1400" dirty="0">
                <a:cs typeface="Arial" charset="0"/>
              </a:rPr>
              <a:t>Dissolved oxygen</a:t>
            </a:r>
          </a:p>
          <a:p>
            <a:pPr lvl="2"/>
            <a:r>
              <a:rPr lang="en-US" altLang="bg-BG" sz="1400" dirty="0">
                <a:cs typeface="Arial" charset="0"/>
              </a:rPr>
              <a:t>Nitrate</a:t>
            </a:r>
          </a:p>
          <a:p>
            <a:pPr lvl="2"/>
            <a:r>
              <a:rPr lang="en-US" altLang="bg-BG" sz="1400" dirty="0">
                <a:cs typeface="Arial" charset="0"/>
              </a:rPr>
              <a:t>Nitrite</a:t>
            </a:r>
          </a:p>
          <a:p>
            <a:pPr lvl="2"/>
            <a:r>
              <a:rPr lang="en-US" altLang="bg-BG" sz="1400" dirty="0">
                <a:cs typeface="Arial" charset="0"/>
              </a:rPr>
              <a:t>Phosphate</a:t>
            </a:r>
          </a:p>
          <a:p>
            <a:pPr lvl="2"/>
            <a:r>
              <a:rPr lang="en-US" altLang="bg-BG" sz="1400" dirty="0">
                <a:cs typeface="Arial" charset="0"/>
              </a:rPr>
              <a:t>pH</a:t>
            </a:r>
          </a:p>
          <a:p>
            <a:pPr lvl="1">
              <a:buFont typeface="Wingdings" pitchFamily="2" charset="2"/>
              <a:buChar char="Ø"/>
            </a:pPr>
            <a:endParaRPr lang="en-GB" altLang="bg-BG" sz="1600" dirty="0">
              <a:cs typeface="Arial" charset="0"/>
            </a:endParaRPr>
          </a:p>
        </p:txBody>
      </p:sp>
      <p:sp>
        <p:nvSpPr>
          <p:cNvPr id="24580" name="Rectangle 4"/>
          <p:cNvSpPr>
            <a:spLocks noGrp="1" noChangeArrowheads="1"/>
          </p:cNvSpPr>
          <p:nvPr>
            <p:ph sz="half" idx="2"/>
          </p:nvPr>
        </p:nvSpPr>
        <p:spPr>
          <a:xfrm>
            <a:off x="4572000" y="1484785"/>
            <a:ext cx="3886200" cy="4508029"/>
          </a:xfrm>
        </p:spPr>
        <p:txBody>
          <a:bodyPr>
            <a:normAutofit/>
          </a:bodyPr>
          <a:lstStyle/>
          <a:p>
            <a:pPr lvl="1">
              <a:lnSpc>
                <a:spcPct val="90000"/>
              </a:lnSpc>
              <a:buFont typeface="Wingdings" pitchFamily="2" charset="2"/>
              <a:buChar char="Ø"/>
            </a:pPr>
            <a:r>
              <a:rPr lang="en-US" altLang="bg-BG" sz="1600" dirty="0">
                <a:cs typeface="Arial" charset="0"/>
              </a:rPr>
              <a:t>Hydrodynamics and </a:t>
            </a:r>
            <a:r>
              <a:rPr lang="en-US" altLang="bg-BG" sz="1600" dirty="0" err="1">
                <a:cs typeface="Arial" charset="0"/>
              </a:rPr>
              <a:t>lithodynamics</a:t>
            </a:r>
            <a:r>
              <a:rPr lang="en-US" altLang="bg-BG" sz="1600" dirty="0">
                <a:cs typeface="Arial" charset="0"/>
              </a:rPr>
              <a:t> data: </a:t>
            </a:r>
          </a:p>
          <a:p>
            <a:pPr lvl="2">
              <a:lnSpc>
                <a:spcPct val="90000"/>
              </a:lnSpc>
            </a:pPr>
            <a:r>
              <a:rPr lang="en-US" altLang="bg-BG" sz="1400" dirty="0">
                <a:cs typeface="Arial" charset="0"/>
              </a:rPr>
              <a:t>Sea waves</a:t>
            </a:r>
          </a:p>
          <a:p>
            <a:pPr lvl="2">
              <a:lnSpc>
                <a:spcPct val="90000"/>
              </a:lnSpc>
            </a:pPr>
            <a:r>
              <a:rPr lang="en-US" altLang="bg-BG" sz="1400" dirty="0">
                <a:cs typeface="Arial" charset="0"/>
              </a:rPr>
              <a:t>Wave velocities</a:t>
            </a:r>
          </a:p>
          <a:p>
            <a:pPr lvl="2">
              <a:lnSpc>
                <a:spcPct val="90000"/>
              </a:lnSpc>
            </a:pPr>
            <a:r>
              <a:rPr lang="en-US" altLang="bg-BG" sz="1400" dirty="0">
                <a:cs typeface="Arial" charset="0"/>
              </a:rPr>
              <a:t>Sea level</a:t>
            </a:r>
          </a:p>
          <a:p>
            <a:pPr lvl="2">
              <a:lnSpc>
                <a:spcPct val="90000"/>
              </a:lnSpc>
            </a:pPr>
            <a:r>
              <a:rPr lang="en-US" altLang="bg-BG" sz="1400" dirty="0">
                <a:cs typeface="Arial" charset="0"/>
              </a:rPr>
              <a:t>Bathymetry</a:t>
            </a:r>
          </a:p>
          <a:p>
            <a:pPr marL="603504" lvl="2" indent="0">
              <a:lnSpc>
                <a:spcPct val="90000"/>
              </a:lnSpc>
              <a:buNone/>
            </a:pPr>
            <a:endParaRPr lang="en-US" altLang="bg-BG" sz="1800" dirty="0">
              <a:solidFill>
                <a:schemeClr val="accent2"/>
              </a:solidFill>
              <a:cs typeface="Arial" charset="0"/>
            </a:endParaRPr>
          </a:p>
          <a:p>
            <a:pPr lvl="1">
              <a:lnSpc>
                <a:spcPct val="90000"/>
              </a:lnSpc>
              <a:buFont typeface="Wingdings" pitchFamily="2" charset="2"/>
              <a:buChar char="Ø"/>
            </a:pPr>
            <a:r>
              <a:rPr lang="en-US" altLang="bg-BG" sz="1600" dirty="0">
                <a:cs typeface="Arial" charset="0"/>
              </a:rPr>
              <a:t>Geological and geomorphologic data: </a:t>
            </a:r>
          </a:p>
          <a:p>
            <a:pPr lvl="2">
              <a:lnSpc>
                <a:spcPct val="90000"/>
              </a:lnSpc>
            </a:pPr>
            <a:r>
              <a:rPr lang="en-US" altLang="bg-BG" sz="1400" dirty="0">
                <a:cs typeface="Arial" charset="0"/>
              </a:rPr>
              <a:t>Bathymetry</a:t>
            </a:r>
          </a:p>
          <a:p>
            <a:pPr lvl="2">
              <a:lnSpc>
                <a:spcPct val="90000"/>
              </a:lnSpc>
            </a:pPr>
            <a:r>
              <a:rPr lang="en-US" altLang="bg-BG" sz="1400" dirty="0">
                <a:cs typeface="Arial" charset="0"/>
              </a:rPr>
              <a:t>Sediments</a:t>
            </a:r>
          </a:p>
          <a:p>
            <a:pPr marL="603504" lvl="2" indent="0">
              <a:lnSpc>
                <a:spcPct val="90000"/>
              </a:lnSpc>
              <a:buNone/>
            </a:pPr>
            <a:r>
              <a:rPr lang="en-GB" altLang="bg-BG" sz="1400" dirty="0"/>
              <a:t> </a:t>
            </a:r>
            <a:endParaRPr lang="en-US" altLang="bg-BG" sz="1400" dirty="0"/>
          </a:p>
          <a:p>
            <a:pPr lvl="1">
              <a:lnSpc>
                <a:spcPct val="90000"/>
              </a:lnSpc>
              <a:buFont typeface="Wingdings" pitchFamily="2" charset="2"/>
              <a:buChar char="Ø"/>
            </a:pPr>
            <a:r>
              <a:rPr lang="en-US" altLang="bg-BG" sz="1600" dirty="0">
                <a:cs typeface="Arial" charset="0"/>
              </a:rPr>
              <a:t>Biological data: </a:t>
            </a:r>
          </a:p>
          <a:p>
            <a:pPr lvl="2">
              <a:lnSpc>
                <a:spcPct val="90000"/>
              </a:lnSpc>
            </a:pPr>
            <a:r>
              <a:rPr lang="en-US" altLang="bg-BG" sz="1400" dirty="0">
                <a:cs typeface="Arial" charset="0"/>
              </a:rPr>
              <a:t>Plankton</a:t>
            </a:r>
          </a:p>
          <a:p>
            <a:pPr lvl="2">
              <a:lnSpc>
                <a:spcPct val="90000"/>
              </a:lnSpc>
            </a:pPr>
            <a:r>
              <a:rPr lang="en-US" altLang="bg-BG" sz="1400" dirty="0">
                <a:cs typeface="Arial" charset="0"/>
              </a:rPr>
              <a:t>Benthos</a:t>
            </a:r>
          </a:p>
          <a:p>
            <a:pPr lvl="2">
              <a:lnSpc>
                <a:spcPct val="90000"/>
              </a:lnSpc>
            </a:pPr>
            <a:r>
              <a:rPr lang="en-US" altLang="bg-BG" sz="1400" dirty="0">
                <a:cs typeface="Arial" charset="0"/>
              </a:rPr>
              <a:t>Chlorophyll-a</a:t>
            </a:r>
          </a:p>
          <a:p>
            <a:pPr lvl="2">
              <a:lnSpc>
                <a:spcPct val="90000"/>
              </a:lnSpc>
            </a:pPr>
            <a:r>
              <a:rPr lang="en-US" sz="1400" dirty="0"/>
              <a:t>Ichthyology</a:t>
            </a:r>
            <a:r>
              <a:rPr lang="en-GB" altLang="bg-BG" sz="1400" dirty="0"/>
              <a:t> </a:t>
            </a:r>
            <a:endParaRPr lang="en-US" altLang="bg-BG" sz="1400" dirty="0"/>
          </a:p>
          <a:p>
            <a:pPr>
              <a:lnSpc>
                <a:spcPct val="90000"/>
              </a:lnSpc>
            </a:pPr>
            <a:endParaRPr lang="en-GB" altLang="bg-BG" sz="2400" dirty="0"/>
          </a:p>
        </p:txBody>
      </p:sp>
      <p:sp>
        <p:nvSpPr>
          <p:cNvPr id="7" name="Rectangle 6"/>
          <p:cNvSpPr/>
          <p:nvPr/>
        </p:nvSpPr>
        <p:spPr>
          <a:xfrm>
            <a:off x="1835696" y="6093296"/>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Tree>
    <p:extLst>
      <p:ext uri="{BB962C8B-B14F-4D97-AF65-F5344CB8AC3E}">
        <p14:creationId xmlns:p14="http://schemas.microsoft.com/office/powerpoint/2010/main" val="330359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94" y="1052736"/>
            <a:ext cx="7834873" cy="410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1880" y="534154"/>
            <a:ext cx="1717137" cy="369332"/>
          </a:xfrm>
          <a:prstGeom prst="rect">
            <a:avLst/>
          </a:prstGeom>
          <a:noFill/>
        </p:spPr>
        <p:txBody>
          <a:bodyPr wrap="none" rtlCol="0">
            <a:spAutoFit/>
          </a:bodyPr>
          <a:lstStyle/>
          <a:p>
            <a:r>
              <a:rPr lang="en-US" b="1" dirty="0" err="1">
                <a:solidFill>
                  <a:srgbClr val="FF0000"/>
                </a:solidFill>
              </a:rPr>
              <a:t>SeaDataNet</a:t>
            </a:r>
            <a:endParaRPr lang="en-US" b="1" dirty="0">
              <a:solidFill>
                <a:srgbClr val="FF0000"/>
              </a:solidFill>
            </a:endParaRPr>
          </a:p>
        </p:txBody>
      </p:sp>
      <p:sp>
        <p:nvSpPr>
          <p:cNvPr id="6" name="TextBox 5"/>
          <p:cNvSpPr txBox="1"/>
          <p:nvPr/>
        </p:nvSpPr>
        <p:spPr>
          <a:xfrm>
            <a:off x="656814" y="5501843"/>
            <a:ext cx="7771553" cy="338554"/>
          </a:xfrm>
          <a:prstGeom prst="rect">
            <a:avLst/>
          </a:prstGeom>
          <a:solidFill>
            <a:srgbClr val="FFFF00"/>
          </a:solidFill>
        </p:spPr>
        <p:txBody>
          <a:bodyPr wrap="square" rtlCol="0">
            <a:spAutoFit/>
          </a:bodyPr>
          <a:lstStyle/>
          <a:p>
            <a:r>
              <a:rPr lang="en-US" sz="1600" dirty="0"/>
              <a:t>Contribution: CDI’s -4876;CSR-172;EDMED -36;EDMO-32;EDMERP=28</a:t>
            </a:r>
            <a:endParaRPr lang="bg-BG" sz="1600" dirty="0"/>
          </a:p>
        </p:txBody>
      </p:sp>
    </p:spTree>
    <p:extLst>
      <p:ext uri="{BB962C8B-B14F-4D97-AF65-F5344CB8AC3E}">
        <p14:creationId xmlns:p14="http://schemas.microsoft.com/office/powerpoint/2010/main" val="251791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1137203"/>
            <a:ext cx="7056784" cy="1107996"/>
          </a:xfrm>
          <a:prstGeom prst="rect">
            <a:avLst/>
          </a:prstGeom>
        </p:spPr>
        <p:txBody>
          <a:bodyPr wrap="square">
            <a:spAutoFit/>
          </a:bodyPr>
          <a:lstStyle/>
          <a:p>
            <a:r>
              <a:rPr lang="en-US" sz="1400" dirty="0" err="1"/>
              <a:t>SeaDataNet</a:t>
            </a:r>
            <a:r>
              <a:rPr lang="en-US" sz="1400" dirty="0"/>
              <a:t> AISBL aims to work in the collective interest of its members to improve the quality and effectiveness in the management, the processing and the dissemination of oceanographic data at national, regional and global levels.</a:t>
            </a:r>
          </a:p>
          <a:p>
            <a:endParaRPr lang="en-US" sz="1000" dirty="0"/>
          </a:p>
        </p:txBody>
      </p:sp>
      <p:sp>
        <p:nvSpPr>
          <p:cNvPr id="2" name="TextBox 1"/>
          <p:cNvSpPr txBox="1"/>
          <p:nvPr/>
        </p:nvSpPr>
        <p:spPr>
          <a:xfrm>
            <a:off x="2843808" y="692696"/>
            <a:ext cx="2667718" cy="369332"/>
          </a:xfrm>
          <a:prstGeom prst="rect">
            <a:avLst/>
          </a:prstGeom>
          <a:noFill/>
        </p:spPr>
        <p:txBody>
          <a:bodyPr wrap="none" rtlCol="0">
            <a:spAutoFit/>
          </a:bodyPr>
          <a:lstStyle/>
          <a:p>
            <a:r>
              <a:rPr lang="en-US" b="1" dirty="0" err="1">
                <a:solidFill>
                  <a:srgbClr val="FF0000"/>
                </a:solidFill>
              </a:rPr>
              <a:t>SeaDataNet</a:t>
            </a:r>
            <a:r>
              <a:rPr lang="en-US" b="1" dirty="0">
                <a:solidFill>
                  <a:srgbClr val="FF0000"/>
                </a:solidFill>
              </a:rPr>
              <a:t> AISBL </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59817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79712" y="6043934"/>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
        <p:nvSpPr>
          <p:cNvPr id="8" name="TextBox 7"/>
          <p:cNvSpPr txBox="1"/>
          <p:nvPr/>
        </p:nvSpPr>
        <p:spPr>
          <a:xfrm>
            <a:off x="1691680" y="5517232"/>
            <a:ext cx="5837684" cy="369332"/>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a:t>In 2021 IO-BAS became member of AISBL</a:t>
            </a:r>
            <a:endParaRPr lang="bg-BG" dirty="0"/>
          </a:p>
        </p:txBody>
      </p:sp>
    </p:spTree>
    <p:extLst>
      <p:ext uri="{BB962C8B-B14F-4D97-AF65-F5344CB8AC3E}">
        <p14:creationId xmlns:p14="http://schemas.microsoft.com/office/powerpoint/2010/main" val="149356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60495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79083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91880" y="534154"/>
            <a:ext cx="2852063" cy="369332"/>
          </a:xfrm>
          <a:prstGeom prst="rect">
            <a:avLst/>
          </a:prstGeom>
          <a:noFill/>
        </p:spPr>
        <p:txBody>
          <a:bodyPr wrap="none" rtlCol="0">
            <a:spAutoFit/>
          </a:bodyPr>
          <a:lstStyle/>
          <a:p>
            <a:r>
              <a:rPr lang="en-US" b="1" dirty="0">
                <a:solidFill>
                  <a:srgbClr val="FF0000"/>
                </a:solidFill>
              </a:rPr>
              <a:t>EMODNET Chemistry</a:t>
            </a:r>
          </a:p>
        </p:txBody>
      </p:sp>
      <p:sp>
        <p:nvSpPr>
          <p:cNvPr id="7" name="TextBox 6"/>
          <p:cNvSpPr txBox="1"/>
          <p:nvPr/>
        </p:nvSpPr>
        <p:spPr>
          <a:xfrm>
            <a:off x="971601" y="5517232"/>
            <a:ext cx="7456766" cy="369332"/>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a:t>Contribution: CDI’s -1376</a:t>
            </a:r>
            <a:endParaRPr lang="bg-BG" dirty="0"/>
          </a:p>
        </p:txBody>
      </p:sp>
    </p:spTree>
    <p:extLst>
      <p:ext uri="{BB962C8B-B14F-4D97-AF65-F5344CB8AC3E}">
        <p14:creationId xmlns:p14="http://schemas.microsoft.com/office/powerpoint/2010/main" val="187745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9341" y="5911025"/>
            <a:ext cx="5472608" cy="276999"/>
          </a:xfrm>
          <a:prstGeom prst="rect">
            <a:avLst/>
          </a:prstGeom>
        </p:spPr>
        <p:txBody>
          <a:bodyPr wrap="square">
            <a:spAutoFit/>
          </a:bodyPr>
          <a:lstStyle/>
          <a:p>
            <a:pPr algn="ctr"/>
            <a:r>
              <a:rPr lang="en-US" sz="1200" dirty="0">
                <a:solidFill>
                  <a:srgbClr val="FF0000"/>
                </a:solidFill>
              </a:rPr>
              <a:t>SG-ODINBLACKSEA – 16 December 2021, WEB meeting</a:t>
            </a:r>
          </a:p>
        </p:txBody>
      </p:sp>
      <p:sp>
        <p:nvSpPr>
          <p:cNvPr id="6" name="TextBox 5"/>
          <p:cNvSpPr txBox="1"/>
          <p:nvPr/>
        </p:nvSpPr>
        <p:spPr>
          <a:xfrm>
            <a:off x="3491880" y="534154"/>
            <a:ext cx="3057247" cy="369332"/>
          </a:xfrm>
          <a:prstGeom prst="rect">
            <a:avLst/>
          </a:prstGeom>
          <a:noFill/>
        </p:spPr>
        <p:txBody>
          <a:bodyPr wrap="none" rtlCol="0">
            <a:spAutoFit/>
          </a:bodyPr>
          <a:lstStyle/>
          <a:p>
            <a:r>
              <a:rPr lang="en-US" b="1" dirty="0">
                <a:solidFill>
                  <a:srgbClr val="FF0000"/>
                </a:solidFill>
              </a:rPr>
              <a:t>EMODNET Bathymetry</a:t>
            </a:r>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777686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6814" y="5501843"/>
            <a:ext cx="8208912" cy="338554"/>
          </a:xfrm>
          <a:prstGeom prst="rect">
            <a:avLst/>
          </a:prstGeom>
          <a:solidFill>
            <a:srgbClr val="FFFF00"/>
          </a:solidFill>
        </p:spPr>
        <p:txBody>
          <a:bodyPr wrap="square" rtlCol="0">
            <a:spAutoFit/>
          </a:bodyPr>
          <a:lstStyle/>
          <a:p>
            <a:r>
              <a:rPr lang="en-US" sz="1600" dirty="0"/>
              <a:t>Contribution: CDI’s - 12</a:t>
            </a:r>
            <a:endParaRPr lang="bg-BG" sz="1600" dirty="0"/>
          </a:p>
        </p:txBody>
      </p:sp>
    </p:spTree>
    <p:extLst>
      <p:ext uri="{BB962C8B-B14F-4D97-AF65-F5344CB8AC3E}">
        <p14:creationId xmlns:p14="http://schemas.microsoft.com/office/powerpoint/2010/main" val="1290174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2292</TotalTime>
  <Words>664</Words>
  <Application>Microsoft Macintosh PowerPoint</Application>
  <PresentationFormat>On-screen Show (4:3)</PresentationFormat>
  <Paragraphs>100</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Verdana</vt:lpstr>
      <vt:lpstr>Wingdings</vt:lpstr>
      <vt:lpstr>Wingdings 2</vt:lpstr>
      <vt:lpstr>Aspect</vt:lpstr>
      <vt:lpstr>Photo Editor Photo</vt:lpstr>
      <vt:lpstr>PowerPoint Presentation</vt:lpstr>
      <vt:lpstr>PowerPoint Presentation</vt:lpstr>
      <vt:lpstr>PowerPoint Presentation</vt:lpstr>
      <vt:lpstr>PowerPoint Presentation</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asen</dc:creator>
  <cp:lastModifiedBy>De Baenst, Sofie</cp:lastModifiedBy>
  <cp:revision>116</cp:revision>
  <dcterms:created xsi:type="dcterms:W3CDTF">2015-09-24T09:49:25Z</dcterms:created>
  <dcterms:modified xsi:type="dcterms:W3CDTF">2021-12-17T13:49:33Z</dcterms:modified>
</cp:coreProperties>
</file>