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4" r:id="rId2"/>
    <p:sldMasterId id="2147483666" r:id="rId3"/>
    <p:sldMasterId id="2147483678" r:id="rId4"/>
    <p:sldMasterId id="2147483690" r:id="rId5"/>
    <p:sldMasterId id="2147483692" r:id="rId6"/>
    <p:sldMasterId id="2147483698" r:id="rId7"/>
  </p:sldMasterIdLst>
  <p:notesMasterIdLst>
    <p:notesMasterId r:id="rId18"/>
  </p:notesMasterIdLst>
  <p:handoutMasterIdLst>
    <p:handoutMasterId r:id="rId19"/>
  </p:handoutMasterIdLst>
  <p:sldIdLst>
    <p:sldId id="673" r:id="rId8"/>
    <p:sldId id="741" r:id="rId9"/>
    <p:sldId id="750" r:id="rId10"/>
    <p:sldId id="751" r:id="rId11"/>
    <p:sldId id="748" r:id="rId12"/>
    <p:sldId id="749" r:id="rId13"/>
    <p:sldId id="752" r:id="rId14"/>
    <p:sldId id="754" r:id="rId15"/>
    <p:sldId id="755" r:id="rId16"/>
    <p:sldId id="7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84"/>
    <a:srgbClr val="FAB614"/>
    <a:srgbClr val="282961"/>
    <a:srgbClr val="151965"/>
    <a:srgbClr val="000000"/>
    <a:srgbClr val="CFE0E1"/>
    <a:srgbClr val="6DC9AB"/>
    <a:srgbClr val="FFFFFF"/>
    <a:srgbClr val="009BBE"/>
    <a:srgbClr val="005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autoAdjust="0"/>
    <p:restoredTop sz="58769" autoAdjust="0"/>
  </p:normalViewPr>
  <p:slideViewPr>
    <p:cSldViewPr snapToGrid="0">
      <p:cViewPr varScale="1">
        <p:scale>
          <a:sx n="63" d="100"/>
          <a:sy n="63" d="100"/>
        </p:scale>
        <p:origin x="2568"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190074-9112-4455-9C88-69F400C137DF}" type="datetimeFigureOut">
              <a:rPr lang="tr-TR" smtClean="0"/>
              <a:t>17.12.2021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BDB5E0-8E65-4413-AF55-ADE7B68EC1BA}" type="slidenum">
              <a:rPr lang="tr-TR" smtClean="0"/>
              <a:t>‹#›</a:t>
            </a:fld>
            <a:endParaRPr lang="tr-TR"/>
          </a:p>
        </p:txBody>
      </p:sp>
    </p:spTree>
    <p:extLst>
      <p:ext uri="{BB962C8B-B14F-4D97-AF65-F5344CB8AC3E}">
        <p14:creationId xmlns:p14="http://schemas.microsoft.com/office/powerpoint/2010/main" val="355454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15776-D833-4512-935C-F1BCFAC0E1EB}" type="datetimeFigureOut">
              <a:rPr lang="en-US" smtClean="0"/>
              <a:t>12/17/21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BE4D9-A042-4B6C-9A8E-1C70576C70E5}" type="slidenum">
              <a:rPr lang="en-US" smtClean="0"/>
              <a:t>‹#›</a:t>
            </a:fld>
            <a:endParaRPr lang="en-US"/>
          </a:p>
        </p:txBody>
      </p:sp>
    </p:spTree>
    <p:extLst>
      <p:ext uri="{BB962C8B-B14F-4D97-AF65-F5344CB8AC3E}">
        <p14:creationId xmlns:p14="http://schemas.microsoft.com/office/powerpoint/2010/main" val="30913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i="0" dirty="0">
              <a:solidFill>
                <a:srgbClr val="555555"/>
              </a:solidFill>
              <a:effectLst/>
              <a:latin typeface="Poppins" panose="020B0502040204020203" pitchFamily="2" charset="0"/>
            </a:endParaRPr>
          </a:p>
          <a:p>
            <a:r>
              <a:rPr lang="en-US" b="1" i="0" dirty="0">
                <a:solidFill>
                  <a:srgbClr val="555555"/>
                </a:solidFill>
                <a:effectLst/>
                <a:latin typeface="Poppins" panose="020B0502040204020203" pitchFamily="2" charset="0"/>
              </a:rPr>
              <a:t>BRIDGE-BS</a:t>
            </a:r>
            <a:r>
              <a:rPr lang="en-US" b="0" i="0" dirty="0">
                <a:solidFill>
                  <a:srgbClr val="555555"/>
                </a:solidFill>
                <a:effectLst/>
                <a:latin typeface="Poppins" panose="020B0502040204020203" pitchFamily="2" charset="0"/>
              </a:rPr>
              <a:t> </a:t>
            </a:r>
            <a:r>
              <a:rPr lang="en-US" b="1" i="0" dirty="0">
                <a:solidFill>
                  <a:srgbClr val="555555"/>
                </a:solidFill>
                <a:effectLst/>
                <a:latin typeface="Poppins" panose="020B0502040204020203" pitchFamily="2" charset="0"/>
              </a:rPr>
              <a:t>(Advancing Black Sea Research and Innovation to Co-Develop Blue Growth within Resilient Ecosystems) </a:t>
            </a:r>
            <a:r>
              <a:rPr lang="en-US" b="0" i="0" dirty="0">
                <a:solidFill>
                  <a:srgbClr val="555555"/>
                </a:solidFill>
                <a:effectLst/>
                <a:latin typeface="Poppins" panose="020B0502040204020203" pitchFamily="2" charset="0"/>
              </a:rPr>
              <a:t>is a Research and Innovation Action funded under Horizon 2020 it has officially started as of the 1</a:t>
            </a:r>
            <a:r>
              <a:rPr lang="en-US" b="0" i="0" baseline="30000" dirty="0">
                <a:solidFill>
                  <a:srgbClr val="555555"/>
                </a:solidFill>
                <a:effectLst/>
                <a:latin typeface="Poppins" panose="020B0502040204020203" pitchFamily="2" charset="0"/>
              </a:rPr>
              <a:t>st</a:t>
            </a:r>
            <a:r>
              <a:rPr lang="en-US" b="0" i="0" dirty="0">
                <a:solidFill>
                  <a:srgbClr val="555555"/>
                </a:solidFill>
                <a:effectLst/>
                <a:latin typeface="Poppins" panose="020B0502040204020203" pitchFamily="2" charset="0"/>
              </a:rPr>
              <a:t> of June 2021.</a:t>
            </a:r>
          </a:p>
          <a:p>
            <a:r>
              <a:rPr lang="en-US" b="1" i="0" dirty="0">
                <a:solidFill>
                  <a:srgbClr val="555555"/>
                </a:solidFill>
                <a:effectLst/>
                <a:latin typeface="Poppins" panose="00000500000000000000" pitchFamily="2" charset="0"/>
              </a:rPr>
              <a:t>BRIDGE-BS</a:t>
            </a:r>
            <a:r>
              <a:rPr lang="en-US" b="0" i="0" dirty="0">
                <a:solidFill>
                  <a:srgbClr val="555555"/>
                </a:solidFill>
                <a:effectLst/>
                <a:latin typeface="Poppins" panose="00000500000000000000" pitchFamily="2" charset="0"/>
              </a:rPr>
              <a:t> is a multi-partner and international consortium with the overarching aim of assessing the present state of </a:t>
            </a:r>
            <a:r>
              <a:rPr lang="en-US" b="1" i="0" dirty="0">
                <a:solidFill>
                  <a:srgbClr val="555555"/>
                </a:solidFill>
                <a:effectLst/>
                <a:latin typeface="Poppins" panose="00000500000000000000" pitchFamily="2" charset="0"/>
              </a:rPr>
              <a:t>Black Sea ecosystems, their services, their resilience to the multi-stressors, and creating the means necessary to sustainably manage these ecosystems</a:t>
            </a:r>
            <a:r>
              <a:rPr lang="en-US" b="0" i="0" dirty="0">
                <a:solidFill>
                  <a:srgbClr val="555555"/>
                </a:solidFill>
                <a:effectLst/>
                <a:latin typeface="Poppins" panose="00000500000000000000" pitchFamily="2" charset="0"/>
              </a:rPr>
              <a:t>. </a:t>
            </a:r>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1</a:t>
            </a:fld>
            <a:endParaRPr lang="en-US"/>
          </a:p>
        </p:txBody>
      </p:sp>
    </p:spTree>
    <p:extLst>
      <p:ext uri="{BB962C8B-B14F-4D97-AF65-F5344CB8AC3E}">
        <p14:creationId xmlns:p14="http://schemas.microsoft.com/office/powerpoint/2010/main" val="13982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idea of WQDB was born during the first phase of the BMLAS Project in 2011, the development started within the EMBLAS II Project (in 2016) and was continued in EMBLAS Plus with the overall need of fine-tune and improvement according to EU Marine Strategy Framework Directive (MSFD), EU Water Framework Directive (WFD) and Black Sea Strategic Action Plan (2009). The further database development was planned within the BRIDGE project.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essential amount of the data purchased during the monitoring activities both of the EMBLAS Project (2nd phase), EMBLAS Plus and ANEMONE were collected, processed and organized to the Water Quality database (WQDB). The data base contains also the historical data provided by the EMBLAS participants.</a:t>
            </a:r>
          </a:p>
          <a:p>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2</a:t>
            </a:fld>
            <a:endParaRPr lang="en-US"/>
          </a:p>
        </p:txBody>
      </p:sp>
    </p:spTree>
    <p:extLst>
      <p:ext uri="{BB962C8B-B14F-4D97-AF65-F5344CB8AC3E}">
        <p14:creationId xmlns:p14="http://schemas.microsoft.com/office/powerpoint/2010/main" val="108439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800" dirty="0"/>
              <a:t>During the design and development of the data base the </a:t>
            </a:r>
            <a:r>
              <a:rPr lang="en-US" sz="1800" b="1" dirty="0">
                <a:solidFill>
                  <a:schemeClr val="bg1"/>
                </a:solidFill>
                <a:latin typeface="DIN 2014 Demi" panose="020B0604020202020204" pitchFamily="34" charset="-94"/>
                <a:ea typeface="DIN 2014 Demi" panose="020B0604020202020204" pitchFamily="34" charset="-94"/>
              </a:rPr>
              <a:t>MSFD ecosystem approach was used. </a:t>
            </a:r>
            <a:r>
              <a:rPr lang="en-US" sz="1800" dirty="0"/>
              <a:t>Graphic web-interface of the database provide an access to the data stored in the catalogues. These catalogues organized in accordance with the MSFD indicators of the corresponding Descriptors and presented in the Menu frame as the features in the groups and subgroups. The groups corresponds to the MSFD Descriptors. Data catalogues covers the majority of the MSFD Descriptors and indicators except Microplastic, Sea bottom litter and Energy (noise). These catalogues to be developed in the future activities.</a:t>
            </a:r>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3</a:t>
            </a:fld>
            <a:endParaRPr lang="en-US"/>
          </a:p>
        </p:txBody>
      </p:sp>
    </p:spTree>
    <p:extLst>
      <p:ext uri="{BB962C8B-B14F-4D97-AF65-F5344CB8AC3E}">
        <p14:creationId xmlns:p14="http://schemas.microsoft.com/office/powerpoint/2010/main" val="230598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set of statistical tools also available via the web interface. Some tools represents the contents of the database. Another were developed to show the environmental state integral values (for example E-TRIX, the indicator showing trophic level). The calculations are limited by the MSFD defined polygons of the Black Sea and show the value for selected polygon or set of polygons. The work on the scientific evaluation database tools development is expected to be continued within the BRIDGE Project and other activities.</a:t>
            </a:r>
            <a:endParaRPr lang="ru-RU" dirty="0"/>
          </a:p>
          <a:p>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4</a:t>
            </a:fld>
            <a:endParaRPr lang="en-US"/>
          </a:p>
        </p:txBody>
      </p:sp>
    </p:spTree>
    <p:extLst>
      <p:ext uri="{BB962C8B-B14F-4D97-AF65-F5344CB8AC3E}">
        <p14:creationId xmlns:p14="http://schemas.microsoft.com/office/powerpoint/2010/main" val="54361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data base was designed taking to account different data and metadata interoperability issues. The data and metadata catalogues developed to be </a:t>
            </a:r>
            <a:r>
              <a:rPr lang="en-US" dirty="0" err="1"/>
              <a:t>SeaDataNet</a:t>
            </a:r>
            <a:r>
              <a:rPr lang="en-US" dirty="0"/>
              <a:t> and EMODNET-compliant. It is mean that both data and metadata catalogues are able to contain all the appropriate information required to prepare </a:t>
            </a:r>
            <a:r>
              <a:rPr lang="en-US" dirty="0" err="1"/>
              <a:t>SeaDataNet</a:t>
            </a:r>
            <a:r>
              <a:rPr lang="en-US" dirty="0"/>
              <a:t> or EMODNET metadata catalogues, or datasets, or prepare spatial data and metadata following the GIS standards, etc. and to make work smooth during the data exporting processes. For example, all the biotic records in the data base should be linked to the </a:t>
            </a:r>
            <a:r>
              <a:rPr lang="en-US" dirty="0" err="1"/>
              <a:t>AphiaID</a:t>
            </a:r>
            <a:r>
              <a:rPr lang="en-US" dirty="0"/>
              <a:t> (it is mandatory condition). </a:t>
            </a:r>
            <a:r>
              <a:rPr lang="en-US" dirty="0" err="1"/>
              <a:t>AphiaID</a:t>
            </a:r>
            <a:r>
              <a:rPr lang="en-US" dirty="0"/>
              <a:t> is the unique and persistent identifier for the marine species </a:t>
            </a:r>
          </a:p>
          <a:p>
            <a:r>
              <a:rPr lang="en-US" dirty="0"/>
              <a:t>The </a:t>
            </a:r>
            <a:r>
              <a:rPr lang="en-US" dirty="0" err="1"/>
              <a:t>Aphia</a:t>
            </a:r>
            <a:r>
              <a:rPr lang="en-US" dirty="0"/>
              <a:t> platform is an infrastructure designed to capture taxonomic and related data and information, and includes an online editing environment. </a:t>
            </a:r>
            <a:r>
              <a:rPr lang="en-US" dirty="0" err="1"/>
              <a:t>Aphia</a:t>
            </a:r>
            <a:r>
              <a:rPr lang="en-US" dirty="0"/>
              <a:t> is the core platform that underpins the World Register of Marine Species (</a:t>
            </a:r>
            <a:r>
              <a:rPr lang="en-US" dirty="0" err="1"/>
              <a:t>WoRMS</a:t>
            </a:r>
            <a:r>
              <a:rPr lang="en-US" dirty="0"/>
              <a:t>) and its more than 80 related global, regional and thematic species databases.</a:t>
            </a:r>
          </a:p>
          <a:p>
            <a:r>
              <a:rPr lang="en-US" dirty="0"/>
              <a:t>During the BRDIGE-BS we are planning to expand export automation ability of our data base. We already have the experience in this field using the SEADATANET API to build the datasets for EMODNET Biology and ODIS. </a:t>
            </a:r>
          </a:p>
          <a:p>
            <a:r>
              <a:rPr lang="en-US" dirty="0"/>
              <a:t>Another issue that should be solved to make current data base more uniform and data/metadata more readable is adding lists of controlled terms from the NERC vocabularies to better data descriptions. </a:t>
            </a:r>
          </a:p>
        </p:txBody>
      </p:sp>
      <p:sp>
        <p:nvSpPr>
          <p:cNvPr id="4" name="Номер слайда 3"/>
          <p:cNvSpPr>
            <a:spLocks noGrp="1"/>
          </p:cNvSpPr>
          <p:nvPr>
            <p:ph type="sldNum" sz="quarter" idx="5"/>
          </p:nvPr>
        </p:nvSpPr>
        <p:spPr/>
        <p:txBody>
          <a:bodyPr/>
          <a:lstStyle/>
          <a:p>
            <a:fld id="{D3DBE4D9-A042-4B6C-9A8E-1C70576C70E5}" type="slidenum">
              <a:rPr lang="en-US" smtClean="0"/>
              <a:t>5</a:t>
            </a:fld>
            <a:endParaRPr lang="en-US"/>
          </a:p>
        </p:txBody>
      </p:sp>
    </p:spTree>
    <p:extLst>
      <p:ext uri="{BB962C8B-B14F-4D97-AF65-F5344CB8AC3E}">
        <p14:creationId xmlns:p14="http://schemas.microsoft.com/office/powerpoint/2010/main" val="100408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data base is now open and available by this link.</a:t>
            </a:r>
          </a:p>
          <a:p>
            <a:r>
              <a:rPr lang="en-US" dirty="0"/>
              <a:t>Except the issues I’ve already mentioned we are also planning to redesign it’s interface, to expand the database catalogues, etc. </a:t>
            </a:r>
          </a:p>
          <a:p>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6</a:t>
            </a:fld>
            <a:endParaRPr lang="en-US"/>
          </a:p>
        </p:txBody>
      </p:sp>
    </p:spTree>
    <p:extLst>
      <p:ext uri="{BB962C8B-B14F-4D97-AF65-F5344CB8AC3E}">
        <p14:creationId xmlns:p14="http://schemas.microsoft.com/office/powerpoint/2010/main" val="20456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As the most modern databases the WQDB using data collecting templates or DCTs to import the data. </a:t>
            </a:r>
          </a:p>
          <a:p>
            <a:endParaRPr lang="en-US" dirty="0"/>
          </a:p>
          <a:p>
            <a:r>
              <a:rPr lang="en-US" dirty="0"/>
              <a:t>Templates were developed in Microsoft Excel using formulas, filters, dropdown lists and other options for more convenient usage.</a:t>
            </a:r>
          </a:p>
          <a:p>
            <a:endParaRPr lang="en-US" dirty="0"/>
          </a:p>
          <a:p>
            <a:r>
              <a:rPr lang="en-US" dirty="0"/>
              <a:t>For now 1 metadata and 19 </a:t>
            </a:r>
            <a:r>
              <a:rPr lang="en-US" sz="1800" dirty="0">
                <a:effectLst/>
                <a:latin typeface="Times New Roman" panose="02020603050405020304" pitchFamily="18" charset="0"/>
                <a:ea typeface="Calibri" panose="020F0502020204030204" pitchFamily="34" charset="0"/>
              </a:rPr>
              <a:t>observation types </a:t>
            </a:r>
            <a:r>
              <a:rPr lang="en-US" sz="1800" dirty="0"/>
              <a:t>DCT’s</a:t>
            </a:r>
            <a:r>
              <a:rPr lang="en-US" sz="1800" dirty="0">
                <a:effectLst/>
                <a:latin typeface="Times New Roman" panose="02020603050405020304" pitchFamily="18" charset="0"/>
                <a:ea typeface="Calibri" panose="020F0502020204030204" pitchFamily="34" charset="0"/>
              </a:rPr>
              <a:t> have been developed.</a:t>
            </a:r>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7</a:t>
            </a:fld>
            <a:endParaRPr lang="en-US"/>
          </a:p>
        </p:txBody>
      </p:sp>
    </p:spTree>
    <p:extLst>
      <p:ext uri="{BB962C8B-B14F-4D97-AF65-F5344CB8AC3E}">
        <p14:creationId xmlns:p14="http://schemas.microsoft.com/office/powerpoint/2010/main" val="269551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data base common data model is focuses on describing data collections by means of fields for What, When, Where, Who, and additional fields for querying more detailed metadata at each source and for facilitating access by means of querying the data base.</a:t>
            </a:r>
          </a:p>
          <a:p>
            <a:endParaRPr lang="en-US" dirty="0"/>
          </a:p>
          <a:p>
            <a:r>
              <a:rPr lang="en-US" dirty="0"/>
              <a:t>The data provider should prepare the general metadata template first (for the whole cruise). There are few metadata catalogues to be filled:</a:t>
            </a:r>
          </a:p>
          <a:p>
            <a:endParaRPr lang="en-US" dirty="0"/>
          </a:p>
          <a:p>
            <a:pPr marL="228600" indent="-228600">
              <a:buAutoNum type="arabicPeriod"/>
            </a:pPr>
            <a:r>
              <a:rPr lang="en-US" dirty="0"/>
              <a:t>ORGANIZATION - DATA OWNER</a:t>
            </a:r>
          </a:p>
          <a:p>
            <a:pPr marL="228600" indent="-228600">
              <a:buAutoNum type="arabicPeriod"/>
            </a:pPr>
            <a:r>
              <a:rPr lang="en-US" dirty="0"/>
              <a:t>PROJECT/PLATFORM/CRUISE</a:t>
            </a:r>
          </a:p>
          <a:p>
            <a:pPr marL="228600" indent="-228600">
              <a:buAutoNum type="arabicPeriod"/>
            </a:pPr>
            <a:r>
              <a:rPr lang="en-US" dirty="0"/>
              <a:t>STATION</a:t>
            </a:r>
          </a:p>
          <a:p>
            <a:pPr marL="228600" indent="-228600">
              <a:buAutoNum type="arabicPeriod"/>
            </a:pPr>
            <a:endParaRPr lang="en-US" dirty="0"/>
          </a:p>
          <a:p>
            <a:pPr marL="0" indent="0">
              <a:buNone/>
            </a:pPr>
            <a:r>
              <a:rPr lang="en-US" dirty="0"/>
              <a:t>All the mandatory fields in DCTs are marked in red. Some fields can be field with the values from the dropdown lists, some generating from another fields values.</a:t>
            </a:r>
          </a:p>
          <a:p>
            <a:pPr marL="0" indent="0">
              <a:buNone/>
            </a:pPr>
            <a:endParaRPr lang="en-US" dirty="0"/>
          </a:p>
          <a:p>
            <a:pPr marL="0" indent="0">
              <a:buNone/>
            </a:pPr>
            <a:r>
              <a:rPr lang="en-US" dirty="0"/>
              <a:t>For example, the serial number of the station is generating automatically and will be a link for the observation type catalogues. </a:t>
            </a:r>
          </a:p>
          <a:p>
            <a:pPr marL="0" indent="0">
              <a:buNone/>
            </a:pPr>
            <a:endParaRPr lang="en-US" dirty="0"/>
          </a:p>
          <a:p>
            <a:pPr marL="0" indent="0">
              <a:buNone/>
            </a:pPr>
            <a:r>
              <a:rPr lang="en-US" dirty="0"/>
              <a:t>After first 3 general catalogues filled we can move to the observation type metadata. </a:t>
            </a:r>
          </a:p>
          <a:p>
            <a:pPr marL="0" indent="0">
              <a:buNone/>
            </a:pPr>
            <a:r>
              <a:rPr lang="en-US" dirty="0"/>
              <a:t>For example in the Hydrology metadata template. In this catalogue we are filling the information related to the sample, sampling layers, fractions, Sampling depths, responsible persons, etc. </a:t>
            </a:r>
          </a:p>
          <a:p>
            <a:pPr marL="0" indent="0">
              <a:buNone/>
            </a:pPr>
            <a:endParaRPr lang="en-US" dirty="0"/>
          </a:p>
          <a:p>
            <a:pPr marL="0" indent="0">
              <a:buNone/>
            </a:pPr>
            <a:r>
              <a:rPr lang="en-US" dirty="0"/>
              <a:t>The station numbers now available from the dropdown list linked to the values from the station catalogue. The sampling numbers generated automatically and most of other values can be picked from the dropdown lists.</a:t>
            </a:r>
          </a:p>
          <a:p>
            <a:pPr marL="0" indent="0">
              <a:buNone/>
            </a:pPr>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8</a:t>
            </a:fld>
            <a:endParaRPr lang="en-US"/>
          </a:p>
        </p:txBody>
      </p:sp>
    </p:spTree>
    <p:extLst>
      <p:ext uri="{BB962C8B-B14F-4D97-AF65-F5344CB8AC3E}">
        <p14:creationId xmlns:p14="http://schemas.microsoft.com/office/powerpoint/2010/main" val="145127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Next step is filling the processed samples data and metadata. We will continue the observation type Hydrology as an example.</a:t>
            </a:r>
          </a:p>
          <a:p>
            <a:endParaRPr lang="en-US" dirty="0"/>
          </a:p>
          <a:p>
            <a:r>
              <a:rPr lang="en-US" dirty="0"/>
              <a:t>First to be filled the metadata catalogues related to the sample processing results.</a:t>
            </a:r>
          </a:p>
          <a:p>
            <a:endParaRPr lang="en-US" dirty="0"/>
          </a:p>
          <a:p>
            <a:pPr marL="342900" indent="-342900">
              <a:buAutoNum type="arabicPeriod"/>
            </a:pPr>
            <a:r>
              <a:rPr lang="ru-RU" sz="1800" dirty="0" err="1">
                <a:effectLst/>
                <a:latin typeface="Times New Roman" panose="02020603050405020304" pitchFamily="18" charset="0"/>
                <a:ea typeface="Calibri" panose="020F0502020204030204" pitchFamily="34" charset="0"/>
              </a:rPr>
              <a:t>Оrganization</a:t>
            </a:r>
            <a:r>
              <a:rPr lang="en-US" sz="1800" dirty="0">
                <a:effectLst/>
                <a:latin typeface="Times New Roman" panose="02020603050405020304" pitchFamily="18" charset="0"/>
                <a:ea typeface="Calibri" panose="020F0502020204030204" pitchFamily="34" charset="0"/>
              </a:rPr>
              <a:t>/L</a:t>
            </a:r>
            <a:r>
              <a:rPr lang="ru-RU" sz="1800" dirty="0" err="1">
                <a:effectLst/>
                <a:latin typeface="Times New Roman" panose="02020603050405020304" pitchFamily="18" charset="0"/>
                <a:ea typeface="Calibri" panose="020F0502020204030204" pitchFamily="34" charset="0"/>
              </a:rPr>
              <a:t>aboratory</a:t>
            </a:r>
            <a:r>
              <a:rPr lang="ru-RU"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details goes first</a:t>
            </a:r>
          </a:p>
          <a:p>
            <a:pPr marL="228600" indent="-228600">
              <a:buAutoNum type="arabicPeriod"/>
            </a:pPr>
            <a:r>
              <a:rPr lang="en-US" dirty="0"/>
              <a:t>People involved in the samples processing – the second.</a:t>
            </a:r>
          </a:p>
          <a:p>
            <a:pPr marL="228600" indent="-228600">
              <a:buAutoNum type="arabicPeriod"/>
            </a:pPr>
            <a:r>
              <a:rPr lang="en-US" dirty="0"/>
              <a:t>Analytical methods – third. We need to indicate the list of parameters observed in the samples of the cruise we are describing. We also enter the information on each parameter - its detection limits, units of measurement, research method, etc.</a:t>
            </a:r>
          </a:p>
          <a:p>
            <a:pPr marL="228600" indent="-228600">
              <a:buAutoNum type="arabicPeriod"/>
            </a:pPr>
            <a:endParaRPr lang="en-US" dirty="0"/>
          </a:p>
          <a:p>
            <a:pPr marL="0" indent="0">
              <a:buNone/>
            </a:pPr>
            <a:r>
              <a:rPr lang="en-US" dirty="0"/>
              <a:t>And finally we are filling the data itself.</a:t>
            </a:r>
          </a:p>
          <a:p>
            <a:pPr marL="0" indent="0">
              <a:buNone/>
            </a:pPr>
            <a:endParaRPr lang="en-US" dirty="0"/>
          </a:p>
          <a:p>
            <a:pPr marL="0" indent="0">
              <a:buNone/>
            </a:pPr>
            <a:r>
              <a:rPr lang="en-US" dirty="0"/>
              <a:t>We are copying sample numbers from the hydrology metadata catalogue, this way we link the sample metadata to the data. </a:t>
            </a:r>
          </a:p>
          <a:p>
            <a:pPr marL="0" indent="0">
              <a:buNone/>
            </a:pPr>
            <a:endParaRPr lang="en-US" dirty="0"/>
          </a:p>
          <a:p>
            <a:pPr marL="0" indent="0">
              <a:buNone/>
            </a:pPr>
            <a:r>
              <a:rPr lang="en-US" dirty="0"/>
              <a:t>After inserting the sample number we fill in all the information on the parameters measured in this sample – the person performed analysis (from the drop-down list), the date of sample analysis, meteorological information on the station and the data on the parameters themselves. Three fields are provided for each hydrology parameter: Concentration, Value and Serial number in Analytical method worksheet. The Concentration field provides values ​​from the drop-down list: Individual Value, Less than </a:t>
            </a:r>
            <a:r>
              <a:rPr lang="en-US" dirty="0" err="1"/>
              <a:t>LoD</a:t>
            </a:r>
            <a:r>
              <a:rPr lang="en-US" dirty="0"/>
              <a:t> (Limit of Detection), Less than </a:t>
            </a:r>
            <a:r>
              <a:rPr lang="en-US" dirty="0" err="1"/>
              <a:t>LoQ</a:t>
            </a:r>
            <a:r>
              <a:rPr lang="en-US" dirty="0"/>
              <a:t> (Limit of Quantification).The Value field is the value of the measured parameter itself. And the Serial number in Analytical method worksheet is the parameter number in the Analytical method catalogue, for linking with all the declared information on the parameter.</a:t>
            </a:r>
          </a:p>
          <a:p>
            <a:pPr marL="0" indent="0">
              <a:buNone/>
            </a:pPr>
            <a:endParaRPr lang="en-US" dirty="0"/>
          </a:p>
          <a:p>
            <a:pPr marL="0" indent="0">
              <a:buNone/>
            </a:pPr>
            <a:r>
              <a:rPr lang="en-US" dirty="0"/>
              <a:t>Hydrology templates is the most extensive among others DCTs.</a:t>
            </a:r>
          </a:p>
          <a:p>
            <a:pPr marL="0" indent="0">
              <a:buNone/>
            </a:pPr>
            <a:endParaRPr lang="en-US" dirty="0"/>
          </a:p>
          <a:p>
            <a:pPr marL="0" indent="0">
              <a:buNone/>
            </a:pPr>
            <a:r>
              <a:rPr lang="en-US" dirty="0"/>
              <a:t>Other templates to be filled approximately the same way. We are planning to make them available on the BRIDGE_BS web-portal ASAP.</a:t>
            </a:r>
          </a:p>
          <a:p>
            <a:pPr marL="0" indent="0">
              <a:buNone/>
            </a:pPr>
            <a:endParaRPr lang="en-US" dirty="0"/>
          </a:p>
        </p:txBody>
      </p:sp>
      <p:sp>
        <p:nvSpPr>
          <p:cNvPr id="4" name="Номер слайда 3"/>
          <p:cNvSpPr>
            <a:spLocks noGrp="1"/>
          </p:cNvSpPr>
          <p:nvPr>
            <p:ph type="sldNum" sz="quarter" idx="5"/>
          </p:nvPr>
        </p:nvSpPr>
        <p:spPr/>
        <p:txBody>
          <a:bodyPr/>
          <a:lstStyle/>
          <a:p>
            <a:fld id="{D3DBE4D9-A042-4B6C-9A8E-1C70576C70E5}" type="slidenum">
              <a:rPr lang="en-US" smtClean="0"/>
              <a:t>9</a:t>
            </a:fld>
            <a:endParaRPr lang="en-US"/>
          </a:p>
        </p:txBody>
      </p:sp>
    </p:spTree>
    <p:extLst>
      <p:ext uri="{BB962C8B-B14F-4D97-AF65-F5344CB8AC3E}">
        <p14:creationId xmlns:p14="http://schemas.microsoft.com/office/powerpoint/2010/main" val="330196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6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18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2D4BE23-30B0-4697-BC98-618DACC99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9396" y="6168690"/>
            <a:ext cx="995699" cy="646331"/>
          </a:xfrm>
          <a:prstGeom prst="rect">
            <a:avLst/>
          </a:prstGeom>
        </p:spPr>
      </p:pic>
      <p:sp>
        <p:nvSpPr>
          <p:cNvPr id="3" name="Rectangle 4">
            <a:extLst>
              <a:ext uri="{FF2B5EF4-FFF2-40B4-BE49-F238E27FC236}">
                <a16:creationId xmlns:a16="http://schemas.microsoft.com/office/drawing/2014/main" id="{B1B8754C-D3CD-4C5B-8366-AEDDA684C1C8}"/>
              </a:ext>
            </a:extLst>
          </p:cNvPr>
          <p:cNvSpPr/>
          <p:nvPr userDrawn="1"/>
        </p:nvSpPr>
        <p:spPr>
          <a:xfrm>
            <a:off x="6035095" y="6168690"/>
            <a:ext cx="6156905" cy="646331"/>
          </a:xfrm>
          <a:prstGeom prst="rect">
            <a:avLst/>
          </a:prstGeom>
        </p:spPr>
        <p:txBody>
          <a:bodyPr wrap="square">
            <a:spAutoFit/>
          </a:bodyPr>
          <a:lstStyle/>
          <a:p>
            <a:r>
              <a:rPr lang="en-TR" sz="1200" i="1" dirty="0"/>
              <a:t>The activities of the BRIDGE-BS Research and Innovation Actionare funded by the European Union's Horizon 2020 Research and Innovation Programme under grant agreement No 101000240.</a:t>
            </a:r>
          </a:p>
        </p:txBody>
      </p:sp>
    </p:spTree>
    <p:extLst>
      <p:ext uri="{BB962C8B-B14F-4D97-AF65-F5344CB8AC3E}">
        <p14:creationId xmlns:p14="http://schemas.microsoft.com/office/powerpoint/2010/main" val="23139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0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37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key Başlık ve Meti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80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5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2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key Başlık ve Met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42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83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39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key Başlık ve Meti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541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p:cNvSpPr/>
          <p:nvPr userDrawn="1"/>
        </p:nvSpPr>
        <p:spPr>
          <a:xfrm>
            <a:off x="609600" y="-577"/>
            <a:ext cx="11582400" cy="1113415"/>
          </a:xfrm>
          <a:prstGeom prst="rect">
            <a:avLst/>
          </a:prstGeom>
          <a:solidFill>
            <a:srgbClr val="1482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rot="2700000">
            <a:off x="188023" y="118917"/>
            <a:ext cx="891840" cy="891840"/>
          </a:xfrm>
          <a:prstGeom prst="roundRect">
            <a:avLst/>
          </a:prstGeom>
          <a:solidFill>
            <a:schemeClr val="bg1"/>
          </a:solidFill>
          <a:ln>
            <a:noFill/>
          </a:ln>
          <a:effectLst>
            <a:outerShdw blurRad="266700" dist="165100" dir="540000" sx="102000" sy="102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2">
            <a:extLst>
              <a:ext uri="{FF2B5EF4-FFF2-40B4-BE49-F238E27FC236}">
                <a16:creationId xmlns:a16="http://schemas.microsoft.com/office/drawing/2014/main" id="{DA5A6930-2BF1-453D-AFE7-12EF58990FAC}"/>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1326" y="-65790"/>
            <a:ext cx="1730538" cy="1113416"/>
          </a:xfrm>
          <a:prstGeom prst="rect">
            <a:avLst/>
          </a:prstGeom>
          <a:noFill/>
          <a:ln>
            <a:noFill/>
          </a:ln>
        </p:spPr>
      </p:pic>
    </p:spTree>
    <p:extLst>
      <p:ext uri="{BB962C8B-B14F-4D97-AF65-F5344CB8AC3E}">
        <p14:creationId xmlns:p14="http://schemas.microsoft.com/office/powerpoint/2010/main" val="731128212"/>
      </p:ext>
    </p:extLst>
  </p:cSld>
  <p:clrMap bg1="lt1" tx1="dk1" bg2="lt2" tx2="dk2" accent1="accent1" accent2="accent2" accent3="accent3" accent4="accent4" accent5="accent5" accent6="accent6" hlink="hlink" folHlink="folHlink"/>
  <p:sldLayoutIdLst>
    <p:sldLayoutId id="2147483663" r:id="rId1"/>
    <p:sldLayoutId id="2147483697" r:id="rId2"/>
    <p:sldLayoutId id="21474837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p:cNvSpPr/>
          <p:nvPr userDrawn="1"/>
        </p:nvSpPr>
        <p:spPr>
          <a:xfrm>
            <a:off x="1" y="0"/>
            <a:ext cx="4521666" cy="6858000"/>
          </a:xfrm>
          <a:prstGeom prst="rect">
            <a:avLst/>
          </a:prstGeom>
          <a:solidFill>
            <a:srgbClr val="148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2">
            <a:extLst>
              <a:ext uri="{FF2B5EF4-FFF2-40B4-BE49-F238E27FC236}">
                <a16:creationId xmlns:a16="http://schemas.microsoft.com/office/drawing/2014/main" id="{527E1C5D-F4AB-44D0-BE7F-04564397AD5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70836" y="-180370"/>
            <a:ext cx="2493790" cy="1769024"/>
          </a:xfrm>
          <a:prstGeom prst="rect">
            <a:avLst/>
          </a:prstGeom>
          <a:noFill/>
          <a:ln>
            <a:noFill/>
          </a:ln>
        </p:spPr>
      </p:pic>
    </p:spTree>
    <p:extLst>
      <p:ext uri="{BB962C8B-B14F-4D97-AF65-F5344CB8AC3E}">
        <p14:creationId xmlns:p14="http://schemas.microsoft.com/office/powerpoint/2010/main" val="205913006"/>
      </p:ext>
    </p:extLst>
  </p:cSld>
  <p:clrMap bg1="lt1" tx1="dk1" bg2="lt2" tx2="dk2" accent1="accent1" accent2="accent2" accent3="accent3" accent4="accent4" accent5="accent5" accent6="accent6" hlink="hlink" folHlink="folHlink"/>
  <p:sldLayoutIdLst>
    <p:sldLayoutId id="2147483665"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p:cNvSpPr/>
          <p:nvPr userDrawn="1"/>
        </p:nvSpPr>
        <p:spPr>
          <a:xfrm>
            <a:off x="1" y="0"/>
            <a:ext cx="2457973" cy="6858000"/>
          </a:xfrm>
          <a:prstGeom prst="rect">
            <a:avLst/>
          </a:prstGeom>
          <a:solidFill>
            <a:srgbClr val="148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
            <a:extLst>
              <a:ext uri="{FF2B5EF4-FFF2-40B4-BE49-F238E27FC236}">
                <a16:creationId xmlns:a16="http://schemas.microsoft.com/office/drawing/2014/main" id="{D5F1123B-DC24-4FA2-8CAD-E51B0B1A22E6}"/>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70836" y="-180370"/>
            <a:ext cx="2493790" cy="1769024"/>
          </a:xfrm>
          <a:prstGeom prst="rect">
            <a:avLst/>
          </a:prstGeom>
          <a:noFill/>
          <a:ln>
            <a:noFill/>
          </a:ln>
        </p:spPr>
      </p:pic>
    </p:spTree>
    <p:extLst>
      <p:ext uri="{BB962C8B-B14F-4D97-AF65-F5344CB8AC3E}">
        <p14:creationId xmlns:p14="http://schemas.microsoft.com/office/powerpoint/2010/main" val="2106218396"/>
      </p:ext>
    </p:extLst>
  </p:cSld>
  <p:clrMap bg1="lt1" tx1="dk1" bg2="lt2" tx2="dk2" accent1="accent1" accent2="accent2" accent3="accent3" accent4="accent4" accent5="accent5" accent6="accent6" hlink="hlink" folHlink="folHlink"/>
  <p:sldLayoutIdLst>
    <p:sldLayoutId id="2147483677" r:id="rId1"/>
    <p:sldLayoutId id="2147483694" r:id="rId2"/>
    <p:sldLayoutId id="21474837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p:cNvSpPr/>
          <p:nvPr userDrawn="1"/>
        </p:nvSpPr>
        <p:spPr>
          <a:xfrm>
            <a:off x="609600" y="-577"/>
            <a:ext cx="11582400" cy="1113415"/>
          </a:xfrm>
          <a:prstGeom prst="rect">
            <a:avLst/>
          </a:prstGeom>
          <a:solidFill>
            <a:srgbClr val="1482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rot="2700000">
            <a:off x="188023" y="118917"/>
            <a:ext cx="891840" cy="891840"/>
          </a:xfrm>
          <a:prstGeom prst="roundRect">
            <a:avLst/>
          </a:prstGeom>
          <a:solidFill>
            <a:schemeClr val="bg1"/>
          </a:solidFill>
          <a:ln>
            <a:noFill/>
          </a:ln>
          <a:effectLst>
            <a:outerShdw blurRad="266700" dist="165100" dir="540000" sx="102000" sy="102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userDrawn="1"/>
        </p:nvSpPr>
        <p:spPr>
          <a:xfrm>
            <a:off x="1926035" y="4494087"/>
            <a:ext cx="2457973" cy="2155971"/>
          </a:xfrm>
          <a:prstGeom prst="rect">
            <a:avLst/>
          </a:prstGeom>
          <a:solidFill>
            <a:srgbClr val="148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7455022" y="1366342"/>
            <a:ext cx="2457973" cy="21559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userDrawn="1"/>
        </p:nvSpPr>
        <p:spPr>
          <a:xfrm>
            <a:off x="2264394" y="1691785"/>
            <a:ext cx="7310242" cy="463283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2">
            <a:extLst>
              <a:ext uri="{FF2B5EF4-FFF2-40B4-BE49-F238E27FC236}">
                <a16:creationId xmlns:a16="http://schemas.microsoft.com/office/drawing/2014/main" id="{B292C4A3-E55F-4376-9D9B-85DB53A21D23}"/>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6" y="-65790"/>
            <a:ext cx="1730538" cy="1113416"/>
          </a:xfrm>
          <a:prstGeom prst="rect">
            <a:avLst/>
          </a:prstGeom>
          <a:noFill/>
          <a:ln>
            <a:noFill/>
          </a:ln>
        </p:spPr>
      </p:pic>
    </p:spTree>
    <p:extLst>
      <p:ext uri="{BB962C8B-B14F-4D97-AF65-F5344CB8AC3E}">
        <p14:creationId xmlns:p14="http://schemas.microsoft.com/office/powerpoint/2010/main" val="1592272883"/>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p:cNvSpPr/>
          <p:nvPr userDrawn="1"/>
        </p:nvSpPr>
        <p:spPr>
          <a:xfrm>
            <a:off x="6749705" y="4702029"/>
            <a:ext cx="2457973" cy="2155971"/>
          </a:xfrm>
          <a:prstGeom prst="rect">
            <a:avLst/>
          </a:prstGeom>
          <a:solidFill>
            <a:srgbClr val="148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userDrawn="1"/>
        </p:nvSpPr>
        <p:spPr>
          <a:xfrm>
            <a:off x="9734027" y="0"/>
            <a:ext cx="2457973" cy="21559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2">
            <a:extLst>
              <a:ext uri="{FF2B5EF4-FFF2-40B4-BE49-F238E27FC236}">
                <a16:creationId xmlns:a16="http://schemas.microsoft.com/office/drawing/2014/main" id="{4C7085AF-1C8C-4CB5-B14D-13542523E7D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7" y="-65791"/>
            <a:ext cx="2226381" cy="1525135"/>
          </a:xfrm>
          <a:prstGeom prst="rect">
            <a:avLst/>
          </a:prstGeom>
          <a:noFill/>
          <a:ln>
            <a:noFill/>
          </a:ln>
        </p:spPr>
      </p:pic>
    </p:spTree>
    <p:extLst>
      <p:ext uri="{BB962C8B-B14F-4D97-AF65-F5344CB8AC3E}">
        <p14:creationId xmlns:p14="http://schemas.microsoft.com/office/powerpoint/2010/main" val="346104326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24"/>
          <p:cNvSpPr/>
          <p:nvPr userDrawn="1"/>
        </p:nvSpPr>
        <p:spPr>
          <a:xfrm>
            <a:off x="5005602" y="4982987"/>
            <a:ext cx="5005602" cy="519385"/>
          </a:xfrm>
          <a:custGeom>
            <a:avLst/>
            <a:gdLst>
              <a:gd name="connsiteX0" fmla="*/ 0 w 5764823"/>
              <a:gd name="connsiteY0" fmla="*/ 0 h 232579"/>
              <a:gd name="connsiteX1" fmla="*/ 5764823 w 5764823"/>
              <a:gd name="connsiteY1" fmla="*/ 0 h 232579"/>
              <a:gd name="connsiteX2" fmla="*/ 5764823 w 5764823"/>
              <a:gd name="connsiteY2" fmla="*/ 232579 h 232579"/>
              <a:gd name="connsiteX3" fmla="*/ 0 w 5764823"/>
              <a:gd name="connsiteY3" fmla="*/ 232579 h 232579"/>
              <a:gd name="connsiteX4" fmla="*/ 0 w 5764823"/>
              <a:gd name="connsiteY4" fmla="*/ 0 h 232579"/>
              <a:gd name="connsiteX0" fmla="*/ 0 w 5764823"/>
              <a:gd name="connsiteY0" fmla="*/ 0 h 232579"/>
              <a:gd name="connsiteX1" fmla="*/ 5764823 w 5764823"/>
              <a:gd name="connsiteY1" fmla="*/ 0 h 232579"/>
              <a:gd name="connsiteX2" fmla="*/ 5393762 w 5764823"/>
              <a:gd name="connsiteY2" fmla="*/ 232579 h 232579"/>
              <a:gd name="connsiteX3" fmla="*/ 0 w 5764823"/>
              <a:gd name="connsiteY3" fmla="*/ 232579 h 232579"/>
              <a:gd name="connsiteX4" fmla="*/ 0 w 5764823"/>
              <a:gd name="connsiteY4" fmla="*/ 0 h 232579"/>
              <a:gd name="connsiteX0" fmla="*/ 0 w 6107275"/>
              <a:gd name="connsiteY0" fmla="*/ 4490 h 237069"/>
              <a:gd name="connsiteX1" fmla="*/ 6107275 w 6107275"/>
              <a:gd name="connsiteY1" fmla="*/ 0 h 237069"/>
              <a:gd name="connsiteX2" fmla="*/ 5393762 w 6107275"/>
              <a:gd name="connsiteY2" fmla="*/ 237069 h 237069"/>
              <a:gd name="connsiteX3" fmla="*/ 0 w 6107275"/>
              <a:gd name="connsiteY3" fmla="*/ 237069 h 237069"/>
              <a:gd name="connsiteX4" fmla="*/ 0 w 6107275"/>
              <a:gd name="connsiteY4" fmla="*/ 4490 h 237069"/>
              <a:gd name="connsiteX0" fmla="*/ 0 w 6107275"/>
              <a:gd name="connsiteY0" fmla="*/ 4490 h 241858"/>
              <a:gd name="connsiteX1" fmla="*/ 6107275 w 6107275"/>
              <a:gd name="connsiteY1" fmla="*/ 0 h 241858"/>
              <a:gd name="connsiteX2" fmla="*/ 5787371 w 6107275"/>
              <a:gd name="connsiteY2" fmla="*/ 241858 h 241858"/>
              <a:gd name="connsiteX3" fmla="*/ 0 w 6107275"/>
              <a:gd name="connsiteY3" fmla="*/ 237069 h 241858"/>
              <a:gd name="connsiteX4" fmla="*/ 0 w 6107275"/>
              <a:gd name="connsiteY4" fmla="*/ 4490 h 2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275" h="241858">
                <a:moveTo>
                  <a:pt x="0" y="4490"/>
                </a:moveTo>
                <a:lnTo>
                  <a:pt x="6107275" y="0"/>
                </a:lnTo>
                <a:lnTo>
                  <a:pt x="5787371" y="241858"/>
                </a:lnTo>
                <a:lnTo>
                  <a:pt x="0" y="237069"/>
                </a:lnTo>
                <a:lnTo>
                  <a:pt x="0" y="4490"/>
                </a:lnTo>
                <a:close/>
              </a:path>
            </a:pathLst>
          </a:custGeom>
          <a:solidFill>
            <a:srgbClr val="FAB614"/>
          </a:solidFill>
          <a:ln>
            <a:noFill/>
          </a:ln>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rotWithShape="1">
          <a:blip r:embed="rId3">
            <a:extLst>
              <a:ext uri="{28A0092B-C50C-407E-A947-70E740481C1C}">
                <a14:useLocalDpi xmlns:a14="http://schemas.microsoft.com/office/drawing/2010/main" val="0"/>
              </a:ext>
            </a:extLst>
          </a:blip>
          <a:srcRect t="24848" b="12894"/>
          <a:stretch/>
        </p:blipFill>
        <p:spPr>
          <a:xfrm>
            <a:off x="-11977" y="-10390"/>
            <a:ext cx="12203977" cy="4748646"/>
          </a:xfrm>
          <a:prstGeom prst="rect">
            <a:avLst/>
          </a:prstGeom>
        </p:spPr>
      </p:pic>
      <p:sp>
        <p:nvSpPr>
          <p:cNvPr id="9" name="Dikdörtgen 8"/>
          <p:cNvSpPr/>
          <p:nvPr userDrawn="1"/>
        </p:nvSpPr>
        <p:spPr>
          <a:xfrm>
            <a:off x="-5988" y="2298271"/>
            <a:ext cx="12203977" cy="2439985"/>
          </a:xfrm>
          <a:prstGeom prst="rect">
            <a:avLst/>
          </a:prstGeom>
          <a:solidFill>
            <a:srgbClr val="14828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rot="2700000">
            <a:off x="9081865" y="3493616"/>
            <a:ext cx="2388743" cy="2388743"/>
          </a:xfrm>
          <a:prstGeom prst="roundRect">
            <a:avLst/>
          </a:prstGeom>
          <a:solidFill>
            <a:schemeClr val="bg1"/>
          </a:solidFill>
          <a:ln>
            <a:noFill/>
          </a:ln>
          <a:effectLst>
            <a:outerShdw blurRad="266700" dist="165100" dir="540000" sx="102000" sy="102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24"/>
          <p:cNvSpPr/>
          <p:nvPr userDrawn="1"/>
        </p:nvSpPr>
        <p:spPr>
          <a:xfrm>
            <a:off x="0" y="4982988"/>
            <a:ext cx="5005602" cy="519385"/>
          </a:xfrm>
          <a:custGeom>
            <a:avLst/>
            <a:gdLst>
              <a:gd name="connsiteX0" fmla="*/ 0 w 5764823"/>
              <a:gd name="connsiteY0" fmla="*/ 0 h 232579"/>
              <a:gd name="connsiteX1" fmla="*/ 5764823 w 5764823"/>
              <a:gd name="connsiteY1" fmla="*/ 0 h 232579"/>
              <a:gd name="connsiteX2" fmla="*/ 5764823 w 5764823"/>
              <a:gd name="connsiteY2" fmla="*/ 232579 h 232579"/>
              <a:gd name="connsiteX3" fmla="*/ 0 w 5764823"/>
              <a:gd name="connsiteY3" fmla="*/ 232579 h 232579"/>
              <a:gd name="connsiteX4" fmla="*/ 0 w 5764823"/>
              <a:gd name="connsiteY4" fmla="*/ 0 h 232579"/>
              <a:gd name="connsiteX0" fmla="*/ 0 w 5764823"/>
              <a:gd name="connsiteY0" fmla="*/ 0 h 232579"/>
              <a:gd name="connsiteX1" fmla="*/ 5764823 w 5764823"/>
              <a:gd name="connsiteY1" fmla="*/ 0 h 232579"/>
              <a:gd name="connsiteX2" fmla="*/ 5393762 w 5764823"/>
              <a:gd name="connsiteY2" fmla="*/ 232579 h 232579"/>
              <a:gd name="connsiteX3" fmla="*/ 0 w 5764823"/>
              <a:gd name="connsiteY3" fmla="*/ 232579 h 232579"/>
              <a:gd name="connsiteX4" fmla="*/ 0 w 5764823"/>
              <a:gd name="connsiteY4" fmla="*/ 0 h 232579"/>
              <a:gd name="connsiteX0" fmla="*/ 0 w 6107275"/>
              <a:gd name="connsiteY0" fmla="*/ 4490 h 237069"/>
              <a:gd name="connsiteX1" fmla="*/ 6107275 w 6107275"/>
              <a:gd name="connsiteY1" fmla="*/ 0 h 237069"/>
              <a:gd name="connsiteX2" fmla="*/ 5393762 w 6107275"/>
              <a:gd name="connsiteY2" fmla="*/ 237069 h 237069"/>
              <a:gd name="connsiteX3" fmla="*/ 0 w 6107275"/>
              <a:gd name="connsiteY3" fmla="*/ 237069 h 237069"/>
              <a:gd name="connsiteX4" fmla="*/ 0 w 6107275"/>
              <a:gd name="connsiteY4" fmla="*/ 4490 h 237069"/>
              <a:gd name="connsiteX0" fmla="*/ 0 w 6107275"/>
              <a:gd name="connsiteY0" fmla="*/ 4490 h 241858"/>
              <a:gd name="connsiteX1" fmla="*/ 6107275 w 6107275"/>
              <a:gd name="connsiteY1" fmla="*/ 0 h 241858"/>
              <a:gd name="connsiteX2" fmla="*/ 5787371 w 6107275"/>
              <a:gd name="connsiteY2" fmla="*/ 241858 h 241858"/>
              <a:gd name="connsiteX3" fmla="*/ 0 w 6107275"/>
              <a:gd name="connsiteY3" fmla="*/ 237069 h 241858"/>
              <a:gd name="connsiteX4" fmla="*/ 0 w 6107275"/>
              <a:gd name="connsiteY4" fmla="*/ 4490 h 2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275" h="241858">
                <a:moveTo>
                  <a:pt x="0" y="4490"/>
                </a:moveTo>
                <a:lnTo>
                  <a:pt x="6107275" y="0"/>
                </a:lnTo>
                <a:lnTo>
                  <a:pt x="5787371" y="241858"/>
                </a:lnTo>
                <a:lnTo>
                  <a:pt x="0" y="237069"/>
                </a:lnTo>
                <a:lnTo>
                  <a:pt x="0" y="4490"/>
                </a:lnTo>
                <a:close/>
              </a:path>
            </a:pathLst>
          </a:custGeom>
          <a:solidFill>
            <a:srgbClr val="FA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17">
            <a:extLst>
              <a:ext uri="{FF2B5EF4-FFF2-40B4-BE49-F238E27FC236}">
                <a16:creationId xmlns:a16="http://schemas.microsoft.com/office/drawing/2014/main" id="{476EEF95-FEBB-4541-BBFA-621BDBCAF861}"/>
              </a:ext>
            </a:extLst>
          </p:cNvPr>
          <p:cNvSpPr txBox="1"/>
          <p:nvPr userDrawn="1"/>
        </p:nvSpPr>
        <p:spPr>
          <a:xfrm>
            <a:off x="306460" y="2942074"/>
            <a:ext cx="10730319" cy="1200329"/>
          </a:xfrm>
          <a:prstGeom prst="rect">
            <a:avLst/>
          </a:prstGeom>
          <a:noFill/>
        </p:spPr>
        <p:txBody>
          <a:bodyPr wrap="square" rtlCol="0">
            <a:spAutoFit/>
          </a:bodyPr>
          <a:lstStyle/>
          <a:p>
            <a:r>
              <a:rPr lang="tr-TR" sz="7200" b="1">
                <a:solidFill>
                  <a:schemeClr val="bg1"/>
                </a:solidFill>
                <a:latin typeface="DIN 2014 Demi" panose="020B0604020202020204" pitchFamily="34" charset="-94"/>
                <a:ea typeface="DIN 2014 Demi" panose="020B0604020202020204" pitchFamily="34" charset="-94"/>
              </a:rPr>
              <a:t>THANK YOU!</a:t>
            </a:r>
            <a:endParaRPr lang="tr-TR" sz="7200">
              <a:solidFill>
                <a:schemeClr val="bg1"/>
              </a:solidFill>
              <a:latin typeface="DIN 2014 Demi" panose="020B0604020202020204" pitchFamily="34" charset="-94"/>
              <a:ea typeface="DIN 2014 Demi" panose="020B0604020202020204" pitchFamily="34" charset="-94"/>
            </a:endParaRPr>
          </a:p>
        </p:txBody>
      </p:sp>
      <p:grpSp>
        <p:nvGrpSpPr>
          <p:cNvPr id="20" name="Grup 19">
            <a:extLst>
              <a:ext uri="{FF2B5EF4-FFF2-40B4-BE49-F238E27FC236}">
                <a16:creationId xmlns:a16="http://schemas.microsoft.com/office/drawing/2014/main" id="{A4E5DCFD-F0D7-4A28-8D0C-3F6B14655BE9}"/>
              </a:ext>
            </a:extLst>
          </p:cNvPr>
          <p:cNvGrpSpPr/>
          <p:nvPr userDrawn="1"/>
        </p:nvGrpSpPr>
        <p:grpSpPr>
          <a:xfrm>
            <a:off x="563383" y="5651836"/>
            <a:ext cx="442913" cy="449263"/>
            <a:chOff x="537476" y="5681894"/>
            <a:chExt cx="442913" cy="449263"/>
          </a:xfrm>
        </p:grpSpPr>
        <p:sp>
          <p:nvSpPr>
            <p:cNvPr id="5" name="Oval 5">
              <a:extLst>
                <a:ext uri="{FF2B5EF4-FFF2-40B4-BE49-F238E27FC236}">
                  <a16:creationId xmlns:a16="http://schemas.microsoft.com/office/drawing/2014/main" id="{3BF6720B-6B3C-43DF-A737-C812FC8831DC}"/>
                </a:ext>
              </a:extLst>
            </p:cNvPr>
            <p:cNvSpPr>
              <a:spLocks noChangeArrowheads="1"/>
            </p:cNvSpPr>
            <p:nvPr userDrawn="1"/>
          </p:nvSpPr>
          <p:spPr bwMode="auto">
            <a:xfrm>
              <a:off x="537476" y="5681894"/>
              <a:ext cx="442913" cy="4492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999BD87E-EFB3-42D1-B7D8-0FFDCEECBBA7}"/>
                </a:ext>
              </a:extLst>
            </p:cNvPr>
            <p:cNvSpPr>
              <a:spLocks/>
            </p:cNvSpPr>
            <p:nvPr userDrawn="1"/>
          </p:nvSpPr>
          <p:spPr bwMode="auto">
            <a:xfrm>
              <a:off x="639076" y="5804131"/>
              <a:ext cx="242888" cy="211138"/>
            </a:xfrm>
            <a:custGeom>
              <a:avLst/>
              <a:gdLst>
                <a:gd name="T0" fmla="*/ 64 w 64"/>
                <a:gd name="T1" fmla="*/ 7 h 55"/>
                <a:gd name="T2" fmla="*/ 57 w 64"/>
                <a:gd name="T3" fmla="*/ 9 h 55"/>
                <a:gd name="T4" fmla="*/ 60 w 64"/>
                <a:gd name="T5" fmla="*/ 6 h 55"/>
                <a:gd name="T6" fmla="*/ 63 w 64"/>
                <a:gd name="T7" fmla="*/ 2 h 55"/>
                <a:gd name="T8" fmla="*/ 63 w 64"/>
                <a:gd name="T9" fmla="*/ 2 h 55"/>
                <a:gd name="T10" fmla="*/ 62 w 64"/>
                <a:gd name="T11" fmla="*/ 2 h 55"/>
                <a:gd name="T12" fmla="*/ 55 w 64"/>
                <a:gd name="T13" fmla="*/ 5 h 55"/>
                <a:gd name="T14" fmla="*/ 54 w 64"/>
                <a:gd name="T15" fmla="*/ 4 h 55"/>
                <a:gd name="T16" fmla="*/ 53 w 64"/>
                <a:gd name="T17" fmla="*/ 4 h 55"/>
                <a:gd name="T18" fmla="*/ 50 w 64"/>
                <a:gd name="T19" fmla="*/ 1 h 55"/>
                <a:gd name="T20" fmla="*/ 44 w 64"/>
                <a:gd name="T21" fmla="*/ 1 h 55"/>
                <a:gd name="T22" fmla="*/ 39 w 64"/>
                <a:gd name="T23" fmla="*/ 2 h 55"/>
                <a:gd name="T24" fmla="*/ 34 w 64"/>
                <a:gd name="T25" fmla="*/ 6 h 55"/>
                <a:gd name="T26" fmla="*/ 32 w 64"/>
                <a:gd name="T27" fmla="*/ 11 h 55"/>
                <a:gd name="T28" fmla="*/ 31 w 64"/>
                <a:gd name="T29" fmla="*/ 16 h 55"/>
                <a:gd name="T30" fmla="*/ 31 w 64"/>
                <a:gd name="T31" fmla="*/ 17 h 55"/>
                <a:gd name="T32" fmla="*/ 5 w 64"/>
                <a:gd name="T33" fmla="*/ 3 h 55"/>
                <a:gd name="T34" fmla="*/ 4 w 64"/>
                <a:gd name="T35" fmla="*/ 3 h 55"/>
                <a:gd name="T36" fmla="*/ 6 w 64"/>
                <a:gd name="T37" fmla="*/ 19 h 55"/>
                <a:gd name="T38" fmla="*/ 8 w 64"/>
                <a:gd name="T39" fmla="*/ 20 h 55"/>
                <a:gd name="T40" fmla="*/ 3 w 64"/>
                <a:gd name="T41" fmla="*/ 19 h 55"/>
                <a:gd name="T42" fmla="*/ 3 w 64"/>
                <a:gd name="T43" fmla="*/ 19 h 55"/>
                <a:gd name="T44" fmla="*/ 3 w 64"/>
                <a:gd name="T45" fmla="*/ 21 h 55"/>
                <a:gd name="T46" fmla="*/ 11 w 64"/>
                <a:gd name="T47" fmla="*/ 31 h 55"/>
                <a:gd name="T48" fmla="*/ 13 w 64"/>
                <a:gd name="T49" fmla="*/ 32 h 55"/>
                <a:gd name="T50" fmla="*/ 8 w 64"/>
                <a:gd name="T51" fmla="*/ 32 h 55"/>
                <a:gd name="T52" fmla="*/ 7 w 64"/>
                <a:gd name="T53" fmla="*/ 33 h 55"/>
                <a:gd name="T54" fmla="*/ 18 w 64"/>
                <a:gd name="T55" fmla="*/ 41 h 55"/>
                <a:gd name="T56" fmla="*/ 19 w 64"/>
                <a:gd name="T57" fmla="*/ 42 h 55"/>
                <a:gd name="T58" fmla="*/ 19 w 64"/>
                <a:gd name="T59" fmla="*/ 42 h 55"/>
                <a:gd name="T60" fmla="*/ 12 w 64"/>
                <a:gd name="T61" fmla="*/ 45 h 55"/>
                <a:gd name="T62" fmla="*/ 1 w 64"/>
                <a:gd name="T63" fmla="*/ 47 h 55"/>
                <a:gd name="T64" fmla="*/ 0 w 64"/>
                <a:gd name="T65" fmla="*/ 47 h 55"/>
                <a:gd name="T66" fmla="*/ 0 w 64"/>
                <a:gd name="T67" fmla="*/ 47 h 55"/>
                <a:gd name="T68" fmla="*/ 3 w 64"/>
                <a:gd name="T69" fmla="*/ 49 h 55"/>
                <a:gd name="T70" fmla="*/ 10 w 64"/>
                <a:gd name="T71" fmla="*/ 51 h 55"/>
                <a:gd name="T72" fmla="*/ 47 w 64"/>
                <a:gd name="T73" fmla="*/ 43 h 55"/>
                <a:gd name="T74" fmla="*/ 58 w 64"/>
                <a:gd name="T75" fmla="*/ 14 h 55"/>
                <a:gd name="T76" fmla="*/ 58 w 64"/>
                <a:gd name="T77" fmla="*/ 13 h 55"/>
                <a:gd name="T78" fmla="*/ 64 w 64"/>
                <a:gd name="T79" fmla="*/ 8 h 55"/>
                <a:gd name="T80" fmla="*/ 64 w 64"/>
                <a:gd name="T81" fmla="*/ 7 h 55"/>
                <a:gd name="T82" fmla="*/ 64 w 64"/>
                <a:gd name="T83" fmla="*/ 7 h 55"/>
                <a:gd name="T84" fmla="*/ 64 w 64"/>
                <a:gd name="T8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55">
                  <a:moveTo>
                    <a:pt x="64" y="7"/>
                  </a:moveTo>
                  <a:cubicBezTo>
                    <a:pt x="62" y="8"/>
                    <a:pt x="59" y="8"/>
                    <a:pt x="57" y="9"/>
                  </a:cubicBezTo>
                  <a:cubicBezTo>
                    <a:pt x="58" y="8"/>
                    <a:pt x="60" y="7"/>
                    <a:pt x="60" y="6"/>
                  </a:cubicBezTo>
                  <a:cubicBezTo>
                    <a:pt x="61" y="5"/>
                    <a:pt x="62" y="3"/>
                    <a:pt x="63" y="2"/>
                  </a:cubicBezTo>
                  <a:cubicBezTo>
                    <a:pt x="63" y="2"/>
                    <a:pt x="63" y="2"/>
                    <a:pt x="63" y="2"/>
                  </a:cubicBezTo>
                  <a:cubicBezTo>
                    <a:pt x="62" y="2"/>
                    <a:pt x="62" y="2"/>
                    <a:pt x="62" y="2"/>
                  </a:cubicBezTo>
                  <a:cubicBezTo>
                    <a:pt x="60" y="3"/>
                    <a:pt x="57" y="4"/>
                    <a:pt x="55" y="5"/>
                  </a:cubicBezTo>
                  <a:cubicBezTo>
                    <a:pt x="54" y="5"/>
                    <a:pt x="54" y="5"/>
                    <a:pt x="54" y="4"/>
                  </a:cubicBezTo>
                  <a:cubicBezTo>
                    <a:pt x="54" y="4"/>
                    <a:pt x="54" y="4"/>
                    <a:pt x="53" y="4"/>
                  </a:cubicBezTo>
                  <a:cubicBezTo>
                    <a:pt x="52" y="3"/>
                    <a:pt x="51" y="2"/>
                    <a:pt x="50" y="1"/>
                  </a:cubicBezTo>
                  <a:cubicBezTo>
                    <a:pt x="48" y="1"/>
                    <a:pt x="46" y="0"/>
                    <a:pt x="44" y="1"/>
                  </a:cubicBezTo>
                  <a:cubicBezTo>
                    <a:pt x="42" y="1"/>
                    <a:pt x="40" y="1"/>
                    <a:pt x="39" y="2"/>
                  </a:cubicBezTo>
                  <a:cubicBezTo>
                    <a:pt x="37" y="3"/>
                    <a:pt x="35" y="4"/>
                    <a:pt x="34" y="6"/>
                  </a:cubicBezTo>
                  <a:cubicBezTo>
                    <a:pt x="33" y="7"/>
                    <a:pt x="32" y="9"/>
                    <a:pt x="32" y="11"/>
                  </a:cubicBezTo>
                  <a:cubicBezTo>
                    <a:pt x="31" y="13"/>
                    <a:pt x="31" y="14"/>
                    <a:pt x="31" y="16"/>
                  </a:cubicBezTo>
                  <a:cubicBezTo>
                    <a:pt x="32" y="17"/>
                    <a:pt x="31" y="17"/>
                    <a:pt x="31" y="17"/>
                  </a:cubicBezTo>
                  <a:cubicBezTo>
                    <a:pt x="21" y="15"/>
                    <a:pt x="12" y="11"/>
                    <a:pt x="5" y="3"/>
                  </a:cubicBezTo>
                  <a:cubicBezTo>
                    <a:pt x="5" y="3"/>
                    <a:pt x="4" y="3"/>
                    <a:pt x="4" y="3"/>
                  </a:cubicBezTo>
                  <a:cubicBezTo>
                    <a:pt x="1" y="8"/>
                    <a:pt x="3" y="15"/>
                    <a:pt x="6" y="19"/>
                  </a:cubicBezTo>
                  <a:cubicBezTo>
                    <a:pt x="7" y="19"/>
                    <a:pt x="8" y="20"/>
                    <a:pt x="8" y="20"/>
                  </a:cubicBezTo>
                  <a:cubicBezTo>
                    <a:pt x="8" y="20"/>
                    <a:pt x="5" y="20"/>
                    <a:pt x="3" y="19"/>
                  </a:cubicBezTo>
                  <a:cubicBezTo>
                    <a:pt x="3" y="19"/>
                    <a:pt x="3" y="19"/>
                    <a:pt x="3" y="19"/>
                  </a:cubicBezTo>
                  <a:cubicBezTo>
                    <a:pt x="2" y="20"/>
                    <a:pt x="3" y="20"/>
                    <a:pt x="3" y="21"/>
                  </a:cubicBezTo>
                  <a:cubicBezTo>
                    <a:pt x="3" y="25"/>
                    <a:pt x="6" y="30"/>
                    <a:pt x="11" y="31"/>
                  </a:cubicBezTo>
                  <a:cubicBezTo>
                    <a:pt x="11" y="32"/>
                    <a:pt x="12" y="32"/>
                    <a:pt x="13" y="32"/>
                  </a:cubicBezTo>
                  <a:cubicBezTo>
                    <a:pt x="12" y="32"/>
                    <a:pt x="11" y="32"/>
                    <a:pt x="8" y="32"/>
                  </a:cubicBezTo>
                  <a:cubicBezTo>
                    <a:pt x="7" y="32"/>
                    <a:pt x="7" y="32"/>
                    <a:pt x="7" y="33"/>
                  </a:cubicBezTo>
                  <a:cubicBezTo>
                    <a:pt x="9" y="39"/>
                    <a:pt x="14" y="40"/>
                    <a:pt x="18" y="41"/>
                  </a:cubicBezTo>
                  <a:cubicBezTo>
                    <a:pt x="18" y="41"/>
                    <a:pt x="19" y="41"/>
                    <a:pt x="19" y="42"/>
                  </a:cubicBezTo>
                  <a:cubicBezTo>
                    <a:pt x="19" y="42"/>
                    <a:pt x="19" y="42"/>
                    <a:pt x="19" y="42"/>
                  </a:cubicBezTo>
                  <a:cubicBezTo>
                    <a:pt x="18" y="43"/>
                    <a:pt x="14" y="45"/>
                    <a:pt x="12" y="45"/>
                  </a:cubicBezTo>
                  <a:cubicBezTo>
                    <a:pt x="8" y="47"/>
                    <a:pt x="5" y="47"/>
                    <a:pt x="1" y="47"/>
                  </a:cubicBezTo>
                  <a:cubicBezTo>
                    <a:pt x="0" y="47"/>
                    <a:pt x="0" y="47"/>
                    <a:pt x="0" y="47"/>
                  </a:cubicBezTo>
                  <a:cubicBezTo>
                    <a:pt x="0" y="47"/>
                    <a:pt x="0" y="47"/>
                    <a:pt x="0" y="47"/>
                  </a:cubicBezTo>
                  <a:cubicBezTo>
                    <a:pt x="1" y="48"/>
                    <a:pt x="2" y="48"/>
                    <a:pt x="3" y="49"/>
                  </a:cubicBezTo>
                  <a:cubicBezTo>
                    <a:pt x="5" y="50"/>
                    <a:pt x="7" y="51"/>
                    <a:pt x="10" y="51"/>
                  </a:cubicBezTo>
                  <a:cubicBezTo>
                    <a:pt x="23" y="55"/>
                    <a:pt x="38" y="52"/>
                    <a:pt x="47" y="43"/>
                  </a:cubicBezTo>
                  <a:cubicBezTo>
                    <a:pt x="55" y="35"/>
                    <a:pt x="58" y="25"/>
                    <a:pt x="58" y="14"/>
                  </a:cubicBezTo>
                  <a:cubicBezTo>
                    <a:pt x="58" y="14"/>
                    <a:pt x="58" y="13"/>
                    <a:pt x="58" y="13"/>
                  </a:cubicBezTo>
                  <a:cubicBezTo>
                    <a:pt x="60" y="12"/>
                    <a:pt x="62" y="10"/>
                    <a:pt x="64" y="8"/>
                  </a:cubicBezTo>
                  <a:cubicBezTo>
                    <a:pt x="64" y="7"/>
                    <a:pt x="64" y="7"/>
                    <a:pt x="64" y="7"/>
                  </a:cubicBezTo>
                  <a:cubicBezTo>
                    <a:pt x="64" y="7"/>
                    <a:pt x="64" y="7"/>
                    <a:pt x="64" y="7"/>
                  </a:cubicBezTo>
                  <a:cubicBezTo>
                    <a:pt x="64" y="7"/>
                    <a:pt x="64" y="7"/>
                    <a:pt x="6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up 18">
            <a:extLst>
              <a:ext uri="{FF2B5EF4-FFF2-40B4-BE49-F238E27FC236}">
                <a16:creationId xmlns:a16="http://schemas.microsoft.com/office/drawing/2014/main" id="{684B0ABF-38D3-4A6C-B242-56130F60C146}"/>
              </a:ext>
            </a:extLst>
          </p:cNvPr>
          <p:cNvGrpSpPr/>
          <p:nvPr userDrawn="1"/>
        </p:nvGrpSpPr>
        <p:grpSpPr>
          <a:xfrm>
            <a:off x="563383" y="6193013"/>
            <a:ext cx="442913" cy="449263"/>
            <a:chOff x="1313764" y="5632681"/>
            <a:chExt cx="442913" cy="449263"/>
          </a:xfrm>
        </p:grpSpPr>
        <p:sp>
          <p:nvSpPr>
            <p:cNvPr id="14" name="Oval 7">
              <a:extLst>
                <a:ext uri="{FF2B5EF4-FFF2-40B4-BE49-F238E27FC236}">
                  <a16:creationId xmlns:a16="http://schemas.microsoft.com/office/drawing/2014/main" id="{E2AC7E9D-9F1C-419A-AAAB-321A949C8A6C}"/>
                </a:ext>
              </a:extLst>
            </p:cNvPr>
            <p:cNvSpPr>
              <a:spLocks noChangeArrowheads="1"/>
            </p:cNvSpPr>
            <p:nvPr userDrawn="1"/>
          </p:nvSpPr>
          <p:spPr bwMode="auto">
            <a:xfrm>
              <a:off x="1313764" y="5632681"/>
              <a:ext cx="442913" cy="4492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C6BB22A-228A-45C4-8784-146F11FC2EF4}"/>
                </a:ext>
              </a:extLst>
            </p:cNvPr>
            <p:cNvSpPr>
              <a:spLocks noEditPoints="1"/>
            </p:cNvSpPr>
            <p:nvPr userDrawn="1"/>
          </p:nvSpPr>
          <p:spPr bwMode="auto">
            <a:xfrm>
              <a:off x="1412189" y="5770794"/>
              <a:ext cx="242888" cy="168275"/>
            </a:xfrm>
            <a:custGeom>
              <a:avLst/>
              <a:gdLst>
                <a:gd name="T0" fmla="*/ 64 w 64"/>
                <a:gd name="T1" fmla="*/ 14 h 44"/>
                <a:gd name="T2" fmla="*/ 50 w 64"/>
                <a:gd name="T3" fmla="*/ 0 h 44"/>
                <a:gd name="T4" fmla="*/ 14 w 64"/>
                <a:gd name="T5" fmla="*/ 0 h 44"/>
                <a:gd name="T6" fmla="*/ 0 w 64"/>
                <a:gd name="T7" fmla="*/ 14 h 44"/>
                <a:gd name="T8" fmla="*/ 0 w 64"/>
                <a:gd name="T9" fmla="*/ 30 h 44"/>
                <a:gd name="T10" fmla="*/ 14 w 64"/>
                <a:gd name="T11" fmla="*/ 44 h 44"/>
                <a:gd name="T12" fmla="*/ 50 w 64"/>
                <a:gd name="T13" fmla="*/ 44 h 44"/>
                <a:gd name="T14" fmla="*/ 64 w 64"/>
                <a:gd name="T15" fmla="*/ 30 h 44"/>
                <a:gd name="T16" fmla="*/ 64 w 64"/>
                <a:gd name="T17" fmla="*/ 14 h 44"/>
                <a:gd name="T18" fmla="*/ 43 w 64"/>
                <a:gd name="T19" fmla="*/ 23 h 44"/>
                <a:gd name="T20" fmla="*/ 26 w 64"/>
                <a:gd name="T21" fmla="*/ 31 h 44"/>
                <a:gd name="T22" fmla="*/ 24 w 64"/>
                <a:gd name="T23" fmla="*/ 30 h 44"/>
                <a:gd name="T24" fmla="*/ 24 w 64"/>
                <a:gd name="T25" fmla="*/ 14 h 44"/>
                <a:gd name="T26" fmla="*/ 27 w 64"/>
                <a:gd name="T27" fmla="*/ 13 h 44"/>
                <a:gd name="T28" fmla="*/ 42 w 64"/>
                <a:gd name="T29" fmla="*/ 22 h 44"/>
                <a:gd name="T30" fmla="*/ 43 w 64"/>
                <a:gd name="T31"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4">
                  <a:moveTo>
                    <a:pt x="64" y="14"/>
                  </a:moveTo>
                  <a:cubicBezTo>
                    <a:pt x="64" y="6"/>
                    <a:pt x="57" y="0"/>
                    <a:pt x="50" y="0"/>
                  </a:cubicBezTo>
                  <a:cubicBezTo>
                    <a:pt x="14" y="0"/>
                    <a:pt x="14" y="0"/>
                    <a:pt x="14" y="0"/>
                  </a:cubicBezTo>
                  <a:cubicBezTo>
                    <a:pt x="6" y="0"/>
                    <a:pt x="0" y="6"/>
                    <a:pt x="0" y="14"/>
                  </a:cubicBezTo>
                  <a:cubicBezTo>
                    <a:pt x="0" y="30"/>
                    <a:pt x="0" y="30"/>
                    <a:pt x="0" y="30"/>
                  </a:cubicBezTo>
                  <a:cubicBezTo>
                    <a:pt x="0" y="38"/>
                    <a:pt x="6" y="44"/>
                    <a:pt x="14" y="44"/>
                  </a:cubicBezTo>
                  <a:cubicBezTo>
                    <a:pt x="50" y="44"/>
                    <a:pt x="50" y="44"/>
                    <a:pt x="50" y="44"/>
                  </a:cubicBezTo>
                  <a:cubicBezTo>
                    <a:pt x="57" y="44"/>
                    <a:pt x="64" y="38"/>
                    <a:pt x="64" y="30"/>
                  </a:cubicBezTo>
                  <a:lnTo>
                    <a:pt x="64" y="14"/>
                  </a:lnTo>
                  <a:close/>
                  <a:moveTo>
                    <a:pt x="43" y="23"/>
                  </a:moveTo>
                  <a:cubicBezTo>
                    <a:pt x="26" y="31"/>
                    <a:pt x="26" y="31"/>
                    <a:pt x="26" y="31"/>
                  </a:cubicBezTo>
                  <a:cubicBezTo>
                    <a:pt x="26" y="32"/>
                    <a:pt x="24" y="31"/>
                    <a:pt x="24" y="30"/>
                  </a:cubicBezTo>
                  <a:cubicBezTo>
                    <a:pt x="24" y="14"/>
                    <a:pt x="24" y="14"/>
                    <a:pt x="24" y="14"/>
                  </a:cubicBezTo>
                  <a:cubicBezTo>
                    <a:pt x="24" y="13"/>
                    <a:pt x="26" y="13"/>
                    <a:pt x="27" y="13"/>
                  </a:cubicBezTo>
                  <a:cubicBezTo>
                    <a:pt x="42" y="22"/>
                    <a:pt x="42" y="22"/>
                    <a:pt x="42" y="22"/>
                  </a:cubicBezTo>
                  <a:cubicBezTo>
                    <a:pt x="43" y="22"/>
                    <a:pt x="43" y="23"/>
                    <a:pt x="4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up 17">
            <a:extLst>
              <a:ext uri="{FF2B5EF4-FFF2-40B4-BE49-F238E27FC236}">
                <a16:creationId xmlns:a16="http://schemas.microsoft.com/office/drawing/2014/main" id="{C55DC09D-EAE2-471E-A0D7-4A4FBC2664EE}"/>
              </a:ext>
            </a:extLst>
          </p:cNvPr>
          <p:cNvGrpSpPr/>
          <p:nvPr userDrawn="1"/>
        </p:nvGrpSpPr>
        <p:grpSpPr>
          <a:xfrm>
            <a:off x="3599056" y="5659332"/>
            <a:ext cx="442913" cy="449263"/>
            <a:chOff x="2059889" y="5597756"/>
            <a:chExt cx="442913" cy="449263"/>
          </a:xfrm>
        </p:grpSpPr>
        <p:sp>
          <p:nvSpPr>
            <p:cNvPr id="16" name="Freeform 9">
              <a:extLst>
                <a:ext uri="{FF2B5EF4-FFF2-40B4-BE49-F238E27FC236}">
                  <a16:creationId xmlns:a16="http://schemas.microsoft.com/office/drawing/2014/main" id="{6502F07D-0B10-4DEF-811F-0DE581F12690}"/>
                </a:ext>
              </a:extLst>
            </p:cNvPr>
            <p:cNvSpPr>
              <a:spLocks/>
            </p:cNvSpPr>
            <p:nvPr userDrawn="1"/>
          </p:nvSpPr>
          <p:spPr bwMode="auto">
            <a:xfrm>
              <a:off x="2059889" y="5597756"/>
              <a:ext cx="442913" cy="444500"/>
            </a:xfrm>
            <a:custGeom>
              <a:avLst/>
              <a:gdLst>
                <a:gd name="T0" fmla="*/ 117 w 117"/>
                <a:gd name="T1" fmla="*/ 58 h 116"/>
                <a:gd name="T2" fmla="*/ 59 w 117"/>
                <a:gd name="T3" fmla="*/ 0 h 116"/>
                <a:gd name="T4" fmla="*/ 0 w 117"/>
                <a:gd name="T5" fmla="*/ 58 h 116"/>
                <a:gd name="T6" fmla="*/ 50 w 117"/>
                <a:gd name="T7" fmla="*/ 116 h 116"/>
                <a:gd name="T8" fmla="*/ 50 w 117"/>
                <a:gd name="T9" fmla="*/ 75 h 116"/>
                <a:gd name="T10" fmla="*/ 35 w 117"/>
                <a:gd name="T11" fmla="*/ 75 h 116"/>
                <a:gd name="T12" fmla="*/ 35 w 117"/>
                <a:gd name="T13" fmla="*/ 58 h 116"/>
                <a:gd name="T14" fmla="*/ 50 w 117"/>
                <a:gd name="T15" fmla="*/ 58 h 116"/>
                <a:gd name="T16" fmla="*/ 50 w 117"/>
                <a:gd name="T17" fmla="*/ 46 h 116"/>
                <a:gd name="T18" fmla="*/ 72 w 117"/>
                <a:gd name="T19" fmla="*/ 23 h 116"/>
                <a:gd name="T20" fmla="*/ 85 w 117"/>
                <a:gd name="T21" fmla="*/ 24 h 116"/>
                <a:gd name="T22" fmla="*/ 85 w 117"/>
                <a:gd name="T23" fmla="*/ 38 h 116"/>
                <a:gd name="T24" fmla="*/ 78 w 117"/>
                <a:gd name="T25" fmla="*/ 38 h 116"/>
                <a:gd name="T26" fmla="*/ 68 w 117"/>
                <a:gd name="T27" fmla="*/ 47 h 116"/>
                <a:gd name="T28" fmla="*/ 68 w 117"/>
                <a:gd name="T29" fmla="*/ 58 h 116"/>
                <a:gd name="T30" fmla="*/ 84 w 117"/>
                <a:gd name="T31" fmla="*/ 58 h 116"/>
                <a:gd name="T32" fmla="*/ 82 w 117"/>
                <a:gd name="T33" fmla="*/ 75 h 116"/>
                <a:gd name="T34" fmla="*/ 68 w 117"/>
                <a:gd name="T35" fmla="*/ 75 h 116"/>
                <a:gd name="T36" fmla="*/ 68 w 117"/>
                <a:gd name="T37" fmla="*/ 116 h 116"/>
                <a:gd name="T38" fmla="*/ 117 w 117"/>
                <a:gd name="T3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16">
                  <a:moveTo>
                    <a:pt x="117" y="58"/>
                  </a:moveTo>
                  <a:cubicBezTo>
                    <a:pt x="117" y="26"/>
                    <a:pt x="91" y="0"/>
                    <a:pt x="59" y="0"/>
                  </a:cubicBezTo>
                  <a:cubicBezTo>
                    <a:pt x="27" y="0"/>
                    <a:pt x="0" y="26"/>
                    <a:pt x="0" y="58"/>
                  </a:cubicBezTo>
                  <a:cubicBezTo>
                    <a:pt x="0" y="88"/>
                    <a:pt x="22" y="112"/>
                    <a:pt x="50" y="116"/>
                  </a:cubicBezTo>
                  <a:cubicBezTo>
                    <a:pt x="50" y="75"/>
                    <a:pt x="50" y="75"/>
                    <a:pt x="50" y="75"/>
                  </a:cubicBezTo>
                  <a:cubicBezTo>
                    <a:pt x="35" y="75"/>
                    <a:pt x="35" y="75"/>
                    <a:pt x="35" y="75"/>
                  </a:cubicBezTo>
                  <a:cubicBezTo>
                    <a:pt x="35" y="58"/>
                    <a:pt x="35" y="58"/>
                    <a:pt x="35" y="58"/>
                  </a:cubicBezTo>
                  <a:cubicBezTo>
                    <a:pt x="50" y="58"/>
                    <a:pt x="50" y="58"/>
                    <a:pt x="50" y="58"/>
                  </a:cubicBezTo>
                  <a:cubicBezTo>
                    <a:pt x="50" y="46"/>
                    <a:pt x="50" y="46"/>
                    <a:pt x="50" y="46"/>
                  </a:cubicBezTo>
                  <a:cubicBezTo>
                    <a:pt x="50" y="31"/>
                    <a:pt x="58" y="23"/>
                    <a:pt x="72" y="23"/>
                  </a:cubicBezTo>
                  <a:cubicBezTo>
                    <a:pt x="78" y="23"/>
                    <a:pt x="85" y="24"/>
                    <a:pt x="85" y="24"/>
                  </a:cubicBezTo>
                  <a:cubicBezTo>
                    <a:pt x="85" y="38"/>
                    <a:pt x="85" y="38"/>
                    <a:pt x="85" y="38"/>
                  </a:cubicBezTo>
                  <a:cubicBezTo>
                    <a:pt x="78" y="38"/>
                    <a:pt x="78" y="38"/>
                    <a:pt x="78" y="38"/>
                  </a:cubicBezTo>
                  <a:cubicBezTo>
                    <a:pt x="70" y="38"/>
                    <a:pt x="68" y="43"/>
                    <a:pt x="68" y="47"/>
                  </a:cubicBezTo>
                  <a:cubicBezTo>
                    <a:pt x="68" y="58"/>
                    <a:pt x="68" y="58"/>
                    <a:pt x="68" y="58"/>
                  </a:cubicBezTo>
                  <a:cubicBezTo>
                    <a:pt x="84" y="58"/>
                    <a:pt x="84" y="58"/>
                    <a:pt x="84" y="58"/>
                  </a:cubicBezTo>
                  <a:cubicBezTo>
                    <a:pt x="82" y="75"/>
                    <a:pt x="82" y="75"/>
                    <a:pt x="82" y="75"/>
                  </a:cubicBezTo>
                  <a:cubicBezTo>
                    <a:pt x="68" y="75"/>
                    <a:pt x="68" y="75"/>
                    <a:pt x="68" y="75"/>
                  </a:cubicBezTo>
                  <a:cubicBezTo>
                    <a:pt x="68" y="116"/>
                    <a:pt x="68" y="116"/>
                    <a:pt x="68" y="116"/>
                  </a:cubicBezTo>
                  <a:cubicBezTo>
                    <a:pt x="96" y="112"/>
                    <a:pt x="117" y="88"/>
                    <a:pt x="11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a:extLst>
                <a:ext uri="{FF2B5EF4-FFF2-40B4-BE49-F238E27FC236}">
                  <a16:creationId xmlns:a16="http://schemas.microsoft.com/office/drawing/2014/main" id="{A1D7B46A-4502-497B-9615-7043C3E02257}"/>
                </a:ext>
              </a:extLst>
            </p:cNvPr>
            <p:cNvSpPr>
              <a:spLocks/>
            </p:cNvSpPr>
            <p:nvPr userDrawn="1"/>
          </p:nvSpPr>
          <p:spPr bwMode="auto">
            <a:xfrm>
              <a:off x="2193239" y="5685069"/>
              <a:ext cx="188913" cy="361950"/>
            </a:xfrm>
            <a:custGeom>
              <a:avLst/>
              <a:gdLst>
                <a:gd name="T0" fmla="*/ 47 w 50"/>
                <a:gd name="T1" fmla="*/ 52 h 94"/>
                <a:gd name="T2" fmla="*/ 49 w 50"/>
                <a:gd name="T3" fmla="*/ 35 h 94"/>
                <a:gd name="T4" fmla="*/ 33 w 50"/>
                <a:gd name="T5" fmla="*/ 35 h 94"/>
                <a:gd name="T6" fmla="*/ 33 w 50"/>
                <a:gd name="T7" fmla="*/ 24 h 94"/>
                <a:gd name="T8" fmla="*/ 43 w 50"/>
                <a:gd name="T9" fmla="*/ 15 h 94"/>
                <a:gd name="T10" fmla="*/ 50 w 50"/>
                <a:gd name="T11" fmla="*/ 15 h 94"/>
                <a:gd name="T12" fmla="*/ 50 w 50"/>
                <a:gd name="T13" fmla="*/ 1 h 94"/>
                <a:gd name="T14" fmla="*/ 37 w 50"/>
                <a:gd name="T15" fmla="*/ 0 h 94"/>
                <a:gd name="T16" fmla="*/ 15 w 50"/>
                <a:gd name="T17" fmla="*/ 23 h 94"/>
                <a:gd name="T18" fmla="*/ 15 w 50"/>
                <a:gd name="T19" fmla="*/ 35 h 94"/>
                <a:gd name="T20" fmla="*/ 0 w 50"/>
                <a:gd name="T21" fmla="*/ 35 h 94"/>
                <a:gd name="T22" fmla="*/ 0 w 50"/>
                <a:gd name="T23" fmla="*/ 52 h 94"/>
                <a:gd name="T24" fmla="*/ 15 w 50"/>
                <a:gd name="T25" fmla="*/ 52 h 94"/>
                <a:gd name="T26" fmla="*/ 15 w 50"/>
                <a:gd name="T27" fmla="*/ 93 h 94"/>
                <a:gd name="T28" fmla="*/ 24 w 50"/>
                <a:gd name="T29" fmla="*/ 94 h 94"/>
                <a:gd name="T30" fmla="*/ 33 w 50"/>
                <a:gd name="T31" fmla="*/ 93 h 94"/>
                <a:gd name="T32" fmla="*/ 33 w 50"/>
                <a:gd name="T33" fmla="*/ 52 h 94"/>
                <a:gd name="T34" fmla="*/ 47 w 50"/>
                <a:gd name="T35" fmla="*/ 5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94">
                  <a:moveTo>
                    <a:pt x="47" y="52"/>
                  </a:moveTo>
                  <a:cubicBezTo>
                    <a:pt x="49" y="35"/>
                    <a:pt x="49" y="35"/>
                    <a:pt x="49" y="35"/>
                  </a:cubicBezTo>
                  <a:cubicBezTo>
                    <a:pt x="33" y="35"/>
                    <a:pt x="33" y="35"/>
                    <a:pt x="33" y="35"/>
                  </a:cubicBezTo>
                  <a:cubicBezTo>
                    <a:pt x="33" y="24"/>
                    <a:pt x="33" y="24"/>
                    <a:pt x="33" y="24"/>
                  </a:cubicBezTo>
                  <a:cubicBezTo>
                    <a:pt x="33" y="20"/>
                    <a:pt x="35" y="15"/>
                    <a:pt x="43" y="15"/>
                  </a:cubicBezTo>
                  <a:cubicBezTo>
                    <a:pt x="50" y="15"/>
                    <a:pt x="50" y="15"/>
                    <a:pt x="50" y="15"/>
                  </a:cubicBezTo>
                  <a:cubicBezTo>
                    <a:pt x="50" y="1"/>
                    <a:pt x="50" y="1"/>
                    <a:pt x="50" y="1"/>
                  </a:cubicBezTo>
                  <a:cubicBezTo>
                    <a:pt x="50" y="1"/>
                    <a:pt x="43" y="0"/>
                    <a:pt x="37" y="0"/>
                  </a:cubicBezTo>
                  <a:cubicBezTo>
                    <a:pt x="23" y="0"/>
                    <a:pt x="15" y="8"/>
                    <a:pt x="15" y="23"/>
                  </a:cubicBezTo>
                  <a:cubicBezTo>
                    <a:pt x="15" y="35"/>
                    <a:pt x="15" y="35"/>
                    <a:pt x="15" y="35"/>
                  </a:cubicBezTo>
                  <a:cubicBezTo>
                    <a:pt x="0" y="35"/>
                    <a:pt x="0" y="35"/>
                    <a:pt x="0" y="35"/>
                  </a:cubicBezTo>
                  <a:cubicBezTo>
                    <a:pt x="0" y="52"/>
                    <a:pt x="0" y="52"/>
                    <a:pt x="0" y="52"/>
                  </a:cubicBezTo>
                  <a:cubicBezTo>
                    <a:pt x="15" y="52"/>
                    <a:pt x="15" y="52"/>
                    <a:pt x="15" y="52"/>
                  </a:cubicBezTo>
                  <a:cubicBezTo>
                    <a:pt x="15" y="93"/>
                    <a:pt x="15" y="93"/>
                    <a:pt x="15" y="93"/>
                  </a:cubicBezTo>
                  <a:cubicBezTo>
                    <a:pt x="18" y="94"/>
                    <a:pt x="21" y="94"/>
                    <a:pt x="24" y="94"/>
                  </a:cubicBezTo>
                  <a:cubicBezTo>
                    <a:pt x="27" y="94"/>
                    <a:pt x="30" y="94"/>
                    <a:pt x="33" y="93"/>
                  </a:cubicBezTo>
                  <a:cubicBezTo>
                    <a:pt x="33" y="52"/>
                    <a:pt x="33" y="52"/>
                    <a:pt x="33" y="52"/>
                  </a:cubicBezTo>
                  <a:lnTo>
                    <a:pt x="4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Metin kutusu 20">
            <a:extLst>
              <a:ext uri="{FF2B5EF4-FFF2-40B4-BE49-F238E27FC236}">
                <a16:creationId xmlns:a16="http://schemas.microsoft.com/office/drawing/2014/main" id="{166BF581-FD11-4919-84D7-3A565A38DC77}"/>
              </a:ext>
            </a:extLst>
          </p:cNvPr>
          <p:cNvSpPr txBox="1"/>
          <p:nvPr userDrawn="1"/>
        </p:nvSpPr>
        <p:spPr>
          <a:xfrm>
            <a:off x="516376" y="4968678"/>
            <a:ext cx="3012253" cy="523220"/>
          </a:xfrm>
          <a:prstGeom prst="rect">
            <a:avLst/>
          </a:prstGeom>
          <a:noFill/>
        </p:spPr>
        <p:txBody>
          <a:bodyPr wrap="square" rtlCol="0">
            <a:spAutoFit/>
          </a:bodyPr>
          <a:lstStyle/>
          <a:p>
            <a:r>
              <a:rPr lang="tr-TR" sz="2800" b="1" dirty="0">
                <a:latin typeface="+mn-lt"/>
              </a:rPr>
              <a:t>STAY TUNED!</a:t>
            </a:r>
            <a:endParaRPr lang="en-US" sz="2800" b="1" dirty="0">
              <a:latin typeface="+mn-lt"/>
            </a:endParaRPr>
          </a:p>
        </p:txBody>
      </p:sp>
      <p:sp>
        <p:nvSpPr>
          <p:cNvPr id="24" name="Metin kutusu 23">
            <a:extLst>
              <a:ext uri="{FF2B5EF4-FFF2-40B4-BE49-F238E27FC236}">
                <a16:creationId xmlns:a16="http://schemas.microsoft.com/office/drawing/2014/main" id="{ABB164E3-2BF8-48ED-B8D8-34522698ECC3}"/>
              </a:ext>
            </a:extLst>
          </p:cNvPr>
          <p:cNvSpPr txBox="1"/>
          <p:nvPr userDrawn="1"/>
        </p:nvSpPr>
        <p:spPr>
          <a:xfrm>
            <a:off x="4114887" y="5685893"/>
            <a:ext cx="3012253" cy="369332"/>
          </a:xfrm>
          <a:prstGeom prst="rect">
            <a:avLst/>
          </a:prstGeom>
          <a:noFill/>
        </p:spPr>
        <p:txBody>
          <a:bodyPr wrap="square" rtlCol="0">
            <a:spAutoFit/>
          </a:bodyPr>
          <a:lstStyle/>
          <a:p>
            <a:r>
              <a:rPr lang="en-US" sz="1800" b="1" dirty="0">
                <a:latin typeface="+mn-lt"/>
              </a:rPr>
              <a:t>@</a:t>
            </a:r>
            <a:r>
              <a:rPr lang="en-US" sz="1800" b="1" dirty="0" err="1">
                <a:latin typeface="+mn-lt"/>
              </a:rPr>
              <a:t>BRIDGEBlackSea</a:t>
            </a:r>
            <a:endParaRPr lang="en-US" sz="1800" b="1" dirty="0">
              <a:latin typeface="+mn-lt"/>
            </a:endParaRPr>
          </a:p>
        </p:txBody>
      </p:sp>
      <p:sp>
        <p:nvSpPr>
          <p:cNvPr id="25" name="Metin kutusu 24">
            <a:extLst>
              <a:ext uri="{FF2B5EF4-FFF2-40B4-BE49-F238E27FC236}">
                <a16:creationId xmlns:a16="http://schemas.microsoft.com/office/drawing/2014/main" id="{21EAA174-BC3D-47DC-9ABB-24F86C5C503C}"/>
              </a:ext>
            </a:extLst>
          </p:cNvPr>
          <p:cNvSpPr txBox="1"/>
          <p:nvPr userDrawn="1"/>
        </p:nvSpPr>
        <p:spPr>
          <a:xfrm>
            <a:off x="1043511" y="5685893"/>
            <a:ext cx="2223099" cy="369332"/>
          </a:xfrm>
          <a:prstGeom prst="rect">
            <a:avLst/>
          </a:prstGeom>
          <a:noFill/>
        </p:spPr>
        <p:txBody>
          <a:bodyPr wrap="square" rtlCol="0">
            <a:spAutoFit/>
          </a:bodyPr>
          <a:lstStyle/>
          <a:p>
            <a:r>
              <a:rPr lang="en-US" sz="1800" b="1" dirty="0">
                <a:latin typeface="+mn-lt"/>
              </a:rPr>
              <a:t>@</a:t>
            </a:r>
            <a:r>
              <a:rPr lang="en-US" sz="1800" b="1" dirty="0" err="1">
                <a:latin typeface="+mn-lt"/>
              </a:rPr>
              <a:t>BRIDGE_BlackSe</a:t>
            </a:r>
            <a:r>
              <a:rPr lang="tr-TR" sz="1800" b="1" dirty="0">
                <a:latin typeface="+mn-lt"/>
              </a:rPr>
              <a:t>a</a:t>
            </a:r>
            <a:endParaRPr lang="en-US" sz="1800" b="1" dirty="0">
              <a:latin typeface="+mn-lt"/>
            </a:endParaRPr>
          </a:p>
        </p:txBody>
      </p:sp>
      <p:sp>
        <p:nvSpPr>
          <p:cNvPr id="26" name="Metin kutusu 25">
            <a:extLst>
              <a:ext uri="{FF2B5EF4-FFF2-40B4-BE49-F238E27FC236}">
                <a16:creationId xmlns:a16="http://schemas.microsoft.com/office/drawing/2014/main" id="{E61DAB29-D7CE-473E-8FFF-D96595FCFA8A}"/>
              </a:ext>
            </a:extLst>
          </p:cNvPr>
          <p:cNvSpPr txBox="1"/>
          <p:nvPr userDrawn="1"/>
        </p:nvSpPr>
        <p:spPr>
          <a:xfrm>
            <a:off x="1043685" y="6260091"/>
            <a:ext cx="3471864" cy="369332"/>
          </a:xfrm>
          <a:prstGeom prst="rect">
            <a:avLst/>
          </a:prstGeom>
          <a:noFill/>
        </p:spPr>
        <p:txBody>
          <a:bodyPr wrap="square" rtlCol="0">
            <a:spAutoFit/>
          </a:bodyPr>
          <a:lstStyle/>
          <a:p>
            <a:r>
              <a:rPr lang="en-US" sz="1800" b="1" dirty="0">
                <a:latin typeface="+mn-lt"/>
              </a:rPr>
              <a:t>BRIDGE Black Sea</a:t>
            </a:r>
          </a:p>
        </p:txBody>
      </p:sp>
      <p:pic>
        <p:nvPicPr>
          <p:cNvPr id="27" name="Resim 2">
            <a:extLst>
              <a:ext uri="{FF2B5EF4-FFF2-40B4-BE49-F238E27FC236}">
                <a16:creationId xmlns:a16="http://schemas.microsoft.com/office/drawing/2014/main" id="{820839DF-15EF-42D9-A84D-A3357C45D902}"/>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4950" y="3400185"/>
            <a:ext cx="3478893" cy="2439985"/>
          </a:xfrm>
          <a:prstGeom prst="rect">
            <a:avLst/>
          </a:prstGeom>
          <a:noFill/>
          <a:ln>
            <a:noFill/>
          </a:ln>
        </p:spPr>
      </p:pic>
      <p:pic>
        <p:nvPicPr>
          <p:cNvPr id="2" name="Grafik 1">
            <a:extLst>
              <a:ext uri="{FF2B5EF4-FFF2-40B4-BE49-F238E27FC236}">
                <a16:creationId xmlns:a16="http://schemas.microsoft.com/office/drawing/2014/main" id="{872ABC47-126A-4349-9910-CAEB8205AE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93251" y="6193013"/>
            <a:ext cx="454523" cy="454523"/>
          </a:xfrm>
          <a:prstGeom prst="rect">
            <a:avLst/>
          </a:prstGeom>
        </p:spPr>
      </p:pic>
      <p:sp>
        <p:nvSpPr>
          <p:cNvPr id="28" name="Metin kutusu 27">
            <a:extLst>
              <a:ext uri="{FF2B5EF4-FFF2-40B4-BE49-F238E27FC236}">
                <a16:creationId xmlns:a16="http://schemas.microsoft.com/office/drawing/2014/main" id="{ACA95E02-ACFE-4140-9906-422316737F3C}"/>
              </a:ext>
            </a:extLst>
          </p:cNvPr>
          <p:cNvSpPr txBox="1"/>
          <p:nvPr userDrawn="1"/>
        </p:nvSpPr>
        <p:spPr>
          <a:xfrm>
            <a:off x="4128656" y="6255325"/>
            <a:ext cx="3471864" cy="369332"/>
          </a:xfrm>
          <a:prstGeom prst="rect">
            <a:avLst/>
          </a:prstGeom>
          <a:noFill/>
        </p:spPr>
        <p:txBody>
          <a:bodyPr wrap="square" rtlCol="0">
            <a:spAutoFit/>
          </a:bodyPr>
          <a:lstStyle/>
          <a:p>
            <a:r>
              <a:rPr lang="en-US" sz="1800" b="1" dirty="0">
                <a:latin typeface="+mn-lt"/>
              </a:rPr>
              <a:t>BRIDGE Black Sea</a:t>
            </a:r>
          </a:p>
        </p:txBody>
      </p:sp>
      <p:sp>
        <p:nvSpPr>
          <p:cNvPr id="29" name="Metin kutusu 28">
            <a:extLst>
              <a:ext uri="{FF2B5EF4-FFF2-40B4-BE49-F238E27FC236}">
                <a16:creationId xmlns:a16="http://schemas.microsoft.com/office/drawing/2014/main" id="{F3437988-9508-4408-A93F-34DD6AB58F35}"/>
              </a:ext>
            </a:extLst>
          </p:cNvPr>
          <p:cNvSpPr txBox="1"/>
          <p:nvPr userDrawn="1"/>
        </p:nvSpPr>
        <p:spPr>
          <a:xfrm>
            <a:off x="6184287" y="5044279"/>
            <a:ext cx="2197676" cy="369332"/>
          </a:xfrm>
          <a:prstGeom prst="rect">
            <a:avLst/>
          </a:prstGeom>
          <a:noFill/>
        </p:spPr>
        <p:txBody>
          <a:bodyPr wrap="square" rtlCol="0">
            <a:spAutoFit/>
          </a:bodyPr>
          <a:lstStyle/>
          <a:p>
            <a:r>
              <a:rPr lang="en-US" sz="1800" b="1" dirty="0">
                <a:latin typeface="+mn-lt"/>
              </a:rPr>
              <a:t>bridgeblacksea.org</a:t>
            </a:r>
          </a:p>
        </p:txBody>
      </p:sp>
    </p:spTree>
    <p:extLst>
      <p:ext uri="{BB962C8B-B14F-4D97-AF65-F5344CB8AC3E}">
        <p14:creationId xmlns:p14="http://schemas.microsoft.com/office/powerpoint/2010/main" val="3061916115"/>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24"/>
          <p:cNvSpPr/>
          <p:nvPr userDrawn="1"/>
        </p:nvSpPr>
        <p:spPr>
          <a:xfrm>
            <a:off x="5005602" y="4982987"/>
            <a:ext cx="5005602" cy="519385"/>
          </a:xfrm>
          <a:custGeom>
            <a:avLst/>
            <a:gdLst>
              <a:gd name="connsiteX0" fmla="*/ 0 w 5764823"/>
              <a:gd name="connsiteY0" fmla="*/ 0 h 232579"/>
              <a:gd name="connsiteX1" fmla="*/ 5764823 w 5764823"/>
              <a:gd name="connsiteY1" fmla="*/ 0 h 232579"/>
              <a:gd name="connsiteX2" fmla="*/ 5764823 w 5764823"/>
              <a:gd name="connsiteY2" fmla="*/ 232579 h 232579"/>
              <a:gd name="connsiteX3" fmla="*/ 0 w 5764823"/>
              <a:gd name="connsiteY3" fmla="*/ 232579 h 232579"/>
              <a:gd name="connsiteX4" fmla="*/ 0 w 5764823"/>
              <a:gd name="connsiteY4" fmla="*/ 0 h 232579"/>
              <a:gd name="connsiteX0" fmla="*/ 0 w 5764823"/>
              <a:gd name="connsiteY0" fmla="*/ 0 h 232579"/>
              <a:gd name="connsiteX1" fmla="*/ 5764823 w 5764823"/>
              <a:gd name="connsiteY1" fmla="*/ 0 h 232579"/>
              <a:gd name="connsiteX2" fmla="*/ 5393762 w 5764823"/>
              <a:gd name="connsiteY2" fmla="*/ 232579 h 232579"/>
              <a:gd name="connsiteX3" fmla="*/ 0 w 5764823"/>
              <a:gd name="connsiteY3" fmla="*/ 232579 h 232579"/>
              <a:gd name="connsiteX4" fmla="*/ 0 w 5764823"/>
              <a:gd name="connsiteY4" fmla="*/ 0 h 232579"/>
              <a:gd name="connsiteX0" fmla="*/ 0 w 6107275"/>
              <a:gd name="connsiteY0" fmla="*/ 4490 h 237069"/>
              <a:gd name="connsiteX1" fmla="*/ 6107275 w 6107275"/>
              <a:gd name="connsiteY1" fmla="*/ 0 h 237069"/>
              <a:gd name="connsiteX2" fmla="*/ 5393762 w 6107275"/>
              <a:gd name="connsiteY2" fmla="*/ 237069 h 237069"/>
              <a:gd name="connsiteX3" fmla="*/ 0 w 6107275"/>
              <a:gd name="connsiteY3" fmla="*/ 237069 h 237069"/>
              <a:gd name="connsiteX4" fmla="*/ 0 w 6107275"/>
              <a:gd name="connsiteY4" fmla="*/ 4490 h 237069"/>
              <a:gd name="connsiteX0" fmla="*/ 0 w 6107275"/>
              <a:gd name="connsiteY0" fmla="*/ 4490 h 241858"/>
              <a:gd name="connsiteX1" fmla="*/ 6107275 w 6107275"/>
              <a:gd name="connsiteY1" fmla="*/ 0 h 241858"/>
              <a:gd name="connsiteX2" fmla="*/ 5787371 w 6107275"/>
              <a:gd name="connsiteY2" fmla="*/ 241858 h 241858"/>
              <a:gd name="connsiteX3" fmla="*/ 0 w 6107275"/>
              <a:gd name="connsiteY3" fmla="*/ 237069 h 241858"/>
              <a:gd name="connsiteX4" fmla="*/ 0 w 6107275"/>
              <a:gd name="connsiteY4" fmla="*/ 4490 h 2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275" h="241858">
                <a:moveTo>
                  <a:pt x="0" y="4490"/>
                </a:moveTo>
                <a:lnTo>
                  <a:pt x="6107275" y="0"/>
                </a:lnTo>
                <a:lnTo>
                  <a:pt x="5787371" y="241858"/>
                </a:lnTo>
                <a:lnTo>
                  <a:pt x="0" y="237069"/>
                </a:lnTo>
                <a:lnTo>
                  <a:pt x="0" y="4490"/>
                </a:lnTo>
                <a:close/>
              </a:path>
            </a:pathLst>
          </a:custGeom>
          <a:solidFill>
            <a:srgbClr val="FAB614"/>
          </a:solidFill>
          <a:ln>
            <a:noFill/>
          </a:ln>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rotWithShape="1">
          <a:blip r:embed="rId4">
            <a:extLst>
              <a:ext uri="{28A0092B-C50C-407E-A947-70E740481C1C}">
                <a14:useLocalDpi xmlns:a14="http://schemas.microsoft.com/office/drawing/2010/main" val="0"/>
              </a:ext>
            </a:extLst>
          </a:blip>
          <a:srcRect t="24848" b="12894"/>
          <a:stretch/>
        </p:blipFill>
        <p:spPr>
          <a:xfrm>
            <a:off x="-11977" y="-10390"/>
            <a:ext cx="12203977" cy="4748646"/>
          </a:xfrm>
          <a:prstGeom prst="rect">
            <a:avLst/>
          </a:prstGeom>
        </p:spPr>
      </p:pic>
      <p:sp>
        <p:nvSpPr>
          <p:cNvPr id="9" name="Dikdörtgen 8"/>
          <p:cNvSpPr/>
          <p:nvPr userDrawn="1"/>
        </p:nvSpPr>
        <p:spPr>
          <a:xfrm>
            <a:off x="-5988" y="2298271"/>
            <a:ext cx="12203977" cy="2439985"/>
          </a:xfrm>
          <a:prstGeom prst="rect">
            <a:avLst/>
          </a:prstGeom>
          <a:solidFill>
            <a:srgbClr val="14828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rot="2700000">
            <a:off x="9081865" y="3493616"/>
            <a:ext cx="2388743" cy="2388743"/>
          </a:xfrm>
          <a:prstGeom prst="roundRect">
            <a:avLst/>
          </a:prstGeom>
          <a:solidFill>
            <a:schemeClr val="bg1"/>
          </a:solidFill>
          <a:ln>
            <a:noFill/>
          </a:ln>
          <a:effectLst>
            <a:outerShdw blurRad="266700" dist="165100" dir="540000" sx="102000" sy="102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24"/>
          <p:cNvSpPr/>
          <p:nvPr userDrawn="1"/>
        </p:nvSpPr>
        <p:spPr>
          <a:xfrm>
            <a:off x="0" y="4982988"/>
            <a:ext cx="5005602" cy="519385"/>
          </a:xfrm>
          <a:custGeom>
            <a:avLst/>
            <a:gdLst>
              <a:gd name="connsiteX0" fmla="*/ 0 w 5764823"/>
              <a:gd name="connsiteY0" fmla="*/ 0 h 232579"/>
              <a:gd name="connsiteX1" fmla="*/ 5764823 w 5764823"/>
              <a:gd name="connsiteY1" fmla="*/ 0 h 232579"/>
              <a:gd name="connsiteX2" fmla="*/ 5764823 w 5764823"/>
              <a:gd name="connsiteY2" fmla="*/ 232579 h 232579"/>
              <a:gd name="connsiteX3" fmla="*/ 0 w 5764823"/>
              <a:gd name="connsiteY3" fmla="*/ 232579 h 232579"/>
              <a:gd name="connsiteX4" fmla="*/ 0 w 5764823"/>
              <a:gd name="connsiteY4" fmla="*/ 0 h 232579"/>
              <a:gd name="connsiteX0" fmla="*/ 0 w 5764823"/>
              <a:gd name="connsiteY0" fmla="*/ 0 h 232579"/>
              <a:gd name="connsiteX1" fmla="*/ 5764823 w 5764823"/>
              <a:gd name="connsiteY1" fmla="*/ 0 h 232579"/>
              <a:gd name="connsiteX2" fmla="*/ 5393762 w 5764823"/>
              <a:gd name="connsiteY2" fmla="*/ 232579 h 232579"/>
              <a:gd name="connsiteX3" fmla="*/ 0 w 5764823"/>
              <a:gd name="connsiteY3" fmla="*/ 232579 h 232579"/>
              <a:gd name="connsiteX4" fmla="*/ 0 w 5764823"/>
              <a:gd name="connsiteY4" fmla="*/ 0 h 232579"/>
              <a:gd name="connsiteX0" fmla="*/ 0 w 6107275"/>
              <a:gd name="connsiteY0" fmla="*/ 4490 h 237069"/>
              <a:gd name="connsiteX1" fmla="*/ 6107275 w 6107275"/>
              <a:gd name="connsiteY1" fmla="*/ 0 h 237069"/>
              <a:gd name="connsiteX2" fmla="*/ 5393762 w 6107275"/>
              <a:gd name="connsiteY2" fmla="*/ 237069 h 237069"/>
              <a:gd name="connsiteX3" fmla="*/ 0 w 6107275"/>
              <a:gd name="connsiteY3" fmla="*/ 237069 h 237069"/>
              <a:gd name="connsiteX4" fmla="*/ 0 w 6107275"/>
              <a:gd name="connsiteY4" fmla="*/ 4490 h 237069"/>
              <a:gd name="connsiteX0" fmla="*/ 0 w 6107275"/>
              <a:gd name="connsiteY0" fmla="*/ 4490 h 241858"/>
              <a:gd name="connsiteX1" fmla="*/ 6107275 w 6107275"/>
              <a:gd name="connsiteY1" fmla="*/ 0 h 241858"/>
              <a:gd name="connsiteX2" fmla="*/ 5787371 w 6107275"/>
              <a:gd name="connsiteY2" fmla="*/ 241858 h 241858"/>
              <a:gd name="connsiteX3" fmla="*/ 0 w 6107275"/>
              <a:gd name="connsiteY3" fmla="*/ 237069 h 241858"/>
              <a:gd name="connsiteX4" fmla="*/ 0 w 6107275"/>
              <a:gd name="connsiteY4" fmla="*/ 4490 h 2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275" h="241858">
                <a:moveTo>
                  <a:pt x="0" y="4490"/>
                </a:moveTo>
                <a:lnTo>
                  <a:pt x="6107275" y="0"/>
                </a:lnTo>
                <a:lnTo>
                  <a:pt x="5787371" y="241858"/>
                </a:lnTo>
                <a:lnTo>
                  <a:pt x="0" y="237069"/>
                </a:lnTo>
                <a:lnTo>
                  <a:pt x="0" y="4490"/>
                </a:lnTo>
                <a:close/>
              </a:path>
            </a:pathLst>
          </a:custGeom>
          <a:solidFill>
            <a:srgbClr val="FA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24"/>
          <p:cNvSpPr/>
          <p:nvPr userDrawn="1"/>
        </p:nvSpPr>
        <p:spPr>
          <a:xfrm>
            <a:off x="0" y="5680035"/>
            <a:ext cx="4695825" cy="519385"/>
          </a:xfrm>
          <a:custGeom>
            <a:avLst/>
            <a:gdLst>
              <a:gd name="connsiteX0" fmla="*/ 0 w 5764823"/>
              <a:gd name="connsiteY0" fmla="*/ 0 h 232579"/>
              <a:gd name="connsiteX1" fmla="*/ 5764823 w 5764823"/>
              <a:gd name="connsiteY1" fmla="*/ 0 h 232579"/>
              <a:gd name="connsiteX2" fmla="*/ 5764823 w 5764823"/>
              <a:gd name="connsiteY2" fmla="*/ 232579 h 232579"/>
              <a:gd name="connsiteX3" fmla="*/ 0 w 5764823"/>
              <a:gd name="connsiteY3" fmla="*/ 232579 h 232579"/>
              <a:gd name="connsiteX4" fmla="*/ 0 w 5764823"/>
              <a:gd name="connsiteY4" fmla="*/ 0 h 232579"/>
              <a:gd name="connsiteX0" fmla="*/ 0 w 5764823"/>
              <a:gd name="connsiteY0" fmla="*/ 0 h 232579"/>
              <a:gd name="connsiteX1" fmla="*/ 5764823 w 5764823"/>
              <a:gd name="connsiteY1" fmla="*/ 0 h 232579"/>
              <a:gd name="connsiteX2" fmla="*/ 5393762 w 5764823"/>
              <a:gd name="connsiteY2" fmla="*/ 232579 h 232579"/>
              <a:gd name="connsiteX3" fmla="*/ 0 w 5764823"/>
              <a:gd name="connsiteY3" fmla="*/ 232579 h 232579"/>
              <a:gd name="connsiteX4" fmla="*/ 0 w 5764823"/>
              <a:gd name="connsiteY4" fmla="*/ 0 h 232579"/>
              <a:gd name="connsiteX0" fmla="*/ 0 w 6107275"/>
              <a:gd name="connsiteY0" fmla="*/ 4490 h 237069"/>
              <a:gd name="connsiteX1" fmla="*/ 6107275 w 6107275"/>
              <a:gd name="connsiteY1" fmla="*/ 0 h 237069"/>
              <a:gd name="connsiteX2" fmla="*/ 5393762 w 6107275"/>
              <a:gd name="connsiteY2" fmla="*/ 237069 h 237069"/>
              <a:gd name="connsiteX3" fmla="*/ 0 w 6107275"/>
              <a:gd name="connsiteY3" fmla="*/ 237069 h 237069"/>
              <a:gd name="connsiteX4" fmla="*/ 0 w 6107275"/>
              <a:gd name="connsiteY4" fmla="*/ 4490 h 237069"/>
              <a:gd name="connsiteX0" fmla="*/ 0 w 6107275"/>
              <a:gd name="connsiteY0" fmla="*/ 4490 h 241858"/>
              <a:gd name="connsiteX1" fmla="*/ 6107275 w 6107275"/>
              <a:gd name="connsiteY1" fmla="*/ 0 h 241858"/>
              <a:gd name="connsiteX2" fmla="*/ 5787371 w 6107275"/>
              <a:gd name="connsiteY2" fmla="*/ 241858 h 241858"/>
              <a:gd name="connsiteX3" fmla="*/ 0 w 6107275"/>
              <a:gd name="connsiteY3" fmla="*/ 237069 h 241858"/>
              <a:gd name="connsiteX4" fmla="*/ 0 w 6107275"/>
              <a:gd name="connsiteY4" fmla="*/ 4490 h 2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275" h="241858">
                <a:moveTo>
                  <a:pt x="0" y="4490"/>
                </a:moveTo>
                <a:lnTo>
                  <a:pt x="6107275" y="0"/>
                </a:lnTo>
                <a:lnTo>
                  <a:pt x="5787371" y="241858"/>
                </a:lnTo>
                <a:lnTo>
                  <a:pt x="0" y="237069"/>
                </a:lnTo>
                <a:lnTo>
                  <a:pt x="0" y="4490"/>
                </a:lnTo>
                <a:close/>
              </a:path>
            </a:pathLst>
          </a:custGeom>
          <a:solidFill>
            <a:srgbClr val="FAB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2">
            <a:extLst>
              <a:ext uri="{FF2B5EF4-FFF2-40B4-BE49-F238E27FC236}">
                <a16:creationId xmlns:a16="http://schemas.microsoft.com/office/drawing/2014/main" id="{8503778A-1DD9-43F0-A84E-7D4A7BEA3018}"/>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534950" y="3400185"/>
            <a:ext cx="3478893" cy="2439985"/>
          </a:xfrm>
          <a:prstGeom prst="rect">
            <a:avLst/>
          </a:prstGeom>
          <a:noFill/>
          <a:ln>
            <a:noFill/>
          </a:ln>
        </p:spPr>
      </p:pic>
    </p:spTree>
    <p:extLst>
      <p:ext uri="{BB962C8B-B14F-4D97-AF65-F5344CB8AC3E}">
        <p14:creationId xmlns:p14="http://schemas.microsoft.com/office/powerpoint/2010/main" val="442181116"/>
      </p:ext>
    </p:extLst>
  </p:cSld>
  <p:clrMap bg1="lt1" tx1="dk1" bg2="lt2" tx2="dk2" accent1="accent1" accent2="accent2" accent3="accent3" accent4="accent4" accent5="accent5" accent6="accent6" hlink="hlink" folHlink="folHlink"/>
  <p:sldLayoutIdLst>
    <p:sldLayoutId id="2147483699"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cdi.seadatanet.org/"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seadatanet.org/Metadata/EDMO-Organisations" TargetMode="External"/><Relationship Id="rId11" Type="http://schemas.openxmlformats.org/officeDocument/2006/relationships/image" Target="../media/image16.png"/><Relationship Id="rId5" Type="http://schemas.openxmlformats.org/officeDocument/2006/relationships/hyperlink" Target="https://www.seadatanet.org/Metadata/CSR-Cruises" TargetMode="External"/><Relationship Id="rId15" Type="http://schemas.openxmlformats.org/officeDocument/2006/relationships/image" Target="../media/image20.png"/><Relationship Id="rId10" Type="http://schemas.openxmlformats.org/officeDocument/2006/relationships/hyperlink" Target="https://www.seadatanet.org/Metadata/EDMED-Datasets" TargetMode="External"/><Relationship Id="rId4" Type="http://schemas.openxmlformats.org/officeDocument/2006/relationships/image" Target="../media/image14.png"/><Relationship Id="rId9" Type="http://schemas.openxmlformats.org/officeDocument/2006/relationships/hyperlink" Target="https://www.seadatanet.org/Metadata/EDMERP-Projects" TargetMode="Externa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blackseadb.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0" y="5047592"/>
            <a:ext cx="3966210" cy="369332"/>
          </a:xfrm>
          <a:prstGeom prst="rect">
            <a:avLst/>
          </a:prstGeom>
        </p:spPr>
        <p:txBody>
          <a:bodyPr wrap="square">
            <a:spAutoFit/>
          </a:bodyPr>
          <a:lstStyle/>
          <a:p>
            <a:r>
              <a:rPr lang="en-US" dirty="0"/>
              <a:t>Oleksandr </a:t>
            </a:r>
            <a:r>
              <a:rPr lang="en-US" dirty="0" err="1"/>
              <a:t>neprokin</a:t>
            </a:r>
            <a:endParaRPr lang="tr-TR" altLang="en-US" sz="2000" dirty="0">
              <a:solidFill>
                <a:schemeClr val="tx1">
                  <a:lumMod val="95000"/>
                  <a:lumOff val="5000"/>
                </a:schemeClr>
              </a:solidFill>
              <a:latin typeface="DIN 2014 Demi" panose="020B0604020202020204" pitchFamily="34" charset="-94"/>
              <a:ea typeface="DIN 2014 Demi" panose="020B0604020202020204" pitchFamily="34" charset="-94"/>
            </a:endParaRPr>
          </a:p>
        </p:txBody>
      </p:sp>
      <p:sp>
        <p:nvSpPr>
          <p:cNvPr id="28" name="Dikdörtgen 27"/>
          <p:cNvSpPr/>
          <p:nvPr/>
        </p:nvSpPr>
        <p:spPr>
          <a:xfrm>
            <a:off x="5155120" y="5047592"/>
            <a:ext cx="2619820" cy="400110"/>
          </a:xfrm>
          <a:prstGeom prst="rect">
            <a:avLst/>
          </a:prstGeom>
        </p:spPr>
        <p:txBody>
          <a:bodyPr wrap="none">
            <a:spAutoFit/>
          </a:bodyPr>
          <a:lstStyle/>
          <a:p>
            <a:r>
              <a:rPr lang="en-US" sz="2000" dirty="0">
                <a:latin typeface="DIN 2014 Demi" panose="020B0604020202020204" pitchFamily="34" charset="-94"/>
                <a:ea typeface="DIN 2014 Demi" panose="020B0604020202020204" pitchFamily="34" charset="-94"/>
              </a:rPr>
              <a:t>o.neprokin@gmail.com</a:t>
            </a:r>
          </a:p>
        </p:txBody>
      </p:sp>
      <p:sp>
        <p:nvSpPr>
          <p:cNvPr id="2" name="Dikdörtgen 1"/>
          <p:cNvSpPr/>
          <p:nvPr/>
        </p:nvSpPr>
        <p:spPr>
          <a:xfrm>
            <a:off x="0" y="5752812"/>
            <a:ext cx="4668842" cy="369332"/>
          </a:xfrm>
          <a:prstGeom prst="rect">
            <a:avLst/>
          </a:prstGeom>
        </p:spPr>
        <p:txBody>
          <a:bodyPr wrap="square">
            <a:spAutoFit/>
          </a:bodyPr>
          <a:lstStyle/>
          <a:p>
            <a:r>
              <a:rPr lang="en-US" dirty="0"/>
              <a:t>Ukrainian Scientific Centre of Ecology of the Sea</a:t>
            </a:r>
          </a:p>
        </p:txBody>
      </p:sp>
      <p:sp>
        <p:nvSpPr>
          <p:cNvPr id="9" name="Metin kutusu 17">
            <a:extLst>
              <a:ext uri="{FF2B5EF4-FFF2-40B4-BE49-F238E27FC236}">
                <a16:creationId xmlns:a16="http://schemas.microsoft.com/office/drawing/2014/main" id="{A96B1C43-450C-4C96-BB7B-979D6FE2CBE2}"/>
              </a:ext>
            </a:extLst>
          </p:cNvPr>
          <p:cNvSpPr txBox="1"/>
          <p:nvPr/>
        </p:nvSpPr>
        <p:spPr>
          <a:xfrm>
            <a:off x="409097" y="2502025"/>
            <a:ext cx="11234263" cy="1631216"/>
          </a:xfrm>
          <a:prstGeom prst="rect">
            <a:avLst/>
          </a:prstGeom>
          <a:noFill/>
        </p:spPr>
        <p:txBody>
          <a:bodyPr wrap="square" rtlCol="0">
            <a:spAutoFit/>
          </a:bodyPr>
          <a:lstStyle/>
          <a:p>
            <a:r>
              <a:rPr lang="en-US" sz="2000" i="1" dirty="0"/>
              <a:t>IODESTEERING GROUP FOR THE ODIN-BS PROJECT, 10</a:t>
            </a:r>
            <a:r>
              <a:rPr lang="en-US" sz="2000" i="1" baseline="30000" dirty="0"/>
              <a:t>th</a:t>
            </a:r>
            <a:r>
              <a:rPr lang="en-US" sz="2000" i="1" dirty="0"/>
              <a:t> Session, online meeting, 16</a:t>
            </a:r>
            <a:r>
              <a:rPr lang="en-US" sz="2000" i="1" baseline="30000" dirty="0"/>
              <a:t>th</a:t>
            </a:r>
            <a:r>
              <a:rPr lang="en-US" sz="2000" i="1" dirty="0"/>
              <a:t> Dec. 2021, 10:00 CET</a:t>
            </a:r>
            <a:endParaRPr lang="en-GB" sz="2000" b="1" cap="all" dirty="0">
              <a:effectLst/>
              <a:latin typeface="Times New Roman" panose="02020603050405020304" pitchFamily="18" charset="0"/>
              <a:ea typeface="Times New Roman" panose="02020603050405020304" pitchFamily="18" charset="0"/>
            </a:endParaRPr>
          </a:p>
          <a:p>
            <a:r>
              <a:rPr lang="en-GB" sz="4000" b="1" cap="all" dirty="0">
                <a:effectLst/>
                <a:latin typeface="Times New Roman" panose="02020603050405020304" pitchFamily="18" charset="0"/>
                <a:ea typeface="Times New Roman" panose="02020603050405020304" pitchFamily="18" charset="0"/>
              </a:rPr>
              <a:t>introduction to the database and the data collection templates</a:t>
            </a:r>
            <a:endParaRPr lang="tr-TR" sz="3600" dirty="0">
              <a:solidFill>
                <a:schemeClr val="bg1"/>
              </a:solidFill>
              <a:latin typeface="DIN 2014 Demi" panose="020B0604020202020204" pitchFamily="34" charset="-94"/>
              <a:ea typeface="DIN 2014 Demi" panose="020B0604020202020204" pitchFamily="34" charset="-94"/>
            </a:endParaRPr>
          </a:p>
        </p:txBody>
      </p:sp>
    </p:spTree>
    <p:extLst>
      <p:ext uri="{BB962C8B-B14F-4D97-AF65-F5344CB8AC3E}">
        <p14:creationId xmlns:p14="http://schemas.microsoft.com/office/powerpoint/2010/main" val="301672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69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5">
            <a:extLst>
              <a:ext uri="{FF2B5EF4-FFF2-40B4-BE49-F238E27FC236}">
                <a16:creationId xmlns:a16="http://schemas.microsoft.com/office/drawing/2014/main" id="{ED9C93BC-A149-4031-978D-F01DFC6FBAA4}"/>
              </a:ext>
            </a:extLst>
          </p:cNvPr>
          <p:cNvSpPr txBox="1"/>
          <p:nvPr/>
        </p:nvSpPr>
        <p:spPr>
          <a:xfrm>
            <a:off x="1335133" y="200521"/>
            <a:ext cx="10730319" cy="646331"/>
          </a:xfrm>
          <a:prstGeom prst="rect">
            <a:avLst/>
          </a:prstGeom>
          <a:noFill/>
        </p:spPr>
        <p:txBody>
          <a:bodyPr wrap="square" rtlCol="0">
            <a:spAutoFit/>
          </a:bodyPr>
          <a:lstStyle/>
          <a:p>
            <a:r>
              <a:rPr lang="en-US" sz="3600" b="1" dirty="0">
                <a:solidFill>
                  <a:schemeClr val="bg1"/>
                </a:solidFill>
                <a:latin typeface="DIN 2014 Demi" panose="020B0604020202020204" pitchFamily="34" charset="-94"/>
                <a:ea typeface="DIN 2014 Demi" panose="020B0604020202020204" pitchFamily="34" charset="-94"/>
              </a:rPr>
              <a:t>Water Quality Data Base (WQDB)</a:t>
            </a:r>
            <a:endParaRPr lang="tr-TR" sz="3600" dirty="0">
              <a:solidFill>
                <a:schemeClr val="bg1"/>
              </a:solidFill>
              <a:latin typeface="DIN 2014 Demi" panose="020B0604020202020204" pitchFamily="34" charset="-94"/>
              <a:ea typeface="DIN 2014 Demi" panose="020B0604020202020204" pitchFamily="34" charset="-94"/>
            </a:endParaRPr>
          </a:p>
        </p:txBody>
      </p:sp>
      <p:pic>
        <p:nvPicPr>
          <p:cNvPr id="6" name="Рисунок 5">
            <a:extLst>
              <a:ext uri="{FF2B5EF4-FFF2-40B4-BE49-F238E27FC236}">
                <a16:creationId xmlns:a16="http://schemas.microsoft.com/office/drawing/2014/main" id="{EDE2BF47-AC46-4F04-ADFC-4E179E0013D3}"/>
              </a:ext>
            </a:extLst>
          </p:cNvPr>
          <p:cNvPicPr>
            <a:picLocks noChangeAspect="1"/>
          </p:cNvPicPr>
          <p:nvPr/>
        </p:nvPicPr>
        <p:blipFill>
          <a:blip r:embed="rId3"/>
          <a:stretch>
            <a:fillRect/>
          </a:stretch>
        </p:blipFill>
        <p:spPr>
          <a:xfrm>
            <a:off x="839528" y="1110368"/>
            <a:ext cx="10244483" cy="5547111"/>
          </a:xfrm>
          <a:prstGeom prst="rect">
            <a:avLst/>
          </a:prstGeom>
        </p:spPr>
      </p:pic>
    </p:spTree>
    <p:extLst>
      <p:ext uri="{BB962C8B-B14F-4D97-AF65-F5344CB8AC3E}">
        <p14:creationId xmlns:p14="http://schemas.microsoft.com/office/powerpoint/2010/main" val="329864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5">
            <a:extLst>
              <a:ext uri="{FF2B5EF4-FFF2-40B4-BE49-F238E27FC236}">
                <a16:creationId xmlns:a16="http://schemas.microsoft.com/office/drawing/2014/main" id="{ED9C93BC-A149-4031-978D-F01DFC6FBAA4}"/>
              </a:ext>
            </a:extLst>
          </p:cNvPr>
          <p:cNvSpPr txBox="1"/>
          <p:nvPr/>
        </p:nvSpPr>
        <p:spPr>
          <a:xfrm>
            <a:off x="1289283" y="-43779"/>
            <a:ext cx="10730319" cy="1200329"/>
          </a:xfrm>
          <a:prstGeom prst="rect">
            <a:avLst/>
          </a:prstGeom>
          <a:noFill/>
        </p:spPr>
        <p:txBody>
          <a:bodyPr wrap="square" rtlCol="0">
            <a:spAutoFit/>
          </a:bodyPr>
          <a:lstStyle/>
          <a:p>
            <a:r>
              <a:rPr lang="en-US" sz="3600" b="1" dirty="0">
                <a:solidFill>
                  <a:schemeClr val="bg1"/>
                </a:solidFill>
                <a:latin typeface="DIN 2014 Demi" panose="020B0604020202020204" pitchFamily="34" charset="-94"/>
                <a:ea typeface="DIN 2014 Demi" panose="020B0604020202020204" pitchFamily="34" charset="-94"/>
              </a:rPr>
              <a:t>WQDB interface: Groups and features (MSFD ecosystem approach)</a:t>
            </a:r>
          </a:p>
        </p:txBody>
      </p:sp>
      <p:pic>
        <p:nvPicPr>
          <p:cNvPr id="7" name="Picture 6">
            <a:extLst>
              <a:ext uri="{FF2B5EF4-FFF2-40B4-BE49-F238E27FC236}">
                <a16:creationId xmlns:a16="http://schemas.microsoft.com/office/drawing/2014/main" id="{6F33928B-7464-41CF-96E1-25AE01F9B96D}"/>
              </a:ext>
            </a:extLst>
          </p:cNvPr>
          <p:cNvPicPr>
            <a:picLocks noChangeAspect="1"/>
          </p:cNvPicPr>
          <p:nvPr/>
        </p:nvPicPr>
        <p:blipFill>
          <a:blip r:embed="rId3"/>
          <a:stretch>
            <a:fillRect/>
          </a:stretch>
        </p:blipFill>
        <p:spPr>
          <a:xfrm>
            <a:off x="1289283" y="1730021"/>
            <a:ext cx="1971429" cy="4257143"/>
          </a:xfrm>
          <a:prstGeom prst="rect">
            <a:avLst/>
          </a:prstGeom>
        </p:spPr>
      </p:pic>
      <p:pic>
        <p:nvPicPr>
          <p:cNvPr id="8" name="Picture 8">
            <a:extLst>
              <a:ext uri="{FF2B5EF4-FFF2-40B4-BE49-F238E27FC236}">
                <a16:creationId xmlns:a16="http://schemas.microsoft.com/office/drawing/2014/main" id="{35B47809-4644-4DE0-938E-8D108F76182A}"/>
              </a:ext>
            </a:extLst>
          </p:cNvPr>
          <p:cNvPicPr>
            <a:picLocks noChangeAspect="1"/>
          </p:cNvPicPr>
          <p:nvPr/>
        </p:nvPicPr>
        <p:blipFill>
          <a:blip r:embed="rId4"/>
          <a:stretch>
            <a:fillRect/>
          </a:stretch>
        </p:blipFill>
        <p:spPr>
          <a:xfrm>
            <a:off x="3675550" y="1730021"/>
            <a:ext cx="2000000" cy="3971429"/>
          </a:xfrm>
          <a:prstGeom prst="rect">
            <a:avLst/>
          </a:prstGeom>
        </p:spPr>
      </p:pic>
      <p:sp>
        <p:nvSpPr>
          <p:cNvPr id="10" name="TextBox 9">
            <a:extLst>
              <a:ext uri="{FF2B5EF4-FFF2-40B4-BE49-F238E27FC236}">
                <a16:creationId xmlns:a16="http://schemas.microsoft.com/office/drawing/2014/main" id="{9EED40F4-54D4-4DFC-909F-2CE55A6B7A8D}"/>
              </a:ext>
            </a:extLst>
          </p:cNvPr>
          <p:cNvSpPr txBox="1"/>
          <p:nvPr/>
        </p:nvSpPr>
        <p:spPr>
          <a:xfrm>
            <a:off x="6516452" y="1841308"/>
            <a:ext cx="3368953" cy="3970318"/>
          </a:xfrm>
          <a:prstGeom prst="rect">
            <a:avLst/>
          </a:prstGeom>
          <a:noFill/>
        </p:spPr>
        <p:txBody>
          <a:bodyPr wrap="square" rtlCol="0">
            <a:spAutoFit/>
          </a:bodyPr>
          <a:lstStyle/>
          <a:p>
            <a:r>
              <a:rPr lang="en-US" dirty="0">
                <a:solidFill>
                  <a:schemeClr val="accent5"/>
                </a:solidFill>
              </a:rPr>
              <a:t>Menu frame:</a:t>
            </a:r>
          </a:p>
          <a:p>
            <a:pPr marL="285750" indent="-285750">
              <a:buFont typeface="Arial" panose="020B0604020202020204" pitchFamily="34" charset="0"/>
              <a:buChar char="•"/>
            </a:pPr>
            <a:r>
              <a:rPr lang="en-US" dirty="0">
                <a:solidFill>
                  <a:schemeClr val="accent5"/>
                </a:solidFill>
              </a:rPr>
              <a:t>Groups for the MSFD Descriptors</a:t>
            </a:r>
          </a:p>
          <a:p>
            <a:pPr marL="285750" indent="-285750">
              <a:buFont typeface="Arial" panose="020B0604020202020204" pitchFamily="34" charset="0"/>
              <a:buChar char="•"/>
            </a:pPr>
            <a:r>
              <a:rPr lang="en-US" dirty="0">
                <a:solidFill>
                  <a:schemeClr val="accent5"/>
                </a:solidFill>
              </a:rPr>
              <a:t>Subgroups and features for the Indicators within the corresponding MSFD Descriptor</a:t>
            </a:r>
          </a:p>
          <a:p>
            <a:pPr marL="285750" indent="-285750">
              <a:buFont typeface="Arial" panose="020B0604020202020204" pitchFamily="34" charset="0"/>
              <a:buChar char="•"/>
            </a:pPr>
            <a:r>
              <a:rPr lang="en-US" dirty="0">
                <a:solidFill>
                  <a:schemeClr val="accent5"/>
                </a:solidFill>
              </a:rPr>
              <a:t>Group for Statistics (number of records with the parameter’s filters; GES integral values calculated using the data base parameters (under development))</a:t>
            </a:r>
          </a:p>
          <a:p>
            <a:pPr marL="285750" indent="-285750">
              <a:buFont typeface="Arial" panose="020B0604020202020204" pitchFamily="34" charset="0"/>
              <a:buChar char="•"/>
            </a:pPr>
            <a:endParaRPr lang="ru-RU" dirty="0">
              <a:solidFill>
                <a:schemeClr val="accent5"/>
              </a:solidFill>
            </a:endParaRPr>
          </a:p>
        </p:txBody>
      </p:sp>
    </p:spTree>
    <p:extLst>
      <p:ext uri="{BB962C8B-B14F-4D97-AF65-F5344CB8AC3E}">
        <p14:creationId xmlns:p14="http://schemas.microsoft.com/office/powerpoint/2010/main" val="415583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5">
            <a:extLst>
              <a:ext uri="{FF2B5EF4-FFF2-40B4-BE49-F238E27FC236}">
                <a16:creationId xmlns:a16="http://schemas.microsoft.com/office/drawing/2014/main" id="{ED9C93BC-A149-4031-978D-F01DFC6FBAA4}"/>
              </a:ext>
            </a:extLst>
          </p:cNvPr>
          <p:cNvSpPr txBox="1"/>
          <p:nvPr/>
        </p:nvSpPr>
        <p:spPr>
          <a:xfrm>
            <a:off x="1335133" y="287233"/>
            <a:ext cx="10730319" cy="646331"/>
          </a:xfrm>
          <a:prstGeom prst="rect">
            <a:avLst/>
          </a:prstGeom>
          <a:noFill/>
        </p:spPr>
        <p:txBody>
          <a:bodyPr wrap="square" rtlCol="0">
            <a:spAutoFit/>
          </a:bodyPr>
          <a:lstStyle/>
          <a:p>
            <a:r>
              <a:rPr lang="en-US" sz="3600" b="1" dirty="0">
                <a:solidFill>
                  <a:schemeClr val="bg1"/>
                </a:solidFill>
                <a:latin typeface="DIN 2014 Demi" panose="020B0604020202020204" pitchFamily="34" charset="-94"/>
                <a:ea typeface="DIN 2014 Demi" panose="020B0604020202020204" pitchFamily="34" charset="-94"/>
              </a:rPr>
              <a:t>WQDB interface: Statistical tools </a:t>
            </a:r>
          </a:p>
        </p:txBody>
      </p:sp>
      <p:pic>
        <p:nvPicPr>
          <p:cNvPr id="3" name="Рисунок 2">
            <a:extLst>
              <a:ext uri="{FF2B5EF4-FFF2-40B4-BE49-F238E27FC236}">
                <a16:creationId xmlns:a16="http://schemas.microsoft.com/office/drawing/2014/main" id="{BD23BC16-943A-465C-8EA2-9CFBA97832CF}"/>
              </a:ext>
            </a:extLst>
          </p:cNvPr>
          <p:cNvPicPr>
            <a:picLocks noChangeAspect="1"/>
          </p:cNvPicPr>
          <p:nvPr/>
        </p:nvPicPr>
        <p:blipFill>
          <a:blip r:embed="rId3"/>
          <a:stretch>
            <a:fillRect/>
          </a:stretch>
        </p:blipFill>
        <p:spPr>
          <a:xfrm>
            <a:off x="729878" y="1188720"/>
            <a:ext cx="10732244" cy="5514465"/>
          </a:xfrm>
          <a:prstGeom prst="rect">
            <a:avLst/>
          </a:prstGeom>
        </p:spPr>
      </p:pic>
    </p:spTree>
    <p:extLst>
      <p:ext uri="{BB962C8B-B14F-4D97-AF65-F5344CB8AC3E}">
        <p14:creationId xmlns:p14="http://schemas.microsoft.com/office/powerpoint/2010/main" val="77838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50877B4D-E790-4198-8454-00EB479EB4A9}"/>
              </a:ext>
            </a:extLst>
          </p:cNvPr>
          <p:cNvPicPr>
            <a:picLocks noChangeAspect="1"/>
          </p:cNvPicPr>
          <p:nvPr/>
        </p:nvPicPr>
        <p:blipFill>
          <a:blip r:embed="rId3"/>
          <a:stretch>
            <a:fillRect/>
          </a:stretch>
        </p:blipFill>
        <p:spPr>
          <a:xfrm>
            <a:off x="5770571" y="1474140"/>
            <a:ext cx="2567324" cy="677277"/>
          </a:xfrm>
          <a:prstGeom prst="rect">
            <a:avLst/>
          </a:prstGeom>
        </p:spPr>
      </p:pic>
      <p:pic>
        <p:nvPicPr>
          <p:cNvPr id="3" name="Рисунок 2">
            <a:extLst>
              <a:ext uri="{FF2B5EF4-FFF2-40B4-BE49-F238E27FC236}">
                <a16:creationId xmlns:a16="http://schemas.microsoft.com/office/drawing/2014/main" id="{17FC5403-54FB-41A0-A7B4-CCC61BBABD57}"/>
              </a:ext>
            </a:extLst>
          </p:cNvPr>
          <p:cNvPicPr>
            <a:picLocks noChangeAspect="1"/>
          </p:cNvPicPr>
          <p:nvPr/>
        </p:nvPicPr>
        <p:blipFill>
          <a:blip r:embed="rId4"/>
          <a:stretch>
            <a:fillRect/>
          </a:stretch>
        </p:blipFill>
        <p:spPr>
          <a:xfrm>
            <a:off x="6884051" y="1982523"/>
            <a:ext cx="2584048" cy="847677"/>
          </a:xfrm>
          <a:prstGeom prst="rect">
            <a:avLst/>
          </a:prstGeom>
        </p:spPr>
      </p:pic>
      <p:sp>
        <p:nvSpPr>
          <p:cNvPr id="5" name="Metin kutusu 15">
            <a:extLst>
              <a:ext uri="{FF2B5EF4-FFF2-40B4-BE49-F238E27FC236}">
                <a16:creationId xmlns:a16="http://schemas.microsoft.com/office/drawing/2014/main" id="{ED9C93BC-A149-4031-978D-F01DFC6FBAA4}"/>
              </a:ext>
            </a:extLst>
          </p:cNvPr>
          <p:cNvSpPr txBox="1"/>
          <p:nvPr/>
        </p:nvSpPr>
        <p:spPr>
          <a:xfrm>
            <a:off x="1162045" y="231273"/>
            <a:ext cx="10730319" cy="646331"/>
          </a:xfrm>
          <a:prstGeom prst="rect">
            <a:avLst/>
          </a:prstGeom>
          <a:noFill/>
        </p:spPr>
        <p:txBody>
          <a:bodyPr wrap="square" rtlCol="0">
            <a:spAutoFit/>
          </a:bodyPr>
          <a:lstStyle/>
          <a:p>
            <a:r>
              <a:rPr lang="en-US" sz="3600" b="1" dirty="0">
                <a:solidFill>
                  <a:schemeClr val="bg1"/>
                </a:solidFill>
                <a:latin typeface="DIN 2014 Demi" panose="020B0604020202020204" pitchFamily="34" charset="-94"/>
                <a:ea typeface="DIN 2014 Demi" panose="020B0604020202020204" pitchFamily="34" charset="-94"/>
              </a:rPr>
              <a:t>Compatibility issues</a:t>
            </a:r>
          </a:p>
        </p:txBody>
      </p:sp>
      <p:sp>
        <p:nvSpPr>
          <p:cNvPr id="13" name="TextBox 12">
            <a:extLst>
              <a:ext uri="{FF2B5EF4-FFF2-40B4-BE49-F238E27FC236}">
                <a16:creationId xmlns:a16="http://schemas.microsoft.com/office/drawing/2014/main" id="{5C14A884-B629-4F50-97C0-DBB308E72B92}"/>
              </a:ext>
            </a:extLst>
          </p:cNvPr>
          <p:cNvSpPr txBox="1"/>
          <p:nvPr/>
        </p:nvSpPr>
        <p:spPr>
          <a:xfrm>
            <a:off x="209005" y="3093912"/>
            <a:ext cx="2394733" cy="923330"/>
          </a:xfrm>
          <a:prstGeom prst="rect">
            <a:avLst/>
          </a:prstGeom>
          <a:noFill/>
        </p:spPr>
        <p:txBody>
          <a:bodyPr wrap="square">
            <a:spAutoFit/>
          </a:bodyPr>
          <a:lstStyle/>
          <a:p>
            <a:r>
              <a:rPr lang="en-US" b="0" i="0" cap="all" dirty="0">
                <a:solidFill>
                  <a:srgbClr val="3C5068"/>
                </a:solidFill>
                <a:effectLst/>
                <a:latin typeface="Open Sans" panose="020B0606030504020204" pitchFamily="34" charset="0"/>
              </a:rPr>
              <a:t>CRUISE SUMMARY REPORTS</a:t>
            </a:r>
            <a:br>
              <a:rPr lang="en-US" dirty="0"/>
            </a:br>
            <a:r>
              <a:rPr lang="en-US" b="1" i="0" u="none" strike="noStrike" cap="all" dirty="0">
                <a:solidFill>
                  <a:srgbClr val="01BBF4"/>
                </a:solidFill>
                <a:effectLst/>
                <a:latin typeface="Open Sans" panose="020B0606030504020204" pitchFamily="34" charset="0"/>
                <a:hlinkClick r:id="rId5"/>
              </a:rPr>
              <a:t>CSR</a:t>
            </a:r>
            <a:endParaRPr lang="en-US" dirty="0"/>
          </a:p>
        </p:txBody>
      </p:sp>
      <p:sp>
        <p:nvSpPr>
          <p:cNvPr id="15" name="TextBox 14">
            <a:extLst>
              <a:ext uri="{FF2B5EF4-FFF2-40B4-BE49-F238E27FC236}">
                <a16:creationId xmlns:a16="http://schemas.microsoft.com/office/drawing/2014/main" id="{9CDCB70B-22AC-4295-BDF3-205CC2604D1B}"/>
              </a:ext>
            </a:extLst>
          </p:cNvPr>
          <p:cNvSpPr txBox="1"/>
          <p:nvPr/>
        </p:nvSpPr>
        <p:spPr>
          <a:xfrm>
            <a:off x="209005" y="4134543"/>
            <a:ext cx="2081099" cy="1200329"/>
          </a:xfrm>
          <a:prstGeom prst="rect">
            <a:avLst/>
          </a:prstGeom>
          <a:noFill/>
        </p:spPr>
        <p:txBody>
          <a:bodyPr wrap="square">
            <a:spAutoFit/>
          </a:bodyPr>
          <a:lstStyle/>
          <a:p>
            <a:r>
              <a:rPr lang="en-US" b="0" i="0" cap="all" dirty="0">
                <a:solidFill>
                  <a:srgbClr val="3C5068"/>
                </a:solidFill>
                <a:effectLst/>
                <a:latin typeface="Open Sans" panose="020B0606030504020204" pitchFamily="34" charset="0"/>
              </a:rPr>
              <a:t>MARINE RESEARCH ORGANISATIONS</a:t>
            </a:r>
            <a:br>
              <a:rPr lang="en-US" dirty="0"/>
            </a:br>
            <a:r>
              <a:rPr lang="en-US" b="1" i="0" u="none" strike="noStrike" cap="all" dirty="0">
                <a:solidFill>
                  <a:srgbClr val="01BBF4"/>
                </a:solidFill>
                <a:effectLst/>
                <a:latin typeface="Open Sans" panose="020B0606030504020204" pitchFamily="34" charset="0"/>
                <a:hlinkClick r:id="rId6"/>
              </a:rPr>
              <a:t>EDMO</a:t>
            </a:r>
            <a:endParaRPr lang="en-US" dirty="0"/>
          </a:p>
        </p:txBody>
      </p:sp>
      <p:pic>
        <p:nvPicPr>
          <p:cNvPr id="1026" name="Picture 2">
            <a:extLst>
              <a:ext uri="{FF2B5EF4-FFF2-40B4-BE49-F238E27FC236}">
                <a16:creationId xmlns:a16="http://schemas.microsoft.com/office/drawing/2014/main" id="{66F7A576-311E-45CB-9463-1597327EA6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005" y="1156883"/>
            <a:ext cx="4241074" cy="19370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7133224-76FE-4506-8D82-1D21994B13A8}"/>
              </a:ext>
            </a:extLst>
          </p:cNvPr>
          <p:cNvSpPr txBox="1"/>
          <p:nvPr/>
        </p:nvSpPr>
        <p:spPr>
          <a:xfrm>
            <a:off x="209005" y="5528351"/>
            <a:ext cx="3183234" cy="372739"/>
          </a:xfrm>
          <a:prstGeom prst="rect">
            <a:avLst/>
          </a:prstGeom>
          <a:noFill/>
        </p:spPr>
        <p:txBody>
          <a:bodyPr wrap="square">
            <a:spAutoFit/>
          </a:bodyPr>
          <a:lstStyle/>
          <a:p>
            <a:r>
              <a:rPr lang="en-US" b="0" i="0" cap="all" dirty="0">
                <a:solidFill>
                  <a:srgbClr val="3C5068"/>
                </a:solidFill>
                <a:effectLst/>
                <a:latin typeface="Open Sans" panose="020B0606030504020204" pitchFamily="34" charset="0"/>
              </a:rPr>
              <a:t>COMMON DATA INDEX </a:t>
            </a:r>
            <a:r>
              <a:rPr lang="en-US" b="1" i="0" u="none" strike="noStrike" cap="all" dirty="0">
                <a:solidFill>
                  <a:srgbClr val="01BBF4"/>
                </a:solidFill>
                <a:effectLst/>
                <a:latin typeface="Open Sans" panose="020B0606030504020204" pitchFamily="34" charset="0"/>
                <a:hlinkClick r:id="rId8"/>
              </a:rPr>
              <a:t>CDI</a:t>
            </a:r>
            <a:endParaRPr lang="en-US" dirty="0"/>
          </a:p>
        </p:txBody>
      </p:sp>
      <p:sp>
        <p:nvSpPr>
          <p:cNvPr id="20" name="TextBox 19">
            <a:extLst>
              <a:ext uri="{FF2B5EF4-FFF2-40B4-BE49-F238E27FC236}">
                <a16:creationId xmlns:a16="http://schemas.microsoft.com/office/drawing/2014/main" id="{B33B48D1-D51B-4F9F-99A0-ABCD165760E1}"/>
              </a:ext>
            </a:extLst>
          </p:cNvPr>
          <p:cNvSpPr txBox="1"/>
          <p:nvPr/>
        </p:nvSpPr>
        <p:spPr>
          <a:xfrm>
            <a:off x="2329542" y="3093912"/>
            <a:ext cx="2394733" cy="923330"/>
          </a:xfrm>
          <a:prstGeom prst="rect">
            <a:avLst/>
          </a:prstGeom>
          <a:noFill/>
        </p:spPr>
        <p:txBody>
          <a:bodyPr wrap="square">
            <a:spAutoFit/>
          </a:bodyPr>
          <a:lstStyle/>
          <a:p>
            <a:r>
              <a:rPr lang="en-US" b="0" i="0" cap="all" dirty="0">
                <a:solidFill>
                  <a:srgbClr val="3C5068"/>
                </a:solidFill>
                <a:effectLst/>
                <a:latin typeface="Open Sans" panose="020B0606030504020204" pitchFamily="34" charset="0"/>
              </a:rPr>
              <a:t>MARINE RESEARCH PROJECTS</a:t>
            </a:r>
            <a:br>
              <a:rPr lang="en-US" dirty="0"/>
            </a:br>
            <a:r>
              <a:rPr lang="en-US" b="1" i="0" u="none" strike="noStrike" cap="all" dirty="0">
                <a:solidFill>
                  <a:srgbClr val="01BBF4"/>
                </a:solidFill>
                <a:effectLst/>
                <a:latin typeface="Open Sans" panose="020B0606030504020204" pitchFamily="34" charset="0"/>
                <a:hlinkClick r:id="rId9"/>
              </a:rPr>
              <a:t>EDMERP</a:t>
            </a:r>
            <a:endParaRPr lang="en-US" dirty="0"/>
          </a:p>
        </p:txBody>
      </p:sp>
      <p:sp>
        <p:nvSpPr>
          <p:cNvPr id="22" name="TextBox 21">
            <a:extLst>
              <a:ext uri="{FF2B5EF4-FFF2-40B4-BE49-F238E27FC236}">
                <a16:creationId xmlns:a16="http://schemas.microsoft.com/office/drawing/2014/main" id="{2154C9D2-2EBA-4B82-BDF8-41D99468FF6B}"/>
              </a:ext>
            </a:extLst>
          </p:cNvPr>
          <p:cNvSpPr txBox="1"/>
          <p:nvPr/>
        </p:nvSpPr>
        <p:spPr>
          <a:xfrm>
            <a:off x="2290104" y="4192697"/>
            <a:ext cx="2050868" cy="923330"/>
          </a:xfrm>
          <a:prstGeom prst="rect">
            <a:avLst/>
          </a:prstGeom>
          <a:noFill/>
        </p:spPr>
        <p:txBody>
          <a:bodyPr wrap="square">
            <a:spAutoFit/>
          </a:bodyPr>
          <a:lstStyle/>
          <a:p>
            <a:r>
              <a:rPr lang="en-US" b="0" i="0" cap="all" dirty="0">
                <a:solidFill>
                  <a:srgbClr val="3C5068"/>
                </a:solidFill>
                <a:effectLst/>
                <a:latin typeface="Open Sans" panose="020B0606030504020204" pitchFamily="34" charset="0"/>
              </a:rPr>
              <a:t>MARINE DATA SETS</a:t>
            </a:r>
            <a:br>
              <a:rPr lang="en-US" dirty="0"/>
            </a:br>
            <a:r>
              <a:rPr lang="en-US" b="1" i="0" u="none" strike="noStrike" cap="all" dirty="0">
                <a:solidFill>
                  <a:srgbClr val="01BBF4"/>
                </a:solidFill>
                <a:effectLst/>
                <a:latin typeface="Open Sans" panose="020B0606030504020204" pitchFamily="34" charset="0"/>
                <a:hlinkClick r:id="rId10"/>
              </a:rPr>
              <a:t>EDMED</a:t>
            </a:r>
            <a:endParaRPr lang="en-US" dirty="0"/>
          </a:p>
        </p:txBody>
      </p:sp>
      <p:pic>
        <p:nvPicPr>
          <p:cNvPr id="25" name="Рисунок 24">
            <a:extLst>
              <a:ext uri="{FF2B5EF4-FFF2-40B4-BE49-F238E27FC236}">
                <a16:creationId xmlns:a16="http://schemas.microsoft.com/office/drawing/2014/main" id="{01DF88D3-3410-42A3-A548-77BA2352478C}"/>
              </a:ext>
            </a:extLst>
          </p:cNvPr>
          <p:cNvPicPr>
            <a:picLocks noChangeAspect="1"/>
          </p:cNvPicPr>
          <p:nvPr/>
        </p:nvPicPr>
        <p:blipFill>
          <a:blip r:embed="rId11"/>
          <a:stretch>
            <a:fillRect/>
          </a:stretch>
        </p:blipFill>
        <p:spPr>
          <a:xfrm>
            <a:off x="4724275" y="2198349"/>
            <a:ext cx="2153263" cy="820481"/>
          </a:xfrm>
          <a:prstGeom prst="rect">
            <a:avLst/>
          </a:prstGeom>
        </p:spPr>
      </p:pic>
      <p:sp>
        <p:nvSpPr>
          <p:cNvPr id="32" name="TextBox 31">
            <a:extLst>
              <a:ext uri="{FF2B5EF4-FFF2-40B4-BE49-F238E27FC236}">
                <a16:creationId xmlns:a16="http://schemas.microsoft.com/office/drawing/2014/main" id="{90570933-2F37-46B3-A69B-817116AE559A}"/>
              </a:ext>
            </a:extLst>
          </p:cNvPr>
          <p:cNvSpPr txBox="1"/>
          <p:nvPr/>
        </p:nvSpPr>
        <p:spPr>
          <a:xfrm>
            <a:off x="4870254" y="5611694"/>
            <a:ext cx="2885559" cy="646331"/>
          </a:xfrm>
          <a:prstGeom prst="rect">
            <a:avLst/>
          </a:prstGeom>
          <a:noFill/>
        </p:spPr>
        <p:txBody>
          <a:bodyPr wrap="square">
            <a:spAutoFit/>
          </a:bodyPr>
          <a:lstStyle/>
          <a:p>
            <a:r>
              <a:rPr lang="en-US" b="1" i="0" dirty="0">
                <a:solidFill>
                  <a:srgbClr val="13324D"/>
                </a:solidFill>
                <a:effectLst/>
                <a:latin typeface="Helvetica Neue"/>
              </a:rPr>
              <a:t>The NERC Vocabulary Server (NVS)</a:t>
            </a:r>
            <a:endParaRPr lang="en-US" dirty="0"/>
          </a:p>
        </p:txBody>
      </p:sp>
      <p:pic>
        <p:nvPicPr>
          <p:cNvPr id="1030" name="Picture 6" descr="BODC logo">
            <a:extLst>
              <a:ext uri="{FF2B5EF4-FFF2-40B4-BE49-F238E27FC236}">
                <a16:creationId xmlns:a16="http://schemas.microsoft.com/office/drawing/2014/main" id="{C45F15A4-7A7E-42BC-83D2-8F67EB29C88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00626" y="5952633"/>
            <a:ext cx="2700808" cy="5790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K RI logo">
            <a:extLst>
              <a:ext uri="{FF2B5EF4-FFF2-40B4-BE49-F238E27FC236}">
                <a16:creationId xmlns:a16="http://schemas.microsoft.com/office/drawing/2014/main" id="{619506CA-21D8-4829-977F-8D7DF5AC78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2084" y="4924439"/>
            <a:ext cx="2706168" cy="721645"/>
          </a:xfrm>
          <a:prstGeom prst="rect">
            <a:avLst/>
          </a:prstGeom>
          <a:noFill/>
          <a:extLst>
            <a:ext uri="{909E8E84-426E-40DD-AFC4-6F175D3DCCD1}">
              <a14:hiddenFill xmlns:a14="http://schemas.microsoft.com/office/drawing/2010/main">
                <a:solidFill>
                  <a:srgbClr val="FFFFFF"/>
                </a:solidFill>
              </a14:hiddenFill>
            </a:ext>
          </a:extLst>
        </p:spPr>
      </p:pic>
      <p:pic>
        <p:nvPicPr>
          <p:cNvPr id="27" name="Рисунок 26">
            <a:extLst>
              <a:ext uri="{FF2B5EF4-FFF2-40B4-BE49-F238E27FC236}">
                <a16:creationId xmlns:a16="http://schemas.microsoft.com/office/drawing/2014/main" id="{5E76689A-1CCE-4425-8A55-93B0C157E293}"/>
              </a:ext>
            </a:extLst>
          </p:cNvPr>
          <p:cNvPicPr>
            <a:picLocks noChangeAspect="1"/>
          </p:cNvPicPr>
          <p:nvPr/>
        </p:nvPicPr>
        <p:blipFill>
          <a:blip r:embed="rId14"/>
          <a:stretch>
            <a:fillRect/>
          </a:stretch>
        </p:blipFill>
        <p:spPr>
          <a:xfrm>
            <a:off x="6125598" y="2792178"/>
            <a:ext cx="2352737" cy="857108"/>
          </a:xfrm>
          <a:prstGeom prst="rect">
            <a:avLst/>
          </a:prstGeom>
        </p:spPr>
      </p:pic>
      <p:sp>
        <p:nvSpPr>
          <p:cNvPr id="30" name="TextBox 29">
            <a:extLst>
              <a:ext uri="{FF2B5EF4-FFF2-40B4-BE49-F238E27FC236}">
                <a16:creationId xmlns:a16="http://schemas.microsoft.com/office/drawing/2014/main" id="{B688C3AC-A1FF-42D6-AE15-3CB47E9089B6}"/>
              </a:ext>
            </a:extLst>
          </p:cNvPr>
          <p:cNvSpPr txBox="1"/>
          <p:nvPr/>
        </p:nvSpPr>
        <p:spPr>
          <a:xfrm rot="18299247">
            <a:off x="5515617" y="1641495"/>
            <a:ext cx="3106148" cy="830997"/>
          </a:xfrm>
          <a:prstGeom prst="rect">
            <a:avLst/>
          </a:prstGeom>
          <a:noFill/>
        </p:spPr>
        <p:txBody>
          <a:bodyPr wrap="square">
            <a:spAutoFit/>
          </a:bodyPr>
          <a:lstStyle/>
          <a:p>
            <a:r>
              <a:rPr lang="en-US" sz="4800" b="1" dirty="0" err="1">
                <a:solidFill>
                  <a:srgbClr val="FF0000"/>
                </a:solidFill>
              </a:rPr>
              <a:t>AphiaID</a:t>
            </a:r>
            <a:endParaRPr lang="en-US" sz="4800" b="1" dirty="0">
              <a:solidFill>
                <a:srgbClr val="FF0000"/>
              </a:solidFill>
            </a:endParaRPr>
          </a:p>
        </p:txBody>
      </p:sp>
      <p:pic>
        <p:nvPicPr>
          <p:cNvPr id="9" name="Рисунок 8">
            <a:extLst>
              <a:ext uri="{FF2B5EF4-FFF2-40B4-BE49-F238E27FC236}">
                <a16:creationId xmlns:a16="http://schemas.microsoft.com/office/drawing/2014/main" id="{76F52C86-B403-45C7-B9AA-30079238F77F}"/>
              </a:ext>
            </a:extLst>
          </p:cNvPr>
          <p:cNvPicPr>
            <a:picLocks noChangeAspect="1"/>
          </p:cNvPicPr>
          <p:nvPr/>
        </p:nvPicPr>
        <p:blipFill>
          <a:blip r:embed="rId15"/>
          <a:stretch>
            <a:fillRect/>
          </a:stretch>
        </p:blipFill>
        <p:spPr>
          <a:xfrm>
            <a:off x="8553827" y="3246956"/>
            <a:ext cx="2974126" cy="2281395"/>
          </a:xfrm>
          <a:prstGeom prst="rect">
            <a:avLst/>
          </a:prstGeom>
        </p:spPr>
      </p:pic>
      <p:sp>
        <p:nvSpPr>
          <p:cNvPr id="24" name="TextBox 23">
            <a:extLst>
              <a:ext uri="{FF2B5EF4-FFF2-40B4-BE49-F238E27FC236}">
                <a16:creationId xmlns:a16="http://schemas.microsoft.com/office/drawing/2014/main" id="{22EB350B-AB7C-4DC6-8CFF-8757A61E2844}"/>
              </a:ext>
            </a:extLst>
          </p:cNvPr>
          <p:cNvSpPr txBox="1"/>
          <p:nvPr/>
        </p:nvSpPr>
        <p:spPr>
          <a:xfrm>
            <a:off x="9879658" y="2646791"/>
            <a:ext cx="2352737" cy="1200329"/>
          </a:xfrm>
          <a:prstGeom prst="rect">
            <a:avLst/>
          </a:prstGeom>
          <a:noFill/>
        </p:spPr>
        <p:txBody>
          <a:bodyPr wrap="square">
            <a:spAutoFit/>
          </a:bodyPr>
          <a:lstStyle/>
          <a:p>
            <a:r>
              <a:rPr lang="en-US" sz="2400" b="1" dirty="0">
                <a:solidFill>
                  <a:srgbClr val="FF0000"/>
                </a:solidFill>
              </a:rPr>
              <a:t>ISO19115</a:t>
            </a:r>
          </a:p>
          <a:p>
            <a:r>
              <a:rPr lang="en-US" sz="2400" b="1" dirty="0">
                <a:solidFill>
                  <a:srgbClr val="FF0000"/>
                </a:solidFill>
              </a:rPr>
              <a:t>        ISO19139</a:t>
            </a:r>
          </a:p>
          <a:p>
            <a:r>
              <a:rPr lang="en-US" sz="2400" b="1" dirty="0">
                <a:solidFill>
                  <a:srgbClr val="FF0000"/>
                </a:solidFill>
              </a:rPr>
              <a:t>	        FGDC</a:t>
            </a:r>
          </a:p>
        </p:txBody>
      </p:sp>
      <p:sp>
        <p:nvSpPr>
          <p:cNvPr id="28" name="TextBox 27">
            <a:extLst>
              <a:ext uri="{FF2B5EF4-FFF2-40B4-BE49-F238E27FC236}">
                <a16:creationId xmlns:a16="http://schemas.microsoft.com/office/drawing/2014/main" id="{9DE570A6-425C-4802-99D1-52B213882927}"/>
              </a:ext>
            </a:extLst>
          </p:cNvPr>
          <p:cNvSpPr txBox="1"/>
          <p:nvPr/>
        </p:nvSpPr>
        <p:spPr>
          <a:xfrm rot="18982600">
            <a:off x="8122048" y="4602980"/>
            <a:ext cx="1893604" cy="830997"/>
          </a:xfrm>
          <a:prstGeom prst="rect">
            <a:avLst/>
          </a:prstGeom>
          <a:noFill/>
        </p:spPr>
        <p:txBody>
          <a:bodyPr wrap="square">
            <a:spAutoFit/>
          </a:bodyPr>
          <a:lstStyle/>
          <a:p>
            <a:pPr algn="ctr"/>
            <a:r>
              <a:rPr lang="en-US" sz="2400" b="1" dirty="0">
                <a:solidFill>
                  <a:srgbClr val="FF0000"/>
                </a:solidFill>
              </a:rPr>
              <a:t>DESCRIPTIVE   METADATA</a:t>
            </a:r>
          </a:p>
        </p:txBody>
      </p:sp>
    </p:spTree>
    <p:extLst>
      <p:ext uri="{BB962C8B-B14F-4D97-AF65-F5344CB8AC3E}">
        <p14:creationId xmlns:p14="http://schemas.microsoft.com/office/powerpoint/2010/main" val="89720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00343C-5D2B-457A-830C-EE0FAE4C3A8F}"/>
              </a:ext>
            </a:extLst>
          </p:cNvPr>
          <p:cNvSpPr txBox="1"/>
          <p:nvPr/>
        </p:nvSpPr>
        <p:spPr>
          <a:xfrm>
            <a:off x="1991916" y="3158609"/>
            <a:ext cx="8208168" cy="1107996"/>
          </a:xfrm>
          <a:prstGeom prst="rect">
            <a:avLst/>
          </a:prstGeom>
          <a:noFill/>
        </p:spPr>
        <p:txBody>
          <a:bodyPr wrap="square">
            <a:spAutoFit/>
          </a:bodyPr>
          <a:lstStyle/>
          <a:p>
            <a:r>
              <a:rPr lang="en-US" sz="6600" dirty="0">
                <a:hlinkClick r:id="rId3"/>
              </a:rPr>
              <a:t>http://blackseadb.org/</a:t>
            </a:r>
            <a:endParaRPr lang="en-US" sz="6600" dirty="0"/>
          </a:p>
        </p:txBody>
      </p:sp>
      <p:sp>
        <p:nvSpPr>
          <p:cNvPr id="4" name="Metin kutusu 15">
            <a:extLst>
              <a:ext uri="{FF2B5EF4-FFF2-40B4-BE49-F238E27FC236}">
                <a16:creationId xmlns:a16="http://schemas.microsoft.com/office/drawing/2014/main" id="{79484770-47D8-4D5A-9937-37051F0134FE}"/>
              </a:ext>
            </a:extLst>
          </p:cNvPr>
          <p:cNvSpPr txBox="1"/>
          <p:nvPr/>
        </p:nvSpPr>
        <p:spPr>
          <a:xfrm>
            <a:off x="1253899" y="228069"/>
            <a:ext cx="10730319" cy="646331"/>
          </a:xfrm>
          <a:prstGeom prst="rect">
            <a:avLst/>
          </a:prstGeom>
          <a:noFill/>
        </p:spPr>
        <p:txBody>
          <a:bodyPr wrap="square" rtlCol="0">
            <a:spAutoFit/>
          </a:bodyPr>
          <a:lstStyle/>
          <a:p>
            <a:r>
              <a:rPr lang="en-US" sz="3600" b="1" dirty="0">
                <a:solidFill>
                  <a:schemeClr val="bg1"/>
                </a:solidFill>
                <a:latin typeface="DIN 2014 Demi" panose="020B0604020202020204" pitchFamily="34" charset="-94"/>
                <a:ea typeface="DIN 2014 Demi" panose="020B0604020202020204" pitchFamily="34" charset="-94"/>
              </a:rPr>
              <a:t>Free access now</a:t>
            </a:r>
          </a:p>
        </p:txBody>
      </p:sp>
    </p:spTree>
    <p:extLst>
      <p:ext uri="{BB962C8B-B14F-4D97-AF65-F5344CB8AC3E}">
        <p14:creationId xmlns:p14="http://schemas.microsoft.com/office/powerpoint/2010/main" val="111453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8F27E-82CE-4E48-A26F-AEB6330C4AD3}"/>
              </a:ext>
            </a:extLst>
          </p:cNvPr>
          <p:cNvSpPr txBox="1"/>
          <p:nvPr/>
        </p:nvSpPr>
        <p:spPr>
          <a:xfrm>
            <a:off x="1264443" y="201096"/>
            <a:ext cx="6215062" cy="646331"/>
          </a:xfrm>
          <a:prstGeom prst="rect">
            <a:avLst/>
          </a:prstGeom>
          <a:noFill/>
        </p:spPr>
        <p:txBody>
          <a:bodyPr wrap="square">
            <a:spAutoFit/>
          </a:bodyPr>
          <a:lstStyle/>
          <a:p>
            <a:r>
              <a:rPr lang="en-US" sz="3600" b="1" dirty="0">
                <a:solidFill>
                  <a:schemeClr val="bg1"/>
                </a:solidFill>
                <a:latin typeface="DIN 2014 Demi" panose="020B0604020202020204" pitchFamily="34" charset="-94"/>
                <a:ea typeface="DIN 2014 Demi" panose="020B0604020202020204" pitchFamily="34" charset="-94"/>
              </a:rPr>
              <a:t>Data collection templates (DCT)</a:t>
            </a:r>
          </a:p>
        </p:txBody>
      </p:sp>
      <p:sp>
        <p:nvSpPr>
          <p:cNvPr id="4" name="Прямоугольник 3">
            <a:extLst>
              <a:ext uri="{FF2B5EF4-FFF2-40B4-BE49-F238E27FC236}">
                <a16:creationId xmlns:a16="http://schemas.microsoft.com/office/drawing/2014/main" id="{86017BC4-7C3F-44E9-B890-5B8336E8175A}"/>
              </a:ext>
            </a:extLst>
          </p:cNvPr>
          <p:cNvSpPr/>
          <p:nvPr/>
        </p:nvSpPr>
        <p:spPr>
          <a:xfrm>
            <a:off x="928687" y="1630822"/>
            <a:ext cx="4805771" cy="4524315"/>
          </a:xfrm>
          <a:prstGeom prst="rect">
            <a:avLst/>
          </a:prstGeom>
        </p:spPr>
        <p:txBody>
          <a:bodyPr wrap="square">
            <a:spAutoFit/>
          </a:bodyPr>
          <a:lstStyle/>
          <a:p>
            <a:pPr lvl="0"/>
            <a:r>
              <a:rPr lang="en-GB" sz="2400" dirty="0">
                <a:solidFill>
                  <a:srgbClr val="0070C0"/>
                </a:solidFill>
                <a:latin typeface="Times New Roman" panose="02020603050405020304" pitchFamily="18" charset="0"/>
                <a:cs typeface="Times New Roman" panose="02020603050405020304" pitchFamily="18" charset="0"/>
              </a:rPr>
              <a:t>1. </a:t>
            </a:r>
            <a:r>
              <a:rPr lang="en-GB" sz="2400" dirty="0" err="1">
                <a:solidFill>
                  <a:srgbClr val="0070C0"/>
                </a:solidFill>
                <a:latin typeface="Times New Roman" panose="02020603050405020304" pitchFamily="18" charset="0"/>
                <a:cs typeface="Times New Roman" panose="02020603050405020304" pitchFamily="18" charset="0"/>
              </a:rPr>
              <a:t>DCT_Metadata</a:t>
            </a:r>
            <a:endParaRPr lang="en-GB" sz="2400" dirty="0">
              <a:solidFill>
                <a:srgbClr val="0070C0"/>
              </a:solidFill>
              <a:latin typeface="Times New Roman" panose="02020603050405020304" pitchFamily="18" charset="0"/>
              <a:cs typeface="Times New Roman" panose="02020603050405020304" pitchFamily="18" charset="0"/>
            </a:endParaRPr>
          </a:p>
          <a:p>
            <a:pPr lvl="0"/>
            <a:r>
              <a:rPr lang="en-GB" sz="2400" dirty="0">
                <a:solidFill>
                  <a:srgbClr val="0070C0"/>
                </a:solidFill>
                <a:latin typeface="Times New Roman" panose="02020603050405020304" pitchFamily="18" charset="0"/>
                <a:cs typeface="Times New Roman" panose="02020603050405020304" pitchFamily="18" charset="0"/>
              </a:rPr>
              <a:t>2. </a:t>
            </a:r>
            <a:r>
              <a:rPr lang="en-GB" sz="2400" dirty="0" err="1">
                <a:solidFill>
                  <a:srgbClr val="0070C0"/>
                </a:solidFill>
                <a:latin typeface="Times New Roman" panose="02020603050405020304" pitchFamily="18" charset="0"/>
                <a:cs typeface="Times New Roman" panose="02020603050405020304" pitchFamily="18" charset="0"/>
              </a:rPr>
              <a:t>DCT_Hydrology</a:t>
            </a:r>
            <a:r>
              <a:rPr lang="en-GB" sz="2400" dirty="0">
                <a:solidFill>
                  <a:srgbClr val="0070C0"/>
                </a:solidFill>
                <a:latin typeface="Times New Roman" panose="02020603050405020304" pitchFamily="18" charset="0"/>
                <a:cs typeface="Times New Roman" panose="02020603050405020304" pitchFamily="18" charset="0"/>
              </a:rPr>
              <a:t>-Chemistry</a:t>
            </a:r>
          </a:p>
          <a:p>
            <a:r>
              <a:rPr lang="en-GB" sz="2400" dirty="0">
                <a:solidFill>
                  <a:srgbClr val="0070C0"/>
                </a:solidFill>
                <a:latin typeface="Times New Roman" panose="02020603050405020304" pitchFamily="18" charset="0"/>
                <a:cs typeface="Times New Roman" panose="02020603050405020304" pitchFamily="18" charset="0"/>
              </a:rPr>
              <a:t>3. </a:t>
            </a:r>
            <a:r>
              <a:rPr lang="en-GB" sz="2400" dirty="0" err="1">
                <a:solidFill>
                  <a:srgbClr val="0070C0"/>
                </a:solidFill>
                <a:latin typeface="Times New Roman" panose="02020603050405020304" pitchFamily="18" charset="0"/>
                <a:cs typeface="Times New Roman" panose="02020603050405020304" pitchFamily="18" charset="0"/>
              </a:rPr>
              <a:t>DCT_Target_Sea_Water</a:t>
            </a:r>
            <a:endParaRPr lang="en-GB" sz="2400" dirty="0">
              <a:solidFill>
                <a:srgbClr val="0070C0"/>
              </a:solidFill>
              <a:latin typeface="Times New Roman" panose="02020603050405020304" pitchFamily="18" charset="0"/>
              <a:cs typeface="Times New Roman" panose="02020603050405020304" pitchFamily="18" charset="0"/>
            </a:endParaRPr>
          </a:p>
          <a:p>
            <a:pPr lvl="0"/>
            <a:r>
              <a:rPr lang="en-GB" sz="2400" dirty="0">
                <a:solidFill>
                  <a:srgbClr val="0070C0"/>
                </a:solidFill>
                <a:latin typeface="Times New Roman" panose="02020603050405020304" pitchFamily="18" charset="0"/>
                <a:cs typeface="Times New Roman" panose="02020603050405020304" pitchFamily="18" charset="0"/>
              </a:rPr>
              <a:t>4. </a:t>
            </a:r>
            <a:r>
              <a:rPr lang="en-GB" sz="2400" dirty="0" err="1">
                <a:solidFill>
                  <a:srgbClr val="0070C0"/>
                </a:solidFill>
                <a:latin typeface="Times New Roman" panose="02020603050405020304" pitchFamily="18" charset="0"/>
                <a:cs typeface="Times New Roman" panose="02020603050405020304" pitchFamily="18" charset="0"/>
              </a:rPr>
              <a:t>DCT_Target_Sea_Sediment</a:t>
            </a:r>
            <a:r>
              <a:rPr lang="en-GB" sz="2400" dirty="0">
                <a:solidFill>
                  <a:srgbClr val="0070C0"/>
                </a:solidFill>
                <a:latin typeface="Times New Roman" panose="02020603050405020304" pitchFamily="18" charset="0"/>
                <a:cs typeface="Times New Roman" panose="02020603050405020304" pitchFamily="18" charset="0"/>
              </a:rPr>
              <a:t>-Biota</a:t>
            </a:r>
            <a:endParaRPr lang="ru-RU" sz="2400" dirty="0">
              <a:solidFill>
                <a:srgbClr val="0070C0"/>
              </a:solidFill>
              <a:latin typeface="Times New Roman" panose="02020603050405020304" pitchFamily="18" charset="0"/>
              <a:cs typeface="Times New Roman" panose="02020603050405020304" pitchFamily="18" charset="0"/>
            </a:endParaRPr>
          </a:p>
          <a:p>
            <a:r>
              <a:rPr lang="en-GB" sz="2400" dirty="0">
                <a:solidFill>
                  <a:srgbClr val="0070C0"/>
                </a:solidFill>
                <a:latin typeface="Times New Roman" panose="02020603050405020304" pitchFamily="18" charset="0"/>
                <a:cs typeface="Times New Roman" panose="02020603050405020304" pitchFamily="18" charset="0"/>
              </a:rPr>
              <a:t>5. </a:t>
            </a:r>
            <a:r>
              <a:rPr lang="en-GB" sz="2400" dirty="0" err="1">
                <a:solidFill>
                  <a:srgbClr val="0070C0"/>
                </a:solidFill>
                <a:latin typeface="Times New Roman" panose="02020603050405020304" pitchFamily="18" charset="0"/>
                <a:cs typeface="Times New Roman" panose="02020603050405020304" pitchFamily="18" charset="0"/>
              </a:rPr>
              <a:t>DCT_Phytoplankton</a:t>
            </a:r>
            <a:endParaRPr lang="en-GB" sz="2400" dirty="0">
              <a:solidFill>
                <a:srgbClr val="0070C0"/>
              </a:solidFill>
              <a:latin typeface="Times New Roman" panose="02020603050405020304" pitchFamily="18" charset="0"/>
              <a:cs typeface="Times New Roman" panose="02020603050405020304" pitchFamily="18" charset="0"/>
            </a:endParaRPr>
          </a:p>
          <a:p>
            <a:r>
              <a:rPr lang="en-GB" sz="2400" dirty="0">
                <a:solidFill>
                  <a:srgbClr val="0070C0"/>
                </a:solidFill>
                <a:latin typeface="Times New Roman" panose="02020603050405020304" pitchFamily="18" charset="0"/>
                <a:cs typeface="Times New Roman" panose="02020603050405020304" pitchFamily="18" charset="0"/>
              </a:rPr>
              <a:t>6. </a:t>
            </a:r>
            <a:r>
              <a:rPr lang="en-GB" sz="2400" dirty="0" err="1">
                <a:solidFill>
                  <a:srgbClr val="0070C0"/>
                </a:solidFill>
                <a:latin typeface="Times New Roman" panose="02020603050405020304" pitchFamily="18" charset="0"/>
                <a:cs typeface="Times New Roman" panose="02020603050405020304" pitchFamily="18" charset="0"/>
              </a:rPr>
              <a:t>DCT_Macrozooplankton</a:t>
            </a:r>
            <a:endParaRPr lang="ru-RU" sz="2400" dirty="0">
              <a:solidFill>
                <a:srgbClr val="0070C0"/>
              </a:solidFill>
              <a:latin typeface="Times New Roman" panose="02020603050405020304" pitchFamily="18" charset="0"/>
              <a:cs typeface="Times New Roman" panose="02020603050405020304" pitchFamily="18" charset="0"/>
            </a:endParaRPr>
          </a:p>
          <a:p>
            <a:r>
              <a:rPr lang="en-GB" sz="2400" dirty="0">
                <a:solidFill>
                  <a:srgbClr val="0070C0"/>
                </a:solidFill>
                <a:latin typeface="Times New Roman" panose="02020603050405020304" pitchFamily="18" charset="0"/>
                <a:cs typeface="Times New Roman" panose="02020603050405020304" pitchFamily="18" charset="0"/>
              </a:rPr>
              <a:t>7. </a:t>
            </a:r>
            <a:r>
              <a:rPr lang="en-GB" sz="2400" dirty="0" err="1">
                <a:solidFill>
                  <a:srgbClr val="0070C0"/>
                </a:solidFill>
                <a:latin typeface="Times New Roman" panose="02020603050405020304" pitchFamily="18" charset="0"/>
                <a:cs typeface="Times New Roman" panose="02020603050405020304" pitchFamily="18" charset="0"/>
              </a:rPr>
              <a:t>DCT_Microzooplankton</a:t>
            </a:r>
            <a:endParaRPr lang="ru-RU" sz="2400" dirty="0">
              <a:solidFill>
                <a:srgbClr val="0070C0"/>
              </a:solidFill>
              <a:latin typeface="Times New Roman" panose="02020603050405020304" pitchFamily="18" charset="0"/>
              <a:cs typeface="Times New Roman" panose="02020603050405020304" pitchFamily="18" charset="0"/>
            </a:endParaRPr>
          </a:p>
          <a:p>
            <a:r>
              <a:rPr lang="en-GB" sz="2400" dirty="0">
                <a:solidFill>
                  <a:srgbClr val="0070C0"/>
                </a:solidFill>
                <a:latin typeface="Times New Roman" panose="02020603050405020304" pitchFamily="18" charset="0"/>
                <a:cs typeface="Times New Roman" panose="02020603050405020304" pitchFamily="18" charset="0"/>
              </a:rPr>
              <a:t>8. </a:t>
            </a:r>
            <a:r>
              <a:rPr lang="en-GB" sz="2400" dirty="0" err="1">
                <a:solidFill>
                  <a:srgbClr val="0070C0"/>
                </a:solidFill>
                <a:latin typeface="Times New Roman" panose="02020603050405020304" pitchFamily="18" charset="0"/>
                <a:cs typeface="Times New Roman" panose="02020603050405020304" pitchFamily="18" charset="0"/>
              </a:rPr>
              <a:t>DCT_Mesozooplankton</a:t>
            </a:r>
            <a:endParaRPr lang="en-GB" sz="2400" dirty="0">
              <a:solidFill>
                <a:srgbClr val="0070C0"/>
              </a:solidFill>
              <a:latin typeface="Times New Roman" panose="02020603050405020304" pitchFamily="18" charset="0"/>
              <a:cs typeface="Times New Roman" panose="02020603050405020304" pitchFamily="18" charset="0"/>
            </a:endParaRPr>
          </a:p>
          <a:p>
            <a:pPr lvl="0"/>
            <a:r>
              <a:rPr lang="en-GB" sz="2400" dirty="0">
                <a:solidFill>
                  <a:srgbClr val="0070C0"/>
                </a:solidFill>
                <a:latin typeface="Times New Roman" panose="02020603050405020304" pitchFamily="18" charset="0"/>
                <a:cs typeface="Times New Roman" panose="02020603050405020304" pitchFamily="18" charset="0"/>
              </a:rPr>
              <a:t>9. </a:t>
            </a:r>
            <a:r>
              <a:rPr lang="en-GB" sz="2400" dirty="0" err="1">
                <a:solidFill>
                  <a:srgbClr val="0070C0"/>
                </a:solidFill>
                <a:latin typeface="Times New Roman" panose="02020603050405020304" pitchFamily="18" charset="0"/>
                <a:cs typeface="Times New Roman" panose="02020603050405020304" pitchFamily="18" charset="0"/>
              </a:rPr>
              <a:t>DCT_Macrozoobenthos</a:t>
            </a:r>
            <a:endParaRPr lang="ru-RU" sz="2400" dirty="0">
              <a:solidFill>
                <a:srgbClr val="0070C0"/>
              </a:solidFill>
              <a:latin typeface="Times New Roman" panose="02020603050405020304" pitchFamily="18" charset="0"/>
              <a:cs typeface="Times New Roman" panose="02020603050405020304" pitchFamily="18" charset="0"/>
            </a:endParaRPr>
          </a:p>
          <a:p>
            <a:pPr lvl="0"/>
            <a:r>
              <a:rPr lang="en-GB" sz="2400" dirty="0">
                <a:solidFill>
                  <a:srgbClr val="0070C0"/>
                </a:solidFill>
                <a:latin typeface="Times New Roman" panose="02020603050405020304" pitchFamily="18" charset="0"/>
                <a:cs typeface="Times New Roman" panose="02020603050405020304" pitchFamily="18" charset="0"/>
              </a:rPr>
              <a:t>10. </a:t>
            </a:r>
            <a:r>
              <a:rPr lang="en-GB" sz="2400" dirty="0" err="1">
                <a:solidFill>
                  <a:srgbClr val="0070C0"/>
                </a:solidFill>
                <a:latin typeface="Times New Roman" panose="02020603050405020304" pitchFamily="18" charset="0"/>
                <a:cs typeface="Times New Roman" panose="02020603050405020304" pitchFamily="18" charset="0"/>
              </a:rPr>
              <a:t>DCT_Meiobenthos</a:t>
            </a:r>
            <a:endParaRPr lang="en-GB" sz="2400" dirty="0">
              <a:solidFill>
                <a:srgbClr val="0070C0"/>
              </a:solidFill>
              <a:latin typeface="Times New Roman" panose="02020603050405020304" pitchFamily="18" charset="0"/>
              <a:cs typeface="Times New Roman" panose="02020603050405020304" pitchFamily="18" charset="0"/>
            </a:endParaRPr>
          </a:p>
          <a:p>
            <a:pPr lvl="0"/>
            <a:endParaRPr lang="en-GB" sz="2400" dirty="0">
              <a:solidFill>
                <a:srgbClr val="0070C0"/>
              </a:solidFill>
              <a:latin typeface="Times New Roman" panose="02020603050405020304" pitchFamily="18" charset="0"/>
              <a:cs typeface="Times New Roman" panose="02020603050405020304" pitchFamily="18" charset="0"/>
            </a:endParaRPr>
          </a:p>
          <a:p>
            <a:pPr lvl="0"/>
            <a:endParaRPr lang="en-GB" sz="2400"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840D49D-1B8C-4D46-B0D8-C5F563EBD426}"/>
              </a:ext>
            </a:extLst>
          </p:cNvPr>
          <p:cNvSpPr txBox="1"/>
          <p:nvPr/>
        </p:nvSpPr>
        <p:spPr>
          <a:xfrm>
            <a:off x="5640591" y="1630823"/>
            <a:ext cx="6689522" cy="3785652"/>
          </a:xfrm>
          <a:prstGeom prst="rect">
            <a:avLst/>
          </a:prstGeom>
        </p:spPr>
        <p:txBody>
          <a:bodyPr wrap="square">
            <a:spAutoFit/>
          </a:bodyPr>
          <a:lstStyle>
            <a:defPPr>
              <a:defRPr lang="ru-RU"/>
            </a:defPPr>
            <a:lvl1pPr lvl="0">
              <a:defRPr sz="2000">
                <a:latin typeface="Times New Roman" panose="02020603050405020304" pitchFamily="18" charset="0"/>
                <a:cs typeface="Times New Roman" panose="02020603050405020304" pitchFamily="18" charset="0"/>
              </a:defRPr>
            </a:lvl1pPr>
          </a:lstStyle>
          <a:p>
            <a:r>
              <a:rPr lang="en-GB" sz="2400" dirty="0">
                <a:solidFill>
                  <a:srgbClr val="0070C0"/>
                </a:solidFill>
              </a:rPr>
              <a:t>11. </a:t>
            </a:r>
            <a:r>
              <a:rPr lang="en-GB" sz="2400" dirty="0" err="1">
                <a:solidFill>
                  <a:srgbClr val="0070C0"/>
                </a:solidFill>
              </a:rPr>
              <a:t>DCT_Macrophytobenthos</a:t>
            </a:r>
            <a:endParaRPr lang="en-GB" sz="2400" dirty="0">
              <a:solidFill>
                <a:srgbClr val="0070C0"/>
              </a:solidFill>
            </a:endParaRPr>
          </a:p>
          <a:p>
            <a:r>
              <a:rPr lang="en-GB" sz="2400" dirty="0">
                <a:solidFill>
                  <a:srgbClr val="0070C0"/>
                </a:solidFill>
              </a:rPr>
              <a:t>12. </a:t>
            </a:r>
            <a:r>
              <a:rPr lang="en-GB" sz="2400" dirty="0" err="1">
                <a:solidFill>
                  <a:srgbClr val="0070C0"/>
                </a:solidFill>
              </a:rPr>
              <a:t>DCT_Chlorophyll</a:t>
            </a:r>
            <a:endParaRPr lang="ru-RU" sz="2400" dirty="0">
              <a:solidFill>
                <a:srgbClr val="0070C0"/>
              </a:solidFill>
            </a:endParaRPr>
          </a:p>
          <a:p>
            <a:r>
              <a:rPr lang="en-GB" sz="2400" dirty="0">
                <a:solidFill>
                  <a:srgbClr val="0070C0"/>
                </a:solidFill>
              </a:rPr>
              <a:t>13. </a:t>
            </a:r>
            <a:r>
              <a:rPr lang="en-GB" sz="2400" dirty="0" err="1">
                <a:solidFill>
                  <a:srgbClr val="0070C0"/>
                </a:solidFill>
              </a:rPr>
              <a:t>DCT_Fish</a:t>
            </a:r>
            <a:endParaRPr lang="en-GB" sz="2400" dirty="0">
              <a:solidFill>
                <a:srgbClr val="0070C0"/>
              </a:solidFill>
            </a:endParaRPr>
          </a:p>
          <a:p>
            <a:r>
              <a:rPr lang="en-US" sz="2400" dirty="0">
                <a:solidFill>
                  <a:srgbClr val="0070C0"/>
                </a:solidFill>
              </a:rPr>
              <a:t>14. </a:t>
            </a:r>
            <a:r>
              <a:rPr lang="en-US" sz="2400" dirty="0" err="1">
                <a:solidFill>
                  <a:srgbClr val="0070C0"/>
                </a:solidFill>
              </a:rPr>
              <a:t>DCT_Marine</a:t>
            </a:r>
            <a:r>
              <a:rPr lang="en-US" sz="2400" dirty="0">
                <a:solidFill>
                  <a:srgbClr val="0070C0"/>
                </a:solidFill>
              </a:rPr>
              <a:t> mammals</a:t>
            </a:r>
          </a:p>
          <a:p>
            <a:r>
              <a:rPr lang="en-US" sz="2400" dirty="0">
                <a:solidFill>
                  <a:srgbClr val="0070C0"/>
                </a:solidFill>
              </a:rPr>
              <a:t>15. </a:t>
            </a:r>
            <a:r>
              <a:rPr lang="en-US" sz="2400" dirty="0" err="1">
                <a:solidFill>
                  <a:srgbClr val="0070C0"/>
                </a:solidFill>
              </a:rPr>
              <a:t>DCT_Beach</a:t>
            </a:r>
            <a:r>
              <a:rPr lang="en-US" sz="2400" dirty="0">
                <a:solidFill>
                  <a:srgbClr val="0070C0"/>
                </a:solidFill>
              </a:rPr>
              <a:t> litter</a:t>
            </a:r>
          </a:p>
          <a:p>
            <a:r>
              <a:rPr lang="en-US" sz="2400" dirty="0">
                <a:solidFill>
                  <a:srgbClr val="0070C0"/>
                </a:solidFill>
              </a:rPr>
              <a:t>16. </a:t>
            </a:r>
            <a:r>
              <a:rPr lang="en-US" sz="2400" dirty="0" err="1">
                <a:solidFill>
                  <a:srgbClr val="0070C0"/>
                </a:solidFill>
              </a:rPr>
              <a:t>DCT_River</a:t>
            </a:r>
            <a:r>
              <a:rPr lang="en-US" sz="2400" dirty="0">
                <a:solidFill>
                  <a:srgbClr val="0070C0"/>
                </a:solidFill>
              </a:rPr>
              <a:t> floating litter</a:t>
            </a:r>
          </a:p>
          <a:p>
            <a:r>
              <a:rPr lang="en-US" sz="2400" dirty="0">
                <a:solidFill>
                  <a:srgbClr val="0070C0"/>
                </a:solidFill>
              </a:rPr>
              <a:t>17. DCT_ Sea floating litter</a:t>
            </a:r>
          </a:p>
          <a:p>
            <a:r>
              <a:rPr lang="en-GB" sz="2400" dirty="0">
                <a:solidFill>
                  <a:srgbClr val="0070C0"/>
                </a:solidFill>
              </a:rPr>
              <a:t>18. DCT_ Ichthyoplankton</a:t>
            </a:r>
          </a:p>
          <a:p>
            <a:r>
              <a:rPr lang="en-US" sz="2400" dirty="0">
                <a:solidFill>
                  <a:srgbClr val="0070C0"/>
                </a:solidFill>
              </a:rPr>
              <a:t>19. </a:t>
            </a:r>
            <a:r>
              <a:rPr lang="en-US" sz="2400" dirty="0" err="1">
                <a:solidFill>
                  <a:srgbClr val="0070C0"/>
                </a:solidFill>
              </a:rPr>
              <a:t>DCT_Microbial</a:t>
            </a:r>
            <a:r>
              <a:rPr lang="en-US" sz="2400" dirty="0">
                <a:solidFill>
                  <a:srgbClr val="0070C0"/>
                </a:solidFill>
              </a:rPr>
              <a:t> </a:t>
            </a:r>
            <a:r>
              <a:rPr lang="en-US" sz="2400" dirty="0" err="1">
                <a:solidFill>
                  <a:srgbClr val="0070C0"/>
                </a:solidFill>
              </a:rPr>
              <a:t>communities_water</a:t>
            </a:r>
            <a:endParaRPr lang="en-US" sz="2400" dirty="0">
              <a:solidFill>
                <a:srgbClr val="0070C0"/>
              </a:solidFill>
            </a:endParaRPr>
          </a:p>
          <a:p>
            <a:r>
              <a:rPr lang="en-US" sz="2400" dirty="0">
                <a:solidFill>
                  <a:srgbClr val="0070C0"/>
                </a:solidFill>
              </a:rPr>
              <a:t>20. </a:t>
            </a:r>
            <a:r>
              <a:rPr lang="en-US" sz="2400" dirty="0" err="1">
                <a:solidFill>
                  <a:srgbClr val="0070C0"/>
                </a:solidFill>
              </a:rPr>
              <a:t>DCT_Microbial</a:t>
            </a:r>
            <a:r>
              <a:rPr lang="en-US" sz="2400" dirty="0">
                <a:solidFill>
                  <a:srgbClr val="0070C0"/>
                </a:solidFill>
              </a:rPr>
              <a:t> </a:t>
            </a:r>
            <a:r>
              <a:rPr lang="en-US" sz="2400" dirty="0" err="1">
                <a:solidFill>
                  <a:srgbClr val="0070C0"/>
                </a:solidFill>
              </a:rPr>
              <a:t>communities_sediment</a:t>
            </a:r>
            <a:r>
              <a:rPr lang="en-US" sz="2400" dirty="0">
                <a:solidFill>
                  <a:srgbClr val="0070C0"/>
                </a:solidFill>
              </a:rPr>
              <a:t> </a:t>
            </a:r>
            <a:endParaRPr lang="ru-RU" sz="2400" dirty="0">
              <a:solidFill>
                <a:srgbClr val="0070C0"/>
              </a:solidFill>
            </a:endParaRPr>
          </a:p>
        </p:txBody>
      </p:sp>
    </p:spTree>
    <p:extLst>
      <p:ext uri="{BB962C8B-B14F-4D97-AF65-F5344CB8AC3E}">
        <p14:creationId xmlns:p14="http://schemas.microsoft.com/office/powerpoint/2010/main" val="347472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ECABE-B0B2-4EBE-81E4-461AD6AB92B2}"/>
              </a:ext>
            </a:extLst>
          </p:cNvPr>
          <p:cNvSpPr txBox="1"/>
          <p:nvPr/>
        </p:nvSpPr>
        <p:spPr>
          <a:xfrm>
            <a:off x="1264442" y="201096"/>
            <a:ext cx="8793957" cy="646331"/>
          </a:xfrm>
          <a:prstGeom prst="rect">
            <a:avLst/>
          </a:prstGeom>
          <a:noFill/>
        </p:spPr>
        <p:txBody>
          <a:bodyPr wrap="square">
            <a:spAutoFit/>
          </a:bodyPr>
          <a:lstStyle/>
          <a:p>
            <a:r>
              <a:rPr lang="en-US" sz="3600" b="1" dirty="0">
                <a:solidFill>
                  <a:schemeClr val="bg1"/>
                </a:solidFill>
                <a:latin typeface="DIN 2014 Demi" panose="020B0604020202020204" pitchFamily="34" charset="-94"/>
                <a:ea typeface="DIN 2014 Demi" panose="020B0604020202020204" pitchFamily="34" charset="-94"/>
              </a:rPr>
              <a:t>How to fill DCT: Metadata template first</a:t>
            </a:r>
          </a:p>
        </p:txBody>
      </p:sp>
      <p:pic>
        <p:nvPicPr>
          <p:cNvPr id="2050" name="Рисунок 1">
            <a:extLst>
              <a:ext uri="{FF2B5EF4-FFF2-40B4-BE49-F238E27FC236}">
                <a16:creationId xmlns:a16="http://schemas.microsoft.com/office/drawing/2014/main" id="{9A52B166-48B5-4EDF-8CE6-7AE1A562E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945" r="46968" b="14215"/>
          <a:stretch>
            <a:fillRect/>
          </a:stretch>
        </p:blipFill>
        <p:spPr bwMode="auto">
          <a:xfrm>
            <a:off x="0" y="1115744"/>
            <a:ext cx="7623175" cy="571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Рисунок 1">
            <a:extLst>
              <a:ext uri="{FF2B5EF4-FFF2-40B4-BE49-F238E27FC236}">
                <a16:creationId xmlns:a16="http://schemas.microsoft.com/office/drawing/2014/main" id="{1E0511FE-5D00-485E-AE84-E0E2BA657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016" b="5602"/>
          <a:stretch>
            <a:fillRect/>
          </a:stretch>
        </p:blipFill>
        <p:spPr bwMode="auto">
          <a:xfrm>
            <a:off x="1581150" y="1068209"/>
            <a:ext cx="9361488"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DB662B88-8C2A-4F19-8989-B84575904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7656" b="6572"/>
          <a:stretch>
            <a:fillRect/>
          </a:stretch>
        </p:blipFill>
        <p:spPr bwMode="auto">
          <a:xfrm>
            <a:off x="3119437" y="1115744"/>
            <a:ext cx="9072563" cy="57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7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575157-15DF-4030-A434-5B5C9BF7F098}"/>
              </a:ext>
            </a:extLst>
          </p:cNvPr>
          <p:cNvSpPr txBox="1"/>
          <p:nvPr/>
        </p:nvSpPr>
        <p:spPr>
          <a:xfrm>
            <a:off x="1264442" y="201096"/>
            <a:ext cx="9765508" cy="646331"/>
          </a:xfrm>
          <a:prstGeom prst="rect">
            <a:avLst/>
          </a:prstGeom>
          <a:noFill/>
        </p:spPr>
        <p:txBody>
          <a:bodyPr wrap="square">
            <a:spAutoFit/>
          </a:bodyPr>
          <a:lstStyle/>
          <a:p>
            <a:r>
              <a:rPr lang="en-US" sz="3600" b="1" dirty="0">
                <a:solidFill>
                  <a:schemeClr val="bg1"/>
                </a:solidFill>
                <a:latin typeface="DIN 2014 Demi" panose="020B0604020202020204" pitchFamily="34" charset="-94"/>
                <a:ea typeface="DIN 2014 Demi" panose="020B0604020202020204" pitchFamily="34" charset="-94"/>
              </a:rPr>
              <a:t>How to fill DCT: Describing and filling the data</a:t>
            </a:r>
          </a:p>
        </p:txBody>
      </p:sp>
      <p:pic>
        <p:nvPicPr>
          <p:cNvPr id="3074" name="Picture 2">
            <a:extLst>
              <a:ext uri="{FF2B5EF4-FFF2-40B4-BE49-F238E27FC236}">
                <a16:creationId xmlns:a16="http://schemas.microsoft.com/office/drawing/2014/main" id="{7405492A-7342-417A-AB9B-5EF4CBDD3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308" b="4709"/>
          <a:stretch>
            <a:fillRect/>
          </a:stretch>
        </p:blipFill>
        <p:spPr bwMode="auto">
          <a:xfrm>
            <a:off x="0" y="1104900"/>
            <a:ext cx="7443788" cy="577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9D7E7225-0CEA-433E-917A-BD68A82E0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962" b="6464"/>
          <a:stretch>
            <a:fillRect/>
          </a:stretch>
        </p:blipFill>
        <p:spPr bwMode="auto">
          <a:xfrm>
            <a:off x="685143" y="1104900"/>
            <a:ext cx="8566197" cy="577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60EC5E90-4FB3-42B1-A9B4-F748951791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709"/>
          <a:stretch>
            <a:fillRect/>
          </a:stretch>
        </p:blipFill>
        <p:spPr bwMode="auto">
          <a:xfrm>
            <a:off x="1410723" y="1104900"/>
            <a:ext cx="10781277" cy="577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333A3232-744F-4322-AA5F-755CD739EB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67228"/>
            <a:ext cx="15342028" cy="85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2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Slide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Slide for photo featur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pen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1568</Words>
  <Application>Microsoft Macintosh PowerPoint</Application>
  <PresentationFormat>Widescreen</PresentationFormat>
  <Paragraphs>109</Paragraphs>
  <Slides>10</Slides>
  <Notes>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Arial</vt:lpstr>
      <vt:lpstr>Calibri</vt:lpstr>
      <vt:lpstr>DIN 2014 Demi</vt:lpstr>
      <vt:lpstr>Helvetica Neue</vt:lpstr>
      <vt:lpstr>Open Sans</vt:lpstr>
      <vt:lpstr>Poppins</vt:lpstr>
      <vt:lpstr>Times New Roman</vt:lpstr>
      <vt:lpstr>Blank Slide</vt:lpstr>
      <vt:lpstr>Blank Slide 1</vt:lpstr>
      <vt:lpstr>Blank Slide 2</vt:lpstr>
      <vt:lpstr>Blank Slide for photo featuring</vt:lpstr>
      <vt:lpstr>Blank Slide 3</vt:lpstr>
      <vt:lpstr>Closing slide</vt:lpstr>
      <vt:lpstr>Opening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Evrim Sayılkan</dc:creator>
  <cp:lastModifiedBy>De Baenst, Sofie</cp:lastModifiedBy>
  <cp:revision>128</cp:revision>
  <dcterms:created xsi:type="dcterms:W3CDTF">2021-06-17T11:13:33Z</dcterms:created>
  <dcterms:modified xsi:type="dcterms:W3CDTF">2021-12-17T13:47:20Z</dcterms:modified>
</cp:coreProperties>
</file>